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5"/>
  </p:notesMasterIdLst>
  <p:handoutMasterIdLst>
    <p:handoutMasterId r:id="rId46"/>
  </p:handoutMasterIdLst>
  <p:sldIdLst>
    <p:sldId id="357" r:id="rId3"/>
    <p:sldId id="313" r:id="rId4"/>
    <p:sldId id="413" r:id="rId5"/>
    <p:sldId id="410" r:id="rId6"/>
    <p:sldId id="320" r:id="rId7"/>
    <p:sldId id="409" r:id="rId8"/>
    <p:sldId id="379" r:id="rId9"/>
    <p:sldId id="419" r:id="rId10"/>
    <p:sldId id="358" r:id="rId11"/>
    <p:sldId id="314" r:id="rId12"/>
    <p:sldId id="411" r:id="rId13"/>
    <p:sldId id="354" r:id="rId14"/>
    <p:sldId id="389" r:id="rId15"/>
    <p:sldId id="390" r:id="rId16"/>
    <p:sldId id="361" r:id="rId17"/>
    <p:sldId id="362" r:id="rId18"/>
    <p:sldId id="364" r:id="rId19"/>
    <p:sldId id="370" r:id="rId20"/>
    <p:sldId id="371" r:id="rId21"/>
    <p:sldId id="372" r:id="rId22"/>
    <p:sldId id="350" r:id="rId23"/>
    <p:sldId id="348" r:id="rId24"/>
    <p:sldId id="423" r:id="rId25"/>
    <p:sldId id="330" r:id="rId26"/>
    <p:sldId id="329" r:id="rId27"/>
    <p:sldId id="333" r:id="rId28"/>
    <p:sldId id="335" r:id="rId29"/>
    <p:sldId id="336" r:id="rId30"/>
    <p:sldId id="391" r:id="rId31"/>
    <p:sldId id="331" r:id="rId32"/>
    <p:sldId id="342" r:id="rId33"/>
    <p:sldId id="394" r:id="rId34"/>
    <p:sldId id="376" r:id="rId35"/>
    <p:sldId id="393" r:id="rId36"/>
    <p:sldId id="367" r:id="rId37"/>
    <p:sldId id="404" r:id="rId38"/>
    <p:sldId id="403" r:id="rId39"/>
    <p:sldId id="395" r:id="rId40"/>
    <p:sldId id="398" r:id="rId41"/>
    <p:sldId id="397" r:id="rId42"/>
    <p:sldId id="428" r:id="rId43"/>
    <p:sldId id="406" r:id="rId44"/>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660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96" autoAdjust="0"/>
  </p:normalViewPr>
  <p:slideViewPr>
    <p:cSldViewPr>
      <p:cViewPr varScale="1">
        <p:scale>
          <a:sx n="103" d="100"/>
          <a:sy n="103" d="100"/>
        </p:scale>
        <p:origin x="1854" y="10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466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ABA977B-D89A-4163-A4EC-375F3B9EE578}" type="datetimeFigureOut">
              <a:rPr lang="it-IT" smtClean="0"/>
              <a:pPr/>
              <a:t>24/10/2017</a:t>
            </a:fld>
            <a:endParaRPr lang="it-IT"/>
          </a:p>
        </p:txBody>
      </p:sp>
      <p:sp>
        <p:nvSpPr>
          <p:cNvPr id="4" name="Segnaposto piè di pagina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DC357D5-C907-4D67-9E0D-F34A02FC94C4}" type="slidenum">
              <a:rPr lang="it-IT" smtClean="0"/>
              <a:pPr/>
              <a:t>‹N›</a:t>
            </a:fld>
            <a:endParaRPr lang="it-IT"/>
          </a:p>
        </p:txBody>
      </p:sp>
    </p:spTree>
    <p:extLst>
      <p:ext uri="{BB962C8B-B14F-4D97-AF65-F5344CB8AC3E}">
        <p14:creationId xmlns:p14="http://schemas.microsoft.com/office/powerpoint/2010/main" val="1728548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868CA75-5B7F-4E30-B5C0-CC2CF7315199}" type="datetimeFigureOut">
              <a:rPr lang="it-IT" smtClean="0"/>
              <a:pPr/>
              <a:t>24/10/2017</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BB36C9C-BDD7-4AD0-A868-451FB620623A}" type="slidenum">
              <a:rPr lang="it-IT" smtClean="0"/>
              <a:pPr/>
              <a:t>‹N›</a:t>
            </a:fld>
            <a:endParaRPr lang="it-IT"/>
          </a:p>
        </p:txBody>
      </p:sp>
    </p:spTree>
    <p:extLst>
      <p:ext uri="{BB962C8B-B14F-4D97-AF65-F5344CB8AC3E}">
        <p14:creationId xmlns:p14="http://schemas.microsoft.com/office/powerpoint/2010/main" val="1597282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c.europa.eu/information_society/activities/health/docs/policy/ehap2012public-consult-report.pdf"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It</a:t>
            </a:r>
            <a:r>
              <a:rPr lang="it-IT" dirty="0" smtClean="0"/>
              <a:t> </a:t>
            </a:r>
            <a:r>
              <a:rPr lang="it-IT" dirty="0" err="1" smtClean="0"/>
              <a:t>is</a:t>
            </a:r>
            <a:r>
              <a:rPr lang="it-IT" dirty="0" smtClean="0"/>
              <a:t> a </a:t>
            </a:r>
            <a:r>
              <a:rPr lang="it-IT" dirty="0" err="1" smtClean="0"/>
              <a:t>honour</a:t>
            </a:r>
            <a:r>
              <a:rPr lang="it-IT" dirty="0" smtClean="0"/>
              <a:t> and a </a:t>
            </a:r>
            <a:r>
              <a:rPr lang="it-IT" dirty="0" err="1" smtClean="0"/>
              <a:t>pleasure</a:t>
            </a:r>
            <a:r>
              <a:rPr lang="it-IT" dirty="0" smtClean="0"/>
              <a:t> to </a:t>
            </a:r>
            <a:r>
              <a:rPr lang="it-IT" dirty="0" err="1" smtClean="0"/>
              <a:t>have</a:t>
            </a:r>
            <a:r>
              <a:rPr lang="it-IT" dirty="0" smtClean="0"/>
              <a:t> the </a:t>
            </a:r>
            <a:r>
              <a:rPr lang="it-IT" dirty="0" err="1" smtClean="0"/>
              <a:t>opportunity</a:t>
            </a:r>
            <a:r>
              <a:rPr lang="it-IT" dirty="0" smtClean="0"/>
              <a:t> to </a:t>
            </a:r>
            <a:r>
              <a:rPr lang="it-IT" dirty="0" err="1" smtClean="0"/>
              <a:t>participate</a:t>
            </a:r>
            <a:r>
              <a:rPr lang="it-IT" dirty="0" smtClean="0"/>
              <a:t> in the </a:t>
            </a:r>
            <a:r>
              <a:rPr lang="it-IT" dirty="0" err="1" smtClean="0"/>
              <a:t>celebretion</a:t>
            </a:r>
            <a:r>
              <a:rPr lang="it-IT" dirty="0" smtClean="0"/>
              <a:t> of the 20th </a:t>
            </a:r>
            <a:r>
              <a:rPr lang="it-IT" dirty="0" err="1" smtClean="0"/>
              <a:t>anniversary</a:t>
            </a:r>
            <a:r>
              <a:rPr lang="it-IT" dirty="0" smtClean="0"/>
              <a:t> of the Oviedo convention  in the </a:t>
            </a:r>
            <a:r>
              <a:rPr lang="it-IT" dirty="0" err="1" smtClean="0"/>
              <a:t>Council</a:t>
            </a:r>
            <a:r>
              <a:rPr lang="it-IT" dirty="0" smtClean="0"/>
              <a:t> of Europe, an </a:t>
            </a:r>
            <a:r>
              <a:rPr lang="it-IT" dirty="0" err="1" smtClean="0"/>
              <a:t>institution</a:t>
            </a:r>
            <a:r>
              <a:rPr lang="it-IT" dirty="0" smtClean="0"/>
              <a:t> </a:t>
            </a:r>
            <a:r>
              <a:rPr lang="it-IT" dirty="0" err="1" smtClean="0"/>
              <a:t>that</a:t>
            </a:r>
            <a:r>
              <a:rPr lang="it-IT" baseline="0" dirty="0" smtClean="0"/>
              <a:t> </a:t>
            </a:r>
            <a:r>
              <a:rPr lang="it-IT" baseline="0" dirty="0" err="1" smtClean="0"/>
              <a:t>has</a:t>
            </a:r>
            <a:r>
              <a:rPr lang="it-IT" baseline="0" dirty="0" smtClean="0"/>
              <a:t> in </a:t>
            </a:r>
            <a:r>
              <a:rPr lang="it-IT" baseline="0" dirty="0" err="1" smtClean="0"/>
              <a:t>recent</a:t>
            </a:r>
            <a:r>
              <a:rPr lang="it-IT" baseline="0" dirty="0" smtClean="0"/>
              <a:t> </a:t>
            </a:r>
            <a:r>
              <a:rPr lang="it-IT" baseline="0" dirty="0" err="1" smtClean="0"/>
              <a:t>years</a:t>
            </a:r>
            <a:r>
              <a:rPr lang="it-IT" baseline="0" dirty="0" smtClean="0"/>
              <a:t> </a:t>
            </a:r>
            <a:r>
              <a:rPr lang="it-IT" baseline="0" dirty="0" err="1" smtClean="0"/>
              <a:t>promoted</a:t>
            </a:r>
            <a:r>
              <a:rPr lang="it-IT" baseline="0" dirty="0" smtClean="0"/>
              <a:t> the </a:t>
            </a:r>
            <a:r>
              <a:rPr lang="it-IT" baseline="0" dirty="0" err="1" smtClean="0"/>
              <a:t>rights</a:t>
            </a:r>
            <a:r>
              <a:rPr lang="it-IT" baseline="0" dirty="0" smtClean="0"/>
              <a:t> of </a:t>
            </a:r>
            <a:r>
              <a:rPr lang="it-IT" baseline="0" dirty="0" err="1" smtClean="0"/>
              <a:t>older</a:t>
            </a:r>
            <a:r>
              <a:rPr lang="it-IT" baseline="0" dirty="0" smtClean="0"/>
              <a:t> </a:t>
            </a:r>
            <a:r>
              <a:rPr lang="it-IT" baseline="0" dirty="0" err="1" smtClean="0"/>
              <a:t>persons</a:t>
            </a:r>
            <a:r>
              <a:rPr lang="it-IT" baseline="0" dirty="0" smtClean="0"/>
              <a:t>, by </a:t>
            </a:r>
            <a:r>
              <a:rPr lang="it-IT" baseline="0" dirty="0" err="1" smtClean="0"/>
              <a:t>means</a:t>
            </a:r>
            <a:r>
              <a:rPr lang="it-IT" baseline="0" dirty="0" smtClean="0"/>
              <a:t> </a:t>
            </a:r>
            <a:r>
              <a:rPr lang="it-IT" baseline="0" dirty="0" err="1" smtClean="0"/>
              <a:t>os</a:t>
            </a:r>
            <a:r>
              <a:rPr lang="it-IT" baseline="0" dirty="0" smtClean="0"/>
              <a:t> </a:t>
            </a:r>
            <a:r>
              <a:rPr lang="it-IT" baseline="0" dirty="0" err="1" smtClean="0"/>
              <a:t>important</a:t>
            </a:r>
            <a:r>
              <a:rPr lang="it-IT" baseline="0" dirty="0" smtClean="0"/>
              <a:t> </a:t>
            </a:r>
            <a:r>
              <a:rPr lang="it-IT" baseline="0" dirty="0" err="1" smtClean="0"/>
              <a:t>statements</a:t>
            </a:r>
            <a:r>
              <a:rPr lang="it-IT" baseline="0" dirty="0" smtClean="0"/>
              <a:t>, </a:t>
            </a:r>
            <a:r>
              <a:rPr lang="it-IT" baseline="0" dirty="0" err="1" smtClean="0"/>
              <a:t>such</a:t>
            </a:r>
            <a:r>
              <a:rPr lang="it-IT" baseline="0" dirty="0" smtClean="0"/>
              <a:t> </a:t>
            </a:r>
            <a:r>
              <a:rPr lang="it-IT" baseline="0" dirty="0" err="1" smtClean="0"/>
              <a:t>as</a:t>
            </a:r>
            <a:r>
              <a:rPr lang="it-IT" baseline="0" dirty="0" smtClean="0"/>
              <a:t> </a:t>
            </a:r>
            <a:r>
              <a:rPr lang="it-IT" sz="1200" b="1" i="0" u="none" strike="noStrike" kern="1200" baseline="0" dirty="0" err="1" smtClean="0">
                <a:solidFill>
                  <a:schemeClr val="tx1"/>
                </a:solidFill>
                <a:latin typeface="+mn-lt"/>
                <a:ea typeface="+mn-ea"/>
                <a:cs typeface="+mn-cs"/>
              </a:rPr>
              <a:t>Recommendation</a:t>
            </a:r>
            <a:r>
              <a:rPr lang="it-IT" sz="1200" b="1" i="0" u="none" strike="noStrike" kern="1200" baseline="0" dirty="0" smtClean="0">
                <a:solidFill>
                  <a:schemeClr val="tx1"/>
                </a:solidFill>
                <a:latin typeface="+mn-lt"/>
                <a:ea typeface="+mn-ea"/>
                <a:cs typeface="+mn-cs"/>
              </a:rPr>
              <a:t> CM/</a:t>
            </a:r>
            <a:r>
              <a:rPr lang="it-IT" sz="1200" b="1" i="0" u="none" strike="noStrike" kern="1200" baseline="0" dirty="0" err="1" smtClean="0">
                <a:solidFill>
                  <a:schemeClr val="tx1"/>
                </a:solidFill>
                <a:latin typeface="+mn-lt"/>
                <a:ea typeface="+mn-ea"/>
                <a:cs typeface="+mn-cs"/>
              </a:rPr>
              <a:t>Rec</a:t>
            </a:r>
            <a:r>
              <a:rPr lang="it-IT" sz="1200" b="1" i="0" u="none" strike="noStrike" kern="1200" baseline="0" dirty="0" smtClean="0">
                <a:solidFill>
                  <a:schemeClr val="tx1"/>
                </a:solidFill>
                <a:latin typeface="+mn-lt"/>
                <a:ea typeface="+mn-ea"/>
                <a:cs typeface="+mn-cs"/>
              </a:rPr>
              <a:t>(2014)2 </a:t>
            </a:r>
            <a:r>
              <a:rPr lang="en-US" sz="1200" b="1" i="0" u="none" strike="noStrike" kern="1200" baseline="0" dirty="0" smtClean="0">
                <a:solidFill>
                  <a:schemeClr val="tx1"/>
                </a:solidFill>
                <a:latin typeface="+mn-lt"/>
                <a:ea typeface="+mn-ea"/>
                <a:cs typeface="+mn-cs"/>
              </a:rPr>
              <a:t>of the Committee of Ministers to member States on the promotion of human rights of older persons </a:t>
            </a:r>
            <a:r>
              <a:rPr lang="en-US" sz="1200" b="0" i="0" u="none" strike="noStrike" kern="1200" baseline="0" dirty="0" smtClean="0">
                <a:solidFill>
                  <a:schemeClr val="tx1"/>
                </a:solidFill>
                <a:latin typeface="+mn-lt"/>
                <a:ea typeface="+mn-ea"/>
                <a:cs typeface="+mn-cs"/>
              </a:rPr>
              <a:t>and the </a:t>
            </a:r>
            <a:r>
              <a:rPr lang="en-US" sz="1200" b="0" i="0" u="none" strike="noStrike" kern="1200" baseline="0" dirty="0" err="1" smtClean="0">
                <a:solidFill>
                  <a:schemeClr val="tx1"/>
                </a:solidFill>
                <a:latin typeface="+mn-lt"/>
                <a:ea typeface="+mn-ea"/>
                <a:cs typeface="+mn-cs"/>
              </a:rPr>
              <a:t>recente</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Report on Human rights of older persons and their comprehensive care</a:t>
            </a:r>
          </a:p>
          <a:p>
            <a:r>
              <a:rPr lang="it-IT" sz="1200" b="0" i="1" u="none" strike="noStrike" kern="1200" baseline="0" dirty="0" smtClean="0">
                <a:solidFill>
                  <a:schemeClr val="tx1"/>
                </a:solidFill>
                <a:latin typeface="+mn-lt"/>
                <a:ea typeface="+mn-ea"/>
                <a:cs typeface="+mn-cs"/>
              </a:rPr>
              <a:t>(</a:t>
            </a:r>
            <a:endParaRPr lang="it-IT" dirty="0"/>
          </a:p>
        </p:txBody>
      </p:sp>
      <p:sp>
        <p:nvSpPr>
          <p:cNvPr id="4" name="Segnaposto numero diapositiva 3"/>
          <p:cNvSpPr>
            <a:spLocks noGrp="1"/>
          </p:cNvSpPr>
          <p:nvPr>
            <p:ph type="sldNum" sz="quarter" idx="10"/>
          </p:nvPr>
        </p:nvSpPr>
        <p:spPr/>
        <p:txBody>
          <a:bodyPr/>
          <a:lstStyle/>
          <a:p>
            <a:fld id="{0BB36C9C-BDD7-4AD0-A868-451FB620623A}" type="slidenum">
              <a:rPr lang="it-IT" smtClean="0"/>
              <a:pPr/>
              <a:t>1</a:t>
            </a:fld>
            <a:endParaRPr lang="it-IT"/>
          </a:p>
        </p:txBody>
      </p:sp>
    </p:spTree>
    <p:extLst>
      <p:ext uri="{BB962C8B-B14F-4D97-AF65-F5344CB8AC3E}">
        <p14:creationId xmlns:p14="http://schemas.microsoft.com/office/powerpoint/2010/main" val="1885680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0BB36C9C-BDD7-4AD0-A868-451FB620623A}" type="slidenum">
              <a:rPr lang="it-IT" smtClean="0">
                <a:solidFill>
                  <a:prstClr val="black"/>
                </a:solidFill>
              </a:rPr>
              <a:pPr/>
              <a:t>6</a:t>
            </a:fld>
            <a:endParaRPr lang="it-IT">
              <a:solidFill>
                <a:prstClr val="black"/>
              </a:solidFill>
            </a:endParaRPr>
          </a:p>
        </p:txBody>
      </p:sp>
    </p:spTree>
    <p:extLst>
      <p:ext uri="{BB962C8B-B14F-4D97-AF65-F5344CB8AC3E}">
        <p14:creationId xmlns:p14="http://schemas.microsoft.com/office/powerpoint/2010/main" val="2036842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Lack</a:t>
            </a:r>
            <a:r>
              <a:rPr lang="it-IT" dirty="0" smtClean="0"/>
              <a:t> of </a:t>
            </a:r>
            <a:r>
              <a:rPr lang="it-IT" dirty="0" err="1" smtClean="0"/>
              <a:t>access</a:t>
            </a:r>
            <a:r>
              <a:rPr lang="it-IT" dirty="0" smtClean="0"/>
              <a:t> to </a:t>
            </a:r>
            <a:r>
              <a:rPr lang="it-IT" dirty="0" err="1" smtClean="0"/>
              <a:t>geriaric</a:t>
            </a:r>
            <a:r>
              <a:rPr lang="it-IT" dirty="0" smtClean="0"/>
              <a:t> </a:t>
            </a:r>
            <a:r>
              <a:rPr lang="it-IT" dirty="0" err="1" smtClean="0"/>
              <a:t>services</a:t>
            </a:r>
            <a:r>
              <a:rPr lang="it-IT" dirty="0" smtClean="0"/>
              <a:t> </a:t>
            </a:r>
            <a:r>
              <a:rPr lang="it-IT" dirty="0" err="1" smtClean="0"/>
              <a:t>that</a:t>
            </a:r>
            <a:r>
              <a:rPr lang="it-IT" dirty="0" smtClean="0"/>
              <a:t> in </a:t>
            </a:r>
            <a:r>
              <a:rPr lang="it-IT" dirty="0" err="1" smtClean="0"/>
              <a:t>many</a:t>
            </a:r>
            <a:r>
              <a:rPr lang="it-IT" dirty="0" smtClean="0"/>
              <a:t> </a:t>
            </a:r>
            <a:r>
              <a:rPr lang="it-IT" dirty="0" err="1" smtClean="0"/>
              <a:t>countries</a:t>
            </a:r>
            <a:r>
              <a:rPr lang="it-IT" baseline="0" dirty="0" smtClean="0"/>
              <a:t> are </a:t>
            </a:r>
            <a:r>
              <a:rPr lang="it-IT" baseline="0" dirty="0" err="1" smtClean="0"/>
              <a:t>too</a:t>
            </a:r>
            <a:r>
              <a:rPr lang="it-IT" baseline="0" dirty="0" smtClean="0"/>
              <a:t> </a:t>
            </a:r>
            <a:r>
              <a:rPr lang="it-IT" baseline="0" dirty="0" err="1" smtClean="0"/>
              <a:t>few</a:t>
            </a:r>
            <a:r>
              <a:rPr lang="it-IT" baseline="0" dirty="0" smtClean="0"/>
              <a:t> and sparse</a:t>
            </a:r>
            <a:endParaRPr lang="it-IT" dirty="0"/>
          </a:p>
        </p:txBody>
      </p:sp>
      <p:sp>
        <p:nvSpPr>
          <p:cNvPr id="4" name="Segnaposto numero diapositiva 3"/>
          <p:cNvSpPr>
            <a:spLocks noGrp="1"/>
          </p:cNvSpPr>
          <p:nvPr>
            <p:ph type="sldNum" sz="quarter" idx="10"/>
          </p:nvPr>
        </p:nvSpPr>
        <p:spPr/>
        <p:txBody>
          <a:bodyPr/>
          <a:lstStyle/>
          <a:p>
            <a:fld id="{0BB36C9C-BDD7-4AD0-A868-451FB620623A}" type="slidenum">
              <a:rPr lang="it-IT" smtClean="0"/>
              <a:pPr/>
              <a:t>16</a:t>
            </a:fld>
            <a:endParaRPr lang="it-IT"/>
          </a:p>
        </p:txBody>
      </p:sp>
    </p:spTree>
    <p:extLst>
      <p:ext uri="{BB962C8B-B14F-4D97-AF65-F5344CB8AC3E}">
        <p14:creationId xmlns:p14="http://schemas.microsoft.com/office/powerpoint/2010/main" val="3568578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BB36C9C-BDD7-4AD0-A868-451FB620623A}" type="slidenum">
              <a:rPr lang="it-IT" smtClean="0"/>
              <a:pPr/>
              <a:t>25</a:t>
            </a:fld>
            <a:endParaRPr lang="it-IT"/>
          </a:p>
        </p:txBody>
      </p:sp>
    </p:spTree>
    <p:extLst>
      <p:ext uri="{BB962C8B-B14F-4D97-AF65-F5344CB8AC3E}">
        <p14:creationId xmlns:p14="http://schemas.microsoft.com/office/powerpoint/2010/main" val="2290351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1ACF9C8-2A52-4AD9-9EFF-5EC773DCEF2C}" type="slidenum">
              <a:rPr lang="it-IT" altLang="it-IT">
                <a:latin typeface="Calisto MT" pitchFamily="18" charset="0"/>
              </a:rPr>
              <a:pPr>
                <a:spcBef>
                  <a:spcPct val="0"/>
                </a:spcBef>
              </a:pPr>
              <a:t>26</a:t>
            </a:fld>
            <a:endParaRPr lang="it-IT" altLang="it-IT">
              <a:latin typeface="Calisto MT" pitchFamily="18"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latin typeface="Arial" panose="020B0604020202020204" pitchFamily="34" charset="0"/>
              </a:rPr>
              <a:t>Higher internal validity, lower costs and work with cleaner results! …but limited generalizability and likely higher risk for real world patients who wll be treated with drugs that have not been evaluated in similar patients, </a:t>
            </a:r>
          </a:p>
        </p:txBody>
      </p:sp>
    </p:spTree>
    <p:extLst>
      <p:ext uri="{BB962C8B-B14F-4D97-AF65-F5344CB8AC3E}">
        <p14:creationId xmlns:p14="http://schemas.microsoft.com/office/powerpoint/2010/main" val="1185947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solidFill>
            <a:srgbClr val="FFFFFF"/>
          </a:solidFill>
          <a:ln/>
        </p:spPr>
      </p:sp>
      <p:sp>
        <p:nvSpPr>
          <p:cNvPr id="7987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ca-ES" dirty="0" smtClean="0"/>
          </a:p>
        </p:txBody>
      </p:sp>
    </p:spTree>
    <p:extLst>
      <p:ext uri="{BB962C8B-B14F-4D97-AF65-F5344CB8AC3E}">
        <p14:creationId xmlns:p14="http://schemas.microsoft.com/office/powerpoint/2010/main" val="3504596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0BB36C9C-BDD7-4AD0-A868-451FB620623A}" type="slidenum">
              <a:rPr lang="it-IT" smtClean="0">
                <a:solidFill>
                  <a:prstClr val="black"/>
                </a:solidFill>
              </a:rPr>
              <a:pPr/>
              <a:t>32</a:t>
            </a:fld>
            <a:endParaRPr lang="it-IT">
              <a:solidFill>
                <a:prstClr val="black"/>
              </a:solidFill>
            </a:endParaRPr>
          </a:p>
        </p:txBody>
      </p:sp>
    </p:spTree>
    <p:extLst>
      <p:ext uri="{BB962C8B-B14F-4D97-AF65-F5344CB8AC3E}">
        <p14:creationId xmlns:p14="http://schemas.microsoft.com/office/powerpoint/2010/main" val="1945780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buFont typeface="Wingdings" pitchFamily="2" charset="2"/>
              <a:buChar char="§"/>
            </a:pPr>
            <a:r>
              <a:rPr lang="it-IT" dirty="0" smtClean="0"/>
              <a:t> </a:t>
            </a:r>
            <a:r>
              <a:rPr lang="it-IT" dirty="0" err="1" smtClean="0"/>
              <a:t>From</a:t>
            </a:r>
            <a:r>
              <a:rPr lang="it-IT" baseline="0" dirty="0" smtClean="0"/>
              <a:t> the IROHLA project </a:t>
            </a:r>
            <a:r>
              <a:rPr lang="it-IT" baseline="0" dirty="0" err="1" smtClean="0"/>
              <a:t>findings</a:t>
            </a:r>
            <a:r>
              <a:rPr lang="it-IT" baseline="0" dirty="0" smtClean="0"/>
              <a:t> in </a:t>
            </a:r>
            <a:r>
              <a:rPr lang="it-IT" baseline="0" dirty="0" err="1" smtClean="0"/>
              <a:t>which</a:t>
            </a:r>
            <a:r>
              <a:rPr lang="it-IT" baseline="0" dirty="0" smtClean="0"/>
              <a:t> INRCA </a:t>
            </a:r>
            <a:r>
              <a:rPr lang="it-IT" baseline="0" dirty="0" err="1" smtClean="0"/>
              <a:t>participated</a:t>
            </a:r>
            <a:r>
              <a:rPr lang="it-IT" baseline="0" dirty="0" smtClean="0"/>
              <a:t>: http://www.irohla.eu/home/ and http://healthliteracycentre.eu/wp-content/uploads/2015/11/Brochure_Policy.pdf</a:t>
            </a:r>
          </a:p>
          <a:p>
            <a:pPr>
              <a:buFont typeface="Wingdings" pitchFamily="2" charset="2"/>
              <a:buChar char="§"/>
            </a:pPr>
            <a:r>
              <a:rPr lang="it-IT" baseline="0" dirty="0" smtClean="0"/>
              <a:t> </a:t>
            </a:r>
            <a:r>
              <a:rPr lang="it-IT" baseline="0" dirty="0" err="1" smtClean="0"/>
              <a:t>Definition</a:t>
            </a:r>
            <a:r>
              <a:rPr lang="it-IT" baseline="0" dirty="0" smtClean="0"/>
              <a:t> </a:t>
            </a:r>
            <a:r>
              <a:rPr lang="it-IT" baseline="0" dirty="0" err="1" smtClean="0"/>
              <a:t>of</a:t>
            </a:r>
            <a:r>
              <a:rPr lang="it-IT" baseline="0" dirty="0" smtClean="0"/>
              <a:t> Health Literacy: </a:t>
            </a:r>
            <a:r>
              <a:rPr lang="en-US" dirty="0" smtClean="0"/>
              <a:t>Health literacy is linked to literacy and entails people’s knowledge, motivation, and competence to access, understand, appraise and apply health information in order to make judgments and take decisions in everyday life concerning healthcare, disease prevention, and health promotion to maintain or improve quality of life during the life course </a:t>
            </a:r>
            <a:r>
              <a:rPr lang="da-DK" dirty="0" smtClean="0"/>
              <a:t>(Sørensen et al., 2012, p. 3).</a:t>
            </a:r>
            <a:endParaRPr lang="it-IT" baseline="0" dirty="0" smtClean="0"/>
          </a:p>
          <a:p>
            <a:endParaRPr lang="it-IT" dirty="0"/>
          </a:p>
        </p:txBody>
      </p:sp>
      <p:sp>
        <p:nvSpPr>
          <p:cNvPr id="4" name="Segnaposto numero diapositiva 3"/>
          <p:cNvSpPr>
            <a:spLocks noGrp="1"/>
          </p:cNvSpPr>
          <p:nvPr>
            <p:ph type="sldNum" sz="quarter" idx="10"/>
          </p:nvPr>
        </p:nvSpPr>
        <p:spPr/>
        <p:txBody>
          <a:bodyPr/>
          <a:lstStyle/>
          <a:p>
            <a:fld id="{E29DF36B-B37B-48A6-8479-55F1563A9BE4}" type="slidenum">
              <a:rPr lang="it-IT" smtClean="0">
                <a:solidFill>
                  <a:prstClr val="black"/>
                </a:solidFill>
              </a:rPr>
              <a:pPr/>
              <a:t>37</a:t>
            </a:fld>
            <a:endParaRPr lang="it-IT">
              <a:solidFill>
                <a:prstClr val="black"/>
              </a:solidFill>
            </a:endParaRPr>
          </a:p>
        </p:txBody>
      </p:sp>
    </p:spTree>
    <p:extLst>
      <p:ext uri="{BB962C8B-B14F-4D97-AF65-F5344CB8AC3E}">
        <p14:creationId xmlns:p14="http://schemas.microsoft.com/office/powerpoint/2010/main" val="757958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dirty="0" smtClean="0"/>
              <a:t>See evidence overview in Staff Working Document Accompanying the eHealth Action Plan and responses to the eHealth Action Plan consultation. </a:t>
            </a:r>
            <a:r>
              <a:rPr lang="en-GB" u="sng" dirty="0" smtClean="0">
                <a:hlinkClick r:id="rId3"/>
              </a:rPr>
              <a:t>://ec.europa.eu/information_society/activities/health/docs/policy/ehap2012public-consult-report.pdf</a:t>
            </a:r>
            <a:endParaRPr lang="en-GB" u="sng" dirty="0" smtClean="0"/>
          </a:p>
          <a:p>
            <a:endParaRPr lang="en-GB" u="sng" dirty="0" smtClean="0"/>
          </a:p>
          <a:p>
            <a:r>
              <a:rPr lang="en-GB" u="none" dirty="0" smtClean="0"/>
              <a:t>The last three points are</a:t>
            </a:r>
            <a:r>
              <a:rPr lang="en-GB" u="none" baseline="0" dirty="0" smtClean="0"/>
              <a:t> </a:t>
            </a:r>
            <a:r>
              <a:rPr lang="en-GB" u="none" baseline="0" dirty="0" err="1" smtClean="0"/>
              <a:t>extrapoleted</a:t>
            </a:r>
            <a:r>
              <a:rPr lang="en-GB" u="none" baseline="0" dirty="0" smtClean="0"/>
              <a:t> from the s</a:t>
            </a:r>
            <a:r>
              <a:rPr lang="en-GB" u="none" dirty="0" smtClean="0"/>
              <a:t>urvey conducted</a:t>
            </a:r>
            <a:r>
              <a:rPr lang="en-GB" u="none" baseline="0" dirty="0" smtClean="0"/>
              <a:t> among researchers and summarized in the </a:t>
            </a:r>
            <a:r>
              <a:rPr lang="en-US" b="1" u="none" dirty="0" smtClean="0"/>
              <a:t>Report on the public consultation on </a:t>
            </a:r>
            <a:r>
              <a:rPr lang="en-US" b="1" u="none" dirty="0" err="1" smtClean="0"/>
              <a:t>eHealth</a:t>
            </a:r>
            <a:r>
              <a:rPr lang="en-US" b="1" u="none" dirty="0" smtClean="0"/>
              <a:t> Action Plan 2012-2020</a:t>
            </a:r>
            <a:r>
              <a:rPr lang="en-US" b="1" u="none" baseline="0" dirty="0" smtClean="0"/>
              <a:t> </a:t>
            </a:r>
            <a:r>
              <a:rPr lang="en-US" b="0" u="none" baseline="0" dirty="0" smtClean="0"/>
              <a:t>(https://ec.europa.eu/digital-single-market/news/report-public-consultation-ehealth-action-plan-2012-2020) </a:t>
            </a:r>
            <a:endParaRPr lang="it-IT" b="0" u="none" dirty="0"/>
          </a:p>
        </p:txBody>
      </p:sp>
      <p:sp>
        <p:nvSpPr>
          <p:cNvPr id="4" name="Segnaposto numero diapositiva 3"/>
          <p:cNvSpPr>
            <a:spLocks noGrp="1"/>
          </p:cNvSpPr>
          <p:nvPr>
            <p:ph type="sldNum" sz="quarter" idx="10"/>
          </p:nvPr>
        </p:nvSpPr>
        <p:spPr/>
        <p:txBody>
          <a:bodyPr/>
          <a:lstStyle/>
          <a:p>
            <a:fld id="{E29DF36B-B37B-48A6-8479-55F1563A9BE4}" type="slidenum">
              <a:rPr lang="it-IT" smtClean="0">
                <a:solidFill>
                  <a:prstClr val="black"/>
                </a:solidFill>
              </a:rPr>
              <a:pPr/>
              <a:t>41</a:t>
            </a:fld>
            <a:endParaRPr lang="it-IT">
              <a:solidFill>
                <a:prstClr val="black"/>
              </a:solidFill>
            </a:endParaRPr>
          </a:p>
        </p:txBody>
      </p:sp>
    </p:spTree>
    <p:extLst>
      <p:ext uri="{BB962C8B-B14F-4D97-AF65-F5344CB8AC3E}">
        <p14:creationId xmlns:p14="http://schemas.microsoft.com/office/powerpoint/2010/main" val="4058473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88E0DFF-A488-4492-A49D-187F53E0DD41}" type="datetimeFigureOut">
              <a:rPr lang="it-IT" smtClean="0"/>
              <a:pPr/>
              <a:t>24/10/2017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AABF3B8-FE36-4142-A06B-A2D21350919E}"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88E0DFF-A488-4492-A49D-187F53E0DD41}" type="datetimeFigureOut">
              <a:rPr lang="it-IT" smtClean="0"/>
              <a:pPr/>
              <a:t>24/10/2017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AABF3B8-FE36-4142-A06B-A2D21350919E}"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88E0DFF-A488-4492-A49D-187F53E0DD41}" type="datetimeFigureOut">
              <a:rPr lang="it-IT" smtClean="0"/>
              <a:pPr/>
              <a:t>24/10/2017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AABF3B8-FE36-4142-A06B-A2D21350919E}"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19E06857-C2D0-4B39-84A5-BDB734CD6AA1}" type="datetimeFigureOut">
              <a:rPr lang="es-ES">
                <a:solidFill>
                  <a:srgbClr val="000000"/>
                </a:solidFill>
              </a:rPr>
              <a:pPr>
                <a:defRPr/>
              </a:pPr>
              <a:t>24/10/2017</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5C0EFA-3D89-4ECA-9225-2832E3F5CF66}" type="slidenum">
              <a:rPr lang="es-ES">
                <a:solidFill>
                  <a:srgbClr val="000000"/>
                </a:solidFill>
              </a:rPr>
              <a:pPr>
                <a:defRPr/>
              </a:pPr>
              <a:t>‹N›</a:t>
            </a:fld>
            <a:endParaRPr lang="es-ES">
              <a:solidFill>
                <a:srgbClr val="000000"/>
              </a:solidFill>
            </a:endParaRPr>
          </a:p>
        </p:txBody>
      </p:sp>
    </p:spTree>
    <p:extLst>
      <p:ext uri="{BB962C8B-B14F-4D97-AF65-F5344CB8AC3E}">
        <p14:creationId xmlns:p14="http://schemas.microsoft.com/office/powerpoint/2010/main" val="3310876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96261417-3639-4832-8747-ACC0AD6BA735}" type="datetimeFigureOut">
              <a:rPr lang="es-ES">
                <a:solidFill>
                  <a:srgbClr val="000000"/>
                </a:solidFill>
              </a:rPr>
              <a:pPr>
                <a:defRPr/>
              </a:pPr>
              <a:t>24/10/2017</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759650-177A-4667-8D36-B457C53F68CE}" type="slidenum">
              <a:rPr lang="es-ES">
                <a:solidFill>
                  <a:srgbClr val="000000"/>
                </a:solidFill>
              </a:rPr>
              <a:pPr>
                <a:defRPr/>
              </a:pPr>
              <a:t>‹N›</a:t>
            </a:fld>
            <a:endParaRPr lang="es-ES">
              <a:solidFill>
                <a:srgbClr val="000000"/>
              </a:solidFill>
            </a:endParaRPr>
          </a:p>
        </p:txBody>
      </p:sp>
    </p:spTree>
    <p:extLst>
      <p:ext uri="{BB962C8B-B14F-4D97-AF65-F5344CB8AC3E}">
        <p14:creationId xmlns:p14="http://schemas.microsoft.com/office/powerpoint/2010/main" val="784302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fld id="{772BDA35-1748-4499-9D5B-0A0CCDB557A6}" type="datetimeFigureOut">
              <a:rPr lang="es-ES">
                <a:solidFill>
                  <a:srgbClr val="000000"/>
                </a:solidFill>
              </a:rPr>
              <a:pPr>
                <a:defRPr/>
              </a:pPr>
              <a:t>24/10/2017</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D58C14-BAC0-45C3-81BE-C905298A0BA8}" type="slidenum">
              <a:rPr lang="es-ES">
                <a:solidFill>
                  <a:srgbClr val="000000"/>
                </a:solidFill>
              </a:rPr>
              <a:pPr>
                <a:defRPr/>
              </a:pPr>
              <a:t>‹N›</a:t>
            </a:fld>
            <a:endParaRPr lang="es-ES">
              <a:solidFill>
                <a:srgbClr val="000000"/>
              </a:solidFill>
            </a:endParaRPr>
          </a:p>
        </p:txBody>
      </p:sp>
    </p:spTree>
    <p:extLst>
      <p:ext uri="{BB962C8B-B14F-4D97-AF65-F5344CB8AC3E}">
        <p14:creationId xmlns:p14="http://schemas.microsoft.com/office/powerpoint/2010/main" val="680331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fld id="{3FE14EDE-C00C-4DC6-9756-B2D2E1367174}" type="datetimeFigureOut">
              <a:rPr lang="es-ES">
                <a:solidFill>
                  <a:srgbClr val="000000"/>
                </a:solidFill>
              </a:rPr>
              <a:pPr>
                <a:defRPr/>
              </a:pPr>
              <a:t>24/10/2017</a:t>
            </a:fld>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C3C399-BF77-4D57-ABAE-54F4AB5FF667}" type="slidenum">
              <a:rPr lang="es-ES">
                <a:solidFill>
                  <a:srgbClr val="000000"/>
                </a:solidFill>
              </a:rPr>
              <a:pPr>
                <a:defRPr/>
              </a:pPr>
              <a:t>‹N›</a:t>
            </a:fld>
            <a:endParaRPr lang="es-ES">
              <a:solidFill>
                <a:srgbClr val="000000"/>
              </a:solidFill>
            </a:endParaRPr>
          </a:p>
        </p:txBody>
      </p:sp>
    </p:spTree>
    <p:extLst>
      <p:ext uri="{BB962C8B-B14F-4D97-AF65-F5344CB8AC3E}">
        <p14:creationId xmlns:p14="http://schemas.microsoft.com/office/powerpoint/2010/main" val="479658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fld id="{CCA3E791-234F-47EE-9DED-086F5D2B1308}" type="datetimeFigureOut">
              <a:rPr lang="es-ES">
                <a:solidFill>
                  <a:srgbClr val="000000"/>
                </a:solidFill>
              </a:rPr>
              <a:pPr>
                <a:defRPr/>
              </a:pPr>
              <a:t>24/10/2017</a:t>
            </a:fld>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FE417BF-42DC-4088-A7D6-9DA1F0694765}" type="slidenum">
              <a:rPr lang="es-ES">
                <a:solidFill>
                  <a:srgbClr val="000000"/>
                </a:solidFill>
              </a:rPr>
              <a:pPr>
                <a:defRPr/>
              </a:pPr>
              <a:t>‹N›</a:t>
            </a:fld>
            <a:endParaRPr lang="es-ES">
              <a:solidFill>
                <a:srgbClr val="000000"/>
              </a:solidFill>
            </a:endParaRPr>
          </a:p>
        </p:txBody>
      </p:sp>
    </p:spTree>
    <p:extLst>
      <p:ext uri="{BB962C8B-B14F-4D97-AF65-F5344CB8AC3E}">
        <p14:creationId xmlns:p14="http://schemas.microsoft.com/office/powerpoint/2010/main" val="2574502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fld id="{6D112D4D-7879-4FF6-AAF4-AB80421E65C9}" type="datetimeFigureOut">
              <a:rPr lang="es-ES">
                <a:solidFill>
                  <a:srgbClr val="000000"/>
                </a:solidFill>
              </a:rPr>
              <a:pPr>
                <a:defRPr/>
              </a:pPr>
              <a:t>24/10/2017</a:t>
            </a:fld>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E2B5FFF-86C4-4FE4-9E24-05F244D90513}" type="slidenum">
              <a:rPr lang="es-ES">
                <a:solidFill>
                  <a:srgbClr val="000000"/>
                </a:solidFill>
              </a:rPr>
              <a:pPr>
                <a:defRPr/>
              </a:pPr>
              <a:t>‹N›</a:t>
            </a:fld>
            <a:endParaRPr lang="es-ES">
              <a:solidFill>
                <a:srgbClr val="000000"/>
              </a:solidFill>
            </a:endParaRPr>
          </a:p>
        </p:txBody>
      </p:sp>
    </p:spTree>
    <p:extLst>
      <p:ext uri="{BB962C8B-B14F-4D97-AF65-F5344CB8AC3E}">
        <p14:creationId xmlns:p14="http://schemas.microsoft.com/office/powerpoint/2010/main" val="2869432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1055312-874E-4BB4-A78C-6A63B187086E}" type="datetimeFigureOut">
              <a:rPr lang="es-ES">
                <a:solidFill>
                  <a:srgbClr val="000000"/>
                </a:solidFill>
              </a:rPr>
              <a:pPr>
                <a:defRPr/>
              </a:pPr>
              <a:t>24/10/2017</a:t>
            </a:fld>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9D8F53C-619C-4EBB-92E8-E640D404A84F}" type="slidenum">
              <a:rPr lang="es-ES">
                <a:solidFill>
                  <a:srgbClr val="000000"/>
                </a:solidFill>
              </a:rPr>
              <a:pPr>
                <a:defRPr/>
              </a:pPr>
              <a:t>‹N›</a:t>
            </a:fld>
            <a:endParaRPr lang="es-ES">
              <a:solidFill>
                <a:srgbClr val="000000"/>
              </a:solidFill>
            </a:endParaRPr>
          </a:p>
        </p:txBody>
      </p:sp>
    </p:spTree>
    <p:extLst>
      <p:ext uri="{BB962C8B-B14F-4D97-AF65-F5344CB8AC3E}">
        <p14:creationId xmlns:p14="http://schemas.microsoft.com/office/powerpoint/2010/main" val="1620415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fld id="{2B2E3913-7170-489D-8773-91211BBBF7C8}" type="datetimeFigureOut">
              <a:rPr lang="es-ES">
                <a:solidFill>
                  <a:srgbClr val="000000"/>
                </a:solidFill>
              </a:rPr>
              <a:pPr>
                <a:defRPr/>
              </a:pPr>
              <a:t>24/10/2017</a:t>
            </a:fld>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67159F-6BD8-439D-95EB-01B36AF58109}" type="slidenum">
              <a:rPr lang="es-ES">
                <a:solidFill>
                  <a:srgbClr val="000000"/>
                </a:solidFill>
              </a:rPr>
              <a:pPr>
                <a:defRPr/>
              </a:pPr>
              <a:t>‹N›</a:t>
            </a:fld>
            <a:endParaRPr lang="es-ES">
              <a:solidFill>
                <a:srgbClr val="000000"/>
              </a:solidFill>
            </a:endParaRPr>
          </a:p>
        </p:txBody>
      </p:sp>
    </p:spTree>
    <p:extLst>
      <p:ext uri="{BB962C8B-B14F-4D97-AF65-F5344CB8AC3E}">
        <p14:creationId xmlns:p14="http://schemas.microsoft.com/office/powerpoint/2010/main" val="862013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88E0DFF-A488-4492-A49D-187F53E0DD41}" type="datetimeFigureOut">
              <a:rPr lang="it-IT" smtClean="0"/>
              <a:pPr/>
              <a:t>24/10/2017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AABF3B8-FE36-4142-A06B-A2D21350919E}" type="slidenum">
              <a:rPr lang="it-IT" smtClean="0"/>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fld id="{2B55EAFD-2825-4826-9ED1-6BB5596971B2}" type="datetimeFigureOut">
              <a:rPr lang="es-ES">
                <a:solidFill>
                  <a:srgbClr val="000000"/>
                </a:solidFill>
              </a:rPr>
              <a:pPr>
                <a:defRPr/>
              </a:pPr>
              <a:t>24/10/2017</a:t>
            </a:fld>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2535890-6F47-4913-8AFB-1ADEFB4BACAF}" type="slidenum">
              <a:rPr lang="es-ES">
                <a:solidFill>
                  <a:srgbClr val="000000"/>
                </a:solidFill>
              </a:rPr>
              <a:pPr>
                <a:defRPr/>
              </a:pPr>
              <a:t>‹N›</a:t>
            </a:fld>
            <a:endParaRPr lang="es-ES">
              <a:solidFill>
                <a:srgbClr val="000000"/>
              </a:solidFill>
            </a:endParaRPr>
          </a:p>
        </p:txBody>
      </p:sp>
    </p:spTree>
    <p:extLst>
      <p:ext uri="{BB962C8B-B14F-4D97-AF65-F5344CB8AC3E}">
        <p14:creationId xmlns:p14="http://schemas.microsoft.com/office/powerpoint/2010/main" val="923380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23424546-8594-4327-BDFA-DF1B6AE92169}" type="datetimeFigureOut">
              <a:rPr lang="es-ES">
                <a:solidFill>
                  <a:srgbClr val="000000"/>
                </a:solidFill>
              </a:rPr>
              <a:pPr>
                <a:defRPr/>
              </a:pPr>
              <a:t>24/10/2017</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E65440-5FB8-4FDE-959D-6F527142C02A}" type="slidenum">
              <a:rPr lang="es-ES">
                <a:solidFill>
                  <a:srgbClr val="000000"/>
                </a:solidFill>
              </a:rPr>
              <a:pPr>
                <a:defRPr/>
              </a:pPr>
              <a:t>‹N›</a:t>
            </a:fld>
            <a:endParaRPr lang="es-ES">
              <a:solidFill>
                <a:srgbClr val="000000"/>
              </a:solidFill>
            </a:endParaRPr>
          </a:p>
        </p:txBody>
      </p:sp>
    </p:spTree>
    <p:extLst>
      <p:ext uri="{BB962C8B-B14F-4D97-AF65-F5344CB8AC3E}">
        <p14:creationId xmlns:p14="http://schemas.microsoft.com/office/powerpoint/2010/main" val="1779267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908AF3A2-0D3D-4952-86E7-2D025A5C8FF7}" type="datetimeFigureOut">
              <a:rPr lang="es-ES">
                <a:solidFill>
                  <a:srgbClr val="000000"/>
                </a:solidFill>
              </a:rPr>
              <a:pPr>
                <a:defRPr/>
              </a:pPr>
              <a:t>24/10/2017</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FE538E-8620-4814-A91B-ACBA8C30749B}" type="slidenum">
              <a:rPr lang="es-ES">
                <a:solidFill>
                  <a:srgbClr val="000000"/>
                </a:solidFill>
              </a:rPr>
              <a:pPr>
                <a:defRPr/>
              </a:pPr>
              <a:t>‹N›</a:t>
            </a:fld>
            <a:endParaRPr lang="es-ES">
              <a:solidFill>
                <a:srgbClr val="000000"/>
              </a:solidFill>
            </a:endParaRPr>
          </a:p>
        </p:txBody>
      </p:sp>
    </p:spTree>
    <p:extLst>
      <p:ext uri="{BB962C8B-B14F-4D97-AF65-F5344CB8AC3E}">
        <p14:creationId xmlns:p14="http://schemas.microsoft.com/office/powerpoint/2010/main" val="420302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88E0DFF-A488-4492-A49D-187F53E0DD41}" type="datetimeFigureOut">
              <a:rPr lang="it-IT" smtClean="0"/>
              <a:pPr/>
              <a:t>24/10/2017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AABF3B8-FE36-4142-A06B-A2D21350919E}"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88E0DFF-A488-4492-A49D-187F53E0DD41}" type="datetimeFigureOut">
              <a:rPr lang="it-IT" smtClean="0"/>
              <a:pPr/>
              <a:t>24/10/2017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AABF3B8-FE36-4142-A06B-A2D21350919E}"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88E0DFF-A488-4492-A49D-187F53E0DD41}" type="datetimeFigureOut">
              <a:rPr lang="it-IT" smtClean="0"/>
              <a:pPr/>
              <a:t>24/10/2017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AABF3B8-FE36-4142-A06B-A2D21350919E}"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88E0DFF-A488-4492-A49D-187F53E0DD41}" type="datetimeFigureOut">
              <a:rPr lang="it-IT" smtClean="0"/>
              <a:pPr/>
              <a:t>24/10/2017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AABF3B8-FE36-4142-A06B-A2D21350919E}"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88E0DFF-A488-4492-A49D-187F53E0DD41}" type="datetimeFigureOut">
              <a:rPr lang="it-IT" smtClean="0"/>
              <a:pPr/>
              <a:t>24/10/2017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AABF3B8-FE36-4142-A06B-A2D21350919E}"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88E0DFF-A488-4492-A49D-187F53E0DD41}" type="datetimeFigureOut">
              <a:rPr lang="it-IT" smtClean="0"/>
              <a:pPr/>
              <a:t>24/10/2017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AABF3B8-FE36-4142-A06B-A2D21350919E}"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88E0DFF-A488-4492-A49D-187F53E0DD41}" type="datetimeFigureOut">
              <a:rPr lang="it-IT" smtClean="0"/>
              <a:pPr/>
              <a:t>24/10/2017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AABF3B8-FE36-4142-A06B-A2D21350919E}"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E0DFF-A488-4492-A49D-187F53E0DD41}" type="datetimeFigureOut">
              <a:rPr lang="it-IT" smtClean="0"/>
              <a:pPr/>
              <a:t>24/10/2017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ABF3B8-FE36-4142-A06B-A2D21350919E}"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604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75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fld id="{C8FFD66A-A157-4C32-AF89-78C9578A0DCB}" type="datetimeFigureOut">
              <a:rPr lang="es-ES">
                <a:solidFill>
                  <a:srgbClr val="000000"/>
                </a:solidFill>
                <a:cs typeface="Arial" charset="0"/>
              </a:rPr>
              <a:pPr fontAlgn="base">
                <a:spcBef>
                  <a:spcPct val="0"/>
                </a:spcBef>
                <a:spcAft>
                  <a:spcPct val="0"/>
                </a:spcAft>
                <a:defRPr/>
              </a:pPr>
              <a:t>24/10/2017</a:t>
            </a:fld>
            <a:endParaRPr lang="es-ES">
              <a:solidFill>
                <a:srgbClr val="000000"/>
              </a:solidFill>
              <a:cs typeface="Arial" charset="0"/>
            </a:endParaRPr>
          </a:p>
        </p:txBody>
      </p:sp>
      <p:sp>
        <p:nvSpPr>
          <p:cNvPr id="1075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s-ES">
              <a:solidFill>
                <a:srgbClr val="000000"/>
              </a:solidFill>
              <a:cs typeface="Arial" charset="0"/>
            </a:endParaRPr>
          </a:p>
        </p:txBody>
      </p:sp>
      <p:sp>
        <p:nvSpPr>
          <p:cNvPr id="1075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580889FE-3980-4FDA-85E3-F87B08EB6ADC}" type="slidenum">
              <a:rPr lang="es-ES">
                <a:solidFill>
                  <a:srgbClr val="000000"/>
                </a:solidFill>
                <a:cs typeface="Arial" charset="0"/>
              </a:rPr>
              <a:pPr fontAlgn="base">
                <a:spcBef>
                  <a:spcPct val="0"/>
                </a:spcBef>
                <a:spcAft>
                  <a:spcPct val="0"/>
                </a:spcAft>
                <a:defRPr/>
              </a:pPr>
              <a:t>‹N›</a:t>
            </a:fld>
            <a:endParaRPr lang="es-ES">
              <a:solidFill>
                <a:srgbClr val="000000"/>
              </a:solidFill>
              <a:cs typeface="Arial" charset="0"/>
            </a:endParaRPr>
          </a:p>
        </p:txBody>
      </p:sp>
    </p:spTree>
    <p:extLst>
      <p:ext uri="{BB962C8B-B14F-4D97-AF65-F5344CB8AC3E}">
        <p14:creationId xmlns:p14="http://schemas.microsoft.com/office/powerpoint/2010/main" val="458460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it/url?sa=i&amp;rct=j&amp;q=&amp;esrc=s&amp;source=images&amp;cd=&amp;cad=rja&amp;uact=8&amp;ved=0ahUKEwiG_rb3mPfWAhUKfRoKHY5nA2AQjRwIBw&amp;url=https://www.inrca.it/inrca/elab.asp?pag=Ric_home.asp&amp;psig=AOvVaw2PuDDJIPR-lEJRD4wjDhEf&amp;ust=1508313804425737"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oogle.it/url?sa=i&amp;rct=j&amp;q=&amp;esrc=s&amp;source=images&amp;cd=&amp;cad=rja&amp;uact=8&amp;ved=0ahUKEwj4maPAxu3WAhXI2hoKHbcdClYQjRwIBw&amp;url=http://www.campaignasia.com/video/why-the-days-of-consumer-segmentation-by-age-are-numbered/439967&amp;psig=AOvVaw35hATbafhlLI2lcK7NpiKT&amp;ust=1507982413698809"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it/url?sa=i&amp;rct=j&amp;q=&amp;esrc=s&amp;source=images&amp;cd=&amp;cad=rja&amp;uact=8&amp;ved=0ahUKEwjkjpDu3fzWAhWMVhQKHUkIAbkQjRwIBw&amp;url=http://www.abc.net.au/news/2015-11-20/nsw-inquiry-to-hear-of-widespread-elder-abuse/6956532&amp;psig=AOvVaw3MekRp22NIDSBvBAUZ4ZsA&amp;ust=1508504063077383"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0.wmf"/><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it/url?sa=i&amp;rct=j&amp;q=&amp;esrc=s&amp;source=images&amp;cd=&amp;cad=rja&amp;uact=8&amp;ved=0ahUKEwiVq52Q2_zWAhUBoBQKHexfDqQQjRwIBw&amp;url=http://www.konbini.com/en/lifestyle/british-nan-google-search-viral/&amp;psig=AOvVaw34Ngy_3skbq9vKfpVDHCxG&amp;ust=1508503366045843"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980728"/>
            <a:ext cx="8784976" cy="1143000"/>
          </a:xfrm>
        </p:spPr>
        <p:txBody>
          <a:bodyPr>
            <a:normAutofit fontScale="90000"/>
          </a:bodyPr>
          <a:lstStyle/>
          <a:p>
            <a:r>
              <a:rPr lang="nl-BE" b="1" dirty="0">
                <a:solidFill>
                  <a:srgbClr val="002060"/>
                </a:solidFill>
                <a:latin typeface="Palatino Linotype" pitchFamily="18" charset="0"/>
              </a:rPr>
              <a:t>Action(s) to be undertaken at intergovernmental level to address the identified challenges </a:t>
            </a:r>
            <a:r>
              <a:rPr lang="it-IT" b="1" dirty="0">
                <a:solidFill>
                  <a:srgbClr val="002060"/>
                </a:solidFill>
                <a:latin typeface="Palatino Linotype" pitchFamily="18" charset="0"/>
              </a:rPr>
              <a:t/>
            </a:r>
            <a:br>
              <a:rPr lang="it-IT" b="1" dirty="0">
                <a:solidFill>
                  <a:srgbClr val="002060"/>
                </a:solidFill>
                <a:latin typeface="Palatino Linotype" pitchFamily="18" charset="0"/>
              </a:rPr>
            </a:br>
            <a:endParaRPr lang="it-IT" b="1" dirty="0">
              <a:solidFill>
                <a:srgbClr val="002060"/>
              </a:solidFill>
              <a:latin typeface="Palatino Linotype" pitchFamily="18" charset="0"/>
            </a:endParaRPr>
          </a:p>
        </p:txBody>
      </p:sp>
      <p:sp>
        <p:nvSpPr>
          <p:cNvPr id="3" name="Segnaposto contenuto 2"/>
          <p:cNvSpPr>
            <a:spLocks noGrp="1"/>
          </p:cNvSpPr>
          <p:nvPr>
            <p:ph idx="1"/>
          </p:nvPr>
        </p:nvSpPr>
        <p:spPr>
          <a:xfrm>
            <a:off x="251520" y="4221088"/>
            <a:ext cx="8686800" cy="2376264"/>
          </a:xfrm>
        </p:spPr>
        <p:txBody>
          <a:bodyPr>
            <a:normAutofit/>
          </a:bodyPr>
          <a:lstStyle/>
          <a:p>
            <a:endParaRPr lang="it-IT" sz="2400" dirty="0" smtClean="0">
              <a:latin typeface="Palatino Linotype" pitchFamily="18" charset="0"/>
            </a:endParaRPr>
          </a:p>
          <a:p>
            <a:pPr algn="ctr">
              <a:buNone/>
            </a:pPr>
            <a:r>
              <a:rPr lang="it-IT" sz="2400" dirty="0" smtClean="0">
                <a:solidFill>
                  <a:srgbClr val="002060"/>
                </a:solidFill>
                <a:latin typeface="Palatino Linotype" pitchFamily="18" charset="0"/>
              </a:rPr>
              <a:t>Antonio Cherubini</a:t>
            </a:r>
          </a:p>
          <a:p>
            <a:pPr algn="ctr">
              <a:buNone/>
            </a:pPr>
            <a:r>
              <a:rPr lang="it-IT" sz="2400" dirty="0" smtClean="0">
                <a:solidFill>
                  <a:srgbClr val="002060"/>
                </a:solidFill>
                <a:latin typeface="Palatino Linotype" pitchFamily="18" charset="0"/>
              </a:rPr>
              <a:t>Geriatria, Accettazione geriatrica </a:t>
            </a:r>
          </a:p>
          <a:p>
            <a:pPr algn="ctr">
              <a:buNone/>
            </a:pPr>
            <a:r>
              <a:rPr lang="it-IT" sz="2400" dirty="0" smtClean="0">
                <a:solidFill>
                  <a:srgbClr val="002060"/>
                </a:solidFill>
                <a:latin typeface="Palatino Linotype" pitchFamily="18" charset="0"/>
              </a:rPr>
              <a:t>Centro di ricerca per l’invecchiamento</a:t>
            </a:r>
          </a:p>
          <a:p>
            <a:pPr algn="ctr">
              <a:buNone/>
            </a:pPr>
            <a:r>
              <a:rPr lang="it-IT" sz="2400" dirty="0" smtClean="0">
                <a:solidFill>
                  <a:srgbClr val="002060"/>
                </a:solidFill>
                <a:latin typeface="Palatino Linotype" pitchFamily="18" charset="0"/>
              </a:rPr>
              <a:t>IRCCS-INRCA, Italia</a:t>
            </a:r>
            <a:endParaRPr lang="it-IT" sz="2400" dirty="0">
              <a:solidFill>
                <a:srgbClr val="002060"/>
              </a:solidFill>
              <a:latin typeface="Palatino Linotype" pitchFamily="18" charset="0"/>
            </a:endParaRPr>
          </a:p>
        </p:txBody>
      </p:sp>
      <p:sp>
        <p:nvSpPr>
          <p:cNvPr id="4" name="Rettangolo 3"/>
          <p:cNvSpPr/>
          <p:nvPr/>
        </p:nvSpPr>
        <p:spPr>
          <a:xfrm>
            <a:off x="0" y="2348880"/>
            <a:ext cx="9144000" cy="830997"/>
          </a:xfrm>
          <a:prstGeom prst="rect">
            <a:avLst/>
          </a:prstGeom>
        </p:spPr>
        <p:txBody>
          <a:bodyPr wrap="square">
            <a:spAutoFit/>
          </a:bodyPr>
          <a:lstStyle/>
          <a:p>
            <a:pPr algn="ctr"/>
            <a:r>
              <a:rPr lang="en-US" sz="2400" b="1" dirty="0" smtClean="0">
                <a:solidFill>
                  <a:srgbClr val="C00000"/>
                </a:solidFill>
                <a:latin typeface="Palatino Linotype" pitchFamily="18" charset="0"/>
                <a:ea typeface="Times New Roman" panose="02020603050405020304" pitchFamily="18" charset="0"/>
              </a:rPr>
              <a:t>20</a:t>
            </a:r>
            <a:r>
              <a:rPr lang="en-US" sz="2400" b="1" baseline="30000" dirty="0" smtClean="0">
                <a:solidFill>
                  <a:srgbClr val="C00000"/>
                </a:solidFill>
                <a:latin typeface="Palatino Linotype" pitchFamily="18" charset="0"/>
                <a:ea typeface="Times New Roman" panose="02020603050405020304" pitchFamily="18" charset="0"/>
              </a:rPr>
              <a:t>TH</a:t>
            </a:r>
            <a:r>
              <a:rPr lang="en-US" sz="2400" b="1" dirty="0" smtClean="0">
                <a:solidFill>
                  <a:srgbClr val="C00000"/>
                </a:solidFill>
                <a:latin typeface="Palatino Linotype" pitchFamily="18" charset="0"/>
                <a:ea typeface="Times New Roman" panose="02020603050405020304" pitchFamily="18" charset="0"/>
              </a:rPr>
              <a:t> ANNIVERSARY OF THE OVIEDO CONVENTION: RELEVANCE AND CHALLENGES</a:t>
            </a:r>
            <a:endParaRPr lang="it-IT" sz="2800" dirty="0">
              <a:latin typeface="Palatino Linotype" pitchFamily="18" charset="0"/>
              <a:ea typeface="Times New Roman" panose="02020603050405020304" pitchFamily="18" charset="0"/>
            </a:endParaRPr>
          </a:p>
        </p:txBody>
      </p:sp>
      <p:pic>
        <p:nvPicPr>
          <p:cNvPr id="70658" name="Picture 2" descr="Risultati immagini per logo inrca">
            <a:hlinkClick r:id="rId3"/>
          </p:cNvPr>
          <p:cNvPicPr>
            <a:picLocks noChangeAspect="1" noChangeArrowheads="1"/>
          </p:cNvPicPr>
          <p:nvPr/>
        </p:nvPicPr>
        <p:blipFill>
          <a:blip r:embed="rId4" cstate="print"/>
          <a:srcRect/>
          <a:stretch>
            <a:fillRect/>
          </a:stretch>
        </p:blipFill>
        <p:spPr bwMode="auto">
          <a:xfrm>
            <a:off x="107504" y="5085184"/>
            <a:ext cx="1728192" cy="1594318"/>
          </a:xfrm>
          <a:prstGeom prst="rect">
            <a:avLst/>
          </a:prstGeom>
          <a:noFill/>
        </p:spPr>
      </p:pic>
    </p:spTree>
    <p:extLst>
      <p:ext uri="{BB962C8B-B14F-4D97-AF65-F5344CB8AC3E}">
        <p14:creationId xmlns:p14="http://schemas.microsoft.com/office/powerpoint/2010/main" val="3007127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764704"/>
            <a:ext cx="8208912" cy="1323439"/>
          </a:xfrm>
          <a:prstGeom prst="rect">
            <a:avLst/>
          </a:prstGeom>
        </p:spPr>
        <p:txBody>
          <a:bodyPr wrap="square">
            <a:spAutoFit/>
          </a:bodyPr>
          <a:lstStyle/>
          <a:p>
            <a:pPr algn="ctr"/>
            <a:r>
              <a:rPr lang="it-IT" sz="8000" b="1" dirty="0" err="1" smtClean="0">
                <a:solidFill>
                  <a:srgbClr val="C00000"/>
                </a:solidFill>
                <a:latin typeface="Palatino Linotype" pitchFamily="18" charset="0"/>
              </a:rPr>
              <a:t>Ageism</a:t>
            </a:r>
            <a:endParaRPr lang="it-IT" sz="8000" b="1" dirty="0" smtClean="0">
              <a:solidFill>
                <a:srgbClr val="C00000"/>
              </a:solidFill>
              <a:latin typeface="Palatino Linotype" pitchFamily="18" charset="0"/>
            </a:endParaRPr>
          </a:p>
        </p:txBody>
      </p:sp>
      <p:pic>
        <p:nvPicPr>
          <p:cNvPr id="12290" name="Picture 2" descr="Risultati immagini per symbol of ageism">
            <a:hlinkClick r:id="rId2"/>
          </p:cNvPr>
          <p:cNvPicPr>
            <a:picLocks noChangeAspect="1" noChangeArrowheads="1"/>
          </p:cNvPicPr>
          <p:nvPr/>
        </p:nvPicPr>
        <p:blipFill>
          <a:blip r:embed="rId3" cstate="print"/>
          <a:srcRect/>
          <a:stretch>
            <a:fillRect/>
          </a:stretch>
        </p:blipFill>
        <p:spPr bwMode="auto">
          <a:xfrm>
            <a:off x="2051720" y="2492896"/>
            <a:ext cx="4968552" cy="3320629"/>
          </a:xfrm>
          <a:prstGeom prst="rect">
            <a:avLst/>
          </a:prstGeom>
          <a:noFill/>
          <a:ln>
            <a:solidFill>
              <a:srgbClr val="C00000"/>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algn="just">
              <a:buNone/>
            </a:pPr>
            <a:r>
              <a:rPr lang="en-GB" dirty="0">
                <a:solidFill>
                  <a:srgbClr val="002060"/>
                </a:solidFill>
                <a:latin typeface="Palatino Linotype" pitchFamily="18" charset="0"/>
                <a:ea typeface="MS Mincho" panose="02020609040205080304" pitchFamily="49" charset="-128"/>
                <a:cs typeface="Times New Roman" panose="02020603050405020304" pitchFamily="18" charset="0"/>
              </a:rPr>
              <a:t>Ageism can be seen as a process of systematic stereotyping of and discrimination against people because they are old, just as racism and sexism accomplish this for skin colour and gender. Old people are categorized as senile, rigid in thought and manner, old-fashioned in morality and </a:t>
            </a:r>
            <a:r>
              <a:rPr lang="en-GB" dirty="0" smtClean="0">
                <a:solidFill>
                  <a:srgbClr val="002060"/>
                </a:solidFill>
                <a:latin typeface="Palatino Linotype" pitchFamily="18" charset="0"/>
                <a:ea typeface="MS Mincho" panose="02020609040205080304" pitchFamily="49" charset="-128"/>
                <a:cs typeface="Times New Roman" panose="02020603050405020304" pitchFamily="18" charset="0"/>
              </a:rPr>
              <a:t>skills</a:t>
            </a:r>
          </a:p>
          <a:p>
            <a:pPr algn="r">
              <a:buNone/>
            </a:pPr>
            <a:r>
              <a:rPr lang="en-GB" sz="1800" i="1" dirty="0" smtClean="0">
                <a:solidFill>
                  <a:srgbClr val="002060"/>
                </a:solidFill>
                <a:latin typeface="Palatino Linotype" pitchFamily="18" charset="0"/>
                <a:ea typeface="MS Mincho" panose="02020609040205080304" pitchFamily="49" charset="-128"/>
                <a:cs typeface="Times New Roman" panose="02020603050405020304" pitchFamily="18" charset="0"/>
              </a:rPr>
              <a:t>Butler, Gerontologist.1969</a:t>
            </a:r>
            <a:endParaRPr lang="it-IT" sz="1800" i="1" dirty="0">
              <a:solidFill>
                <a:srgbClr val="002060"/>
              </a:solidFill>
              <a:latin typeface="Palatino Linotype" pitchFamily="18" charset="0"/>
            </a:endParaRPr>
          </a:p>
        </p:txBody>
      </p:sp>
      <p:sp>
        <p:nvSpPr>
          <p:cNvPr id="5" name="Rectangle 2"/>
          <p:cNvSpPr txBox="1">
            <a:spLocks noChangeArrowheads="1"/>
          </p:cNvSpPr>
          <p:nvPr/>
        </p:nvSpPr>
        <p:spPr>
          <a:xfrm>
            <a:off x="685800" y="44450"/>
            <a:ext cx="77724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it-IT" sz="4800" b="1" i="0" u="none" strike="noStrike" kern="1200" cap="none" spc="0" normalizeH="0" baseline="0" noProof="0" smtClean="0">
                <a:ln>
                  <a:noFill/>
                </a:ln>
                <a:solidFill>
                  <a:srgbClr val="C00000"/>
                </a:solidFill>
                <a:effectLst/>
                <a:uLnTx/>
                <a:uFillTx/>
                <a:latin typeface="Palatino Linotype" panose="02040502050505030304" pitchFamily="18" charset="0"/>
                <a:ea typeface="+mj-ea"/>
                <a:cs typeface="+mj-cs"/>
              </a:rPr>
              <a:t>Ageism</a:t>
            </a:r>
            <a:endParaRPr kumimoji="0" lang="en-US" altLang="it-IT" sz="4800" b="1" i="0" u="none" strike="noStrike" kern="1200" cap="none" spc="0" normalizeH="0" baseline="0" noProof="0" dirty="0" smtClean="0">
              <a:ln>
                <a:noFill/>
              </a:ln>
              <a:solidFill>
                <a:srgbClr val="C00000"/>
              </a:solidFill>
              <a:effectLst/>
              <a:uLnTx/>
              <a:uFillTx/>
              <a:latin typeface="Palatino Linotype" panose="02040502050505030304" pitchFamily="18" charset="0"/>
              <a:ea typeface="+mj-ea"/>
              <a:cs typeface="+mj-cs"/>
            </a:endParaRPr>
          </a:p>
        </p:txBody>
      </p:sp>
      <p:cxnSp>
        <p:nvCxnSpPr>
          <p:cNvPr id="6" name="Connettore 1 5"/>
          <p:cNvCxnSpPr/>
          <p:nvPr/>
        </p:nvCxnSpPr>
        <p:spPr>
          <a:xfrm flipV="1">
            <a:off x="611560" y="1124744"/>
            <a:ext cx="7992888" cy="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865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27584" y="1700808"/>
            <a:ext cx="7704856" cy="3477875"/>
          </a:xfrm>
          <a:prstGeom prst="rect">
            <a:avLst/>
          </a:prstGeom>
          <a:ln>
            <a:solidFill>
              <a:schemeClr val="accent1"/>
            </a:solidFill>
          </a:ln>
        </p:spPr>
        <p:txBody>
          <a:bodyPr wrap="square">
            <a:spAutoFit/>
          </a:bodyPr>
          <a:lstStyle/>
          <a:p>
            <a:pPr algn="ctr"/>
            <a:r>
              <a:rPr lang="en-US" sz="2400" b="1" dirty="0" smtClean="0">
                <a:solidFill>
                  <a:srgbClr val="002060"/>
                </a:solidFill>
                <a:latin typeface="Palatino Linotype" pitchFamily="18" charset="0"/>
              </a:rPr>
              <a:t>Article 21</a:t>
            </a:r>
          </a:p>
          <a:p>
            <a:pPr algn="ctr"/>
            <a:endParaRPr lang="en-US" sz="1200" b="1" dirty="0" smtClean="0">
              <a:solidFill>
                <a:srgbClr val="002060"/>
              </a:solidFill>
              <a:latin typeface="Palatino Linotype" pitchFamily="18" charset="0"/>
            </a:endParaRPr>
          </a:p>
          <a:p>
            <a:pPr algn="ctr"/>
            <a:r>
              <a:rPr lang="en-US" sz="2400" b="1" i="1" dirty="0" smtClean="0">
                <a:solidFill>
                  <a:srgbClr val="C00000"/>
                </a:solidFill>
                <a:latin typeface="Palatino Linotype" pitchFamily="18" charset="0"/>
              </a:rPr>
              <a:t>Non-discrimination</a:t>
            </a:r>
          </a:p>
          <a:p>
            <a:pPr algn="ctr"/>
            <a:endParaRPr lang="en-US" sz="1200" b="1" dirty="0" smtClean="0">
              <a:solidFill>
                <a:srgbClr val="002060"/>
              </a:solidFill>
              <a:latin typeface="Palatino Linotype" pitchFamily="18" charset="0"/>
            </a:endParaRPr>
          </a:p>
          <a:p>
            <a:pPr algn="just"/>
            <a:r>
              <a:rPr lang="en-US" sz="2400" dirty="0" smtClean="0">
                <a:solidFill>
                  <a:srgbClr val="002060"/>
                </a:solidFill>
                <a:latin typeface="Palatino Linotype" pitchFamily="18" charset="0"/>
              </a:rPr>
              <a:t>Any discrimination based on any ground such as sex, race, </a:t>
            </a:r>
            <a:r>
              <a:rPr lang="en-US" sz="2400" dirty="0" err="1" smtClean="0">
                <a:solidFill>
                  <a:srgbClr val="002060"/>
                </a:solidFill>
                <a:latin typeface="Palatino Linotype" pitchFamily="18" charset="0"/>
              </a:rPr>
              <a:t>colour</a:t>
            </a:r>
            <a:r>
              <a:rPr lang="en-US" sz="2400" dirty="0" smtClean="0">
                <a:solidFill>
                  <a:srgbClr val="002060"/>
                </a:solidFill>
                <a:latin typeface="Palatino Linotype" pitchFamily="18" charset="0"/>
              </a:rPr>
              <a:t>, ethnic or social origin, genetic features, language, religion or belief, political or any other opinion, membership of a national minority, property, birth, disability, </a:t>
            </a:r>
            <a:r>
              <a:rPr lang="en-US" sz="2400" b="1" dirty="0" smtClean="0">
                <a:solidFill>
                  <a:srgbClr val="C00000"/>
                </a:solidFill>
                <a:latin typeface="Palatino Linotype" pitchFamily="18" charset="0"/>
              </a:rPr>
              <a:t>age</a:t>
            </a:r>
            <a:r>
              <a:rPr lang="en-US" sz="2400" dirty="0" smtClean="0">
                <a:solidFill>
                  <a:srgbClr val="002060"/>
                </a:solidFill>
                <a:latin typeface="Palatino Linotype" pitchFamily="18" charset="0"/>
              </a:rPr>
              <a:t> or sexual orientation shall be prohibited.</a:t>
            </a:r>
            <a:endParaRPr lang="en-US" sz="2400" dirty="0">
              <a:solidFill>
                <a:srgbClr val="002060"/>
              </a:solidFill>
              <a:latin typeface="Palatino Linotype" pitchFamily="18" charset="0"/>
            </a:endParaRPr>
          </a:p>
        </p:txBody>
      </p:sp>
      <p:sp>
        <p:nvSpPr>
          <p:cNvPr id="3" name="Rettangolo 2"/>
          <p:cNvSpPr/>
          <p:nvPr/>
        </p:nvSpPr>
        <p:spPr>
          <a:xfrm>
            <a:off x="251520" y="260648"/>
            <a:ext cx="8892480" cy="1077218"/>
          </a:xfrm>
          <a:prstGeom prst="rect">
            <a:avLst/>
          </a:prstGeom>
        </p:spPr>
        <p:txBody>
          <a:bodyPr wrap="square">
            <a:spAutoFit/>
          </a:bodyPr>
          <a:lstStyle/>
          <a:p>
            <a:pPr algn="ctr"/>
            <a:r>
              <a:rPr lang="en-US" sz="3200" b="1" dirty="0" smtClean="0">
                <a:solidFill>
                  <a:srgbClr val="C00000"/>
                </a:solidFill>
                <a:latin typeface="Palatino Linotype" pitchFamily="18" charset="0"/>
              </a:rPr>
              <a:t>CHARTER OF FUNDAMENTAL RIGHTS OF THE EUROPEAN UNION (2016/C 202/02)</a:t>
            </a:r>
            <a:endParaRPr lang="en-US" sz="3200" b="1" dirty="0">
              <a:solidFill>
                <a:srgbClr val="C00000"/>
              </a:solidFill>
              <a:latin typeface="Palatino Linotype" pitchFamily="18" charset="0"/>
            </a:endParaRPr>
          </a:p>
        </p:txBody>
      </p:sp>
      <p:cxnSp>
        <p:nvCxnSpPr>
          <p:cNvPr id="4" name="Connettore 1 3"/>
          <p:cNvCxnSpPr/>
          <p:nvPr/>
        </p:nvCxnSpPr>
        <p:spPr>
          <a:xfrm flipV="1">
            <a:off x="611560" y="1484784"/>
            <a:ext cx="7992888" cy="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504" y="1304176"/>
            <a:ext cx="8856984" cy="5847755"/>
          </a:xfrm>
          <a:prstGeom prst="rect">
            <a:avLst/>
          </a:prstGeom>
        </p:spPr>
        <p:txBody>
          <a:bodyPr wrap="square">
            <a:spAutoFit/>
          </a:bodyPr>
          <a:lstStyle/>
          <a:p>
            <a:pPr algn="just"/>
            <a:r>
              <a:rPr lang="en-US" sz="2200" dirty="0">
                <a:solidFill>
                  <a:srgbClr val="002060"/>
                </a:solidFill>
                <a:latin typeface="Palatino Linotype" pitchFamily="18" charset="0"/>
              </a:rPr>
              <a:t>Negative attitudes and stereotypes about older adults as frail, out of touch, burdensome or dependent are ubiquitous. A recent analysis carried out by the WHO using world values survey data of 83 034 adults from 57 countries found low respect for older adults.</a:t>
            </a:r>
            <a:r>
              <a:rPr lang="en-US" sz="2200" baseline="30000" dirty="0">
                <a:solidFill>
                  <a:srgbClr val="002060"/>
                </a:solidFill>
                <a:latin typeface="Palatino Linotype" pitchFamily="18" charset="0"/>
              </a:rPr>
              <a:t> </a:t>
            </a:r>
            <a:r>
              <a:rPr lang="en-US" sz="2200" dirty="0">
                <a:solidFill>
                  <a:srgbClr val="002060"/>
                </a:solidFill>
                <a:latin typeface="Palatino Linotype" pitchFamily="18" charset="0"/>
              </a:rPr>
              <a:t>60% of participants reported that older adults are not well respected, with respondents from higher income countries being more likely to report so</a:t>
            </a:r>
            <a:endParaRPr lang="en-US" sz="2200" dirty="0" smtClean="0">
              <a:solidFill>
                <a:srgbClr val="002060"/>
              </a:solidFill>
              <a:latin typeface="Palatino Linotype" pitchFamily="18" charset="0"/>
            </a:endParaRPr>
          </a:p>
          <a:p>
            <a:pPr algn="just"/>
            <a:endParaRPr lang="it-IT" sz="2400" dirty="0"/>
          </a:p>
          <a:p>
            <a:pPr algn="just"/>
            <a:r>
              <a:rPr lang="en-US" sz="2200" dirty="0" smtClean="0">
                <a:solidFill>
                  <a:srgbClr val="002060"/>
                </a:solidFill>
                <a:latin typeface="Palatino Linotype" panose="02040502050505030304" pitchFamily="18" charset="0"/>
              </a:rPr>
              <a:t>Unlike </a:t>
            </a:r>
            <a:r>
              <a:rPr lang="en-US" sz="2200" dirty="0">
                <a:solidFill>
                  <a:srgbClr val="002060"/>
                </a:solidFill>
                <a:latin typeface="Palatino Linotype" panose="02040502050505030304" pitchFamily="18" charset="0"/>
              </a:rPr>
              <a:t>other forms of discrimination, including sexism and racism, ageism is socially acceptable, strongly </a:t>
            </a:r>
            <a:r>
              <a:rPr lang="en-US" sz="2200" dirty="0" err="1">
                <a:solidFill>
                  <a:srgbClr val="002060"/>
                </a:solidFill>
                <a:latin typeface="Palatino Linotype" panose="02040502050505030304" pitchFamily="18" charset="0"/>
              </a:rPr>
              <a:t>institutionalised</a:t>
            </a:r>
            <a:r>
              <a:rPr lang="en-US" sz="2200" dirty="0">
                <a:solidFill>
                  <a:srgbClr val="002060"/>
                </a:solidFill>
                <a:latin typeface="Palatino Linotype" panose="02040502050505030304" pitchFamily="18" charset="0"/>
              </a:rPr>
              <a:t>, largely undetected and </a:t>
            </a:r>
            <a:r>
              <a:rPr lang="en-US" sz="2200" dirty="0" smtClean="0">
                <a:solidFill>
                  <a:srgbClr val="002060"/>
                </a:solidFill>
                <a:latin typeface="Palatino Linotype" panose="02040502050505030304" pitchFamily="18" charset="0"/>
              </a:rPr>
              <a:t>unchallenged</a:t>
            </a:r>
          </a:p>
          <a:p>
            <a:pPr algn="just"/>
            <a:endParaRPr lang="en-US" sz="2000" dirty="0">
              <a:solidFill>
                <a:srgbClr val="002060"/>
              </a:solidFill>
              <a:latin typeface="Palatino Linotype" pitchFamily="18" charset="0"/>
            </a:endParaRPr>
          </a:p>
          <a:p>
            <a:pPr algn="just"/>
            <a:r>
              <a:rPr lang="en-US" sz="2200" dirty="0" smtClean="0">
                <a:solidFill>
                  <a:srgbClr val="002060"/>
                </a:solidFill>
                <a:latin typeface="Palatino Linotype" pitchFamily="18" charset="0"/>
              </a:rPr>
              <a:t>Pervasive misconceptions, negative attitudes and assumptions about older people are serious barriers to developing good public policy on ageing and health. </a:t>
            </a:r>
          </a:p>
          <a:p>
            <a:pPr algn="just"/>
            <a:endParaRPr lang="en-US" sz="2200" dirty="0" smtClean="0">
              <a:solidFill>
                <a:srgbClr val="002060"/>
              </a:solidFill>
              <a:latin typeface="Palatino Linotype" pitchFamily="18" charset="0"/>
            </a:endParaRPr>
          </a:p>
          <a:p>
            <a:pPr algn="just"/>
            <a:r>
              <a:rPr lang="en-US" sz="2200" dirty="0" smtClean="0">
                <a:solidFill>
                  <a:srgbClr val="002060"/>
                </a:solidFill>
                <a:latin typeface="Palatino Linotype" pitchFamily="18" charset="0"/>
              </a:rPr>
              <a:t>. </a:t>
            </a:r>
            <a:endParaRPr lang="it-IT" sz="2200" b="1" dirty="0">
              <a:solidFill>
                <a:srgbClr val="002060"/>
              </a:solidFill>
              <a:latin typeface="Palatino Linotype" pitchFamily="18" charset="0"/>
            </a:endParaRPr>
          </a:p>
        </p:txBody>
      </p:sp>
      <p:sp>
        <p:nvSpPr>
          <p:cNvPr id="3" name="CasellaDiTesto 2"/>
          <p:cNvSpPr txBox="1"/>
          <p:nvPr/>
        </p:nvSpPr>
        <p:spPr>
          <a:xfrm>
            <a:off x="3851920" y="6381328"/>
            <a:ext cx="5040560" cy="369332"/>
          </a:xfrm>
          <a:prstGeom prst="rect">
            <a:avLst/>
          </a:prstGeom>
          <a:noFill/>
        </p:spPr>
        <p:txBody>
          <a:bodyPr wrap="square" rtlCol="0">
            <a:spAutoFit/>
          </a:bodyPr>
          <a:lstStyle/>
          <a:p>
            <a:pPr algn="r"/>
            <a:r>
              <a:rPr lang="it-IT" b="1" i="1" dirty="0" err="1" smtClean="0">
                <a:solidFill>
                  <a:srgbClr val="002060"/>
                </a:solidFill>
                <a:latin typeface="Palatino Linotype" pitchFamily="18" charset="0"/>
              </a:rPr>
              <a:t>Officer</a:t>
            </a:r>
            <a:r>
              <a:rPr lang="it-IT" b="1" i="1" dirty="0" smtClean="0">
                <a:solidFill>
                  <a:srgbClr val="002060"/>
                </a:solidFill>
                <a:latin typeface="Palatino Linotype" pitchFamily="18" charset="0"/>
              </a:rPr>
              <a:t>, Bull World </a:t>
            </a:r>
            <a:r>
              <a:rPr lang="it-IT" b="1" i="1" dirty="0" err="1" smtClean="0">
                <a:solidFill>
                  <a:srgbClr val="002060"/>
                </a:solidFill>
                <a:latin typeface="Palatino Linotype" pitchFamily="18" charset="0"/>
              </a:rPr>
              <a:t>Health</a:t>
            </a:r>
            <a:r>
              <a:rPr lang="it-IT" b="1" i="1" dirty="0" smtClean="0">
                <a:solidFill>
                  <a:srgbClr val="002060"/>
                </a:solidFill>
                <a:latin typeface="Palatino Linotype" pitchFamily="18" charset="0"/>
              </a:rPr>
              <a:t> </a:t>
            </a:r>
            <a:r>
              <a:rPr lang="it-IT" b="1" i="1" dirty="0" err="1" smtClean="0">
                <a:solidFill>
                  <a:srgbClr val="002060"/>
                </a:solidFill>
                <a:latin typeface="Palatino Linotype" pitchFamily="18" charset="0"/>
              </a:rPr>
              <a:t>Organ</a:t>
            </a:r>
            <a:r>
              <a:rPr lang="it-IT" b="1" i="1" dirty="0" smtClean="0">
                <a:solidFill>
                  <a:srgbClr val="002060"/>
                </a:solidFill>
                <a:latin typeface="Palatino Linotype" pitchFamily="18" charset="0"/>
              </a:rPr>
              <a:t>. 2016</a:t>
            </a:r>
            <a:endParaRPr lang="it-IT" b="1" i="1" dirty="0">
              <a:solidFill>
                <a:srgbClr val="002060"/>
              </a:solidFill>
              <a:latin typeface="Palatino Linotype" pitchFamily="18" charset="0"/>
            </a:endParaRPr>
          </a:p>
        </p:txBody>
      </p:sp>
      <p:sp>
        <p:nvSpPr>
          <p:cNvPr id="4" name="Rettangolo 3"/>
          <p:cNvSpPr/>
          <p:nvPr/>
        </p:nvSpPr>
        <p:spPr>
          <a:xfrm>
            <a:off x="467544" y="116632"/>
            <a:ext cx="8352928" cy="1077218"/>
          </a:xfrm>
          <a:prstGeom prst="rect">
            <a:avLst/>
          </a:prstGeom>
        </p:spPr>
        <p:txBody>
          <a:bodyPr wrap="square">
            <a:spAutoFit/>
          </a:bodyPr>
          <a:lstStyle/>
          <a:p>
            <a:pPr algn="ctr"/>
            <a:r>
              <a:rPr lang="en-US" sz="3200" b="1" dirty="0" smtClean="0">
                <a:solidFill>
                  <a:srgbClr val="C00000"/>
                </a:solidFill>
                <a:latin typeface="Palatino Linotype" pitchFamily="18" charset="0"/>
              </a:rPr>
              <a:t>Valuing older people: time for a global campaign to combat ageism </a:t>
            </a:r>
            <a:endParaRPr lang="it-IT" sz="3200" b="1" dirty="0">
              <a:solidFill>
                <a:srgbClr val="C00000"/>
              </a:solidFill>
            </a:endParaRPr>
          </a:p>
        </p:txBody>
      </p:sp>
      <p:cxnSp>
        <p:nvCxnSpPr>
          <p:cNvPr id="5" name="Connettore 1 4"/>
          <p:cNvCxnSpPr/>
          <p:nvPr/>
        </p:nvCxnSpPr>
        <p:spPr>
          <a:xfrm flipV="1">
            <a:off x="683568" y="1196752"/>
            <a:ext cx="7992888" cy="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340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95536" y="1304176"/>
            <a:ext cx="8568952" cy="5170646"/>
          </a:xfrm>
          <a:prstGeom prst="rect">
            <a:avLst/>
          </a:prstGeom>
        </p:spPr>
        <p:txBody>
          <a:bodyPr wrap="square">
            <a:spAutoFit/>
          </a:bodyPr>
          <a:lstStyle/>
          <a:p>
            <a:pPr algn="just">
              <a:buFont typeface="Arial" pitchFamily="34" charset="0"/>
              <a:buChar char="•"/>
            </a:pPr>
            <a:r>
              <a:rPr lang="en-US" sz="2200" dirty="0" smtClean="0">
                <a:solidFill>
                  <a:srgbClr val="002060"/>
                </a:solidFill>
                <a:latin typeface="Palatino Linotype" pitchFamily="18" charset="0"/>
              </a:rPr>
              <a:t> Ageism influences the development of global health policy and targets.</a:t>
            </a:r>
            <a:r>
              <a:rPr lang="en-US" sz="2200" baseline="30000" dirty="0" smtClean="0">
                <a:solidFill>
                  <a:srgbClr val="002060"/>
                </a:solidFill>
                <a:latin typeface="Palatino Linotype" pitchFamily="18" charset="0"/>
              </a:rPr>
              <a:t>  </a:t>
            </a:r>
            <a:r>
              <a:rPr lang="en-US" sz="2200" dirty="0" smtClean="0">
                <a:solidFill>
                  <a:srgbClr val="002060"/>
                </a:solidFill>
                <a:latin typeface="Palatino Linotype" pitchFamily="18" charset="0"/>
              </a:rPr>
              <a:t>Age limits placed on global goals to prevent and control non communicable diseases and the use of premature mortality thresholds may be used to discriminate against older adults in the allocation of health resources and data collection.</a:t>
            </a:r>
          </a:p>
          <a:p>
            <a:pPr algn="just">
              <a:buFont typeface="Arial" pitchFamily="34" charset="0"/>
              <a:buChar char="•"/>
            </a:pPr>
            <a:endParaRPr lang="en-US" sz="2200" dirty="0" smtClean="0">
              <a:solidFill>
                <a:srgbClr val="002060"/>
              </a:solidFill>
              <a:latin typeface="Palatino Linotype" pitchFamily="18" charset="0"/>
            </a:endParaRPr>
          </a:p>
          <a:p>
            <a:pPr algn="just">
              <a:buFont typeface="Arial" pitchFamily="34" charset="0"/>
              <a:buChar char="•"/>
            </a:pPr>
            <a:r>
              <a:rPr lang="en-US" sz="2200" dirty="0" smtClean="0">
                <a:solidFill>
                  <a:srgbClr val="002060"/>
                </a:solidFill>
                <a:latin typeface="Palatino Linotype" pitchFamily="18" charset="0"/>
              </a:rPr>
              <a:t> Older people who hold negative self-stereotypes make poorer recovery from disability and live on average 7.5 years less than people with positive attitudes to ageing.</a:t>
            </a:r>
          </a:p>
          <a:p>
            <a:pPr algn="just">
              <a:buFont typeface="Arial" pitchFamily="34" charset="0"/>
              <a:buChar char="•"/>
            </a:pPr>
            <a:endParaRPr lang="en-US" sz="2200" dirty="0" smtClean="0">
              <a:solidFill>
                <a:srgbClr val="002060"/>
              </a:solidFill>
              <a:latin typeface="Palatino Linotype" pitchFamily="18" charset="0"/>
            </a:endParaRPr>
          </a:p>
          <a:p>
            <a:pPr algn="just">
              <a:buFont typeface="Arial" pitchFamily="34" charset="0"/>
              <a:buChar char="•"/>
            </a:pPr>
            <a:r>
              <a:rPr lang="en-US" sz="2200" dirty="0" smtClean="0">
                <a:solidFill>
                  <a:srgbClr val="002060"/>
                </a:solidFill>
                <a:latin typeface="Palatino Linotype" pitchFamily="18" charset="0"/>
              </a:rPr>
              <a:t> Health care providers have been shown to hold more negative implicit attitudes towards older adults than the general population. This may help explain research findings showing that older people receive less screening, less preventive care and poorer management and treatment.</a:t>
            </a:r>
            <a:endParaRPr lang="it-IT" sz="2200" dirty="0">
              <a:solidFill>
                <a:srgbClr val="002060"/>
              </a:solidFill>
              <a:latin typeface="Palatino Linotype" pitchFamily="18" charset="0"/>
            </a:endParaRPr>
          </a:p>
        </p:txBody>
      </p:sp>
      <p:sp>
        <p:nvSpPr>
          <p:cNvPr id="5" name="CasellaDiTesto 4"/>
          <p:cNvSpPr txBox="1"/>
          <p:nvPr/>
        </p:nvSpPr>
        <p:spPr>
          <a:xfrm>
            <a:off x="3851920" y="6381328"/>
            <a:ext cx="5040560" cy="369332"/>
          </a:xfrm>
          <a:prstGeom prst="rect">
            <a:avLst/>
          </a:prstGeom>
          <a:noFill/>
        </p:spPr>
        <p:txBody>
          <a:bodyPr wrap="square" rtlCol="0">
            <a:spAutoFit/>
          </a:bodyPr>
          <a:lstStyle/>
          <a:p>
            <a:pPr algn="r"/>
            <a:r>
              <a:rPr lang="it-IT" b="1" i="1" dirty="0" err="1" smtClean="0">
                <a:solidFill>
                  <a:srgbClr val="002060"/>
                </a:solidFill>
                <a:latin typeface="Palatino Linotype" pitchFamily="18" charset="0"/>
              </a:rPr>
              <a:t>Officer</a:t>
            </a:r>
            <a:r>
              <a:rPr lang="it-IT" b="1" i="1" dirty="0" smtClean="0">
                <a:solidFill>
                  <a:srgbClr val="002060"/>
                </a:solidFill>
                <a:latin typeface="Palatino Linotype" pitchFamily="18" charset="0"/>
              </a:rPr>
              <a:t>, Bull World </a:t>
            </a:r>
            <a:r>
              <a:rPr lang="it-IT" b="1" i="1" dirty="0" err="1" smtClean="0">
                <a:solidFill>
                  <a:srgbClr val="002060"/>
                </a:solidFill>
                <a:latin typeface="Palatino Linotype" pitchFamily="18" charset="0"/>
              </a:rPr>
              <a:t>Health</a:t>
            </a:r>
            <a:r>
              <a:rPr lang="it-IT" b="1" i="1" dirty="0" smtClean="0">
                <a:solidFill>
                  <a:srgbClr val="002060"/>
                </a:solidFill>
                <a:latin typeface="Palatino Linotype" pitchFamily="18" charset="0"/>
              </a:rPr>
              <a:t> </a:t>
            </a:r>
            <a:r>
              <a:rPr lang="it-IT" b="1" i="1" dirty="0" err="1" smtClean="0">
                <a:solidFill>
                  <a:srgbClr val="002060"/>
                </a:solidFill>
                <a:latin typeface="Palatino Linotype" pitchFamily="18" charset="0"/>
              </a:rPr>
              <a:t>Organ</a:t>
            </a:r>
            <a:r>
              <a:rPr lang="it-IT" b="1" i="1" dirty="0" smtClean="0">
                <a:solidFill>
                  <a:srgbClr val="002060"/>
                </a:solidFill>
                <a:latin typeface="Palatino Linotype" pitchFamily="18" charset="0"/>
              </a:rPr>
              <a:t>. 2016</a:t>
            </a:r>
            <a:endParaRPr lang="it-IT" b="1" i="1" dirty="0">
              <a:solidFill>
                <a:srgbClr val="002060"/>
              </a:solidFill>
              <a:latin typeface="Palatino Linotype" pitchFamily="18" charset="0"/>
            </a:endParaRPr>
          </a:p>
        </p:txBody>
      </p:sp>
      <p:sp>
        <p:nvSpPr>
          <p:cNvPr id="6" name="Rettangolo 5"/>
          <p:cNvSpPr/>
          <p:nvPr/>
        </p:nvSpPr>
        <p:spPr>
          <a:xfrm>
            <a:off x="467544" y="119534"/>
            <a:ext cx="8352928" cy="1077218"/>
          </a:xfrm>
          <a:prstGeom prst="rect">
            <a:avLst/>
          </a:prstGeom>
        </p:spPr>
        <p:txBody>
          <a:bodyPr wrap="square">
            <a:spAutoFit/>
          </a:bodyPr>
          <a:lstStyle/>
          <a:p>
            <a:pPr algn="ctr"/>
            <a:r>
              <a:rPr lang="en-US" sz="3200" b="1" dirty="0" smtClean="0">
                <a:solidFill>
                  <a:srgbClr val="C00000"/>
                </a:solidFill>
                <a:latin typeface="Palatino Linotype" pitchFamily="18" charset="0"/>
              </a:rPr>
              <a:t>Valuing older people: time for a global campaign to combat ageism </a:t>
            </a:r>
            <a:endParaRPr lang="it-IT" sz="3200" b="1" dirty="0">
              <a:solidFill>
                <a:srgbClr val="C00000"/>
              </a:solidFill>
            </a:endParaRPr>
          </a:p>
        </p:txBody>
      </p:sp>
      <p:cxnSp>
        <p:nvCxnSpPr>
          <p:cNvPr id="7" name="Connettore 1 6"/>
          <p:cNvCxnSpPr/>
          <p:nvPr/>
        </p:nvCxnSpPr>
        <p:spPr>
          <a:xfrm flipV="1">
            <a:off x="683568" y="1196752"/>
            <a:ext cx="7992888" cy="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835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79512" y="1181645"/>
            <a:ext cx="8892480" cy="5847755"/>
          </a:xfrm>
          <a:prstGeom prst="rect">
            <a:avLst/>
          </a:prstGeom>
        </p:spPr>
        <p:txBody>
          <a:bodyPr wrap="square">
            <a:spAutoFit/>
          </a:bodyPr>
          <a:lstStyle/>
          <a:p>
            <a:pPr algn="just"/>
            <a:r>
              <a:rPr lang="en-US" sz="2200" b="1" dirty="0" smtClean="0">
                <a:solidFill>
                  <a:srgbClr val="002060"/>
                </a:solidFill>
                <a:latin typeface="Palatino Linotype" pitchFamily="18" charset="0"/>
              </a:rPr>
              <a:t>Structural ageism </a:t>
            </a:r>
            <a:r>
              <a:rPr lang="en-US" sz="2200" dirty="0" smtClean="0">
                <a:solidFill>
                  <a:srgbClr val="002060"/>
                </a:solidFill>
                <a:latin typeface="Palatino Linotype" pitchFamily="18" charset="0"/>
              </a:rPr>
              <a:t>is a form of systematic stereotyping and can be defined as the way in which society and its institutions sustain ageist attitudes, actions or language in laws, policies, practices or culture. It can be encountered in the legal system, the media, health care provision and the economy, among many other areas. </a:t>
            </a:r>
          </a:p>
          <a:p>
            <a:pPr algn="just"/>
            <a:endParaRPr lang="en-US" sz="1600" dirty="0" smtClean="0">
              <a:solidFill>
                <a:srgbClr val="002060"/>
              </a:solidFill>
              <a:latin typeface="Palatino Linotype" pitchFamily="18" charset="0"/>
            </a:endParaRPr>
          </a:p>
          <a:p>
            <a:pPr algn="just"/>
            <a:r>
              <a:rPr lang="en-US" sz="2200" dirty="0" smtClean="0">
                <a:solidFill>
                  <a:srgbClr val="002060"/>
                </a:solidFill>
                <a:latin typeface="Palatino Linotype" pitchFamily="18" charset="0"/>
              </a:rPr>
              <a:t>It takes the form of upper age limits, the inadequate provision of services for the needs of older people, the failure to take situations, experiences or aspirations of individuals into account when making decisions or allocating resources, or the segregation of people in later life due to a lack of real choice to remain active in their communities.</a:t>
            </a:r>
          </a:p>
          <a:p>
            <a:pPr algn="just"/>
            <a:endParaRPr lang="en-US" sz="1600" dirty="0" smtClean="0">
              <a:solidFill>
                <a:srgbClr val="002060"/>
              </a:solidFill>
              <a:latin typeface="Palatino Linotype" pitchFamily="18" charset="0"/>
            </a:endParaRPr>
          </a:p>
          <a:p>
            <a:pPr algn="just"/>
            <a:r>
              <a:rPr lang="en-US" sz="2200" dirty="0" smtClean="0">
                <a:solidFill>
                  <a:srgbClr val="002060"/>
                </a:solidFill>
                <a:latin typeface="Palatino Linotype" pitchFamily="18" charset="0"/>
              </a:rPr>
              <a:t> It is also common for older persons not to be appropriately represented in surveys or studies, which very often group everybody together into one homogeneous ‘older’ age range (i.e. 60+), or exclude older people beyond a certain age, allowing for little nuance in information presented publicly about older generations.</a:t>
            </a:r>
            <a:endParaRPr lang="en-US" sz="2200" dirty="0">
              <a:solidFill>
                <a:srgbClr val="002060"/>
              </a:solidFill>
              <a:latin typeface="Palatino Linotype" pitchFamily="18" charset="0"/>
            </a:endParaRPr>
          </a:p>
        </p:txBody>
      </p:sp>
      <p:sp>
        <p:nvSpPr>
          <p:cNvPr id="5" name="Rettangolo 4"/>
          <p:cNvSpPr/>
          <p:nvPr/>
        </p:nvSpPr>
        <p:spPr>
          <a:xfrm>
            <a:off x="0" y="188640"/>
            <a:ext cx="9144000" cy="1015663"/>
          </a:xfrm>
          <a:prstGeom prst="rect">
            <a:avLst/>
          </a:prstGeom>
        </p:spPr>
        <p:txBody>
          <a:bodyPr wrap="square">
            <a:spAutoFit/>
          </a:bodyPr>
          <a:lstStyle/>
          <a:p>
            <a:pPr algn="ctr"/>
            <a:r>
              <a:rPr lang="it-IT" sz="3000" b="1" dirty="0" smtClean="0">
                <a:solidFill>
                  <a:srgbClr val="C00000"/>
                </a:solidFill>
                <a:latin typeface="Palatino Linotype" pitchFamily="18" charset="0"/>
              </a:rPr>
              <a:t>AGE </a:t>
            </a:r>
            <a:r>
              <a:rPr lang="it-IT" sz="3000" b="1" dirty="0" err="1" smtClean="0">
                <a:solidFill>
                  <a:srgbClr val="C00000"/>
                </a:solidFill>
                <a:latin typeface="Palatino Linotype" pitchFamily="18" charset="0"/>
              </a:rPr>
              <a:t>Platform</a:t>
            </a:r>
            <a:r>
              <a:rPr lang="it-IT" sz="3000" b="1" dirty="0" smtClean="0">
                <a:solidFill>
                  <a:srgbClr val="C00000"/>
                </a:solidFill>
                <a:latin typeface="Palatino Linotype" pitchFamily="18" charset="0"/>
              </a:rPr>
              <a:t> </a:t>
            </a:r>
            <a:r>
              <a:rPr lang="it-IT" sz="3000" b="1" dirty="0" err="1" smtClean="0">
                <a:solidFill>
                  <a:srgbClr val="C00000"/>
                </a:solidFill>
                <a:latin typeface="Palatino Linotype" pitchFamily="18" charset="0"/>
              </a:rPr>
              <a:t>Europe</a:t>
            </a:r>
            <a:r>
              <a:rPr lang="it-IT" sz="3000" b="1" dirty="0" smtClean="0">
                <a:solidFill>
                  <a:srgbClr val="C00000"/>
                </a:solidFill>
                <a:latin typeface="Palatino Linotype" pitchFamily="18" charset="0"/>
              </a:rPr>
              <a:t> Position on </a:t>
            </a:r>
            <a:r>
              <a:rPr lang="it-IT" sz="3000" b="1" dirty="0" err="1" smtClean="0">
                <a:solidFill>
                  <a:srgbClr val="C00000"/>
                </a:solidFill>
                <a:latin typeface="Palatino Linotype" pitchFamily="18" charset="0"/>
              </a:rPr>
              <a:t>Structural</a:t>
            </a:r>
            <a:r>
              <a:rPr lang="it-IT" sz="3000" b="1" dirty="0" smtClean="0">
                <a:solidFill>
                  <a:srgbClr val="C00000"/>
                </a:solidFill>
                <a:latin typeface="Palatino Linotype" pitchFamily="18" charset="0"/>
              </a:rPr>
              <a:t> </a:t>
            </a:r>
            <a:r>
              <a:rPr lang="it-IT" sz="3000" b="1" dirty="0" err="1" smtClean="0">
                <a:solidFill>
                  <a:srgbClr val="C00000"/>
                </a:solidFill>
                <a:latin typeface="Palatino Linotype" pitchFamily="18" charset="0"/>
              </a:rPr>
              <a:t>Ageism</a:t>
            </a:r>
            <a:r>
              <a:rPr lang="it-IT" sz="3000" b="1" dirty="0" smtClean="0">
                <a:solidFill>
                  <a:srgbClr val="C00000"/>
                </a:solidFill>
                <a:latin typeface="Palatino Linotype" pitchFamily="18" charset="0"/>
              </a:rPr>
              <a:t> </a:t>
            </a:r>
            <a:r>
              <a:rPr lang="it-IT" b="1" dirty="0" smtClean="0">
                <a:solidFill>
                  <a:srgbClr val="C00000"/>
                </a:solidFill>
                <a:latin typeface="Palatino Linotype" pitchFamily="18" charset="0"/>
              </a:rPr>
              <a:t>(</a:t>
            </a:r>
            <a:r>
              <a:rPr lang="it-IT" b="1" i="1" dirty="0" err="1" smtClean="0">
                <a:solidFill>
                  <a:srgbClr val="C00000"/>
                </a:solidFill>
                <a:latin typeface="Palatino Linotype" pitchFamily="18" charset="0"/>
              </a:rPr>
              <a:t>Brussels</a:t>
            </a:r>
            <a:r>
              <a:rPr lang="it-IT" b="1" i="1" dirty="0" smtClean="0">
                <a:solidFill>
                  <a:srgbClr val="C00000"/>
                </a:solidFill>
                <a:latin typeface="Palatino Linotype" pitchFamily="18" charset="0"/>
              </a:rPr>
              <a:t>, 26th </a:t>
            </a:r>
            <a:r>
              <a:rPr lang="it-IT" b="1" i="1" dirty="0" err="1" smtClean="0">
                <a:solidFill>
                  <a:srgbClr val="C00000"/>
                </a:solidFill>
                <a:latin typeface="Palatino Linotype" pitchFamily="18" charset="0"/>
              </a:rPr>
              <a:t>April</a:t>
            </a:r>
            <a:r>
              <a:rPr lang="it-IT" b="1" i="1" dirty="0" smtClean="0">
                <a:solidFill>
                  <a:srgbClr val="C00000"/>
                </a:solidFill>
                <a:latin typeface="Palatino Linotype" pitchFamily="18" charset="0"/>
              </a:rPr>
              <a:t> 2016)</a:t>
            </a:r>
            <a:endParaRPr lang="it-IT" sz="3000" b="1" i="1" dirty="0">
              <a:solidFill>
                <a:srgbClr val="C00000"/>
              </a:solidFill>
              <a:latin typeface="Palatino Linotype" pitchFamily="18" charset="0"/>
            </a:endParaRPr>
          </a:p>
        </p:txBody>
      </p:sp>
      <p:cxnSp>
        <p:nvCxnSpPr>
          <p:cNvPr id="6" name="Connettore 1 5"/>
          <p:cNvCxnSpPr/>
          <p:nvPr/>
        </p:nvCxnSpPr>
        <p:spPr>
          <a:xfrm flipV="1">
            <a:off x="539552" y="1196752"/>
            <a:ext cx="7992888" cy="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030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1340768"/>
            <a:ext cx="8892480" cy="5493812"/>
          </a:xfrm>
          <a:prstGeom prst="rect">
            <a:avLst/>
          </a:prstGeom>
        </p:spPr>
        <p:txBody>
          <a:bodyPr wrap="square">
            <a:spAutoFit/>
          </a:bodyPr>
          <a:lstStyle/>
          <a:p>
            <a:r>
              <a:rPr lang="en-US" sz="2400" b="1" dirty="0" smtClean="0">
                <a:solidFill>
                  <a:srgbClr val="002060"/>
                </a:solidFill>
                <a:latin typeface="Palatino Linotype" pitchFamily="18" charset="0"/>
              </a:rPr>
              <a:t>Health and long term care</a:t>
            </a:r>
          </a:p>
          <a:p>
            <a:endParaRPr lang="en-US" sz="1100" b="1" dirty="0" smtClean="0">
              <a:solidFill>
                <a:srgbClr val="002060"/>
              </a:solidFill>
              <a:latin typeface="Palatino Linotype" pitchFamily="18" charset="0"/>
            </a:endParaRPr>
          </a:p>
          <a:p>
            <a:pPr algn="just"/>
            <a:r>
              <a:rPr lang="en-US" sz="2400" dirty="0" smtClean="0">
                <a:solidFill>
                  <a:srgbClr val="002060"/>
                </a:solidFill>
                <a:latin typeface="Palatino Linotype" pitchFamily="18" charset="0"/>
              </a:rPr>
              <a:t>AGE members have highlighted a particular prevalence of unequal access to healthcare services, such as surgical treatments and medical rehabilitation, despite older age groups requiring these services more frequently and being much fitter than in previous generations.</a:t>
            </a:r>
          </a:p>
          <a:p>
            <a:pPr algn="just"/>
            <a:endParaRPr lang="en-US" sz="2400" dirty="0" smtClean="0">
              <a:solidFill>
                <a:srgbClr val="002060"/>
              </a:solidFill>
              <a:latin typeface="Palatino Linotype" pitchFamily="18" charset="0"/>
            </a:endParaRPr>
          </a:p>
          <a:p>
            <a:pPr algn="just"/>
            <a:r>
              <a:rPr lang="en-US" sz="2400" i="1" dirty="0" smtClean="0">
                <a:solidFill>
                  <a:srgbClr val="002060"/>
                </a:solidFill>
                <a:latin typeface="Palatino Linotype" pitchFamily="18" charset="0"/>
              </a:rPr>
              <a:t>Examples</a:t>
            </a:r>
          </a:p>
          <a:p>
            <a:pPr algn="just"/>
            <a:endParaRPr lang="en-US" sz="1400" i="1" dirty="0" smtClean="0">
              <a:solidFill>
                <a:srgbClr val="002060"/>
              </a:solidFill>
              <a:latin typeface="Palatino Linotype" pitchFamily="18" charset="0"/>
            </a:endParaRPr>
          </a:p>
          <a:p>
            <a:pPr algn="just"/>
            <a:r>
              <a:rPr lang="en-US" sz="2400" dirty="0" smtClean="0">
                <a:solidFill>
                  <a:srgbClr val="002060"/>
                </a:solidFill>
                <a:latin typeface="Palatino Linotype" pitchFamily="18" charset="0"/>
              </a:rPr>
              <a:t>- In Cyprus innovative surgical treatment did not cover older people even though it could have had beneficial results for the patients</a:t>
            </a:r>
          </a:p>
          <a:p>
            <a:pPr algn="just"/>
            <a:endParaRPr lang="en-US" sz="1400" dirty="0" smtClean="0">
              <a:solidFill>
                <a:srgbClr val="002060"/>
              </a:solidFill>
              <a:latin typeface="Palatino Linotype" pitchFamily="18" charset="0"/>
            </a:endParaRPr>
          </a:p>
          <a:p>
            <a:pPr algn="just"/>
            <a:r>
              <a:rPr lang="en-US" sz="2400" dirty="0" smtClean="0">
                <a:solidFill>
                  <a:srgbClr val="002060"/>
                </a:solidFill>
                <a:latin typeface="Palatino Linotype" pitchFamily="18" charset="0"/>
              </a:rPr>
              <a:t>- In Finland, the scheme for medical rehabilitation was reformed in 2016 and is no longer available to people over the age of 65.</a:t>
            </a:r>
            <a:endParaRPr lang="en-US" sz="2400" dirty="0">
              <a:solidFill>
                <a:srgbClr val="002060"/>
              </a:solidFill>
              <a:latin typeface="Palatino Linotype" pitchFamily="18" charset="0"/>
            </a:endParaRPr>
          </a:p>
        </p:txBody>
      </p:sp>
      <p:sp>
        <p:nvSpPr>
          <p:cNvPr id="3" name="Rettangolo 2"/>
          <p:cNvSpPr/>
          <p:nvPr/>
        </p:nvSpPr>
        <p:spPr>
          <a:xfrm>
            <a:off x="0" y="188640"/>
            <a:ext cx="9144000" cy="1046440"/>
          </a:xfrm>
          <a:prstGeom prst="rect">
            <a:avLst/>
          </a:prstGeom>
        </p:spPr>
        <p:txBody>
          <a:bodyPr wrap="square">
            <a:spAutoFit/>
          </a:bodyPr>
          <a:lstStyle/>
          <a:p>
            <a:pPr algn="ctr"/>
            <a:r>
              <a:rPr lang="it-IT" sz="3000" b="1" dirty="0" smtClean="0">
                <a:solidFill>
                  <a:srgbClr val="C00000"/>
                </a:solidFill>
                <a:latin typeface="Palatino Linotype" pitchFamily="18" charset="0"/>
              </a:rPr>
              <a:t>AGE </a:t>
            </a:r>
            <a:r>
              <a:rPr lang="it-IT" sz="3000" b="1" dirty="0" err="1" smtClean="0">
                <a:solidFill>
                  <a:srgbClr val="C00000"/>
                </a:solidFill>
                <a:latin typeface="Palatino Linotype" pitchFamily="18" charset="0"/>
              </a:rPr>
              <a:t>Platform</a:t>
            </a:r>
            <a:r>
              <a:rPr lang="it-IT" sz="3000" b="1" dirty="0" smtClean="0">
                <a:solidFill>
                  <a:srgbClr val="C00000"/>
                </a:solidFill>
                <a:latin typeface="Palatino Linotype" pitchFamily="18" charset="0"/>
              </a:rPr>
              <a:t> </a:t>
            </a:r>
            <a:r>
              <a:rPr lang="it-IT" sz="3000" b="1" dirty="0" err="1" smtClean="0">
                <a:solidFill>
                  <a:srgbClr val="C00000"/>
                </a:solidFill>
                <a:latin typeface="Palatino Linotype" pitchFamily="18" charset="0"/>
              </a:rPr>
              <a:t>Europe</a:t>
            </a:r>
            <a:r>
              <a:rPr lang="it-IT" sz="3000" b="1" dirty="0" smtClean="0">
                <a:solidFill>
                  <a:srgbClr val="C00000"/>
                </a:solidFill>
                <a:latin typeface="Palatino Linotype" pitchFamily="18" charset="0"/>
              </a:rPr>
              <a:t> Position on </a:t>
            </a:r>
            <a:r>
              <a:rPr lang="it-IT" sz="3000" b="1" dirty="0" err="1" smtClean="0">
                <a:solidFill>
                  <a:srgbClr val="C00000"/>
                </a:solidFill>
                <a:latin typeface="Palatino Linotype" pitchFamily="18" charset="0"/>
              </a:rPr>
              <a:t>Structural</a:t>
            </a:r>
            <a:r>
              <a:rPr lang="it-IT" sz="3000" b="1" dirty="0" smtClean="0">
                <a:solidFill>
                  <a:srgbClr val="C00000"/>
                </a:solidFill>
                <a:latin typeface="Palatino Linotype" pitchFamily="18" charset="0"/>
              </a:rPr>
              <a:t> </a:t>
            </a:r>
            <a:r>
              <a:rPr lang="it-IT" sz="3000" b="1" dirty="0" err="1" smtClean="0">
                <a:solidFill>
                  <a:srgbClr val="C00000"/>
                </a:solidFill>
                <a:latin typeface="Palatino Linotype" pitchFamily="18" charset="0"/>
              </a:rPr>
              <a:t>Ageism</a:t>
            </a:r>
            <a:r>
              <a:rPr lang="it-IT" sz="3000" b="1" dirty="0" smtClean="0">
                <a:solidFill>
                  <a:srgbClr val="C00000"/>
                </a:solidFill>
                <a:latin typeface="Palatino Linotype" pitchFamily="18" charset="0"/>
              </a:rPr>
              <a:t> </a:t>
            </a:r>
            <a:r>
              <a:rPr lang="it-IT" b="1" i="1" dirty="0" smtClean="0">
                <a:solidFill>
                  <a:srgbClr val="C00000"/>
                </a:solidFill>
                <a:latin typeface="Palatino Linotype" pitchFamily="18" charset="0"/>
              </a:rPr>
              <a:t>(</a:t>
            </a:r>
            <a:r>
              <a:rPr lang="it-IT" b="1" i="1" dirty="0" err="1" smtClean="0">
                <a:solidFill>
                  <a:srgbClr val="C00000"/>
                </a:solidFill>
                <a:latin typeface="Palatino Linotype" pitchFamily="18" charset="0"/>
              </a:rPr>
              <a:t>Brussels</a:t>
            </a:r>
            <a:r>
              <a:rPr lang="it-IT" b="1" i="1" dirty="0" smtClean="0">
                <a:solidFill>
                  <a:srgbClr val="C00000"/>
                </a:solidFill>
                <a:latin typeface="Palatino Linotype" pitchFamily="18" charset="0"/>
              </a:rPr>
              <a:t>, 26th </a:t>
            </a:r>
            <a:r>
              <a:rPr lang="it-IT" b="1" i="1" dirty="0" err="1" smtClean="0">
                <a:solidFill>
                  <a:srgbClr val="C00000"/>
                </a:solidFill>
                <a:latin typeface="Palatino Linotype" pitchFamily="18" charset="0"/>
              </a:rPr>
              <a:t>April</a:t>
            </a:r>
            <a:r>
              <a:rPr lang="it-IT" b="1" i="1" dirty="0" smtClean="0">
                <a:solidFill>
                  <a:srgbClr val="C00000"/>
                </a:solidFill>
                <a:latin typeface="Palatino Linotype" pitchFamily="18" charset="0"/>
              </a:rPr>
              <a:t> 2016)</a:t>
            </a:r>
            <a:endParaRPr lang="it-IT" b="1" i="1" dirty="0">
              <a:solidFill>
                <a:srgbClr val="C00000"/>
              </a:solidFill>
              <a:latin typeface="Palatino Linotype" pitchFamily="18" charset="0"/>
            </a:endParaRPr>
          </a:p>
        </p:txBody>
      </p:sp>
      <p:cxnSp>
        <p:nvCxnSpPr>
          <p:cNvPr id="4" name="Connettore 1 3"/>
          <p:cNvCxnSpPr/>
          <p:nvPr/>
        </p:nvCxnSpPr>
        <p:spPr>
          <a:xfrm flipV="1">
            <a:off x="539552" y="1196752"/>
            <a:ext cx="7992888" cy="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91581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1640989"/>
            <a:ext cx="8784976" cy="4524315"/>
          </a:xfrm>
          <a:prstGeom prst="rect">
            <a:avLst/>
          </a:prstGeom>
        </p:spPr>
        <p:txBody>
          <a:bodyPr wrap="square">
            <a:spAutoFit/>
          </a:bodyPr>
          <a:lstStyle/>
          <a:p>
            <a:pPr algn="just"/>
            <a:r>
              <a:rPr lang="en-US" sz="2400" dirty="0" smtClean="0">
                <a:solidFill>
                  <a:srgbClr val="002060"/>
                </a:solidFill>
                <a:latin typeface="Palatino Linotype" pitchFamily="18" charset="0"/>
              </a:rPr>
              <a:t>Crucially, the lack of </a:t>
            </a:r>
            <a:r>
              <a:rPr lang="en-US" sz="2400" dirty="0" err="1" smtClean="0">
                <a:solidFill>
                  <a:srgbClr val="002060"/>
                </a:solidFill>
                <a:latin typeface="Palatino Linotype" pitchFamily="18" charset="0"/>
              </a:rPr>
              <a:t>harmonising</a:t>
            </a:r>
            <a:r>
              <a:rPr lang="en-US" sz="2400" dirty="0" smtClean="0">
                <a:solidFill>
                  <a:srgbClr val="002060"/>
                </a:solidFill>
                <a:latin typeface="Palatino Linotype" pitchFamily="18" charset="0"/>
              </a:rPr>
              <a:t> anti-discrimination legislation and monitoring among EU Member States leaves a very noticeable gap and as a result older people living in some countries are better protected than others. For instance, there is legislation in Bulgaria, Croatia, France, Hungary, Italy, Slovenia, Sweden, the UK and to some extent Slovakia which prohibits age discrimination in access to goods and services (albeit often with exceptions related to financial services), although in the rest of the EU older people are not explicitly (or only minimally) protected from being discriminated against outside of employment. </a:t>
            </a:r>
          </a:p>
          <a:p>
            <a:pPr algn="just"/>
            <a:endParaRPr lang="en-US" sz="2400" dirty="0" smtClean="0">
              <a:solidFill>
                <a:srgbClr val="002060"/>
              </a:solidFill>
              <a:latin typeface="Palatino Linotype" pitchFamily="18" charset="0"/>
            </a:endParaRPr>
          </a:p>
        </p:txBody>
      </p:sp>
      <p:sp>
        <p:nvSpPr>
          <p:cNvPr id="3" name="Rettangolo 2"/>
          <p:cNvSpPr/>
          <p:nvPr/>
        </p:nvSpPr>
        <p:spPr>
          <a:xfrm>
            <a:off x="0" y="188640"/>
            <a:ext cx="9144000" cy="1046440"/>
          </a:xfrm>
          <a:prstGeom prst="rect">
            <a:avLst/>
          </a:prstGeom>
        </p:spPr>
        <p:txBody>
          <a:bodyPr wrap="square">
            <a:spAutoFit/>
          </a:bodyPr>
          <a:lstStyle/>
          <a:p>
            <a:pPr algn="ctr"/>
            <a:r>
              <a:rPr lang="it-IT" sz="3000" b="1" dirty="0" smtClean="0">
                <a:solidFill>
                  <a:srgbClr val="C00000"/>
                </a:solidFill>
                <a:latin typeface="Palatino Linotype" pitchFamily="18" charset="0"/>
              </a:rPr>
              <a:t>AGE </a:t>
            </a:r>
            <a:r>
              <a:rPr lang="it-IT" sz="3000" b="1" dirty="0" err="1" smtClean="0">
                <a:solidFill>
                  <a:srgbClr val="C00000"/>
                </a:solidFill>
                <a:latin typeface="Palatino Linotype" pitchFamily="18" charset="0"/>
              </a:rPr>
              <a:t>Platform</a:t>
            </a:r>
            <a:r>
              <a:rPr lang="it-IT" sz="3000" b="1" dirty="0" smtClean="0">
                <a:solidFill>
                  <a:srgbClr val="C00000"/>
                </a:solidFill>
                <a:latin typeface="Palatino Linotype" pitchFamily="18" charset="0"/>
              </a:rPr>
              <a:t> </a:t>
            </a:r>
            <a:r>
              <a:rPr lang="it-IT" sz="3000" b="1" dirty="0" err="1" smtClean="0">
                <a:solidFill>
                  <a:srgbClr val="C00000"/>
                </a:solidFill>
                <a:latin typeface="Palatino Linotype" pitchFamily="18" charset="0"/>
              </a:rPr>
              <a:t>Europe</a:t>
            </a:r>
            <a:r>
              <a:rPr lang="it-IT" sz="3000" b="1" dirty="0" smtClean="0">
                <a:solidFill>
                  <a:srgbClr val="C00000"/>
                </a:solidFill>
                <a:latin typeface="Palatino Linotype" pitchFamily="18" charset="0"/>
              </a:rPr>
              <a:t> Position on </a:t>
            </a:r>
            <a:r>
              <a:rPr lang="it-IT" sz="3000" b="1" dirty="0" err="1" smtClean="0">
                <a:solidFill>
                  <a:srgbClr val="C00000"/>
                </a:solidFill>
                <a:latin typeface="Palatino Linotype" pitchFamily="18" charset="0"/>
              </a:rPr>
              <a:t>Structural</a:t>
            </a:r>
            <a:r>
              <a:rPr lang="it-IT" sz="3000" b="1" dirty="0" smtClean="0">
                <a:solidFill>
                  <a:srgbClr val="C00000"/>
                </a:solidFill>
                <a:latin typeface="Palatino Linotype" pitchFamily="18" charset="0"/>
              </a:rPr>
              <a:t> </a:t>
            </a:r>
            <a:r>
              <a:rPr lang="it-IT" sz="3000" b="1" dirty="0" err="1" smtClean="0">
                <a:solidFill>
                  <a:srgbClr val="C00000"/>
                </a:solidFill>
                <a:latin typeface="Palatino Linotype" pitchFamily="18" charset="0"/>
              </a:rPr>
              <a:t>Ageism</a:t>
            </a:r>
            <a:r>
              <a:rPr lang="it-IT" sz="3000" b="1" dirty="0" smtClean="0">
                <a:solidFill>
                  <a:srgbClr val="C00000"/>
                </a:solidFill>
                <a:latin typeface="Palatino Linotype" pitchFamily="18" charset="0"/>
              </a:rPr>
              <a:t> </a:t>
            </a:r>
            <a:r>
              <a:rPr lang="it-IT" b="1" i="1" dirty="0" smtClean="0">
                <a:solidFill>
                  <a:srgbClr val="C00000"/>
                </a:solidFill>
                <a:latin typeface="Palatino Linotype" pitchFamily="18" charset="0"/>
              </a:rPr>
              <a:t>(</a:t>
            </a:r>
            <a:r>
              <a:rPr lang="it-IT" b="1" i="1" dirty="0" err="1" smtClean="0">
                <a:solidFill>
                  <a:srgbClr val="C00000"/>
                </a:solidFill>
                <a:latin typeface="Palatino Linotype" pitchFamily="18" charset="0"/>
              </a:rPr>
              <a:t>Brussels</a:t>
            </a:r>
            <a:r>
              <a:rPr lang="it-IT" b="1" i="1" dirty="0" smtClean="0">
                <a:solidFill>
                  <a:srgbClr val="C00000"/>
                </a:solidFill>
                <a:latin typeface="Palatino Linotype" pitchFamily="18" charset="0"/>
              </a:rPr>
              <a:t>, 26th </a:t>
            </a:r>
            <a:r>
              <a:rPr lang="it-IT" b="1" i="1" dirty="0" err="1" smtClean="0">
                <a:solidFill>
                  <a:srgbClr val="C00000"/>
                </a:solidFill>
                <a:latin typeface="Palatino Linotype" pitchFamily="18" charset="0"/>
              </a:rPr>
              <a:t>April</a:t>
            </a:r>
            <a:r>
              <a:rPr lang="it-IT" b="1" i="1" dirty="0" smtClean="0">
                <a:solidFill>
                  <a:srgbClr val="C00000"/>
                </a:solidFill>
                <a:latin typeface="Palatino Linotype" pitchFamily="18" charset="0"/>
              </a:rPr>
              <a:t> 2016)</a:t>
            </a:r>
            <a:endParaRPr lang="it-IT" b="1" i="1" dirty="0">
              <a:solidFill>
                <a:srgbClr val="C00000"/>
              </a:solidFill>
              <a:latin typeface="Palatino Linotype" pitchFamily="18" charset="0"/>
            </a:endParaRPr>
          </a:p>
        </p:txBody>
      </p:sp>
      <p:cxnSp>
        <p:nvCxnSpPr>
          <p:cNvPr id="4" name="Connettore 1 3"/>
          <p:cNvCxnSpPr/>
          <p:nvPr/>
        </p:nvCxnSpPr>
        <p:spPr>
          <a:xfrm flipV="1">
            <a:off x="539552" y="1196752"/>
            <a:ext cx="7992888" cy="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1122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51520" y="188640"/>
            <a:ext cx="8229600" cy="1143000"/>
          </a:xfrm>
        </p:spPr>
        <p:txBody>
          <a:bodyPr>
            <a:normAutofit fontScale="90000"/>
          </a:bodyPr>
          <a:lstStyle/>
          <a:p>
            <a:pPr>
              <a:defRPr/>
            </a:pPr>
            <a:r>
              <a:rPr lang="en-GB" b="1" dirty="0" smtClean="0">
                <a:solidFill>
                  <a:srgbClr val="C00000"/>
                </a:solidFill>
                <a:latin typeface="Palatino Linotype" pitchFamily="18" charset="0"/>
              </a:rPr>
              <a:t>Equality Act – 2010 –UK</a:t>
            </a:r>
            <a:br>
              <a:rPr lang="en-GB" b="1" dirty="0" smtClean="0">
                <a:solidFill>
                  <a:srgbClr val="C00000"/>
                </a:solidFill>
                <a:latin typeface="Palatino Linotype" pitchFamily="18" charset="0"/>
              </a:rPr>
            </a:br>
            <a:r>
              <a:rPr lang="en-GB" b="1" dirty="0" smtClean="0">
                <a:solidFill>
                  <a:srgbClr val="C00000"/>
                </a:solidFill>
                <a:latin typeface="Palatino Linotype" pitchFamily="18" charset="0"/>
              </a:rPr>
              <a:t>Protected characteristics</a:t>
            </a:r>
          </a:p>
        </p:txBody>
      </p:sp>
      <p:sp>
        <p:nvSpPr>
          <p:cNvPr id="15363" name="Rectangle 3"/>
          <p:cNvSpPr>
            <a:spLocks noGrp="1" noChangeArrowheads="1"/>
          </p:cNvSpPr>
          <p:nvPr>
            <p:ph type="body" idx="1"/>
          </p:nvPr>
        </p:nvSpPr>
        <p:spPr>
          <a:xfrm>
            <a:off x="323528" y="2996952"/>
            <a:ext cx="8489950" cy="4248472"/>
          </a:xfrm>
        </p:spPr>
        <p:txBody>
          <a:bodyPr>
            <a:noAutofit/>
          </a:bodyPr>
          <a:lstStyle/>
          <a:p>
            <a:pPr algn="just">
              <a:lnSpc>
                <a:spcPct val="90000"/>
              </a:lnSpc>
              <a:buNone/>
            </a:pPr>
            <a:r>
              <a:rPr lang="en-GB" sz="2200" dirty="0" smtClean="0">
                <a:solidFill>
                  <a:srgbClr val="002060"/>
                </a:solidFill>
                <a:latin typeface="Palatino Linotype" pitchFamily="18" charset="0"/>
              </a:rPr>
              <a:t>	</a:t>
            </a:r>
            <a:r>
              <a:rPr lang="en-US" sz="2200" dirty="0" smtClean="0">
                <a:solidFill>
                  <a:srgbClr val="002060"/>
                </a:solidFill>
                <a:latin typeface="Palatino Linotype" pitchFamily="18" charset="0"/>
              </a:rPr>
              <a:t>The Equality Act applies to discrimination based on:</a:t>
            </a:r>
          </a:p>
          <a:p>
            <a:pPr>
              <a:lnSpc>
                <a:spcPct val="90000"/>
              </a:lnSpc>
            </a:pPr>
            <a:r>
              <a:rPr lang="en-US" sz="2200" b="1" dirty="0" smtClean="0">
                <a:solidFill>
                  <a:srgbClr val="002060"/>
                </a:solidFill>
                <a:latin typeface="Palatino Linotype" pitchFamily="18" charset="0"/>
              </a:rPr>
              <a:t>Age</a:t>
            </a:r>
          </a:p>
          <a:p>
            <a:pPr>
              <a:lnSpc>
                <a:spcPct val="90000"/>
              </a:lnSpc>
            </a:pPr>
            <a:r>
              <a:rPr lang="en-US" sz="2200" dirty="0" smtClean="0">
                <a:solidFill>
                  <a:srgbClr val="002060"/>
                </a:solidFill>
                <a:latin typeface="Palatino Linotype" pitchFamily="18" charset="0"/>
              </a:rPr>
              <a:t>Race</a:t>
            </a:r>
          </a:p>
          <a:p>
            <a:pPr>
              <a:lnSpc>
                <a:spcPct val="90000"/>
              </a:lnSpc>
            </a:pPr>
            <a:r>
              <a:rPr lang="en-US" sz="2200" dirty="0" smtClean="0">
                <a:solidFill>
                  <a:srgbClr val="002060"/>
                </a:solidFill>
                <a:latin typeface="Palatino Linotype" pitchFamily="18" charset="0"/>
              </a:rPr>
              <a:t>Sex</a:t>
            </a:r>
          </a:p>
          <a:p>
            <a:pPr>
              <a:lnSpc>
                <a:spcPct val="90000"/>
              </a:lnSpc>
            </a:pPr>
            <a:r>
              <a:rPr lang="en-US" sz="2200" dirty="0" smtClean="0">
                <a:solidFill>
                  <a:srgbClr val="002060"/>
                </a:solidFill>
                <a:latin typeface="Palatino Linotype" pitchFamily="18" charset="0"/>
              </a:rPr>
              <a:t>Gender reassignment</a:t>
            </a:r>
          </a:p>
          <a:p>
            <a:pPr>
              <a:lnSpc>
                <a:spcPct val="90000"/>
              </a:lnSpc>
            </a:pPr>
            <a:r>
              <a:rPr lang="en-US" sz="2200" dirty="0" smtClean="0">
                <a:solidFill>
                  <a:srgbClr val="002060"/>
                </a:solidFill>
                <a:latin typeface="Palatino Linotype" pitchFamily="18" charset="0"/>
              </a:rPr>
              <a:t>Disability</a:t>
            </a:r>
          </a:p>
          <a:p>
            <a:pPr>
              <a:lnSpc>
                <a:spcPct val="90000"/>
              </a:lnSpc>
            </a:pPr>
            <a:r>
              <a:rPr lang="en-US" sz="2200" dirty="0" smtClean="0">
                <a:solidFill>
                  <a:srgbClr val="002060"/>
                </a:solidFill>
                <a:latin typeface="Palatino Linotype" pitchFamily="18" charset="0"/>
              </a:rPr>
              <a:t>Religion or belief</a:t>
            </a:r>
          </a:p>
          <a:p>
            <a:pPr>
              <a:lnSpc>
                <a:spcPct val="90000"/>
              </a:lnSpc>
            </a:pPr>
            <a:r>
              <a:rPr lang="en-US" sz="2200" dirty="0" smtClean="0">
                <a:solidFill>
                  <a:srgbClr val="002060"/>
                </a:solidFill>
                <a:latin typeface="Palatino Linotype" pitchFamily="18" charset="0"/>
              </a:rPr>
              <a:t>Sexual orientation</a:t>
            </a:r>
          </a:p>
          <a:p>
            <a:pPr>
              <a:lnSpc>
                <a:spcPct val="90000"/>
              </a:lnSpc>
            </a:pPr>
            <a:r>
              <a:rPr lang="en-US" sz="2200" dirty="0" smtClean="0">
                <a:solidFill>
                  <a:srgbClr val="002060"/>
                </a:solidFill>
                <a:latin typeface="Palatino Linotype" pitchFamily="18" charset="0"/>
              </a:rPr>
              <a:t>Marriage or civil partnership</a:t>
            </a:r>
          </a:p>
          <a:p>
            <a:pPr>
              <a:lnSpc>
                <a:spcPct val="90000"/>
              </a:lnSpc>
            </a:pPr>
            <a:r>
              <a:rPr lang="en-US" sz="2200" dirty="0" smtClean="0">
                <a:solidFill>
                  <a:srgbClr val="002060"/>
                </a:solidFill>
                <a:latin typeface="Palatino Linotype" pitchFamily="18" charset="0"/>
              </a:rPr>
              <a:t>Pregnancy and maternity</a:t>
            </a:r>
          </a:p>
        </p:txBody>
      </p:sp>
      <p:sp>
        <p:nvSpPr>
          <p:cNvPr id="4" name="Rettangolo 3"/>
          <p:cNvSpPr/>
          <p:nvPr/>
        </p:nvSpPr>
        <p:spPr>
          <a:xfrm>
            <a:off x="0" y="1484784"/>
            <a:ext cx="8964488" cy="1446550"/>
          </a:xfrm>
          <a:prstGeom prst="rect">
            <a:avLst/>
          </a:prstGeom>
        </p:spPr>
        <p:txBody>
          <a:bodyPr wrap="square">
            <a:spAutoFit/>
          </a:bodyPr>
          <a:lstStyle/>
          <a:p>
            <a:pPr algn="just"/>
            <a:r>
              <a:rPr lang="en-GB" altLang="en-US" sz="2200" dirty="0" smtClean="0">
                <a:solidFill>
                  <a:srgbClr val="002060"/>
                </a:solidFill>
                <a:latin typeface="Palatino Linotype" pitchFamily="18" charset="0"/>
              </a:rPr>
              <a:t>‘</a:t>
            </a:r>
            <a:r>
              <a:rPr lang="en-US" sz="2200" dirty="0" smtClean="0">
                <a:solidFill>
                  <a:srgbClr val="002060"/>
                </a:solidFill>
                <a:latin typeface="Palatino Linotype" pitchFamily="18" charset="0"/>
              </a:rPr>
              <a:t>The Equality Act is a law which protects you from discrimination. It means that discrimination or unfair treatment on the basis of certain personal characteristics, such as age, is now against the law in almost all cases.</a:t>
            </a:r>
            <a:endParaRPr lang="it-IT" sz="2200" dirty="0">
              <a:solidFill>
                <a:srgbClr val="002060"/>
              </a:solidFill>
              <a:latin typeface="Palatino Linotype" pitchFamily="18" charset="0"/>
            </a:endParaRPr>
          </a:p>
        </p:txBody>
      </p:sp>
      <p:cxnSp>
        <p:nvCxnSpPr>
          <p:cNvPr id="6" name="Connettore 1 5"/>
          <p:cNvCxnSpPr/>
          <p:nvPr/>
        </p:nvCxnSpPr>
        <p:spPr>
          <a:xfrm flipV="1">
            <a:off x="467544" y="1412776"/>
            <a:ext cx="7992888" cy="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2332037"/>
            <a:ext cx="8676456" cy="4525963"/>
          </a:xfrm>
        </p:spPr>
        <p:txBody>
          <a:bodyPr/>
          <a:lstStyle/>
          <a:p>
            <a:r>
              <a:rPr lang="en-US" b="1" dirty="0" smtClean="0">
                <a:solidFill>
                  <a:srgbClr val="002060"/>
                </a:solidFill>
                <a:latin typeface="Palatino Linotype" pitchFamily="18" charset="0"/>
              </a:rPr>
              <a:t>Direct discrimination</a:t>
            </a:r>
          </a:p>
          <a:p>
            <a:r>
              <a:rPr lang="it-IT" b="1" dirty="0" err="1" smtClean="0">
                <a:solidFill>
                  <a:srgbClr val="002060"/>
                </a:solidFill>
                <a:latin typeface="Palatino Linotype" pitchFamily="18" charset="0"/>
              </a:rPr>
              <a:t>Indirect</a:t>
            </a:r>
            <a:r>
              <a:rPr lang="it-IT" b="1" dirty="0" smtClean="0">
                <a:solidFill>
                  <a:srgbClr val="002060"/>
                </a:solidFill>
                <a:latin typeface="Palatino Linotype" pitchFamily="18" charset="0"/>
              </a:rPr>
              <a:t> </a:t>
            </a:r>
            <a:r>
              <a:rPr lang="it-IT" b="1" dirty="0" err="1" smtClean="0">
                <a:solidFill>
                  <a:srgbClr val="002060"/>
                </a:solidFill>
                <a:latin typeface="Palatino Linotype" pitchFamily="18" charset="0"/>
              </a:rPr>
              <a:t>discrimination</a:t>
            </a:r>
            <a:endParaRPr lang="it-IT" b="1" dirty="0" smtClean="0">
              <a:solidFill>
                <a:srgbClr val="002060"/>
              </a:solidFill>
              <a:latin typeface="Palatino Linotype" pitchFamily="18" charset="0"/>
            </a:endParaRPr>
          </a:p>
          <a:p>
            <a:r>
              <a:rPr lang="it-IT" b="1" dirty="0" err="1" smtClean="0">
                <a:solidFill>
                  <a:srgbClr val="002060"/>
                </a:solidFill>
                <a:latin typeface="Palatino Linotype" pitchFamily="18" charset="0"/>
              </a:rPr>
              <a:t>Harassment</a:t>
            </a:r>
            <a:endParaRPr lang="it-IT" b="1" dirty="0" smtClean="0">
              <a:solidFill>
                <a:srgbClr val="002060"/>
              </a:solidFill>
              <a:latin typeface="Palatino Linotype" pitchFamily="18" charset="0"/>
            </a:endParaRPr>
          </a:p>
          <a:p>
            <a:r>
              <a:rPr lang="it-IT" b="1" dirty="0" err="1" smtClean="0">
                <a:solidFill>
                  <a:srgbClr val="002060"/>
                </a:solidFill>
                <a:latin typeface="Palatino Linotype" pitchFamily="18" charset="0"/>
              </a:rPr>
              <a:t>Victimisation</a:t>
            </a:r>
            <a:endParaRPr lang="it-IT" dirty="0">
              <a:solidFill>
                <a:srgbClr val="002060"/>
              </a:solidFill>
              <a:latin typeface="Palatino Linotype" pitchFamily="18" charset="0"/>
            </a:endParaRPr>
          </a:p>
        </p:txBody>
      </p:sp>
      <p:cxnSp>
        <p:nvCxnSpPr>
          <p:cNvPr id="5" name="Connettore 1 4"/>
          <p:cNvCxnSpPr/>
          <p:nvPr/>
        </p:nvCxnSpPr>
        <p:spPr>
          <a:xfrm flipV="1">
            <a:off x="467544" y="2060848"/>
            <a:ext cx="7992888" cy="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ttangolo 5"/>
          <p:cNvSpPr/>
          <p:nvPr/>
        </p:nvSpPr>
        <p:spPr>
          <a:xfrm>
            <a:off x="0" y="188640"/>
            <a:ext cx="9144000" cy="1692771"/>
          </a:xfrm>
          <a:prstGeom prst="rect">
            <a:avLst/>
          </a:prstGeom>
        </p:spPr>
        <p:txBody>
          <a:bodyPr wrap="square">
            <a:spAutoFit/>
          </a:bodyPr>
          <a:lstStyle/>
          <a:p>
            <a:pPr lvl="0" algn="ctr">
              <a:spcBef>
                <a:spcPct val="0"/>
              </a:spcBef>
              <a:defRPr/>
            </a:pPr>
            <a:r>
              <a:rPr lang="en-GB" sz="3200" b="1" dirty="0" smtClean="0">
                <a:solidFill>
                  <a:srgbClr val="C00000"/>
                </a:solidFill>
                <a:latin typeface="Palatino Linotype" pitchFamily="18" charset="0"/>
              </a:rPr>
              <a:t>Equality Act – 2010 –UK</a:t>
            </a:r>
            <a:br>
              <a:rPr lang="en-GB" sz="3200" b="1" dirty="0" smtClean="0">
                <a:solidFill>
                  <a:srgbClr val="C00000"/>
                </a:solidFill>
                <a:latin typeface="Palatino Linotype" pitchFamily="18" charset="0"/>
              </a:rPr>
            </a:br>
            <a:r>
              <a:rPr lang="en-US" sz="3600" b="1" dirty="0" smtClean="0">
                <a:solidFill>
                  <a:srgbClr val="C00000"/>
                </a:solidFill>
                <a:latin typeface="Palatino Linotype" pitchFamily="18" charset="0"/>
              </a:rPr>
              <a:t>How does the law protect me from age discrimination?</a:t>
            </a:r>
            <a:endParaRPr lang="en-GB" sz="4400" b="1" dirty="0" smtClean="0">
              <a:solidFill>
                <a:srgbClr val="C00000"/>
              </a:solidFill>
              <a:latin typeface="Palatino Linotype"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476672"/>
            <a:ext cx="8676456" cy="1754326"/>
          </a:xfrm>
          <a:prstGeom prst="rect">
            <a:avLst/>
          </a:prstGeom>
        </p:spPr>
        <p:txBody>
          <a:bodyPr wrap="square">
            <a:spAutoFit/>
          </a:bodyPr>
          <a:lstStyle/>
          <a:p>
            <a:pPr algn="ctr"/>
            <a:r>
              <a:rPr lang="it-IT" sz="5400" b="1" dirty="0" err="1">
                <a:solidFill>
                  <a:srgbClr val="C00000"/>
                </a:solidFill>
                <a:latin typeface="Palatino Linotype" pitchFamily="18" charset="0"/>
              </a:rPr>
              <a:t>Informed</a:t>
            </a:r>
            <a:r>
              <a:rPr lang="it-IT" sz="5400" b="1" dirty="0">
                <a:solidFill>
                  <a:srgbClr val="C00000"/>
                </a:solidFill>
                <a:latin typeface="Palatino Linotype" pitchFamily="18" charset="0"/>
              </a:rPr>
              <a:t> </a:t>
            </a:r>
            <a:r>
              <a:rPr lang="it-IT" sz="5400" b="1" dirty="0" err="1">
                <a:solidFill>
                  <a:srgbClr val="C00000"/>
                </a:solidFill>
                <a:latin typeface="Palatino Linotype" pitchFamily="18" charset="0"/>
              </a:rPr>
              <a:t>consent</a:t>
            </a:r>
            <a:r>
              <a:rPr lang="it-IT" sz="5400" b="1" dirty="0">
                <a:solidFill>
                  <a:srgbClr val="C00000"/>
                </a:solidFill>
                <a:latin typeface="Palatino Linotype" pitchFamily="18" charset="0"/>
              </a:rPr>
              <a:t> </a:t>
            </a:r>
            <a:r>
              <a:rPr lang="it-IT" sz="5400" b="1" dirty="0" smtClean="0">
                <a:solidFill>
                  <a:srgbClr val="C00000"/>
                </a:solidFill>
                <a:latin typeface="Palatino Linotype" pitchFamily="18" charset="0"/>
              </a:rPr>
              <a:t>and </a:t>
            </a:r>
            <a:r>
              <a:rPr lang="it-IT" sz="5400" b="1" dirty="0" err="1" smtClean="0">
                <a:solidFill>
                  <a:srgbClr val="C00000"/>
                </a:solidFill>
                <a:latin typeface="Palatino Linotype" pitchFamily="18" charset="0"/>
              </a:rPr>
              <a:t>Assessment</a:t>
            </a:r>
            <a:r>
              <a:rPr lang="it-IT" sz="5400" b="1" dirty="0" smtClean="0">
                <a:solidFill>
                  <a:srgbClr val="C00000"/>
                </a:solidFill>
                <a:latin typeface="Palatino Linotype" pitchFamily="18" charset="0"/>
              </a:rPr>
              <a:t> of </a:t>
            </a:r>
            <a:r>
              <a:rPr lang="it-IT" sz="5400" b="1" dirty="0" err="1" smtClean="0">
                <a:solidFill>
                  <a:srgbClr val="C00000"/>
                </a:solidFill>
                <a:latin typeface="Palatino Linotype" pitchFamily="18" charset="0"/>
              </a:rPr>
              <a:t>capacity</a:t>
            </a:r>
            <a:endParaRPr lang="it-IT" sz="5400" b="1" dirty="0" smtClean="0">
              <a:solidFill>
                <a:srgbClr val="C00000"/>
              </a:solidFill>
              <a:latin typeface="Palatino Linotype" pitchFamily="18" charset="0"/>
            </a:endParaRPr>
          </a:p>
        </p:txBody>
      </p:sp>
      <p:pic>
        <p:nvPicPr>
          <p:cNvPr id="3074" name="Picture 2" descr="Risultati immagini per informed consent elderly"/>
          <p:cNvPicPr>
            <a:picLocks noChangeAspect="1" noChangeArrowheads="1"/>
          </p:cNvPicPr>
          <p:nvPr/>
        </p:nvPicPr>
        <p:blipFill>
          <a:blip r:embed="rId2" cstate="print"/>
          <a:srcRect/>
          <a:stretch>
            <a:fillRect/>
          </a:stretch>
        </p:blipFill>
        <p:spPr bwMode="auto">
          <a:xfrm>
            <a:off x="2123728" y="3203192"/>
            <a:ext cx="4843789" cy="3448568"/>
          </a:xfrm>
          <a:prstGeom prst="rect">
            <a:avLst/>
          </a:prstGeom>
          <a:noFill/>
          <a:ln>
            <a:solidFill>
              <a:srgbClr val="C00000"/>
            </a:solid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552" y="2719461"/>
            <a:ext cx="8229600" cy="4525963"/>
          </a:xfrm>
        </p:spPr>
        <p:txBody>
          <a:bodyPr/>
          <a:lstStyle/>
          <a:p>
            <a:r>
              <a:rPr lang="it-IT" b="1" dirty="0" smtClean="0">
                <a:solidFill>
                  <a:srgbClr val="002060"/>
                </a:solidFill>
                <a:latin typeface="Palatino Linotype" pitchFamily="18" charset="0"/>
              </a:rPr>
              <a:t>Consumer </a:t>
            </a:r>
            <a:r>
              <a:rPr lang="it-IT" b="1" dirty="0" err="1" smtClean="0">
                <a:solidFill>
                  <a:srgbClr val="002060"/>
                </a:solidFill>
                <a:latin typeface="Palatino Linotype" pitchFamily="18" charset="0"/>
              </a:rPr>
              <a:t>services</a:t>
            </a:r>
            <a:r>
              <a:rPr lang="it-IT" b="1" dirty="0" smtClean="0">
                <a:solidFill>
                  <a:srgbClr val="002060"/>
                </a:solidFill>
                <a:latin typeface="Palatino Linotype" pitchFamily="18" charset="0"/>
              </a:rPr>
              <a:t> </a:t>
            </a:r>
          </a:p>
          <a:p>
            <a:r>
              <a:rPr lang="it-IT" b="1" dirty="0" err="1" smtClean="0">
                <a:solidFill>
                  <a:srgbClr val="002060"/>
                </a:solidFill>
                <a:latin typeface="Palatino Linotype" pitchFamily="18" charset="0"/>
              </a:rPr>
              <a:t>Health</a:t>
            </a:r>
            <a:r>
              <a:rPr lang="it-IT" b="1" dirty="0" smtClean="0">
                <a:solidFill>
                  <a:srgbClr val="002060"/>
                </a:solidFill>
                <a:latin typeface="Palatino Linotype" pitchFamily="18" charset="0"/>
              </a:rPr>
              <a:t> </a:t>
            </a:r>
            <a:r>
              <a:rPr lang="it-IT" b="1" dirty="0" err="1" smtClean="0">
                <a:solidFill>
                  <a:srgbClr val="002060"/>
                </a:solidFill>
                <a:latin typeface="Palatino Linotype" pitchFamily="18" charset="0"/>
              </a:rPr>
              <a:t>services</a:t>
            </a:r>
            <a:endParaRPr lang="it-IT" b="1" dirty="0" smtClean="0">
              <a:solidFill>
                <a:srgbClr val="002060"/>
              </a:solidFill>
              <a:latin typeface="Palatino Linotype" pitchFamily="18" charset="0"/>
            </a:endParaRPr>
          </a:p>
          <a:p>
            <a:r>
              <a:rPr lang="it-IT" b="1" dirty="0" err="1" smtClean="0">
                <a:solidFill>
                  <a:srgbClr val="002060"/>
                </a:solidFill>
                <a:latin typeface="Palatino Linotype" pitchFamily="18" charset="0"/>
              </a:rPr>
              <a:t>Employers</a:t>
            </a:r>
            <a:endParaRPr lang="it-IT" b="1" dirty="0" smtClean="0">
              <a:solidFill>
                <a:srgbClr val="002060"/>
              </a:solidFill>
              <a:latin typeface="Palatino Linotype" pitchFamily="18" charset="0"/>
            </a:endParaRPr>
          </a:p>
          <a:p>
            <a:r>
              <a:rPr lang="it-IT" b="1" dirty="0" smtClean="0">
                <a:solidFill>
                  <a:srgbClr val="002060"/>
                </a:solidFill>
                <a:latin typeface="Palatino Linotype" pitchFamily="18" charset="0"/>
              </a:rPr>
              <a:t>Public </a:t>
            </a:r>
            <a:r>
              <a:rPr lang="it-IT" b="1" dirty="0" err="1" smtClean="0">
                <a:solidFill>
                  <a:srgbClr val="002060"/>
                </a:solidFill>
                <a:latin typeface="Palatino Linotype" pitchFamily="18" charset="0"/>
              </a:rPr>
              <a:t>services</a:t>
            </a:r>
            <a:endParaRPr lang="it-IT" dirty="0">
              <a:solidFill>
                <a:srgbClr val="002060"/>
              </a:solidFill>
              <a:latin typeface="Palatino Linotype" pitchFamily="18" charset="0"/>
            </a:endParaRPr>
          </a:p>
        </p:txBody>
      </p:sp>
      <p:cxnSp>
        <p:nvCxnSpPr>
          <p:cNvPr id="4" name="Connettore 1 3"/>
          <p:cNvCxnSpPr/>
          <p:nvPr/>
        </p:nvCxnSpPr>
        <p:spPr>
          <a:xfrm flipV="1">
            <a:off x="467544" y="2060848"/>
            <a:ext cx="7992888" cy="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tangolo 4"/>
          <p:cNvSpPr/>
          <p:nvPr/>
        </p:nvSpPr>
        <p:spPr>
          <a:xfrm>
            <a:off x="0" y="188640"/>
            <a:ext cx="9144000" cy="1692771"/>
          </a:xfrm>
          <a:prstGeom prst="rect">
            <a:avLst/>
          </a:prstGeom>
        </p:spPr>
        <p:txBody>
          <a:bodyPr wrap="square">
            <a:spAutoFit/>
          </a:bodyPr>
          <a:lstStyle/>
          <a:p>
            <a:pPr algn="ctr">
              <a:spcBef>
                <a:spcPct val="0"/>
              </a:spcBef>
              <a:defRPr/>
            </a:pPr>
            <a:r>
              <a:rPr lang="en-GB" sz="3200" b="1" dirty="0" smtClean="0">
                <a:solidFill>
                  <a:srgbClr val="C00000"/>
                </a:solidFill>
                <a:latin typeface="Palatino Linotype" pitchFamily="18" charset="0"/>
              </a:rPr>
              <a:t>Equality Act – 2010 –UK</a:t>
            </a:r>
            <a:br>
              <a:rPr lang="en-GB" sz="3200" b="1" dirty="0" smtClean="0">
                <a:solidFill>
                  <a:srgbClr val="C00000"/>
                </a:solidFill>
                <a:latin typeface="Palatino Linotype" pitchFamily="18" charset="0"/>
              </a:rPr>
            </a:br>
            <a:r>
              <a:rPr lang="en-US" sz="3600" b="1" dirty="0" smtClean="0">
                <a:solidFill>
                  <a:srgbClr val="C00000"/>
                </a:solidFill>
                <a:latin typeface="Palatino Linotype" pitchFamily="18" charset="0"/>
              </a:rPr>
              <a:t>In what situations does the Equality Act apply?</a:t>
            </a:r>
            <a:endParaRPr lang="en-GB" sz="4400" b="1" dirty="0" smtClean="0">
              <a:solidFill>
                <a:srgbClr val="C00000"/>
              </a:solidFill>
              <a:latin typeface="Palatino Linotype"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755576" y="1484784"/>
            <a:ext cx="7776864" cy="2062103"/>
          </a:xfrm>
          <a:prstGeom prst="rect">
            <a:avLst/>
          </a:prstGeom>
          <a:noFill/>
        </p:spPr>
        <p:txBody>
          <a:bodyPr wrap="square" rtlCol="0">
            <a:spAutoFit/>
          </a:bodyPr>
          <a:lstStyle/>
          <a:p>
            <a:pPr algn="just"/>
            <a:r>
              <a:rPr lang="en-US" sz="3200" dirty="0" smtClean="0">
                <a:solidFill>
                  <a:srgbClr val="002060"/>
                </a:solidFill>
                <a:latin typeface="Palatino Linotype" pitchFamily="18" charset="0"/>
              </a:rPr>
              <a:t>Actions to promote a common European legislation to combat ageism as well as a greater awareness of ageism at all society </a:t>
            </a:r>
            <a:r>
              <a:rPr lang="en-US" sz="3200" dirty="0">
                <a:solidFill>
                  <a:srgbClr val="002060"/>
                </a:solidFill>
                <a:latin typeface="Palatino Linotype" pitchFamily="18" charset="0"/>
              </a:rPr>
              <a:t>levels</a:t>
            </a:r>
          </a:p>
        </p:txBody>
      </p:sp>
      <p:sp>
        <p:nvSpPr>
          <p:cNvPr id="4" name="Tito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BE" sz="4400" b="1" i="0" u="none" strike="noStrike" kern="1200" cap="none" spc="0" normalizeH="0" baseline="0" noProof="0" dirty="0" smtClean="0">
                <a:ln>
                  <a:noFill/>
                </a:ln>
                <a:solidFill>
                  <a:srgbClr val="C00000"/>
                </a:solidFill>
                <a:effectLst/>
                <a:uLnTx/>
                <a:uFillTx/>
                <a:latin typeface="Palatino Linotype" pitchFamily="18" charset="0"/>
                <a:ea typeface="+mj-ea"/>
                <a:cs typeface="+mj-cs"/>
              </a:rPr>
              <a:t>Action(s) to be undertaken</a:t>
            </a:r>
            <a:endParaRPr kumimoji="0" lang="it-IT" sz="4400" b="0" i="0" u="none" strike="noStrike" kern="1200" cap="none" spc="0" normalizeH="0" baseline="0" noProof="0" dirty="0">
              <a:ln>
                <a:noFill/>
              </a:ln>
              <a:solidFill>
                <a:srgbClr val="C00000"/>
              </a:solidFill>
              <a:effectLst/>
              <a:uLnTx/>
              <a:uFillTx/>
              <a:latin typeface="Palatino Linotype" pitchFamily="18" charset="0"/>
              <a:ea typeface="+mj-ea"/>
              <a:cs typeface="+mj-cs"/>
            </a:endParaRPr>
          </a:p>
        </p:txBody>
      </p:sp>
      <p:cxnSp>
        <p:nvCxnSpPr>
          <p:cNvPr id="5" name="Connettore 1 4"/>
          <p:cNvCxnSpPr/>
          <p:nvPr/>
        </p:nvCxnSpPr>
        <p:spPr>
          <a:xfrm flipV="1">
            <a:off x="539552" y="1196752"/>
            <a:ext cx="7992888" cy="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755576" y="1340768"/>
            <a:ext cx="7488832" cy="1754326"/>
          </a:xfrm>
          <a:prstGeom prst="rect">
            <a:avLst/>
          </a:prstGeom>
          <a:noFill/>
        </p:spPr>
        <p:txBody>
          <a:bodyPr wrap="square" rtlCol="0">
            <a:spAutoFit/>
          </a:bodyPr>
          <a:lstStyle/>
          <a:p>
            <a:pPr algn="ctr"/>
            <a:r>
              <a:rPr lang="it-IT" sz="5400" b="1" dirty="0" err="1" smtClean="0">
                <a:solidFill>
                  <a:srgbClr val="C00000"/>
                </a:solidFill>
                <a:latin typeface="Palatino Linotype" pitchFamily="18" charset="0"/>
              </a:rPr>
              <a:t>Ageism</a:t>
            </a:r>
            <a:r>
              <a:rPr lang="it-IT" sz="5400" b="1" dirty="0" smtClean="0">
                <a:solidFill>
                  <a:srgbClr val="C00000"/>
                </a:solidFill>
                <a:latin typeface="Palatino Linotype" pitchFamily="18" charset="0"/>
              </a:rPr>
              <a:t> in </a:t>
            </a:r>
            <a:r>
              <a:rPr lang="it-IT" sz="5400" b="1" dirty="0" err="1" smtClean="0">
                <a:solidFill>
                  <a:srgbClr val="C00000"/>
                </a:solidFill>
                <a:latin typeface="Palatino Linotype" pitchFamily="18" charset="0"/>
              </a:rPr>
              <a:t>health</a:t>
            </a:r>
            <a:r>
              <a:rPr lang="it-IT" sz="5400" b="1" dirty="0" smtClean="0">
                <a:solidFill>
                  <a:srgbClr val="C00000"/>
                </a:solidFill>
                <a:latin typeface="Palatino Linotype" pitchFamily="18" charset="0"/>
              </a:rPr>
              <a:t> </a:t>
            </a:r>
            <a:r>
              <a:rPr lang="it-IT" sz="5400" b="1" dirty="0" err="1" smtClean="0">
                <a:solidFill>
                  <a:srgbClr val="C00000"/>
                </a:solidFill>
                <a:latin typeface="Palatino Linotype" pitchFamily="18" charset="0"/>
              </a:rPr>
              <a:t>research</a:t>
            </a:r>
            <a:endParaRPr lang="it-IT" sz="5400" b="1" dirty="0">
              <a:solidFill>
                <a:srgbClr val="C00000"/>
              </a:solidFill>
              <a:latin typeface="Palatino Linotype" pitchFamily="18" charset="0"/>
            </a:endParaRPr>
          </a:p>
        </p:txBody>
      </p:sp>
      <p:pic>
        <p:nvPicPr>
          <p:cNvPr id="45058" name="Picture 2" descr="Risultati immagini per elderly isolation">
            <a:hlinkClick r:id="rId2"/>
          </p:cNvPr>
          <p:cNvPicPr>
            <a:picLocks noChangeAspect="1" noChangeArrowheads="1"/>
          </p:cNvPicPr>
          <p:nvPr/>
        </p:nvPicPr>
        <p:blipFill>
          <a:blip r:embed="rId3" cstate="print"/>
          <a:srcRect/>
          <a:stretch>
            <a:fillRect/>
          </a:stretch>
        </p:blipFill>
        <p:spPr bwMode="auto">
          <a:xfrm>
            <a:off x="2483768" y="3284984"/>
            <a:ext cx="4392488" cy="2930812"/>
          </a:xfrm>
          <a:prstGeom prst="rect">
            <a:avLst/>
          </a:prstGeom>
          <a:noFill/>
          <a:ln w="38100">
            <a:solidFill>
              <a:srgbClr val="C00000"/>
            </a:solid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cstate="print"/>
          <a:srcRect/>
          <a:stretch>
            <a:fillRect/>
          </a:stretch>
        </p:blipFill>
        <p:spPr bwMode="auto">
          <a:xfrm>
            <a:off x="144463" y="836613"/>
            <a:ext cx="8891587" cy="3529012"/>
          </a:xfrm>
          <a:prstGeom prst="rect">
            <a:avLst/>
          </a:prstGeom>
          <a:noFill/>
          <a:ln w="9525">
            <a:noFill/>
            <a:miter lim="800000"/>
            <a:headEnd/>
            <a:tailEnd/>
          </a:ln>
        </p:spPr>
      </p:pic>
      <p:pic>
        <p:nvPicPr>
          <p:cNvPr id="74755" name="Picture 3"/>
          <p:cNvPicPr>
            <a:picLocks noChangeAspect="1" noChangeArrowheads="1"/>
          </p:cNvPicPr>
          <p:nvPr/>
        </p:nvPicPr>
        <p:blipFill>
          <a:blip r:embed="rId3" cstate="print"/>
          <a:srcRect/>
          <a:stretch>
            <a:fillRect/>
          </a:stretch>
        </p:blipFill>
        <p:spPr bwMode="auto">
          <a:xfrm>
            <a:off x="1835150" y="4652963"/>
            <a:ext cx="3381375" cy="592137"/>
          </a:xfrm>
          <a:prstGeom prst="rect">
            <a:avLst/>
          </a:prstGeom>
          <a:noFill/>
          <a:ln w="9525">
            <a:noFill/>
            <a:miter lim="800000"/>
            <a:headEnd/>
            <a:tailEnd/>
          </a:ln>
        </p:spPr>
      </p:pic>
      <p:pic>
        <p:nvPicPr>
          <p:cNvPr id="74756" name="Picture 4" descr="I:\SIGG 2010\lettura PREDICT_SIGG2010\diapo\jgs.jpg"/>
          <p:cNvPicPr>
            <a:picLocks noChangeAspect="1" noChangeArrowheads="1"/>
          </p:cNvPicPr>
          <p:nvPr/>
        </p:nvPicPr>
        <p:blipFill>
          <a:blip r:embed="rId4" cstate="print"/>
          <a:srcRect/>
          <a:stretch>
            <a:fillRect/>
          </a:stretch>
        </p:blipFill>
        <p:spPr bwMode="auto">
          <a:xfrm>
            <a:off x="684213" y="4597400"/>
            <a:ext cx="923925" cy="1352550"/>
          </a:xfrm>
          <a:prstGeom prst="rect">
            <a:avLst/>
          </a:prstGeom>
          <a:noFill/>
          <a:ln w="9525">
            <a:noFill/>
            <a:miter lim="800000"/>
            <a:headEnd/>
            <a:tailEnd/>
          </a:ln>
        </p:spPr>
      </p:pic>
    </p:spTree>
    <p:extLst>
      <p:ext uri="{BB962C8B-B14F-4D97-AF65-F5344CB8AC3E}">
        <p14:creationId xmlns:p14="http://schemas.microsoft.com/office/powerpoint/2010/main" val="2798653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p:cNvPicPr>
            <a:picLocks noChangeAspect="1" noChangeArrowheads="1"/>
          </p:cNvPicPr>
          <p:nvPr/>
        </p:nvPicPr>
        <p:blipFill>
          <a:blip r:embed="rId2" cstate="print"/>
          <a:srcRect/>
          <a:stretch>
            <a:fillRect/>
          </a:stretch>
        </p:blipFill>
        <p:spPr bwMode="auto">
          <a:xfrm>
            <a:off x="1043608" y="98358"/>
            <a:ext cx="7849567" cy="68590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539552" y="2000250"/>
            <a:ext cx="7943850" cy="4857750"/>
          </a:xfrm>
          <a:prstGeom prst="rect">
            <a:avLst/>
          </a:prstGeom>
          <a:noFill/>
          <a:ln w="9525">
            <a:noFill/>
            <a:miter lim="800000"/>
            <a:headEnd/>
            <a:tailEnd/>
          </a:ln>
        </p:spPr>
      </p:pic>
      <p:sp>
        <p:nvSpPr>
          <p:cNvPr id="5" name="Rettangolo 4"/>
          <p:cNvSpPr/>
          <p:nvPr/>
        </p:nvSpPr>
        <p:spPr>
          <a:xfrm>
            <a:off x="0" y="1196752"/>
            <a:ext cx="8872947" cy="769441"/>
          </a:xfrm>
          <a:prstGeom prst="rect">
            <a:avLst/>
          </a:prstGeom>
        </p:spPr>
        <p:txBody>
          <a:bodyPr wrap="square">
            <a:spAutoFit/>
          </a:bodyPr>
          <a:lstStyle/>
          <a:p>
            <a:pPr fontAlgn="auto">
              <a:spcBef>
                <a:spcPts val="0"/>
              </a:spcBef>
              <a:spcAft>
                <a:spcPts val="0"/>
              </a:spcAft>
            </a:pPr>
            <a:r>
              <a:rPr lang="en-US" sz="2200" dirty="0" smtClean="0">
                <a:solidFill>
                  <a:srgbClr val="002060"/>
                </a:solidFill>
                <a:latin typeface="Palatino Linotype" pitchFamily="18" charset="0"/>
                <a:cs typeface="+mn-cs"/>
              </a:rPr>
              <a:t>Percentage of health-risk-behavior clinical trials that exclude persons over age 65.</a:t>
            </a:r>
            <a:endParaRPr lang="en-US" sz="2200" dirty="0">
              <a:solidFill>
                <a:srgbClr val="002060"/>
              </a:solidFill>
              <a:latin typeface="Palatino Linotype" pitchFamily="18" charset="0"/>
              <a:cs typeface="+mn-cs"/>
            </a:endParaRPr>
          </a:p>
        </p:txBody>
      </p:sp>
      <p:sp>
        <p:nvSpPr>
          <p:cNvPr id="6" name="Rettangolo 5"/>
          <p:cNvSpPr/>
          <p:nvPr/>
        </p:nvSpPr>
        <p:spPr>
          <a:xfrm>
            <a:off x="5383621" y="1628800"/>
            <a:ext cx="3760379" cy="369332"/>
          </a:xfrm>
          <a:prstGeom prst="rect">
            <a:avLst/>
          </a:prstGeom>
        </p:spPr>
        <p:txBody>
          <a:bodyPr wrap="square">
            <a:spAutoFit/>
          </a:bodyPr>
          <a:lstStyle/>
          <a:p>
            <a:pPr fontAlgn="auto">
              <a:spcBef>
                <a:spcPts val="0"/>
              </a:spcBef>
              <a:spcAft>
                <a:spcPts val="0"/>
              </a:spcAft>
            </a:pPr>
            <a:r>
              <a:rPr lang="it-IT" sz="1800" i="1" dirty="0" smtClean="0">
                <a:solidFill>
                  <a:srgbClr val="002060"/>
                </a:solidFill>
                <a:latin typeface="Palatino Linotype" pitchFamily="18" charset="0"/>
                <a:cs typeface="+mn-cs"/>
              </a:rPr>
              <a:t>Levy B,Preventive Medicine, 2006</a:t>
            </a:r>
            <a:endParaRPr lang="it-IT" sz="1800" i="1" dirty="0">
              <a:solidFill>
                <a:srgbClr val="002060"/>
              </a:solidFill>
              <a:latin typeface="Palatino Linotype" pitchFamily="18" charset="0"/>
              <a:cs typeface="+mn-cs"/>
            </a:endParaRPr>
          </a:p>
        </p:txBody>
      </p:sp>
      <p:sp>
        <p:nvSpPr>
          <p:cNvPr id="7" name="Titolo 1"/>
          <p:cNvSpPr txBox="1">
            <a:spLocks/>
          </p:cNvSpPr>
          <p:nvPr/>
        </p:nvSpPr>
        <p:spPr>
          <a:xfrm>
            <a:off x="72008" y="158775"/>
            <a:ext cx="8964488" cy="1470025"/>
          </a:xfrm>
          <a:prstGeom prst="rect">
            <a:avLst/>
          </a:prstGeom>
        </p:spPr>
        <p:txBody>
          <a:bodyPr>
            <a:normAutofit fontScale="82500" lnSpcReduction="20000"/>
          </a:bodyPr>
          <a:lstStyle/>
          <a:p>
            <a:pPr algn="ctr" fontAlgn="auto">
              <a:spcAft>
                <a:spcPts val="0"/>
              </a:spcAft>
              <a:defRPr/>
            </a:pPr>
            <a:r>
              <a:rPr lang="en-US" sz="4400" b="1" dirty="0" smtClean="0">
                <a:solidFill>
                  <a:srgbClr val="C00000"/>
                </a:solidFill>
                <a:latin typeface="Palatino Linotype" pitchFamily="18" charset="0"/>
                <a:cs typeface="+mn-cs"/>
              </a:rPr>
              <a:t>Exclusion of elderly persons from health-risk behavior clinical trials</a:t>
            </a:r>
            <a:br>
              <a:rPr lang="en-US" sz="4400" b="1" dirty="0" smtClean="0">
                <a:solidFill>
                  <a:srgbClr val="C00000"/>
                </a:solidFill>
                <a:latin typeface="Palatino Linotype" pitchFamily="18" charset="0"/>
                <a:cs typeface="+mn-cs"/>
              </a:rPr>
            </a:br>
            <a:endParaRPr lang="it-IT" sz="4400" b="1" dirty="0" smtClean="0">
              <a:solidFill>
                <a:srgbClr val="C00000"/>
              </a:solidFill>
              <a:latin typeface="Palatino Linotype" pitchFamily="18" charset="0"/>
              <a:cs typeface="+mn-cs"/>
            </a:endParaRPr>
          </a:p>
        </p:txBody>
      </p:sp>
      <p:cxnSp>
        <p:nvCxnSpPr>
          <p:cNvPr id="8" name="Connettore 1 7"/>
          <p:cNvCxnSpPr/>
          <p:nvPr/>
        </p:nvCxnSpPr>
        <p:spPr>
          <a:xfrm flipV="1">
            <a:off x="611560" y="1124744"/>
            <a:ext cx="7992888" cy="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2484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25400" y="76200"/>
            <a:ext cx="8939213" cy="1143000"/>
          </a:xfrm>
          <a:effectLst/>
        </p:spPr>
        <p:txBody>
          <a:bodyPr>
            <a:normAutofit fontScale="90000"/>
          </a:bodyPr>
          <a:lstStyle/>
          <a:p>
            <a:pPr eaLnBrk="1" hangingPunct="1">
              <a:defRPr/>
            </a:pPr>
            <a:r>
              <a:rPr lang="it-IT" sz="4000" b="1" dirty="0" smtClean="0">
                <a:solidFill>
                  <a:srgbClr val="C00000"/>
                </a:solidFill>
                <a:latin typeface="Palatino Linotype" panose="02040502050505030304" pitchFamily="18" charset="0"/>
              </a:rPr>
              <a:t>The </a:t>
            </a:r>
            <a:r>
              <a:rPr lang="it-IT" sz="4000" b="1" dirty="0" err="1" smtClean="0">
                <a:solidFill>
                  <a:srgbClr val="C00000"/>
                </a:solidFill>
                <a:latin typeface="Palatino Linotype" panose="02040502050505030304" pitchFamily="18" charset="0"/>
              </a:rPr>
              <a:t>exclusion</a:t>
            </a:r>
            <a:r>
              <a:rPr lang="it-IT" sz="4000" b="1" dirty="0" smtClean="0">
                <a:solidFill>
                  <a:srgbClr val="C00000"/>
                </a:solidFill>
                <a:latin typeface="Palatino Linotype" panose="02040502050505030304" pitchFamily="18" charset="0"/>
              </a:rPr>
              <a:t> of </a:t>
            </a:r>
            <a:r>
              <a:rPr lang="it-IT" sz="4000" b="1" dirty="0" err="1" smtClean="0">
                <a:solidFill>
                  <a:srgbClr val="C00000"/>
                </a:solidFill>
                <a:latin typeface="Palatino Linotype" panose="02040502050505030304" pitchFamily="18" charset="0"/>
              </a:rPr>
              <a:t>older</a:t>
            </a:r>
            <a:r>
              <a:rPr lang="it-IT" sz="4000" b="1" dirty="0" smtClean="0">
                <a:solidFill>
                  <a:srgbClr val="C00000"/>
                </a:solidFill>
                <a:latin typeface="Palatino Linotype" panose="02040502050505030304" pitchFamily="18" charset="0"/>
              </a:rPr>
              <a:t> </a:t>
            </a:r>
            <a:r>
              <a:rPr lang="it-IT" sz="4000" b="1" dirty="0" err="1" smtClean="0">
                <a:solidFill>
                  <a:srgbClr val="C00000"/>
                </a:solidFill>
                <a:latin typeface="Palatino Linotype" panose="02040502050505030304" pitchFamily="18" charset="0"/>
              </a:rPr>
              <a:t>subjects</a:t>
            </a:r>
            <a:r>
              <a:rPr lang="it-IT" sz="4000" b="1" dirty="0" smtClean="0">
                <a:solidFill>
                  <a:srgbClr val="C00000"/>
                </a:solidFill>
                <a:latin typeface="Palatino Linotype" panose="02040502050505030304" pitchFamily="18" charset="0"/>
              </a:rPr>
              <a:t> from </a:t>
            </a:r>
            <a:r>
              <a:rPr lang="it-IT" sz="4000" b="1" dirty="0" err="1" smtClean="0">
                <a:solidFill>
                  <a:srgbClr val="C00000"/>
                </a:solidFill>
                <a:latin typeface="Palatino Linotype" panose="02040502050505030304" pitchFamily="18" charset="0"/>
              </a:rPr>
              <a:t>clinical</a:t>
            </a:r>
            <a:r>
              <a:rPr lang="it-IT" sz="4000" b="1" dirty="0" smtClean="0">
                <a:solidFill>
                  <a:srgbClr val="C00000"/>
                </a:solidFill>
                <a:latin typeface="Palatino Linotype" panose="02040502050505030304" pitchFamily="18" charset="0"/>
              </a:rPr>
              <a:t> trials: </a:t>
            </a:r>
            <a:r>
              <a:rPr lang="it-IT" sz="4000" b="1" dirty="0" err="1" smtClean="0">
                <a:solidFill>
                  <a:srgbClr val="C00000"/>
                </a:solidFill>
                <a:latin typeface="Palatino Linotype" panose="02040502050505030304" pitchFamily="18" charset="0"/>
              </a:rPr>
              <a:t>which</a:t>
            </a:r>
            <a:r>
              <a:rPr lang="it-IT" sz="4000" b="1" dirty="0" smtClean="0">
                <a:solidFill>
                  <a:srgbClr val="C00000"/>
                </a:solidFill>
                <a:latin typeface="Palatino Linotype" panose="02040502050505030304" pitchFamily="18" charset="0"/>
              </a:rPr>
              <a:t> are the </a:t>
            </a:r>
            <a:r>
              <a:rPr lang="it-IT" sz="4000" b="1" dirty="0" err="1" smtClean="0">
                <a:solidFill>
                  <a:srgbClr val="C00000"/>
                </a:solidFill>
                <a:latin typeface="Palatino Linotype" panose="02040502050505030304" pitchFamily="18" charset="0"/>
              </a:rPr>
              <a:t>reasons</a:t>
            </a:r>
            <a:r>
              <a:rPr lang="it-IT" sz="4000" b="1" dirty="0" smtClean="0">
                <a:solidFill>
                  <a:srgbClr val="C00000"/>
                </a:solidFill>
                <a:latin typeface="Palatino Linotype" panose="02040502050505030304" pitchFamily="18" charset="0"/>
              </a:rPr>
              <a:t>?</a:t>
            </a:r>
          </a:p>
        </p:txBody>
      </p:sp>
      <p:sp>
        <p:nvSpPr>
          <p:cNvPr id="244739" name="Rectangle 3"/>
          <p:cNvSpPr>
            <a:spLocks noGrp="1" noChangeArrowheads="1"/>
          </p:cNvSpPr>
          <p:nvPr>
            <p:ph type="body" idx="1"/>
          </p:nvPr>
        </p:nvSpPr>
        <p:spPr>
          <a:xfrm>
            <a:off x="107950" y="1406525"/>
            <a:ext cx="8929688" cy="4830763"/>
          </a:xfrm>
          <a:effectLst/>
        </p:spPr>
        <p:txBody>
          <a:bodyPr>
            <a:normAutofit fontScale="92500" lnSpcReduction="20000"/>
          </a:bodyPr>
          <a:lstStyle/>
          <a:p>
            <a:pPr marL="381000" indent="-381000" algn="just" eaLnBrk="1" hangingPunct="1">
              <a:lnSpc>
                <a:spcPct val="110000"/>
              </a:lnSpc>
              <a:buClr>
                <a:schemeClr val="tx1"/>
              </a:buClr>
              <a:buSzPct val="90000"/>
              <a:buFontTx/>
              <a:buAutoNum type="arabicPeriod"/>
              <a:defRPr/>
            </a:pPr>
            <a:r>
              <a:rPr lang="it-IT" altLang="it-IT" sz="3000" dirty="0" smtClean="0">
                <a:solidFill>
                  <a:srgbClr val="002060"/>
                </a:solidFill>
                <a:latin typeface="Palatino Linotype" panose="02040502050505030304" pitchFamily="18" charset="0"/>
              </a:rPr>
              <a:t>High </a:t>
            </a:r>
            <a:r>
              <a:rPr lang="it-IT" altLang="it-IT" sz="3000" dirty="0" err="1" smtClean="0">
                <a:solidFill>
                  <a:srgbClr val="002060"/>
                </a:solidFill>
                <a:latin typeface="Palatino Linotype" panose="02040502050505030304" pitchFamily="18" charset="0"/>
              </a:rPr>
              <a:t>heterogeneity</a:t>
            </a:r>
            <a:r>
              <a:rPr lang="it-IT" altLang="it-IT" sz="3000" dirty="0" smtClean="0">
                <a:solidFill>
                  <a:srgbClr val="002060"/>
                </a:solidFill>
                <a:latin typeface="Palatino Linotype" panose="02040502050505030304" pitchFamily="18" charset="0"/>
              </a:rPr>
              <a:t> of the </a:t>
            </a:r>
            <a:r>
              <a:rPr lang="it-IT" altLang="it-IT" sz="3000" dirty="0" err="1" smtClean="0">
                <a:solidFill>
                  <a:srgbClr val="002060"/>
                </a:solidFill>
                <a:latin typeface="Palatino Linotype" panose="02040502050505030304" pitchFamily="18" charset="0"/>
              </a:rPr>
              <a:t>older</a:t>
            </a:r>
            <a:r>
              <a:rPr lang="it-IT" altLang="it-IT" sz="3000" dirty="0" smtClean="0">
                <a:solidFill>
                  <a:srgbClr val="002060"/>
                </a:solidFill>
                <a:latin typeface="Palatino Linotype" panose="02040502050505030304" pitchFamily="18" charset="0"/>
              </a:rPr>
              <a:t> </a:t>
            </a:r>
            <a:r>
              <a:rPr lang="it-IT" altLang="it-IT" sz="3000" dirty="0" err="1" smtClean="0">
                <a:solidFill>
                  <a:srgbClr val="002060"/>
                </a:solidFill>
                <a:latin typeface="Palatino Linotype" panose="02040502050505030304" pitchFamily="18" charset="0"/>
              </a:rPr>
              <a:t>population</a:t>
            </a:r>
            <a:r>
              <a:rPr lang="it-IT" altLang="it-IT" sz="3000" dirty="0" smtClean="0">
                <a:solidFill>
                  <a:srgbClr val="002060"/>
                </a:solidFill>
                <a:latin typeface="Palatino Linotype" panose="02040502050505030304" pitchFamily="18" charset="0"/>
              </a:rPr>
              <a:t>;</a:t>
            </a:r>
            <a:endParaRPr lang="it-IT" altLang="it-IT" sz="3000" dirty="0">
              <a:solidFill>
                <a:srgbClr val="002060"/>
              </a:solidFill>
              <a:latin typeface="Palatino Linotype" panose="02040502050505030304" pitchFamily="18" charset="0"/>
            </a:endParaRPr>
          </a:p>
          <a:p>
            <a:pPr marL="381000" indent="-381000" algn="just" eaLnBrk="1" hangingPunct="1">
              <a:lnSpc>
                <a:spcPct val="110000"/>
              </a:lnSpc>
              <a:buClr>
                <a:schemeClr val="tx1"/>
              </a:buClr>
              <a:buSzPct val="90000"/>
              <a:buFontTx/>
              <a:buAutoNum type="arabicPeriod"/>
              <a:defRPr/>
            </a:pPr>
            <a:r>
              <a:rPr lang="it-IT" altLang="it-IT" sz="3000" dirty="0" err="1" smtClean="0">
                <a:solidFill>
                  <a:srgbClr val="002060"/>
                </a:solidFill>
                <a:latin typeface="Palatino Linotype" panose="02040502050505030304" pitchFamily="18" charset="0"/>
              </a:rPr>
              <a:t>Higher</a:t>
            </a:r>
            <a:r>
              <a:rPr lang="it-IT" altLang="it-IT" sz="3000" dirty="0" smtClean="0">
                <a:solidFill>
                  <a:srgbClr val="002060"/>
                </a:solidFill>
                <a:latin typeface="Palatino Linotype" panose="02040502050505030304" pitchFamily="18" charset="0"/>
              </a:rPr>
              <a:t> </a:t>
            </a:r>
            <a:r>
              <a:rPr lang="it-IT" altLang="it-IT" sz="3000" dirty="0" err="1" smtClean="0">
                <a:solidFill>
                  <a:srgbClr val="002060"/>
                </a:solidFill>
                <a:latin typeface="Palatino Linotype" panose="02040502050505030304" pitchFamily="18" charset="0"/>
              </a:rPr>
              <a:t>risk</a:t>
            </a:r>
            <a:r>
              <a:rPr lang="it-IT" altLang="it-IT" sz="3000" dirty="0" smtClean="0">
                <a:solidFill>
                  <a:srgbClr val="002060"/>
                </a:solidFill>
                <a:latin typeface="Palatino Linotype" panose="02040502050505030304" pitchFamily="18" charset="0"/>
              </a:rPr>
              <a:t> of </a:t>
            </a:r>
            <a:r>
              <a:rPr lang="it-IT" altLang="it-IT" sz="3000" dirty="0" err="1" smtClean="0">
                <a:solidFill>
                  <a:srgbClr val="002060"/>
                </a:solidFill>
                <a:latin typeface="Palatino Linotype" panose="02040502050505030304" pitchFamily="18" charset="0"/>
              </a:rPr>
              <a:t>drop</a:t>
            </a:r>
            <a:r>
              <a:rPr lang="it-IT" altLang="it-IT" sz="3000" dirty="0" smtClean="0">
                <a:solidFill>
                  <a:srgbClr val="002060"/>
                </a:solidFill>
                <a:latin typeface="Palatino Linotype" panose="02040502050505030304" pitchFamily="18" charset="0"/>
              </a:rPr>
              <a:t> out or </a:t>
            </a:r>
            <a:r>
              <a:rPr lang="it-IT" altLang="it-IT" sz="3000" dirty="0" err="1" smtClean="0">
                <a:solidFill>
                  <a:srgbClr val="002060"/>
                </a:solidFill>
                <a:latin typeface="Palatino Linotype" panose="02040502050505030304" pitchFamily="18" charset="0"/>
              </a:rPr>
              <a:t>reduced</a:t>
            </a:r>
            <a:r>
              <a:rPr lang="it-IT" altLang="it-IT" sz="3000" dirty="0" smtClean="0">
                <a:solidFill>
                  <a:srgbClr val="002060"/>
                </a:solidFill>
                <a:latin typeface="Palatino Linotype" panose="02040502050505030304" pitchFamily="18" charset="0"/>
              </a:rPr>
              <a:t> </a:t>
            </a:r>
            <a:r>
              <a:rPr lang="it-IT" altLang="it-IT" sz="3000" dirty="0" err="1" smtClean="0">
                <a:solidFill>
                  <a:srgbClr val="002060"/>
                </a:solidFill>
                <a:latin typeface="Palatino Linotype" panose="02040502050505030304" pitchFamily="18" charset="0"/>
              </a:rPr>
              <a:t>adherence</a:t>
            </a:r>
            <a:r>
              <a:rPr lang="it-IT" altLang="it-IT" sz="3000" dirty="0" smtClean="0">
                <a:solidFill>
                  <a:srgbClr val="002060"/>
                </a:solidFill>
                <a:latin typeface="Palatino Linotype" panose="02040502050505030304" pitchFamily="18" charset="0"/>
              </a:rPr>
              <a:t>;</a:t>
            </a:r>
          </a:p>
          <a:p>
            <a:pPr marL="381000" indent="-381000" algn="just" eaLnBrk="1" hangingPunct="1">
              <a:lnSpc>
                <a:spcPct val="110000"/>
              </a:lnSpc>
              <a:buClr>
                <a:schemeClr val="tx1"/>
              </a:buClr>
              <a:buSzPct val="90000"/>
              <a:buFontTx/>
              <a:buAutoNum type="arabicPeriod"/>
              <a:defRPr/>
            </a:pPr>
            <a:r>
              <a:rPr lang="it-IT" altLang="it-IT" sz="3000" dirty="0" err="1" smtClean="0">
                <a:solidFill>
                  <a:srgbClr val="002060"/>
                </a:solidFill>
                <a:latin typeface="Palatino Linotype" panose="02040502050505030304" pitchFamily="18" charset="0"/>
              </a:rPr>
              <a:t>Higher</a:t>
            </a:r>
            <a:r>
              <a:rPr lang="it-IT" altLang="it-IT" sz="3000" dirty="0" smtClean="0">
                <a:solidFill>
                  <a:srgbClr val="002060"/>
                </a:solidFill>
                <a:latin typeface="Palatino Linotype" panose="02040502050505030304" pitchFamily="18" charset="0"/>
              </a:rPr>
              <a:t> </a:t>
            </a:r>
            <a:r>
              <a:rPr lang="it-IT" altLang="it-IT" sz="3000" dirty="0" err="1" smtClean="0">
                <a:solidFill>
                  <a:srgbClr val="002060"/>
                </a:solidFill>
                <a:latin typeface="Palatino Linotype" panose="02040502050505030304" pitchFamily="18" charset="0"/>
              </a:rPr>
              <a:t>probability</a:t>
            </a:r>
            <a:r>
              <a:rPr lang="it-IT" altLang="it-IT" sz="3000" dirty="0" smtClean="0">
                <a:solidFill>
                  <a:srgbClr val="002060"/>
                </a:solidFill>
                <a:latin typeface="Palatino Linotype" panose="02040502050505030304" pitchFamily="18" charset="0"/>
              </a:rPr>
              <a:t> of </a:t>
            </a:r>
            <a:r>
              <a:rPr lang="it-IT" altLang="it-IT" sz="3000" dirty="0" err="1" smtClean="0">
                <a:solidFill>
                  <a:srgbClr val="002060"/>
                </a:solidFill>
                <a:latin typeface="Palatino Linotype" panose="02040502050505030304" pitchFamily="18" charset="0"/>
              </a:rPr>
              <a:t>drug</a:t>
            </a:r>
            <a:r>
              <a:rPr lang="it-IT" altLang="it-IT" sz="3000" dirty="0" smtClean="0">
                <a:solidFill>
                  <a:srgbClr val="002060"/>
                </a:solidFill>
                <a:latin typeface="Palatino Linotype" panose="02040502050505030304" pitchFamily="18" charset="0"/>
              </a:rPr>
              <a:t> </a:t>
            </a:r>
            <a:r>
              <a:rPr lang="it-IT" altLang="it-IT" sz="3000" dirty="0" err="1" smtClean="0">
                <a:solidFill>
                  <a:srgbClr val="002060"/>
                </a:solidFill>
                <a:latin typeface="Palatino Linotype" panose="02040502050505030304" pitchFamily="18" charset="0"/>
              </a:rPr>
              <a:t>interactions</a:t>
            </a:r>
            <a:r>
              <a:rPr lang="it-IT" altLang="it-IT" sz="3000" dirty="0" smtClean="0">
                <a:solidFill>
                  <a:srgbClr val="002060"/>
                </a:solidFill>
                <a:latin typeface="Palatino Linotype" panose="02040502050505030304" pitchFamily="18" charset="0"/>
              </a:rPr>
              <a:t>, ADE, </a:t>
            </a:r>
            <a:r>
              <a:rPr lang="it-IT" altLang="it-IT" sz="3000" dirty="0" err="1" smtClean="0">
                <a:solidFill>
                  <a:srgbClr val="002060"/>
                </a:solidFill>
                <a:latin typeface="Palatino Linotype" panose="02040502050505030304" pitchFamily="18" charset="0"/>
              </a:rPr>
              <a:t>adverse</a:t>
            </a:r>
            <a:r>
              <a:rPr lang="it-IT" altLang="it-IT" sz="3000" dirty="0" smtClean="0">
                <a:solidFill>
                  <a:srgbClr val="002060"/>
                </a:solidFill>
                <a:latin typeface="Palatino Linotype" panose="02040502050505030304" pitchFamily="18" charset="0"/>
              </a:rPr>
              <a:t> </a:t>
            </a:r>
            <a:r>
              <a:rPr lang="it-IT" altLang="it-IT" sz="3000" dirty="0" err="1" smtClean="0">
                <a:solidFill>
                  <a:srgbClr val="002060"/>
                </a:solidFill>
                <a:latin typeface="Palatino Linotype" panose="02040502050505030304" pitchFamily="18" charset="0"/>
              </a:rPr>
              <a:t>events</a:t>
            </a:r>
            <a:r>
              <a:rPr lang="it-IT" altLang="it-IT" sz="3000" dirty="0" smtClean="0">
                <a:solidFill>
                  <a:srgbClr val="002060"/>
                </a:solidFill>
                <a:latin typeface="Palatino Linotype" panose="02040502050505030304" pitchFamily="18" charset="0"/>
              </a:rPr>
              <a:t>;</a:t>
            </a:r>
          </a:p>
          <a:p>
            <a:pPr marL="381000" indent="-381000" algn="just" eaLnBrk="1" hangingPunct="1">
              <a:lnSpc>
                <a:spcPct val="110000"/>
              </a:lnSpc>
              <a:buClr>
                <a:schemeClr val="tx1"/>
              </a:buClr>
              <a:buSzPct val="90000"/>
              <a:buFontTx/>
              <a:buAutoNum type="arabicPeriod"/>
              <a:defRPr/>
            </a:pPr>
            <a:r>
              <a:rPr lang="it-IT" altLang="it-IT" sz="3000" dirty="0" err="1" smtClean="0">
                <a:solidFill>
                  <a:srgbClr val="002060"/>
                </a:solidFill>
                <a:latin typeface="Palatino Linotype" panose="02040502050505030304" pitchFamily="18" charset="0"/>
              </a:rPr>
              <a:t>Ethical</a:t>
            </a:r>
            <a:r>
              <a:rPr lang="it-IT" altLang="it-IT" sz="3000" dirty="0" smtClean="0">
                <a:solidFill>
                  <a:srgbClr val="002060"/>
                </a:solidFill>
                <a:latin typeface="Palatino Linotype" panose="02040502050505030304" pitchFamily="18" charset="0"/>
              </a:rPr>
              <a:t> </a:t>
            </a:r>
            <a:r>
              <a:rPr lang="it-IT" altLang="it-IT" sz="3000" dirty="0" err="1" smtClean="0">
                <a:solidFill>
                  <a:srgbClr val="002060"/>
                </a:solidFill>
                <a:latin typeface="Palatino Linotype" panose="02040502050505030304" pitchFamily="18" charset="0"/>
              </a:rPr>
              <a:t>challanges</a:t>
            </a:r>
            <a:r>
              <a:rPr lang="it-IT" altLang="it-IT" sz="3000" dirty="0" smtClean="0">
                <a:solidFill>
                  <a:srgbClr val="002060"/>
                </a:solidFill>
                <a:latin typeface="Palatino Linotype" panose="02040502050505030304" pitchFamily="18" charset="0"/>
              </a:rPr>
              <a:t> to include </a:t>
            </a:r>
            <a:r>
              <a:rPr lang="it-IT" altLang="it-IT" sz="3000" dirty="0" err="1" smtClean="0">
                <a:solidFill>
                  <a:srgbClr val="002060"/>
                </a:solidFill>
                <a:latin typeface="Palatino Linotype" panose="02040502050505030304" pitchFamily="18" charset="0"/>
              </a:rPr>
              <a:t>older</a:t>
            </a:r>
            <a:r>
              <a:rPr lang="it-IT" altLang="it-IT" sz="3000" dirty="0" smtClean="0">
                <a:solidFill>
                  <a:srgbClr val="002060"/>
                </a:solidFill>
                <a:latin typeface="Palatino Linotype" panose="02040502050505030304" pitchFamily="18" charset="0"/>
              </a:rPr>
              <a:t> </a:t>
            </a:r>
            <a:r>
              <a:rPr lang="it-IT" altLang="it-IT" sz="3000" dirty="0" err="1" smtClean="0">
                <a:solidFill>
                  <a:srgbClr val="002060"/>
                </a:solidFill>
                <a:latin typeface="Palatino Linotype" panose="02040502050505030304" pitchFamily="18" charset="0"/>
              </a:rPr>
              <a:t>subjects</a:t>
            </a:r>
            <a:r>
              <a:rPr lang="it-IT" altLang="it-IT" sz="3000" dirty="0" smtClean="0">
                <a:solidFill>
                  <a:srgbClr val="002060"/>
                </a:solidFill>
                <a:latin typeface="Palatino Linotype" panose="02040502050505030304" pitchFamily="18" charset="0"/>
              </a:rPr>
              <a:t> with cognitive </a:t>
            </a:r>
            <a:r>
              <a:rPr lang="it-IT" altLang="it-IT" sz="3000" dirty="0" err="1" smtClean="0">
                <a:solidFill>
                  <a:srgbClr val="002060"/>
                </a:solidFill>
                <a:latin typeface="Palatino Linotype" panose="02040502050505030304" pitchFamily="18" charset="0"/>
              </a:rPr>
              <a:t>impairment</a:t>
            </a:r>
            <a:r>
              <a:rPr lang="it-IT" altLang="it-IT" sz="3000" dirty="0" smtClean="0">
                <a:solidFill>
                  <a:srgbClr val="002060"/>
                </a:solidFill>
                <a:latin typeface="Palatino Linotype" panose="02040502050505030304" pitchFamily="18" charset="0"/>
              </a:rPr>
              <a:t> or </a:t>
            </a:r>
            <a:r>
              <a:rPr lang="it-IT" altLang="it-IT" sz="3000" dirty="0" err="1" smtClean="0">
                <a:solidFill>
                  <a:srgbClr val="002060"/>
                </a:solidFill>
                <a:latin typeface="Palatino Linotype" panose="02040502050505030304" pitchFamily="18" charset="0"/>
              </a:rPr>
              <a:t>frailty</a:t>
            </a:r>
            <a:r>
              <a:rPr lang="it-IT" altLang="it-IT" sz="3000" dirty="0" smtClean="0">
                <a:solidFill>
                  <a:srgbClr val="002060"/>
                </a:solidFill>
                <a:latin typeface="Palatino Linotype" panose="02040502050505030304" pitchFamily="18" charset="0"/>
              </a:rPr>
              <a:t>;</a:t>
            </a:r>
          </a:p>
          <a:p>
            <a:pPr marL="381000" indent="-381000" algn="just">
              <a:lnSpc>
                <a:spcPct val="110000"/>
              </a:lnSpc>
              <a:buClr>
                <a:schemeClr val="tx1"/>
              </a:buClr>
              <a:buSzPct val="90000"/>
              <a:buFontTx/>
              <a:buAutoNum type="arabicPeriod"/>
              <a:defRPr/>
            </a:pPr>
            <a:r>
              <a:rPr lang="it-IT" altLang="it-IT" sz="3000" dirty="0" err="1">
                <a:solidFill>
                  <a:srgbClr val="002060"/>
                </a:solidFill>
                <a:latin typeface="Palatino Linotype" panose="02040502050505030304" pitchFamily="18" charset="0"/>
              </a:rPr>
              <a:t>Cost</a:t>
            </a:r>
            <a:r>
              <a:rPr lang="it-IT" altLang="it-IT" sz="3000" dirty="0">
                <a:solidFill>
                  <a:srgbClr val="002060"/>
                </a:solidFill>
                <a:latin typeface="Palatino Linotype" panose="02040502050505030304" pitchFamily="18" charset="0"/>
              </a:rPr>
              <a:t> </a:t>
            </a:r>
            <a:r>
              <a:rPr lang="it-IT" altLang="it-IT" sz="3000" dirty="0" err="1">
                <a:solidFill>
                  <a:srgbClr val="002060"/>
                </a:solidFill>
                <a:latin typeface="Palatino Linotype" panose="02040502050505030304" pitchFamily="18" charset="0"/>
              </a:rPr>
              <a:t>containment</a:t>
            </a:r>
            <a:r>
              <a:rPr lang="it-IT" altLang="it-IT" sz="3000" dirty="0">
                <a:solidFill>
                  <a:srgbClr val="002060"/>
                </a:solidFill>
                <a:latin typeface="Palatino Linotype" panose="02040502050505030304" pitchFamily="18" charset="0"/>
              </a:rPr>
              <a:t> (</a:t>
            </a:r>
            <a:r>
              <a:rPr lang="it-IT" altLang="it-IT" sz="3000" dirty="0" err="1">
                <a:solidFill>
                  <a:srgbClr val="002060"/>
                </a:solidFill>
                <a:latin typeface="Palatino Linotype" panose="02040502050505030304" pitchFamily="18" charset="0"/>
              </a:rPr>
              <a:t>higher</a:t>
            </a:r>
            <a:r>
              <a:rPr lang="it-IT" altLang="it-IT" sz="3000" dirty="0">
                <a:solidFill>
                  <a:srgbClr val="002060"/>
                </a:solidFill>
                <a:latin typeface="Palatino Linotype" panose="02040502050505030304" pitchFamily="18" charset="0"/>
              </a:rPr>
              <a:t> </a:t>
            </a:r>
            <a:r>
              <a:rPr lang="it-IT" altLang="it-IT" sz="3000" dirty="0" err="1">
                <a:solidFill>
                  <a:srgbClr val="002060"/>
                </a:solidFill>
                <a:latin typeface="Palatino Linotype" panose="02040502050505030304" pitchFamily="18" charset="0"/>
              </a:rPr>
              <a:t>complexity</a:t>
            </a:r>
            <a:r>
              <a:rPr lang="it-IT" altLang="it-IT" sz="3000" dirty="0">
                <a:solidFill>
                  <a:srgbClr val="002060"/>
                </a:solidFill>
                <a:latin typeface="Palatino Linotype" panose="02040502050505030304" pitchFamily="18" charset="0"/>
              </a:rPr>
              <a:t> of trials</a:t>
            </a:r>
            <a:r>
              <a:rPr lang="it-IT" altLang="it-IT" sz="3000" dirty="0" smtClean="0">
                <a:solidFill>
                  <a:srgbClr val="002060"/>
                </a:solidFill>
                <a:latin typeface="Palatino Linotype" panose="02040502050505030304" pitchFamily="18" charset="0"/>
              </a:rPr>
              <a:t>);</a:t>
            </a:r>
            <a:endParaRPr lang="it-IT" altLang="it-IT" sz="3000" dirty="0">
              <a:solidFill>
                <a:srgbClr val="002060"/>
              </a:solidFill>
              <a:latin typeface="Palatino Linotype" panose="02040502050505030304" pitchFamily="18" charset="0"/>
            </a:endParaRPr>
          </a:p>
          <a:p>
            <a:pPr marL="381000" indent="-381000" algn="just">
              <a:lnSpc>
                <a:spcPct val="110000"/>
              </a:lnSpc>
              <a:buClr>
                <a:schemeClr val="tx1"/>
              </a:buClr>
              <a:buSzPct val="90000"/>
              <a:buFontTx/>
              <a:buAutoNum type="arabicPeriod"/>
              <a:defRPr/>
            </a:pPr>
            <a:r>
              <a:rPr lang="it-IT" altLang="it-IT" sz="3000" dirty="0" err="1">
                <a:solidFill>
                  <a:srgbClr val="002060"/>
                </a:solidFill>
                <a:latin typeface="Palatino Linotype" panose="02040502050505030304" pitchFamily="18" charset="0"/>
              </a:rPr>
              <a:t>Belief</a:t>
            </a:r>
            <a:r>
              <a:rPr lang="it-IT" altLang="it-IT" sz="3000" dirty="0">
                <a:solidFill>
                  <a:srgbClr val="002060"/>
                </a:solidFill>
                <a:latin typeface="Palatino Linotype" panose="02040502050505030304" pitchFamily="18" charset="0"/>
              </a:rPr>
              <a:t> </a:t>
            </a:r>
            <a:r>
              <a:rPr lang="it-IT" altLang="it-IT" sz="3000" dirty="0" err="1">
                <a:solidFill>
                  <a:srgbClr val="002060"/>
                </a:solidFill>
                <a:latin typeface="Palatino Linotype" panose="02040502050505030304" pitchFamily="18" charset="0"/>
              </a:rPr>
              <a:t>that</a:t>
            </a:r>
            <a:r>
              <a:rPr lang="it-IT" altLang="it-IT" sz="3000" dirty="0">
                <a:solidFill>
                  <a:srgbClr val="002060"/>
                </a:solidFill>
                <a:latin typeface="Palatino Linotype" panose="02040502050505030304" pitchFamily="18" charset="0"/>
              </a:rPr>
              <a:t> </a:t>
            </a:r>
            <a:r>
              <a:rPr lang="it-IT" altLang="it-IT" sz="3000" dirty="0" err="1">
                <a:solidFill>
                  <a:srgbClr val="002060"/>
                </a:solidFill>
                <a:latin typeface="Palatino Linotype" panose="02040502050505030304" pitchFamily="18" charset="0"/>
              </a:rPr>
              <a:t>results</a:t>
            </a:r>
            <a:r>
              <a:rPr lang="it-IT" altLang="it-IT" sz="3000" dirty="0">
                <a:solidFill>
                  <a:srgbClr val="002060"/>
                </a:solidFill>
                <a:latin typeface="Palatino Linotype" panose="02040502050505030304" pitchFamily="18" charset="0"/>
              </a:rPr>
              <a:t> </a:t>
            </a:r>
            <a:r>
              <a:rPr lang="it-IT" altLang="it-IT" sz="3000" dirty="0" err="1">
                <a:solidFill>
                  <a:srgbClr val="002060"/>
                </a:solidFill>
                <a:latin typeface="Palatino Linotype" panose="02040502050505030304" pitchFamily="18" charset="0"/>
              </a:rPr>
              <a:t>obtained</a:t>
            </a:r>
            <a:r>
              <a:rPr lang="it-IT" altLang="it-IT" sz="3000" dirty="0">
                <a:solidFill>
                  <a:srgbClr val="002060"/>
                </a:solidFill>
                <a:latin typeface="Palatino Linotype" panose="02040502050505030304" pitchFamily="18" charset="0"/>
              </a:rPr>
              <a:t> in </a:t>
            </a:r>
            <a:r>
              <a:rPr lang="it-IT" altLang="it-IT" sz="3000" dirty="0" err="1">
                <a:solidFill>
                  <a:srgbClr val="002060"/>
                </a:solidFill>
                <a:latin typeface="Palatino Linotype" panose="02040502050505030304" pitchFamily="18" charset="0"/>
              </a:rPr>
              <a:t>young</a:t>
            </a:r>
            <a:r>
              <a:rPr lang="it-IT" altLang="it-IT" sz="3000" dirty="0">
                <a:solidFill>
                  <a:srgbClr val="002060"/>
                </a:solidFill>
                <a:latin typeface="Palatino Linotype" panose="02040502050505030304" pitchFamily="18" charset="0"/>
              </a:rPr>
              <a:t> </a:t>
            </a:r>
            <a:r>
              <a:rPr lang="it-IT" altLang="it-IT" sz="3000" dirty="0" err="1" smtClean="0">
                <a:solidFill>
                  <a:srgbClr val="002060"/>
                </a:solidFill>
                <a:latin typeface="Palatino Linotype" panose="02040502050505030304" pitchFamily="18" charset="0"/>
              </a:rPr>
              <a:t>adult</a:t>
            </a:r>
            <a:r>
              <a:rPr lang="it-IT" altLang="it-IT" sz="3000" dirty="0" smtClean="0">
                <a:solidFill>
                  <a:srgbClr val="002060"/>
                </a:solidFill>
                <a:latin typeface="Palatino Linotype" panose="02040502050505030304" pitchFamily="18" charset="0"/>
              </a:rPr>
              <a:t> </a:t>
            </a:r>
            <a:r>
              <a:rPr lang="it-IT" altLang="it-IT" sz="3000" dirty="0" err="1">
                <a:solidFill>
                  <a:srgbClr val="002060"/>
                </a:solidFill>
                <a:latin typeface="Palatino Linotype" panose="02040502050505030304" pitchFamily="18" charset="0"/>
              </a:rPr>
              <a:t>subjects</a:t>
            </a:r>
            <a:r>
              <a:rPr lang="it-IT" altLang="it-IT" sz="3000" dirty="0">
                <a:solidFill>
                  <a:srgbClr val="002060"/>
                </a:solidFill>
                <a:latin typeface="Palatino Linotype" panose="02040502050505030304" pitchFamily="18" charset="0"/>
              </a:rPr>
              <a:t> can be </a:t>
            </a:r>
            <a:r>
              <a:rPr lang="it-IT" altLang="it-IT" sz="3000" dirty="0" err="1">
                <a:solidFill>
                  <a:srgbClr val="002060"/>
                </a:solidFill>
                <a:latin typeface="Palatino Linotype" panose="02040502050505030304" pitchFamily="18" charset="0"/>
              </a:rPr>
              <a:t>easily</a:t>
            </a:r>
            <a:r>
              <a:rPr lang="it-IT" altLang="it-IT" sz="3000" dirty="0">
                <a:solidFill>
                  <a:srgbClr val="002060"/>
                </a:solidFill>
                <a:latin typeface="Palatino Linotype" panose="02040502050505030304" pitchFamily="18" charset="0"/>
              </a:rPr>
              <a:t> </a:t>
            </a:r>
            <a:r>
              <a:rPr lang="it-IT" altLang="it-IT" sz="3000" dirty="0" err="1">
                <a:solidFill>
                  <a:srgbClr val="002060"/>
                </a:solidFill>
                <a:latin typeface="Palatino Linotype" panose="02040502050505030304" pitchFamily="18" charset="0"/>
              </a:rPr>
              <a:t>transferred</a:t>
            </a:r>
            <a:r>
              <a:rPr lang="it-IT" altLang="it-IT" sz="3000" dirty="0">
                <a:solidFill>
                  <a:srgbClr val="002060"/>
                </a:solidFill>
                <a:latin typeface="Palatino Linotype" panose="02040502050505030304" pitchFamily="18" charset="0"/>
              </a:rPr>
              <a:t> to </a:t>
            </a:r>
            <a:r>
              <a:rPr lang="it-IT" altLang="it-IT" sz="3000" dirty="0" err="1">
                <a:solidFill>
                  <a:srgbClr val="002060"/>
                </a:solidFill>
                <a:latin typeface="Palatino Linotype" panose="02040502050505030304" pitchFamily="18" charset="0"/>
              </a:rPr>
              <a:t>older</a:t>
            </a:r>
            <a:r>
              <a:rPr lang="it-IT" altLang="it-IT" sz="3000" dirty="0">
                <a:solidFill>
                  <a:srgbClr val="002060"/>
                </a:solidFill>
                <a:latin typeface="Palatino Linotype" panose="02040502050505030304" pitchFamily="18" charset="0"/>
              </a:rPr>
              <a:t> </a:t>
            </a:r>
            <a:r>
              <a:rPr lang="it-IT" altLang="it-IT" sz="3000" dirty="0" err="1">
                <a:solidFill>
                  <a:srgbClr val="002060"/>
                </a:solidFill>
                <a:latin typeface="Palatino Linotype" panose="02040502050505030304" pitchFamily="18" charset="0"/>
              </a:rPr>
              <a:t>subjects</a:t>
            </a:r>
            <a:r>
              <a:rPr lang="it-IT" altLang="it-IT" sz="3000" dirty="0">
                <a:solidFill>
                  <a:srgbClr val="002060"/>
                </a:solidFill>
                <a:latin typeface="Palatino Linotype" panose="02040502050505030304" pitchFamily="18" charset="0"/>
              </a:rPr>
              <a:t>;</a:t>
            </a:r>
          </a:p>
          <a:p>
            <a:pPr marL="381000" indent="-381000" algn="just" eaLnBrk="1" hangingPunct="1">
              <a:lnSpc>
                <a:spcPct val="110000"/>
              </a:lnSpc>
              <a:buClr>
                <a:schemeClr val="tx1"/>
              </a:buClr>
              <a:buSzPct val="90000"/>
              <a:buFontTx/>
              <a:buAutoNum type="arabicPeriod"/>
              <a:defRPr/>
            </a:pPr>
            <a:r>
              <a:rPr lang="it-IT" altLang="it-IT" sz="3000" dirty="0" err="1" smtClean="0">
                <a:solidFill>
                  <a:srgbClr val="002060"/>
                </a:solidFill>
                <a:latin typeface="Palatino Linotype" panose="02040502050505030304" pitchFamily="18" charset="0"/>
              </a:rPr>
              <a:t>Ageism</a:t>
            </a:r>
            <a:r>
              <a:rPr lang="it-IT" altLang="it-IT" sz="3000" dirty="0" smtClean="0">
                <a:solidFill>
                  <a:srgbClr val="002060"/>
                </a:solidFill>
                <a:latin typeface="Palatino Linotype" panose="02040502050505030304" pitchFamily="18" charset="0"/>
              </a:rPr>
              <a:t> </a:t>
            </a:r>
            <a:endParaRPr lang="it-IT" altLang="it-IT" sz="3000" dirty="0">
              <a:solidFill>
                <a:srgbClr val="002060"/>
              </a:solidFill>
              <a:latin typeface="Palatino Linotype" panose="02040502050505030304" pitchFamily="18" charset="0"/>
            </a:endParaRPr>
          </a:p>
          <a:p>
            <a:pPr marL="381000" indent="-381000" algn="just" eaLnBrk="1" hangingPunct="1">
              <a:lnSpc>
                <a:spcPct val="110000"/>
              </a:lnSpc>
              <a:buClr>
                <a:schemeClr val="tx1"/>
              </a:buClr>
              <a:buSzPct val="90000"/>
              <a:buFontTx/>
              <a:buAutoNum type="arabicPeriod"/>
              <a:defRPr/>
            </a:pPr>
            <a:endParaRPr lang="it-IT" altLang="it-IT" sz="3000" dirty="0" smtClean="0">
              <a:solidFill>
                <a:srgbClr val="002060"/>
              </a:solidFill>
              <a:latin typeface="Palatino Linotype" panose="02040502050505030304" pitchFamily="18" charset="0"/>
            </a:endParaRPr>
          </a:p>
        </p:txBody>
      </p:sp>
      <p:cxnSp>
        <p:nvCxnSpPr>
          <p:cNvPr id="4" name="Connettore 1 3"/>
          <p:cNvCxnSpPr/>
          <p:nvPr/>
        </p:nvCxnSpPr>
        <p:spPr>
          <a:xfrm flipV="1">
            <a:off x="611560" y="1340768"/>
            <a:ext cx="7992888" cy="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654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2"/>
          <p:cNvSpPr>
            <a:spLocks noChangeShapeType="1"/>
          </p:cNvSpPr>
          <p:nvPr/>
        </p:nvSpPr>
        <p:spPr bwMode="auto">
          <a:xfrm>
            <a:off x="3563938" y="4725988"/>
            <a:ext cx="0" cy="1079500"/>
          </a:xfrm>
          <a:prstGeom prst="line">
            <a:avLst/>
          </a:prstGeom>
          <a:noFill/>
          <a:ln w="9525">
            <a:solidFill>
              <a:schemeClr val="bg1"/>
            </a:solidFill>
            <a:prstDash val="lgDash"/>
            <a:round/>
            <a:headEnd/>
            <a:tailEnd/>
          </a:ln>
        </p:spPr>
        <p:txBody>
          <a:bodyPr/>
          <a:lstStyle/>
          <a:p>
            <a:pPr fontAlgn="auto">
              <a:spcBef>
                <a:spcPts val="0"/>
              </a:spcBef>
              <a:spcAft>
                <a:spcPts val="0"/>
              </a:spcAft>
            </a:pPr>
            <a:endParaRPr lang="it-IT" sz="1800">
              <a:solidFill>
                <a:prstClr val="black"/>
              </a:solidFill>
              <a:latin typeface="Calibri"/>
              <a:cs typeface="+mn-cs"/>
            </a:endParaRPr>
          </a:p>
        </p:txBody>
      </p:sp>
      <p:sp>
        <p:nvSpPr>
          <p:cNvPr id="30723" name="Line 3"/>
          <p:cNvSpPr>
            <a:spLocks noChangeShapeType="1"/>
          </p:cNvSpPr>
          <p:nvPr/>
        </p:nvSpPr>
        <p:spPr bwMode="auto">
          <a:xfrm>
            <a:off x="5651500" y="4797425"/>
            <a:ext cx="0" cy="1008063"/>
          </a:xfrm>
          <a:prstGeom prst="line">
            <a:avLst/>
          </a:prstGeom>
          <a:noFill/>
          <a:ln w="9525">
            <a:solidFill>
              <a:schemeClr val="bg1"/>
            </a:solidFill>
            <a:prstDash val="lgDash"/>
            <a:round/>
            <a:headEnd/>
            <a:tailEnd/>
          </a:ln>
        </p:spPr>
        <p:txBody>
          <a:bodyPr/>
          <a:lstStyle/>
          <a:p>
            <a:pPr fontAlgn="auto">
              <a:spcBef>
                <a:spcPts val="0"/>
              </a:spcBef>
              <a:spcAft>
                <a:spcPts val="0"/>
              </a:spcAft>
            </a:pPr>
            <a:endParaRPr lang="it-IT" sz="1800">
              <a:solidFill>
                <a:prstClr val="black"/>
              </a:solidFill>
              <a:latin typeface="Calibri"/>
              <a:cs typeface="+mn-cs"/>
            </a:endParaRPr>
          </a:p>
        </p:txBody>
      </p:sp>
      <p:sp>
        <p:nvSpPr>
          <p:cNvPr id="30724" name="Oval 4"/>
          <p:cNvSpPr>
            <a:spLocks noChangeArrowheads="1"/>
          </p:cNvSpPr>
          <p:nvPr/>
        </p:nvSpPr>
        <p:spPr bwMode="auto">
          <a:xfrm>
            <a:off x="3562350" y="1773238"/>
            <a:ext cx="4105275" cy="3024187"/>
          </a:xfrm>
          <a:prstGeom prst="ellipse">
            <a:avLst/>
          </a:prstGeom>
          <a:solidFill>
            <a:srgbClr val="FF0000"/>
          </a:solidFill>
          <a:ln w="9525">
            <a:noFill/>
            <a:round/>
            <a:headEnd/>
            <a:tailEnd/>
          </a:ln>
          <a:effectLst>
            <a:prstShdw prst="shdw17" dist="17961" dir="2700000">
              <a:srgbClr val="990000"/>
            </a:prstShdw>
          </a:effectLst>
        </p:spPr>
        <p:txBody>
          <a:bodyPr wrap="none" anchor="ctr"/>
          <a:lstStyle/>
          <a:p>
            <a:pPr algn="ctr" fontAlgn="auto">
              <a:spcBef>
                <a:spcPts val="0"/>
              </a:spcBef>
              <a:spcAft>
                <a:spcPts val="0"/>
              </a:spcAft>
            </a:pPr>
            <a:r>
              <a:rPr lang="it-IT" sz="3400">
                <a:solidFill>
                  <a:prstClr val="white"/>
                </a:solidFill>
                <a:latin typeface="Calibri"/>
                <a:cs typeface="Arial" pitchFamily="34" charset="0"/>
              </a:rPr>
              <a:t>Real World</a:t>
            </a:r>
          </a:p>
        </p:txBody>
      </p:sp>
      <p:sp>
        <p:nvSpPr>
          <p:cNvPr id="36869" name="Rectangle 5"/>
          <p:cNvSpPr>
            <a:spLocks noChangeArrowheads="1"/>
          </p:cNvSpPr>
          <p:nvPr/>
        </p:nvSpPr>
        <p:spPr bwMode="auto">
          <a:xfrm>
            <a:off x="2843213" y="4005263"/>
            <a:ext cx="1584325" cy="792162"/>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lgn="ctr" fontAlgn="auto">
              <a:spcBef>
                <a:spcPts val="0"/>
              </a:spcBef>
              <a:spcAft>
                <a:spcPts val="0"/>
              </a:spcAft>
              <a:defRPr/>
            </a:pPr>
            <a:r>
              <a:rPr lang="it-IT" sz="2800" b="1" dirty="0">
                <a:solidFill>
                  <a:prstClr val="white"/>
                </a:solidFill>
                <a:latin typeface="Calibri"/>
                <a:cs typeface="Arial" pitchFamily="34" charset="0"/>
              </a:rPr>
              <a:t>RCT</a:t>
            </a:r>
          </a:p>
        </p:txBody>
      </p:sp>
      <p:sp>
        <p:nvSpPr>
          <p:cNvPr id="30726" name="Line 6"/>
          <p:cNvSpPr>
            <a:spLocks noChangeShapeType="1"/>
          </p:cNvSpPr>
          <p:nvPr/>
        </p:nvSpPr>
        <p:spPr bwMode="auto">
          <a:xfrm>
            <a:off x="969963" y="5805488"/>
            <a:ext cx="6840537" cy="0"/>
          </a:xfrm>
          <a:prstGeom prst="line">
            <a:avLst/>
          </a:prstGeom>
          <a:noFill/>
          <a:ln w="9525">
            <a:solidFill>
              <a:schemeClr val="tx1"/>
            </a:solidFill>
            <a:round/>
            <a:headEnd/>
            <a:tailEnd/>
          </a:ln>
        </p:spPr>
        <p:txBody>
          <a:bodyPr/>
          <a:lstStyle/>
          <a:p>
            <a:pPr fontAlgn="auto">
              <a:spcBef>
                <a:spcPts val="0"/>
              </a:spcBef>
              <a:spcAft>
                <a:spcPts val="0"/>
              </a:spcAft>
            </a:pPr>
            <a:endParaRPr lang="it-IT" sz="1800">
              <a:solidFill>
                <a:prstClr val="black"/>
              </a:solidFill>
              <a:latin typeface="Calibri"/>
              <a:cs typeface="+mn-cs"/>
            </a:endParaRPr>
          </a:p>
        </p:txBody>
      </p:sp>
      <p:sp>
        <p:nvSpPr>
          <p:cNvPr id="30727" name="Line 7"/>
          <p:cNvSpPr>
            <a:spLocks noChangeShapeType="1"/>
          </p:cNvSpPr>
          <p:nvPr/>
        </p:nvSpPr>
        <p:spPr bwMode="auto">
          <a:xfrm flipV="1">
            <a:off x="969963" y="1196975"/>
            <a:ext cx="1587" cy="4608513"/>
          </a:xfrm>
          <a:prstGeom prst="line">
            <a:avLst/>
          </a:prstGeom>
          <a:noFill/>
          <a:ln w="9525">
            <a:solidFill>
              <a:schemeClr val="tx1"/>
            </a:solidFill>
            <a:round/>
            <a:headEnd/>
            <a:tailEnd/>
          </a:ln>
        </p:spPr>
        <p:txBody>
          <a:bodyPr/>
          <a:lstStyle/>
          <a:p>
            <a:pPr fontAlgn="auto">
              <a:spcBef>
                <a:spcPts val="0"/>
              </a:spcBef>
              <a:spcAft>
                <a:spcPts val="0"/>
              </a:spcAft>
            </a:pPr>
            <a:endParaRPr lang="it-IT" sz="1800">
              <a:solidFill>
                <a:prstClr val="black"/>
              </a:solidFill>
              <a:latin typeface="Calibri"/>
              <a:cs typeface="+mn-cs"/>
            </a:endParaRPr>
          </a:p>
        </p:txBody>
      </p:sp>
      <p:sp>
        <p:nvSpPr>
          <p:cNvPr id="30728" name="Line 8"/>
          <p:cNvSpPr>
            <a:spLocks noChangeShapeType="1"/>
          </p:cNvSpPr>
          <p:nvPr/>
        </p:nvSpPr>
        <p:spPr bwMode="auto">
          <a:xfrm>
            <a:off x="969963" y="4005263"/>
            <a:ext cx="1873250" cy="0"/>
          </a:xfrm>
          <a:prstGeom prst="line">
            <a:avLst/>
          </a:prstGeom>
          <a:noFill/>
          <a:ln w="9525">
            <a:solidFill>
              <a:schemeClr val="bg1"/>
            </a:solidFill>
            <a:prstDash val="dash"/>
            <a:round/>
            <a:headEnd/>
            <a:tailEnd/>
          </a:ln>
        </p:spPr>
        <p:txBody>
          <a:bodyPr/>
          <a:lstStyle/>
          <a:p>
            <a:pPr fontAlgn="auto">
              <a:spcBef>
                <a:spcPts val="0"/>
              </a:spcBef>
              <a:spcAft>
                <a:spcPts val="0"/>
              </a:spcAft>
            </a:pPr>
            <a:endParaRPr lang="it-IT" sz="1800">
              <a:solidFill>
                <a:prstClr val="black"/>
              </a:solidFill>
              <a:latin typeface="Calibri"/>
              <a:cs typeface="+mn-cs"/>
            </a:endParaRPr>
          </a:p>
        </p:txBody>
      </p:sp>
      <p:sp>
        <p:nvSpPr>
          <p:cNvPr id="30729" name="Line 9"/>
          <p:cNvSpPr>
            <a:spLocks noChangeShapeType="1"/>
          </p:cNvSpPr>
          <p:nvPr/>
        </p:nvSpPr>
        <p:spPr bwMode="auto">
          <a:xfrm>
            <a:off x="969963" y="1773238"/>
            <a:ext cx="4392612" cy="0"/>
          </a:xfrm>
          <a:prstGeom prst="line">
            <a:avLst/>
          </a:prstGeom>
          <a:noFill/>
          <a:ln w="9525">
            <a:solidFill>
              <a:schemeClr val="tx1"/>
            </a:solidFill>
            <a:prstDash val="dash"/>
            <a:round/>
            <a:headEnd/>
            <a:tailEnd/>
          </a:ln>
        </p:spPr>
        <p:txBody>
          <a:bodyPr/>
          <a:lstStyle/>
          <a:p>
            <a:pPr fontAlgn="auto">
              <a:spcBef>
                <a:spcPts val="0"/>
              </a:spcBef>
              <a:spcAft>
                <a:spcPts val="0"/>
              </a:spcAft>
            </a:pPr>
            <a:endParaRPr lang="it-IT" sz="1800">
              <a:solidFill>
                <a:prstClr val="black"/>
              </a:solidFill>
              <a:latin typeface="Calibri"/>
              <a:cs typeface="+mn-cs"/>
            </a:endParaRPr>
          </a:p>
        </p:txBody>
      </p:sp>
      <p:sp>
        <p:nvSpPr>
          <p:cNvPr id="30730" name="Text Box 10"/>
          <p:cNvSpPr txBox="1">
            <a:spLocks noChangeArrowheads="1"/>
          </p:cNvSpPr>
          <p:nvPr/>
        </p:nvSpPr>
        <p:spPr bwMode="auto">
          <a:xfrm rot="-5400000">
            <a:off x="-824904" y="2968104"/>
            <a:ext cx="2271712" cy="457200"/>
          </a:xfrm>
          <a:prstGeom prst="rect">
            <a:avLst/>
          </a:prstGeom>
          <a:noFill/>
          <a:ln w="9525">
            <a:noFill/>
            <a:miter lim="800000"/>
            <a:headEnd/>
            <a:tailEnd/>
          </a:ln>
        </p:spPr>
        <p:txBody>
          <a:bodyPr>
            <a:spAutoFit/>
          </a:bodyPr>
          <a:lstStyle/>
          <a:p>
            <a:pPr fontAlgn="auto">
              <a:spcBef>
                <a:spcPct val="50000"/>
              </a:spcBef>
              <a:spcAft>
                <a:spcPts val="0"/>
              </a:spcAft>
            </a:pPr>
            <a:r>
              <a:rPr lang="it-IT" b="1" dirty="0">
                <a:solidFill>
                  <a:srgbClr val="002060"/>
                </a:solidFill>
                <a:latin typeface="Calibri"/>
                <a:cs typeface="Arial" pitchFamily="34" charset="0"/>
              </a:rPr>
              <a:t>Comorbidity</a:t>
            </a:r>
          </a:p>
        </p:txBody>
      </p:sp>
      <p:sp>
        <p:nvSpPr>
          <p:cNvPr id="30731" name="Text Box 11"/>
          <p:cNvSpPr txBox="1">
            <a:spLocks noChangeArrowheads="1"/>
          </p:cNvSpPr>
          <p:nvPr/>
        </p:nvSpPr>
        <p:spPr bwMode="auto">
          <a:xfrm>
            <a:off x="3451225" y="6165850"/>
            <a:ext cx="2271713" cy="457200"/>
          </a:xfrm>
          <a:prstGeom prst="rect">
            <a:avLst/>
          </a:prstGeom>
          <a:noFill/>
          <a:ln w="9525">
            <a:noFill/>
            <a:miter lim="800000"/>
            <a:headEnd/>
            <a:tailEnd/>
          </a:ln>
        </p:spPr>
        <p:txBody>
          <a:bodyPr>
            <a:spAutoFit/>
          </a:bodyPr>
          <a:lstStyle/>
          <a:p>
            <a:pPr algn="ctr" fontAlgn="auto">
              <a:spcBef>
                <a:spcPct val="50000"/>
              </a:spcBef>
              <a:spcAft>
                <a:spcPts val="0"/>
              </a:spcAft>
            </a:pPr>
            <a:r>
              <a:rPr lang="it-IT" b="1" dirty="0" err="1" smtClean="0">
                <a:solidFill>
                  <a:srgbClr val="002060"/>
                </a:solidFill>
                <a:latin typeface="Calibri"/>
                <a:cs typeface="Arial" pitchFamily="34" charset="0"/>
              </a:rPr>
              <a:t>Age</a:t>
            </a:r>
            <a:r>
              <a:rPr lang="it-IT" b="1" dirty="0" smtClean="0">
                <a:solidFill>
                  <a:srgbClr val="002060"/>
                </a:solidFill>
                <a:latin typeface="Calibri"/>
                <a:cs typeface="Arial" pitchFamily="34" charset="0"/>
              </a:rPr>
              <a:t> </a:t>
            </a:r>
            <a:endParaRPr lang="it-IT" b="1" dirty="0">
              <a:solidFill>
                <a:srgbClr val="002060"/>
              </a:solidFill>
              <a:latin typeface="Calibri"/>
              <a:cs typeface="Arial" pitchFamily="34" charset="0"/>
            </a:endParaRPr>
          </a:p>
        </p:txBody>
      </p:sp>
      <p:sp>
        <p:nvSpPr>
          <p:cNvPr id="30732" name="Text Box 12"/>
          <p:cNvSpPr txBox="1">
            <a:spLocks noChangeArrowheads="1"/>
          </p:cNvSpPr>
          <p:nvPr/>
        </p:nvSpPr>
        <p:spPr bwMode="auto">
          <a:xfrm>
            <a:off x="3348038" y="5949950"/>
            <a:ext cx="576262" cy="366713"/>
          </a:xfrm>
          <a:prstGeom prst="rect">
            <a:avLst/>
          </a:prstGeom>
          <a:noFill/>
          <a:ln w="9525">
            <a:noFill/>
            <a:miter lim="800000"/>
            <a:headEnd/>
            <a:tailEnd/>
          </a:ln>
        </p:spPr>
        <p:txBody>
          <a:bodyPr>
            <a:spAutoFit/>
          </a:bodyPr>
          <a:lstStyle/>
          <a:p>
            <a:pPr fontAlgn="auto">
              <a:spcBef>
                <a:spcPct val="50000"/>
              </a:spcBef>
              <a:spcAft>
                <a:spcPts val="0"/>
              </a:spcAft>
            </a:pPr>
            <a:r>
              <a:rPr lang="it-IT" sz="1800">
                <a:solidFill>
                  <a:srgbClr val="002060"/>
                </a:solidFill>
                <a:latin typeface="Calibri"/>
                <a:cs typeface="Arial" pitchFamily="34" charset="0"/>
              </a:rPr>
              <a:t>60</a:t>
            </a:r>
          </a:p>
        </p:txBody>
      </p:sp>
      <p:sp>
        <p:nvSpPr>
          <p:cNvPr id="30733" name="Text Box 13"/>
          <p:cNvSpPr txBox="1">
            <a:spLocks noChangeArrowheads="1"/>
          </p:cNvSpPr>
          <p:nvPr/>
        </p:nvSpPr>
        <p:spPr bwMode="auto">
          <a:xfrm>
            <a:off x="5507038" y="5942013"/>
            <a:ext cx="576262" cy="366712"/>
          </a:xfrm>
          <a:prstGeom prst="rect">
            <a:avLst/>
          </a:prstGeom>
          <a:noFill/>
          <a:ln w="9525">
            <a:noFill/>
            <a:miter lim="800000"/>
            <a:headEnd/>
            <a:tailEnd/>
          </a:ln>
        </p:spPr>
        <p:txBody>
          <a:bodyPr>
            <a:spAutoFit/>
          </a:bodyPr>
          <a:lstStyle/>
          <a:p>
            <a:pPr fontAlgn="auto">
              <a:spcBef>
                <a:spcPct val="50000"/>
              </a:spcBef>
              <a:spcAft>
                <a:spcPts val="0"/>
              </a:spcAft>
            </a:pPr>
            <a:r>
              <a:rPr lang="it-IT" sz="1800" dirty="0" smtClean="0">
                <a:solidFill>
                  <a:srgbClr val="002060"/>
                </a:solidFill>
                <a:latin typeface="Calibri"/>
                <a:cs typeface="Arial" pitchFamily="34" charset="0"/>
              </a:rPr>
              <a:t>80</a:t>
            </a:r>
            <a:endParaRPr lang="it-IT" sz="1800" dirty="0">
              <a:solidFill>
                <a:srgbClr val="002060"/>
              </a:solidFill>
              <a:latin typeface="Calibri"/>
              <a:cs typeface="Arial" pitchFamily="34" charset="0"/>
            </a:endParaRPr>
          </a:p>
        </p:txBody>
      </p:sp>
      <p:sp>
        <p:nvSpPr>
          <p:cNvPr id="30734" name="Text Box 14"/>
          <p:cNvSpPr txBox="1">
            <a:spLocks noChangeArrowheads="1"/>
          </p:cNvSpPr>
          <p:nvPr/>
        </p:nvSpPr>
        <p:spPr bwMode="auto">
          <a:xfrm>
            <a:off x="1260475" y="333375"/>
            <a:ext cx="8136061" cy="769441"/>
          </a:xfrm>
          <a:prstGeom prst="rect">
            <a:avLst/>
          </a:prstGeom>
          <a:noFill/>
          <a:ln w="9525">
            <a:noFill/>
            <a:miter lim="800000"/>
            <a:headEnd/>
            <a:tailEnd/>
          </a:ln>
        </p:spPr>
        <p:txBody>
          <a:bodyPr wrap="square">
            <a:spAutoFit/>
          </a:bodyPr>
          <a:lstStyle/>
          <a:p>
            <a:pPr fontAlgn="auto">
              <a:spcBef>
                <a:spcPct val="50000"/>
              </a:spcBef>
              <a:spcAft>
                <a:spcPts val="0"/>
              </a:spcAft>
            </a:pPr>
            <a:r>
              <a:rPr lang="it-IT" sz="4400" b="1" dirty="0" err="1">
                <a:solidFill>
                  <a:srgbClr val="C00000"/>
                </a:solidFill>
                <a:latin typeface="Palatino Linotype" pitchFamily="18" charset="0"/>
                <a:cs typeface="Arial" pitchFamily="34" charset="0"/>
              </a:rPr>
              <a:t>Evidence</a:t>
            </a:r>
            <a:r>
              <a:rPr lang="it-IT" sz="4400" b="1" dirty="0">
                <a:solidFill>
                  <a:srgbClr val="C00000"/>
                </a:solidFill>
                <a:latin typeface="Palatino Linotype" pitchFamily="18" charset="0"/>
                <a:cs typeface="Arial" pitchFamily="34" charset="0"/>
              </a:rPr>
              <a:t> B(i)</a:t>
            </a:r>
            <a:r>
              <a:rPr lang="it-IT" sz="4400" b="1" dirty="0" err="1">
                <a:solidFill>
                  <a:srgbClr val="C00000"/>
                </a:solidFill>
                <a:latin typeface="Palatino Linotype" pitchFamily="18" charset="0"/>
                <a:cs typeface="Arial" pitchFamily="34" charset="0"/>
              </a:rPr>
              <a:t>ased</a:t>
            </a:r>
            <a:r>
              <a:rPr lang="it-IT" sz="4400" b="1" dirty="0">
                <a:solidFill>
                  <a:srgbClr val="C00000"/>
                </a:solidFill>
                <a:latin typeface="Palatino Linotype" pitchFamily="18" charset="0"/>
                <a:cs typeface="Arial" pitchFamily="34" charset="0"/>
              </a:rPr>
              <a:t> Medicine</a:t>
            </a:r>
          </a:p>
        </p:txBody>
      </p:sp>
      <p:cxnSp>
        <p:nvCxnSpPr>
          <p:cNvPr id="17" name="Connettore 2 16"/>
          <p:cNvCxnSpPr/>
          <p:nvPr/>
        </p:nvCxnSpPr>
        <p:spPr>
          <a:xfrm rot="5400000" flipH="1" flipV="1">
            <a:off x="-1333450" y="3716238"/>
            <a:ext cx="4177258" cy="7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a:off x="1043608" y="5949280"/>
            <a:ext cx="684076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4" name="CasellaDiTesto 23"/>
          <p:cNvSpPr txBox="1"/>
          <p:nvPr/>
        </p:nvSpPr>
        <p:spPr>
          <a:xfrm rot="16200000">
            <a:off x="168549" y="5162321"/>
            <a:ext cx="535275" cy="369332"/>
          </a:xfrm>
          <a:prstGeom prst="rect">
            <a:avLst/>
          </a:prstGeom>
          <a:noFill/>
        </p:spPr>
        <p:txBody>
          <a:bodyPr wrap="none" rtlCol="0">
            <a:spAutoFit/>
          </a:bodyPr>
          <a:lstStyle/>
          <a:p>
            <a:pPr fontAlgn="auto">
              <a:spcBef>
                <a:spcPts val="0"/>
              </a:spcBef>
              <a:spcAft>
                <a:spcPts val="0"/>
              </a:spcAft>
            </a:pPr>
            <a:r>
              <a:rPr lang="it-IT" sz="1800" b="1" dirty="0" smtClean="0">
                <a:solidFill>
                  <a:srgbClr val="002060"/>
                </a:solidFill>
                <a:latin typeface="Calibri"/>
                <a:cs typeface="+mn-cs"/>
              </a:rPr>
              <a:t>low</a:t>
            </a:r>
            <a:endParaRPr lang="it-IT" sz="1800" b="1" dirty="0">
              <a:solidFill>
                <a:srgbClr val="002060"/>
              </a:solidFill>
              <a:latin typeface="Calibri"/>
              <a:cs typeface="+mn-cs"/>
            </a:endParaRPr>
          </a:p>
        </p:txBody>
      </p:sp>
      <p:sp>
        <p:nvSpPr>
          <p:cNvPr id="25" name="CasellaDiTesto 24"/>
          <p:cNvSpPr txBox="1"/>
          <p:nvPr/>
        </p:nvSpPr>
        <p:spPr>
          <a:xfrm rot="16200000">
            <a:off x="137868" y="1633929"/>
            <a:ext cx="596638" cy="369332"/>
          </a:xfrm>
          <a:prstGeom prst="rect">
            <a:avLst/>
          </a:prstGeom>
          <a:noFill/>
        </p:spPr>
        <p:txBody>
          <a:bodyPr wrap="none" rtlCol="0">
            <a:spAutoFit/>
          </a:bodyPr>
          <a:lstStyle/>
          <a:p>
            <a:pPr fontAlgn="auto">
              <a:spcBef>
                <a:spcPts val="0"/>
              </a:spcBef>
              <a:spcAft>
                <a:spcPts val="0"/>
              </a:spcAft>
            </a:pPr>
            <a:r>
              <a:rPr lang="it-IT" sz="1800" b="1" dirty="0" smtClean="0">
                <a:solidFill>
                  <a:srgbClr val="002060"/>
                </a:solidFill>
                <a:latin typeface="Calibri"/>
                <a:cs typeface="+mn-cs"/>
              </a:rPr>
              <a:t>high</a:t>
            </a:r>
            <a:endParaRPr lang="it-IT" sz="1800" b="1" dirty="0">
              <a:solidFill>
                <a:srgbClr val="002060"/>
              </a:solidFill>
              <a:latin typeface="Calibri"/>
              <a:cs typeface="+mn-cs"/>
            </a:endParaRPr>
          </a:p>
        </p:txBody>
      </p:sp>
      <p:cxnSp>
        <p:nvCxnSpPr>
          <p:cNvPr id="20" name="Connettore 1 19"/>
          <p:cNvCxnSpPr/>
          <p:nvPr/>
        </p:nvCxnSpPr>
        <p:spPr>
          <a:xfrm flipV="1">
            <a:off x="755576" y="1124744"/>
            <a:ext cx="7992888" cy="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6692006"/>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p:cNvSpPr>
          <p:nvPr/>
        </p:nvSpPr>
        <p:spPr bwMode="auto">
          <a:xfrm>
            <a:off x="467544" y="404664"/>
            <a:ext cx="8229600" cy="1143000"/>
          </a:xfrm>
          <a:prstGeom prst="rect">
            <a:avLst/>
          </a:prstGeom>
          <a:noFill/>
          <a:ln w="9525">
            <a:noFill/>
            <a:miter lim="800000"/>
            <a:headEnd/>
            <a:tailEnd/>
          </a:ln>
        </p:spPr>
        <p:txBody>
          <a:bodyPr anchor="ctr"/>
          <a:lstStyle/>
          <a:p>
            <a:pPr algn="ctr"/>
            <a:r>
              <a:rPr lang="en-GB" sz="4000" b="1" dirty="0" smtClean="0">
                <a:solidFill>
                  <a:srgbClr val="C00000"/>
                </a:solidFill>
                <a:latin typeface="Palatino Linotype" pitchFamily="18" charset="0"/>
              </a:rPr>
              <a:t>Consequences of the exclusion of older subjects from clinical trials</a:t>
            </a:r>
            <a:endParaRPr lang="en-GB" sz="4000" b="1" dirty="0">
              <a:solidFill>
                <a:srgbClr val="C00000"/>
              </a:solidFill>
              <a:latin typeface="Palatino Linotype" pitchFamily="18" charset="0"/>
            </a:endParaRPr>
          </a:p>
        </p:txBody>
      </p:sp>
      <p:sp>
        <p:nvSpPr>
          <p:cNvPr id="63491" name="Rectangle 2"/>
          <p:cNvSpPr>
            <a:spLocks/>
          </p:cNvSpPr>
          <p:nvPr/>
        </p:nvSpPr>
        <p:spPr bwMode="auto">
          <a:xfrm>
            <a:off x="0" y="3861048"/>
            <a:ext cx="9144000" cy="1143000"/>
          </a:xfrm>
          <a:prstGeom prst="rect">
            <a:avLst/>
          </a:prstGeom>
          <a:noFill/>
          <a:ln w="9525">
            <a:noFill/>
            <a:miter lim="800000"/>
            <a:headEnd/>
            <a:tailEnd/>
          </a:ln>
        </p:spPr>
        <p:txBody>
          <a:bodyPr anchor="ctr"/>
          <a:lstStyle/>
          <a:p>
            <a:pPr marL="514350" indent="-514350" algn="just">
              <a:lnSpc>
                <a:spcPct val="150000"/>
              </a:lnSpc>
              <a:buAutoNum type="arabicParenR"/>
            </a:pPr>
            <a:r>
              <a:rPr lang="en-GB" sz="2800" dirty="0" smtClean="0">
                <a:solidFill>
                  <a:srgbClr val="000066"/>
                </a:solidFill>
                <a:latin typeface="Palatino Linotype" pitchFamily="18" charset="0"/>
              </a:rPr>
              <a:t>The efficacy and safety of pharmacological and non pharmacological treatments is not well known;</a:t>
            </a:r>
          </a:p>
          <a:p>
            <a:pPr marL="514350" indent="-514350" algn="just">
              <a:lnSpc>
                <a:spcPct val="150000"/>
              </a:lnSpc>
              <a:buAutoNum type="arabicParenR"/>
            </a:pPr>
            <a:r>
              <a:rPr lang="en-GB" sz="2800" dirty="0">
                <a:solidFill>
                  <a:srgbClr val="000066"/>
                </a:solidFill>
                <a:latin typeface="Palatino Linotype" pitchFamily="18" charset="0"/>
              </a:rPr>
              <a:t>High risk of inappropriate prescription, including overtreatment and </a:t>
            </a:r>
            <a:r>
              <a:rPr lang="en-GB" sz="2800" dirty="0" err="1" smtClean="0">
                <a:solidFill>
                  <a:srgbClr val="000066"/>
                </a:solidFill>
                <a:latin typeface="Palatino Linotype" pitchFamily="18" charset="0"/>
              </a:rPr>
              <a:t>undertreatment</a:t>
            </a:r>
            <a:r>
              <a:rPr lang="en-GB" sz="2800" dirty="0" smtClean="0">
                <a:solidFill>
                  <a:srgbClr val="000066"/>
                </a:solidFill>
                <a:latin typeface="Palatino Linotype" pitchFamily="18" charset="0"/>
              </a:rPr>
              <a:t>;</a:t>
            </a:r>
            <a:endParaRPr lang="en-GB" sz="1400" dirty="0">
              <a:solidFill>
                <a:srgbClr val="000066"/>
              </a:solidFill>
              <a:latin typeface="Palatino Linotype" pitchFamily="18" charset="0"/>
            </a:endParaRPr>
          </a:p>
          <a:p>
            <a:pPr algn="just">
              <a:lnSpc>
                <a:spcPct val="150000"/>
              </a:lnSpc>
            </a:pPr>
            <a:r>
              <a:rPr lang="en-GB" sz="2800" dirty="0" smtClean="0">
                <a:solidFill>
                  <a:srgbClr val="000066"/>
                </a:solidFill>
                <a:latin typeface="Palatino Linotype" pitchFamily="18" charset="0"/>
              </a:rPr>
              <a:t>3) </a:t>
            </a:r>
            <a:r>
              <a:rPr lang="en-GB" sz="2800" dirty="0">
                <a:solidFill>
                  <a:srgbClr val="000066"/>
                </a:solidFill>
                <a:latin typeface="Palatino Linotype" pitchFamily="18" charset="0"/>
              </a:rPr>
              <a:t>High risk of negative health outcomes</a:t>
            </a:r>
            <a:r>
              <a:rPr lang="en-GB" sz="2800" dirty="0" smtClean="0">
                <a:solidFill>
                  <a:srgbClr val="000066"/>
                </a:solidFill>
                <a:latin typeface="Palatino Linotype" pitchFamily="18" charset="0"/>
              </a:rPr>
              <a:t>, i.e. adverse</a:t>
            </a:r>
          </a:p>
          <a:p>
            <a:pPr algn="just">
              <a:lnSpc>
                <a:spcPct val="150000"/>
              </a:lnSpc>
            </a:pPr>
            <a:r>
              <a:rPr lang="en-GB" sz="2800" dirty="0" smtClean="0">
                <a:solidFill>
                  <a:srgbClr val="000066"/>
                </a:solidFill>
                <a:latin typeface="Palatino Linotype" pitchFamily="18" charset="0"/>
              </a:rPr>
              <a:t>    drug reactions, inappropriate  </a:t>
            </a:r>
            <a:r>
              <a:rPr lang="en-GB" sz="2800" dirty="0">
                <a:solidFill>
                  <a:srgbClr val="000066"/>
                </a:solidFill>
                <a:latin typeface="Palatino Linotype" pitchFamily="18" charset="0"/>
              </a:rPr>
              <a:t>use of health </a:t>
            </a:r>
            <a:r>
              <a:rPr lang="en-GB" sz="2800" dirty="0" smtClean="0">
                <a:solidFill>
                  <a:srgbClr val="000066"/>
                </a:solidFill>
                <a:latin typeface="Palatino Linotype" pitchFamily="18" charset="0"/>
              </a:rPr>
              <a:t>care</a:t>
            </a:r>
          </a:p>
          <a:p>
            <a:pPr algn="just">
              <a:lnSpc>
                <a:spcPct val="150000"/>
              </a:lnSpc>
            </a:pPr>
            <a:r>
              <a:rPr lang="en-GB" sz="2800" dirty="0" smtClean="0">
                <a:solidFill>
                  <a:srgbClr val="000066"/>
                </a:solidFill>
                <a:latin typeface="Palatino Linotype" pitchFamily="18" charset="0"/>
              </a:rPr>
              <a:t>    services </a:t>
            </a:r>
            <a:r>
              <a:rPr lang="en-GB" sz="2800" dirty="0">
                <a:solidFill>
                  <a:srgbClr val="000066"/>
                </a:solidFill>
                <a:latin typeface="Palatino Linotype" pitchFamily="18" charset="0"/>
              </a:rPr>
              <a:t>and high socio-economic costs</a:t>
            </a:r>
          </a:p>
          <a:p>
            <a:pPr marL="514350" indent="-514350" algn="just">
              <a:lnSpc>
                <a:spcPct val="150000"/>
              </a:lnSpc>
              <a:buAutoNum type="arabicParenR"/>
            </a:pPr>
            <a:endParaRPr lang="en-GB" sz="2800" dirty="0">
              <a:solidFill>
                <a:srgbClr val="000066"/>
              </a:solidFill>
              <a:latin typeface="Palatino Linotype" pitchFamily="18" charset="0"/>
            </a:endParaRPr>
          </a:p>
        </p:txBody>
      </p:sp>
      <p:cxnSp>
        <p:nvCxnSpPr>
          <p:cNvPr id="4" name="Connettore 1 3"/>
          <p:cNvCxnSpPr/>
          <p:nvPr/>
        </p:nvCxnSpPr>
        <p:spPr>
          <a:xfrm flipV="1">
            <a:off x="539552" y="1700808"/>
            <a:ext cx="7992888" cy="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3046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04870" y="395856"/>
            <a:ext cx="9348869" cy="2800767"/>
          </a:xfrm>
          <a:prstGeom prst="rect">
            <a:avLst/>
          </a:prstGeom>
        </p:spPr>
        <p:txBody>
          <a:bodyPr wrap="square">
            <a:spAutoFit/>
          </a:bodyPr>
          <a:lstStyle/>
          <a:p>
            <a:pPr algn="ctr"/>
            <a:r>
              <a:rPr lang="en-US" sz="4400" b="1" dirty="0" smtClean="0">
                <a:solidFill>
                  <a:srgbClr val="C00000"/>
                </a:solidFill>
                <a:latin typeface="Palatino Linotype" pitchFamily="18" charset="0"/>
              </a:rPr>
              <a:t>The PREDICT (increasing the participation of the elderly in clinical trials) study: </a:t>
            </a:r>
          </a:p>
          <a:p>
            <a:pPr algn="ctr"/>
            <a:r>
              <a:rPr lang="en-US" sz="4400" b="1" dirty="0" smtClean="0">
                <a:solidFill>
                  <a:srgbClr val="C00000"/>
                </a:solidFill>
                <a:latin typeface="Palatino Linotype" pitchFamily="18" charset="0"/>
              </a:rPr>
              <a:t>the charter and beyond</a:t>
            </a:r>
            <a:endParaRPr lang="it-IT" sz="4400" b="1" dirty="0">
              <a:solidFill>
                <a:srgbClr val="C00000"/>
              </a:solidFill>
              <a:latin typeface="Palatino Linotype" pitchFamily="18" charset="0"/>
            </a:endParaRPr>
          </a:p>
        </p:txBody>
      </p:sp>
      <p:cxnSp>
        <p:nvCxnSpPr>
          <p:cNvPr id="5" name="Connettore 1 4"/>
          <p:cNvCxnSpPr/>
          <p:nvPr/>
        </p:nvCxnSpPr>
        <p:spPr>
          <a:xfrm flipV="1">
            <a:off x="280931" y="3284984"/>
            <a:ext cx="7992888" cy="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ttangolo 5"/>
          <p:cNvSpPr/>
          <p:nvPr/>
        </p:nvSpPr>
        <p:spPr>
          <a:xfrm>
            <a:off x="4810081" y="6228020"/>
            <a:ext cx="4154407" cy="369332"/>
          </a:xfrm>
          <a:prstGeom prst="rect">
            <a:avLst/>
          </a:prstGeom>
        </p:spPr>
        <p:txBody>
          <a:bodyPr wrap="none">
            <a:spAutoFit/>
          </a:bodyPr>
          <a:lstStyle/>
          <a:p>
            <a:r>
              <a:rPr lang="it-IT" i="1" dirty="0" smtClean="0">
                <a:solidFill>
                  <a:srgbClr val="002060"/>
                </a:solidFill>
                <a:latin typeface="Palatino Linotype" pitchFamily="18" charset="0"/>
              </a:rPr>
              <a:t>Crome, Expert Rev. </a:t>
            </a:r>
            <a:r>
              <a:rPr lang="it-IT" i="1" dirty="0" err="1" smtClean="0">
                <a:solidFill>
                  <a:srgbClr val="002060"/>
                </a:solidFill>
                <a:latin typeface="Palatino Linotype" pitchFamily="18" charset="0"/>
              </a:rPr>
              <a:t>Clin</a:t>
            </a:r>
            <a:r>
              <a:rPr lang="it-IT" i="1" dirty="0" smtClean="0">
                <a:solidFill>
                  <a:srgbClr val="002060"/>
                </a:solidFill>
                <a:latin typeface="Palatino Linotype" pitchFamily="18" charset="0"/>
              </a:rPr>
              <a:t>. </a:t>
            </a:r>
            <a:r>
              <a:rPr lang="it-IT" i="1" dirty="0" err="1" smtClean="0">
                <a:solidFill>
                  <a:srgbClr val="002060"/>
                </a:solidFill>
                <a:latin typeface="Palatino Linotype" pitchFamily="18" charset="0"/>
              </a:rPr>
              <a:t>Pharmacol</a:t>
            </a:r>
            <a:r>
              <a:rPr lang="it-IT" i="1" dirty="0" smtClean="0">
                <a:solidFill>
                  <a:srgbClr val="002060"/>
                </a:solidFill>
                <a:latin typeface="Palatino Linotype" pitchFamily="18" charset="0"/>
              </a:rPr>
              <a:t>. 2014</a:t>
            </a:r>
            <a:endParaRPr lang="it-IT" i="1" dirty="0">
              <a:solidFill>
                <a:srgbClr val="002060"/>
              </a:solidFill>
              <a:latin typeface="Palatino Linotype" pitchFamily="18" charset="0"/>
            </a:endParaRPr>
          </a:p>
        </p:txBody>
      </p:sp>
      <p:graphicFrame>
        <p:nvGraphicFramePr>
          <p:cNvPr id="8" name="Object 4"/>
          <p:cNvGraphicFramePr>
            <a:graphicFrameLocks noChangeAspect="1"/>
          </p:cNvGraphicFramePr>
          <p:nvPr>
            <p:extLst>
              <p:ext uri="{D42A27DB-BD31-4B8C-83A1-F6EECF244321}">
                <p14:modId xmlns:p14="http://schemas.microsoft.com/office/powerpoint/2010/main" val="2188592153"/>
              </p:ext>
            </p:extLst>
          </p:nvPr>
        </p:nvGraphicFramePr>
        <p:xfrm>
          <a:off x="280931" y="5468430"/>
          <a:ext cx="1440160" cy="984906"/>
        </p:xfrm>
        <a:graphic>
          <a:graphicData uri="http://schemas.openxmlformats.org/presentationml/2006/ole">
            <mc:AlternateContent xmlns:mc="http://schemas.openxmlformats.org/markup-compatibility/2006">
              <mc:Choice xmlns:v="urn:schemas-microsoft-com:vml" Requires="v">
                <p:oleObj spid="_x0000_s41002" name="Picture" r:id="rId3" imgW="3334320" imgH="1772280" progId="Word.Picture.8">
                  <p:embed/>
                </p:oleObj>
              </mc:Choice>
              <mc:Fallback>
                <p:oleObj name="Picture" r:id="rId3" imgW="3334320" imgH="177228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931" y="5468430"/>
                        <a:ext cx="1440160" cy="984906"/>
                      </a:xfrm>
                      <a:prstGeom prst="rect">
                        <a:avLst/>
                      </a:prstGeom>
                      <a:noFill/>
                    </p:spPr>
                  </p:pic>
                </p:oleObj>
              </mc:Fallback>
            </mc:AlternateContent>
          </a:graphicData>
        </a:graphic>
      </p:graphicFrame>
    </p:spTree>
    <p:extLst>
      <p:ext uri="{BB962C8B-B14F-4D97-AF65-F5344CB8AC3E}">
        <p14:creationId xmlns:p14="http://schemas.microsoft.com/office/powerpoint/2010/main" val="4202328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1196752"/>
            <a:ext cx="8712968" cy="5324535"/>
          </a:xfrm>
          <a:prstGeom prst="rect">
            <a:avLst/>
          </a:prstGeom>
        </p:spPr>
        <p:txBody>
          <a:bodyPr wrap="square">
            <a:spAutoFit/>
          </a:bodyPr>
          <a:lstStyle/>
          <a:p>
            <a:pPr algn="just"/>
            <a:r>
              <a:rPr lang="en-US" sz="2000" dirty="0" smtClean="0">
                <a:solidFill>
                  <a:srgbClr val="002060"/>
                </a:solidFill>
                <a:latin typeface="Palatino Linotype" pitchFamily="18" charset="0"/>
              </a:rPr>
              <a:t>A contemporary challenge to informed consent emerges from expected </a:t>
            </a:r>
            <a:r>
              <a:rPr lang="en-US" sz="2000" dirty="0" err="1" smtClean="0">
                <a:solidFill>
                  <a:srgbClr val="002060"/>
                </a:solidFill>
                <a:latin typeface="Palatino Linotype" pitchFamily="18" charset="0"/>
              </a:rPr>
              <a:t>sociodemographic</a:t>
            </a:r>
            <a:r>
              <a:rPr lang="en-US" sz="2000" dirty="0" smtClean="0">
                <a:solidFill>
                  <a:srgbClr val="002060"/>
                </a:solidFill>
                <a:latin typeface="Palatino Linotype" pitchFamily="18" charset="0"/>
              </a:rPr>
              <a:t> trends. The U.S. population will become considerably older and more racially and ethnically diverse over the next few decades, with an expected doubling of the number of persons 65 years of age or older and an even more dramatic increase in the number of the “oldest old” (85 years+). Persons older than 65 years use more health care services, have a higher prevalence of chronic diseases, and more often have declining physical and cognitive function... The number of people with Alzheimer’s dementia is also expected to more than double by 2050 and to increase more dramatically among the oldest old. Preparing for these realities and their effect on health care is critical. For informed consent, they suggest the need for respectful, effective, and efficient methods of both ascertaining whether persons have the capacity to consent for themselves and facilitating decision-making processes for those who do not. Although many elderly persons, including some with dementia, retain the capacity to give informed consent for certain treatment decisions, others do not.</a:t>
            </a:r>
          </a:p>
          <a:p>
            <a:pPr algn="just"/>
            <a:endParaRPr lang="en-US" sz="2000" dirty="0">
              <a:solidFill>
                <a:srgbClr val="002060"/>
              </a:solidFill>
              <a:latin typeface="Palatino Linotype" pitchFamily="18" charset="0"/>
            </a:endParaRPr>
          </a:p>
        </p:txBody>
      </p:sp>
      <p:sp>
        <p:nvSpPr>
          <p:cNvPr id="3" name="CasellaDiTesto 2"/>
          <p:cNvSpPr txBox="1"/>
          <p:nvPr/>
        </p:nvSpPr>
        <p:spPr>
          <a:xfrm>
            <a:off x="0" y="6211669"/>
            <a:ext cx="9036496" cy="646331"/>
          </a:xfrm>
          <a:prstGeom prst="rect">
            <a:avLst/>
          </a:prstGeom>
          <a:noFill/>
        </p:spPr>
        <p:txBody>
          <a:bodyPr wrap="square" rtlCol="0">
            <a:spAutoFit/>
          </a:bodyPr>
          <a:lstStyle/>
          <a:p>
            <a:pPr algn="r"/>
            <a:r>
              <a:rPr lang="it-IT" i="1" dirty="0" err="1" smtClean="0">
                <a:solidFill>
                  <a:srgbClr val="002060"/>
                </a:solidFill>
                <a:latin typeface="Palatino Linotype" pitchFamily="18" charset="0"/>
              </a:rPr>
              <a:t>Grady</a:t>
            </a:r>
            <a:r>
              <a:rPr lang="it-IT" i="1" dirty="0" smtClean="0">
                <a:solidFill>
                  <a:srgbClr val="002060"/>
                </a:solidFill>
                <a:latin typeface="Palatino Linotype" pitchFamily="18" charset="0"/>
              </a:rPr>
              <a:t>, N </a:t>
            </a:r>
            <a:r>
              <a:rPr lang="it-IT" i="1" dirty="0" err="1">
                <a:solidFill>
                  <a:srgbClr val="002060"/>
                </a:solidFill>
                <a:latin typeface="Palatino Linotype" pitchFamily="18" charset="0"/>
              </a:rPr>
              <a:t>E</a:t>
            </a:r>
            <a:r>
              <a:rPr lang="it-IT" i="1" dirty="0" err="1" smtClean="0">
                <a:solidFill>
                  <a:srgbClr val="002060"/>
                </a:solidFill>
                <a:latin typeface="Palatino Linotype" pitchFamily="18" charset="0"/>
              </a:rPr>
              <a:t>ngl</a:t>
            </a:r>
            <a:r>
              <a:rPr lang="it-IT" i="1" dirty="0" smtClean="0">
                <a:solidFill>
                  <a:srgbClr val="002060"/>
                </a:solidFill>
                <a:latin typeface="Palatino Linotype" pitchFamily="18" charset="0"/>
              </a:rPr>
              <a:t> J </a:t>
            </a:r>
            <a:r>
              <a:rPr lang="it-IT" i="1" dirty="0" err="1" smtClean="0">
                <a:solidFill>
                  <a:srgbClr val="002060"/>
                </a:solidFill>
                <a:latin typeface="Palatino Linotype" pitchFamily="18" charset="0"/>
              </a:rPr>
              <a:t>Med</a:t>
            </a:r>
            <a:r>
              <a:rPr lang="it-IT" i="1" dirty="0" smtClean="0">
                <a:solidFill>
                  <a:srgbClr val="002060"/>
                </a:solidFill>
                <a:latin typeface="Palatino Linotype" pitchFamily="18" charset="0"/>
              </a:rPr>
              <a:t>. 2017</a:t>
            </a:r>
          </a:p>
          <a:p>
            <a:pPr algn="r"/>
            <a:endParaRPr lang="it-IT" i="1" dirty="0">
              <a:solidFill>
                <a:srgbClr val="002060"/>
              </a:solidFill>
              <a:latin typeface="Palatino Linotype" pitchFamily="18" charset="0"/>
            </a:endParaRPr>
          </a:p>
        </p:txBody>
      </p:sp>
      <p:sp>
        <p:nvSpPr>
          <p:cNvPr id="4" name="Rettangolo 3"/>
          <p:cNvSpPr/>
          <p:nvPr/>
        </p:nvSpPr>
        <p:spPr>
          <a:xfrm>
            <a:off x="467544" y="332656"/>
            <a:ext cx="8676456" cy="584775"/>
          </a:xfrm>
          <a:prstGeom prst="rect">
            <a:avLst/>
          </a:prstGeom>
        </p:spPr>
        <p:txBody>
          <a:bodyPr wrap="square">
            <a:spAutoFit/>
          </a:bodyPr>
          <a:lstStyle/>
          <a:p>
            <a:r>
              <a:rPr lang="en-US" sz="3200" b="1" dirty="0" smtClean="0">
                <a:solidFill>
                  <a:srgbClr val="C00000"/>
                </a:solidFill>
                <a:latin typeface="Palatino Linotype" pitchFamily="18" charset="0"/>
              </a:rPr>
              <a:t>The Changing Face of Informed Consent</a:t>
            </a:r>
            <a:endParaRPr lang="en-US" sz="3200" b="1" dirty="0">
              <a:solidFill>
                <a:srgbClr val="C00000"/>
              </a:solidFill>
              <a:latin typeface="Palatino Linotype" pitchFamily="18" charset="0"/>
            </a:endParaRPr>
          </a:p>
        </p:txBody>
      </p:sp>
      <p:cxnSp>
        <p:nvCxnSpPr>
          <p:cNvPr id="5" name="Connettore 1 4"/>
          <p:cNvCxnSpPr/>
          <p:nvPr/>
        </p:nvCxnSpPr>
        <p:spPr>
          <a:xfrm flipV="1">
            <a:off x="395536" y="1196752"/>
            <a:ext cx="7992888" cy="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6394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rgamena 1 4"/>
          <p:cNvSpPr>
            <a:spLocks noChangeArrowheads="1"/>
          </p:cNvSpPr>
          <p:nvPr/>
        </p:nvSpPr>
        <p:spPr bwMode="auto">
          <a:xfrm>
            <a:off x="0" y="1124744"/>
            <a:ext cx="8856984" cy="5328592"/>
          </a:xfrm>
          <a:prstGeom prst="verticalScroll">
            <a:avLst>
              <a:gd name="adj" fmla="val 8921"/>
            </a:avLst>
          </a:prstGeom>
          <a:solidFill>
            <a:srgbClr val="CCECFF"/>
          </a:solidFill>
          <a:ln w="9525" algn="ctr">
            <a:solidFill>
              <a:srgbClr val="292989"/>
            </a:solidFill>
            <a:round/>
            <a:headEnd/>
            <a:tailEnd/>
          </a:ln>
          <a:effectLst>
            <a:outerShdw dist="23000" dir="5400000" rotWithShape="0">
              <a:srgbClr val="000000">
                <a:alpha val="34998"/>
              </a:srgbClr>
            </a:outerShdw>
          </a:effectLst>
        </p:spPr>
        <p:txBody>
          <a:bodyPr anchor="ctr"/>
          <a:lstStyle/>
          <a:p>
            <a:pPr algn="ctr">
              <a:defRPr/>
            </a:pPr>
            <a:endParaRPr lang="en-GB" b="1" dirty="0" smtClean="0">
              <a:solidFill>
                <a:srgbClr val="002060"/>
              </a:solidFill>
              <a:latin typeface="Palatino Linotype" pitchFamily="18" charset="0"/>
              <a:cs typeface="Times New Roman" pitchFamily="18" charset="0"/>
            </a:endParaRPr>
          </a:p>
          <a:p>
            <a:pPr algn="ctr">
              <a:defRPr/>
            </a:pPr>
            <a:endParaRPr lang="en-GB" b="1" dirty="0" smtClean="0">
              <a:solidFill>
                <a:srgbClr val="002060"/>
              </a:solidFill>
              <a:latin typeface="Palatino Linotype" pitchFamily="18" charset="0"/>
              <a:cs typeface="Times New Roman" pitchFamily="18" charset="0"/>
            </a:endParaRPr>
          </a:p>
          <a:p>
            <a:pPr algn="ctr">
              <a:defRPr/>
            </a:pPr>
            <a:endParaRPr lang="en-GB" b="1" dirty="0" smtClean="0">
              <a:solidFill>
                <a:srgbClr val="002060"/>
              </a:solidFill>
              <a:latin typeface="Palatino Linotype" pitchFamily="18" charset="0"/>
              <a:cs typeface="Times New Roman" pitchFamily="18" charset="0"/>
            </a:endParaRPr>
          </a:p>
          <a:p>
            <a:pPr algn="ctr">
              <a:defRPr/>
            </a:pPr>
            <a:endParaRPr lang="en-GB" b="1" dirty="0" smtClean="0">
              <a:solidFill>
                <a:srgbClr val="002060"/>
              </a:solidFill>
              <a:latin typeface="Palatino Linotype" pitchFamily="18" charset="0"/>
              <a:cs typeface="Times New Roman" pitchFamily="18" charset="0"/>
            </a:endParaRPr>
          </a:p>
          <a:p>
            <a:pPr algn="ctr">
              <a:defRPr/>
            </a:pPr>
            <a:endParaRPr lang="en-GB" b="1" dirty="0" smtClean="0">
              <a:solidFill>
                <a:srgbClr val="002060"/>
              </a:solidFill>
              <a:latin typeface="Palatino Linotype" pitchFamily="18" charset="0"/>
              <a:cs typeface="Times New Roman" pitchFamily="18" charset="0"/>
            </a:endParaRPr>
          </a:p>
          <a:p>
            <a:pPr algn="ctr">
              <a:defRPr/>
            </a:pPr>
            <a:endParaRPr lang="en-GB" b="1" dirty="0" smtClean="0">
              <a:solidFill>
                <a:srgbClr val="002060"/>
              </a:solidFill>
              <a:latin typeface="Palatino Linotype" pitchFamily="18" charset="0"/>
              <a:cs typeface="Times New Roman" pitchFamily="18" charset="0"/>
            </a:endParaRPr>
          </a:p>
          <a:p>
            <a:pPr algn="ctr">
              <a:defRPr/>
            </a:pPr>
            <a:endParaRPr lang="en-GB" b="1" dirty="0" smtClean="0">
              <a:solidFill>
                <a:srgbClr val="002060"/>
              </a:solidFill>
              <a:latin typeface="Palatino Linotype" pitchFamily="18" charset="0"/>
              <a:cs typeface="Times New Roman" pitchFamily="18" charset="0"/>
            </a:endParaRPr>
          </a:p>
          <a:p>
            <a:pPr algn="ctr">
              <a:defRPr/>
            </a:pPr>
            <a:endParaRPr lang="en-GB" b="1" dirty="0" smtClean="0">
              <a:solidFill>
                <a:srgbClr val="002060"/>
              </a:solidFill>
              <a:latin typeface="Palatino Linotype" pitchFamily="18" charset="0"/>
              <a:cs typeface="Times New Roman" pitchFamily="18" charset="0"/>
            </a:endParaRPr>
          </a:p>
          <a:p>
            <a:pPr algn="ctr">
              <a:defRPr/>
            </a:pPr>
            <a:endParaRPr lang="en-GB" b="1" dirty="0" smtClean="0">
              <a:solidFill>
                <a:srgbClr val="002060"/>
              </a:solidFill>
              <a:latin typeface="Palatino Linotype" pitchFamily="18" charset="0"/>
              <a:cs typeface="Times New Roman" pitchFamily="18" charset="0"/>
            </a:endParaRPr>
          </a:p>
          <a:p>
            <a:pPr algn="ctr">
              <a:defRPr/>
            </a:pPr>
            <a:endParaRPr lang="en-GB" b="1" dirty="0" smtClean="0">
              <a:solidFill>
                <a:srgbClr val="002060"/>
              </a:solidFill>
              <a:latin typeface="Palatino Linotype" pitchFamily="18" charset="0"/>
              <a:cs typeface="Times New Roman" pitchFamily="18" charset="0"/>
            </a:endParaRPr>
          </a:p>
          <a:p>
            <a:pPr algn="ctr">
              <a:defRPr/>
            </a:pPr>
            <a:endParaRPr lang="en-GB" b="1" dirty="0" smtClean="0">
              <a:solidFill>
                <a:srgbClr val="002060"/>
              </a:solidFill>
              <a:latin typeface="Palatino Linotype" pitchFamily="18" charset="0"/>
              <a:cs typeface="Times New Roman" pitchFamily="18" charset="0"/>
            </a:endParaRPr>
          </a:p>
          <a:p>
            <a:pPr>
              <a:defRPr/>
            </a:pPr>
            <a:endParaRPr lang="en-GB" sz="2800" b="1" dirty="0" smtClean="0">
              <a:solidFill>
                <a:srgbClr val="002060"/>
              </a:solidFill>
              <a:latin typeface="Palatino Linotype" pitchFamily="18" charset="0"/>
              <a:cs typeface="Times New Roman" pitchFamily="18" charset="0"/>
            </a:endParaRPr>
          </a:p>
          <a:p>
            <a:pPr marL="457200" indent="-457200">
              <a:buFont typeface="+mj-lt"/>
              <a:buAutoNum type="arabicPeriod"/>
              <a:defRPr/>
            </a:pPr>
            <a:r>
              <a:rPr lang="en-US" sz="2800" dirty="0" smtClean="0">
                <a:solidFill>
                  <a:srgbClr val="002060"/>
                </a:solidFill>
                <a:latin typeface="Palatino Linotype" pitchFamily="18" charset="0"/>
              </a:rPr>
              <a:t>Older people have the right to access evidence-based treatments</a:t>
            </a:r>
          </a:p>
          <a:p>
            <a:pPr marL="457200" indent="-457200">
              <a:buFont typeface="+mj-lt"/>
              <a:buAutoNum type="arabicPeriod"/>
              <a:defRPr/>
            </a:pPr>
            <a:r>
              <a:rPr lang="en-US" sz="2800" dirty="0" smtClean="0">
                <a:solidFill>
                  <a:srgbClr val="002060"/>
                </a:solidFill>
                <a:latin typeface="Palatino Linotype" pitchFamily="18" charset="0"/>
              </a:rPr>
              <a:t>Promoting the inclusion of older people in clinical trials and preventing discrimination</a:t>
            </a:r>
          </a:p>
          <a:p>
            <a:pPr marL="457200" indent="-457200">
              <a:buFont typeface="+mj-lt"/>
              <a:buAutoNum type="arabicPeriod"/>
              <a:defRPr/>
            </a:pPr>
            <a:r>
              <a:rPr lang="en-US" sz="2800" dirty="0" smtClean="0">
                <a:solidFill>
                  <a:srgbClr val="002060"/>
                </a:solidFill>
                <a:latin typeface="Palatino Linotype" pitchFamily="18" charset="0"/>
              </a:rPr>
              <a:t>Clinical trials should be made as practicable as possible for older people</a:t>
            </a:r>
          </a:p>
          <a:p>
            <a:pPr marL="457200" indent="-457200">
              <a:buFont typeface="+mj-lt"/>
              <a:buAutoNum type="arabicPeriod"/>
              <a:defRPr/>
            </a:pPr>
            <a:r>
              <a:rPr lang="en-US" sz="2800" dirty="0" smtClean="0">
                <a:solidFill>
                  <a:srgbClr val="002060"/>
                </a:solidFill>
                <a:latin typeface="Palatino Linotype" pitchFamily="18" charset="0"/>
              </a:rPr>
              <a:t>The safety of clinical trials in older people</a:t>
            </a:r>
          </a:p>
          <a:p>
            <a:pPr marL="457200" indent="-457200">
              <a:buFont typeface="+mj-lt"/>
              <a:buAutoNum type="arabicPeriod"/>
              <a:defRPr/>
            </a:pPr>
            <a:r>
              <a:rPr lang="en-US" sz="2800" dirty="0" smtClean="0">
                <a:solidFill>
                  <a:srgbClr val="002060"/>
                </a:solidFill>
                <a:latin typeface="Palatino Linotype" pitchFamily="18" charset="0"/>
              </a:rPr>
              <a:t>Outcome measures should be relevant for older people</a:t>
            </a:r>
          </a:p>
          <a:p>
            <a:pPr marL="457200" indent="-457200">
              <a:buFont typeface="+mj-lt"/>
              <a:buAutoNum type="arabicPeriod"/>
              <a:defRPr/>
            </a:pPr>
            <a:r>
              <a:rPr lang="en-US" sz="2800" dirty="0" smtClean="0">
                <a:solidFill>
                  <a:srgbClr val="002060"/>
                </a:solidFill>
                <a:latin typeface="Palatino Linotype" pitchFamily="18" charset="0"/>
              </a:rPr>
              <a:t>The values of older people participating in clinical trials should be respected.</a:t>
            </a:r>
          </a:p>
          <a:p>
            <a:pPr marL="457200" indent="-457200" algn="ctr">
              <a:buFontTx/>
              <a:buAutoNum type="arabicPeriod" startAt="4"/>
              <a:defRPr/>
            </a:pPr>
            <a:endParaRPr lang="en-US" dirty="0" smtClean="0">
              <a:solidFill>
                <a:srgbClr val="002060"/>
              </a:solidFill>
              <a:latin typeface="Palatino Linotype" pitchFamily="18" charset="0"/>
            </a:endParaRPr>
          </a:p>
          <a:p>
            <a:pPr algn="ctr">
              <a:defRPr/>
            </a:pPr>
            <a:endParaRPr lang="en-US" dirty="0" smtClean="0">
              <a:solidFill>
                <a:srgbClr val="002060"/>
              </a:solidFill>
              <a:latin typeface="Palatino Linotype" pitchFamily="18" charset="0"/>
            </a:endParaRPr>
          </a:p>
          <a:p>
            <a:pPr algn="ctr">
              <a:defRPr/>
            </a:pPr>
            <a:endParaRPr lang="en-US" dirty="0" smtClean="0">
              <a:solidFill>
                <a:srgbClr val="002060"/>
              </a:solidFill>
              <a:latin typeface="Palatino Linotype" pitchFamily="18" charset="0"/>
            </a:endParaRPr>
          </a:p>
          <a:p>
            <a:pPr algn="ctr">
              <a:defRPr/>
            </a:pPr>
            <a:endParaRPr lang="en-US" dirty="0" smtClean="0">
              <a:solidFill>
                <a:srgbClr val="002060"/>
              </a:solidFill>
              <a:latin typeface="Palatino Linotype" pitchFamily="18" charset="0"/>
            </a:endParaRPr>
          </a:p>
          <a:p>
            <a:pPr algn="ctr">
              <a:defRPr/>
            </a:pPr>
            <a:endParaRPr lang="en-GB" b="1" dirty="0">
              <a:solidFill>
                <a:srgbClr val="002060"/>
              </a:solidFill>
              <a:latin typeface="Palatino Linotype" pitchFamily="18" charset="0"/>
              <a:cs typeface="Times New Roman" pitchFamily="18" charset="0"/>
            </a:endParaRPr>
          </a:p>
          <a:p>
            <a:pPr algn="ctr">
              <a:defRPr/>
            </a:pPr>
            <a:endParaRPr lang="en-GB" b="1" dirty="0">
              <a:solidFill>
                <a:srgbClr val="002060"/>
              </a:solidFill>
              <a:latin typeface="Palatino Linotype" pitchFamily="18" charset="0"/>
              <a:cs typeface="Times New Roman" pitchFamily="18" charset="0"/>
            </a:endParaRPr>
          </a:p>
          <a:p>
            <a:pPr algn="ctr">
              <a:defRPr/>
            </a:pPr>
            <a:endParaRPr lang="en-GB" sz="2000" b="1" dirty="0">
              <a:solidFill>
                <a:srgbClr val="002060"/>
              </a:solidFill>
              <a:latin typeface="Palatino Linotype" pitchFamily="18" charset="0"/>
              <a:cs typeface="Times New Roman" pitchFamily="18" charset="0"/>
            </a:endParaRPr>
          </a:p>
          <a:p>
            <a:pPr algn="ctr">
              <a:defRPr/>
            </a:pPr>
            <a:endParaRPr lang="en-GB" sz="2000" b="1" dirty="0">
              <a:solidFill>
                <a:srgbClr val="002060"/>
              </a:solidFill>
              <a:latin typeface="Palatino Linotype" pitchFamily="18" charset="0"/>
              <a:cs typeface="Times New Roman" pitchFamily="18" charset="0"/>
            </a:endParaRPr>
          </a:p>
          <a:p>
            <a:pPr algn="ctr">
              <a:defRPr/>
            </a:pPr>
            <a:endParaRPr lang="en-GB" sz="2000" b="1" dirty="0">
              <a:solidFill>
                <a:srgbClr val="002060"/>
              </a:solidFill>
              <a:latin typeface="Palatino Linotype" pitchFamily="18" charset="0"/>
              <a:cs typeface="Times New Roman" pitchFamily="18" charset="0"/>
            </a:endParaRPr>
          </a:p>
          <a:p>
            <a:pPr algn="ctr">
              <a:defRPr/>
            </a:pPr>
            <a:endParaRPr lang="en-GB" sz="2000" b="1" dirty="0">
              <a:solidFill>
                <a:srgbClr val="002060"/>
              </a:solidFill>
              <a:latin typeface="Palatino Linotype" pitchFamily="18" charset="0"/>
              <a:cs typeface="Times New Roman" pitchFamily="18" charset="0"/>
            </a:endParaRPr>
          </a:p>
          <a:p>
            <a:pPr algn="ctr">
              <a:defRPr/>
            </a:pPr>
            <a:endParaRPr lang="es-ES" sz="1800" b="1" dirty="0">
              <a:solidFill>
                <a:srgbClr val="002060"/>
              </a:solidFill>
              <a:latin typeface="Palatino Linotype" pitchFamily="18" charset="0"/>
              <a:cs typeface="Times New Roman" pitchFamily="18" charset="0"/>
            </a:endParaRPr>
          </a:p>
        </p:txBody>
      </p:sp>
      <p:graphicFrame>
        <p:nvGraphicFramePr>
          <p:cNvPr id="10" name="Object 4"/>
          <p:cNvGraphicFramePr>
            <a:graphicFrameLocks noChangeAspect="1"/>
          </p:cNvGraphicFramePr>
          <p:nvPr/>
        </p:nvGraphicFramePr>
        <p:xfrm>
          <a:off x="7848600" y="6215063"/>
          <a:ext cx="1066800" cy="566737"/>
        </p:xfrm>
        <a:graphic>
          <a:graphicData uri="http://schemas.openxmlformats.org/presentationml/2006/ole">
            <mc:AlternateContent xmlns:mc="http://schemas.openxmlformats.org/markup-compatibility/2006">
              <mc:Choice xmlns:v="urn:schemas-microsoft-com:vml" Requires="v">
                <p:oleObj spid="_x0000_s40019" name="Picture" r:id="rId4" imgW="3362960" imgH="1747520" progId="Word.Picture.8">
                  <p:embed/>
                </p:oleObj>
              </mc:Choice>
              <mc:Fallback>
                <p:oleObj name="Picture" r:id="rId4" imgW="3362960" imgH="1747520" progId="Word.Picture.8">
                  <p:embed/>
                  <p:pic>
                    <p:nvPicPr>
                      <p:cNvPr id="0"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6215063"/>
                        <a:ext cx="1066800" cy="566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3" name="Titolo 1"/>
          <p:cNvSpPr txBox="1">
            <a:spLocks/>
          </p:cNvSpPr>
          <p:nvPr/>
        </p:nvSpPr>
        <p:spPr bwMode="auto">
          <a:xfrm>
            <a:off x="285750" y="142875"/>
            <a:ext cx="8858250" cy="1454150"/>
          </a:xfrm>
          <a:prstGeom prst="rect">
            <a:avLst/>
          </a:prstGeom>
          <a:noFill/>
          <a:ln w="9525">
            <a:noFill/>
            <a:miter lim="800000"/>
            <a:headEnd/>
            <a:tailEnd/>
          </a:ln>
        </p:spPr>
        <p:txBody>
          <a:bodyPr/>
          <a:lstStyle/>
          <a:p>
            <a:endParaRPr lang="es-ES" sz="3100" b="1">
              <a:solidFill>
                <a:srgbClr val="FFFF00"/>
              </a:solidFill>
              <a:latin typeface="Calisto MT" pitchFamily="18" charset="0"/>
            </a:endParaRPr>
          </a:p>
        </p:txBody>
      </p:sp>
      <p:sp>
        <p:nvSpPr>
          <p:cNvPr id="66565" name="Text Box 5"/>
          <p:cNvSpPr txBox="1">
            <a:spLocks noChangeArrowheads="1"/>
          </p:cNvSpPr>
          <p:nvPr/>
        </p:nvSpPr>
        <p:spPr bwMode="auto">
          <a:xfrm>
            <a:off x="0" y="0"/>
            <a:ext cx="91440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C00000"/>
                </a:solidFill>
                <a:latin typeface="Palatino Linotype" pitchFamily="18" charset="0"/>
              </a:rPr>
              <a:t>Charter for the Rights of Older People in Clinical Trials</a:t>
            </a:r>
            <a:endParaRPr lang="es-ES" sz="2000" b="1" dirty="0">
              <a:solidFill>
                <a:srgbClr val="C00000"/>
              </a:solidFill>
              <a:latin typeface="Palatino Linotype" pitchFamily="18" charset="0"/>
            </a:endParaRPr>
          </a:p>
        </p:txBody>
      </p:sp>
      <p:cxnSp>
        <p:nvCxnSpPr>
          <p:cNvPr id="6" name="Connettore 1 5"/>
          <p:cNvCxnSpPr/>
          <p:nvPr/>
        </p:nvCxnSpPr>
        <p:spPr>
          <a:xfrm flipV="1">
            <a:off x="611560" y="1052736"/>
            <a:ext cx="7992888" cy="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ttangolo 6"/>
          <p:cNvSpPr/>
          <p:nvPr/>
        </p:nvSpPr>
        <p:spPr>
          <a:xfrm>
            <a:off x="3707904" y="6488668"/>
            <a:ext cx="4154407" cy="369332"/>
          </a:xfrm>
          <a:prstGeom prst="rect">
            <a:avLst/>
          </a:prstGeom>
        </p:spPr>
        <p:txBody>
          <a:bodyPr wrap="none">
            <a:spAutoFit/>
          </a:bodyPr>
          <a:lstStyle/>
          <a:p>
            <a:r>
              <a:rPr lang="it-IT" i="1" dirty="0" smtClean="0">
                <a:solidFill>
                  <a:srgbClr val="002060"/>
                </a:solidFill>
                <a:latin typeface="Palatino Linotype" pitchFamily="18" charset="0"/>
              </a:rPr>
              <a:t>Crome, Expert Rev. </a:t>
            </a:r>
            <a:r>
              <a:rPr lang="it-IT" i="1" dirty="0" err="1" smtClean="0">
                <a:solidFill>
                  <a:srgbClr val="002060"/>
                </a:solidFill>
                <a:latin typeface="Palatino Linotype" pitchFamily="18" charset="0"/>
              </a:rPr>
              <a:t>Clin</a:t>
            </a:r>
            <a:r>
              <a:rPr lang="it-IT" i="1" dirty="0" smtClean="0">
                <a:solidFill>
                  <a:srgbClr val="002060"/>
                </a:solidFill>
                <a:latin typeface="Palatino Linotype" pitchFamily="18" charset="0"/>
              </a:rPr>
              <a:t>. </a:t>
            </a:r>
            <a:r>
              <a:rPr lang="it-IT" i="1" dirty="0" err="1" smtClean="0">
                <a:solidFill>
                  <a:srgbClr val="002060"/>
                </a:solidFill>
                <a:latin typeface="Palatino Linotype" pitchFamily="18" charset="0"/>
              </a:rPr>
              <a:t>Pharmacol</a:t>
            </a:r>
            <a:r>
              <a:rPr lang="it-IT" i="1" dirty="0" smtClean="0">
                <a:solidFill>
                  <a:srgbClr val="002060"/>
                </a:solidFill>
                <a:latin typeface="Palatino Linotype" pitchFamily="18" charset="0"/>
              </a:rPr>
              <a:t>. 2014</a:t>
            </a:r>
            <a:endParaRPr lang="it-IT" i="1" dirty="0">
              <a:solidFill>
                <a:srgbClr val="002060"/>
              </a:solidFill>
              <a:latin typeface="Palatino Linotype" pitchFamily="18" charset="0"/>
            </a:endParaRPr>
          </a:p>
        </p:txBody>
      </p:sp>
    </p:spTree>
    <p:extLst>
      <p:ext uri="{BB962C8B-B14F-4D97-AF65-F5344CB8AC3E}">
        <p14:creationId xmlns:p14="http://schemas.microsoft.com/office/powerpoint/2010/main" val="12480185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a:p>
        </p:txBody>
      </p:sp>
      <p:pic>
        <p:nvPicPr>
          <p:cNvPr id="253954" name="Picture 2"/>
          <p:cNvPicPr>
            <a:picLocks noChangeAspect="1" noChangeArrowheads="1"/>
          </p:cNvPicPr>
          <p:nvPr/>
        </p:nvPicPr>
        <p:blipFill>
          <a:blip r:embed="rId2" cstate="print"/>
          <a:srcRect t="63850"/>
          <a:stretch>
            <a:fillRect/>
          </a:stretch>
        </p:blipFill>
        <p:spPr bwMode="auto">
          <a:xfrm>
            <a:off x="611560" y="3717032"/>
            <a:ext cx="7992888" cy="1080120"/>
          </a:xfrm>
          <a:prstGeom prst="rect">
            <a:avLst/>
          </a:prstGeom>
          <a:noFill/>
          <a:ln w="9525">
            <a:noFill/>
            <a:miter lim="800000"/>
            <a:headEnd/>
            <a:tailEnd/>
          </a:ln>
        </p:spPr>
      </p:pic>
      <p:pic>
        <p:nvPicPr>
          <p:cNvPr id="253955" name="Picture 3"/>
          <p:cNvPicPr>
            <a:picLocks noChangeAspect="1" noChangeArrowheads="1"/>
          </p:cNvPicPr>
          <p:nvPr/>
        </p:nvPicPr>
        <p:blipFill>
          <a:blip r:embed="rId3" cstate="print"/>
          <a:srcRect/>
          <a:stretch>
            <a:fillRect/>
          </a:stretch>
        </p:blipFill>
        <p:spPr bwMode="auto">
          <a:xfrm>
            <a:off x="4406163" y="5589240"/>
            <a:ext cx="4194515" cy="458341"/>
          </a:xfrm>
          <a:prstGeom prst="rect">
            <a:avLst/>
          </a:prstGeom>
          <a:noFill/>
          <a:ln w="9525">
            <a:noFill/>
            <a:miter lim="800000"/>
            <a:headEnd/>
            <a:tailEnd/>
          </a:ln>
        </p:spPr>
      </p:pic>
      <p:pic>
        <p:nvPicPr>
          <p:cNvPr id="6" name="Picture 11" descr="E:\Landi Francesco\appoggio\bmjlogo.gif"/>
          <p:cNvPicPr>
            <a:picLocks noChangeAspect="1" noChangeArrowheads="1"/>
          </p:cNvPicPr>
          <p:nvPr/>
        </p:nvPicPr>
        <p:blipFill>
          <a:blip r:embed="rId4" cstate="print"/>
          <a:srcRect/>
          <a:stretch>
            <a:fillRect/>
          </a:stretch>
        </p:blipFill>
        <p:spPr bwMode="auto">
          <a:xfrm>
            <a:off x="0" y="0"/>
            <a:ext cx="2262188" cy="1044575"/>
          </a:xfrm>
          <a:prstGeom prst="rect">
            <a:avLst/>
          </a:prstGeom>
          <a:noFill/>
        </p:spPr>
      </p:pic>
      <p:pic>
        <p:nvPicPr>
          <p:cNvPr id="7" name="Picture 2"/>
          <p:cNvPicPr>
            <a:picLocks noChangeAspect="1" noChangeArrowheads="1"/>
          </p:cNvPicPr>
          <p:nvPr/>
        </p:nvPicPr>
        <p:blipFill>
          <a:blip r:embed="rId2" cstate="print"/>
          <a:srcRect b="35605"/>
          <a:stretch>
            <a:fillRect/>
          </a:stretch>
        </p:blipFill>
        <p:spPr bwMode="auto">
          <a:xfrm>
            <a:off x="251520" y="1412776"/>
            <a:ext cx="8892481" cy="2088232"/>
          </a:xfrm>
          <a:prstGeom prst="rect">
            <a:avLst/>
          </a:prstGeom>
          <a:noFill/>
          <a:ln w="9525">
            <a:noFill/>
            <a:miter lim="800000"/>
            <a:headEnd/>
            <a:tailEnd/>
          </a:ln>
        </p:spPr>
      </p:pic>
    </p:spTree>
    <p:extLst>
      <p:ext uri="{BB962C8B-B14F-4D97-AF65-F5344CB8AC3E}">
        <p14:creationId xmlns:p14="http://schemas.microsoft.com/office/powerpoint/2010/main" val="409312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504" y="332656"/>
            <a:ext cx="8568952" cy="2400657"/>
          </a:xfrm>
          <a:prstGeom prst="rect">
            <a:avLst/>
          </a:prstGeom>
        </p:spPr>
        <p:txBody>
          <a:bodyPr wrap="square">
            <a:spAutoFit/>
          </a:bodyPr>
          <a:lstStyle/>
          <a:p>
            <a:pPr algn="ctr"/>
            <a:r>
              <a:rPr lang="en-US" sz="3000" b="1" dirty="0" smtClean="0">
                <a:solidFill>
                  <a:srgbClr val="C00000"/>
                </a:solidFill>
                <a:latin typeface="Palatino Linotype" pitchFamily="18" charset="0"/>
              </a:rPr>
              <a:t>REGULATION (EU) No 536/2014 OF THE EUROPEAN PARLIAMENT AND OF THE COUNCIL of 16 April 2014 on clinical trials on medicinal products for human use, and repealing Directive 2001/20/EC</a:t>
            </a:r>
          </a:p>
        </p:txBody>
      </p:sp>
      <p:sp>
        <p:nvSpPr>
          <p:cNvPr id="3" name="Rettangolo 2"/>
          <p:cNvSpPr/>
          <p:nvPr/>
        </p:nvSpPr>
        <p:spPr>
          <a:xfrm>
            <a:off x="467544" y="3356992"/>
            <a:ext cx="8245424" cy="2246769"/>
          </a:xfrm>
          <a:prstGeom prst="rect">
            <a:avLst/>
          </a:prstGeom>
        </p:spPr>
        <p:txBody>
          <a:bodyPr wrap="square">
            <a:spAutoFit/>
          </a:bodyPr>
          <a:lstStyle/>
          <a:p>
            <a:pPr algn="just"/>
            <a:r>
              <a:rPr lang="en-US" sz="2800" dirty="0" smtClean="0">
                <a:solidFill>
                  <a:srgbClr val="002060"/>
                </a:solidFill>
                <a:latin typeface="Palatino Linotype" pitchFamily="18" charset="0"/>
              </a:rPr>
              <a:t>(y) a justification for the gender and </a:t>
            </a:r>
            <a:r>
              <a:rPr lang="en-US" sz="2800" b="1" dirty="0" smtClean="0">
                <a:solidFill>
                  <a:srgbClr val="002060"/>
                </a:solidFill>
                <a:latin typeface="Palatino Linotype" pitchFamily="18" charset="0"/>
              </a:rPr>
              <a:t>age </a:t>
            </a:r>
            <a:r>
              <a:rPr lang="en-US" sz="2800" dirty="0" smtClean="0">
                <a:solidFill>
                  <a:srgbClr val="002060"/>
                </a:solidFill>
                <a:latin typeface="Palatino Linotype" pitchFamily="18" charset="0"/>
              </a:rPr>
              <a:t>allocation of subjects and, if a specific gender or </a:t>
            </a:r>
            <a:r>
              <a:rPr lang="en-US" sz="2800" b="1" dirty="0" smtClean="0">
                <a:solidFill>
                  <a:srgbClr val="002060"/>
                </a:solidFill>
                <a:latin typeface="Palatino Linotype" pitchFamily="18" charset="0"/>
              </a:rPr>
              <a:t>age group </a:t>
            </a:r>
            <a:r>
              <a:rPr lang="en-US" sz="2800" dirty="0" smtClean="0">
                <a:solidFill>
                  <a:srgbClr val="002060"/>
                </a:solidFill>
                <a:latin typeface="Palatino Linotype" pitchFamily="18" charset="0"/>
              </a:rPr>
              <a:t>is excluded from or underrepresented in the clinical trials, an explanation of the reasons and justification for these exclusion criteria</a:t>
            </a:r>
          </a:p>
        </p:txBody>
      </p:sp>
      <p:cxnSp>
        <p:nvCxnSpPr>
          <p:cNvPr id="4" name="Connettore 1 3"/>
          <p:cNvCxnSpPr/>
          <p:nvPr/>
        </p:nvCxnSpPr>
        <p:spPr>
          <a:xfrm flipV="1">
            <a:off x="611560" y="3140968"/>
            <a:ext cx="7992888" cy="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9833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79512" y="620688"/>
            <a:ext cx="8749480" cy="5016758"/>
          </a:xfrm>
          <a:prstGeom prst="rect">
            <a:avLst/>
          </a:prstGeom>
        </p:spPr>
        <p:txBody>
          <a:bodyPr wrap="square">
            <a:spAutoFit/>
          </a:bodyPr>
          <a:lstStyle/>
          <a:p>
            <a:r>
              <a:rPr lang="en-US" sz="3200" dirty="0" smtClean="0">
                <a:solidFill>
                  <a:srgbClr val="002060"/>
                </a:solidFill>
                <a:latin typeface="Palatino Linotype" pitchFamily="18" charset="0"/>
              </a:rPr>
              <a:t>In September 2004, based on the success of</a:t>
            </a:r>
          </a:p>
          <a:p>
            <a:r>
              <a:rPr lang="en-US" sz="3200" dirty="0" smtClean="0">
                <a:solidFill>
                  <a:srgbClr val="002060"/>
                </a:solidFill>
                <a:latin typeface="Palatino Linotype" pitchFamily="18" charset="0"/>
              </a:rPr>
              <a:t>pediatric drug laws in the US, the EC adopted</a:t>
            </a:r>
          </a:p>
          <a:p>
            <a:r>
              <a:rPr lang="en-US" sz="3200" dirty="0" smtClean="0">
                <a:solidFill>
                  <a:srgbClr val="002060"/>
                </a:solidFill>
                <a:latin typeface="Palatino Linotype" pitchFamily="18" charset="0"/>
              </a:rPr>
              <a:t>a proposal to develop regulations for pediatric</a:t>
            </a:r>
          </a:p>
          <a:p>
            <a:r>
              <a:rPr lang="en-US" sz="3200" dirty="0" smtClean="0">
                <a:solidFill>
                  <a:srgbClr val="002060"/>
                </a:solidFill>
                <a:latin typeface="Palatino Linotype" pitchFamily="18" charset="0"/>
              </a:rPr>
              <a:t>investigations for the EU. </a:t>
            </a:r>
          </a:p>
          <a:p>
            <a:endParaRPr lang="en-US" sz="3200" dirty="0" smtClean="0">
              <a:solidFill>
                <a:srgbClr val="002060"/>
              </a:solidFill>
              <a:latin typeface="Palatino Linotype" pitchFamily="18" charset="0"/>
            </a:endParaRPr>
          </a:p>
          <a:p>
            <a:r>
              <a:rPr lang="en-US" sz="3200" dirty="0" smtClean="0">
                <a:solidFill>
                  <a:srgbClr val="002060"/>
                </a:solidFill>
                <a:latin typeface="Palatino Linotype" pitchFamily="18" charset="0"/>
              </a:rPr>
              <a:t>The EC passed Pediatric Regulation (EC) No 1901/2006 in 2006, later amended by Regulation (EC) No. 1902/2006, to require clinical studies for pediatric drug development in the EU. The regulation took effect on 26 January 2007.</a:t>
            </a:r>
          </a:p>
        </p:txBody>
      </p:sp>
      <p:sp>
        <p:nvSpPr>
          <p:cNvPr id="5" name="Rettangolo 4"/>
          <p:cNvSpPr/>
          <p:nvPr/>
        </p:nvSpPr>
        <p:spPr>
          <a:xfrm>
            <a:off x="5652120" y="5949280"/>
            <a:ext cx="3218189" cy="369332"/>
          </a:xfrm>
          <a:prstGeom prst="rect">
            <a:avLst/>
          </a:prstGeom>
        </p:spPr>
        <p:txBody>
          <a:bodyPr wrap="none">
            <a:spAutoFit/>
          </a:bodyPr>
          <a:lstStyle/>
          <a:p>
            <a:r>
              <a:rPr lang="it-IT" i="1" dirty="0" err="1" smtClean="0">
                <a:solidFill>
                  <a:srgbClr val="002060"/>
                </a:solidFill>
                <a:latin typeface="Palatino Linotype" pitchFamily="18" charset="0"/>
              </a:rPr>
              <a:t>Kishore</a:t>
            </a:r>
            <a:r>
              <a:rPr lang="it-IT" i="1" dirty="0" smtClean="0">
                <a:solidFill>
                  <a:srgbClr val="002060"/>
                </a:solidFill>
                <a:latin typeface="Palatino Linotype" pitchFamily="18" charset="0"/>
              </a:rPr>
              <a:t>, </a:t>
            </a:r>
            <a:r>
              <a:rPr lang="it-IT" i="1" dirty="0" err="1" smtClean="0">
                <a:solidFill>
                  <a:srgbClr val="002060"/>
                </a:solidFill>
                <a:latin typeface="Palatino Linotype" pitchFamily="18" charset="0"/>
              </a:rPr>
              <a:t>Regulatory</a:t>
            </a:r>
            <a:r>
              <a:rPr lang="it-IT" i="1" dirty="0" smtClean="0">
                <a:solidFill>
                  <a:srgbClr val="002060"/>
                </a:solidFill>
                <a:latin typeface="Palatino Linotype" pitchFamily="18" charset="0"/>
              </a:rPr>
              <a:t> Focus. 2010</a:t>
            </a:r>
            <a:endParaRPr lang="it-IT" i="1" dirty="0">
              <a:solidFill>
                <a:srgbClr val="002060"/>
              </a:solidFill>
              <a:latin typeface="Palatino Linotype" pitchFamily="18" charset="0"/>
            </a:endParaRPr>
          </a:p>
        </p:txBody>
      </p:sp>
    </p:spTree>
    <p:extLst>
      <p:ext uri="{BB962C8B-B14F-4D97-AF65-F5344CB8AC3E}">
        <p14:creationId xmlns:p14="http://schemas.microsoft.com/office/powerpoint/2010/main" val="16754208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1026" name="Picture 2"/>
          <p:cNvPicPr>
            <a:picLocks noChangeAspect="1" noChangeArrowheads="1"/>
          </p:cNvPicPr>
          <p:nvPr/>
        </p:nvPicPr>
        <p:blipFill>
          <a:blip r:embed="rId2" cstate="print"/>
          <a:srcRect/>
          <a:stretch>
            <a:fillRect/>
          </a:stretch>
        </p:blipFill>
        <p:spPr bwMode="auto">
          <a:xfrm>
            <a:off x="0" y="1397798"/>
            <a:ext cx="9144000" cy="4808550"/>
          </a:xfrm>
          <a:prstGeom prst="rect">
            <a:avLst/>
          </a:prstGeom>
          <a:noFill/>
          <a:ln w="9525">
            <a:noFill/>
            <a:miter lim="800000"/>
            <a:headEnd/>
            <a:tailEnd/>
          </a:ln>
        </p:spPr>
      </p:pic>
      <p:sp>
        <p:nvSpPr>
          <p:cNvPr id="5" name="Rettangolo 4"/>
          <p:cNvSpPr/>
          <p:nvPr/>
        </p:nvSpPr>
        <p:spPr>
          <a:xfrm>
            <a:off x="0" y="188640"/>
            <a:ext cx="8568952" cy="1077218"/>
          </a:xfrm>
          <a:prstGeom prst="rect">
            <a:avLst/>
          </a:prstGeom>
        </p:spPr>
        <p:txBody>
          <a:bodyPr wrap="square">
            <a:spAutoFit/>
          </a:bodyPr>
          <a:lstStyle/>
          <a:p>
            <a:pPr algn="ctr"/>
            <a:r>
              <a:rPr lang="en-US" sz="3200" b="1" dirty="0" smtClean="0">
                <a:solidFill>
                  <a:srgbClr val="C00000"/>
                </a:solidFill>
                <a:latin typeface="Palatino Linotype" pitchFamily="18" charset="0"/>
              </a:rPr>
              <a:t>10 years of </a:t>
            </a:r>
            <a:r>
              <a:rPr lang="en-US" sz="3200" b="1" dirty="0" err="1" smtClean="0">
                <a:solidFill>
                  <a:srgbClr val="C00000"/>
                </a:solidFill>
                <a:latin typeface="Palatino Linotype" pitchFamily="18" charset="0"/>
              </a:rPr>
              <a:t>paediatric</a:t>
            </a:r>
            <a:r>
              <a:rPr lang="en-US" sz="3200" b="1" dirty="0" smtClean="0">
                <a:solidFill>
                  <a:srgbClr val="C00000"/>
                </a:solidFill>
                <a:latin typeface="Palatino Linotype" pitchFamily="18" charset="0"/>
              </a:rPr>
              <a:t> regulation in the European Union</a:t>
            </a:r>
            <a:endParaRPr lang="it-IT" sz="3200" dirty="0">
              <a:solidFill>
                <a:srgbClr val="C00000"/>
              </a:solidFill>
              <a:latin typeface="Palatino Linotype" pitchFamily="18" charset="0"/>
            </a:endParaRPr>
          </a:p>
        </p:txBody>
      </p:sp>
      <p:sp>
        <p:nvSpPr>
          <p:cNvPr id="6" name="Rettangolo 5"/>
          <p:cNvSpPr/>
          <p:nvPr/>
        </p:nvSpPr>
        <p:spPr>
          <a:xfrm>
            <a:off x="5249848" y="6309320"/>
            <a:ext cx="3894152" cy="369332"/>
          </a:xfrm>
          <a:prstGeom prst="rect">
            <a:avLst/>
          </a:prstGeom>
        </p:spPr>
        <p:txBody>
          <a:bodyPr wrap="square">
            <a:spAutoFit/>
          </a:bodyPr>
          <a:lstStyle/>
          <a:p>
            <a:pPr algn="r"/>
            <a:r>
              <a:rPr lang="it-IT" i="1" dirty="0" err="1" smtClean="0">
                <a:solidFill>
                  <a:srgbClr val="002060"/>
                </a:solidFill>
                <a:latin typeface="Palatino Linotype" pitchFamily="18" charset="0"/>
              </a:rPr>
              <a:t>Tomasi</a:t>
            </a:r>
            <a:r>
              <a:rPr lang="it-IT" i="1" dirty="0" smtClean="0">
                <a:solidFill>
                  <a:srgbClr val="002060"/>
                </a:solidFill>
                <a:latin typeface="Palatino Linotype" pitchFamily="18" charset="0"/>
              </a:rPr>
              <a:t>, </a:t>
            </a:r>
            <a:r>
              <a:rPr lang="it-IT" i="1" dirty="0" err="1" smtClean="0">
                <a:solidFill>
                  <a:srgbClr val="002060"/>
                </a:solidFill>
                <a:latin typeface="Palatino Linotype" pitchFamily="18" charset="0"/>
              </a:rPr>
              <a:t>Pediatr</a:t>
            </a:r>
            <a:r>
              <a:rPr lang="it-IT" i="1" dirty="0" smtClean="0">
                <a:solidFill>
                  <a:srgbClr val="002060"/>
                </a:solidFill>
                <a:latin typeface="Palatino Linotype" pitchFamily="18" charset="0"/>
              </a:rPr>
              <a:t> </a:t>
            </a:r>
            <a:r>
              <a:rPr lang="it-IT" i="1" dirty="0" err="1" smtClean="0">
                <a:solidFill>
                  <a:srgbClr val="002060"/>
                </a:solidFill>
                <a:latin typeface="Palatino Linotype" pitchFamily="18" charset="0"/>
              </a:rPr>
              <a:t>Drugs</a:t>
            </a:r>
            <a:r>
              <a:rPr lang="it-IT" i="1" dirty="0" smtClean="0">
                <a:solidFill>
                  <a:srgbClr val="002060"/>
                </a:solidFill>
                <a:latin typeface="Palatino Linotype" pitchFamily="18" charset="0"/>
              </a:rPr>
              <a:t>. 2017</a:t>
            </a:r>
            <a:endParaRPr lang="it-IT" i="1" dirty="0">
              <a:solidFill>
                <a:srgbClr val="002060"/>
              </a:solidFill>
              <a:latin typeface="Palatino Linotype" pitchFamily="18" charset="0"/>
            </a:endParaRPr>
          </a:p>
        </p:txBody>
      </p:sp>
      <p:cxnSp>
        <p:nvCxnSpPr>
          <p:cNvPr id="7" name="Connettore 1 6"/>
          <p:cNvCxnSpPr/>
          <p:nvPr/>
        </p:nvCxnSpPr>
        <p:spPr>
          <a:xfrm flipV="1">
            <a:off x="683568" y="1340768"/>
            <a:ext cx="7992888" cy="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75086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755576" y="1484784"/>
            <a:ext cx="7776864" cy="2554545"/>
          </a:xfrm>
          <a:prstGeom prst="rect">
            <a:avLst/>
          </a:prstGeom>
          <a:noFill/>
        </p:spPr>
        <p:txBody>
          <a:bodyPr wrap="square" rtlCol="0">
            <a:spAutoFit/>
          </a:bodyPr>
          <a:lstStyle/>
          <a:p>
            <a:pPr algn="just"/>
            <a:r>
              <a:rPr lang="en-US" sz="3200" dirty="0" smtClean="0">
                <a:solidFill>
                  <a:srgbClr val="002060"/>
                </a:solidFill>
                <a:latin typeface="Palatino Linotype" pitchFamily="18" charset="0"/>
              </a:rPr>
              <a:t>Actions to promote initiatives that guarantee inclusion of older subjects in health research, e.g. a specific legislation for inclusion of older subjects in clinical research</a:t>
            </a:r>
            <a:endParaRPr lang="en-US" sz="3200" dirty="0">
              <a:solidFill>
                <a:srgbClr val="002060"/>
              </a:solidFill>
              <a:latin typeface="Palatino Linotype" pitchFamily="18" charset="0"/>
            </a:endParaRPr>
          </a:p>
        </p:txBody>
      </p:sp>
      <p:cxnSp>
        <p:nvCxnSpPr>
          <p:cNvPr id="4" name="Connettore 1 3"/>
          <p:cNvCxnSpPr/>
          <p:nvPr/>
        </p:nvCxnSpPr>
        <p:spPr>
          <a:xfrm flipV="1">
            <a:off x="539552" y="1196752"/>
            <a:ext cx="7992888" cy="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ito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BE" sz="4400" b="1" i="0" u="none" strike="noStrike" kern="1200" cap="none" spc="0" normalizeH="0" baseline="0" noProof="0" dirty="0" smtClean="0">
                <a:ln>
                  <a:noFill/>
                </a:ln>
                <a:solidFill>
                  <a:srgbClr val="C00000"/>
                </a:solidFill>
                <a:effectLst/>
                <a:uLnTx/>
                <a:uFillTx/>
                <a:latin typeface="Palatino Linotype" pitchFamily="18" charset="0"/>
                <a:ea typeface="+mj-ea"/>
                <a:cs typeface="+mj-cs"/>
              </a:rPr>
              <a:t>Action(s) to be undertaken</a:t>
            </a:r>
            <a:endParaRPr kumimoji="0" lang="it-IT" sz="4400" b="0" i="0" u="none" strike="noStrike" kern="1200" cap="none" spc="0" normalizeH="0" baseline="0" noProof="0" dirty="0">
              <a:ln>
                <a:noFill/>
              </a:ln>
              <a:solidFill>
                <a:srgbClr val="C00000"/>
              </a:solidFill>
              <a:effectLst/>
              <a:uLnTx/>
              <a:uFillTx/>
              <a:latin typeface="Palatino Linotype" pitchFamily="18" charset="0"/>
              <a:ea typeface="+mj-ea"/>
              <a:cs typeface="+mj-cs"/>
            </a:endParaRPr>
          </a:p>
        </p:txBody>
      </p:sp>
    </p:spTree>
    <p:extLst>
      <p:ext uri="{BB962C8B-B14F-4D97-AF65-F5344CB8AC3E}">
        <p14:creationId xmlns:p14="http://schemas.microsoft.com/office/powerpoint/2010/main" val="4916333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908720"/>
            <a:ext cx="8676456" cy="1754326"/>
          </a:xfrm>
          <a:prstGeom prst="rect">
            <a:avLst/>
          </a:prstGeom>
        </p:spPr>
        <p:txBody>
          <a:bodyPr wrap="square">
            <a:spAutoFit/>
          </a:bodyPr>
          <a:lstStyle/>
          <a:p>
            <a:pPr marL="514350" indent="-514350" algn="ctr"/>
            <a:r>
              <a:rPr lang="it-IT" sz="5400" b="1" dirty="0" err="1" smtClean="0">
                <a:solidFill>
                  <a:srgbClr val="C00000"/>
                </a:solidFill>
                <a:latin typeface="Palatino Linotype" panose="02040502050505030304" pitchFamily="18" charset="0"/>
              </a:rPr>
              <a:t>Digital</a:t>
            </a:r>
            <a:r>
              <a:rPr lang="it-IT" sz="5400" b="1" dirty="0" smtClean="0">
                <a:solidFill>
                  <a:srgbClr val="C00000"/>
                </a:solidFill>
                <a:latin typeface="Palatino Linotype" panose="02040502050505030304" pitchFamily="18" charset="0"/>
              </a:rPr>
              <a:t> </a:t>
            </a:r>
            <a:r>
              <a:rPr lang="it-IT" sz="5400" b="1" dirty="0" err="1" smtClean="0">
                <a:solidFill>
                  <a:srgbClr val="C00000"/>
                </a:solidFill>
                <a:latin typeface="Palatino Linotype" panose="02040502050505030304" pitchFamily="18" charset="0"/>
              </a:rPr>
              <a:t>literacy</a:t>
            </a:r>
            <a:r>
              <a:rPr lang="it-IT" sz="5400" b="1" dirty="0" smtClean="0">
                <a:solidFill>
                  <a:srgbClr val="C00000"/>
                </a:solidFill>
                <a:latin typeface="Palatino Linotype" panose="02040502050505030304" pitchFamily="18" charset="0"/>
              </a:rPr>
              <a:t> in </a:t>
            </a:r>
            <a:r>
              <a:rPr lang="it-IT" sz="5400" b="1" dirty="0" err="1" smtClean="0">
                <a:solidFill>
                  <a:srgbClr val="C00000"/>
                </a:solidFill>
                <a:latin typeface="Palatino Linotype" panose="02040502050505030304" pitchFamily="18" charset="0"/>
              </a:rPr>
              <a:t>older</a:t>
            </a:r>
            <a:r>
              <a:rPr lang="it-IT" sz="5400" b="1" dirty="0" smtClean="0">
                <a:solidFill>
                  <a:srgbClr val="C00000"/>
                </a:solidFill>
                <a:latin typeface="Palatino Linotype" panose="02040502050505030304" pitchFamily="18" charset="0"/>
              </a:rPr>
              <a:t> </a:t>
            </a:r>
            <a:r>
              <a:rPr lang="it-IT" sz="5400" b="1" dirty="0" err="1" smtClean="0">
                <a:solidFill>
                  <a:srgbClr val="C00000"/>
                </a:solidFill>
                <a:latin typeface="Palatino Linotype" panose="02040502050505030304" pitchFamily="18" charset="0"/>
              </a:rPr>
              <a:t>adults</a:t>
            </a:r>
            <a:endParaRPr lang="it-IT" sz="5400" b="1" dirty="0" smtClean="0">
              <a:solidFill>
                <a:srgbClr val="C00000"/>
              </a:solidFill>
              <a:latin typeface="Palatino Linotype" panose="02040502050505030304" pitchFamily="18" charset="0"/>
            </a:endParaRPr>
          </a:p>
        </p:txBody>
      </p:sp>
      <p:pic>
        <p:nvPicPr>
          <p:cNvPr id="109570" name="Picture 2" descr="Risultati immagini per elderly computer">
            <a:hlinkClick r:id="rId2"/>
          </p:cNvPr>
          <p:cNvPicPr>
            <a:picLocks noChangeAspect="1" noChangeArrowheads="1"/>
          </p:cNvPicPr>
          <p:nvPr/>
        </p:nvPicPr>
        <p:blipFill>
          <a:blip r:embed="rId3" cstate="print"/>
          <a:srcRect/>
          <a:stretch>
            <a:fillRect/>
          </a:stretch>
        </p:blipFill>
        <p:spPr bwMode="auto">
          <a:xfrm>
            <a:off x="2051720" y="2924944"/>
            <a:ext cx="5235655" cy="3378674"/>
          </a:xfrm>
          <a:prstGeom prst="rect">
            <a:avLst/>
          </a:prstGeom>
          <a:noFill/>
          <a:ln w="38100">
            <a:solidFill>
              <a:srgbClr val="C00000"/>
            </a:solidFill>
          </a:ln>
        </p:spPr>
      </p:pic>
    </p:spTree>
    <p:extLst>
      <p:ext uri="{BB962C8B-B14F-4D97-AF65-F5344CB8AC3E}">
        <p14:creationId xmlns:p14="http://schemas.microsoft.com/office/powerpoint/2010/main" val="33300104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err="1" smtClean="0">
                <a:solidFill>
                  <a:srgbClr val="C00000"/>
                </a:solidFill>
                <a:latin typeface="Palatino Linotype" pitchFamily="18" charset="0"/>
              </a:rPr>
              <a:t>Older</a:t>
            </a:r>
            <a:r>
              <a:rPr lang="it-IT" b="1" dirty="0" smtClean="0">
                <a:solidFill>
                  <a:srgbClr val="C00000"/>
                </a:solidFill>
                <a:latin typeface="Palatino Linotype" pitchFamily="18" charset="0"/>
              </a:rPr>
              <a:t> people and </a:t>
            </a:r>
            <a:r>
              <a:rPr lang="it-IT" b="1" dirty="0" err="1" smtClean="0">
                <a:solidFill>
                  <a:srgbClr val="C00000"/>
                </a:solidFill>
                <a:latin typeface="Palatino Linotype" pitchFamily="18" charset="0"/>
              </a:rPr>
              <a:t>digital</a:t>
            </a:r>
            <a:r>
              <a:rPr lang="it-IT" b="1" dirty="0" smtClean="0">
                <a:solidFill>
                  <a:srgbClr val="C00000"/>
                </a:solidFill>
                <a:latin typeface="Palatino Linotype" pitchFamily="18" charset="0"/>
              </a:rPr>
              <a:t> </a:t>
            </a:r>
            <a:r>
              <a:rPr lang="it-IT" b="1" dirty="0" err="1" smtClean="0">
                <a:solidFill>
                  <a:srgbClr val="C00000"/>
                </a:solidFill>
                <a:latin typeface="Palatino Linotype" pitchFamily="18" charset="0"/>
              </a:rPr>
              <a:t>skills</a:t>
            </a:r>
            <a:r>
              <a:rPr lang="it-IT" b="1" dirty="0" smtClean="0">
                <a:solidFill>
                  <a:srgbClr val="C00000"/>
                </a:solidFill>
                <a:latin typeface="Palatino Linotype" pitchFamily="18" charset="0"/>
              </a:rPr>
              <a:t> </a:t>
            </a:r>
            <a:r>
              <a:rPr lang="it-IT" b="1" dirty="0" err="1" smtClean="0">
                <a:solidFill>
                  <a:srgbClr val="C00000"/>
                </a:solidFill>
                <a:latin typeface="Palatino Linotype" pitchFamily="18" charset="0"/>
              </a:rPr>
              <a:t>for</a:t>
            </a:r>
            <a:r>
              <a:rPr lang="it-IT" b="1" dirty="0" smtClean="0">
                <a:solidFill>
                  <a:srgbClr val="C00000"/>
                </a:solidFill>
                <a:latin typeface="Palatino Linotype" pitchFamily="18" charset="0"/>
              </a:rPr>
              <a:t> </a:t>
            </a:r>
            <a:r>
              <a:rPr lang="it-IT" b="1" dirty="0" err="1" smtClean="0">
                <a:solidFill>
                  <a:srgbClr val="C00000"/>
                </a:solidFill>
                <a:latin typeface="Palatino Linotype" pitchFamily="18" charset="0"/>
              </a:rPr>
              <a:t>improving</a:t>
            </a:r>
            <a:r>
              <a:rPr lang="it-IT" b="1" dirty="0" smtClean="0">
                <a:solidFill>
                  <a:srgbClr val="C00000"/>
                </a:solidFill>
                <a:latin typeface="Palatino Linotype" pitchFamily="18" charset="0"/>
              </a:rPr>
              <a:t> health literacy</a:t>
            </a:r>
            <a:endParaRPr lang="it-IT" b="1" dirty="0">
              <a:solidFill>
                <a:srgbClr val="C00000"/>
              </a:solidFill>
              <a:latin typeface="Palatino Linotype" pitchFamily="18" charset="0"/>
            </a:endParaRPr>
          </a:p>
        </p:txBody>
      </p:sp>
      <p:sp>
        <p:nvSpPr>
          <p:cNvPr id="3" name="Segnaposto contenuto 2"/>
          <p:cNvSpPr>
            <a:spLocks noGrp="1"/>
          </p:cNvSpPr>
          <p:nvPr>
            <p:ph idx="1"/>
          </p:nvPr>
        </p:nvSpPr>
        <p:spPr/>
        <p:txBody>
          <a:bodyPr>
            <a:normAutofit fontScale="85000" lnSpcReduction="20000"/>
          </a:bodyPr>
          <a:lstStyle/>
          <a:p>
            <a:pPr algn="just">
              <a:buNone/>
            </a:pPr>
            <a:r>
              <a:rPr lang="en-US" dirty="0" smtClean="0">
                <a:solidFill>
                  <a:srgbClr val="002060"/>
                </a:solidFill>
                <a:latin typeface="Palatino Linotype" pitchFamily="18" charset="0"/>
              </a:rPr>
              <a:t>In an era of technological innovations, a false perception dominates that all people are familiar with computers, smart phones and tablets. But this is not always true, especially when referring to the older generation.</a:t>
            </a:r>
          </a:p>
          <a:p>
            <a:pPr algn="just">
              <a:buNone/>
            </a:pPr>
            <a:endParaRPr lang="en-US" dirty="0" smtClean="0">
              <a:solidFill>
                <a:srgbClr val="002060"/>
              </a:solidFill>
              <a:latin typeface="Palatino Linotype" pitchFamily="18" charset="0"/>
            </a:endParaRPr>
          </a:p>
          <a:p>
            <a:pPr algn="just">
              <a:buNone/>
            </a:pPr>
            <a:r>
              <a:rPr lang="en-US" dirty="0">
                <a:solidFill>
                  <a:srgbClr val="002060"/>
                </a:solidFill>
                <a:latin typeface="Palatino Linotype" pitchFamily="18" charset="0"/>
              </a:rPr>
              <a:t>S</a:t>
            </a:r>
            <a:r>
              <a:rPr lang="en-US" dirty="0" smtClean="0">
                <a:solidFill>
                  <a:srgbClr val="002060"/>
                </a:solidFill>
                <a:latin typeface="Palatino Linotype" pitchFamily="18" charset="0"/>
              </a:rPr>
              <a:t>ocio-economic status plays an important role in determining understanding of new technologies and the messages it delivers to support the technological literacy of the older users can be fundamental for increasing the health literacy of this population.</a:t>
            </a:r>
          </a:p>
          <a:p>
            <a:pPr algn="just">
              <a:buNone/>
            </a:pPr>
            <a:endParaRPr lang="it-IT" dirty="0">
              <a:solidFill>
                <a:srgbClr val="002060"/>
              </a:solidFill>
              <a:latin typeface="Palatino Linotype" pitchFamily="18" charset="0"/>
            </a:endParaRPr>
          </a:p>
        </p:txBody>
      </p:sp>
      <p:cxnSp>
        <p:nvCxnSpPr>
          <p:cNvPr id="4" name="Connettore 1 3"/>
          <p:cNvCxnSpPr/>
          <p:nvPr/>
        </p:nvCxnSpPr>
        <p:spPr>
          <a:xfrm flipV="1">
            <a:off x="539552" y="1412776"/>
            <a:ext cx="7992888" cy="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18072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60095" y="1374506"/>
            <a:ext cx="7512305" cy="4286742"/>
          </a:xfrm>
          <a:prstGeom prst="rect">
            <a:avLst/>
          </a:prstGeom>
          <a:noFill/>
          <a:ln w="9525">
            <a:noFill/>
            <a:miter lim="800000"/>
            <a:headEnd/>
            <a:tailEnd/>
          </a:ln>
        </p:spPr>
      </p:pic>
      <p:sp>
        <p:nvSpPr>
          <p:cNvPr id="3" name="CasellaDiTesto 2"/>
          <p:cNvSpPr txBox="1"/>
          <p:nvPr/>
        </p:nvSpPr>
        <p:spPr>
          <a:xfrm>
            <a:off x="179512" y="404664"/>
            <a:ext cx="8388424" cy="584775"/>
          </a:xfrm>
          <a:prstGeom prst="rect">
            <a:avLst/>
          </a:prstGeom>
          <a:noFill/>
        </p:spPr>
        <p:txBody>
          <a:bodyPr wrap="square" rtlCol="0">
            <a:spAutoFit/>
          </a:bodyPr>
          <a:lstStyle/>
          <a:p>
            <a:pPr algn="ctr"/>
            <a:r>
              <a:rPr lang="it-IT" sz="3200" b="1" dirty="0" err="1" smtClean="0">
                <a:solidFill>
                  <a:srgbClr val="C00000"/>
                </a:solidFill>
                <a:latin typeface="Palatino Linotype" pitchFamily="18" charset="0"/>
              </a:rPr>
              <a:t>Not</a:t>
            </a:r>
            <a:r>
              <a:rPr lang="it-IT" sz="3200" b="1" dirty="0" smtClean="0">
                <a:solidFill>
                  <a:srgbClr val="C00000"/>
                </a:solidFill>
                <a:latin typeface="Palatino Linotype" pitchFamily="18" charset="0"/>
              </a:rPr>
              <a:t> </a:t>
            </a:r>
            <a:r>
              <a:rPr lang="it-IT" sz="3200" b="1" dirty="0" err="1" smtClean="0">
                <a:solidFill>
                  <a:srgbClr val="C00000"/>
                </a:solidFill>
                <a:latin typeface="Palatino Linotype" pitchFamily="18" charset="0"/>
              </a:rPr>
              <a:t>using</a:t>
            </a:r>
            <a:r>
              <a:rPr lang="it-IT" sz="3200" b="1" dirty="0" smtClean="0">
                <a:solidFill>
                  <a:srgbClr val="C00000"/>
                </a:solidFill>
                <a:latin typeface="Palatino Linotype" pitchFamily="18" charset="0"/>
              </a:rPr>
              <a:t> the internet, </a:t>
            </a:r>
            <a:r>
              <a:rPr lang="it-IT" sz="3200" b="1" dirty="0" err="1" smtClean="0">
                <a:solidFill>
                  <a:srgbClr val="C00000"/>
                </a:solidFill>
                <a:latin typeface="Palatino Linotype" pitchFamily="18" charset="0"/>
              </a:rPr>
              <a:t>by</a:t>
            </a:r>
            <a:r>
              <a:rPr lang="it-IT" sz="3200" b="1" dirty="0" smtClean="0">
                <a:solidFill>
                  <a:srgbClr val="C00000"/>
                </a:solidFill>
                <a:latin typeface="Palatino Linotype" pitchFamily="18" charset="0"/>
              </a:rPr>
              <a:t> </a:t>
            </a:r>
            <a:r>
              <a:rPr lang="it-IT" sz="3200" b="1" dirty="0" err="1" smtClean="0">
                <a:solidFill>
                  <a:srgbClr val="C00000"/>
                </a:solidFill>
                <a:latin typeface="Palatino Linotype" pitchFamily="18" charset="0"/>
              </a:rPr>
              <a:t>age</a:t>
            </a:r>
            <a:r>
              <a:rPr lang="it-IT" sz="3200" b="1" dirty="0" smtClean="0">
                <a:solidFill>
                  <a:srgbClr val="C00000"/>
                </a:solidFill>
                <a:latin typeface="Palatino Linotype" pitchFamily="18" charset="0"/>
              </a:rPr>
              <a:t>, UK 2012</a:t>
            </a:r>
            <a:endParaRPr lang="it-IT" sz="3200" b="1" dirty="0">
              <a:solidFill>
                <a:srgbClr val="C00000"/>
              </a:solidFill>
              <a:latin typeface="Palatino Linotype" pitchFamily="18" charset="0"/>
            </a:endParaRPr>
          </a:p>
        </p:txBody>
      </p:sp>
      <p:cxnSp>
        <p:nvCxnSpPr>
          <p:cNvPr id="4" name="Connettore 1 3"/>
          <p:cNvCxnSpPr/>
          <p:nvPr/>
        </p:nvCxnSpPr>
        <p:spPr>
          <a:xfrm flipV="1">
            <a:off x="683568" y="1268760"/>
            <a:ext cx="7992888" cy="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tangolo 4"/>
          <p:cNvSpPr/>
          <p:nvPr/>
        </p:nvSpPr>
        <p:spPr>
          <a:xfrm>
            <a:off x="2071486" y="5949280"/>
            <a:ext cx="7187930" cy="646331"/>
          </a:xfrm>
          <a:prstGeom prst="rect">
            <a:avLst/>
          </a:prstGeom>
        </p:spPr>
        <p:txBody>
          <a:bodyPr wrap="none">
            <a:spAutoFit/>
          </a:bodyPr>
          <a:lstStyle/>
          <a:p>
            <a:r>
              <a:rPr lang="en-US" i="1" dirty="0" smtClean="0">
                <a:solidFill>
                  <a:srgbClr val="002060"/>
                </a:solidFill>
                <a:latin typeface="Palatino Linotype" pitchFamily="18" charset="0"/>
              </a:rPr>
              <a:t>M. Green and P. </a:t>
            </a:r>
            <a:r>
              <a:rPr lang="en-US" i="1" dirty="0" err="1" smtClean="0">
                <a:solidFill>
                  <a:srgbClr val="002060"/>
                </a:solidFill>
                <a:latin typeface="Palatino Linotype" pitchFamily="18" charset="0"/>
              </a:rPr>
              <a:t>Rossall</a:t>
            </a:r>
            <a:r>
              <a:rPr lang="en-US" i="1" dirty="0" smtClean="0">
                <a:solidFill>
                  <a:srgbClr val="002060"/>
                </a:solidFill>
                <a:latin typeface="Palatino Linotype" pitchFamily="18" charset="0"/>
              </a:rPr>
              <a:t>, Age UK Digital Inclusion Evidence Report . 2013</a:t>
            </a:r>
          </a:p>
          <a:p>
            <a:endParaRPr lang="en-US" i="1" dirty="0" smtClean="0">
              <a:solidFill>
                <a:srgbClr val="002060"/>
              </a:solidFill>
              <a:latin typeface="Palatino Linotype" pitchFamily="18" charset="0"/>
            </a:endParaRPr>
          </a:p>
        </p:txBody>
      </p:sp>
    </p:spTree>
    <p:extLst>
      <p:ext uri="{BB962C8B-B14F-4D97-AF65-F5344CB8AC3E}">
        <p14:creationId xmlns:p14="http://schemas.microsoft.com/office/powerpoint/2010/main" val="22290823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548680"/>
            <a:ext cx="8568952" cy="646331"/>
          </a:xfrm>
          <a:prstGeom prst="rect">
            <a:avLst/>
          </a:prstGeom>
        </p:spPr>
        <p:txBody>
          <a:bodyPr wrap="square">
            <a:spAutoFit/>
          </a:bodyPr>
          <a:lstStyle/>
          <a:p>
            <a:pPr algn="ctr"/>
            <a:r>
              <a:rPr lang="en-US" sz="3600" b="1" dirty="0" smtClean="0">
                <a:solidFill>
                  <a:srgbClr val="C00000"/>
                </a:solidFill>
                <a:latin typeface="Palatino Linotype" pitchFamily="18" charset="0"/>
              </a:rPr>
              <a:t>Barriers to digital inclusion</a:t>
            </a:r>
            <a:endParaRPr lang="en-US" sz="3600" b="1" dirty="0">
              <a:solidFill>
                <a:srgbClr val="C00000"/>
              </a:solidFill>
              <a:latin typeface="Palatino Linotype" pitchFamily="18" charset="0"/>
            </a:endParaRPr>
          </a:p>
        </p:txBody>
      </p:sp>
      <p:cxnSp>
        <p:nvCxnSpPr>
          <p:cNvPr id="3" name="Connettore 1 2"/>
          <p:cNvCxnSpPr/>
          <p:nvPr/>
        </p:nvCxnSpPr>
        <p:spPr>
          <a:xfrm flipV="1">
            <a:off x="395536" y="1412776"/>
            <a:ext cx="7992888" cy="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tangolo 3"/>
          <p:cNvSpPr/>
          <p:nvPr/>
        </p:nvSpPr>
        <p:spPr>
          <a:xfrm>
            <a:off x="4283968" y="4797152"/>
            <a:ext cx="4348306" cy="369332"/>
          </a:xfrm>
          <a:prstGeom prst="rect">
            <a:avLst/>
          </a:prstGeom>
        </p:spPr>
        <p:txBody>
          <a:bodyPr wrap="none">
            <a:spAutoFit/>
          </a:bodyPr>
          <a:lstStyle/>
          <a:p>
            <a:r>
              <a:rPr lang="en-US" i="1" dirty="0" smtClean="0">
                <a:solidFill>
                  <a:srgbClr val="002060"/>
                </a:solidFill>
                <a:latin typeface="Palatino Linotype" pitchFamily="18" charset="0"/>
              </a:rPr>
              <a:t>The European Older People’s Platform. 2008</a:t>
            </a:r>
            <a:endParaRPr lang="en-US" i="1" dirty="0">
              <a:solidFill>
                <a:srgbClr val="002060"/>
              </a:solidFill>
              <a:latin typeface="Palatino Linotype" pitchFamily="18" charset="0"/>
            </a:endParaRPr>
          </a:p>
        </p:txBody>
      </p:sp>
      <p:sp>
        <p:nvSpPr>
          <p:cNvPr id="5" name="Rettangolo 4"/>
          <p:cNvSpPr/>
          <p:nvPr/>
        </p:nvSpPr>
        <p:spPr>
          <a:xfrm>
            <a:off x="827584" y="1916832"/>
            <a:ext cx="8064896" cy="3046988"/>
          </a:xfrm>
          <a:prstGeom prst="rect">
            <a:avLst/>
          </a:prstGeom>
        </p:spPr>
        <p:txBody>
          <a:bodyPr wrap="square">
            <a:spAutoFit/>
          </a:bodyPr>
          <a:lstStyle/>
          <a:p>
            <a:pPr>
              <a:buFont typeface="Arial" pitchFamily="34" charset="0"/>
              <a:buChar char="•"/>
            </a:pPr>
            <a:r>
              <a:rPr lang="it-IT" sz="2400" dirty="0" smtClean="0">
                <a:solidFill>
                  <a:srgbClr val="002060"/>
                </a:solidFill>
                <a:latin typeface="Palatino Linotype" pitchFamily="18" charset="0"/>
              </a:rPr>
              <a:t> </a:t>
            </a:r>
            <a:r>
              <a:rPr lang="it-IT" sz="2400" dirty="0" err="1" smtClean="0">
                <a:solidFill>
                  <a:srgbClr val="002060"/>
                </a:solidFill>
                <a:latin typeface="Palatino Linotype" pitchFamily="18" charset="0"/>
              </a:rPr>
              <a:t>Lack</a:t>
            </a:r>
            <a:r>
              <a:rPr lang="it-IT" sz="2400" dirty="0" smtClean="0">
                <a:solidFill>
                  <a:srgbClr val="002060"/>
                </a:solidFill>
                <a:latin typeface="Palatino Linotype" pitchFamily="18" charset="0"/>
              </a:rPr>
              <a:t> of </a:t>
            </a:r>
            <a:r>
              <a:rPr lang="it-IT" sz="2400" dirty="0" err="1" smtClean="0">
                <a:solidFill>
                  <a:srgbClr val="002060"/>
                </a:solidFill>
                <a:latin typeface="Palatino Linotype" pitchFamily="18" charset="0"/>
              </a:rPr>
              <a:t>interest</a:t>
            </a:r>
            <a:endParaRPr lang="it-IT" sz="2400" dirty="0" smtClean="0">
              <a:solidFill>
                <a:srgbClr val="002060"/>
              </a:solidFill>
              <a:latin typeface="Palatino Linotype" pitchFamily="18" charset="0"/>
            </a:endParaRPr>
          </a:p>
          <a:p>
            <a:pPr>
              <a:buFont typeface="Arial" pitchFamily="34" charset="0"/>
              <a:buChar char="•"/>
            </a:pPr>
            <a:endParaRPr lang="it-IT" sz="1600" dirty="0" smtClean="0">
              <a:solidFill>
                <a:srgbClr val="002060"/>
              </a:solidFill>
              <a:latin typeface="Palatino Linotype" pitchFamily="18" charset="0"/>
            </a:endParaRPr>
          </a:p>
          <a:p>
            <a:pPr>
              <a:buFont typeface="Arial" pitchFamily="34" charset="0"/>
              <a:buChar char="•"/>
            </a:pPr>
            <a:r>
              <a:rPr lang="en-US" sz="2400" dirty="0" smtClean="0">
                <a:solidFill>
                  <a:srgbClr val="002060"/>
                </a:solidFill>
                <a:latin typeface="Palatino Linotype" pitchFamily="18" charset="0"/>
              </a:rPr>
              <a:t> Lack of knowledge/education</a:t>
            </a:r>
          </a:p>
          <a:p>
            <a:pPr>
              <a:buFont typeface="Arial" pitchFamily="34" charset="0"/>
              <a:buChar char="•"/>
            </a:pPr>
            <a:endParaRPr lang="en-US" sz="1600" dirty="0" smtClean="0">
              <a:solidFill>
                <a:srgbClr val="002060"/>
              </a:solidFill>
              <a:latin typeface="Palatino Linotype" pitchFamily="18" charset="0"/>
            </a:endParaRPr>
          </a:p>
          <a:p>
            <a:pPr>
              <a:buFont typeface="Arial" pitchFamily="34" charset="0"/>
              <a:buChar char="•"/>
            </a:pPr>
            <a:r>
              <a:rPr lang="en-US" sz="2400" dirty="0" smtClean="0">
                <a:solidFill>
                  <a:srgbClr val="002060"/>
                </a:solidFill>
                <a:latin typeface="Palatino Linotype" pitchFamily="18" charset="0"/>
              </a:rPr>
              <a:t> Cost </a:t>
            </a:r>
          </a:p>
          <a:p>
            <a:pPr>
              <a:buFont typeface="Arial" pitchFamily="34" charset="0"/>
              <a:buChar char="•"/>
            </a:pPr>
            <a:endParaRPr lang="en-US" sz="1600" dirty="0" smtClean="0">
              <a:solidFill>
                <a:srgbClr val="002060"/>
              </a:solidFill>
              <a:latin typeface="Palatino Linotype" pitchFamily="18" charset="0"/>
            </a:endParaRPr>
          </a:p>
          <a:p>
            <a:pPr>
              <a:buFont typeface="Arial" pitchFamily="34" charset="0"/>
              <a:buChar char="•"/>
            </a:pPr>
            <a:r>
              <a:rPr lang="en-US" sz="2400" dirty="0" smtClean="0">
                <a:solidFill>
                  <a:srgbClr val="002060"/>
                </a:solidFill>
                <a:latin typeface="Palatino Linotype" pitchFamily="18" charset="0"/>
              </a:rPr>
              <a:t> Usability and Accessibility </a:t>
            </a:r>
          </a:p>
          <a:p>
            <a:pPr>
              <a:buFont typeface="Arial" pitchFamily="34" charset="0"/>
              <a:buChar char="•"/>
            </a:pPr>
            <a:endParaRPr lang="en-US" sz="2400" dirty="0" smtClean="0">
              <a:solidFill>
                <a:srgbClr val="002060"/>
              </a:solidFill>
              <a:latin typeface="Palatino Linotype" pitchFamily="18" charset="0"/>
            </a:endParaRPr>
          </a:p>
          <a:p>
            <a:pPr>
              <a:buFont typeface="Arial" pitchFamily="34" charset="0"/>
              <a:buChar char="•"/>
            </a:pPr>
            <a:endParaRPr lang="en-US" sz="2400" dirty="0" smtClean="0">
              <a:solidFill>
                <a:srgbClr val="002060"/>
              </a:solidFill>
              <a:latin typeface="Palatino Linotype" pitchFamily="18" charset="0"/>
            </a:endParaRPr>
          </a:p>
        </p:txBody>
      </p:sp>
    </p:spTree>
    <p:extLst>
      <p:ext uri="{BB962C8B-B14F-4D97-AF65-F5344CB8AC3E}">
        <p14:creationId xmlns:p14="http://schemas.microsoft.com/office/powerpoint/2010/main" val="1395709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27584" y="1196752"/>
            <a:ext cx="7416824" cy="5262979"/>
          </a:xfrm>
          <a:prstGeom prst="rect">
            <a:avLst/>
          </a:prstGeom>
        </p:spPr>
        <p:txBody>
          <a:bodyPr wrap="square">
            <a:spAutoFit/>
          </a:bodyPr>
          <a:lstStyle/>
          <a:p>
            <a:pPr algn="just"/>
            <a:r>
              <a:rPr lang="en-US" sz="2400" dirty="0" smtClean="0">
                <a:solidFill>
                  <a:srgbClr val="002060"/>
                </a:solidFill>
                <a:latin typeface="Palatino Linotype" pitchFamily="18" charset="0"/>
              </a:rPr>
              <a:t>Over the past 50 years, the informed consent process has become increasingly regulated and standardized, while the challenges remain persistent and hard to overcome.</a:t>
            </a:r>
          </a:p>
          <a:p>
            <a:pPr algn="just"/>
            <a:endParaRPr lang="en-US" sz="2400" dirty="0" smtClean="0">
              <a:solidFill>
                <a:srgbClr val="002060"/>
              </a:solidFill>
              <a:latin typeface="Palatino Linotype" pitchFamily="18" charset="0"/>
            </a:endParaRPr>
          </a:p>
          <a:p>
            <a:pPr algn="just"/>
            <a:r>
              <a:rPr lang="en-US" sz="2400" dirty="0" smtClean="0">
                <a:solidFill>
                  <a:srgbClr val="002060"/>
                </a:solidFill>
                <a:latin typeface="Palatino Linotype" pitchFamily="18" charset="0"/>
              </a:rPr>
              <a:t>Consent forms are increasingly long and complicated, obscuring important details, and are often designed to serve the interests of institutions and sponsors. </a:t>
            </a:r>
          </a:p>
          <a:p>
            <a:pPr algn="just"/>
            <a:endParaRPr lang="en-US" sz="2400" dirty="0" smtClean="0">
              <a:solidFill>
                <a:srgbClr val="002060"/>
              </a:solidFill>
              <a:latin typeface="Palatino Linotype" pitchFamily="18" charset="0"/>
            </a:endParaRPr>
          </a:p>
          <a:p>
            <a:pPr algn="just"/>
            <a:r>
              <a:rPr lang="en-US" sz="2400" dirty="0" smtClean="0">
                <a:solidFill>
                  <a:srgbClr val="002060"/>
                </a:solidFill>
                <a:latin typeface="Palatino Linotype" pitchFamily="18" charset="0"/>
              </a:rPr>
              <a:t>Data show that participants often have a limited understanding of study information even when they have signed a consent form.</a:t>
            </a:r>
          </a:p>
          <a:p>
            <a:pPr algn="just"/>
            <a:endParaRPr lang="en-US" sz="2400" dirty="0">
              <a:solidFill>
                <a:srgbClr val="002060"/>
              </a:solidFill>
              <a:latin typeface="Palatino Linotype" pitchFamily="18" charset="0"/>
            </a:endParaRPr>
          </a:p>
        </p:txBody>
      </p:sp>
      <p:sp>
        <p:nvSpPr>
          <p:cNvPr id="3" name="CasellaDiTesto 2"/>
          <p:cNvSpPr txBox="1"/>
          <p:nvPr/>
        </p:nvSpPr>
        <p:spPr>
          <a:xfrm>
            <a:off x="-180528" y="5805264"/>
            <a:ext cx="9036496" cy="646331"/>
          </a:xfrm>
          <a:prstGeom prst="rect">
            <a:avLst/>
          </a:prstGeom>
          <a:noFill/>
        </p:spPr>
        <p:txBody>
          <a:bodyPr wrap="square" rtlCol="0">
            <a:spAutoFit/>
          </a:bodyPr>
          <a:lstStyle/>
          <a:p>
            <a:pPr algn="r"/>
            <a:r>
              <a:rPr lang="it-IT" i="1" dirty="0" err="1" smtClean="0">
                <a:solidFill>
                  <a:srgbClr val="002060"/>
                </a:solidFill>
                <a:latin typeface="Palatino Linotype" pitchFamily="18" charset="0"/>
              </a:rPr>
              <a:t>Grady</a:t>
            </a:r>
            <a:r>
              <a:rPr lang="it-IT" i="1" dirty="0" smtClean="0">
                <a:solidFill>
                  <a:srgbClr val="002060"/>
                </a:solidFill>
                <a:latin typeface="Palatino Linotype" pitchFamily="18" charset="0"/>
              </a:rPr>
              <a:t>, N </a:t>
            </a:r>
            <a:r>
              <a:rPr lang="it-IT" i="1" dirty="0" err="1" smtClean="0">
                <a:solidFill>
                  <a:srgbClr val="002060"/>
                </a:solidFill>
                <a:latin typeface="Palatino Linotype" pitchFamily="18" charset="0"/>
              </a:rPr>
              <a:t>Engl</a:t>
            </a:r>
            <a:r>
              <a:rPr lang="it-IT" i="1" dirty="0" smtClean="0">
                <a:solidFill>
                  <a:srgbClr val="002060"/>
                </a:solidFill>
                <a:latin typeface="Palatino Linotype" pitchFamily="18" charset="0"/>
              </a:rPr>
              <a:t> J </a:t>
            </a:r>
            <a:r>
              <a:rPr lang="it-IT" i="1" dirty="0" err="1" smtClean="0">
                <a:solidFill>
                  <a:srgbClr val="002060"/>
                </a:solidFill>
                <a:latin typeface="Palatino Linotype" pitchFamily="18" charset="0"/>
              </a:rPr>
              <a:t>Med</a:t>
            </a:r>
            <a:r>
              <a:rPr lang="it-IT" i="1" dirty="0" smtClean="0">
                <a:solidFill>
                  <a:srgbClr val="002060"/>
                </a:solidFill>
                <a:latin typeface="Palatino Linotype" pitchFamily="18" charset="0"/>
              </a:rPr>
              <a:t>. 2017</a:t>
            </a:r>
          </a:p>
          <a:p>
            <a:pPr algn="r"/>
            <a:endParaRPr lang="it-IT" i="1" dirty="0">
              <a:solidFill>
                <a:srgbClr val="002060"/>
              </a:solidFill>
              <a:latin typeface="Palatino Linotype" pitchFamily="18" charset="0"/>
            </a:endParaRPr>
          </a:p>
        </p:txBody>
      </p:sp>
      <p:sp>
        <p:nvSpPr>
          <p:cNvPr id="4" name="Rettangolo 3"/>
          <p:cNvSpPr/>
          <p:nvPr/>
        </p:nvSpPr>
        <p:spPr>
          <a:xfrm>
            <a:off x="467544" y="332656"/>
            <a:ext cx="8676456" cy="584775"/>
          </a:xfrm>
          <a:prstGeom prst="rect">
            <a:avLst/>
          </a:prstGeom>
        </p:spPr>
        <p:txBody>
          <a:bodyPr wrap="square">
            <a:spAutoFit/>
          </a:bodyPr>
          <a:lstStyle/>
          <a:p>
            <a:r>
              <a:rPr lang="en-US" sz="3200" b="1" dirty="0" smtClean="0">
                <a:solidFill>
                  <a:srgbClr val="C00000"/>
                </a:solidFill>
                <a:latin typeface="Palatino Linotype" pitchFamily="18" charset="0"/>
              </a:rPr>
              <a:t>The Changing Face of Informed Consent</a:t>
            </a:r>
            <a:endParaRPr lang="en-US" sz="3200" b="1" dirty="0">
              <a:solidFill>
                <a:srgbClr val="C00000"/>
              </a:solidFill>
              <a:latin typeface="Palatino Linotype" pitchFamily="18" charset="0"/>
            </a:endParaRPr>
          </a:p>
        </p:txBody>
      </p:sp>
      <p:cxnSp>
        <p:nvCxnSpPr>
          <p:cNvPr id="5" name="Connettore 1 4"/>
          <p:cNvCxnSpPr/>
          <p:nvPr/>
        </p:nvCxnSpPr>
        <p:spPr>
          <a:xfrm flipV="1">
            <a:off x="395536" y="1196752"/>
            <a:ext cx="7992888" cy="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6394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83569" y="1772816"/>
            <a:ext cx="8208912" cy="1815882"/>
          </a:xfrm>
          <a:prstGeom prst="rect">
            <a:avLst/>
          </a:prstGeom>
        </p:spPr>
        <p:txBody>
          <a:bodyPr wrap="square">
            <a:spAutoFit/>
          </a:bodyPr>
          <a:lstStyle/>
          <a:p>
            <a:pPr>
              <a:buFont typeface="Arial" pitchFamily="34" charset="0"/>
              <a:buChar char="•"/>
            </a:pPr>
            <a:r>
              <a:rPr lang="it-IT" sz="2800" dirty="0" smtClean="0">
                <a:solidFill>
                  <a:srgbClr val="002060"/>
                </a:solidFill>
                <a:latin typeface="Palatino Linotype" pitchFamily="18" charset="0"/>
              </a:rPr>
              <a:t> </a:t>
            </a:r>
            <a:r>
              <a:rPr lang="it-IT" sz="2800" dirty="0" err="1" smtClean="0">
                <a:solidFill>
                  <a:srgbClr val="002060"/>
                </a:solidFill>
                <a:latin typeface="Palatino Linotype" pitchFamily="18" charset="0"/>
              </a:rPr>
              <a:t>Alleviating</a:t>
            </a:r>
            <a:r>
              <a:rPr lang="it-IT" sz="2800" dirty="0" smtClean="0">
                <a:solidFill>
                  <a:srgbClr val="002060"/>
                </a:solidFill>
                <a:latin typeface="Palatino Linotype" pitchFamily="18" charset="0"/>
              </a:rPr>
              <a:t> social </a:t>
            </a:r>
            <a:r>
              <a:rPr lang="it-IT" sz="2800" dirty="0" err="1" smtClean="0">
                <a:solidFill>
                  <a:srgbClr val="002060"/>
                </a:solidFill>
                <a:latin typeface="Palatino Linotype" pitchFamily="18" charset="0"/>
              </a:rPr>
              <a:t>isolation</a:t>
            </a:r>
            <a:r>
              <a:rPr lang="it-IT" sz="2800" dirty="0" smtClean="0">
                <a:solidFill>
                  <a:srgbClr val="002060"/>
                </a:solidFill>
                <a:latin typeface="Palatino Linotype" pitchFamily="18" charset="0"/>
              </a:rPr>
              <a:t> and </a:t>
            </a:r>
            <a:r>
              <a:rPr lang="it-IT" sz="2800" dirty="0" err="1" smtClean="0">
                <a:solidFill>
                  <a:srgbClr val="002060"/>
                </a:solidFill>
                <a:latin typeface="Palatino Linotype" pitchFamily="18" charset="0"/>
              </a:rPr>
              <a:t>loneliness</a:t>
            </a:r>
            <a:endParaRPr lang="it-IT" sz="2800" dirty="0" smtClean="0">
              <a:solidFill>
                <a:srgbClr val="002060"/>
              </a:solidFill>
              <a:latin typeface="Palatino Linotype" pitchFamily="18" charset="0"/>
            </a:endParaRPr>
          </a:p>
          <a:p>
            <a:pPr>
              <a:buFont typeface="Arial" pitchFamily="34" charset="0"/>
              <a:buChar char="•"/>
            </a:pPr>
            <a:r>
              <a:rPr lang="it-IT" sz="2800" dirty="0">
                <a:solidFill>
                  <a:srgbClr val="002060"/>
                </a:solidFill>
                <a:latin typeface="Palatino Linotype" pitchFamily="18" charset="0"/>
              </a:rPr>
              <a:t> P</a:t>
            </a:r>
            <a:r>
              <a:rPr lang="it-IT" sz="2800" dirty="0" smtClean="0">
                <a:solidFill>
                  <a:srgbClr val="002060"/>
                </a:solidFill>
                <a:latin typeface="Palatino Linotype" pitchFamily="18" charset="0"/>
              </a:rPr>
              <a:t>ositive </a:t>
            </a:r>
            <a:r>
              <a:rPr lang="it-IT" sz="2800" dirty="0" err="1" smtClean="0">
                <a:solidFill>
                  <a:srgbClr val="002060"/>
                </a:solidFill>
                <a:latin typeface="Palatino Linotype" pitchFamily="18" charset="0"/>
              </a:rPr>
              <a:t>effect</a:t>
            </a:r>
            <a:r>
              <a:rPr lang="it-IT" sz="2800" dirty="0" smtClean="0">
                <a:solidFill>
                  <a:srgbClr val="002060"/>
                </a:solidFill>
                <a:latin typeface="Palatino Linotype" pitchFamily="18" charset="0"/>
              </a:rPr>
              <a:t> on </a:t>
            </a:r>
            <a:r>
              <a:rPr lang="it-IT" sz="2800" dirty="0" err="1" smtClean="0">
                <a:solidFill>
                  <a:srgbClr val="002060"/>
                </a:solidFill>
                <a:latin typeface="Palatino Linotype" pitchFamily="18" charset="0"/>
              </a:rPr>
              <a:t>depression</a:t>
            </a:r>
            <a:endParaRPr lang="it-IT" sz="2800" dirty="0" smtClean="0">
              <a:solidFill>
                <a:srgbClr val="002060"/>
              </a:solidFill>
              <a:latin typeface="Palatino Linotype" pitchFamily="18" charset="0"/>
            </a:endParaRPr>
          </a:p>
          <a:p>
            <a:pPr>
              <a:buFont typeface="Arial" pitchFamily="34" charset="0"/>
              <a:buChar char="•"/>
            </a:pPr>
            <a:r>
              <a:rPr lang="en-US" sz="2800" dirty="0">
                <a:solidFill>
                  <a:srgbClr val="002060"/>
                </a:solidFill>
                <a:latin typeface="Palatino Linotype" pitchFamily="18" charset="0"/>
              </a:rPr>
              <a:t> </a:t>
            </a:r>
            <a:r>
              <a:rPr lang="en-US" sz="2800" dirty="0" smtClean="0">
                <a:solidFill>
                  <a:srgbClr val="002060"/>
                </a:solidFill>
                <a:latin typeface="Palatino Linotype" pitchFamily="18" charset="0"/>
              </a:rPr>
              <a:t>Benefits for the health and well-being, better access to health care and in particular e-health</a:t>
            </a:r>
            <a:endParaRPr lang="it-IT" sz="2800" dirty="0">
              <a:solidFill>
                <a:srgbClr val="002060"/>
              </a:solidFill>
              <a:latin typeface="Palatino Linotype" pitchFamily="18" charset="0"/>
            </a:endParaRPr>
          </a:p>
        </p:txBody>
      </p:sp>
      <p:sp>
        <p:nvSpPr>
          <p:cNvPr id="3" name="Rettangolo 2"/>
          <p:cNvSpPr/>
          <p:nvPr/>
        </p:nvSpPr>
        <p:spPr>
          <a:xfrm>
            <a:off x="1331640" y="5374957"/>
            <a:ext cx="7187930" cy="646331"/>
          </a:xfrm>
          <a:prstGeom prst="rect">
            <a:avLst/>
          </a:prstGeom>
        </p:spPr>
        <p:txBody>
          <a:bodyPr wrap="none">
            <a:spAutoFit/>
          </a:bodyPr>
          <a:lstStyle/>
          <a:p>
            <a:r>
              <a:rPr lang="en-US" i="1" dirty="0" smtClean="0">
                <a:solidFill>
                  <a:srgbClr val="002060"/>
                </a:solidFill>
                <a:latin typeface="Palatino Linotype" pitchFamily="18" charset="0"/>
              </a:rPr>
              <a:t>M. Green and P. </a:t>
            </a:r>
            <a:r>
              <a:rPr lang="en-US" i="1" dirty="0" err="1" smtClean="0">
                <a:solidFill>
                  <a:srgbClr val="002060"/>
                </a:solidFill>
                <a:latin typeface="Palatino Linotype" pitchFamily="18" charset="0"/>
              </a:rPr>
              <a:t>Rossall</a:t>
            </a:r>
            <a:r>
              <a:rPr lang="en-US" i="1" dirty="0" smtClean="0">
                <a:solidFill>
                  <a:srgbClr val="002060"/>
                </a:solidFill>
                <a:latin typeface="Palatino Linotype" pitchFamily="18" charset="0"/>
              </a:rPr>
              <a:t>, Age UK Digital Inclusion Evidence Report . 2013</a:t>
            </a:r>
          </a:p>
          <a:p>
            <a:endParaRPr lang="en-US" i="1" dirty="0" smtClean="0">
              <a:solidFill>
                <a:srgbClr val="002060"/>
              </a:solidFill>
              <a:latin typeface="Palatino Linotype" pitchFamily="18" charset="0"/>
            </a:endParaRPr>
          </a:p>
        </p:txBody>
      </p:sp>
      <p:sp>
        <p:nvSpPr>
          <p:cNvPr id="4" name="Rettangolo 3"/>
          <p:cNvSpPr/>
          <p:nvPr/>
        </p:nvSpPr>
        <p:spPr>
          <a:xfrm>
            <a:off x="0" y="188640"/>
            <a:ext cx="8892480" cy="1077218"/>
          </a:xfrm>
          <a:prstGeom prst="rect">
            <a:avLst/>
          </a:prstGeom>
        </p:spPr>
        <p:txBody>
          <a:bodyPr wrap="square">
            <a:spAutoFit/>
          </a:bodyPr>
          <a:lstStyle/>
          <a:p>
            <a:pPr algn="ctr"/>
            <a:r>
              <a:rPr lang="en-US" sz="3200" b="1" dirty="0" smtClean="0">
                <a:solidFill>
                  <a:srgbClr val="C00000"/>
                </a:solidFill>
                <a:latin typeface="Palatino Linotype" pitchFamily="18" charset="0"/>
              </a:rPr>
              <a:t>Advantages of Digital inclusion in Older People</a:t>
            </a:r>
            <a:endParaRPr lang="en-US" sz="3200" b="1" dirty="0">
              <a:solidFill>
                <a:srgbClr val="C00000"/>
              </a:solidFill>
              <a:latin typeface="Palatino Linotype" pitchFamily="18" charset="0"/>
            </a:endParaRPr>
          </a:p>
        </p:txBody>
      </p:sp>
      <p:cxnSp>
        <p:nvCxnSpPr>
          <p:cNvPr id="5" name="Connettore 1 4"/>
          <p:cNvCxnSpPr/>
          <p:nvPr/>
        </p:nvCxnSpPr>
        <p:spPr>
          <a:xfrm flipV="1">
            <a:off x="395536" y="1268758"/>
            <a:ext cx="7992888" cy="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81201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60648"/>
            <a:ext cx="9144000" cy="1143000"/>
          </a:xfrm>
        </p:spPr>
        <p:txBody>
          <a:bodyPr>
            <a:normAutofit fontScale="90000"/>
          </a:bodyPr>
          <a:lstStyle/>
          <a:p>
            <a:r>
              <a:rPr lang="it-IT" b="1" dirty="0" err="1" smtClean="0">
                <a:solidFill>
                  <a:srgbClr val="C00000"/>
                </a:solidFill>
                <a:latin typeface="Palatino Linotype" pitchFamily="18" charset="0"/>
              </a:rPr>
              <a:t>Promote</a:t>
            </a:r>
            <a:r>
              <a:rPr lang="it-IT" b="1" dirty="0" smtClean="0">
                <a:solidFill>
                  <a:srgbClr val="C00000"/>
                </a:solidFill>
                <a:latin typeface="Palatino Linotype" pitchFamily="18" charset="0"/>
              </a:rPr>
              <a:t> </a:t>
            </a:r>
            <a:r>
              <a:rPr lang="it-IT" b="1" dirty="0" err="1" smtClean="0">
                <a:solidFill>
                  <a:srgbClr val="C00000"/>
                </a:solidFill>
                <a:latin typeface="Palatino Linotype" pitchFamily="18" charset="0"/>
              </a:rPr>
              <a:t>eHealth</a:t>
            </a:r>
            <a:r>
              <a:rPr lang="it-IT" b="1" dirty="0" smtClean="0">
                <a:solidFill>
                  <a:srgbClr val="C00000"/>
                </a:solidFill>
                <a:latin typeface="Palatino Linotype" pitchFamily="18" charset="0"/>
              </a:rPr>
              <a:t> </a:t>
            </a:r>
            <a:r>
              <a:rPr lang="it-IT" b="1" dirty="0" err="1" smtClean="0">
                <a:solidFill>
                  <a:srgbClr val="C00000"/>
                </a:solidFill>
                <a:latin typeface="Palatino Linotype" pitchFamily="18" charset="0"/>
              </a:rPr>
              <a:t>through</a:t>
            </a:r>
            <a:r>
              <a:rPr lang="it-IT" b="1" dirty="0" smtClean="0">
                <a:solidFill>
                  <a:srgbClr val="C00000"/>
                </a:solidFill>
                <a:latin typeface="Palatino Linotype" pitchFamily="18" charset="0"/>
              </a:rPr>
              <a:t> </a:t>
            </a:r>
            <a:r>
              <a:rPr lang="it-IT" b="1" dirty="0" err="1" smtClean="0">
                <a:solidFill>
                  <a:srgbClr val="C00000"/>
                </a:solidFill>
                <a:latin typeface="Palatino Linotype" pitchFamily="18" charset="0"/>
              </a:rPr>
              <a:t>technological</a:t>
            </a:r>
            <a:r>
              <a:rPr lang="it-IT" b="1" dirty="0" smtClean="0">
                <a:solidFill>
                  <a:srgbClr val="C00000"/>
                </a:solidFill>
                <a:latin typeface="Palatino Linotype" pitchFamily="18" charset="0"/>
              </a:rPr>
              <a:t> literacy</a:t>
            </a:r>
            <a:endParaRPr lang="it-IT" b="1" dirty="0">
              <a:solidFill>
                <a:srgbClr val="C00000"/>
              </a:solidFill>
              <a:latin typeface="Palatino Linotype" pitchFamily="18" charset="0"/>
            </a:endParaRPr>
          </a:p>
        </p:txBody>
      </p:sp>
      <p:sp>
        <p:nvSpPr>
          <p:cNvPr id="3" name="Segnaposto contenuto 2"/>
          <p:cNvSpPr>
            <a:spLocks noGrp="1"/>
          </p:cNvSpPr>
          <p:nvPr>
            <p:ph idx="1"/>
          </p:nvPr>
        </p:nvSpPr>
        <p:spPr>
          <a:xfrm>
            <a:off x="457200" y="1600200"/>
            <a:ext cx="8229600" cy="4972071"/>
          </a:xfrm>
        </p:spPr>
        <p:txBody>
          <a:bodyPr>
            <a:normAutofit fontScale="40000" lnSpcReduction="20000"/>
          </a:bodyPr>
          <a:lstStyle/>
          <a:p>
            <a:pPr algn="just"/>
            <a:r>
              <a:rPr lang="en-GB" sz="7200" dirty="0">
                <a:solidFill>
                  <a:srgbClr val="002060"/>
                </a:solidFill>
                <a:latin typeface="Palatino Linotype" pitchFamily="18" charset="0"/>
              </a:rPr>
              <a:t>On the one hand, patient empowerment and digital health literacy are essential for successful </a:t>
            </a:r>
            <a:r>
              <a:rPr lang="en-GB" sz="7200" dirty="0" err="1">
                <a:solidFill>
                  <a:srgbClr val="002060"/>
                </a:solidFill>
                <a:latin typeface="Palatino Linotype" pitchFamily="18" charset="0"/>
              </a:rPr>
              <a:t>eHealth</a:t>
            </a:r>
            <a:r>
              <a:rPr lang="en-GB" sz="7200" dirty="0">
                <a:solidFill>
                  <a:srgbClr val="002060"/>
                </a:solidFill>
                <a:latin typeface="Palatino Linotype" pitchFamily="18" charset="0"/>
              </a:rPr>
              <a:t> deployment. On the other hand, </a:t>
            </a:r>
            <a:r>
              <a:rPr lang="en-GB" sz="7200" dirty="0" err="1">
                <a:solidFill>
                  <a:srgbClr val="002060"/>
                </a:solidFill>
                <a:latin typeface="Palatino Linotype" pitchFamily="18" charset="0"/>
              </a:rPr>
              <a:t>eHealth</a:t>
            </a:r>
            <a:r>
              <a:rPr lang="en-GB" sz="7200" dirty="0">
                <a:solidFill>
                  <a:srgbClr val="002060"/>
                </a:solidFill>
                <a:latin typeface="Palatino Linotype" pitchFamily="18" charset="0"/>
              </a:rPr>
              <a:t> facilitates patients managing their own conditions or healthy citizens benefiting from prevention measures. </a:t>
            </a:r>
            <a:endParaRPr lang="en-GB" sz="7200" dirty="0" smtClean="0">
              <a:solidFill>
                <a:srgbClr val="002060"/>
              </a:solidFill>
              <a:latin typeface="Palatino Linotype" pitchFamily="18" charset="0"/>
            </a:endParaRPr>
          </a:p>
          <a:p>
            <a:pPr algn="just"/>
            <a:endParaRPr lang="en-GB" sz="7200" dirty="0">
              <a:solidFill>
                <a:srgbClr val="002060"/>
              </a:solidFill>
              <a:latin typeface="Palatino Linotype" pitchFamily="18" charset="0"/>
            </a:endParaRPr>
          </a:p>
          <a:p>
            <a:pPr algn="just"/>
            <a:r>
              <a:rPr lang="en-GB" sz="7200" dirty="0">
                <a:solidFill>
                  <a:srgbClr val="002060"/>
                </a:solidFill>
                <a:latin typeface="Palatino Linotype" pitchFamily="18" charset="0"/>
              </a:rPr>
              <a:t>However, a significant barrier lies in the lack of awareness of </a:t>
            </a:r>
            <a:r>
              <a:rPr lang="en-GB" sz="7200" dirty="0" err="1">
                <a:solidFill>
                  <a:srgbClr val="002060"/>
                </a:solidFill>
                <a:latin typeface="Palatino Linotype" pitchFamily="18" charset="0"/>
              </a:rPr>
              <a:t>eHealth</a:t>
            </a:r>
            <a:r>
              <a:rPr lang="en-GB" sz="7200" dirty="0">
                <a:solidFill>
                  <a:srgbClr val="002060"/>
                </a:solidFill>
                <a:latin typeface="Palatino Linotype" pitchFamily="18" charset="0"/>
              </a:rPr>
              <a:t> opportunities and challenges for users (citizens, patients, health and social care professionals</a:t>
            </a:r>
            <a:r>
              <a:rPr lang="en-GB" sz="7200" dirty="0" smtClean="0">
                <a:solidFill>
                  <a:srgbClr val="002060"/>
                </a:solidFill>
                <a:latin typeface="Palatino Linotype" pitchFamily="18" charset="0"/>
              </a:rPr>
              <a:t>).</a:t>
            </a:r>
          </a:p>
          <a:p>
            <a:pPr algn="just"/>
            <a:endParaRPr lang="en-GB" sz="7200" dirty="0">
              <a:solidFill>
                <a:srgbClr val="002060"/>
              </a:solidFill>
              <a:latin typeface="Palatino Linotype" pitchFamily="18" charset="0"/>
            </a:endParaRPr>
          </a:p>
          <a:p>
            <a:pPr algn="just">
              <a:buNone/>
            </a:pPr>
            <a:endParaRPr lang="it-IT" dirty="0">
              <a:solidFill>
                <a:srgbClr val="002060"/>
              </a:solidFill>
              <a:latin typeface="Palatino Linotype" pitchFamily="18" charset="0"/>
            </a:endParaRPr>
          </a:p>
        </p:txBody>
      </p:sp>
      <p:cxnSp>
        <p:nvCxnSpPr>
          <p:cNvPr id="4" name="Connettore 1 3"/>
          <p:cNvCxnSpPr/>
          <p:nvPr/>
        </p:nvCxnSpPr>
        <p:spPr>
          <a:xfrm flipV="1">
            <a:off x="395536" y="1412776"/>
            <a:ext cx="7992888" cy="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0524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755576" y="1484784"/>
            <a:ext cx="7776864" cy="1077218"/>
          </a:xfrm>
          <a:prstGeom prst="rect">
            <a:avLst/>
          </a:prstGeom>
          <a:noFill/>
        </p:spPr>
        <p:txBody>
          <a:bodyPr wrap="square" rtlCol="0">
            <a:spAutoFit/>
          </a:bodyPr>
          <a:lstStyle/>
          <a:p>
            <a:pPr algn="just"/>
            <a:r>
              <a:rPr lang="en-US" sz="3200" dirty="0" smtClean="0">
                <a:solidFill>
                  <a:srgbClr val="002060"/>
                </a:solidFill>
                <a:latin typeface="Palatino Linotype" pitchFamily="18" charset="0"/>
              </a:rPr>
              <a:t>Actions </a:t>
            </a:r>
            <a:r>
              <a:rPr lang="en-US" sz="3200" smtClean="0">
                <a:solidFill>
                  <a:srgbClr val="002060"/>
                </a:solidFill>
                <a:latin typeface="Palatino Linotype" pitchFamily="18" charset="0"/>
              </a:rPr>
              <a:t>to </a:t>
            </a:r>
            <a:r>
              <a:rPr lang="en-US" sz="3200" smtClean="0">
                <a:solidFill>
                  <a:srgbClr val="002060"/>
                </a:solidFill>
                <a:latin typeface="Palatino Linotype" pitchFamily="18" charset="0"/>
              </a:rPr>
              <a:t>increase </a:t>
            </a:r>
            <a:r>
              <a:rPr lang="en-US" sz="3200" dirty="0" smtClean="0">
                <a:solidFill>
                  <a:srgbClr val="002060"/>
                </a:solidFill>
                <a:latin typeface="Palatino Linotype" pitchFamily="18" charset="0"/>
              </a:rPr>
              <a:t>digital inclusion in older adults</a:t>
            </a:r>
            <a:endParaRPr lang="en-US" sz="3200" dirty="0">
              <a:solidFill>
                <a:srgbClr val="002060"/>
              </a:solidFill>
              <a:latin typeface="Palatino Linotype" pitchFamily="18" charset="0"/>
            </a:endParaRPr>
          </a:p>
        </p:txBody>
      </p:sp>
      <p:cxnSp>
        <p:nvCxnSpPr>
          <p:cNvPr id="4" name="Connettore 1 3"/>
          <p:cNvCxnSpPr/>
          <p:nvPr/>
        </p:nvCxnSpPr>
        <p:spPr>
          <a:xfrm flipV="1">
            <a:off x="539552" y="1196752"/>
            <a:ext cx="7992888" cy="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ito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BE" sz="4400" b="1" i="0" u="none" strike="noStrike" kern="1200" cap="none" spc="0" normalizeH="0" baseline="0" noProof="0" dirty="0" smtClean="0">
                <a:ln>
                  <a:noFill/>
                </a:ln>
                <a:solidFill>
                  <a:srgbClr val="C00000"/>
                </a:solidFill>
                <a:effectLst/>
                <a:uLnTx/>
                <a:uFillTx/>
                <a:latin typeface="Palatino Linotype" pitchFamily="18" charset="0"/>
                <a:ea typeface="+mj-ea"/>
                <a:cs typeface="+mj-cs"/>
              </a:rPr>
              <a:t>Action(s) to be undertaken</a:t>
            </a:r>
            <a:endParaRPr kumimoji="0" lang="it-IT" sz="4400" b="0" i="0" u="none" strike="noStrike" kern="1200" cap="none" spc="0" normalizeH="0" baseline="0" noProof="0" dirty="0">
              <a:ln>
                <a:noFill/>
              </a:ln>
              <a:solidFill>
                <a:srgbClr val="C00000"/>
              </a:solidFill>
              <a:effectLst/>
              <a:uLnTx/>
              <a:uFillTx/>
              <a:latin typeface="Palatino Linotype" pitchFamily="18" charset="0"/>
              <a:ea typeface="+mj-ea"/>
              <a:cs typeface="+mj-cs"/>
            </a:endParaRPr>
          </a:p>
        </p:txBody>
      </p:sp>
    </p:spTree>
    <p:extLst>
      <p:ext uri="{BB962C8B-B14F-4D97-AF65-F5344CB8AC3E}">
        <p14:creationId xmlns:p14="http://schemas.microsoft.com/office/powerpoint/2010/main" val="491633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260648"/>
            <a:ext cx="8676456" cy="954107"/>
          </a:xfrm>
          <a:prstGeom prst="rect">
            <a:avLst/>
          </a:prstGeom>
        </p:spPr>
        <p:txBody>
          <a:bodyPr wrap="square">
            <a:spAutoFit/>
          </a:bodyPr>
          <a:lstStyle/>
          <a:p>
            <a:pPr algn="ctr"/>
            <a:r>
              <a:rPr lang="en-US" sz="2800" b="1" dirty="0" smtClean="0">
                <a:solidFill>
                  <a:srgbClr val="C00000"/>
                </a:solidFill>
                <a:latin typeface="Palatino Linotype" pitchFamily="18" charset="0"/>
              </a:rPr>
              <a:t>What Methods Have Been Used To Improve Informed Consent?</a:t>
            </a:r>
            <a:endParaRPr lang="it-IT" sz="2800" dirty="0">
              <a:solidFill>
                <a:srgbClr val="C00000"/>
              </a:solidFill>
              <a:latin typeface="Palatino Linotype" pitchFamily="18" charset="0"/>
            </a:endParaRPr>
          </a:p>
        </p:txBody>
      </p:sp>
      <p:sp>
        <p:nvSpPr>
          <p:cNvPr id="3" name="Rettangolo 2"/>
          <p:cNvSpPr/>
          <p:nvPr/>
        </p:nvSpPr>
        <p:spPr>
          <a:xfrm>
            <a:off x="35496" y="1700808"/>
            <a:ext cx="8892480" cy="4647426"/>
          </a:xfrm>
          <a:prstGeom prst="rect">
            <a:avLst/>
          </a:prstGeom>
        </p:spPr>
        <p:txBody>
          <a:bodyPr wrap="square">
            <a:spAutoFit/>
          </a:bodyPr>
          <a:lstStyle/>
          <a:p>
            <a:pPr algn="just">
              <a:buFont typeface="Arial" pitchFamily="34" charset="0"/>
              <a:buChar char="•"/>
            </a:pPr>
            <a:r>
              <a:rPr lang="en-US" sz="2200" dirty="0" smtClean="0">
                <a:solidFill>
                  <a:srgbClr val="002060"/>
                </a:solidFill>
                <a:latin typeface="Palatino Linotype" pitchFamily="18" charset="0"/>
              </a:rPr>
              <a:t>Simplifying Informed Consent forms may improve satisfaction, if not comprehension</a:t>
            </a:r>
          </a:p>
          <a:p>
            <a:pPr algn="just">
              <a:buFont typeface="Arial" pitchFamily="34" charset="0"/>
              <a:buChar char="•"/>
            </a:pPr>
            <a:endParaRPr lang="en-US" sz="1100" dirty="0" smtClean="0">
              <a:solidFill>
                <a:srgbClr val="002060"/>
              </a:solidFill>
              <a:latin typeface="Palatino Linotype" pitchFamily="18" charset="0"/>
            </a:endParaRPr>
          </a:p>
          <a:p>
            <a:pPr algn="just">
              <a:buFont typeface="Arial" pitchFamily="34" charset="0"/>
              <a:buChar char="•"/>
            </a:pPr>
            <a:r>
              <a:rPr lang="en-US" sz="2200" dirty="0" smtClean="0">
                <a:solidFill>
                  <a:srgbClr val="002060"/>
                </a:solidFill>
                <a:latin typeface="Palatino Linotype" pitchFamily="18" charset="0"/>
              </a:rPr>
              <a:t>Providing supplemental written materials improves recall and comprehension</a:t>
            </a:r>
          </a:p>
          <a:p>
            <a:pPr algn="just">
              <a:buFont typeface="Arial" pitchFamily="34" charset="0"/>
              <a:buChar char="•"/>
            </a:pPr>
            <a:endParaRPr lang="en-US" sz="1100" dirty="0" smtClean="0">
              <a:solidFill>
                <a:srgbClr val="002060"/>
              </a:solidFill>
              <a:latin typeface="Palatino Linotype" pitchFamily="18" charset="0"/>
            </a:endParaRPr>
          </a:p>
          <a:p>
            <a:pPr algn="just">
              <a:buFont typeface="Arial" pitchFamily="34" charset="0"/>
              <a:buChar char="•"/>
            </a:pPr>
            <a:r>
              <a:rPr lang="en-US" sz="2200" dirty="0" smtClean="0">
                <a:solidFill>
                  <a:srgbClr val="002060"/>
                </a:solidFill>
                <a:latin typeface="Palatino Linotype" pitchFamily="18" charset="0"/>
              </a:rPr>
              <a:t>Decision Aids improve knowledge and participation in shared decision-making</a:t>
            </a:r>
          </a:p>
          <a:p>
            <a:pPr algn="just">
              <a:buFont typeface="Arial" pitchFamily="34" charset="0"/>
              <a:buChar char="•"/>
            </a:pPr>
            <a:endParaRPr lang="en-US" sz="1100" dirty="0" smtClean="0">
              <a:solidFill>
                <a:srgbClr val="002060"/>
              </a:solidFill>
              <a:latin typeface="Palatino Linotype" pitchFamily="18" charset="0"/>
            </a:endParaRPr>
          </a:p>
          <a:p>
            <a:pPr algn="just">
              <a:buFont typeface="Arial" pitchFamily="34" charset="0"/>
              <a:buChar char="•"/>
            </a:pPr>
            <a:r>
              <a:rPr lang="en-US" sz="2200" dirty="0" smtClean="0">
                <a:solidFill>
                  <a:srgbClr val="002060"/>
                </a:solidFill>
                <a:latin typeface="Palatino Linotype" pitchFamily="18" charset="0"/>
              </a:rPr>
              <a:t>Video educational tools also </a:t>
            </a:r>
            <a:r>
              <a:rPr lang="en-US" sz="2200" dirty="0">
                <a:solidFill>
                  <a:srgbClr val="002060"/>
                </a:solidFill>
                <a:latin typeface="Palatino Linotype" pitchFamily="18" charset="0"/>
              </a:rPr>
              <a:t>i</a:t>
            </a:r>
            <a:r>
              <a:rPr lang="en-US" sz="2200" dirty="0" smtClean="0">
                <a:solidFill>
                  <a:srgbClr val="002060"/>
                </a:solidFill>
                <a:latin typeface="Palatino Linotype" pitchFamily="18" charset="0"/>
              </a:rPr>
              <a:t>mprove knowledge</a:t>
            </a:r>
          </a:p>
          <a:p>
            <a:pPr algn="just">
              <a:buFont typeface="Arial" pitchFamily="34" charset="0"/>
              <a:buChar char="•"/>
            </a:pPr>
            <a:endParaRPr lang="en-US" sz="1100" dirty="0" smtClean="0">
              <a:solidFill>
                <a:srgbClr val="002060"/>
              </a:solidFill>
              <a:latin typeface="Palatino Linotype" pitchFamily="18" charset="0"/>
            </a:endParaRPr>
          </a:p>
          <a:p>
            <a:pPr algn="just">
              <a:buFont typeface="Arial" pitchFamily="34" charset="0"/>
              <a:buChar char="•"/>
            </a:pPr>
            <a:r>
              <a:rPr lang="en-US" sz="2200" dirty="0" smtClean="0">
                <a:solidFill>
                  <a:srgbClr val="002060"/>
                </a:solidFill>
                <a:latin typeface="Palatino Linotype" pitchFamily="18" charset="0"/>
              </a:rPr>
              <a:t>Interactive Computer-Based Educational Tools show mixed results</a:t>
            </a:r>
          </a:p>
          <a:p>
            <a:pPr algn="just">
              <a:buFont typeface="Arial" pitchFamily="34" charset="0"/>
              <a:buChar char="•"/>
            </a:pPr>
            <a:endParaRPr lang="en-US" sz="1100" dirty="0" smtClean="0">
              <a:solidFill>
                <a:srgbClr val="002060"/>
              </a:solidFill>
              <a:latin typeface="Palatino Linotype" pitchFamily="18" charset="0"/>
            </a:endParaRPr>
          </a:p>
          <a:p>
            <a:pPr algn="just">
              <a:buFont typeface="Arial" pitchFamily="34" charset="0"/>
              <a:buChar char="•"/>
            </a:pPr>
            <a:r>
              <a:rPr lang="en-US" sz="2200" dirty="0" smtClean="0">
                <a:solidFill>
                  <a:srgbClr val="002060"/>
                </a:solidFill>
                <a:latin typeface="Palatino Linotype" pitchFamily="18" charset="0"/>
              </a:rPr>
              <a:t>Structured Informed Consent discussions need further </a:t>
            </a:r>
            <a:r>
              <a:rPr lang="en-US" sz="2200" dirty="0">
                <a:solidFill>
                  <a:srgbClr val="002060"/>
                </a:solidFill>
                <a:latin typeface="Palatino Linotype" pitchFamily="18" charset="0"/>
              </a:rPr>
              <a:t>t</a:t>
            </a:r>
            <a:r>
              <a:rPr lang="en-US" sz="2200" dirty="0" smtClean="0">
                <a:solidFill>
                  <a:srgbClr val="002060"/>
                </a:solidFill>
                <a:latin typeface="Palatino Linotype" pitchFamily="18" charset="0"/>
              </a:rPr>
              <a:t>esting</a:t>
            </a:r>
          </a:p>
          <a:p>
            <a:pPr algn="just">
              <a:buFont typeface="Arial" pitchFamily="34" charset="0"/>
              <a:buChar char="•"/>
            </a:pPr>
            <a:endParaRPr lang="en-US" sz="1100" dirty="0" smtClean="0">
              <a:solidFill>
                <a:srgbClr val="002060"/>
              </a:solidFill>
              <a:latin typeface="Palatino Linotype" pitchFamily="18" charset="0"/>
            </a:endParaRPr>
          </a:p>
          <a:p>
            <a:pPr algn="just">
              <a:buFont typeface="Arial" pitchFamily="34" charset="0"/>
              <a:buChar char="•"/>
            </a:pPr>
            <a:r>
              <a:rPr lang="en-US" sz="2200" dirty="0" smtClean="0">
                <a:solidFill>
                  <a:srgbClr val="002060"/>
                </a:solidFill>
                <a:latin typeface="Palatino Linotype" pitchFamily="18" charset="0"/>
              </a:rPr>
              <a:t>“Repeat Back” Methods may </a:t>
            </a:r>
            <a:r>
              <a:rPr lang="en-US" sz="2200" dirty="0">
                <a:solidFill>
                  <a:srgbClr val="002060"/>
                </a:solidFill>
                <a:latin typeface="Palatino Linotype" pitchFamily="18" charset="0"/>
              </a:rPr>
              <a:t>b</a:t>
            </a:r>
            <a:r>
              <a:rPr lang="en-US" sz="2200" dirty="0" smtClean="0">
                <a:solidFill>
                  <a:srgbClr val="002060"/>
                </a:solidFill>
                <a:latin typeface="Palatino Linotype" pitchFamily="18" charset="0"/>
              </a:rPr>
              <a:t>e </a:t>
            </a:r>
            <a:r>
              <a:rPr lang="en-US" sz="2200" dirty="0">
                <a:solidFill>
                  <a:srgbClr val="002060"/>
                </a:solidFill>
                <a:latin typeface="Palatino Linotype" pitchFamily="18" charset="0"/>
              </a:rPr>
              <a:t>e</a:t>
            </a:r>
            <a:r>
              <a:rPr lang="en-US" sz="2200" dirty="0" smtClean="0">
                <a:solidFill>
                  <a:srgbClr val="002060"/>
                </a:solidFill>
                <a:latin typeface="Palatino Linotype" pitchFamily="18" charset="0"/>
              </a:rPr>
              <a:t>ffective but time consuming</a:t>
            </a:r>
            <a:endParaRPr lang="it-IT" sz="2200" dirty="0">
              <a:solidFill>
                <a:srgbClr val="002060"/>
              </a:solidFill>
              <a:latin typeface="Palatino Linotype" pitchFamily="18" charset="0"/>
            </a:endParaRPr>
          </a:p>
        </p:txBody>
      </p:sp>
      <p:cxnSp>
        <p:nvCxnSpPr>
          <p:cNvPr id="5" name="Connettore 1 4"/>
          <p:cNvCxnSpPr/>
          <p:nvPr/>
        </p:nvCxnSpPr>
        <p:spPr>
          <a:xfrm flipV="1">
            <a:off x="611560" y="1340768"/>
            <a:ext cx="7992888" cy="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188640"/>
            <a:ext cx="9144000" cy="1015663"/>
          </a:xfrm>
          <a:prstGeom prst="rect">
            <a:avLst/>
          </a:prstGeom>
        </p:spPr>
        <p:txBody>
          <a:bodyPr wrap="square">
            <a:spAutoFit/>
          </a:bodyPr>
          <a:lstStyle/>
          <a:p>
            <a:pPr algn="ctr"/>
            <a:r>
              <a:rPr lang="en-US" sz="3000" b="1" dirty="0" smtClean="0">
                <a:solidFill>
                  <a:srgbClr val="C00000"/>
                </a:solidFill>
                <a:latin typeface="Palatino Linotype" pitchFamily="18" charset="0"/>
              </a:rPr>
              <a:t>Enduring and Emerging Challenges</a:t>
            </a:r>
          </a:p>
          <a:p>
            <a:pPr algn="ctr"/>
            <a:r>
              <a:rPr lang="en-US" sz="3000" b="1" dirty="0" smtClean="0">
                <a:solidFill>
                  <a:srgbClr val="C00000"/>
                </a:solidFill>
                <a:latin typeface="Palatino Linotype" pitchFamily="18" charset="0"/>
              </a:rPr>
              <a:t>of Informed Consent</a:t>
            </a:r>
          </a:p>
        </p:txBody>
      </p:sp>
      <p:sp>
        <p:nvSpPr>
          <p:cNvPr id="3" name="Rettangolo 2"/>
          <p:cNvSpPr/>
          <p:nvPr/>
        </p:nvSpPr>
        <p:spPr>
          <a:xfrm>
            <a:off x="251520" y="1340768"/>
            <a:ext cx="8496944" cy="5509200"/>
          </a:xfrm>
          <a:prstGeom prst="rect">
            <a:avLst/>
          </a:prstGeom>
        </p:spPr>
        <p:txBody>
          <a:bodyPr wrap="square">
            <a:spAutoFit/>
          </a:bodyPr>
          <a:lstStyle/>
          <a:p>
            <a:pPr algn="just"/>
            <a:r>
              <a:rPr lang="en-US" sz="2200" dirty="0" smtClean="0">
                <a:solidFill>
                  <a:srgbClr val="002060"/>
                </a:solidFill>
                <a:latin typeface="Palatino Linotype" pitchFamily="18" charset="0"/>
              </a:rPr>
              <a:t>Clinicians, who often lack training in assessing capacity, do not always recognize incapacity and may question a patient’s capacity only when they face a risky decision or when the patient disagrees with their recommendations.</a:t>
            </a:r>
          </a:p>
          <a:p>
            <a:pPr algn="just"/>
            <a:endParaRPr lang="en-US" sz="2200" dirty="0" smtClean="0">
              <a:solidFill>
                <a:srgbClr val="002060"/>
              </a:solidFill>
              <a:latin typeface="Palatino Linotype" pitchFamily="18" charset="0"/>
            </a:endParaRPr>
          </a:p>
          <a:p>
            <a:pPr algn="just"/>
            <a:r>
              <a:rPr lang="en-US" sz="2200" dirty="0" smtClean="0">
                <a:solidFill>
                  <a:srgbClr val="002060"/>
                </a:solidFill>
                <a:latin typeface="Palatino Linotype" pitchFamily="18" charset="0"/>
              </a:rPr>
              <a:t>Assessing capacity and identifying appropriate and legally acceptable alternative decision makers or processes take time and resources and often receive short shrift in a busy clinical or research setting. Assessing the reasoning capacities of persons from cultural backgrounds that are not well understood by clinicians can also pose considerable challenges. Clinicians and investigators should be taught to assess capacity and should be provided with validated and useful tools and the resources to help resolve difficult or borderline cases. </a:t>
            </a:r>
          </a:p>
          <a:p>
            <a:pPr algn="just">
              <a:buFont typeface="Arial" pitchFamily="34" charset="0"/>
              <a:buChar char="•"/>
            </a:pPr>
            <a:endParaRPr lang="en-US" sz="2200" dirty="0" smtClean="0">
              <a:solidFill>
                <a:srgbClr val="002060"/>
              </a:solidFill>
              <a:latin typeface="Palatino Linotype" pitchFamily="18" charset="0"/>
            </a:endParaRPr>
          </a:p>
          <a:p>
            <a:pPr algn="just"/>
            <a:endParaRPr lang="en-US" sz="2200" dirty="0" smtClean="0">
              <a:solidFill>
                <a:srgbClr val="002060"/>
              </a:solidFill>
              <a:latin typeface="Palatino Linotype" pitchFamily="18" charset="0"/>
            </a:endParaRPr>
          </a:p>
        </p:txBody>
      </p:sp>
      <p:cxnSp>
        <p:nvCxnSpPr>
          <p:cNvPr id="4" name="Connettore 1 3"/>
          <p:cNvCxnSpPr/>
          <p:nvPr/>
        </p:nvCxnSpPr>
        <p:spPr>
          <a:xfrm flipV="1">
            <a:off x="395536" y="1268760"/>
            <a:ext cx="7992888" cy="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107504" y="6021288"/>
            <a:ext cx="9036496" cy="646331"/>
          </a:xfrm>
          <a:prstGeom prst="rect">
            <a:avLst/>
          </a:prstGeom>
          <a:noFill/>
        </p:spPr>
        <p:txBody>
          <a:bodyPr wrap="square" rtlCol="0">
            <a:spAutoFit/>
          </a:bodyPr>
          <a:lstStyle/>
          <a:p>
            <a:pPr algn="r"/>
            <a:r>
              <a:rPr lang="it-IT" i="1" dirty="0" err="1" smtClean="0">
                <a:solidFill>
                  <a:srgbClr val="002060"/>
                </a:solidFill>
                <a:latin typeface="Palatino Linotype" pitchFamily="18" charset="0"/>
              </a:rPr>
              <a:t>Grady</a:t>
            </a:r>
            <a:r>
              <a:rPr lang="it-IT" i="1" dirty="0" smtClean="0">
                <a:solidFill>
                  <a:srgbClr val="002060"/>
                </a:solidFill>
                <a:latin typeface="Palatino Linotype" pitchFamily="18" charset="0"/>
              </a:rPr>
              <a:t>, N </a:t>
            </a:r>
            <a:r>
              <a:rPr lang="it-IT" i="1" dirty="0" err="1" smtClean="0">
                <a:solidFill>
                  <a:srgbClr val="002060"/>
                </a:solidFill>
                <a:latin typeface="Palatino Linotype" pitchFamily="18" charset="0"/>
              </a:rPr>
              <a:t>engl</a:t>
            </a:r>
            <a:r>
              <a:rPr lang="it-IT" i="1" dirty="0" smtClean="0">
                <a:solidFill>
                  <a:srgbClr val="002060"/>
                </a:solidFill>
                <a:latin typeface="Palatino Linotype" pitchFamily="18" charset="0"/>
              </a:rPr>
              <a:t> j </a:t>
            </a:r>
            <a:r>
              <a:rPr lang="it-IT" i="1" dirty="0" err="1" smtClean="0">
                <a:solidFill>
                  <a:srgbClr val="002060"/>
                </a:solidFill>
                <a:latin typeface="Palatino Linotype" pitchFamily="18" charset="0"/>
              </a:rPr>
              <a:t>med</a:t>
            </a:r>
            <a:r>
              <a:rPr lang="it-IT" i="1" dirty="0" smtClean="0">
                <a:solidFill>
                  <a:srgbClr val="002060"/>
                </a:solidFill>
                <a:latin typeface="Palatino Linotype" pitchFamily="18" charset="0"/>
              </a:rPr>
              <a:t>. 2015</a:t>
            </a:r>
          </a:p>
          <a:p>
            <a:pPr algn="r"/>
            <a:endParaRPr lang="it-IT" i="1" dirty="0">
              <a:solidFill>
                <a:srgbClr val="002060"/>
              </a:solidFill>
              <a:latin typeface="Palatino Linotype" pitchFamily="18" charset="0"/>
            </a:endParaRPr>
          </a:p>
        </p:txBody>
      </p:sp>
    </p:spTree>
    <p:extLst>
      <p:ext uri="{BB962C8B-B14F-4D97-AF65-F5344CB8AC3E}">
        <p14:creationId xmlns:p14="http://schemas.microsoft.com/office/powerpoint/2010/main" val="2597621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4016" y="1988840"/>
            <a:ext cx="8892480" cy="4832092"/>
          </a:xfrm>
          <a:prstGeom prst="rect">
            <a:avLst/>
          </a:prstGeom>
        </p:spPr>
        <p:txBody>
          <a:bodyPr wrap="square">
            <a:spAutoFit/>
          </a:bodyPr>
          <a:lstStyle/>
          <a:p>
            <a:pPr algn="just"/>
            <a:r>
              <a:rPr lang="en-US" sz="2200" dirty="0" smtClean="0">
                <a:solidFill>
                  <a:srgbClr val="002060"/>
                </a:solidFill>
                <a:latin typeface="Palatino Linotype" pitchFamily="18" charset="0"/>
              </a:rPr>
              <a:t>(27) Human dignity and the right to the integrity of the person are </a:t>
            </a:r>
            <a:r>
              <a:rPr lang="en-US" sz="2200" dirty="0" err="1" smtClean="0">
                <a:solidFill>
                  <a:srgbClr val="002060"/>
                </a:solidFill>
                <a:latin typeface="Palatino Linotype" pitchFamily="18" charset="0"/>
              </a:rPr>
              <a:t>recognised</a:t>
            </a:r>
            <a:r>
              <a:rPr lang="en-US" sz="2200" dirty="0" smtClean="0">
                <a:solidFill>
                  <a:srgbClr val="002060"/>
                </a:solidFill>
                <a:latin typeface="Palatino Linotype" pitchFamily="18" charset="0"/>
              </a:rPr>
              <a:t> in the Charter of Fundamental Rights of the European Union (the ‘Charter’). In particular, the Charter requires that any intervention in the field of biology and medicine cannot be performed without free and informed consent of the person concerned. Directive</a:t>
            </a:r>
          </a:p>
          <a:p>
            <a:pPr algn="just"/>
            <a:r>
              <a:rPr lang="en-US" sz="2200" dirty="0" smtClean="0">
                <a:solidFill>
                  <a:srgbClr val="002060"/>
                </a:solidFill>
                <a:latin typeface="Palatino Linotype" pitchFamily="18" charset="0"/>
              </a:rPr>
              <a:t>2001/20/EC contains an extensive set of rules for the protection of subjects. These rules should be upheld.</a:t>
            </a:r>
          </a:p>
          <a:p>
            <a:pPr algn="just"/>
            <a:r>
              <a:rPr lang="en-US" sz="2200" dirty="0" smtClean="0">
                <a:solidFill>
                  <a:srgbClr val="002060"/>
                </a:solidFill>
                <a:latin typeface="Palatino Linotype" pitchFamily="18" charset="0"/>
              </a:rPr>
              <a:t>Regarding the rules concerning the determination of the legally designated representatives of incapacitated persons and minors, those rules diverge in Member States. </a:t>
            </a:r>
            <a:r>
              <a:rPr lang="en-US" sz="2200" u="sng" dirty="0" smtClean="0">
                <a:solidFill>
                  <a:srgbClr val="002060"/>
                </a:solidFill>
                <a:latin typeface="Palatino Linotype" pitchFamily="18" charset="0"/>
              </a:rPr>
              <a:t>It should therefore be left to Member States to determine the legally designated representatives of incapacitated persons and minors</a:t>
            </a:r>
            <a:r>
              <a:rPr lang="en-US" sz="2200" dirty="0" smtClean="0">
                <a:solidFill>
                  <a:srgbClr val="002060"/>
                </a:solidFill>
                <a:latin typeface="Palatino Linotype" pitchFamily="18" charset="0"/>
              </a:rPr>
              <a:t>. Incapacitated subjects, minors, pregnant women and breastfeeding women require specific protection measures.</a:t>
            </a:r>
            <a:endParaRPr lang="en-US" sz="2200" dirty="0">
              <a:solidFill>
                <a:srgbClr val="002060"/>
              </a:solidFill>
              <a:latin typeface="Palatino Linotype" pitchFamily="18" charset="0"/>
            </a:endParaRPr>
          </a:p>
        </p:txBody>
      </p:sp>
      <p:sp>
        <p:nvSpPr>
          <p:cNvPr id="3" name="Rettangolo 2"/>
          <p:cNvSpPr/>
          <p:nvPr/>
        </p:nvSpPr>
        <p:spPr>
          <a:xfrm>
            <a:off x="755576" y="260648"/>
            <a:ext cx="7992888" cy="1569660"/>
          </a:xfrm>
          <a:prstGeom prst="rect">
            <a:avLst/>
          </a:prstGeom>
        </p:spPr>
        <p:txBody>
          <a:bodyPr wrap="square">
            <a:spAutoFit/>
          </a:bodyPr>
          <a:lstStyle/>
          <a:p>
            <a:pPr algn="ctr"/>
            <a:r>
              <a:rPr lang="en-US" sz="2400" b="1" dirty="0" smtClean="0">
                <a:solidFill>
                  <a:srgbClr val="C00000"/>
                </a:solidFill>
                <a:latin typeface="Palatino Linotype" pitchFamily="18" charset="0"/>
              </a:rPr>
              <a:t>REGULATION (EU) No 536/2014 OF THE EUROPEAN PARLIAMENT AND OF THE COUNCIL of 16 April 2014 on clinical trials on medicinal products for human use, and repealing Directive 2001/20/EC</a:t>
            </a:r>
            <a:endParaRPr lang="en-US" sz="2400" b="1" dirty="0">
              <a:solidFill>
                <a:srgbClr val="C00000"/>
              </a:solidFill>
              <a:latin typeface="Palatino Linotype" pitchFamily="18" charset="0"/>
            </a:endParaRPr>
          </a:p>
        </p:txBody>
      </p:sp>
      <p:cxnSp>
        <p:nvCxnSpPr>
          <p:cNvPr id="4" name="Connettore 1 3"/>
          <p:cNvCxnSpPr/>
          <p:nvPr/>
        </p:nvCxnSpPr>
        <p:spPr>
          <a:xfrm flipV="1">
            <a:off x="611560" y="1916832"/>
            <a:ext cx="7992888" cy="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670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8686800" cy="1143000"/>
          </a:xfrm>
        </p:spPr>
        <p:txBody>
          <a:bodyPr>
            <a:noAutofit/>
          </a:bodyPr>
          <a:lstStyle/>
          <a:p>
            <a:pPr algn="just"/>
            <a:r>
              <a:rPr lang="en-US" sz="3200" b="1" dirty="0">
                <a:solidFill>
                  <a:srgbClr val="C00000"/>
                </a:solidFill>
                <a:latin typeface="Palatino Linotype" panose="02040502050505030304" pitchFamily="18" charset="0"/>
              </a:rPr>
              <a:t>How Legislation on Decisional Capacity</a:t>
            </a:r>
            <a:br>
              <a:rPr lang="en-US" sz="3200" b="1" dirty="0">
                <a:solidFill>
                  <a:srgbClr val="C00000"/>
                </a:solidFill>
                <a:latin typeface="Palatino Linotype" panose="02040502050505030304" pitchFamily="18" charset="0"/>
              </a:rPr>
            </a:br>
            <a:r>
              <a:rPr lang="en-US" sz="3200" b="1" dirty="0">
                <a:solidFill>
                  <a:srgbClr val="C00000"/>
                </a:solidFill>
                <a:latin typeface="Palatino Linotype" panose="02040502050505030304" pitchFamily="18" charset="0"/>
              </a:rPr>
              <a:t>Can Negatively Affect the Feasibility of</a:t>
            </a:r>
            <a:br>
              <a:rPr lang="en-US" sz="3200" b="1" dirty="0">
                <a:solidFill>
                  <a:srgbClr val="C00000"/>
                </a:solidFill>
                <a:latin typeface="Palatino Linotype" panose="02040502050505030304" pitchFamily="18" charset="0"/>
              </a:rPr>
            </a:br>
            <a:r>
              <a:rPr lang="en-US" sz="3200" b="1" dirty="0">
                <a:solidFill>
                  <a:srgbClr val="C00000"/>
                </a:solidFill>
                <a:latin typeface="Palatino Linotype" panose="02040502050505030304" pitchFamily="18" charset="0"/>
              </a:rPr>
              <a:t>Clinical Trials in Patients with Dementia</a:t>
            </a:r>
            <a:endParaRPr lang="it-IT" sz="3200" dirty="0">
              <a:solidFill>
                <a:srgbClr val="C00000"/>
              </a:solidFill>
              <a:latin typeface="Palatino Linotype" panose="02040502050505030304" pitchFamily="18" charset="0"/>
            </a:endParaRPr>
          </a:p>
        </p:txBody>
      </p:sp>
      <p:sp>
        <p:nvSpPr>
          <p:cNvPr id="3" name="Segnaposto contenuto 2"/>
          <p:cNvSpPr>
            <a:spLocks noGrp="1"/>
          </p:cNvSpPr>
          <p:nvPr>
            <p:ph idx="1"/>
          </p:nvPr>
        </p:nvSpPr>
        <p:spPr>
          <a:xfrm>
            <a:off x="0" y="1600200"/>
            <a:ext cx="8686800" cy="4525963"/>
          </a:xfrm>
        </p:spPr>
        <p:txBody>
          <a:bodyPr>
            <a:noAutofit/>
          </a:bodyPr>
          <a:lstStyle/>
          <a:p>
            <a:pPr marL="0" indent="0" algn="just">
              <a:buNone/>
            </a:pPr>
            <a:r>
              <a:rPr lang="it-IT" sz="2200" dirty="0" smtClean="0">
                <a:solidFill>
                  <a:srgbClr val="002060"/>
                </a:solidFill>
                <a:latin typeface="Palatino Linotype" panose="02040502050505030304" pitchFamily="18" charset="0"/>
              </a:rPr>
              <a:t>The </a:t>
            </a:r>
            <a:r>
              <a:rPr lang="en-US" sz="2200" dirty="0" err="1" smtClean="0">
                <a:solidFill>
                  <a:srgbClr val="002060"/>
                </a:solidFill>
                <a:latin typeface="Palatino Linotype" panose="02040502050505030304" pitchFamily="18" charset="0"/>
              </a:rPr>
              <a:t>AdCare</a:t>
            </a:r>
            <a:r>
              <a:rPr lang="en-US" sz="2200" dirty="0" smtClean="0">
                <a:solidFill>
                  <a:srgbClr val="002060"/>
                </a:solidFill>
                <a:latin typeface="Palatino Linotype" panose="02040502050505030304" pitchFamily="18" charset="0"/>
              </a:rPr>
              <a:t> </a:t>
            </a:r>
            <a:r>
              <a:rPr lang="en-US" sz="2200" dirty="0">
                <a:solidFill>
                  <a:srgbClr val="002060"/>
                </a:solidFill>
                <a:latin typeface="Palatino Linotype" panose="02040502050505030304" pitchFamily="18" charset="0"/>
              </a:rPr>
              <a:t>study, a non-profit, randomized, placebo-controlled, double-blind</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multicentre</a:t>
            </a:r>
            <a:r>
              <a:rPr lang="en-US" sz="2200" dirty="0">
                <a:solidFill>
                  <a:srgbClr val="002060"/>
                </a:solidFill>
                <a:latin typeface="Palatino Linotype" panose="02040502050505030304" pitchFamily="18" charset="0"/>
              </a:rPr>
              <a:t>, pragmatic trial coordinated by the Italian National Institute </a:t>
            </a:r>
            <a:r>
              <a:rPr lang="en-US" sz="2200" dirty="0" smtClean="0">
                <a:solidFill>
                  <a:srgbClr val="002060"/>
                </a:solidFill>
                <a:latin typeface="Palatino Linotype" panose="02040502050505030304" pitchFamily="18" charset="0"/>
              </a:rPr>
              <a:t>of Health</a:t>
            </a:r>
            <a:r>
              <a:rPr lang="en-US" sz="2200" dirty="0">
                <a:solidFill>
                  <a:srgbClr val="002060"/>
                </a:solidFill>
                <a:latin typeface="Palatino Linotype" panose="02040502050505030304" pitchFamily="18" charset="0"/>
              </a:rPr>
              <a:t>, aimed to evaluate the long-term safety and efficacy profiles </a:t>
            </a:r>
            <a:r>
              <a:rPr lang="en-US" sz="2200" dirty="0" smtClean="0">
                <a:solidFill>
                  <a:srgbClr val="002060"/>
                </a:solidFill>
                <a:latin typeface="Palatino Linotype" panose="02040502050505030304" pitchFamily="18" charset="0"/>
              </a:rPr>
              <a:t>of 3 </a:t>
            </a:r>
            <a:r>
              <a:rPr lang="it-IT" sz="2200" dirty="0" err="1" smtClean="0">
                <a:solidFill>
                  <a:srgbClr val="002060"/>
                </a:solidFill>
                <a:latin typeface="Palatino Linotype" panose="02040502050505030304" pitchFamily="18" charset="0"/>
              </a:rPr>
              <a:t>atypical</a:t>
            </a:r>
            <a:r>
              <a:rPr lang="it-IT" sz="2200" dirty="0" smtClean="0">
                <a:solidFill>
                  <a:srgbClr val="002060"/>
                </a:solidFill>
                <a:latin typeface="Palatino Linotype" panose="02040502050505030304" pitchFamily="18" charset="0"/>
              </a:rPr>
              <a:t> </a:t>
            </a:r>
            <a:r>
              <a:rPr lang="it-IT" sz="2200" dirty="0" err="1">
                <a:solidFill>
                  <a:srgbClr val="002060"/>
                </a:solidFill>
                <a:latin typeface="Palatino Linotype" panose="02040502050505030304" pitchFamily="18" charset="0"/>
              </a:rPr>
              <a:t>antipsychotic</a:t>
            </a:r>
            <a:r>
              <a:rPr lang="it-IT" sz="2200" dirty="0">
                <a:solidFill>
                  <a:srgbClr val="002060"/>
                </a:solidFill>
                <a:latin typeface="Palatino Linotype" panose="02040502050505030304" pitchFamily="18" charset="0"/>
              </a:rPr>
              <a:t> </a:t>
            </a:r>
            <a:r>
              <a:rPr lang="it-IT" sz="2200" dirty="0" err="1">
                <a:solidFill>
                  <a:srgbClr val="002060"/>
                </a:solidFill>
                <a:latin typeface="Palatino Linotype" panose="02040502050505030304" pitchFamily="18" charset="0"/>
              </a:rPr>
              <a:t>drugs</a:t>
            </a:r>
            <a:r>
              <a:rPr lang="it-IT" sz="2200" dirty="0">
                <a:solidFill>
                  <a:srgbClr val="002060"/>
                </a:solidFill>
                <a:latin typeface="Palatino Linotype" panose="02040502050505030304" pitchFamily="18" charset="0"/>
              </a:rPr>
              <a:t> (</a:t>
            </a:r>
            <a:r>
              <a:rPr lang="it-IT" sz="2200" dirty="0" err="1">
                <a:solidFill>
                  <a:srgbClr val="002060"/>
                </a:solidFill>
                <a:latin typeface="Palatino Linotype" panose="02040502050505030304" pitchFamily="18" charset="0"/>
              </a:rPr>
              <a:t>risperidone</a:t>
            </a:r>
            <a:r>
              <a:rPr lang="it-IT" sz="2200" dirty="0">
                <a:solidFill>
                  <a:srgbClr val="002060"/>
                </a:solidFill>
                <a:latin typeface="Palatino Linotype" panose="02040502050505030304" pitchFamily="18" charset="0"/>
              </a:rPr>
              <a:t>, </a:t>
            </a:r>
            <a:r>
              <a:rPr lang="it-IT" sz="2200" dirty="0" err="1">
                <a:solidFill>
                  <a:srgbClr val="002060"/>
                </a:solidFill>
                <a:latin typeface="Palatino Linotype" panose="02040502050505030304" pitchFamily="18" charset="0"/>
              </a:rPr>
              <a:t>olanzapine</a:t>
            </a:r>
            <a:r>
              <a:rPr lang="it-IT" sz="2200" dirty="0">
                <a:solidFill>
                  <a:srgbClr val="002060"/>
                </a:solidFill>
                <a:latin typeface="Palatino Linotype" panose="02040502050505030304" pitchFamily="18" charset="0"/>
              </a:rPr>
              <a:t> and </a:t>
            </a:r>
            <a:r>
              <a:rPr lang="it-IT" sz="2200" dirty="0" err="1">
                <a:solidFill>
                  <a:srgbClr val="002060"/>
                </a:solidFill>
                <a:latin typeface="Palatino Linotype" panose="02040502050505030304" pitchFamily="18" charset="0"/>
              </a:rPr>
              <a:t>quetiapine</a:t>
            </a:r>
            <a:r>
              <a:rPr lang="it-IT" sz="2200" dirty="0" smtClean="0">
                <a:solidFill>
                  <a:srgbClr val="002060"/>
                </a:solidFill>
                <a:latin typeface="Palatino Linotype" panose="02040502050505030304" pitchFamily="18" charset="0"/>
              </a:rPr>
              <a:t>) </a:t>
            </a:r>
            <a:r>
              <a:rPr lang="en-US" sz="2200" dirty="0" smtClean="0">
                <a:solidFill>
                  <a:srgbClr val="002060"/>
                </a:solidFill>
                <a:latin typeface="Palatino Linotype" panose="02040502050505030304" pitchFamily="18" charset="0"/>
              </a:rPr>
              <a:t>and 1 conventional </a:t>
            </a:r>
            <a:r>
              <a:rPr lang="en-US" sz="2200" dirty="0">
                <a:solidFill>
                  <a:srgbClr val="002060"/>
                </a:solidFill>
                <a:latin typeface="Palatino Linotype" panose="02040502050505030304" pitchFamily="18" charset="0"/>
              </a:rPr>
              <a:t>antipsychotic drug (haloperidol) in treating psychosis</a:t>
            </a:r>
            <a:r>
              <a:rPr lang="en-US" sz="2200" dirty="0" smtClean="0">
                <a:solidFill>
                  <a:srgbClr val="002060"/>
                </a:solidFill>
                <a:latin typeface="Palatino Linotype" panose="02040502050505030304" pitchFamily="18" charset="0"/>
              </a:rPr>
              <a:t>, aggression </a:t>
            </a:r>
            <a:r>
              <a:rPr lang="en-US" sz="2200" dirty="0">
                <a:solidFill>
                  <a:srgbClr val="002060"/>
                </a:solidFill>
                <a:latin typeface="Palatino Linotype" panose="02040502050505030304" pitchFamily="18" charset="0"/>
              </a:rPr>
              <a:t>and agitation in outpatients with AD. The study was </a:t>
            </a:r>
            <a:r>
              <a:rPr lang="en-US" sz="2200" dirty="0" smtClean="0">
                <a:solidFill>
                  <a:srgbClr val="002060"/>
                </a:solidFill>
                <a:latin typeface="Palatino Linotype" panose="02040502050505030304" pitchFamily="18" charset="0"/>
              </a:rPr>
              <a:t>planned to </a:t>
            </a:r>
            <a:r>
              <a:rPr lang="en-US" sz="2200" dirty="0">
                <a:solidFill>
                  <a:srgbClr val="002060"/>
                </a:solidFill>
                <a:latin typeface="Palatino Linotype" panose="02040502050505030304" pitchFamily="18" charset="0"/>
              </a:rPr>
              <a:t>be carried out in 19 clinical </a:t>
            </a:r>
            <a:r>
              <a:rPr lang="en-US" sz="2200" dirty="0" err="1">
                <a:solidFill>
                  <a:srgbClr val="002060"/>
                </a:solidFill>
                <a:latin typeface="Palatino Linotype" panose="02040502050505030304" pitchFamily="18" charset="0"/>
              </a:rPr>
              <a:t>centres</a:t>
            </a:r>
            <a:r>
              <a:rPr lang="en-US" sz="2200" dirty="0">
                <a:solidFill>
                  <a:srgbClr val="002060"/>
                </a:solidFill>
                <a:latin typeface="Palatino Linotype" panose="02040502050505030304" pitchFamily="18" charset="0"/>
              </a:rPr>
              <a:t> and to </a:t>
            </a:r>
            <a:r>
              <a:rPr lang="en-US" sz="2200" dirty="0" err="1">
                <a:solidFill>
                  <a:srgbClr val="002060"/>
                </a:solidFill>
                <a:latin typeface="Palatino Linotype" panose="02040502050505030304" pitchFamily="18" charset="0"/>
              </a:rPr>
              <a:t>enrol</a:t>
            </a:r>
            <a:r>
              <a:rPr lang="en-US" sz="2200" dirty="0">
                <a:solidFill>
                  <a:srgbClr val="002060"/>
                </a:solidFill>
                <a:latin typeface="Palatino Linotype" panose="02040502050505030304" pitchFamily="18" charset="0"/>
              </a:rPr>
              <a:t> 1000 outpatients. </a:t>
            </a:r>
            <a:r>
              <a:rPr lang="en-US" sz="2200" dirty="0" smtClean="0">
                <a:solidFill>
                  <a:srgbClr val="002060"/>
                </a:solidFill>
                <a:latin typeface="Palatino Linotype" panose="02040502050505030304" pitchFamily="18" charset="0"/>
              </a:rPr>
              <a:t>According to </a:t>
            </a:r>
            <a:r>
              <a:rPr lang="en-US" sz="2200" dirty="0">
                <a:solidFill>
                  <a:srgbClr val="002060"/>
                </a:solidFill>
                <a:latin typeface="Palatino Linotype" panose="02040502050505030304" pitchFamily="18" charset="0"/>
              </a:rPr>
              <a:t>Italian law, in the case where a patient is considered unable </a:t>
            </a:r>
            <a:r>
              <a:rPr lang="en-US" sz="2200" dirty="0" smtClean="0">
                <a:solidFill>
                  <a:srgbClr val="002060"/>
                </a:solidFill>
                <a:latin typeface="Palatino Linotype" panose="02040502050505030304" pitchFamily="18" charset="0"/>
              </a:rPr>
              <a:t>to give </a:t>
            </a:r>
            <a:r>
              <a:rPr lang="en-US" sz="2200" dirty="0">
                <a:solidFill>
                  <a:srgbClr val="002060"/>
                </a:solidFill>
                <a:latin typeface="Palatino Linotype" panose="02040502050505030304" pitchFamily="18" charset="0"/>
              </a:rPr>
              <a:t>informed consent, a legal representative designated by the court has </a:t>
            </a:r>
            <a:r>
              <a:rPr lang="en-US" sz="2200" dirty="0" smtClean="0">
                <a:solidFill>
                  <a:srgbClr val="002060"/>
                </a:solidFill>
                <a:latin typeface="Palatino Linotype" panose="02040502050505030304" pitchFamily="18" charset="0"/>
              </a:rPr>
              <a:t>to </a:t>
            </a:r>
            <a:r>
              <a:rPr lang="it-IT" sz="2200" dirty="0" err="1" smtClean="0">
                <a:solidFill>
                  <a:srgbClr val="002060"/>
                </a:solidFill>
                <a:latin typeface="Palatino Linotype" panose="02040502050505030304" pitchFamily="18" charset="0"/>
              </a:rPr>
              <a:t>provide</a:t>
            </a:r>
            <a:r>
              <a:rPr lang="it-IT" sz="2200" dirty="0" smtClean="0">
                <a:solidFill>
                  <a:srgbClr val="002060"/>
                </a:solidFill>
                <a:latin typeface="Palatino Linotype" panose="02040502050505030304" pitchFamily="18" charset="0"/>
              </a:rPr>
              <a:t> </a:t>
            </a:r>
            <a:r>
              <a:rPr lang="it-IT" sz="2200" dirty="0" err="1">
                <a:solidFill>
                  <a:srgbClr val="002060"/>
                </a:solidFill>
                <a:latin typeface="Palatino Linotype" panose="02040502050505030304" pitchFamily="18" charset="0"/>
              </a:rPr>
              <a:t>it</a:t>
            </a:r>
            <a:r>
              <a:rPr lang="it-IT" sz="2200" dirty="0">
                <a:solidFill>
                  <a:srgbClr val="002060"/>
                </a:solidFill>
                <a:latin typeface="Palatino Linotype" panose="02040502050505030304" pitchFamily="18" charset="0"/>
              </a:rPr>
              <a:t>.</a:t>
            </a:r>
          </a:p>
          <a:p>
            <a:pPr marL="0" indent="0" algn="just">
              <a:buNone/>
            </a:pPr>
            <a:r>
              <a:rPr lang="en-US" sz="2200" dirty="0">
                <a:solidFill>
                  <a:srgbClr val="002060"/>
                </a:solidFill>
                <a:latin typeface="Palatino Linotype" panose="02040502050505030304" pitchFamily="18" charset="0"/>
              </a:rPr>
              <a:t>Because of difficulties in the informed consent procedure, the study had </a:t>
            </a:r>
            <a:r>
              <a:rPr lang="en-US" sz="2200" dirty="0" smtClean="0">
                <a:solidFill>
                  <a:srgbClr val="002060"/>
                </a:solidFill>
                <a:latin typeface="Palatino Linotype" panose="02040502050505030304" pitchFamily="18" charset="0"/>
              </a:rPr>
              <a:t>to be </a:t>
            </a:r>
            <a:r>
              <a:rPr lang="en-US" sz="2200" dirty="0">
                <a:solidFill>
                  <a:srgbClr val="002060"/>
                </a:solidFill>
                <a:latin typeface="Palatino Linotype" panose="02040502050505030304" pitchFamily="18" charset="0"/>
              </a:rPr>
              <a:t>prematurely interrupted. From February 2009 to April 2010, 83 </a:t>
            </a:r>
            <a:r>
              <a:rPr lang="en-US" sz="2200" dirty="0" smtClean="0">
                <a:solidFill>
                  <a:srgbClr val="002060"/>
                </a:solidFill>
                <a:latin typeface="Palatino Linotype" panose="02040502050505030304" pitchFamily="18" charset="0"/>
              </a:rPr>
              <a:t>patients gave </a:t>
            </a:r>
            <a:r>
              <a:rPr lang="en-US" sz="2200" dirty="0">
                <a:solidFill>
                  <a:srgbClr val="002060"/>
                </a:solidFill>
                <a:latin typeface="Palatino Linotype" panose="02040502050505030304" pitchFamily="18" charset="0"/>
              </a:rPr>
              <a:t>informed consent to participate in the </a:t>
            </a:r>
            <a:r>
              <a:rPr lang="en-US" sz="2200" dirty="0" smtClean="0">
                <a:solidFill>
                  <a:srgbClr val="002060"/>
                </a:solidFill>
                <a:latin typeface="Palatino Linotype" panose="02040502050505030304" pitchFamily="18" charset="0"/>
              </a:rPr>
              <a:t>trial.</a:t>
            </a:r>
            <a:endParaRPr lang="it-IT" sz="2200" dirty="0">
              <a:solidFill>
                <a:srgbClr val="002060"/>
              </a:solidFill>
              <a:latin typeface="Palatino Linotype" panose="02040502050505030304" pitchFamily="18" charset="0"/>
            </a:endParaRPr>
          </a:p>
        </p:txBody>
      </p:sp>
      <p:sp>
        <p:nvSpPr>
          <p:cNvPr id="4" name="CasellaDiTesto 3"/>
          <p:cNvSpPr txBox="1"/>
          <p:nvPr/>
        </p:nvSpPr>
        <p:spPr>
          <a:xfrm>
            <a:off x="5652120" y="6444044"/>
            <a:ext cx="3025187" cy="369332"/>
          </a:xfrm>
          <a:prstGeom prst="rect">
            <a:avLst/>
          </a:prstGeom>
          <a:noFill/>
        </p:spPr>
        <p:txBody>
          <a:bodyPr wrap="none" rtlCol="0">
            <a:spAutoFit/>
          </a:bodyPr>
          <a:lstStyle/>
          <a:p>
            <a:r>
              <a:rPr lang="it-IT" b="1" i="1" dirty="0" smtClean="0">
                <a:solidFill>
                  <a:srgbClr val="002060"/>
                </a:solidFill>
                <a:latin typeface="Palatino Linotype" pitchFamily="18" charset="0"/>
                <a:cs typeface="Arial" pitchFamily="34" charset="0"/>
              </a:rPr>
              <a:t>Galeotti, </a:t>
            </a:r>
            <a:r>
              <a:rPr lang="it-IT" b="1" i="1" dirty="0" err="1" smtClean="0">
                <a:solidFill>
                  <a:srgbClr val="002060"/>
                </a:solidFill>
                <a:latin typeface="Palatino Linotype" pitchFamily="18" charset="0"/>
                <a:cs typeface="Arial" pitchFamily="34" charset="0"/>
              </a:rPr>
              <a:t>Drugs</a:t>
            </a:r>
            <a:r>
              <a:rPr lang="it-IT" b="1" i="1" dirty="0" smtClean="0">
                <a:solidFill>
                  <a:srgbClr val="002060"/>
                </a:solidFill>
                <a:latin typeface="Palatino Linotype" pitchFamily="18" charset="0"/>
                <a:cs typeface="Arial" pitchFamily="34" charset="0"/>
              </a:rPr>
              <a:t> Aging, 2012</a:t>
            </a:r>
            <a:endParaRPr lang="it-IT" b="1" i="1" dirty="0">
              <a:solidFill>
                <a:srgbClr val="002060"/>
              </a:solidFill>
              <a:latin typeface="Palatino Linotype" pitchFamily="18" charset="0"/>
              <a:cs typeface="Arial" pitchFamily="34" charset="0"/>
            </a:endParaRPr>
          </a:p>
        </p:txBody>
      </p:sp>
    </p:spTree>
    <p:extLst>
      <p:ext uri="{BB962C8B-B14F-4D97-AF65-F5344CB8AC3E}">
        <p14:creationId xmlns:p14="http://schemas.microsoft.com/office/powerpoint/2010/main" val="3588403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nl-BE" b="1" dirty="0">
                <a:solidFill>
                  <a:srgbClr val="C00000"/>
                </a:solidFill>
                <a:latin typeface="Palatino Linotype" pitchFamily="18" charset="0"/>
              </a:rPr>
              <a:t>Action(s) to be undertaken</a:t>
            </a:r>
            <a:endParaRPr lang="it-IT" dirty="0">
              <a:solidFill>
                <a:srgbClr val="C00000"/>
              </a:solidFill>
              <a:latin typeface="Palatino Linotype" pitchFamily="18" charset="0"/>
            </a:endParaRPr>
          </a:p>
        </p:txBody>
      </p:sp>
      <p:sp>
        <p:nvSpPr>
          <p:cNvPr id="4" name="CasellaDiTesto 3"/>
          <p:cNvSpPr txBox="1"/>
          <p:nvPr/>
        </p:nvSpPr>
        <p:spPr>
          <a:xfrm>
            <a:off x="539552" y="1628800"/>
            <a:ext cx="8136904" cy="3970318"/>
          </a:xfrm>
          <a:prstGeom prst="rect">
            <a:avLst/>
          </a:prstGeom>
          <a:noFill/>
        </p:spPr>
        <p:txBody>
          <a:bodyPr wrap="square" rtlCol="0">
            <a:spAutoFit/>
          </a:bodyPr>
          <a:lstStyle/>
          <a:p>
            <a:pPr algn="just">
              <a:buFont typeface="Arial" pitchFamily="34" charset="0"/>
              <a:buChar char="•"/>
            </a:pPr>
            <a:r>
              <a:rPr lang="en-US" sz="2800" dirty="0" smtClean="0">
                <a:solidFill>
                  <a:srgbClr val="002060"/>
                </a:solidFill>
                <a:latin typeface="Palatino Linotype" pitchFamily="18" charset="0"/>
              </a:rPr>
              <a:t> Actions to promote </a:t>
            </a:r>
            <a:r>
              <a:rPr lang="en-US" sz="2800" dirty="0">
                <a:solidFill>
                  <a:srgbClr val="002060"/>
                </a:solidFill>
                <a:latin typeface="Palatino Linotype" pitchFamily="18" charset="0"/>
              </a:rPr>
              <a:t>uniform cross national </a:t>
            </a:r>
            <a:r>
              <a:rPr lang="en-US" sz="2800" dirty="0" smtClean="0">
                <a:solidFill>
                  <a:srgbClr val="002060"/>
                </a:solidFill>
                <a:latin typeface="Palatino Linotype" pitchFamily="18" charset="0"/>
              </a:rPr>
              <a:t>standards for </a:t>
            </a:r>
            <a:r>
              <a:rPr lang="en-US" sz="2800" dirty="0">
                <a:solidFill>
                  <a:srgbClr val="002060"/>
                </a:solidFill>
                <a:latin typeface="Palatino Linotype" pitchFamily="18" charset="0"/>
              </a:rPr>
              <a:t>the production and acquisition of the informed </a:t>
            </a:r>
            <a:r>
              <a:rPr lang="en-US" sz="2800" dirty="0" smtClean="0">
                <a:solidFill>
                  <a:srgbClr val="002060"/>
                </a:solidFill>
                <a:latin typeface="Palatino Linotype" pitchFamily="18" charset="0"/>
              </a:rPr>
              <a:t>consent</a:t>
            </a:r>
          </a:p>
          <a:p>
            <a:pPr algn="just"/>
            <a:endParaRPr lang="en-US" sz="2800" dirty="0">
              <a:solidFill>
                <a:srgbClr val="002060"/>
              </a:solidFill>
              <a:latin typeface="Palatino Linotype" pitchFamily="18" charset="0"/>
            </a:endParaRPr>
          </a:p>
          <a:p>
            <a:pPr algn="just">
              <a:buFont typeface="Arial" pitchFamily="34" charset="0"/>
              <a:buChar char="•"/>
            </a:pPr>
            <a:r>
              <a:rPr lang="en-US" sz="2800" dirty="0">
                <a:solidFill>
                  <a:srgbClr val="002060"/>
                </a:solidFill>
                <a:latin typeface="Palatino Linotype" pitchFamily="18" charset="0"/>
              </a:rPr>
              <a:t> Actions to promote </a:t>
            </a:r>
            <a:r>
              <a:rPr lang="en-US" sz="2800" dirty="0" smtClean="0">
                <a:solidFill>
                  <a:srgbClr val="002060"/>
                </a:solidFill>
                <a:latin typeface="Palatino Linotype" pitchFamily="18" charset="0"/>
              </a:rPr>
              <a:t>uniform cross national criteria for the assessment of capacity to provide informed consent</a:t>
            </a:r>
          </a:p>
          <a:p>
            <a:pPr algn="just">
              <a:buFont typeface="Arial" pitchFamily="34" charset="0"/>
              <a:buChar char="•"/>
            </a:pPr>
            <a:endParaRPr lang="en-US" sz="2800" dirty="0" smtClean="0">
              <a:solidFill>
                <a:srgbClr val="002060"/>
              </a:solidFill>
              <a:latin typeface="Palatino Linotype" pitchFamily="18" charset="0"/>
            </a:endParaRPr>
          </a:p>
          <a:p>
            <a:pPr algn="just">
              <a:buFont typeface="Arial" pitchFamily="34" charset="0"/>
              <a:buChar char="•"/>
            </a:pPr>
            <a:endParaRPr lang="it-IT" sz="2800" dirty="0">
              <a:solidFill>
                <a:srgbClr val="002060"/>
              </a:solidFill>
              <a:latin typeface="Palatino Linotype" pitchFamily="18" charset="0"/>
            </a:endParaRPr>
          </a:p>
        </p:txBody>
      </p:sp>
      <p:cxnSp>
        <p:nvCxnSpPr>
          <p:cNvPr id="5" name="Connettore 1 4"/>
          <p:cNvCxnSpPr/>
          <p:nvPr/>
        </p:nvCxnSpPr>
        <p:spPr>
          <a:xfrm flipV="1">
            <a:off x="611560" y="1340768"/>
            <a:ext cx="7992888" cy="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17437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DICT">
  <a:themeElements>
    <a:clrScheme name="PREDIC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DIC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DIC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DIC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DIC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DIC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DIC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DIC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DIC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2060</TotalTime>
  <Words>2780</Words>
  <Application>Microsoft Office PowerPoint</Application>
  <PresentationFormat>Presentazione su schermo (4:3)</PresentationFormat>
  <Paragraphs>234</Paragraphs>
  <Slides>42</Slides>
  <Notes>9</Notes>
  <HiddenSlides>0</HiddenSlides>
  <MMClips>0</MMClips>
  <ScaleCrop>false</ScaleCrop>
  <HeadingPairs>
    <vt:vector size="8" baseType="variant">
      <vt:variant>
        <vt:lpstr>Caratteri utilizzati</vt:lpstr>
      </vt:variant>
      <vt:variant>
        <vt:i4>7</vt:i4>
      </vt:variant>
      <vt:variant>
        <vt:lpstr>Tema</vt:lpstr>
      </vt:variant>
      <vt:variant>
        <vt:i4>2</vt:i4>
      </vt:variant>
      <vt:variant>
        <vt:lpstr>Server OLE incorporati</vt:lpstr>
      </vt:variant>
      <vt:variant>
        <vt:i4>1</vt:i4>
      </vt:variant>
      <vt:variant>
        <vt:lpstr>Titoli diapositive</vt:lpstr>
      </vt:variant>
      <vt:variant>
        <vt:i4>42</vt:i4>
      </vt:variant>
    </vt:vector>
  </HeadingPairs>
  <TitlesOfParts>
    <vt:vector size="52" baseType="lpstr">
      <vt:lpstr>MS Mincho</vt:lpstr>
      <vt:lpstr>Arial</vt:lpstr>
      <vt:lpstr>Calibri</vt:lpstr>
      <vt:lpstr>Calisto MT</vt:lpstr>
      <vt:lpstr>Palatino Linotype</vt:lpstr>
      <vt:lpstr>Times New Roman</vt:lpstr>
      <vt:lpstr>Wingdings</vt:lpstr>
      <vt:lpstr>Tema di Office</vt:lpstr>
      <vt:lpstr>PREDICT</vt:lpstr>
      <vt:lpstr>Picture</vt:lpstr>
      <vt:lpstr>Action(s) to be undertaken at intergovernmental level to address the identified challenges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How Legislation on Decisional Capacity Can Negatively Affect the Feasibility of Clinical Trials in Patients with Dementia</vt:lpstr>
      <vt:lpstr>Action(s) to be undertaken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Equality Act – 2010 –UK Protected characteristics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The exclusion of older subjects from clinical trials: which are the reasons?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Older people and digital skills for improving health literacy</vt:lpstr>
      <vt:lpstr>Presentazione standard di PowerPoint</vt:lpstr>
      <vt:lpstr>Presentazione standard di PowerPoint</vt:lpstr>
      <vt:lpstr>Presentazione standard di PowerPoint</vt:lpstr>
      <vt:lpstr>Promote eHealth through technological literacy</vt:lpstr>
      <vt:lpstr>Presentazione standard di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CARRIERI BARBARA</dc:creator>
  <cp:lastModifiedBy>CHERUBINI ANTONIO</cp:lastModifiedBy>
  <cp:revision>123</cp:revision>
  <cp:lastPrinted>2017-10-20T07:40:52Z</cp:lastPrinted>
  <dcterms:created xsi:type="dcterms:W3CDTF">2017-10-06T09:30:23Z</dcterms:created>
  <dcterms:modified xsi:type="dcterms:W3CDTF">2017-10-24T09:56:17Z</dcterms:modified>
</cp:coreProperties>
</file>