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508" r:id="rId2"/>
    <p:sldId id="560" r:id="rId3"/>
    <p:sldId id="345" r:id="rId4"/>
    <p:sldId id="563" r:id="rId5"/>
    <p:sldId id="562" r:id="rId6"/>
    <p:sldId id="418" r:id="rId7"/>
    <p:sldId id="419" r:id="rId8"/>
    <p:sldId id="420" r:id="rId9"/>
    <p:sldId id="503" r:id="rId10"/>
    <p:sldId id="504" r:id="rId11"/>
    <p:sldId id="569" r:id="rId12"/>
    <p:sldId id="572" r:id="rId13"/>
    <p:sldId id="566" r:id="rId14"/>
    <p:sldId id="567" r:id="rId15"/>
    <p:sldId id="570" r:id="rId16"/>
    <p:sldId id="479" r:id="rId17"/>
    <p:sldId id="484" r:id="rId18"/>
    <p:sldId id="485" r:id="rId19"/>
    <p:sldId id="486" r:id="rId20"/>
    <p:sldId id="487" r:id="rId21"/>
    <p:sldId id="491" r:id="rId22"/>
    <p:sldId id="557" r:id="rId23"/>
    <p:sldId id="5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9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D19DC-2D05-49AE-BA33-83ADA3D622B6}" type="datetimeFigureOut">
              <a:rPr lang="fr-FR" smtClean="0"/>
              <a:t>24/10/2017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E0BCB-DD37-4398-934B-FE1D73D8873D}" type="slidenum">
              <a:rPr lang="fr-FR" smtClean="0"/>
              <a:t>‹N°›</a:t>
            </a:fld>
            <a:endParaRPr lang="fr-FR"/>
          </a:p>
        </p:txBody>
      </p:sp>
    </p:spTree>
    <p:extLst>
      <p:ext uri="{BB962C8B-B14F-4D97-AF65-F5344CB8AC3E}">
        <p14:creationId xmlns:p14="http://schemas.microsoft.com/office/powerpoint/2010/main" val="339123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en-US" altLang="fr-FR" dirty="0" smtClean="0"/>
              <a:t>. For this renewal to take place it is necessary for people to change the way they make decisions, they must choose to do things differently, make choices outside of their norm. Schumpeter </a:t>
            </a:r>
            <a:r>
              <a:rPr lang="en-US" altLang="fr-FR" dirty="0" err="1" smtClean="0"/>
              <a:t>c.s</a:t>
            </a:r>
            <a:r>
              <a:rPr lang="en-US" altLang="fr-FR" dirty="0" smtClean="0"/>
              <a:t>. (~1930) seems to have stated that </a:t>
            </a:r>
            <a:r>
              <a:rPr lang="en-US" altLang="fr-FR" i="1" dirty="0" smtClean="0"/>
              <a:t>innovation changes the values onto which the system is based</a:t>
            </a:r>
            <a:r>
              <a:rPr lang="en-US" altLang="fr-FR" dirty="0" smtClean="0"/>
              <a:t>.</a:t>
            </a:r>
          </a:p>
          <a:p>
            <a:pPr eaLnBrk="1" hangingPunct="1">
              <a:spcBef>
                <a:spcPct val="0"/>
              </a:spcBef>
            </a:pPr>
            <a:r>
              <a:rPr lang="en-US" altLang="fr-FR" dirty="0" smtClean="0"/>
              <a:t>Our main ethical concern would thus be to examine conditions of the process in order to preserve specificities of clinics (in terms of legacy, “values”, “principles” and “traditions”) in tis restructuring phase which aims to propose better care.</a:t>
            </a:r>
            <a:endParaRPr lang="fr-FR" altLang="fr-FR" dirty="0" smtClean="0"/>
          </a:p>
          <a:p>
            <a:pPr defTabSz="912297"/>
            <a:endParaRPr lang="en-GB" dirty="0" smtClean="0"/>
          </a:p>
        </p:txBody>
      </p:sp>
      <p:sp>
        <p:nvSpPr>
          <p:cNvPr id="4" name="Espace réservé du numéro de diapositive 3"/>
          <p:cNvSpPr>
            <a:spLocks noGrp="1"/>
          </p:cNvSpPr>
          <p:nvPr>
            <p:ph type="sldNum" sz="quarter" idx="10"/>
          </p:nvPr>
        </p:nvSpPr>
        <p:spPr/>
        <p:txBody>
          <a:bodyPr/>
          <a:lstStyle/>
          <a:p>
            <a:fld id="{DC790C85-E963-41ED-B950-CF0691F0B5FA}" type="slidenum">
              <a:rPr lang="en-US" smtClean="0"/>
              <a:t>4</a:t>
            </a:fld>
            <a:endParaRPr lang="en-US"/>
          </a:p>
        </p:txBody>
      </p:sp>
    </p:spTree>
    <p:extLst>
      <p:ext uri="{BB962C8B-B14F-4D97-AF65-F5344CB8AC3E}">
        <p14:creationId xmlns:p14="http://schemas.microsoft.com/office/powerpoint/2010/main" val="26494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Participants</a:t>
            </a:r>
            <a:r>
              <a:rPr lang="en-GB" baseline="0" dirty="0" smtClean="0"/>
              <a:t> encouraged to talk to one another, asking questions, commenting on each others experiences and points of view. This form of research </a:t>
            </a:r>
            <a:r>
              <a:rPr lang="en-GB" baseline="0" dirty="0" err="1" smtClean="0"/>
              <a:t>focusses</a:t>
            </a:r>
            <a:r>
              <a:rPr lang="en-GB" baseline="0" dirty="0" smtClean="0"/>
              <a:t> on dynamics of interaction between participants, strategies of individuals and groups when confronting their arguments, values defended within argumentation.</a:t>
            </a:r>
            <a:endParaRPr lang="en-GB" dirty="0"/>
          </a:p>
        </p:txBody>
      </p:sp>
      <p:sp>
        <p:nvSpPr>
          <p:cNvPr id="4" name="Slide Number Placeholder 3"/>
          <p:cNvSpPr>
            <a:spLocks noGrp="1"/>
          </p:cNvSpPr>
          <p:nvPr>
            <p:ph type="sldNum" sz="quarter" idx="10"/>
          </p:nvPr>
        </p:nvSpPr>
        <p:spPr/>
        <p:txBody>
          <a:bodyPr/>
          <a:lstStyle/>
          <a:p>
            <a:fld id="{8BDFA28E-9021-43BB-B2D8-59D82A28153A}"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GB" smtClean="0"/>
              <a:t>25/10/2017</a:t>
            </a:r>
            <a:endParaRPr lang="en-GB"/>
          </a:p>
        </p:txBody>
      </p:sp>
      <p:sp>
        <p:nvSpPr>
          <p:cNvPr id="5" name="Footer Placeholder 4"/>
          <p:cNvSpPr>
            <a:spLocks noGrp="1"/>
          </p:cNvSpPr>
          <p:nvPr>
            <p:ph type="ftr" sz="quarter" idx="11"/>
          </p:nvPr>
        </p:nvSpPr>
        <p:spPr/>
        <p:txBody>
          <a:bodyPr/>
          <a:lstStyle/>
          <a:p>
            <a:r>
              <a:rPr lang="en-US" smtClean="0"/>
              <a:t>CoE Oviedo 20 years, Strasbourg</a:t>
            </a:r>
            <a:endParaRPr lang="en-GB"/>
          </a:p>
        </p:txBody>
      </p:sp>
      <p:sp>
        <p:nvSpPr>
          <p:cNvPr id="6" name="Slide Number Placeholder 5"/>
          <p:cNvSpPr>
            <a:spLocks noGrp="1"/>
          </p:cNvSpPr>
          <p:nvPr>
            <p:ph type="sldNum" sz="quarter" idx="12"/>
          </p:nvPr>
        </p:nvSpPr>
        <p:spPr/>
        <p:txBody>
          <a:bodyPr/>
          <a:lstStyle/>
          <a:p>
            <a:fld id="{D7A4F0CE-8245-424A-ACE3-4E5072A4368A}" type="slidenum">
              <a:rPr lang="en-GB" smtClean="0"/>
              <a:t>‹N°›</a:t>
            </a:fld>
            <a:endParaRPr lang="en-GB"/>
          </a:p>
        </p:txBody>
      </p:sp>
      <p:sp>
        <p:nvSpPr>
          <p:cNvPr id="15362" name="AutoShape 2" descr="data:image/jpeg;base64,/9j/4AAQSkZJRgABAQAAAQABAAD/2wCEAAkGBxQREBMUExQUFhUTFxwVGRgYGBYaHhgVHBceGBoXHh8YKCgiGR4lHBUZIzEhJTUrLi8vGB8zODMsNygtLisBCgoKDg0OGhAQGiwkICQ0LCwsLCwsLCwsLCwtLywtLCwsLiwsLCwsMiwsNCwsLCwsLCwsLCwsLCwsMiwsLCwsLP/AABEIAHUBrwMBIgACEQEDEQH/xAAcAAEAAgMBAQEAAAAAAAAAAAAABQYEBwgDAgH/xABOEAACAQMBBAQHDAcFBwUBAAABAgMABBESBQYhMQcTQVEVIlNhcZLRFBYyNDVjc4GjsbPiCCNCcoKRsiQzUnTBJUNik6G0wlSDotLxF//EABoBAQADAQEBAAAAAAAAAAAAAAABAgMEBQb/xAAxEQEAAgIABAQCCAcAAAAAAAAAAQIDEQQhMUEFEjJRYdEGExQiQnGRsRUzgcHC4fD/2gAMAwEAAhEDEQA/ANs7I2XCbeEmGL+7T9hP8I81ZfgqDyMXqJ7KbH+LQfRJ/QKzKgYfgqDyMXqJ7KeCoPIxeonsrMpQYfgqDyMXqJ7KeCoPIxeonsrG2/vHbWIjNzJ1Ylfq08V2y/d4gOPSeFStBh+CoPIxeonsp4Kg8jF6ieysysS+2nDAYxLIkZlYRoGYDW55KM8z5qD88FQeRi9RPZTwVB5GL1E9lYy7x2xnuIOtAltUEkwIYCNCoYMWI0kaSDwNZ1jeRzxrJE6vG4yrKQQRyyCOfKg8vBUHkYvUT2U8FQeRi9RPZXvdXCRI0kjBEQFmZjgKoGSSewAV+Wd0ksayRsro41KynIYHkQRzFB4+CoPIxeonsp4Kg8jF6ieysylBA7xmC0tZJ/c0T9WAdOlBnLBeeD31C7l7wW+0ZJEFnHH1ahskI2cnGPgipLpJ+S7n0L+ItUnoT+MXP0a/1GuvHirOC156x/pyZMtoz1pHSWVsq9Z79Y2EZQzMunqovggtgcFz2CrDt/bFvazGM2kTYUNnCDn/AA1VtifKifTv97Vm9IHxw/uL/rXF4JSM1rRk59e/5PQ+lmSeFpS2GIrOo6RHxX6HZ0DKrdRFxAPwE7Rnur78FQeRi9RPZXtZ/wB2n7q/dXtV56sa84hh+CoPIxeonsp4Kg8jF6ieysylQlTektVtdlXU0CRJLGqlWEcZxmRQeDAjkTXP3v8AL/yy/wDItv8A6V0D0w/Il5+6n4q1y1W2OImFLzp0/wBFZF3sm3muEiklcyamMcYzpmdRwUAclA+qrZ4Kg8jF6ieyql0J/Idr6Zv+4kqV3h37sLCUQ3U/VyFQ4Xq5m8UkgHKKRzU/yrLXPksmPBUHkYvUT2U8FQeRi9RPZURu/v1YXzsltPrZEMjZjlQBAQC2ZFA7RULtXpe2ZA5QSvKRwJiQsv1McBvSM01KVx8FQeRi9RPZTwVB5GL1E9lQW7HSDYbQfq4Jv1p4iN1KMe3xdXB+R4KTyq00GH4Kg8jF6ieyngqDyMXqJ7K+Ntbat7OLrbmVIk5ZY8z3KBxY+YZNUK86b9nIcKtzIO9Y1A+0ZTSImTbYHgqDyMXqJ7KeCoPIxeonsqmbM6YdmTEBpZISeH62NgPrZdQHpJq82d3HMiyROkiMMhkYMCPMRwNJiYHj4Kg8jF6ieyngqDyMXqJ7KzKqG8XSXs6ycxyT65F4FIgXIPcSPFU+YnNBY/BUHkYvUT2U8FQeRi9RPZWvIenLZ5bBjulH+IpGR6fFcmrru3vZabQUm1mWQjiy8VdRyyVbDAeflSYmDbO8FQeRi9RPZTwVB5GL1E9lZlVTbXSNs6zneCecpLHjUvVTNjKhhxVSDwYcqCf8FQeRi9RPZTwVB5GL1E9lR2wd8LO9jllgmDRw46xmV4wuRniZAOGBzrx2RvzY3d0ba3nEsoUsdKvpwMZw5Gk8xyJoJfwVB5GL1E9lPBUHkYvUT2VC7e3/ANn2MxhuZ+rkADFermbgeRyikV6bE35sLwStBcKVgUPIzLJGEU5wSZQox4p/lTUiW8FQeRi9RPZTwVB5GL1E9lUq+6ZNmRuVDyyY4ao42x9RbGfSOFTm6+/ljtFtFvN+sxnq3BR8dpAb4X8Oaak2mfBUHkYvUT2U8FQeRi9RPZUDvJ0h7PsHMc04Mg5xxguw8zaeCnzMRURYdMezJXCmSWLJxmSNgvHvK5wPOeFNSbXXwVB5GL1E9lPBUHkYvUT2VkwTK6q6MGVhlWUggg8iCOBFfdQMPwVB5GL1E9lPBUHkYvUT2VmUoMPwVB5GL1E9lRO9ezYRZykQxA+LyRf8a+arFURvb8Tl/h/EWgy9j/FoPok/oFZlV/Zm34VktbMluvktllUaTjQFwTnkOXKvbdreaG+WVog69TM1uesCgl0xkrgnI4+nzUE1So/bu1fcsXWdXLKSyoscQBZixx+0QABzJJAAFZsUmVUsNJIzpJGQccRw4HHmoNW9Pn91s/8Aza/01Gbwvcz3m3sXt3EljEk0SRyFV1iLXg9y5U8BjOqtqbZ2Pa3ixi4RJAjakyeT8sjB518y7BtQ1w7RIDdromJJ/WqBpAPHuOOFBqza95tC5t9lskkkqNaCWaGG6S3nduXWkniy8uQPEHlnNRm27tL202LMtzeY92CBmmkQMpD5MmVGNQDAB+4DPHNbH3q2PsmJbRLq2jIZ0tYMKxIJ+CmpeOnnz4VlHZVlOzbOewYQ2wWRS0QWElhn9WwOS3jnPL9rnQU/aEsst5ty2NxP1UNjGyYfjkQqxPd4+Dq7wx76gtm3klrsvYbRXUwWe8QSjrPFVNWDFwxpTAyVPea3Ha7DtUlkkSKMPKghc89SKoVUIPDAVQMeasE7k7P9ztb+5YupMnWlOOBJjTqznKnHDh2UFA23eyXMm8sRuJTFBAjRhX8VcRMWQcwFYrhgOfGo9YLvwTspLO4eVZAZJoFu44ZWAVMRxMeIReOVGSCw4Hs2ts7dextFlEVvDGs6hJABwdcEaSDwPAn05NYku4WzOp6trSARhi44YwzYBIbORnSOGccBQYPRVtdbi0lUNdM0EzROLl1dlYAHSHX4ajlk8cg+asTpXvZIvcvVyOmrrM6GZc40YzjnzP8AOrlsfZUFrEI7eNI4xxAQYBJ7fOfOao3TDytP/d/8K0xeuHb4dETxNYn4/tL5nnaTdp2dmdjnLMSScXGBxPmqM6E/jFz9Gv8AUandhWAuNgCJn0B9fjadWMTk8sjPKvbo83aSzlmZJzLrQDHVlMYOc8Sc1rPF4aVthtaItM8o7z/2nDxvD5J4ycla/diZ3PtzlXtifKifTv8Ae1ZvSB8cP7i/61eodgWySCRYkDg6tXHOo8zz89Uzfp7UXZ664aN9C+KIXfhxwcg/9Ky8Gx/Z7z5p676bn2PpHN/Ecda8PWZmNcuXx+Kd3pnZLe30My5xnSSP2PNWfujKz2wLMWOpuJJJ5+eozfDHue3wcjIweWRoqQ3M+Kj99vvryK2n+IWjfLXyenNYjw+vLnv5p2lKV6bzVN6YfkS8/dT8Va5arqXph+RLz91PxVrlqtsfRnd090J/Idr6Zv8AuJK1Z+kF8rJ/lk/EkrafQn8h2vpm/wC4krVn6QXysn+WT8SSq09S1uikbu2dzcS+5rXUXuBoZVOAyA6jqPYo0gnPdU/vJ0YX9jAZ5EjeNPhmJyxQctRBAOPOM47eFT/6PEYO0pyea2xx9ciZrdm+aBtm3oPI20w+yarWtMWRFdw5EgnaN1dCVdCGVhzVgcgj0EV2LsO/6+0gmPDrYkkP8SBj99cbDlXXm5QzsyyHfbRfhimUo5l383mk2jeyTOx0KxWJexIwcDA7zjJPefMKsW5fRNcbRtlueviijkzoBBdiASpJAIC8Qe3NVrfbdqXZ15JDIpCli0Tdjx58Ug94BAI7DXjsPem8sgRbXMsSk50g5XPfpbK5+qrdvuq9+a0by9EN/aKZECXMa8T1WdYHeUbif4dVbF6Ety57KFri4aRGnGVt8kBV7HdfKHu5gc+OQKNsfpsv4iOuWG4XtyOrb1k4f/Gty7j772+1Yi0OVkTHWRPjUueR4cGU44EfXjlWdptrUrxrsqXTjvo9pClpAxWW4BZ2HNIc4wD2FjkZ7AD5q0fu1u/Pf3C29uoLtxJJwqKObsewDPp44GTVi6Zrsybaus8o+rjXzARq39TMfrqK3O3zn2W0rW6wlpQFJkVmwFJOBhhjOePoFXrGq8lZnc818vOge4WItHdRPIBnQUZAT3Bsn/qP5VrC2uJ7K51IWhngcjuKuDgqe8cwRyIq9/8A9w2j/htP+W//AN6om3tsPeXMtxIEDynUwQYXOAOAJPdn05qa+buTrs6q3F3kXaVjFcAAM3iyKP2ZF4MPR2jzEVz10yfLd56Y/wABKvv6N96THew9ivHIPS6sp/DWqF0yfLd56Y/wEqtI1aU26KrFdy9WYFZ+rkcMYxnDuBhSQPhHuFbR6D93LuHaXXS200cXUuuuRGQZJXA8bBPI1kfo57NjeW8nZQXiEaISPgh9ZYjuJ0KP/wBretRe3YrHdzT07fLMn0UX3Gqnu9s66u3NrahmM2GZAQFIQ5DOTwCqW7e0jtxVs6dvlmT6KL7jVg/RwjHui9btEcYB8xZif6R/Krb1VGvvKPvZ0fXuzYxJOimMkLrjbUFY8g3AEZ78Y7M1WoJ2jdXRmVlOpWUkFSORBHEGupelqMNsW9BGcRhvrDqQf5gVyq/I0pbcc0WjUrtsXov2leQe6EjUK41r1kgVpAeOoDjz72xnnVQvbR4ZHilUpJGxVlPMMOYrsy0jCxoo4BVAHoAxXMnTQoG27rHaIyfT1S1FLTMptWIhsP8AR12q8ltdW7ElYHR0B/ZWQNlR5sxk4/4jW3a0j+jb8LaHog++at3VnfqvXoUpSqpKiN7ficv8P4i1L1Eb2/E5f4fxFoNY31lax7wbNaYBRPaockuNdxkLHyPPgoxy76qN/saI7K2neeP7og2iyxsHYaMyJnABwCdWc8+A7q6D2XArW9uWVSVjQgkA4OkcRnlWV7kj0ldCaSckaRgnvI7TQaO31YzbYlW8a1EQtkMHuxplj0lV1snVYHWatXP/AEryFoZ13chnmaeOSW5UOOujLw5j0g6wrY7M9oxxrel1YxS46yON9PEalVsHzZ5V6NApKkqpKfB4DxfR3cuyg50vt27dLHbbAPmxuwtv474iBkAIAzjJBxk8fFHdU9v3tKCW4gimSHWmz0l627kmKHUvKKJMa5STwbOSQf8ADx3WbVMMNCYc5YaR4x7z31+SWcbFS0aEp8ElVJX0Z5fVQc93EUb7E2HcXGW03fVSSMznFuJpCVODyAHpwMCp6eVkv9u+4i3i7Ph6nQWJCdRFgr250cQedbnNpHo0aE0f4dIx/LlX0luqnIVQSMZAAOByGe7hQaB2KbAT7v8AuRwZ2ZWuQGY/rNI1FweTa9ePN5sV47V2zFFs/b9s8gWeW/JSM5DMonU5Hmwp/l5xW59rboQT3FpPxja0kMoCBAHY4zq4ceVTL2ERYsY4yzcCSikkec448qDR29hMm0rdLlrYQCxjMIvGlWEsVXWVMeP1nPn2fVWJeW+vZ2z45L+2YJLM0SXIulgmiBXAZmUHxTqC54ENwIxit+XNjFKAskcbheQZVYD0A8q+prRHUKyIyjkpUED6jwoKP0M36y2MoSBYVjndAY3keOQ8MvGZMkL2Y5cBWN0xHhaf+7/4VsWKMKAqgKByAAAH1CvO5s45MdYiPjlqUNjPPGeXIValvLO3RwuaMOWMkxvXyU/dA/7FT0v+Mak91vhv+6PvqR2rCqWzqiqqjkFAA+EDyFR263w3/dH318/xk78WxT8J/wAnZ5/rMOW/vMz+yH2af7av0p+81U+lX5Qf6JP9atmzfjq/Sn7zVT6VflB/ok/1r1fAfx/nP9mHCfzP6LvvX8Vtfq/DqT3L+Kj99vvqRtIFeGLUqthF5gH9kd9ZMUSqMKAo7gAPuqv2WY4qc2+sa1+iL8TE8PGHXSd7/V90pSutxqb0w/Il5+6n4q1y1XU3S+pOxbwAZOlPxVrl3qH/AMD+qa2x9Gd3TXQn8h2vpm/7iStWfpBfKyf5ZPxJK2p0KqRsS1BGOM3/AHElau6f4mO1UIVj/Zk5An9uTuqtPUtbo9v0dvlG4/yx/EWt2b3/ACde/wCWm/CatLfo8xsNo3GVI/s55gj/AHid9bq3uH+z7z/LTfhNS/qI6OPBy+quvtyfkyy/y0X4YrkYW74+A3qmuorXYrXuwbe3WZ4GktYhrXmP1Y8UjmVPIgEHHbVsnZFWNcb87KvLp7CYxuBgBpVUxPJyKKx4ah38M9hNeO0eh3Zk3FY5Is8f1Uhx/J9Q/lWjt59w72wYiaBmjHKWMF0I78jivoYCo6x3nu4V0RXdwi8tKyuAPQM8PqqIp7Sb94T/AEn7lJsmeJI5zKsqlwrAB0wQPG08CDngcDke6vfoTnddtQBOTrIr/uaC39SrVTtra4vZfEWa4lc8SNcjE+c8f5mt+dEPR02zw1zc490SLpCAg9Uh4kEjgXOBnHAY7eNWtOq6lERudtX9NlgYtszseU6pKvnGgIf/AJIak+gqa1a6mt7qOF2mVTF1iK3jLnUg1dpBBx/wmtpdKm4vhS3UxkLcw5MZPAMp5xsewHGQew+k1zZtPZ09pLonjkhkU8mBU5Hap7fSKis+auieU7dZ+9Wy/wDSW3/Jj9lUreveTY2zrpLeW0hdiMuY4Ym6rPwQw4HJ4nAyQMcONaW9/e0er0e7rjTjHw+OP3vhfXmvLdvde72lLpgjZ9Ry0rZCL3sznt83EnuqPJrrKfN7Omdz77Z06s+z/c/EDX1SKjDnpDrgMO3GfPXPvTJ8t3npj/ASugtxd04tl2iwxnUx8aSTGDI/f5gOQHYPrrQHTFEx23eEKxGY+QJ/3CUx+ot0Xf8ARt+DtD0w/dLW6q0v+jghC3+QRxh5gjsl763RVb+pavRzT07fLMn0UX3GrF+jf/fX37kX9T1AdOkTHbMhCsf1UfIE9h7qsP6OUZE19kEeJFzBH7T99Xn0K/ibG6Vvka++i/8AIVyk/I11d0qDOxr0DyX/AJCuVXgfB8RvVNRj6SW6u0ofgr6B91cx9NXy3c+iP8Ja6ch+CvoH3VzN00RMdtXJCsRiPkCf90tRj6pt0W79G34W0PRB981burSf6N6ENtDII4QcwR2zd9bsqt+qa9ClKVVJURvb8Tl/h/EWpeoje34nL/D+ItBl7H+LQfRJ/QKzKw9j/FoPok/oFZlApSlApSlApSlApSlApSlApSlBi7TgMkTKvM4x/MVg7D2c8TMXxxAAwc9tTFK5cnB47565535q8o9u/wA2tc1q45xx0lRNmj+2r9KfvNYW/e511d3bSwiMqY1XxnwcjOeGPPWyKVpwWKeF3qd7KZZpbzQ8bOMrGinmqgH0gYr2pStmRSlKARXzoHcP5VBb5bba0gBTHWSHSpP7PDJbHbj/AFrWvhi416+vl1c862+7l9VcmfjK4reXW3qcH4Xk4mnn3ER2+LdIFfhUd1QW5u2mu4CX/vIzpYjhq4ZDY7Mj/qDU9XTS8XrFo7vPzYrYrzS3WH4FHdX7SlWZvnQO4fyr6pSgVgz7Gt3OXt4WPe0aE/8AUVnUoPOC3RBhFVR3KAB/0r0pSgV4XdnHMumWNJF7nVWH8jXvSghIt0LBW1LZ2oPf1MfsqZjjCgBQAByAAAH8q+qUCvwqO4V+0oPwCv2lKD8KjuFAMV+0oBFfOgdw/lX1SgV+FR3Cv2lB+AYr9pSgUpSgVEb2/E5f4fxFqXqI3t+Jy/w/iLQZex/i0H0Sf0CsysPY/wAWg+iT+gVmUClKUClKUClKUClKUClKUClKUClKUClKUClKUClKUFc342M1zApjGXiOoD/ECMEDz8j9Vaw9zvq0aH1ctOk5z6OdbypXHn4OuW3m3p63BeK24fH9XNdx2560ru4+x2toD1gw8raiv+EYwAfP2/XVipSunHSKVisdnnZ81s2ScluslKUq7IpSlApSlApSlApSlApSlApSlApSlApSlApSlApSlApSlApSlAqI3t+Jy/w/iLUvURvb8Tl/h/EWgy9j/FoPok/oFZlYex/i0H0Sf0CsygUpSgUpSgUpSgUpSgUpSgUpSgUpSgUpSgUpSgUpSgUqp9K108Ox7t4neN1VcMjFWH6xRwI4jgarbb/XNvbhUt0m9zWNvcyySTMrMHQZ4aTqbPHJPfU6G0KVrranSU0V4kPVRRoyROHuZXiEgkUMerYIyHQGwSxHEEdlRe2N57xE24ZCRHavGsfVTaHjyUwFPV8mVtRJzg8OPOmhtmla2k3su4L7ahZVeC0tUmVDJjH6sspGEyS+OIJ8XszWTt3fabRPFDEqyDZfu9ZDJ8BjwIAKkEqMsM8yAOGchpG2wKVVd3NtT+BY7udVaVbXruDf3mItYYkKNJbHEAHGe2ozd3fyeeWNZrVI1nszeRFZw2VXHitqVQuc8ycDh58NJX2lazs+kWa4FzEsUAlWzkuY3imZ0BRtDKXKaWZc5yupcjGa8tib1zf7Ke6Z/wBbazzOUk8V1jjDB3TQMuePAEBfPTRttGlUPY+/U7yWRntUjg2gSIHWXWynTqQSLpAGpR2E47ax92ukSe5lsRJaJHFfmZI3WbWweHVqypUcDppobEpWu9m9Ibz3YtmihAlWbS0U/WmMxKWw5VdGSByRmx21I9D15JNsa1klkeR2MuXdizHE7gZLcTgAD6qaFzpSlQFKUoFKUoFKUoFKUoFKUoFKUoFKUoFRG9vxOX+H8Ral6iN7ficv8P4i0GXsf4tB9En9ArMrD2P8Wg+iT+gVmUClKUClKUClKUClKUClKUClKUClKUClKUClKUClKUEbvHsWO+tZLaUsElADFSAeDBuBOe0VFNuLalJUPWETW0do/jDjFEMLjhwbvNZ2+G3xs+zkuChkKaVVAcandgijPYMsMmqNJvnc2d1tGW8jwLe2gZYI5S6GSRyoKkgackgHhwwefCpgWbaO4FvPwkkujEQgeHrm6t+rACZU8vgjOnGa+9o7h2s7XZYzAXoUSoshCEpp0sF7G8QDPdmvLczfB7yaWGWJUdEEivGZGjZTwK5kVCGU4yMdtVfZe9txDd7dZ3EiW0sSxJNMscaBncHxm5DgOAyTgAVPNC6X25ltLNNMxlBuIPc0qhyFePTpBI/xAHgeysTZfR9awazruJTJbGzYyylv7Of2By04HAYxXtuLvS20En1xojW8vVEozsr+KGDL1iowHHtH31E7H6QGn2i1q0cMWJHj0ySukxC5w4Rk0OG08ArZ41HMWXZ27kUNkbNWlaEo0XjvqYIwI0g9gAOB3cKw13ItcRqQ5WO1ayALc4G5g4/a4c6gtj9Ijy3qW7xQ4lWYqYpjLoMQ1aXIUISQP2GbHbXlu/0hXNy9oGtIkF9FM8BE5PjwqSQ/ieKDjHDPP6qcxNbJ3Atrdy+u4kY25tMyyFsW5x+rHAaQMcMeevXZu4ttD7nwZn9zJJHGJH1ARyjDIcjioAwB2VSNnb/XK7LthMQ1xeyTxxy6yulI2IeRtEZ0lchQAGzwPeKu24+3xPYGR0kjNuXjfWzuW0DPWK7gM6sCCCQO0dlTOx8bI3BtraWJ1adxb6uojklLpDq4EoD28e3OK9bDca1hW0VRJiyMrRZbPGbOvVw8b4RxVc2F0ly3UkarbJpuVk6rEkmUZQSgnPV6UD45qWxntqX6L9tT3GyY7i7IZv1h6zILOiuwyyhVCkYwAM5Cg544pzH3sno7tbaSJ0e4PUCRYleUssaSAhlUEcvGJzz5ZJxU1uvsGPZ9rHbQlzHHqwXIJ8Zy5yQB2saoltvldXVzsuUxdRa3MkzDTLqLxpE5AlUAAHxdQwTWXuz0mNdzwA24WG5ZlQqzs8eCdDSjQEAbH7LHGRUcxsWlUfbu1pY9vWkQdupa1mkaPUArMurBOeHZzNfG6G/zXl4LZ44RriaZXhmaVRpcKUZiqqx480LCmkr3SqdtffGWHaRs0t1dEtxdSymTT1cIcrI2nB1EADAHMmofYfSiZpIzJbhYJkkkVkZ3aIRqWAlBRVGtQcaSePCmhsmlas3j3uv5dkS3SwC3jkjSWGaOcM6gyoFVlIGCytnK5A5Gs+XpGlt4773VahZbMQFVSXWJOv4IC2BpweZwe3Ge1obEpWtZOk2VLa7ka2RpLbqiuh5OrlWWQJgM6KQyluIxUlLvdetObeGxja4ih6+ZGuAAoZiEiRguGcqAcnCgnnTQvFK1Rs/fS8t57wvF10C7RFuWabDQhyqhEXByFJzzA4jzkSF10nlbmVUgDww3HudiGk60kEK8ioEKlVJ5FgTimhselVzfLeGWz9yiGFZnupxAqs/VgFlZtRODw8XuqtbL6Rbl5IRLZxpG94bB2WfUVnGckLpGVGOee+mhsilastekEzbQjkEbm3MrWiqskmV8Yj3S8YTQVJAHFjpHHHf9PvldXcuzpUjENrPfGJWWUl5ETWpWRNIADFSeZ+D6DTQ2jStabI31lEUUUUbTXF1d3EMYmm8VVhOXYuFyFA5KAfTWbvJvzc2ccZktrdJTE8rxvc5J0EjTGIlZm1AZ1EBRnBIwaaF+qI3t+Jy/w/iLVDuN+WTaIuGMnuY7IW96jPDWzgjzavGC5r2g33kvY5oJYFQmJJleNpHX+8UGJi6LhxkHhkHjTQkNhb9arW3PUc4Yz/ef8A/4azvfv8x9p+WlKgPfv8x9p+Wnv3+Y+0/LSlA9+/zH2n5ae/f5j7T8tKUD37/Mfaflp79/mPtPy0pQPfv8x9p+Wnv3+Y+0/LSlA9+/zH2n5ae/f5j7T8tKUD37/Mfaflp79/mPtPy0pQPfv8x9p+Wnv3+Y+0/LSlA9+/zH2n5ae/f5j7T8tKUD37/Mfaflp79/mPtPy0pQPfv8x9p+Wnv3+Y+0/LSlBgbd2/FeW8lvPb6o5Bg4kwQQcgg6eBBAIPmqBjtLXFwJI55zdRrFI0txqYhDlCCEGkggYx3UpUiU2DtRLRnYC4mdwqlp7guQi50qAFCjmeOMnPOom4sbR2unMUwa7lSdmEygpJGzMjJ4nDBc881+0psSu7m04rHrurilYzv1kjSTayz4wWzp7cf/AJWBGlv16TOlzL1btJHHLcs6Ru2csuV1dvaTilKDx2RZWttLDIiXDGBXSJXuNSokgIZFGjgPGJzz5ZJxWVs5raA2RSCT+wLIsWZs8JRh9XieNz4cqUpsYkdjarEkaJcp1UrTQutz48LMMOsZKHCt2qc5qf2Rt9LaExCKSQMWZmlmLs7N8IsSvb3DA81KU2InYnUWkiNGtyUi1dVC9yTHFr56VCjPM41E4zWbuztGGwgaCGGQxFiwSSYuEDc1XK8Fzk47yaUpsRezLS1glhkSO4ItmdoY2uNUcYkBDKqlPgnUeeT569tjCC1kRo1udERZooWuWMUZbOdKhQT8I4DEgZr9pTYydr3kF1crcSwOWWGS30iUBTHICrgjRnOGPEEVi7vrb2c0cyJcO8URgTrLjUFiJBCAaAABjhj680pTYkW2rCbx7swMZXg9zMDL4pi1a8Y088jnUbsiO3tyuEuXjRXSOGS5LRxq4wwC6RkYJHjE4pSmxiLsu16loSt20TLoWNrpisSaw+lBp71HFsnuqR2g9rO10ZLdz7rSNJP12MdT/dsuFyrA8c0pTYx3igeGaKUXU3XmMu8tyWbETBkA8TSoBHYMntNe+3ZYLqfryk8Uhj6p2huCnWRZzofxTkceYwfPSlNj4023Vyp1Muma4W6b9fk9ahBGCUzjxRzyfPX4ywde8qpcIskonkhS5KxPKCDrKhc5JAJAIBxSlNiW2tt2O5e3aSFs20onTEuPHAKjPi8RhjwqMT3MunEMni3hvx+uH9+3P9j4PHlX5Sg+bJYIZusRLkIJTOIBcnqRKeJYKFzzJOnOnjyrxtbO1jmjkWO4AhmNxHF7o/VRyMctpXRyJPbnzYyaUpsfUltamJEWKdGjme4jlSfTJHJIcvpbRjB7iDXhcbNtXxlboHqjA591NmaNmLlZCVJPjMTwwOzlwpSmxke5rTUC0EjAWY2fpMwwYByzhAdfD4QNeL3EdtBIR7plbQkSma4LhIxIpCqAoHYOJyfPX7Smx//Z"/>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7" descr="inserm.jpg"/>
          <p:cNvPicPr>
            <a:picLocks noChangeAspect="1"/>
          </p:cNvPicPr>
          <p:nvPr userDrawn="1"/>
        </p:nvPicPr>
        <p:blipFill>
          <a:blip r:embed="rId2" cstate="print"/>
          <a:stretch>
            <a:fillRect/>
          </a:stretch>
        </p:blipFill>
        <p:spPr>
          <a:xfrm>
            <a:off x="0" y="0"/>
            <a:ext cx="2286466" cy="6206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25/10/2017</a:t>
            </a:r>
            <a:endParaRPr lang="en-GB"/>
          </a:p>
        </p:txBody>
      </p:sp>
      <p:sp>
        <p:nvSpPr>
          <p:cNvPr id="5" name="Footer Placeholder 4"/>
          <p:cNvSpPr>
            <a:spLocks noGrp="1"/>
          </p:cNvSpPr>
          <p:nvPr>
            <p:ph type="ftr" sz="quarter" idx="11"/>
          </p:nvPr>
        </p:nvSpPr>
        <p:spPr/>
        <p:txBody>
          <a:bodyPr/>
          <a:lstStyle/>
          <a:p>
            <a:r>
              <a:rPr lang="en-US" smtClean="0"/>
              <a:t>CoE Oviedo 20 years, Strasbourg</a:t>
            </a:r>
            <a:endParaRPr lang="en-GB"/>
          </a:p>
        </p:txBody>
      </p:sp>
      <p:sp>
        <p:nvSpPr>
          <p:cNvPr id="6" name="Slide Number Placeholder 5"/>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25/10/2017</a:t>
            </a:r>
            <a:endParaRPr lang="en-GB"/>
          </a:p>
        </p:txBody>
      </p:sp>
      <p:sp>
        <p:nvSpPr>
          <p:cNvPr id="5" name="Footer Placeholder 4"/>
          <p:cNvSpPr>
            <a:spLocks noGrp="1"/>
          </p:cNvSpPr>
          <p:nvPr>
            <p:ph type="ftr" sz="quarter" idx="11"/>
          </p:nvPr>
        </p:nvSpPr>
        <p:spPr/>
        <p:txBody>
          <a:bodyPr/>
          <a:lstStyle/>
          <a:p>
            <a:r>
              <a:rPr lang="en-US" smtClean="0"/>
              <a:t>CoE Oviedo 20 years, Strasbourg</a:t>
            </a:r>
            <a:endParaRPr lang="en-GB"/>
          </a:p>
        </p:txBody>
      </p:sp>
      <p:sp>
        <p:nvSpPr>
          <p:cNvPr id="6" name="Slide Number Placeholder 5"/>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smtClean="0"/>
              <a:t>25/10/2017</a:t>
            </a:r>
            <a:endParaRPr lang="en-GB"/>
          </a:p>
        </p:txBody>
      </p:sp>
      <p:sp>
        <p:nvSpPr>
          <p:cNvPr id="5" name="Footer Placeholder 4"/>
          <p:cNvSpPr>
            <a:spLocks noGrp="1"/>
          </p:cNvSpPr>
          <p:nvPr>
            <p:ph type="ftr" sz="quarter" idx="11"/>
          </p:nvPr>
        </p:nvSpPr>
        <p:spPr/>
        <p:txBody>
          <a:bodyPr/>
          <a:lstStyle/>
          <a:p>
            <a:r>
              <a:rPr lang="en-US" smtClean="0"/>
              <a:t>CoE Oviedo 20 years, Strasbourg</a:t>
            </a:r>
            <a:endParaRPr lang="en-GB"/>
          </a:p>
        </p:txBody>
      </p:sp>
      <p:sp>
        <p:nvSpPr>
          <p:cNvPr id="6" name="Slide Number Placeholder 5"/>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25/10/2017</a:t>
            </a:r>
            <a:endParaRPr lang="en-GB"/>
          </a:p>
        </p:txBody>
      </p:sp>
      <p:sp>
        <p:nvSpPr>
          <p:cNvPr id="5" name="Footer Placeholder 4"/>
          <p:cNvSpPr>
            <a:spLocks noGrp="1"/>
          </p:cNvSpPr>
          <p:nvPr>
            <p:ph type="ftr" sz="quarter" idx="11"/>
          </p:nvPr>
        </p:nvSpPr>
        <p:spPr/>
        <p:txBody>
          <a:bodyPr/>
          <a:lstStyle/>
          <a:p>
            <a:r>
              <a:rPr lang="en-US" smtClean="0"/>
              <a:t>CoE Oviedo 20 years, Strasbourg</a:t>
            </a:r>
            <a:endParaRPr lang="en-GB"/>
          </a:p>
        </p:txBody>
      </p:sp>
      <p:sp>
        <p:nvSpPr>
          <p:cNvPr id="6" name="Slide Number Placeholder 5"/>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GB" smtClean="0"/>
              <a:t>25/10/2017</a:t>
            </a:r>
            <a:endParaRPr lang="en-GB"/>
          </a:p>
        </p:txBody>
      </p:sp>
      <p:sp>
        <p:nvSpPr>
          <p:cNvPr id="6" name="Footer Placeholder 5"/>
          <p:cNvSpPr>
            <a:spLocks noGrp="1"/>
          </p:cNvSpPr>
          <p:nvPr>
            <p:ph type="ftr" sz="quarter" idx="11"/>
          </p:nvPr>
        </p:nvSpPr>
        <p:spPr/>
        <p:txBody>
          <a:bodyPr/>
          <a:lstStyle/>
          <a:p>
            <a:r>
              <a:rPr lang="en-US" smtClean="0"/>
              <a:t>CoE Oviedo 20 years, Strasbourg</a:t>
            </a:r>
            <a:endParaRPr lang="en-GB"/>
          </a:p>
        </p:txBody>
      </p:sp>
      <p:sp>
        <p:nvSpPr>
          <p:cNvPr id="7" name="Slide Number Placeholder 6"/>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GB" smtClean="0"/>
              <a:t>25/10/2017</a:t>
            </a:r>
            <a:endParaRPr lang="en-GB"/>
          </a:p>
        </p:txBody>
      </p:sp>
      <p:sp>
        <p:nvSpPr>
          <p:cNvPr id="8" name="Footer Placeholder 7"/>
          <p:cNvSpPr>
            <a:spLocks noGrp="1"/>
          </p:cNvSpPr>
          <p:nvPr>
            <p:ph type="ftr" sz="quarter" idx="11"/>
          </p:nvPr>
        </p:nvSpPr>
        <p:spPr/>
        <p:txBody>
          <a:bodyPr/>
          <a:lstStyle/>
          <a:p>
            <a:r>
              <a:rPr lang="en-US" smtClean="0"/>
              <a:t>CoE Oviedo 20 years, Strasbourg</a:t>
            </a:r>
            <a:endParaRPr lang="en-GB"/>
          </a:p>
        </p:txBody>
      </p:sp>
      <p:sp>
        <p:nvSpPr>
          <p:cNvPr id="9" name="Slide Number Placeholder 8"/>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25/10/2017</a:t>
            </a:r>
            <a:endParaRPr lang="en-GB"/>
          </a:p>
        </p:txBody>
      </p:sp>
      <p:sp>
        <p:nvSpPr>
          <p:cNvPr id="4" name="Footer Placeholder 3"/>
          <p:cNvSpPr>
            <a:spLocks noGrp="1"/>
          </p:cNvSpPr>
          <p:nvPr>
            <p:ph type="ftr" sz="quarter" idx="11"/>
          </p:nvPr>
        </p:nvSpPr>
        <p:spPr/>
        <p:txBody>
          <a:bodyPr/>
          <a:lstStyle/>
          <a:p>
            <a:r>
              <a:rPr lang="en-US" smtClean="0"/>
              <a:t>CoE Oviedo 20 years, Strasbourg</a:t>
            </a:r>
            <a:endParaRPr lang="en-GB"/>
          </a:p>
        </p:txBody>
      </p:sp>
      <p:sp>
        <p:nvSpPr>
          <p:cNvPr id="5" name="Slide Number Placeholder 4"/>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25/10/2017</a:t>
            </a:r>
            <a:endParaRPr lang="en-GB"/>
          </a:p>
        </p:txBody>
      </p:sp>
      <p:sp>
        <p:nvSpPr>
          <p:cNvPr id="3" name="Footer Placeholder 2"/>
          <p:cNvSpPr>
            <a:spLocks noGrp="1"/>
          </p:cNvSpPr>
          <p:nvPr>
            <p:ph type="ftr" sz="quarter" idx="11"/>
          </p:nvPr>
        </p:nvSpPr>
        <p:spPr/>
        <p:txBody>
          <a:bodyPr/>
          <a:lstStyle/>
          <a:p>
            <a:r>
              <a:rPr lang="en-US" smtClean="0"/>
              <a:t>CoE Oviedo 20 years, Strasbourg</a:t>
            </a:r>
            <a:endParaRPr lang="en-GB"/>
          </a:p>
        </p:txBody>
      </p:sp>
      <p:sp>
        <p:nvSpPr>
          <p:cNvPr id="4" name="Slide Number Placeholder 3"/>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25/10/2017</a:t>
            </a:r>
            <a:endParaRPr lang="en-GB"/>
          </a:p>
        </p:txBody>
      </p:sp>
      <p:sp>
        <p:nvSpPr>
          <p:cNvPr id="6" name="Footer Placeholder 5"/>
          <p:cNvSpPr>
            <a:spLocks noGrp="1"/>
          </p:cNvSpPr>
          <p:nvPr>
            <p:ph type="ftr" sz="quarter" idx="11"/>
          </p:nvPr>
        </p:nvSpPr>
        <p:spPr/>
        <p:txBody>
          <a:bodyPr/>
          <a:lstStyle/>
          <a:p>
            <a:r>
              <a:rPr lang="en-US" smtClean="0"/>
              <a:t>CoE Oviedo 20 years, Strasbourg</a:t>
            </a:r>
            <a:endParaRPr lang="en-GB"/>
          </a:p>
        </p:txBody>
      </p:sp>
      <p:sp>
        <p:nvSpPr>
          <p:cNvPr id="7" name="Slide Number Placeholder 6"/>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25/10/2017</a:t>
            </a:r>
            <a:endParaRPr lang="en-GB"/>
          </a:p>
        </p:txBody>
      </p:sp>
      <p:sp>
        <p:nvSpPr>
          <p:cNvPr id="6" name="Footer Placeholder 5"/>
          <p:cNvSpPr>
            <a:spLocks noGrp="1"/>
          </p:cNvSpPr>
          <p:nvPr>
            <p:ph type="ftr" sz="quarter" idx="11"/>
          </p:nvPr>
        </p:nvSpPr>
        <p:spPr/>
        <p:txBody>
          <a:bodyPr/>
          <a:lstStyle/>
          <a:p>
            <a:r>
              <a:rPr lang="en-US" smtClean="0"/>
              <a:t>CoE Oviedo 20 years, Strasbourg</a:t>
            </a:r>
            <a:endParaRPr lang="en-GB"/>
          </a:p>
        </p:txBody>
      </p:sp>
      <p:sp>
        <p:nvSpPr>
          <p:cNvPr id="7" name="Slide Number Placeholder 6"/>
          <p:cNvSpPr>
            <a:spLocks noGrp="1"/>
          </p:cNvSpPr>
          <p:nvPr>
            <p:ph type="sldNum" sz="quarter" idx="12"/>
          </p:nvPr>
        </p:nvSpPr>
        <p:spPr/>
        <p:txBody>
          <a:bodyPr/>
          <a:lstStyle/>
          <a:p>
            <a:fld id="{D7A4F0CE-8245-424A-ACE3-4E5072A4368A}" type="slidenum">
              <a:rPr lang="en-GB" smtClean="0"/>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25/10/2017</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CoE Oviedo 20 years, Strasbourg</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4F0CE-8245-424A-ACE3-4E5072A4368A}" type="slidenum">
              <a:rPr lang="en-GB" smtClean="0"/>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nrs.fr/accueil.html"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ncbi.nlm.nih.gov/pubmed/252728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5837" y="1619865"/>
            <a:ext cx="3603043" cy="2025159"/>
          </a:xfrm>
        </p:spPr>
      </p:pic>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1</a:t>
            </a:fld>
            <a:endParaRPr lang="en-GB"/>
          </a:p>
        </p:txBody>
      </p:sp>
      <p:pic>
        <p:nvPicPr>
          <p:cNvPr id="7" name="Image 6"/>
          <p:cNvPicPr>
            <a:picLocks noChangeAspect="1"/>
          </p:cNvPicPr>
          <p:nvPr/>
        </p:nvPicPr>
        <p:blipFill>
          <a:blip r:embed="rId3"/>
          <a:stretch>
            <a:fillRect/>
          </a:stretch>
        </p:blipFill>
        <p:spPr>
          <a:xfrm>
            <a:off x="545837" y="4598908"/>
            <a:ext cx="7607251" cy="2502500"/>
          </a:xfrm>
          <a:prstGeom prst="rect">
            <a:avLst/>
          </a:prstGeom>
        </p:spPr>
      </p:pic>
      <p:sp>
        <p:nvSpPr>
          <p:cNvPr id="8" name="ZoneTexte 7"/>
          <p:cNvSpPr txBox="1"/>
          <p:nvPr/>
        </p:nvSpPr>
        <p:spPr>
          <a:xfrm>
            <a:off x="4644008" y="1268760"/>
            <a:ext cx="4222183" cy="3970318"/>
          </a:xfrm>
          <a:prstGeom prst="rect">
            <a:avLst/>
          </a:prstGeom>
          <a:noFill/>
        </p:spPr>
        <p:txBody>
          <a:bodyPr wrap="square" rtlCol="0">
            <a:spAutoFit/>
          </a:bodyPr>
          <a:lstStyle/>
          <a:p>
            <a:endParaRPr lang="fr-FR" dirty="0"/>
          </a:p>
          <a:p>
            <a:r>
              <a:rPr lang="en-US" dirty="0"/>
              <a:t> </a:t>
            </a:r>
            <a:r>
              <a:rPr lang="en-US" b="1" dirty="0"/>
              <a:t>20TH ANNIVERSARY OF THE OVIEDO CONVENTION: RELEVANCE AND CHALLENGES </a:t>
            </a:r>
            <a:endParaRPr lang="en-US" b="1" dirty="0" smtClean="0"/>
          </a:p>
          <a:p>
            <a:r>
              <a:rPr lang="en-US" b="1" dirty="0" smtClean="0"/>
              <a:t>Strasbourg, 24-25/10/2017</a:t>
            </a:r>
          </a:p>
          <a:p>
            <a:endParaRPr lang="en-US" b="1" dirty="0"/>
          </a:p>
          <a:p>
            <a:r>
              <a:rPr lang="en-US" b="1" dirty="0" smtClean="0"/>
              <a:t>SESSION </a:t>
            </a:r>
            <a:r>
              <a:rPr lang="en-US" b="1" dirty="0"/>
              <a:t>III - NEW SCIENTIFIC AND TECHNOLOGICAL DEVELOPMENTS </a:t>
            </a:r>
            <a:r>
              <a:rPr lang="en-US" b="1" dirty="0" smtClean="0"/>
              <a:t>.</a:t>
            </a:r>
          </a:p>
          <a:p>
            <a:r>
              <a:rPr lang="en-US" b="1" dirty="0" smtClean="0"/>
              <a:t>Genomics: </a:t>
            </a:r>
            <a:endParaRPr lang="fr-FR" dirty="0"/>
          </a:p>
          <a:p>
            <a:r>
              <a:rPr lang="en-US" b="1" dirty="0">
                <a:solidFill>
                  <a:srgbClr val="0070C0"/>
                </a:solidFill>
              </a:rPr>
              <a:t>Sequencing and analysis: Human rights challenges raised by scientific and technological developments </a:t>
            </a:r>
            <a:r>
              <a:rPr lang="en-US" b="1" dirty="0" smtClean="0">
                <a:solidFill>
                  <a:srgbClr val="0070C0"/>
                </a:solidFill>
              </a:rPr>
              <a:t> - </a:t>
            </a:r>
          </a:p>
          <a:p>
            <a:r>
              <a:rPr lang="en-US" b="1" dirty="0" smtClean="0">
                <a:solidFill>
                  <a:srgbClr val="0070C0"/>
                </a:solidFill>
              </a:rPr>
              <a:t>Anne </a:t>
            </a:r>
            <a:r>
              <a:rPr lang="en-US" b="1" dirty="0" err="1" smtClean="0">
                <a:solidFill>
                  <a:srgbClr val="0070C0"/>
                </a:solidFill>
              </a:rPr>
              <a:t>Cambon</a:t>
            </a:r>
            <a:r>
              <a:rPr lang="en-US" b="1" dirty="0" smtClean="0">
                <a:solidFill>
                  <a:srgbClr val="0070C0"/>
                </a:solidFill>
              </a:rPr>
              <a:t>-Thomsen</a:t>
            </a:r>
            <a:endParaRPr lang="en-US" b="1" dirty="0">
              <a:solidFill>
                <a:srgbClr val="0070C0"/>
              </a:solidFill>
            </a:endParaRPr>
          </a:p>
          <a:p>
            <a:endParaRPr lang="fr-FR" dirty="0"/>
          </a:p>
        </p:txBody>
      </p:sp>
      <p:sp>
        <p:nvSpPr>
          <p:cNvPr id="9" name="Titre 8"/>
          <p:cNvSpPr>
            <a:spLocks noGrp="1"/>
          </p:cNvSpPr>
          <p:nvPr>
            <p:ph type="title"/>
          </p:nvPr>
        </p:nvSpPr>
        <p:spPr>
          <a:xfrm>
            <a:off x="107504" y="116632"/>
            <a:ext cx="8856984" cy="1143000"/>
          </a:xfrm>
        </p:spPr>
        <p:txBody>
          <a:bodyPr/>
          <a:lstStyle/>
          <a:p>
            <a:endParaRPr lang="fr-FR" dirty="0"/>
          </a:p>
        </p:txBody>
      </p:sp>
      <p:pic>
        <p:nvPicPr>
          <p:cNvPr id="10" name="Picture 11" descr="LogoGenerique"/>
          <p:cNvPicPr>
            <a:picLocks noChangeAspect="1" noChangeArrowheads="1"/>
          </p:cNvPicPr>
          <p:nvPr/>
        </p:nvPicPr>
        <p:blipFill>
          <a:blip r:embed="rId4">
            <a:extLst>
              <a:ext uri="{28A0092B-C50C-407E-A947-70E740481C1C}">
                <a14:useLocalDpi xmlns:a14="http://schemas.microsoft.com/office/drawing/2010/main" val="0"/>
              </a:ext>
            </a:extLst>
          </a:blip>
          <a:srcRect l="33704" r="7156" b="30908"/>
          <a:stretch>
            <a:fillRect/>
          </a:stretch>
        </p:blipFill>
        <p:spPr bwMode="auto">
          <a:xfrm>
            <a:off x="3103396" y="515196"/>
            <a:ext cx="2116676" cy="75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9" descr="logo CNRS">
            <a:hlinkClick r:id="rId5"/>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l="5669" t="5647" r="2969" b="8253"/>
          <a:stretch>
            <a:fillRect/>
          </a:stretch>
        </p:blipFill>
        <p:spPr bwMode="auto">
          <a:xfrm>
            <a:off x="5508104" y="453662"/>
            <a:ext cx="1346111" cy="78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MesDocuments\Anne-2011-12-13\Equipe\papierentête-logos\UT3+PRES_logoQ.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368244"/>
            <a:ext cx="2592288" cy="87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Logo - Genotoul Societ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4215" y="416791"/>
            <a:ext cx="2012950" cy="56515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13"/>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779531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altLang="fr-FR" smtClean="0"/>
              <a:t>Issues in large scale sequencing (2)</a:t>
            </a:r>
          </a:p>
        </p:txBody>
      </p:sp>
      <p:sp>
        <p:nvSpPr>
          <p:cNvPr id="16387" name="Espace réservé du contenu 2"/>
          <p:cNvSpPr>
            <a:spLocks noGrp="1"/>
          </p:cNvSpPr>
          <p:nvPr>
            <p:ph idx="1"/>
          </p:nvPr>
        </p:nvSpPr>
        <p:spPr/>
        <p:txBody>
          <a:bodyPr/>
          <a:lstStyle/>
          <a:p>
            <a:pPr eaLnBrk="1" hangingPunct="1">
              <a:lnSpc>
                <a:spcPts val="2800"/>
              </a:lnSpc>
            </a:pPr>
            <a:r>
              <a:rPr lang="en-GB" altLang="fr-FR" smtClean="0"/>
              <a:t>How will healthcare providers manage cases in the face of such a </a:t>
            </a:r>
            <a:r>
              <a:rPr lang="en-GB" altLang="fr-FR" smtClean="0">
                <a:solidFill>
                  <a:srgbClr val="00B0F0"/>
                </a:solidFill>
              </a:rPr>
              <a:t>rapidly changing knowledge base</a:t>
            </a:r>
            <a:r>
              <a:rPr lang="en-GB" altLang="fr-FR" smtClean="0"/>
              <a:t>?</a:t>
            </a:r>
            <a:endParaRPr lang="fr-FR" altLang="fr-FR" smtClean="0"/>
          </a:p>
          <a:p>
            <a:pPr eaLnBrk="1" hangingPunct="1">
              <a:lnSpc>
                <a:spcPts val="2800"/>
              </a:lnSpc>
            </a:pPr>
            <a:r>
              <a:rPr lang="en-GB" altLang="fr-FR" smtClean="0"/>
              <a:t>How to regulate sequencing </a:t>
            </a:r>
            <a:r>
              <a:rPr lang="en-GB" altLang="fr-FR" smtClean="0">
                <a:solidFill>
                  <a:srgbClr val="00B0F0"/>
                </a:solidFill>
              </a:rPr>
              <a:t>services offered directly to consumers</a:t>
            </a:r>
            <a:r>
              <a:rPr lang="en-GB" altLang="fr-FR" smtClean="0"/>
              <a:t>?</a:t>
            </a:r>
            <a:endParaRPr lang="fr-FR" altLang="fr-FR" smtClean="0"/>
          </a:p>
          <a:p>
            <a:pPr eaLnBrk="1" hangingPunct="1">
              <a:lnSpc>
                <a:spcPts val="2800"/>
              </a:lnSpc>
            </a:pPr>
            <a:r>
              <a:rPr lang="en-US" altLang="fr-FR" smtClean="0"/>
              <a:t>To ensure fair and reasonable translation of sequencing technologies, the issue of </a:t>
            </a:r>
            <a:r>
              <a:rPr lang="en-US" altLang="fr-FR" smtClean="0">
                <a:solidFill>
                  <a:srgbClr val="00B0F0"/>
                </a:solidFill>
              </a:rPr>
              <a:t>prioritization</a:t>
            </a:r>
            <a:r>
              <a:rPr lang="en-US" altLang="fr-FR" smtClean="0"/>
              <a:t> needs to be addressed explicitly</a:t>
            </a:r>
          </a:p>
          <a:p>
            <a:pPr lvl="1" eaLnBrk="1" hangingPunct="1">
              <a:lnSpc>
                <a:spcPts val="2800"/>
              </a:lnSpc>
            </a:pPr>
            <a:r>
              <a:rPr lang="en-US" altLang="fr-FR" smtClean="0"/>
              <a:t> by </a:t>
            </a:r>
            <a:r>
              <a:rPr lang="en-US" altLang="fr-FR" smtClean="0">
                <a:solidFill>
                  <a:srgbClr val="00B0F0"/>
                </a:solidFill>
              </a:rPr>
              <a:t>collaborative efforts</a:t>
            </a:r>
            <a:r>
              <a:rPr lang="en-US" altLang="fr-FR" smtClean="0"/>
              <a:t> of geneticists, ethicists, health economists, patient representatives and decision makers.</a:t>
            </a:r>
            <a:endParaRPr lang="fr-FR" altLang="fr-FR" smtClean="0"/>
          </a:p>
          <a:p>
            <a:endParaRPr lang="fr-FR" altLang="fr-FR" smtClean="0"/>
          </a:p>
        </p:txBody>
      </p:sp>
      <p:sp>
        <p:nvSpPr>
          <p:cNvPr id="4" name="Espace réservé du pied de page 3"/>
          <p:cNvSpPr>
            <a:spLocks noGrp="1"/>
          </p:cNvSpPr>
          <p:nvPr>
            <p:ph type="ftr" sz="quarter" idx="11"/>
          </p:nvPr>
        </p:nvSpPr>
        <p:spPr/>
        <p:txBody>
          <a:bodyPr/>
          <a:lstStyle/>
          <a:p>
            <a:pPr>
              <a:defRPr/>
            </a:pPr>
            <a:r>
              <a:rPr lang="en-US" smtClean="0"/>
              <a:t>CoE Oviedo 20 years, Strasbourg</a:t>
            </a:r>
            <a:endParaRPr lang="fr-FR"/>
          </a:p>
        </p:txBody>
      </p:sp>
      <p:sp>
        <p:nvSpPr>
          <p:cNvPr id="5" name="Espace réservé du numéro de diapositive 4"/>
          <p:cNvSpPr>
            <a:spLocks noGrp="1"/>
          </p:cNvSpPr>
          <p:nvPr>
            <p:ph type="sldNum" sz="quarter" idx="12"/>
          </p:nvPr>
        </p:nvSpPr>
        <p:spPr/>
        <p:txBody>
          <a:bodyPr/>
          <a:lstStyle/>
          <a:p>
            <a:pPr>
              <a:defRPr/>
            </a:pPr>
            <a:fld id="{49033C19-0711-4E7F-B850-7B7F581C969C}" type="slidenum">
              <a:rPr lang="fr-FR" smtClean="0"/>
              <a:pPr>
                <a:defRPr/>
              </a:pPr>
              <a:t>10</a:t>
            </a:fld>
            <a:endParaRPr lang="fr-FR"/>
          </a:p>
        </p:txBody>
      </p:sp>
      <p:sp>
        <p:nvSpPr>
          <p:cNvPr id="2" name="Espace réservé de la date 1"/>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10550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03240" y="2420888"/>
            <a:ext cx="6840760" cy="3960440"/>
          </a:xfrm>
          <a:solidFill>
            <a:schemeClr val="bg1"/>
          </a:solidFill>
        </p:spPr>
        <p:txBody>
          <a:bodyPr>
            <a:normAutofit fontScale="85000" lnSpcReduction="10000"/>
          </a:bodyPr>
          <a:lstStyle/>
          <a:p>
            <a:pPr>
              <a:lnSpc>
                <a:spcPct val="150000"/>
              </a:lnSpc>
            </a:pPr>
            <a:r>
              <a:rPr lang="fr-FR" dirty="0" err="1" smtClean="0">
                <a:solidFill>
                  <a:srgbClr val="92D050"/>
                </a:solidFill>
                <a:effectLst>
                  <a:outerShdw blurRad="38100" dist="38100" dir="2700000" algn="tl">
                    <a:srgbClr val="000000">
                      <a:alpha val="43137"/>
                    </a:srgbClr>
                  </a:outerShdw>
                </a:effectLst>
              </a:rPr>
              <a:t>Testing</a:t>
            </a:r>
            <a:r>
              <a:rPr lang="fr-FR" dirty="0" smtClean="0">
                <a:solidFill>
                  <a:srgbClr val="92D050"/>
                </a:solidFill>
                <a:effectLst>
                  <a:outerShdw blurRad="38100" dist="38100" dir="2700000" algn="tl">
                    <a:srgbClr val="000000">
                      <a:alpha val="43137"/>
                    </a:srgbClr>
                  </a:outerShdw>
                </a:effectLst>
              </a:rPr>
              <a:t> </a:t>
            </a:r>
            <a:r>
              <a:rPr lang="fr-FR" dirty="0" err="1" smtClean="0">
                <a:solidFill>
                  <a:srgbClr val="92D050"/>
                </a:solidFill>
                <a:effectLst>
                  <a:outerShdw blurRad="38100" dist="38100" dir="2700000" algn="tl">
                    <a:srgbClr val="000000">
                      <a:alpha val="43137"/>
                    </a:srgbClr>
                  </a:outerShdw>
                </a:effectLst>
              </a:rPr>
              <a:t>children</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err="1" smtClean="0">
                <a:solidFill>
                  <a:srgbClr val="92D050"/>
                </a:solidFill>
                <a:effectLst>
                  <a:outerShdw blurRad="38100" dist="38100" dir="2700000" algn="tl">
                    <a:srgbClr val="000000">
                      <a:alpha val="43137"/>
                    </a:srgbClr>
                  </a:outerShdw>
                </a:effectLst>
              </a:rPr>
              <a:t>Prenatal</a:t>
            </a:r>
            <a:r>
              <a:rPr lang="fr-FR" dirty="0" smtClean="0">
                <a:solidFill>
                  <a:srgbClr val="92D050"/>
                </a:solidFill>
                <a:effectLst>
                  <a:outerShdw blurRad="38100" dist="38100" dir="2700000" algn="tl">
                    <a:srgbClr val="000000">
                      <a:alpha val="43137"/>
                    </a:srgbClr>
                  </a:outerShdw>
                </a:effectLst>
              </a:rPr>
              <a:t> </a:t>
            </a:r>
            <a:r>
              <a:rPr lang="fr-FR" dirty="0" err="1" smtClean="0">
                <a:solidFill>
                  <a:srgbClr val="92D050"/>
                </a:solidFill>
                <a:effectLst>
                  <a:outerShdw blurRad="38100" dist="38100" dir="2700000" algn="tl">
                    <a:srgbClr val="000000">
                      <a:alpha val="43137"/>
                    </a:srgbClr>
                  </a:outerShdw>
                </a:effectLst>
              </a:rPr>
              <a:t>testing</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err="1" smtClean="0">
                <a:solidFill>
                  <a:srgbClr val="FFC000"/>
                </a:solidFill>
                <a:effectLst>
                  <a:outerShdw blurRad="38100" dist="38100" dir="2700000" algn="tl">
                    <a:srgbClr val="000000">
                      <a:alpha val="43137"/>
                    </a:srgbClr>
                  </a:outerShdw>
                </a:effectLst>
              </a:rPr>
              <a:t>Incidental</a:t>
            </a:r>
            <a:r>
              <a:rPr lang="fr-FR" dirty="0" smtClean="0">
                <a:solidFill>
                  <a:srgbClr val="FFC000"/>
                </a:solidFill>
                <a:effectLst>
                  <a:outerShdw blurRad="38100" dist="38100" dir="2700000" algn="tl">
                    <a:srgbClr val="000000">
                      <a:alpha val="43137"/>
                    </a:srgbClr>
                  </a:outerShdw>
                </a:effectLst>
              </a:rPr>
              <a:t> </a:t>
            </a:r>
            <a:r>
              <a:rPr lang="fr-FR" dirty="0" err="1" smtClean="0">
                <a:solidFill>
                  <a:srgbClr val="FFC000"/>
                </a:solidFill>
                <a:effectLst>
                  <a:outerShdw blurRad="38100" dist="38100" dir="2700000" algn="tl">
                    <a:srgbClr val="000000">
                      <a:alpha val="43137"/>
                    </a:srgbClr>
                  </a:outerShdw>
                </a:effectLst>
              </a:rPr>
              <a:t>findings</a:t>
            </a:r>
            <a:endParaRPr lang="fr-FR" dirty="0" smtClean="0">
              <a:solidFill>
                <a:srgbClr val="FFC000"/>
              </a:solidFill>
              <a:effectLst>
                <a:outerShdw blurRad="38100" dist="38100" dir="2700000" algn="tl">
                  <a:srgbClr val="000000">
                    <a:alpha val="43137"/>
                  </a:srgbClr>
                </a:outerShdw>
              </a:effectLst>
            </a:endParaRPr>
          </a:p>
          <a:p>
            <a:pPr>
              <a:lnSpc>
                <a:spcPct val="150000"/>
              </a:lnSpc>
            </a:pPr>
            <a:r>
              <a:rPr lang="fr-FR" dirty="0" err="1" smtClean="0">
                <a:solidFill>
                  <a:srgbClr val="FFC000"/>
                </a:solidFill>
                <a:effectLst>
                  <a:outerShdw blurRad="38100" dist="38100" dir="2700000" algn="tl">
                    <a:srgbClr val="000000">
                      <a:alpha val="43137"/>
                    </a:srgbClr>
                  </a:outerShdw>
                </a:effectLst>
              </a:rPr>
              <a:t>Informed</a:t>
            </a:r>
            <a:r>
              <a:rPr lang="fr-FR" dirty="0" smtClean="0">
                <a:solidFill>
                  <a:srgbClr val="FFC000"/>
                </a:solidFill>
                <a:effectLst>
                  <a:outerShdw blurRad="38100" dist="38100" dir="2700000" algn="tl">
                    <a:srgbClr val="000000">
                      <a:alpha val="43137"/>
                    </a:srgbClr>
                  </a:outerShdw>
                </a:effectLst>
              </a:rPr>
              <a:t> consent</a:t>
            </a:r>
            <a:endParaRPr lang="fr-FR" dirty="0" smtClean="0">
              <a:solidFill>
                <a:srgbClr val="92D050"/>
              </a:solidFill>
              <a:effectLst>
                <a:outerShdw blurRad="38100" dist="38100" dir="2700000" algn="tl">
                  <a:srgbClr val="000000">
                    <a:alpha val="43137"/>
                  </a:srgbClr>
                </a:outerShdw>
              </a:effectLst>
            </a:endParaRPr>
          </a:p>
          <a:p>
            <a:pPr>
              <a:lnSpc>
                <a:spcPct val="150000"/>
              </a:lnSpc>
            </a:pPr>
            <a:r>
              <a:rPr lang="fr-FR" dirty="0" smtClean="0">
                <a:solidFill>
                  <a:srgbClr val="FF0000"/>
                </a:solidFill>
                <a:effectLst>
                  <a:outerShdw blurRad="38100" dist="38100" dir="2700000" algn="tl">
                    <a:srgbClr val="000000">
                      <a:alpha val="43137"/>
                    </a:srgbClr>
                  </a:outerShdw>
                </a:effectLst>
              </a:rPr>
              <a:t>Storage of data and </a:t>
            </a:r>
            <a:r>
              <a:rPr lang="fr-FR" dirty="0" err="1" smtClean="0">
                <a:solidFill>
                  <a:srgbClr val="FF0000"/>
                </a:solidFill>
                <a:effectLst>
                  <a:outerShdw blurRad="38100" dist="38100" dir="2700000" algn="tl">
                    <a:srgbClr val="000000">
                      <a:alpha val="43137"/>
                    </a:srgbClr>
                  </a:outerShdw>
                </a:effectLst>
              </a:rPr>
              <a:t>recontact</a:t>
            </a:r>
            <a:endParaRPr lang="fr-FR" dirty="0" smtClean="0">
              <a:solidFill>
                <a:srgbClr val="FF0000"/>
              </a:solidFill>
              <a:effectLst>
                <a:outerShdw blurRad="38100" dist="38100" dir="2700000" algn="tl">
                  <a:srgbClr val="000000">
                    <a:alpha val="43137"/>
                  </a:srgbClr>
                </a:outerShdw>
              </a:effectLst>
            </a:endParaRPr>
          </a:p>
          <a:p>
            <a:pPr>
              <a:lnSpc>
                <a:spcPct val="150000"/>
              </a:lnSpc>
            </a:pPr>
            <a:r>
              <a:rPr lang="fr-FR" dirty="0" err="1" smtClean="0">
                <a:solidFill>
                  <a:srgbClr val="FF0000"/>
                </a:solidFill>
                <a:effectLst>
                  <a:outerShdw blurRad="38100" dist="38100" dir="2700000" algn="tl">
                    <a:srgbClr val="000000">
                      <a:alpha val="43137"/>
                    </a:srgbClr>
                  </a:outerShdw>
                </a:effectLst>
              </a:rPr>
              <a:t>Database</a:t>
            </a:r>
            <a:r>
              <a:rPr lang="fr-FR" dirty="0" smtClean="0">
                <a:solidFill>
                  <a:srgbClr val="FF0000"/>
                </a:solidFill>
                <a:effectLst>
                  <a:outerShdw blurRad="38100" dist="38100" dir="2700000" algn="tl">
                    <a:srgbClr val="000000">
                      <a:alpha val="43137"/>
                    </a:srgbClr>
                  </a:outerShdw>
                </a:effectLst>
              </a:rPr>
              <a:t> participation and </a:t>
            </a:r>
            <a:r>
              <a:rPr lang="fr-FR" dirty="0" err="1" smtClean="0">
                <a:solidFill>
                  <a:srgbClr val="FF0000"/>
                </a:solidFill>
                <a:effectLst>
                  <a:outerShdw blurRad="38100" dist="38100" dir="2700000" algn="tl">
                    <a:srgbClr val="000000">
                      <a:alpha val="43137"/>
                    </a:srgbClr>
                  </a:outerShdw>
                </a:effectLst>
              </a:rPr>
              <a:t>access</a:t>
            </a:r>
            <a:endParaRPr lang="fr-FR" dirty="0" smtClean="0">
              <a:solidFill>
                <a:srgbClr val="FF0000"/>
              </a:solidFill>
              <a:effectLst>
                <a:outerShdw blurRad="38100" dist="38100" dir="2700000" algn="tl">
                  <a:srgbClr val="000000">
                    <a:alpha val="43137"/>
                  </a:srgbClr>
                </a:outerShdw>
              </a:effectLst>
            </a:endParaRPr>
          </a:p>
        </p:txBody>
      </p:sp>
      <p:sp>
        <p:nvSpPr>
          <p:cNvPr id="2" name="Titre 1"/>
          <p:cNvSpPr>
            <a:spLocks noGrp="1"/>
          </p:cNvSpPr>
          <p:nvPr>
            <p:ph type="title"/>
          </p:nvPr>
        </p:nvSpPr>
        <p:spPr>
          <a:xfrm>
            <a:off x="-36512" y="692696"/>
            <a:ext cx="9286940" cy="1143000"/>
          </a:xfrm>
        </p:spPr>
        <p:txBody>
          <a:bodyPr>
            <a:normAutofit fontScale="90000"/>
          </a:bodyPr>
          <a:lstStyle/>
          <a:p>
            <a:r>
              <a:rPr lang="fr-FR" dirty="0" smtClean="0"/>
              <a:t>Issues </a:t>
            </a:r>
            <a:r>
              <a:rPr lang="fr-FR" dirty="0" err="1" smtClean="0"/>
              <a:t>identified</a:t>
            </a:r>
            <a:r>
              <a:rPr lang="fr-FR" dirty="0" smtClean="0"/>
              <a:t> </a:t>
            </a:r>
            <a:r>
              <a:rPr lang="fr-FR" dirty="0" err="1" smtClean="0"/>
              <a:t>through</a:t>
            </a:r>
            <a:r>
              <a:rPr lang="fr-FR" dirty="0" smtClean="0"/>
              <a:t> </a:t>
            </a:r>
            <a:r>
              <a:rPr lang="fr-FR" dirty="0" err="1" smtClean="0"/>
              <a:t>literature</a:t>
            </a:r>
            <a:r>
              <a:rPr lang="fr-FR" dirty="0" smtClean="0"/>
              <a:t> </a:t>
            </a:r>
            <a:r>
              <a:rPr lang="fr-FR" dirty="0" err="1" smtClean="0"/>
              <a:t>search</a:t>
            </a:r>
            <a:r>
              <a:rPr lang="fr-FR" dirty="0" smtClean="0"/>
              <a:t> and </a:t>
            </a:r>
            <a:r>
              <a:rPr lang="fr-FR" dirty="0" err="1" smtClean="0"/>
              <a:t>study</a:t>
            </a:r>
            <a:r>
              <a:rPr lang="fr-FR" dirty="0" smtClean="0"/>
              <a:t> of </a:t>
            </a:r>
            <a:r>
              <a:rPr lang="fr-FR" dirty="0" err="1" smtClean="0"/>
              <a:t>related</a:t>
            </a:r>
            <a:r>
              <a:rPr lang="fr-FR" dirty="0" smtClean="0"/>
              <a:t> technologies</a:t>
            </a:r>
            <a:endParaRPr lang="fr-FR" dirty="0"/>
          </a:p>
        </p:txBody>
      </p:sp>
      <p:sp>
        <p:nvSpPr>
          <p:cNvPr id="4" name="Espace réservé de la date 3"/>
          <p:cNvSpPr>
            <a:spLocks noGrp="1"/>
          </p:cNvSpPr>
          <p:nvPr>
            <p:ph type="dt" sz="half" idx="10"/>
          </p:nvPr>
        </p:nvSpPr>
        <p:spPr/>
        <p:txBody>
          <a:bodyPr/>
          <a:lstStyle/>
          <a:p>
            <a:r>
              <a:rPr lang="en-GB" smtClean="0"/>
              <a:t>25/10/2017</a:t>
            </a:r>
            <a:endParaRPr lang="en-GB"/>
          </a:p>
        </p:txBody>
      </p:sp>
      <p:sp>
        <p:nvSpPr>
          <p:cNvPr id="5" name="Espace réservé du pied de page 4"/>
          <p:cNvSpPr>
            <a:spLocks noGrp="1"/>
          </p:cNvSpPr>
          <p:nvPr>
            <p:ph type="ftr" sz="quarter" idx="11"/>
          </p:nvPr>
        </p:nvSpPr>
        <p:spPr/>
        <p:txBody>
          <a:bodyPr/>
          <a:lstStyle/>
          <a:p>
            <a:r>
              <a:rPr lang="en-US" smtClean="0"/>
              <a:t>CoE Oviedo 20 years, Strasbourg</a:t>
            </a:r>
            <a:endParaRPr lang="en-GB"/>
          </a:p>
        </p:txBody>
      </p:sp>
      <p:sp>
        <p:nvSpPr>
          <p:cNvPr id="6" name="Espace réservé du numéro de diapositive 5"/>
          <p:cNvSpPr>
            <a:spLocks noGrp="1"/>
          </p:cNvSpPr>
          <p:nvPr>
            <p:ph type="sldNum" sz="quarter" idx="12"/>
          </p:nvPr>
        </p:nvSpPr>
        <p:spPr/>
        <p:txBody>
          <a:bodyPr/>
          <a:lstStyle/>
          <a:p>
            <a:fld id="{D7A4F0CE-8245-424A-ACE3-4E5072A4368A}" type="slidenum">
              <a:rPr lang="en-GB" smtClean="0"/>
              <a:t>11</a:t>
            </a:fld>
            <a:endParaRPr lang="en-GB"/>
          </a:p>
        </p:txBody>
      </p:sp>
    </p:spTree>
    <p:extLst>
      <p:ext uri="{BB962C8B-B14F-4D97-AF65-F5344CB8AC3E}">
        <p14:creationId xmlns:p14="http://schemas.microsoft.com/office/powerpoint/2010/main" val="138099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492896"/>
            <a:ext cx="8568952" cy="3024336"/>
          </a:xfrm>
        </p:spPr>
        <p:txBody>
          <a:bodyPr>
            <a:normAutofit fontScale="90000"/>
          </a:bodyPr>
          <a:lstStyle/>
          <a:p>
            <a:pPr algn="l"/>
            <a:r>
              <a:rPr lang="fr-FR" dirty="0" err="1" smtClean="0"/>
              <a:t>Recommendations</a:t>
            </a:r>
            <a:r>
              <a:rPr lang="fr-FR" dirty="0" smtClean="0"/>
              <a:t> for </a:t>
            </a:r>
            <a:r>
              <a:rPr lang="fr-FR" dirty="0" err="1" smtClean="0"/>
              <a:t>whole</a:t>
            </a:r>
            <a:r>
              <a:rPr lang="fr-FR" dirty="0" smtClean="0"/>
              <a:t> </a:t>
            </a:r>
            <a:r>
              <a:rPr lang="fr-FR" dirty="0" err="1" smtClean="0"/>
              <a:t>genome</a:t>
            </a:r>
            <a:r>
              <a:rPr lang="fr-FR" dirty="0" smtClean="0"/>
              <a:t> </a:t>
            </a:r>
            <a:r>
              <a:rPr lang="fr-FR" dirty="0" err="1" smtClean="0"/>
              <a:t>sequencing</a:t>
            </a:r>
            <a:r>
              <a:rPr lang="fr-FR" dirty="0" smtClean="0"/>
              <a:t> are not </a:t>
            </a:r>
            <a:r>
              <a:rPr lang="fr-FR" dirty="0" err="1" smtClean="0"/>
              <a:t>stabilised</a:t>
            </a:r>
            <a:r>
              <a:rPr lang="fr-FR" dirty="0" smtClean="0"/>
              <a:t> (</a:t>
            </a:r>
            <a:r>
              <a:rPr lang="fr-FR" dirty="0" err="1" smtClean="0"/>
              <a:t>yet</a:t>
            </a:r>
            <a:r>
              <a:rPr lang="fr-FR" dirty="0" smtClean="0"/>
              <a:t>)</a:t>
            </a:r>
            <a:br>
              <a:rPr lang="fr-FR" dirty="0" smtClean="0"/>
            </a:br>
            <a:r>
              <a:rPr lang="fr-FR" dirty="0" smtClean="0"/>
              <a:t/>
            </a:r>
            <a:br>
              <a:rPr lang="fr-FR" dirty="0" smtClean="0"/>
            </a:br>
            <a:r>
              <a:rPr lang="fr-FR" dirty="0" smtClean="0"/>
              <a:t>As </a:t>
            </a:r>
            <a:r>
              <a:rPr lang="fr-FR" dirty="0" err="1" smtClean="0"/>
              <a:t>we</a:t>
            </a:r>
            <a:r>
              <a:rPr lang="fr-FR" dirty="0" smtClean="0"/>
              <a:t> are </a:t>
            </a:r>
            <a:r>
              <a:rPr lang="fr-FR" dirty="0" err="1" smtClean="0"/>
              <a:t>technology</a:t>
            </a:r>
            <a:r>
              <a:rPr lang="fr-FR" dirty="0" smtClean="0"/>
              <a:t> </a:t>
            </a:r>
            <a:r>
              <a:rPr lang="fr-FR" dirty="0" err="1" smtClean="0"/>
              <a:t>driven</a:t>
            </a:r>
            <a:r>
              <a:rPr lang="fr-FR" dirty="0" smtClean="0"/>
              <a:t> are </a:t>
            </a:r>
            <a:r>
              <a:rPr lang="fr-FR" dirty="0" err="1" smtClean="0"/>
              <a:t>we</a:t>
            </a:r>
            <a:r>
              <a:rPr lang="fr-FR" dirty="0" smtClean="0"/>
              <a:t>…</a:t>
            </a:r>
            <a:br>
              <a:rPr lang="fr-FR" dirty="0" smtClean="0"/>
            </a:br>
            <a:r>
              <a:rPr lang="fr-FR" dirty="0" smtClean="0"/>
              <a:t> – </a:t>
            </a:r>
            <a:r>
              <a:rPr lang="fr-FR" sz="4000" i="1" dirty="0" smtClean="0"/>
              <a:t>putting the </a:t>
            </a:r>
            <a:r>
              <a:rPr lang="fr-FR" sz="4000" i="1" dirty="0" err="1" smtClean="0"/>
              <a:t>cart</a:t>
            </a:r>
            <a:r>
              <a:rPr lang="fr-FR" sz="4000" i="1" dirty="0" smtClean="0"/>
              <a:t> </a:t>
            </a:r>
            <a:r>
              <a:rPr lang="fr-FR" sz="4000" i="1" dirty="0" err="1" smtClean="0"/>
              <a:t>before</a:t>
            </a:r>
            <a:r>
              <a:rPr lang="fr-FR" sz="4000" i="1" dirty="0" smtClean="0"/>
              <a:t> the horse?</a:t>
            </a:r>
            <a:br>
              <a:rPr lang="fr-FR" sz="4000" i="1" dirty="0" smtClean="0"/>
            </a:br>
            <a:endParaRPr lang="fr-FR" i="1" dirty="0"/>
          </a:p>
        </p:txBody>
      </p:sp>
      <p:pic>
        <p:nvPicPr>
          <p:cNvPr id="11266" name="Picture 2" descr="http://4.bp.blogspot.com/-C9LwC25VgbU/T2oo5OlqvZI/AAAAAAAAARo/jrjKJacSTr8/s1600/horse-cart.jpg"/>
          <p:cNvPicPr>
            <a:picLocks noChangeAspect="1" noChangeArrowheads="1"/>
          </p:cNvPicPr>
          <p:nvPr/>
        </p:nvPicPr>
        <p:blipFill>
          <a:blip r:embed="rId2" cstate="print"/>
          <a:srcRect/>
          <a:stretch>
            <a:fillRect/>
          </a:stretch>
        </p:blipFill>
        <p:spPr bwMode="auto">
          <a:xfrm>
            <a:off x="214282" y="214290"/>
            <a:ext cx="2475529" cy="1643050"/>
          </a:xfrm>
          <a:prstGeom prst="rect">
            <a:avLst/>
          </a:prstGeom>
        </p:spPr>
      </p:pic>
    </p:spTree>
    <p:extLst>
      <p:ext uri="{BB962C8B-B14F-4D97-AF65-F5344CB8AC3E}">
        <p14:creationId xmlns:p14="http://schemas.microsoft.com/office/powerpoint/2010/main" val="132376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ssandra-greek-mythology.jpg"/>
          <p:cNvPicPr>
            <a:picLocks noGrp="1" noChangeAspect="1"/>
          </p:cNvPicPr>
          <p:nvPr>
            <p:ph idx="1"/>
          </p:nvPr>
        </p:nvPicPr>
        <p:blipFill>
          <a:blip r:embed="rId2" cstate="print"/>
          <a:stretch>
            <a:fillRect/>
          </a:stretch>
        </p:blipFill>
        <p:spPr>
          <a:xfrm>
            <a:off x="0" y="0"/>
            <a:ext cx="1284316" cy="1230284"/>
          </a:xfrm>
        </p:spPr>
      </p:pic>
      <p:sp>
        <p:nvSpPr>
          <p:cNvPr id="2" name="Titre 1"/>
          <p:cNvSpPr>
            <a:spLocks noGrp="1"/>
          </p:cNvSpPr>
          <p:nvPr>
            <p:ph type="title"/>
          </p:nvPr>
        </p:nvSpPr>
        <p:spPr>
          <a:xfrm>
            <a:off x="1619672" y="260648"/>
            <a:ext cx="8229600" cy="1143000"/>
          </a:xfrm>
        </p:spPr>
        <p:txBody>
          <a:bodyPr/>
          <a:lstStyle/>
          <a:p>
            <a:r>
              <a:rPr lang="fr-FR" dirty="0" smtClean="0"/>
              <a:t>The Cassandra </a:t>
            </a:r>
            <a:r>
              <a:rPr lang="fr-FR" dirty="0" err="1" smtClean="0"/>
              <a:t>Complex</a:t>
            </a:r>
            <a:endParaRPr lang="fr-FR" dirty="0"/>
          </a:p>
        </p:txBody>
      </p:sp>
      <p:pic>
        <p:nvPicPr>
          <p:cNvPr id="5" name="Image 4" descr="negativity.gif"/>
          <p:cNvPicPr>
            <a:picLocks noChangeAspect="1"/>
          </p:cNvPicPr>
          <p:nvPr/>
        </p:nvPicPr>
        <p:blipFill>
          <a:blip r:embed="rId3" cstate="print"/>
          <a:stretch>
            <a:fillRect/>
          </a:stretch>
        </p:blipFill>
        <p:spPr>
          <a:xfrm>
            <a:off x="899592" y="3789040"/>
            <a:ext cx="2879297" cy="1800200"/>
          </a:xfrm>
          <a:prstGeom prst="rect">
            <a:avLst/>
          </a:prstGeom>
        </p:spPr>
      </p:pic>
      <p:pic>
        <p:nvPicPr>
          <p:cNvPr id="14338" name="Picture 2" descr="http://3.bp.blogspot.com/_9-uSugHobaI/S-VNjpwl6II/AAAAAAAACzk/nQN74g_--1o/s1600/stable-door.jpg"/>
          <p:cNvPicPr>
            <a:picLocks noChangeAspect="1" noChangeArrowheads="1"/>
          </p:cNvPicPr>
          <p:nvPr/>
        </p:nvPicPr>
        <p:blipFill>
          <a:blip r:embed="rId4" cstate="print"/>
          <a:srcRect/>
          <a:stretch>
            <a:fillRect/>
          </a:stretch>
        </p:blipFill>
        <p:spPr bwMode="auto">
          <a:xfrm>
            <a:off x="6300192" y="3524250"/>
            <a:ext cx="2486025" cy="3333750"/>
          </a:xfrm>
          <a:prstGeom prst="rect">
            <a:avLst/>
          </a:prstGeom>
          <a:noFill/>
        </p:spPr>
      </p:pic>
      <p:sp>
        <p:nvSpPr>
          <p:cNvPr id="6" name="TextBox 5"/>
          <p:cNvSpPr txBox="1"/>
          <p:nvPr/>
        </p:nvSpPr>
        <p:spPr>
          <a:xfrm>
            <a:off x="4644008" y="4437112"/>
            <a:ext cx="1512168" cy="584775"/>
          </a:xfrm>
          <a:prstGeom prst="rect">
            <a:avLst/>
          </a:prstGeom>
          <a:noFill/>
        </p:spPr>
        <p:txBody>
          <a:bodyPr wrap="square" rtlCol="0">
            <a:spAutoFit/>
          </a:bodyPr>
          <a:lstStyle/>
          <a:p>
            <a:r>
              <a:rPr lang="en-GB" sz="3200" dirty="0" smtClean="0">
                <a:latin typeface="Arial Black" pitchFamily="34" charset="0"/>
              </a:rPr>
              <a:t>or</a:t>
            </a:r>
            <a:endParaRPr lang="en-GB" sz="3200" dirty="0">
              <a:latin typeface="Arial Black" pitchFamily="34" charset="0"/>
            </a:endParaRPr>
          </a:p>
        </p:txBody>
      </p:sp>
      <p:sp>
        <p:nvSpPr>
          <p:cNvPr id="11" name="TextBox 10"/>
          <p:cNvSpPr txBox="1"/>
          <p:nvPr/>
        </p:nvSpPr>
        <p:spPr>
          <a:xfrm>
            <a:off x="539552" y="1844824"/>
            <a:ext cx="7848872" cy="461665"/>
          </a:xfrm>
          <a:prstGeom prst="rect">
            <a:avLst/>
          </a:prstGeom>
          <a:noFill/>
        </p:spPr>
        <p:txBody>
          <a:bodyPr wrap="square" rtlCol="0">
            <a:spAutoFit/>
          </a:bodyPr>
          <a:lstStyle/>
          <a:p>
            <a:r>
              <a:rPr lang="en-GB" sz="2400" dirty="0" smtClean="0">
                <a:latin typeface="Comic Sans MS" pitchFamily="66" charset="0"/>
              </a:rPr>
              <a:t>Ethicists considered as being too negative or too late</a:t>
            </a:r>
            <a:endParaRPr lang="en-GB" sz="2400" dirty="0">
              <a:latin typeface="Comic Sans MS" pitchFamily="66" charset="0"/>
            </a:endParaRPr>
          </a:p>
        </p:txBody>
      </p:sp>
      <p:sp>
        <p:nvSpPr>
          <p:cNvPr id="3" name="Espace réservé du pied de page 2"/>
          <p:cNvSpPr>
            <a:spLocks noGrp="1"/>
          </p:cNvSpPr>
          <p:nvPr>
            <p:ph type="ftr" sz="quarter" idx="11"/>
          </p:nvPr>
        </p:nvSpPr>
        <p:spPr/>
        <p:txBody>
          <a:bodyPr/>
          <a:lstStyle/>
          <a:p>
            <a:r>
              <a:rPr lang="en-US" smtClean="0"/>
              <a:t>CoE Oviedo 20 years, Strasbourg</a:t>
            </a:r>
            <a:endParaRPr lang="en-GB"/>
          </a:p>
        </p:txBody>
      </p:sp>
      <p:sp>
        <p:nvSpPr>
          <p:cNvPr id="7" name="Espace réservé du numéro de diapositive 6"/>
          <p:cNvSpPr>
            <a:spLocks noGrp="1"/>
          </p:cNvSpPr>
          <p:nvPr>
            <p:ph type="sldNum" sz="quarter" idx="12"/>
          </p:nvPr>
        </p:nvSpPr>
        <p:spPr/>
        <p:txBody>
          <a:bodyPr/>
          <a:lstStyle/>
          <a:p>
            <a:fld id="{D7A4F0CE-8245-424A-ACE3-4E5072A4368A}" type="slidenum">
              <a:rPr lang="en-GB" smtClean="0"/>
              <a:t>13</a:t>
            </a:fld>
            <a:endParaRPr lang="en-GB"/>
          </a:p>
        </p:txBody>
      </p:sp>
      <p:sp>
        <p:nvSpPr>
          <p:cNvPr id="8" name="Espace réservé de la date 7"/>
          <p:cNvSpPr>
            <a:spLocks noGrp="1"/>
          </p:cNvSpPr>
          <p:nvPr>
            <p:ph type="dt" sz="half" idx="10"/>
          </p:nvPr>
        </p:nvSpPr>
        <p:spPr/>
        <p:txBody>
          <a:bodyPr/>
          <a:lstStyle/>
          <a:p>
            <a:r>
              <a:rPr lang="en-GB" smtClean="0"/>
              <a:t>25/10/2017</a:t>
            </a:r>
            <a:endParaRPr lang="en-GB"/>
          </a:p>
        </p:txBody>
      </p:sp>
      <p:sp>
        <p:nvSpPr>
          <p:cNvPr id="9" name="ZoneTexte 8"/>
          <p:cNvSpPr txBox="1"/>
          <p:nvPr/>
        </p:nvSpPr>
        <p:spPr>
          <a:xfrm>
            <a:off x="395536" y="6093296"/>
            <a:ext cx="2175147" cy="369332"/>
          </a:xfrm>
          <a:prstGeom prst="rect">
            <a:avLst/>
          </a:prstGeom>
          <a:noFill/>
        </p:spPr>
        <p:txBody>
          <a:bodyPr wrap="none" rtlCol="0">
            <a:spAutoFit/>
          </a:bodyPr>
          <a:lstStyle/>
          <a:p>
            <a:r>
              <a:rPr lang="fr-FR" dirty="0" smtClean="0"/>
              <a:t>Slide </a:t>
            </a:r>
            <a:r>
              <a:rPr lang="fr-FR" dirty="0" err="1" smtClean="0"/>
              <a:t>from</a:t>
            </a:r>
            <a:r>
              <a:rPr lang="fr-FR" dirty="0" smtClean="0"/>
              <a:t> S. Leonard</a:t>
            </a:r>
            <a:endParaRPr lang="fr-FR" dirty="0"/>
          </a:p>
        </p:txBody>
      </p:sp>
    </p:spTree>
    <p:extLst>
      <p:ext uri="{BB962C8B-B14F-4D97-AF65-F5344CB8AC3E}">
        <p14:creationId xmlns:p14="http://schemas.microsoft.com/office/powerpoint/2010/main" val="3027287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67544" y="260648"/>
            <a:ext cx="8229600" cy="1143000"/>
          </a:xfrm>
        </p:spPr>
        <p:txBody>
          <a:bodyPr>
            <a:normAutofit fontScale="90000"/>
          </a:bodyPr>
          <a:lstStyle/>
          <a:p>
            <a:r>
              <a:rPr lang="fr-FR" dirty="0" smtClean="0"/>
              <a:t>The </a:t>
            </a:r>
            <a:r>
              <a:rPr lang="fr-FR" dirty="0" err="1" smtClean="0"/>
              <a:t>evidentiary</a:t>
            </a:r>
            <a:r>
              <a:rPr lang="fr-FR" dirty="0" smtClean="0"/>
              <a:t> time-</a:t>
            </a:r>
            <a:r>
              <a:rPr lang="fr-FR" dirty="0" err="1" smtClean="0"/>
              <a:t>lag</a:t>
            </a:r>
            <a:r>
              <a:rPr lang="fr-FR" dirty="0" smtClean="0"/>
              <a:t> </a:t>
            </a:r>
            <a:r>
              <a:rPr lang="fr-FR" sz="3600" i="1" dirty="0" smtClean="0"/>
              <a:t>(</a:t>
            </a:r>
            <a:r>
              <a:rPr lang="fr-FR" sz="3600" i="1" dirty="0" err="1" smtClean="0"/>
              <a:t>shutting</a:t>
            </a:r>
            <a:r>
              <a:rPr lang="fr-FR" sz="3600" i="1" dirty="0" smtClean="0"/>
              <a:t> the stable </a:t>
            </a:r>
            <a:r>
              <a:rPr lang="fr-FR" sz="3600" i="1" dirty="0" err="1" smtClean="0"/>
              <a:t>door</a:t>
            </a:r>
            <a:r>
              <a:rPr lang="fr-FR" sz="3600" i="1" dirty="0" smtClean="0"/>
              <a:t>)</a:t>
            </a:r>
            <a:endParaRPr lang="fr-FR" i="1" dirty="0"/>
          </a:p>
        </p:txBody>
      </p:sp>
      <p:sp>
        <p:nvSpPr>
          <p:cNvPr id="1640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6385" name="Group 1"/>
          <p:cNvGrpSpPr>
            <a:grpSpLocks noChangeAspect="1"/>
          </p:cNvGrpSpPr>
          <p:nvPr/>
        </p:nvGrpSpPr>
        <p:grpSpPr bwMode="auto">
          <a:xfrm>
            <a:off x="357158" y="2571744"/>
            <a:ext cx="8324850" cy="5864780"/>
            <a:chOff x="7072" y="2866"/>
            <a:chExt cx="10404" cy="7331"/>
          </a:xfrm>
        </p:grpSpPr>
        <p:sp>
          <p:nvSpPr>
            <p:cNvPr id="16399" name="AutoShape 15"/>
            <p:cNvSpPr>
              <a:spLocks noChangeAspect="1" noChangeArrowheads="1" noTextEdit="1"/>
            </p:cNvSpPr>
            <p:nvPr/>
          </p:nvSpPr>
          <p:spPr bwMode="auto">
            <a:xfrm>
              <a:off x="7072" y="5877"/>
              <a:ext cx="10404" cy="432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8" name="AutoShape 14"/>
            <p:cNvSpPr>
              <a:spLocks noChangeShapeType="1"/>
            </p:cNvSpPr>
            <p:nvPr/>
          </p:nvSpPr>
          <p:spPr bwMode="auto">
            <a:xfrm>
              <a:off x="8393" y="3323"/>
              <a:ext cx="0" cy="2893"/>
            </a:xfrm>
            <a:prstGeom prst="straightConnector1">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97" name="AutoShape 13"/>
            <p:cNvSpPr>
              <a:spLocks noChangeShapeType="1"/>
            </p:cNvSpPr>
            <p:nvPr/>
          </p:nvSpPr>
          <p:spPr bwMode="auto">
            <a:xfrm flipH="1">
              <a:off x="8393" y="6212"/>
              <a:ext cx="4702" cy="2"/>
            </a:xfrm>
            <a:prstGeom prst="straightConnector1">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96" name="Arc 12"/>
            <p:cNvSpPr>
              <a:spLocks/>
            </p:cNvSpPr>
            <p:nvPr/>
          </p:nvSpPr>
          <p:spPr bwMode="auto">
            <a:xfrm flipH="1">
              <a:off x="8584" y="3739"/>
              <a:ext cx="4285" cy="24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58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95" name="Arc 11"/>
            <p:cNvSpPr>
              <a:spLocks/>
            </p:cNvSpPr>
            <p:nvPr/>
          </p:nvSpPr>
          <p:spPr bwMode="auto">
            <a:xfrm flipH="1">
              <a:off x="9941" y="3739"/>
              <a:ext cx="3154" cy="24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2225">
              <a:solidFill>
                <a:srgbClr val="00B0F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94" name="AutoShape 10"/>
            <p:cNvSpPr>
              <a:spLocks noChangeShapeType="1"/>
            </p:cNvSpPr>
            <p:nvPr/>
          </p:nvSpPr>
          <p:spPr bwMode="auto">
            <a:xfrm>
              <a:off x="8584" y="6221"/>
              <a:ext cx="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6393" name="AutoShape 9"/>
            <p:cNvSpPr>
              <a:spLocks noChangeShapeType="1"/>
            </p:cNvSpPr>
            <p:nvPr/>
          </p:nvSpPr>
          <p:spPr bwMode="auto">
            <a:xfrm>
              <a:off x="8715" y="3323"/>
              <a:ext cx="1" cy="41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6392" name="AutoShape 8"/>
            <p:cNvSpPr>
              <a:spLocks noChangeShapeType="1"/>
            </p:cNvSpPr>
            <p:nvPr/>
          </p:nvSpPr>
          <p:spPr bwMode="auto">
            <a:xfrm>
              <a:off x="12618" y="3204"/>
              <a:ext cx="1" cy="41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6391" name="Text Box 7"/>
            <p:cNvSpPr txBox="1">
              <a:spLocks noChangeArrowheads="1"/>
            </p:cNvSpPr>
            <p:nvPr/>
          </p:nvSpPr>
          <p:spPr bwMode="auto">
            <a:xfrm>
              <a:off x="11941" y="2866"/>
              <a:ext cx="1928" cy="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Guidelines introduced</a:t>
              </a:r>
              <a:endParaRPr kumimoji="0" lang="fr-FR" sz="1800" b="0" i="0" u="none" strike="noStrike" cap="none" normalizeH="0" baseline="0" smtClean="0">
                <a:ln>
                  <a:noFill/>
                </a:ln>
                <a:solidFill>
                  <a:schemeClr val="tx1"/>
                </a:solidFill>
                <a:effectLst/>
                <a:latin typeface="Arial" pitchFamily="34" charset="0"/>
              </a:endParaRPr>
            </a:p>
          </p:txBody>
        </p:sp>
        <p:sp>
          <p:nvSpPr>
            <p:cNvPr id="16390" name="Text Box 6"/>
            <p:cNvSpPr txBox="1">
              <a:spLocks noChangeArrowheads="1"/>
            </p:cNvSpPr>
            <p:nvPr/>
          </p:nvSpPr>
          <p:spPr bwMode="auto">
            <a:xfrm>
              <a:off x="8239" y="2873"/>
              <a:ext cx="1952" cy="45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Technology introduced</a:t>
              </a:r>
              <a:endParaRPr kumimoji="0" lang="fr-FR" sz="1800" b="0" i="0" u="none" strike="noStrike" cap="none" normalizeH="0" baseline="0" smtClean="0">
                <a:ln>
                  <a:noFill/>
                </a:ln>
                <a:solidFill>
                  <a:schemeClr val="tx1"/>
                </a:solidFill>
                <a:effectLst/>
                <a:latin typeface="Arial" pitchFamily="34" charset="0"/>
              </a:endParaRPr>
            </a:p>
          </p:txBody>
        </p:sp>
        <p:sp>
          <p:nvSpPr>
            <p:cNvPr id="16389" name="Rectangle 5"/>
            <p:cNvSpPr>
              <a:spLocks noChangeArrowheads="1"/>
            </p:cNvSpPr>
            <p:nvPr/>
          </p:nvSpPr>
          <p:spPr bwMode="auto">
            <a:xfrm>
              <a:off x="12784" y="4419"/>
              <a:ext cx="311" cy="262"/>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388" name="Rectangle 4"/>
            <p:cNvSpPr>
              <a:spLocks noChangeArrowheads="1"/>
            </p:cNvSpPr>
            <p:nvPr/>
          </p:nvSpPr>
          <p:spPr bwMode="auto">
            <a:xfrm>
              <a:off x="12784" y="4966"/>
              <a:ext cx="311" cy="262"/>
            </a:xfrm>
            <a:prstGeom prst="rect">
              <a:avLst/>
            </a:prstGeom>
            <a:solidFill>
              <a:srgbClr val="00B0F0"/>
            </a:solidFill>
            <a:ln w="9525">
              <a:solidFill>
                <a:srgbClr val="00B0F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387" name="Text Box 3"/>
            <p:cNvSpPr txBox="1">
              <a:spLocks noChangeArrowheads="1"/>
            </p:cNvSpPr>
            <p:nvPr/>
          </p:nvSpPr>
          <p:spPr bwMode="auto">
            <a:xfrm>
              <a:off x="13267" y="4419"/>
              <a:ext cx="1947" cy="4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Problems</a:t>
              </a: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encountered</a:t>
              </a:r>
              <a:endParaRPr kumimoji="0" lang="fr-FR" sz="1800" b="0" i="0" u="none" strike="noStrike" cap="none" normalizeH="0" baseline="0" dirty="0" smtClean="0">
                <a:ln>
                  <a:noFill/>
                </a:ln>
                <a:solidFill>
                  <a:schemeClr val="tx1"/>
                </a:solidFill>
                <a:effectLst/>
                <a:latin typeface="Arial" pitchFamily="34" charset="0"/>
              </a:endParaRPr>
            </a:p>
          </p:txBody>
        </p:sp>
        <p:sp>
          <p:nvSpPr>
            <p:cNvPr id="16386" name="Text Box 2"/>
            <p:cNvSpPr txBox="1">
              <a:spLocks noChangeArrowheads="1"/>
            </p:cNvSpPr>
            <p:nvPr/>
          </p:nvSpPr>
          <p:spPr bwMode="auto">
            <a:xfrm>
              <a:off x="13267" y="4866"/>
              <a:ext cx="1947" cy="44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Evidence </a:t>
              </a:r>
              <a:r>
                <a:rPr kumimoji="0" lang="fr-FR"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gathered</a:t>
              </a:r>
              <a:endParaRPr kumimoji="0" lang="fr-FR" sz="1800" b="0" i="0" u="none" strike="noStrike" cap="none" normalizeH="0" baseline="0" dirty="0" smtClean="0">
                <a:ln>
                  <a:noFill/>
                </a:ln>
                <a:solidFill>
                  <a:schemeClr val="tx1"/>
                </a:solidFill>
                <a:effectLst/>
                <a:latin typeface="Arial" pitchFamily="34" charset="0"/>
              </a:endParaRPr>
            </a:p>
          </p:txBody>
        </p:sp>
      </p:grpSp>
      <p:sp>
        <p:nvSpPr>
          <p:cNvPr id="3" name="Espace réservé du pied de page 2"/>
          <p:cNvSpPr>
            <a:spLocks noGrp="1"/>
          </p:cNvSpPr>
          <p:nvPr>
            <p:ph type="ftr" sz="quarter" idx="11"/>
          </p:nvPr>
        </p:nvSpPr>
        <p:spPr/>
        <p:txBody>
          <a:bodyPr/>
          <a:lstStyle/>
          <a:p>
            <a:r>
              <a:rPr lang="en-US" smtClean="0"/>
              <a:t>CoE Oviedo 20 years, Strasbourg</a:t>
            </a:r>
            <a:endParaRPr lang="en-GB"/>
          </a:p>
        </p:txBody>
      </p:sp>
      <p:sp>
        <p:nvSpPr>
          <p:cNvPr id="4" name="Espace réservé du numéro de diapositive 3"/>
          <p:cNvSpPr>
            <a:spLocks noGrp="1"/>
          </p:cNvSpPr>
          <p:nvPr>
            <p:ph type="sldNum" sz="quarter" idx="12"/>
          </p:nvPr>
        </p:nvSpPr>
        <p:spPr/>
        <p:txBody>
          <a:bodyPr/>
          <a:lstStyle/>
          <a:p>
            <a:fld id="{D7A4F0CE-8245-424A-ACE3-4E5072A4368A}" type="slidenum">
              <a:rPr lang="en-GB" smtClean="0"/>
              <a:t>14</a:t>
            </a:fld>
            <a:endParaRPr lang="en-GB"/>
          </a:p>
        </p:txBody>
      </p:sp>
      <p:sp>
        <p:nvSpPr>
          <p:cNvPr id="5" name="Espace réservé de la date 4"/>
          <p:cNvSpPr>
            <a:spLocks noGrp="1"/>
          </p:cNvSpPr>
          <p:nvPr>
            <p:ph type="dt" sz="half" idx="10"/>
          </p:nvPr>
        </p:nvSpPr>
        <p:spPr/>
        <p:txBody>
          <a:bodyPr/>
          <a:lstStyle/>
          <a:p>
            <a:r>
              <a:rPr lang="en-GB" smtClean="0"/>
              <a:t>25/10/2017</a:t>
            </a:r>
            <a:endParaRPr lang="en-GB"/>
          </a:p>
        </p:txBody>
      </p:sp>
      <p:sp>
        <p:nvSpPr>
          <p:cNvPr id="6" name="ZoneTexte 5"/>
          <p:cNvSpPr txBox="1"/>
          <p:nvPr/>
        </p:nvSpPr>
        <p:spPr>
          <a:xfrm>
            <a:off x="203369" y="5877271"/>
            <a:ext cx="2175147" cy="646331"/>
          </a:xfrm>
          <a:prstGeom prst="rect">
            <a:avLst/>
          </a:prstGeom>
          <a:noFill/>
        </p:spPr>
        <p:txBody>
          <a:bodyPr wrap="none" rtlCol="0">
            <a:spAutoFit/>
          </a:bodyPr>
          <a:lstStyle/>
          <a:p>
            <a:r>
              <a:rPr lang="fr-FR" dirty="0"/>
              <a:t>Slide </a:t>
            </a:r>
            <a:r>
              <a:rPr lang="fr-FR" dirty="0" err="1"/>
              <a:t>from</a:t>
            </a:r>
            <a:r>
              <a:rPr lang="fr-FR" dirty="0"/>
              <a:t> S. Leonard</a:t>
            </a:r>
          </a:p>
          <a:p>
            <a:endParaRPr lang="fr-FR" dirty="0"/>
          </a:p>
        </p:txBody>
      </p:sp>
    </p:spTree>
    <p:extLst>
      <p:ext uri="{BB962C8B-B14F-4D97-AF65-F5344CB8AC3E}">
        <p14:creationId xmlns:p14="http://schemas.microsoft.com/office/powerpoint/2010/main" val="359617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dirty="0" err="1" smtClean="0"/>
              <a:t>Outline</a:t>
            </a:r>
            <a:endParaRPr lang="fr-FR" dirty="0"/>
          </a:p>
        </p:txBody>
      </p:sp>
      <p:sp>
        <p:nvSpPr>
          <p:cNvPr id="3" name="Espace réservé du contenu 2"/>
          <p:cNvSpPr>
            <a:spLocks noGrp="1"/>
          </p:cNvSpPr>
          <p:nvPr>
            <p:ph idx="1"/>
          </p:nvPr>
        </p:nvSpPr>
        <p:spPr>
          <a:xfrm>
            <a:off x="457200" y="1340768"/>
            <a:ext cx="8229600" cy="4785395"/>
          </a:xfrm>
        </p:spPr>
        <p:txBody>
          <a:bodyPr>
            <a:normAutofit/>
          </a:bodyPr>
          <a:lstStyle/>
          <a:p>
            <a:r>
              <a:rPr lang="fr-FR" dirty="0" smtClean="0"/>
              <a:t>The challenge of the </a:t>
            </a:r>
            <a:r>
              <a:rPr lang="fr-FR" dirty="0" err="1" smtClean="0"/>
              <a:t>changing</a:t>
            </a:r>
            <a:r>
              <a:rPr lang="fr-FR" dirty="0" smtClean="0"/>
              <a:t> of </a:t>
            </a:r>
            <a:r>
              <a:rPr lang="fr-FR" dirty="0" err="1" smtClean="0"/>
              <a:t>scale</a:t>
            </a:r>
            <a:endParaRPr lang="fr-FR" dirty="0" smtClean="0"/>
          </a:p>
          <a:p>
            <a:r>
              <a:rPr lang="fr-FR" dirty="0" smtClean="0"/>
              <a:t>The issues </a:t>
            </a:r>
            <a:r>
              <a:rPr lang="fr-FR" dirty="0" err="1" smtClean="0"/>
              <a:t>identified</a:t>
            </a:r>
            <a:endParaRPr lang="fr-FR" dirty="0" smtClean="0"/>
          </a:p>
          <a:p>
            <a:pPr marL="342900" lvl="1" indent="-342900">
              <a:buFont typeface="Arial" pitchFamily="34" charset="0"/>
              <a:buChar char="•"/>
            </a:pPr>
            <a:r>
              <a:rPr lang="fr-FR" dirty="0" err="1" smtClean="0"/>
              <a:t>Various</a:t>
            </a:r>
            <a:r>
              <a:rPr lang="fr-FR" dirty="0" smtClean="0"/>
              <a:t> </a:t>
            </a:r>
            <a:r>
              <a:rPr lang="fr-FR" dirty="0" err="1" smtClean="0"/>
              <a:t>empirical</a:t>
            </a:r>
            <a:r>
              <a:rPr lang="fr-FR" dirty="0"/>
              <a:t> </a:t>
            </a:r>
            <a:r>
              <a:rPr lang="fr-FR" dirty="0" smtClean="0"/>
              <a:t>data</a:t>
            </a:r>
            <a:endParaRPr lang="fr-FR" dirty="0" smtClean="0"/>
          </a:p>
          <a:p>
            <a:pPr lvl="1"/>
            <a:r>
              <a:rPr lang="fr-FR" dirty="0" err="1" smtClean="0"/>
              <a:t>Views</a:t>
            </a:r>
            <a:r>
              <a:rPr lang="fr-FR" dirty="0" smtClean="0"/>
              <a:t> of patients/</a:t>
            </a:r>
            <a:r>
              <a:rPr lang="fr-FR" dirty="0" err="1" smtClean="0"/>
              <a:t>lay</a:t>
            </a:r>
            <a:r>
              <a:rPr lang="fr-FR" dirty="0" smtClean="0"/>
              <a:t> people </a:t>
            </a:r>
          </a:p>
          <a:p>
            <a:pPr lvl="1"/>
            <a:r>
              <a:rPr lang="fr-FR" dirty="0" smtClean="0"/>
              <a:t>(</a:t>
            </a:r>
            <a:r>
              <a:rPr lang="fr-FR" dirty="0" err="1" smtClean="0"/>
              <a:t>Views</a:t>
            </a:r>
            <a:r>
              <a:rPr lang="fr-FR" dirty="0" smtClean="0"/>
              <a:t> </a:t>
            </a:r>
            <a:r>
              <a:rPr lang="fr-FR" dirty="0" smtClean="0"/>
              <a:t>of </a:t>
            </a:r>
            <a:r>
              <a:rPr lang="fr-FR" dirty="0" err="1" smtClean="0"/>
              <a:t>clinicians</a:t>
            </a:r>
            <a:r>
              <a:rPr lang="fr-FR" dirty="0" smtClean="0"/>
              <a:t> and </a:t>
            </a:r>
            <a:r>
              <a:rPr lang="fr-FR" dirty="0" err="1" smtClean="0"/>
              <a:t>researchers</a:t>
            </a:r>
            <a:r>
              <a:rPr lang="fr-FR" dirty="0" smtClean="0"/>
              <a:t> in </a:t>
            </a:r>
            <a:r>
              <a:rPr lang="fr-FR" dirty="0" err="1" smtClean="0"/>
              <a:t>oncology</a:t>
            </a:r>
            <a:r>
              <a:rPr lang="fr-FR" dirty="0" smtClean="0"/>
              <a:t>)</a:t>
            </a:r>
            <a:endParaRPr lang="fr-FR" dirty="0" smtClean="0"/>
          </a:p>
          <a:p>
            <a:pPr lvl="1"/>
            <a:r>
              <a:rPr lang="fr-FR" dirty="0" smtClean="0"/>
              <a:t>(</a:t>
            </a:r>
            <a:r>
              <a:rPr lang="fr-FR" dirty="0" err="1" smtClean="0"/>
              <a:t>Views</a:t>
            </a:r>
            <a:r>
              <a:rPr lang="fr-FR" dirty="0" smtClean="0"/>
              <a:t> </a:t>
            </a:r>
            <a:r>
              <a:rPr lang="fr-FR" dirty="0" smtClean="0"/>
              <a:t>of </a:t>
            </a:r>
            <a:r>
              <a:rPr lang="fr-FR" dirty="0" err="1" smtClean="0"/>
              <a:t>professionals</a:t>
            </a:r>
            <a:r>
              <a:rPr lang="fr-FR" dirty="0" smtClean="0"/>
              <a:t> in </a:t>
            </a:r>
            <a:r>
              <a:rPr lang="fr-FR" dirty="0" err="1" smtClean="0"/>
              <a:t>genetics</a:t>
            </a:r>
            <a:r>
              <a:rPr lang="fr-FR" dirty="0" smtClean="0"/>
              <a:t> in </a:t>
            </a:r>
            <a:r>
              <a:rPr lang="fr-FR" dirty="0" smtClean="0"/>
              <a:t>Europe)</a:t>
            </a:r>
            <a:endParaRPr lang="fr-FR" dirty="0" smtClean="0"/>
          </a:p>
          <a:p>
            <a:r>
              <a:rPr lang="fr-FR" dirty="0" smtClean="0"/>
              <a:t>Conclusion</a:t>
            </a:r>
            <a:endParaRPr lang="fr-FR"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15</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629630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TECHGENE </a:t>
            </a:r>
            <a:r>
              <a:rPr lang="en-GB" dirty="0" smtClean="0"/>
              <a:t>study </a:t>
            </a:r>
            <a:r>
              <a:rPr lang="en-GB" dirty="0" smtClean="0"/>
              <a:t>		</a:t>
            </a:r>
            <a:endParaRPr lang="en-GB" dirty="0"/>
          </a:p>
        </p:txBody>
      </p:sp>
      <p:sp>
        <p:nvSpPr>
          <p:cNvPr id="3" name="Content Placeholder 2"/>
          <p:cNvSpPr>
            <a:spLocks noGrp="1"/>
          </p:cNvSpPr>
          <p:nvPr>
            <p:ph idx="1"/>
          </p:nvPr>
        </p:nvSpPr>
        <p:spPr/>
        <p:txBody>
          <a:bodyPr>
            <a:normAutofit/>
          </a:bodyPr>
          <a:lstStyle/>
          <a:p>
            <a:r>
              <a:rPr lang="en-GB" dirty="0" smtClean="0"/>
              <a:t>Use of focus groups to add empirical element to ethical considerations</a:t>
            </a:r>
          </a:p>
          <a:p>
            <a:r>
              <a:rPr lang="en-GB" dirty="0" smtClean="0"/>
              <a:t>Focus groups = form of group interview </a:t>
            </a:r>
            <a:r>
              <a:rPr lang="en-GB" dirty="0" smtClean="0"/>
              <a:t>Allows </a:t>
            </a:r>
            <a:r>
              <a:rPr lang="en-GB" dirty="0" smtClean="0"/>
              <a:t>examination of not only what people think but </a:t>
            </a:r>
            <a:r>
              <a:rPr lang="en-GB" dirty="0" smtClean="0">
                <a:solidFill>
                  <a:srgbClr val="00B0F0"/>
                </a:solidFill>
              </a:rPr>
              <a:t>how</a:t>
            </a:r>
            <a:r>
              <a:rPr lang="en-GB" dirty="0" smtClean="0"/>
              <a:t> and </a:t>
            </a:r>
            <a:r>
              <a:rPr lang="en-GB" dirty="0" smtClean="0">
                <a:solidFill>
                  <a:srgbClr val="00B0F0"/>
                </a:solidFill>
              </a:rPr>
              <a:t>why</a:t>
            </a:r>
          </a:p>
          <a:p>
            <a:pPr marL="0" lvl="0" indent="0">
              <a:buNone/>
            </a:pPr>
            <a:endParaRPr lang="en-US" sz="2000" dirty="0" smtClean="0"/>
          </a:p>
          <a:p>
            <a:pPr marL="0" lvl="0" indent="0">
              <a:buNone/>
            </a:pPr>
            <a:r>
              <a:rPr lang="en-US" sz="2000" dirty="0" smtClean="0"/>
              <a:t>SOULIER </a:t>
            </a:r>
            <a:r>
              <a:rPr lang="en-US" sz="2000" dirty="0"/>
              <a:t>A., LEONARD S., </a:t>
            </a:r>
            <a:r>
              <a:rPr lang="en-US" sz="2000" u="sng" dirty="0"/>
              <a:t>CAMBON-THOMSEN A</a:t>
            </a:r>
            <a:r>
              <a:rPr lang="en-US" sz="2000" dirty="0"/>
              <a:t>. </a:t>
            </a:r>
            <a:endParaRPr lang="en-US" sz="2000" dirty="0" smtClean="0"/>
          </a:p>
          <a:p>
            <a:pPr marL="0" lvl="0" indent="0">
              <a:buNone/>
            </a:pPr>
            <a:r>
              <a:rPr lang="en-US" sz="2000" b="1" dirty="0" smtClean="0"/>
              <a:t>From </a:t>
            </a:r>
            <a:r>
              <a:rPr lang="en-US" sz="2000" b="1" dirty="0"/>
              <a:t>the arcane to the mundane: Engaging the public in </a:t>
            </a:r>
            <a:endParaRPr lang="en-US" sz="2000" b="1" dirty="0" smtClean="0"/>
          </a:p>
          <a:p>
            <a:pPr marL="0" lvl="0" indent="0">
              <a:buNone/>
            </a:pPr>
            <a:r>
              <a:rPr lang="en-US" sz="2000" b="1" dirty="0" smtClean="0"/>
              <a:t>discussing </a:t>
            </a:r>
            <a:r>
              <a:rPr lang="en-US" sz="2000" b="1" dirty="0"/>
              <a:t>clinical applications of genetic technology</a:t>
            </a:r>
            <a:r>
              <a:rPr lang="en-US" sz="2000" dirty="0"/>
              <a:t> </a:t>
            </a:r>
            <a:endParaRPr lang="en-US" sz="2000" dirty="0" smtClean="0"/>
          </a:p>
          <a:p>
            <a:pPr marL="0" lvl="0" indent="0">
              <a:buNone/>
            </a:pPr>
            <a:r>
              <a:rPr lang="en-US" sz="2000" i="1" dirty="0" smtClean="0"/>
              <a:t>New </a:t>
            </a:r>
            <a:r>
              <a:rPr lang="en-US" sz="2000" i="1" dirty="0"/>
              <a:t>Genetics and Society, </a:t>
            </a:r>
            <a:r>
              <a:rPr lang="en-US" sz="2000" dirty="0"/>
              <a:t>2016</a:t>
            </a:r>
            <a:r>
              <a:rPr lang="en-US" sz="2000" i="1" dirty="0"/>
              <a:t>,</a:t>
            </a:r>
            <a:r>
              <a:rPr lang="en-US" sz="2000" dirty="0"/>
              <a:t> Vol: 35;1  1-28</a:t>
            </a:r>
          </a:p>
          <a:p>
            <a:endParaRPr lang="en-GB" dirty="0">
              <a:solidFill>
                <a:srgbClr val="00B0F0"/>
              </a:solidFill>
            </a:endParaRPr>
          </a:p>
        </p:txBody>
      </p:sp>
      <p:pic>
        <p:nvPicPr>
          <p:cNvPr id="4" name="Picture 3" descr="chinese-whispers_thumbnail.jpg"/>
          <p:cNvPicPr>
            <a:picLocks noChangeAspect="1"/>
          </p:cNvPicPr>
          <p:nvPr/>
        </p:nvPicPr>
        <p:blipFill>
          <a:blip r:embed="rId3" cstate="print"/>
          <a:stretch>
            <a:fillRect/>
          </a:stretch>
        </p:blipFill>
        <p:spPr>
          <a:xfrm>
            <a:off x="7103287" y="4841776"/>
            <a:ext cx="2040713" cy="2016224"/>
          </a:xfrm>
          <a:prstGeom prst="rect">
            <a:avLst/>
          </a:prstGeom>
        </p:spPr>
      </p:pic>
      <p:sp>
        <p:nvSpPr>
          <p:cNvPr id="5" name="Espace réservé du pied de page 4"/>
          <p:cNvSpPr>
            <a:spLocks noGrp="1"/>
          </p:cNvSpPr>
          <p:nvPr>
            <p:ph type="ftr" sz="quarter" idx="11"/>
          </p:nvPr>
        </p:nvSpPr>
        <p:spPr/>
        <p:txBody>
          <a:bodyPr/>
          <a:lstStyle/>
          <a:p>
            <a:r>
              <a:rPr lang="en-US" smtClean="0"/>
              <a:t>CoE Oviedo 20 years, Strasbourg</a:t>
            </a:r>
            <a:endParaRPr lang="en-GB"/>
          </a:p>
        </p:txBody>
      </p:sp>
      <p:sp>
        <p:nvSpPr>
          <p:cNvPr id="6" name="Espace réservé du numéro de diapositive 5"/>
          <p:cNvSpPr>
            <a:spLocks noGrp="1"/>
          </p:cNvSpPr>
          <p:nvPr>
            <p:ph type="sldNum" sz="quarter" idx="12"/>
          </p:nvPr>
        </p:nvSpPr>
        <p:spPr/>
        <p:txBody>
          <a:bodyPr/>
          <a:lstStyle/>
          <a:p>
            <a:fld id="{D7A4F0CE-8245-424A-ACE3-4E5072A4368A}" type="slidenum">
              <a:rPr lang="en-GB" smtClean="0"/>
              <a:t>16</a:t>
            </a:fld>
            <a:endParaRPr lang="en-GB"/>
          </a:p>
        </p:txBody>
      </p:sp>
      <p:pic>
        <p:nvPicPr>
          <p:cNvPr id="7" name="Image 4" descr="FP7-gen-RG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677267"/>
            <a:ext cx="7921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Union-Europeenne-Drapeau-1-a11a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9813" y="548680"/>
            <a:ext cx="1285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e la date 8"/>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383600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Perception of technological developments</a:t>
            </a:r>
            <a:endParaRPr lang="en-GB" dirty="0"/>
          </a:p>
        </p:txBody>
      </p:sp>
      <p:sp>
        <p:nvSpPr>
          <p:cNvPr id="3" name="Content Placeholder 2"/>
          <p:cNvSpPr>
            <a:spLocks noGrp="1"/>
          </p:cNvSpPr>
          <p:nvPr>
            <p:ph idx="1"/>
          </p:nvPr>
        </p:nvSpPr>
        <p:spPr/>
        <p:txBody>
          <a:bodyPr/>
          <a:lstStyle/>
          <a:p>
            <a:r>
              <a:rPr lang="en-GB" dirty="0" smtClean="0"/>
              <a:t>Progress seen as inexorable and inevitable</a:t>
            </a:r>
          </a:p>
          <a:p>
            <a:r>
              <a:rPr lang="en-GB" dirty="0" smtClean="0"/>
              <a:t>General positivity to developments</a:t>
            </a:r>
          </a:p>
          <a:p>
            <a:r>
              <a:rPr lang="en-GB" dirty="0" smtClean="0"/>
              <a:t>Concern regarding how healthcare system will manage the technologies</a:t>
            </a:r>
          </a:p>
          <a:p>
            <a:r>
              <a:rPr lang="en-US" sz="2800" i="1" dirty="0" smtClean="0">
                <a:solidFill>
                  <a:srgbClr val="0070C0"/>
                </a:solidFill>
              </a:rPr>
              <a:t>"Are we sure we are ready? I mean not the scientific community but the whole community. Are we sure we are ready for this? Do we have the moral or the political ability to face upcoming complexities?" </a:t>
            </a:r>
            <a:r>
              <a:rPr lang="fr-FR" sz="2800" i="1" dirty="0" smtClean="0">
                <a:solidFill>
                  <a:srgbClr val="0070C0"/>
                </a:solidFill>
              </a:rPr>
              <a:t>(C7)</a:t>
            </a:r>
            <a:endParaRPr lang="en-GB" sz="2800" dirty="0" smtClean="0">
              <a:solidFill>
                <a:srgbClr val="0070C0"/>
              </a:solidFill>
            </a:endParaRPr>
          </a:p>
          <a:p>
            <a:endParaRPr lang="en-GB"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17</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340050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Disclosure of problematic results</a:t>
            </a:r>
            <a:endParaRPr lang="en-GB" dirty="0"/>
          </a:p>
        </p:txBody>
      </p:sp>
      <p:sp>
        <p:nvSpPr>
          <p:cNvPr id="3" name="Content Placeholder 2"/>
          <p:cNvSpPr>
            <a:spLocks noGrp="1"/>
          </p:cNvSpPr>
          <p:nvPr>
            <p:ph idx="1"/>
          </p:nvPr>
        </p:nvSpPr>
        <p:spPr/>
        <p:txBody>
          <a:bodyPr/>
          <a:lstStyle/>
          <a:p>
            <a:r>
              <a:rPr lang="en-GB" dirty="0" smtClean="0"/>
              <a:t>Uniform expectation that meaningful results will be disclosed to patients. Disagreement about what ‘meaningful’ means</a:t>
            </a:r>
          </a:p>
          <a:p>
            <a:pPr lvl="1"/>
            <a:r>
              <a:rPr lang="en-GB" dirty="0" smtClean="0"/>
              <a:t>When result has impact on patient care</a:t>
            </a:r>
          </a:p>
          <a:p>
            <a:pPr lvl="1"/>
            <a:r>
              <a:rPr lang="en-GB" dirty="0" smtClean="0"/>
              <a:t>When result illuminated </a:t>
            </a:r>
            <a:r>
              <a:rPr lang="en-GB" dirty="0" err="1" smtClean="0"/>
              <a:t>etiology</a:t>
            </a:r>
            <a:r>
              <a:rPr lang="en-GB" dirty="0" smtClean="0"/>
              <a:t> of any symptom</a:t>
            </a:r>
            <a:endParaRPr lang="en-GB"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18</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1838345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78080" cy="684688"/>
          </a:xfrm>
        </p:spPr>
        <p:txBody>
          <a:bodyPr>
            <a:normAutofit fontScale="90000"/>
          </a:bodyPr>
          <a:lstStyle/>
          <a:p>
            <a:r>
              <a:rPr lang="en-GB" sz="3200" dirty="0" smtClean="0"/>
              <a:t>Incidental findings are not incidental in context of a holistic approach to patient care</a:t>
            </a:r>
            <a:endParaRPr lang="en-GB" sz="3200" dirty="0"/>
          </a:p>
        </p:txBody>
      </p:sp>
      <p:sp>
        <p:nvSpPr>
          <p:cNvPr id="3" name="Content Placeholder 2"/>
          <p:cNvSpPr>
            <a:spLocks noGrp="1"/>
          </p:cNvSpPr>
          <p:nvPr>
            <p:ph idx="1"/>
          </p:nvPr>
        </p:nvSpPr>
        <p:spPr>
          <a:xfrm>
            <a:off x="899592" y="2286000"/>
            <a:ext cx="7906072" cy="4572000"/>
          </a:xfrm>
        </p:spPr>
        <p:txBody>
          <a:bodyPr>
            <a:normAutofit/>
          </a:bodyPr>
          <a:lstStyle/>
          <a:p>
            <a:r>
              <a:rPr lang="en-US" i="1" dirty="0" smtClean="0">
                <a:solidFill>
                  <a:srgbClr val="0070C0"/>
                </a:solidFill>
              </a:rPr>
              <a:t>“I am a patient. I am a patient as a whole. I am suffering from a rare genetic disease but not only. I have other troubles…  At some point of an investigation, how can the doctors strictly isolate a finding from another? </a:t>
            </a:r>
            <a:r>
              <a:rPr lang="en-US" b="1" i="1" dirty="0" smtClean="0">
                <a:solidFill>
                  <a:srgbClr val="0070C0"/>
                </a:solidFill>
              </a:rPr>
              <a:t>How do they know some finding will not be useful in managing my whole care?</a:t>
            </a:r>
            <a:r>
              <a:rPr lang="en-US" i="1" dirty="0" smtClean="0">
                <a:solidFill>
                  <a:srgbClr val="0070C0"/>
                </a:solidFill>
              </a:rPr>
              <a:t>” (P2)</a:t>
            </a:r>
            <a:endParaRPr lang="en-GB" dirty="0" smtClean="0">
              <a:solidFill>
                <a:srgbClr val="0070C0"/>
              </a:solidFill>
            </a:endParaRPr>
          </a:p>
          <a:p>
            <a:endParaRPr lang="en-GB"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19</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179960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err="1"/>
              <a:t>G</a:t>
            </a:r>
            <a:r>
              <a:rPr lang="fr-FR" dirty="0" err="1" smtClean="0"/>
              <a:t>enomics</a:t>
            </a:r>
            <a:r>
              <a:rPr lang="fr-FR" dirty="0" smtClean="0"/>
              <a:t> in The Oviedo Convention</a:t>
            </a:r>
            <a:endParaRPr lang="fr-FR" dirty="0"/>
          </a:p>
        </p:txBody>
      </p:sp>
      <p:sp>
        <p:nvSpPr>
          <p:cNvPr id="5" name="Espace réservé du contenu 4"/>
          <p:cNvSpPr>
            <a:spLocks noGrp="1"/>
          </p:cNvSpPr>
          <p:nvPr>
            <p:ph idx="1"/>
          </p:nvPr>
        </p:nvSpPr>
        <p:spPr>
          <a:xfrm>
            <a:off x="457200" y="1600200"/>
            <a:ext cx="8229600" cy="4853136"/>
          </a:xfrm>
        </p:spPr>
        <p:txBody>
          <a:bodyPr>
            <a:normAutofit fontScale="77500" lnSpcReduction="20000"/>
          </a:bodyPr>
          <a:lstStyle/>
          <a:p>
            <a:r>
              <a:rPr lang="en-US" b="1" dirty="0"/>
              <a:t>Article 11 – Non-discrimination</a:t>
            </a:r>
            <a:r>
              <a:rPr lang="en-US" dirty="0"/>
              <a:t> </a:t>
            </a:r>
          </a:p>
          <a:p>
            <a:pPr marL="0" indent="0">
              <a:buNone/>
            </a:pPr>
            <a:r>
              <a:rPr lang="en-US" dirty="0"/>
              <a:t>Any form of discrimination against a person on grounds of his or her genetic heritage is prohibited. </a:t>
            </a:r>
          </a:p>
          <a:p>
            <a:r>
              <a:rPr lang="en-US" b="1" dirty="0"/>
              <a:t>Article 12 – Predictive genetic tests</a:t>
            </a:r>
            <a:r>
              <a:rPr lang="en-US" dirty="0"/>
              <a:t> </a:t>
            </a:r>
          </a:p>
          <a:p>
            <a:pPr marL="0" indent="0">
              <a:buNone/>
            </a:pPr>
            <a:r>
              <a:rPr lang="en-US" dirty="0"/>
              <a:t>Tests which are predictive of genetic diseases or which serve either to identify the subject as a carrier of a gene responsible for a disease or to detect a genetic predisposition or susceptibility to a disease may be performed only </a:t>
            </a:r>
            <a:r>
              <a:rPr lang="en-US" dirty="0">
                <a:solidFill>
                  <a:srgbClr val="0070C0"/>
                </a:solidFill>
              </a:rPr>
              <a:t>for health purposes or for scientific research linked to health purposes, and subject to appropriate genetic counselling</a:t>
            </a:r>
            <a:r>
              <a:rPr lang="en-US" dirty="0"/>
              <a:t>. </a:t>
            </a:r>
            <a:endParaRPr lang="en-US" dirty="0" smtClean="0"/>
          </a:p>
          <a:p>
            <a:pPr marL="0" indent="0">
              <a:buNone/>
            </a:pPr>
            <a:r>
              <a:rPr lang="fr-FR" b="1" dirty="0" err="1"/>
              <a:t>Chapter</a:t>
            </a:r>
            <a:r>
              <a:rPr lang="fr-FR" b="1" dirty="0"/>
              <a:t> V – Scientific </a:t>
            </a:r>
            <a:r>
              <a:rPr lang="fr-FR" b="1" dirty="0" err="1" smtClean="0"/>
              <a:t>research</a:t>
            </a:r>
            <a:r>
              <a:rPr lang="fr-FR" b="1" dirty="0" smtClean="0"/>
              <a:t> : </a:t>
            </a:r>
          </a:p>
          <a:p>
            <a:pPr marL="0" indent="0">
              <a:buNone/>
            </a:pPr>
            <a:r>
              <a:rPr lang="fr-FR" b="1" dirty="0" smtClean="0"/>
              <a:t>Article </a:t>
            </a:r>
            <a:r>
              <a:rPr lang="fr-FR" b="1" dirty="0"/>
              <a:t>15 – General </a:t>
            </a:r>
            <a:r>
              <a:rPr lang="fr-FR" b="1" dirty="0" err="1" smtClean="0"/>
              <a:t>rule</a:t>
            </a:r>
            <a:r>
              <a:rPr lang="fr-FR" b="1" dirty="0" smtClean="0"/>
              <a:t>; </a:t>
            </a:r>
            <a:r>
              <a:rPr lang="en-US" b="1" dirty="0"/>
              <a:t>Article 16 – Protection of persons undergoing research</a:t>
            </a:r>
            <a:endParaRPr lang="en-US" dirty="0" smtClean="0"/>
          </a:p>
          <a:p>
            <a:pPr marL="0" indent="0">
              <a:buNone/>
            </a:pPr>
            <a:r>
              <a:rPr lang="fr-FR" b="1" dirty="0"/>
              <a:t>Article 28 – Public </a:t>
            </a:r>
            <a:r>
              <a:rPr lang="fr-FR" b="1" dirty="0" err="1"/>
              <a:t>debate</a:t>
            </a:r>
            <a:endParaRPr lang="en-US" dirty="0"/>
          </a:p>
        </p:txBody>
      </p:sp>
      <p:sp>
        <p:nvSpPr>
          <p:cNvPr id="2" name="Espace réservé du pied de page 1"/>
          <p:cNvSpPr>
            <a:spLocks noGrp="1"/>
          </p:cNvSpPr>
          <p:nvPr>
            <p:ph type="ftr" sz="quarter" idx="11"/>
          </p:nvPr>
        </p:nvSpPr>
        <p:spPr/>
        <p:txBody>
          <a:bodyPr/>
          <a:lstStyle/>
          <a:p>
            <a:r>
              <a:rPr lang="en-US" smtClean="0"/>
              <a:t>CoE Oviedo 20 years, Strasbourg</a:t>
            </a:r>
            <a:endParaRPr lang="en-GB"/>
          </a:p>
        </p:txBody>
      </p:sp>
      <p:sp>
        <p:nvSpPr>
          <p:cNvPr id="3" name="Espace réservé du numéro de diapositive 2"/>
          <p:cNvSpPr>
            <a:spLocks noGrp="1"/>
          </p:cNvSpPr>
          <p:nvPr>
            <p:ph type="sldNum" sz="quarter" idx="12"/>
          </p:nvPr>
        </p:nvSpPr>
        <p:spPr/>
        <p:txBody>
          <a:bodyPr/>
          <a:lstStyle/>
          <a:p>
            <a:fld id="{D7A4F0CE-8245-424A-ACE3-4E5072A4368A}" type="slidenum">
              <a:rPr lang="en-GB" smtClean="0"/>
              <a:t>2</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203185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Acceptance of incidental findings</a:t>
            </a:r>
            <a:endParaRPr lang="en-GB" dirty="0"/>
          </a:p>
        </p:txBody>
      </p:sp>
      <p:sp>
        <p:nvSpPr>
          <p:cNvPr id="3" name="Content Placeholder 2"/>
          <p:cNvSpPr>
            <a:spLocks noGrp="1"/>
          </p:cNvSpPr>
          <p:nvPr>
            <p:ph idx="1"/>
          </p:nvPr>
        </p:nvSpPr>
        <p:spPr/>
        <p:txBody>
          <a:bodyPr/>
          <a:lstStyle/>
          <a:p>
            <a:r>
              <a:rPr lang="en-US" i="1" dirty="0" smtClean="0">
                <a:solidFill>
                  <a:srgbClr val="0070C0"/>
                </a:solidFill>
              </a:rPr>
              <a:t>“I don’t really see why genetics is particular here. It happens all the time, no? (…) You’re going to the doctor because your throat hurts and he discovers that you have a brain tumor. Well, this is part of accepting a clinical investigation. Sometimes, you are really happy that your doctor finds something he was not looking for. </a:t>
            </a:r>
            <a:r>
              <a:rPr lang="en-US" b="1" i="1" dirty="0" smtClean="0">
                <a:solidFill>
                  <a:srgbClr val="0070C0"/>
                </a:solidFill>
              </a:rPr>
              <a:t>This kind of “incident” can actually save your life” </a:t>
            </a:r>
            <a:r>
              <a:rPr lang="en-US" i="1" dirty="0" smtClean="0">
                <a:solidFill>
                  <a:srgbClr val="0070C0"/>
                </a:solidFill>
              </a:rPr>
              <a:t>(L5)</a:t>
            </a:r>
            <a:endParaRPr lang="en-GB" dirty="0" smtClean="0">
              <a:solidFill>
                <a:srgbClr val="0070C0"/>
              </a:solidFill>
            </a:endParaRPr>
          </a:p>
          <a:p>
            <a:endParaRPr lang="en-GB"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20</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293407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Significance of clinic </a:t>
            </a:r>
            <a:r>
              <a:rPr lang="en-GB" dirty="0" err="1" smtClean="0"/>
              <a:t>vs</a:t>
            </a:r>
            <a:r>
              <a:rPr lang="en-GB" dirty="0" smtClean="0"/>
              <a:t> research</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Prevailing view that activities of research and of clinic were continuous; that research was the natural pursuit of clinic when physicians had no answers any more.</a:t>
            </a:r>
          </a:p>
          <a:p>
            <a:pPr lvl="0"/>
            <a:r>
              <a:rPr lang="en-US" i="1" dirty="0" smtClean="0">
                <a:solidFill>
                  <a:srgbClr val="0070C0"/>
                </a:solidFill>
              </a:rPr>
              <a:t>"When we speak about these "problems", I am thinking in terms of complexities, of research questions. I think this new realm creates great opportunities for research. And in turn, this will lead to improvements in clinical care.</a:t>
            </a:r>
            <a:endParaRPr lang="en-GB" dirty="0" smtClean="0">
              <a:solidFill>
                <a:srgbClr val="0070C0"/>
              </a:solidFill>
            </a:endParaRPr>
          </a:p>
          <a:p>
            <a:pPr lvl="0">
              <a:buNone/>
            </a:pPr>
            <a:r>
              <a:rPr lang="en-US" i="1" dirty="0" smtClean="0">
                <a:solidFill>
                  <a:srgbClr val="0070C0"/>
                </a:solidFill>
              </a:rPr>
              <a:t>This is the situation of a virtuous circle." </a:t>
            </a:r>
            <a:r>
              <a:rPr lang="fr-FR" i="1" dirty="0" smtClean="0">
                <a:solidFill>
                  <a:srgbClr val="0070C0"/>
                </a:solidFill>
              </a:rPr>
              <a:t>C7</a:t>
            </a:r>
            <a:endParaRPr lang="en-GB" dirty="0" smtClean="0">
              <a:solidFill>
                <a:srgbClr val="0070C0"/>
              </a:solidFill>
            </a:endParaRPr>
          </a:p>
          <a:p>
            <a:endParaRPr lang="en-GB" dirty="0" smtClean="0"/>
          </a:p>
          <a:p>
            <a:endParaRPr lang="en-GB"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21</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365716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457200" y="1268760"/>
            <a:ext cx="8229600" cy="4857403"/>
          </a:xfrm>
        </p:spPr>
        <p:txBody>
          <a:bodyPr>
            <a:normAutofit fontScale="92500" lnSpcReduction="10000"/>
          </a:bodyPr>
          <a:lstStyle/>
          <a:p>
            <a:r>
              <a:rPr lang="fr-FR" dirty="0" err="1" smtClean="0"/>
              <a:t>Implementation</a:t>
            </a:r>
            <a:r>
              <a:rPr lang="fr-FR" dirty="0" smtClean="0"/>
              <a:t> </a:t>
            </a:r>
            <a:r>
              <a:rPr lang="fr-FR" dirty="0" err="1" smtClean="0"/>
              <a:t>is</a:t>
            </a:r>
            <a:r>
              <a:rPr lang="fr-FR" dirty="0" smtClean="0"/>
              <a:t> happening </a:t>
            </a:r>
            <a:r>
              <a:rPr lang="fr-FR" dirty="0" err="1" smtClean="0"/>
              <a:t>now</a:t>
            </a:r>
            <a:endParaRPr lang="fr-FR" dirty="0" smtClean="0"/>
          </a:p>
          <a:p>
            <a:r>
              <a:rPr lang="en-GB" dirty="0"/>
              <a:t>Concerns about implementation and </a:t>
            </a:r>
            <a:r>
              <a:rPr lang="en-GB" dirty="0" smtClean="0"/>
              <a:t>regulation</a:t>
            </a:r>
            <a:endParaRPr lang="fr-FR" dirty="0" smtClean="0"/>
          </a:p>
          <a:p>
            <a:r>
              <a:rPr lang="fr-FR" dirty="0" err="1" smtClean="0"/>
              <a:t>Necessity</a:t>
            </a:r>
            <a:r>
              <a:rPr lang="fr-FR" dirty="0" smtClean="0"/>
              <a:t> of </a:t>
            </a:r>
            <a:r>
              <a:rPr lang="fr-FR" dirty="0" err="1" smtClean="0"/>
              <a:t>studies</a:t>
            </a:r>
            <a:r>
              <a:rPr lang="fr-FR" dirty="0" smtClean="0"/>
              <a:t> </a:t>
            </a:r>
            <a:r>
              <a:rPr lang="fr-FR" dirty="0" err="1" smtClean="0"/>
              <a:t>embedded</a:t>
            </a:r>
            <a:r>
              <a:rPr lang="fr-FR" dirty="0" smtClean="0"/>
              <a:t> in pilot </a:t>
            </a:r>
            <a:r>
              <a:rPr lang="fr-FR" dirty="0" err="1" smtClean="0"/>
              <a:t>projects</a:t>
            </a:r>
            <a:r>
              <a:rPr lang="fr-FR" dirty="0" smtClean="0"/>
              <a:t> to </a:t>
            </a:r>
            <a:r>
              <a:rPr lang="fr-FR" dirty="0" err="1" smtClean="0"/>
              <a:t>be</a:t>
            </a:r>
            <a:r>
              <a:rPr lang="fr-FR" dirty="0" smtClean="0"/>
              <a:t> able to know/ </a:t>
            </a:r>
            <a:r>
              <a:rPr lang="fr-FR" dirty="0" err="1" smtClean="0"/>
              <a:t>take</a:t>
            </a:r>
            <a:r>
              <a:rPr lang="fr-FR" dirty="0" smtClean="0"/>
              <a:t> </a:t>
            </a:r>
            <a:r>
              <a:rPr lang="fr-FR" dirty="0" err="1" smtClean="0"/>
              <a:t>into</a:t>
            </a:r>
            <a:r>
              <a:rPr lang="fr-FR" dirty="0" smtClean="0"/>
              <a:t> </a:t>
            </a:r>
            <a:r>
              <a:rPr lang="fr-FR" dirty="0" err="1" smtClean="0"/>
              <a:t>account</a:t>
            </a:r>
            <a:r>
              <a:rPr lang="fr-FR" dirty="0" smtClean="0"/>
              <a:t> </a:t>
            </a:r>
            <a:r>
              <a:rPr lang="fr-FR" dirty="0" err="1" smtClean="0"/>
              <a:t>stakeholders</a:t>
            </a:r>
            <a:r>
              <a:rPr lang="fr-FR" dirty="0" smtClean="0"/>
              <a:t> </a:t>
            </a:r>
            <a:r>
              <a:rPr lang="fr-FR" dirty="0" err="1" smtClean="0"/>
              <a:t>views</a:t>
            </a:r>
            <a:r>
              <a:rPr lang="fr-FR" dirty="0" smtClean="0"/>
              <a:t> </a:t>
            </a:r>
          </a:p>
          <a:p>
            <a:r>
              <a:rPr lang="fr-FR" dirty="0" smtClean="0"/>
              <a:t>The </a:t>
            </a:r>
            <a:r>
              <a:rPr lang="fr-FR" dirty="0" err="1" smtClean="0"/>
              <a:t>ethical</a:t>
            </a:r>
            <a:r>
              <a:rPr lang="fr-FR" dirty="0" smtClean="0"/>
              <a:t> and </a:t>
            </a:r>
            <a:r>
              <a:rPr lang="fr-FR" dirty="0" err="1" smtClean="0"/>
              <a:t>legal</a:t>
            </a:r>
            <a:r>
              <a:rPr lang="fr-FR" dirty="0" smtClean="0"/>
              <a:t> frame to </a:t>
            </a:r>
            <a:r>
              <a:rPr lang="fr-FR" dirty="0" err="1" smtClean="0"/>
              <a:t>be</a:t>
            </a:r>
            <a:r>
              <a:rPr lang="fr-FR" dirty="0" smtClean="0"/>
              <a:t> (</a:t>
            </a:r>
            <a:r>
              <a:rPr lang="fr-FR" dirty="0" err="1" smtClean="0"/>
              <a:t>re</a:t>
            </a:r>
            <a:r>
              <a:rPr lang="fr-FR" dirty="0" smtClean="0"/>
              <a:t>) </a:t>
            </a:r>
            <a:r>
              <a:rPr lang="fr-FR" dirty="0" err="1" smtClean="0"/>
              <a:t>considered</a:t>
            </a:r>
            <a:r>
              <a:rPr lang="fr-FR" dirty="0" smtClean="0"/>
              <a:t> for certain aspects</a:t>
            </a:r>
          </a:p>
          <a:p>
            <a:r>
              <a:rPr lang="fr-FR" dirty="0" smtClean="0"/>
              <a:t>Change of </a:t>
            </a:r>
            <a:r>
              <a:rPr lang="fr-FR" dirty="0" err="1" smtClean="0"/>
              <a:t>scale</a:t>
            </a:r>
            <a:r>
              <a:rPr lang="fr-FR" dirty="0" smtClean="0"/>
              <a:t> revive </a:t>
            </a:r>
            <a:r>
              <a:rPr lang="fr-FR" dirty="0" err="1" smtClean="0"/>
              <a:t>classical</a:t>
            </a:r>
            <a:r>
              <a:rPr lang="fr-FR" dirty="0" smtClean="0"/>
              <a:t> questions </a:t>
            </a:r>
          </a:p>
          <a:p>
            <a:r>
              <a:rPr lang="fr-FR" dirty="0" err="1" smtClean="0"/>
              <a:t>Databases</a:t>
            </a:r>
            <a:r>
              <a:rPr lang="fr-FR" dirty="0" smtClean="0"/>
              <a:t> importance and </a:t>
            </a:r>
            <a:r>
              <a:rPr lang="fr-FR" dirty="0" err="1" smtClean="0"/>
              <a:t>circle</a:t>
            </a:r>
            <a:r>
              <a:rPr lang="fr-FR" dirty="0" smtClean="0"/>
              <a:t> </a:t>
            </a:r>
            <a:r>
              <a:rPr lang="fr-FR" dirty="0" err="1" smtClean="0"/>
              <a:t>between</a:t>
            </a:r>
            <a:r>
              <a:rPr lang="fr-FR" dirty="0" smtClean="0"/>
              <a:t> </a:t>
            </a:r>
            <a:r>
              <a:rPr lang="fr-FR" dirty="0" err="1" smtClean="0"/>
              <a:t>research</a:t>
            </a:r>
            <a:r>
              <a:rPr lang="fr-FR" dirty="0" smtClean="0"/>
              <a:t> and </a:t>
            </a:r>
            <a:r>
              <a:rPr lang="fr-FR" dirty="0" err="1" smtClean="0"/>
              <a:t>clinics</a:t>
            </a:r>
            <a:endParaRPr lang="fr-FR" dirty="0"/>
          </a:p>
        </p:txBody>
      </p:sp>
      <p:sp>
        <p:nvSpPr>
          <p:cNvPr id="4" name="Espace réservé de la date 3"/>
          <p:cNvSpPr>
            <a:spLocks noGrp="1"/>
          </p:cNvSpPr>
          <p:nvPr>
            <p:ph type="dt" sz="half" idx="10"/>
          </p:nvPr>
        </p:nvSpPr>
        <p:spPr/>
        <p:txBody>
          <a:bodyPr/>
          <a:lstStyle/>
          <a:p>
            <a:r>
              <a:rPr lang="en-GB" smtClean="0"/>
              <a:t>25/10/2017</a:t>
            </a:r>
            <a:endParaRPr lang="en-GB"/>
          </a:p>
        </p:txBody>
      </p:sp>
      <p:sp>
        <p:nvSpPr>
          <p:cNvPr id="5" name="Espace réservé du pied de page 4"/>
          <p:cNvSpPr>
            <a:spLocks noGrp="1"/>
          </p:cNvSpPr>
          <p:nvPr>
            <p:ph type="ftr" sz="quarter" idx="11"/>
          </p:nvPr>
        </p:nvSpPr>
        <p:spPr/>
        <p:txBody>
          <a:bodyPr/>
          <a:lstStyle/>
          <a:p>
            <a:r>
              <a:rPr lang="en-US" smtClean="0"/>
              <a:t>CoE Oviedo 20 years, Strasbourg</a:t>
            </a:r>
            <a:endParaRPr lang="en-GB"/>
          </a:p>
        </p:txBody>
      </p:sp>
      <p:sp>
        <p:nvSpPr>
          <p:cNvPr id="6" name="Espace réservé du numéro de diapositive 5"/>
          <p:cNvSpPr>
            <a:spLocks noGrp="1"/>
          </p:cNvSpPr>
          <p:nvPr>
            <p:ph type="sldNum" sz="quarter" idx="12"/>
          </p:nvPr>
        </p:nvSpPr>
        <p:spPr/>
        <p:txBody>
          <a:bodyPr/>
          <a:lstStyle/>
          <a:p>
            <a:fld id="{D7A4F0CE-8245-424A-ACE3-4E5072A4368A}" type="slidenum">
              <a:rPr lang="en-GB" smtClean="0"/>
              <a:t>22</a:t>
            </a:fld>
            <a:endParaRPr lang="en-GB"/>
          </a:p>
        </p:txBody>
      </p:sp>
    </p:spTree>
    <p:extLst>
      <p:ext uri="{BB962C8B-B14F-4D97-AF65-F5344CB8AC3E}">
        <p14:creationId xmlns:p14="http://schemas.microsoft.com/office/powerpoint/2010/main" val="394306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315416"/>
            <a:ext cx="8229600" cy="1143000"/>
          </a:xfrm>
        </p:spPr>
        <p:txBody>
          <a:bodyPr>
            <a:normAutofit/>
          </a:bodyPr>
          <a:lstStyle/>
          <a:p>
            <a:r>
              <a:rPr lang="fr-FR" sz="3600" dirty="0" smtClean="0"/>
              <a:t>Publications </a:t>
            </a:r>
            <a:r>
              <a:rPr lang="fr-FR" sz="3600" dirty="0" err="1" smtClean="0"/>
              <a:t>used</a:t>
            </a:r>
            <a:endParaRPr lang="fr-FR" sz="3600" dirty="0"/>
          </a:p>
        </p:txBody>
      </p:sp>
      <p:sp>
        <p:nvSpPr>
          <p:cNvPr id="5" name="Espace réservé du contenu 4"/>
          <p:cNvSpPr>
            <a:spLocks noGrp="1"/>
          </p:cNvSpPr>
          <p:nvPr>
            <p:ph idx="1"/>
          </p:nvPr>
        </p:nvSpPr>
        <p:spPr>
          <a:xfrm>
            <a:off x="179512" y="576064"/>
            <a:ext cx="8964488" cy="6309320"/>
          </a:xfrm>
        </p:spPr>
        <p:txBody>
          <a:bodyPr>
            <a:noAutofit/>
          </a:bodyPr>
          <a:lstStyle/>
          <a:p>
            <a:pPr marL="0" lvl="0" indent="0">
              <a:buNone/>
            </a:pPr>
            <a:r>
              <a:rPr lang="fr-FR" sz="1800" u="sng" dirty="0" smtClean="0"/>
              <a:t>CAMBON-THOMSEN </a:t>
            </a:r>
            <a:r>
              <a:rPr lang="fr-FR" sz="1800" u="sng" dirty="0"/>
              <a:t>A.  </a:t>
            </a:r>
            <a:r>
              <a:rPr lang="fr-FR" sz="1800" b="1" dirty="0"/>
              <a:t>Acteurs et outils de la prédiction génétique : l’éthique au cœur de la gouvernance</a:t>
            </a:r>
            <a:r>
              <a:rPr lang="fr-FR" sz="1800" dirty="0"/>
              <a:t> </a:t>
            </a:r>
            <a:r>
              <a:rPr lang="fr-FR" sz="1800" u="sng" dirty="0">
                <a:hlinkClick r:id="rId2"/>
              </a:rPr>
              <a:t>[Actors and </a:t>
            </a:r>
            <a:r>
              <a:rPr lang="fr-FR" sz="1800" u="sng" dirty="0" err="1">
                <a:hlinkClick r:id="rId2"/>
              </a:rPr>
              <a:t>tools</a:t>
            </a:r>
            <a:r>
              <a:rPr lang="fr-FR" sz="1800" u="sng" dirty="0">
                <a:hlinkClick r:id="rId2"/>
              </a:rPr>
              <a:t> of </a:t>
            </a:r>
            <a:r>
              <a:rPr lang="fr-FR" sz="1800" u="sng" dirty="0" err="1">
                <a:hlinkClick r:id="rId2"/>
              </a:rPr>
              <a:t>predictive</a:t>
            </a:r>
            <a:r>
              <a:rPr lang="fr-FR" sz="1800" u="sng" dirty="0">
                <a:hlinkClick r:id="rId2"/>
              </a:rPr>
              <a:t> </a:t>
            </a:r>
            <a:r>
              <a:rPr lang="fr-FR" sz="1800" u="sng" dirty="0" err="1">
                <a:hlinkClick r:id="rId2"/>
              </a:rPr>
              <a:t>genetics</a:t>
            </a:r>
            <a:r>
              <a:rPr lang="fr-FR" sz="1800" u="sng" dirty="0">
                <a:hlinkClick r:id="rId2"/>
              </a:rPr>
              <a:t>: </a:t>
            </a:r>
            <a:r>
              <a:rPr lang="fr-FR" sz="1800" u="sng" dirty="0" err="1">
                <a:hlinkClick r:id="rId2"/>
              </a:rPr>
              <a:t>ethics</a:t>
            </a:r>
            <a:r>
              <a:rPr lang="fr-FR" sz="1800" u="sng" dirty="0">
                <a:hlinkClick r:id="rId2"/>
              </a:rPr>
              <a:t> at the </a:t>
            </a:r>
            <a:r>
              <a:rPr lang="fr-FR" sz="1800" u="sng" dirty="0" err="1">
                <a:hlinkClick r:id="rId2"/>
              </a:rPr>
              <a:t>heart</a:t>
            </a:r>
            <a:r>
              <a:rPr lang="fr-FR" sz="1800" u="sng" dirty="0">
                <a:hlinkClick r:id="rId2"/>
              </a:rPr>
              <a:t> of </a:t>
            </a:r>
            <a:r>
              <a:rPr lang="fr-FR" sz="1800" u="sng" dirty="0" err="1">
                <a:hlinkClick r:id="rId2"/>
              </a:rPr>
              <a:t>governance</a:t>
            </a:r>
            <a:r>
              <a:rPr lang="fr-FR" sz="1800" u="sng" dirty="0">
                <a:hlinkClick r:id="rId2"/>
              </a:rPr>
              <a:t>].</a:t>
            </a:r>
            <a:r>
              <a:rPr lang="fr-FR" sz="1800" i="1" dirty="0"/>
              <a:t> Journal international de bioéthique et d’éthique des sciences</a:t>
            </a:r>
            <a:r>
              <a:rPr lang="fr-FR" sz="1800" dirty="0"/>
              <a:t>, 2014, Jun;25(2):</a:t>
            </a:r>
            <a:r>
              <a:rPr lang="fr-FR" sz="1800" dirty="0" smtClean="0"/>
              <a:t>159-68</a:t>
            </a:r>
          </a:p>
          <a:p>
            <a:pPr marL="0" indent="0">
              <a:buNone/>
            </a:pPr>
            <a:r>
              <a:rPr lang="fr-FR" sz="1800" dirty="0"/>
              <a:t>JULIA S., BERTIER G., </a:t>
            </a:r>
            <a:r>
              <a:rPr lang="fr-FR" sz="1800" u="sng" dirty="0"/>
              <a:t>CAMBON-THOMSEN A</a:t>
            </a:r>
            <a:r>
              <a:rPr lang="fr-FR" sz="1800" dirty="0"/>
              <a:t>. </a:t>
            </a:r>
            <a:r>
              <a:rPr lang="fr-CA" sz="1800" b="1" dirty="0"/>
              <a:t>Quand l’anticipation devient plurielle : la complexité des données génomiques à l’épreuve des pratiques professionnelles</a:t>
            </a:r>
            <a:r>
              <a:rPr lang="fr-FR" sz="1800" dirty="0"/>
              <a:t>. </a:t>
            </a:r>
            <a:r>
              <a:rPr lang="fr-FR" sz="1800" i="1" dirty="0"/>
              <a:t>Revue Française d’Éthique Appliquée (RFEA) </a:t>
            </a:r>
            <a:r>
              <a:rPr lang="fr-FR" sz="1800" dirty="0"/>
              <a:t>2016, N°2, 19-28</a:t>
            </a:r>
          </a:p>
          <a:p>
            <a:pPr marL="0" lvl="0" indent="0">
              <a:buNone/>
            </a:pPr>
            <a:endParaRPr lang="fr-FR" sz="1800" dirty="0" smtClean="0"/>
          </a:p>
          <a:p>
            <a:pPr marL="0" lvl="0" indent="0">
              <a:buNone/>
            </a:pPr>
            <a:r>
              <a:rPr lang="en-US" sz="1800" dirty="0"/>
              <a:t>ANASTASOVA V., BLASIMME A., JULIA S., </a:t>
            </a:r>
            <a:r>
              <a:rPr lang="en-US" sz="1800" u="sng" dirty="0"/>
              <a:t>CAMBON-THOMSEN A.</a:t>
            </a:r>
            <a:r>
              <a:rPr lang="en-US" sz="1800" dirty="0"/>
              <a:t> </a:t>
            </a:r>
            <a:r>
              <a:rPr lang="en-US" sz="1800" b="1" dirty="0"/>
              <a:t>Genomic incidental findings: reducing the burden to be fair. </a:t>
            </a:r>
            <a:r>
              <a:rPr lang="en-US" sz="1800" i="1" dirty="0"/>
              <a:t>Am J Bioethics, </a:t>
            </a:r>
            <a:r>
              <a:rPr lang="en-US" sz="1800" dirty="0"/>
              <a:t>2013 Feb;13(2):52-4</a:t>
            </a:r>
            <a:endParaRPr lang="fr-FR" sz="1800" dirty="0"/>
          </a:p>
          <a:p>
            <a:pPr marL="0" lvl="0" indent="0">
              <a:buNone/>
            </a:pPr>
            <a:r>
              <a:rPr lang="en-US" sz="1800" dirty="0"/>
              <a:t>ANASTASOVA V., MAHALATCHIMY A., RIAL-SEBBAG E., ANTÓ BOQUE J.M., KEIL T., SUNYER J., BOUSQUET J., </a:t>
            </a:r>
            <a:r>
              <a:rPr lang="en-US" sz="1800" u="sng" dirty="0"/>
              <a:t>CAMBON-THOMSEN A</a:t>
            </a:r>
            <a:r>
              <a:rPr lang="en-US" sz="1800" dirty="0"/>
              <a:t>. </a:t>
            </a:r>
            <a:r>
              <a:rPr lang="en-US" sz="1800" b="1" dirty="0"/>
              <a:t>Communication of results and disclosure of incidental findings in longitudinal </a:t>
            </a:r>
            <a:r>
              <a:rPr lang="en-US" sz="1800" b="1" dirty="0" err="1"/>
              <a:t>paediatric</a:t>
            </a:r>
            <a:r>
              <a:rPr lang="en-US" sz="1800" b="1" dirty="0"/>
              <a:t> research</a:t>
            </a:r>
            <a:r>
              <a:rPr lang="en-US" sz="1800" dirty="0"/>
              <a:t>. </a:t>
            </a:r>
            <a:r>
              <a:rPr lang="en-US" sz="1800" i="1" dirty="0" err="1"/>
              <a:t>Pediatr</a:t>
            </a:r>
            <a:r>
              <a:rPr lang="en-US" sz="1800" i="1" dirty="0"/>
              <a:t> Allergy </a:t>
            </a:r>
            <a:r>
              <a:rPr lang="en-US" sz="1800" i="1" dirty="0" err="1"/>
              <a:t>Immunol</a:t>
            </a:r>
            <a:r>
              <a:rPr lang="en-US" sz="1800" dirty="0"/>
              <a:t> 2013, 24  </a:t>
            </a:r>
            <a:r>
              <a:rPr lang="en-US" sz="1800" dirty="0" smtClean="0"/>
              <a:t>389–394</a:t>
            </a:r>
            <a:endParaRPr lang="fr-FR" sz="1800" dirty="0"/>
          </a:p>
          <a:p>
            <a:pPr marL="0" indent="0">
              <a:buNone/>
            </a:pPr>
            <a:r>
              <a:rPr lang="en-US" sz="1800" dirty="0"/>
              <a:t>BLASIMME A, SOULIER A JULIA S, LEONARD S, </a:t>
            </a:r>
            <a:r>
              <a:rPr lang="en-US" sz="1800" u="sng" dirty="0"/>
              <a:t>CAMBON-THOMSEN A</a:t>
            </a:r>
            <a:r>
              <a:rPr lang="en-US" sz="1800" dirty="0"/>
              <a:t>. </a:t>
            </a:r>
            <a:r>
              <a:rPr lang="en-US" sz="1800" b="1" dirty="0"/>
              <a:t>Disclosing results to genomic research participants: differences that matter.</a:t>
            </a:r>
            <a:r>
              <a:rPr lang="en-US" sz="1800" i="1" dirty="0"/>
              <a:t> Am J Bioethics, </a:t>
            </a:r>
            <a:r>
              <a:rPr lang="en-US" sz="1800" dirty="0"/>
              <a:t>2012, 12:10, </a:t>
            </a:r>
            <a:r>
              <a:rPr lang="en-US" sz="1800" dirty="0" smtClean="0"/>
              <a:t>20-22</a:t>
            </a:r>
          </a:p>
          <a:p>
            <a:pPr marL="0" lvl="0" indent="0">
              <a:buNone/>
            </a:pPr>
            <a:r>
              <a:rPr lang="en-US" sz="1800" dirty="0" smtClean="0"/>
              <a:t>SOULIER </a:t>
            </a:r>
            <a:r>
              <a:rPr lang="en-US" sz="1800" dirty="0"/>
              <a:t>A., LEONARD S., </a:t>
            </a:r>
            <a:r>
              <a:rPr lang="en-US" sz="1800" u="sng" dirty="0"/>
              <a:t>CAMBON-THOMSEN A</a:t>
            </a:r>
            <a:r>
              <a:rPr lang="en-US" sz="1800" dirty="0"/>
              <a:t>. </a:t>
            </a:r>
            <a:r>
              <a:rPr lang="en-US" sz="1800" b="1" dirty="0"/>
              <a:t>From the arcane to the mundane: Engaging the public in discussing clinical applications of genetic technology</a:t>
            </a:r>
            <a:r>
              <a:rPr lang="en-US" sz="1800" dirty="0"/>
              <a:t> </a:t>
            </a:r>
            <a:r>
              <a:rPr lang="en-US" sz="1800" i="1" dirty="0"/>
              <a:t>New Genetics and Society, </a:t>
            </a:r>
            <a:r>
              <a:rPr lang="en-US" sz="1800" dirty="0"/>
              <a:t>2016</a:t>
            </a:r>
            <a:r>
              <a:rPr lang="en-US" sz="1800" i="1" dirty="0"/>
              <a:t>,</a:t>
            </a:r>
            <a:r>
              <a:rPr lang="en-US" sz="1800" dirty="0"/>
              <a:t> </a:t>
            </a:r>
            <a:r>
              <a:rPr lang="en-US" sz="1800" dirty="0" smtClean="0"/>
              <a:t>Vol: 35;1 </a:t>
            </a:r>
            <a:r>
              <a:rPr lang="en-US" sz="1800" dirty="0"/>
              <a:t> </a:t>
            </a:r>
            <a:r>
              <a:rPr lang="en-US" sz="1800" dirty="0" smtClean="0"/>
              <a:t>1-28</a:t>
            </a:r>
          </a:p>
          <a:p>
            <a:pPr marL="0" lvl="0" indent="0">
              <a:buNone/>
            </a:pPr>
            <a:endParaRPr lang="en-US" sz="1800" dirty="0" smtClean="0"/>
          </a:p>
          <a:p>
            <a:pPr lvl="0"/>
            <a:r>
              <a:rPr lang="en-US" sz="1800" dirty="0" smtClean="0"/>
              <a:t>Deliverables </a:t>
            </a:r>
            <a:r>
              <a:rPr lang="en-US" sz="1800" dirty="0" smtClean="0"/>
              <a:t>of EU projects : CAGEKID, TECHGENE</a:t>
            </a:r>
            <a:r>
              <a:rPr lang="en-US" sz="1800" dirty="0" smtClean="0"/>
              <a:t>, </a:t>
            </a:r>
            <a:r>
              <a:rPr lang="en-US" sz="1800" dirty="0" smtClean="0"/>
              <a:t>3Gb-TEST</a:t>
            </a:r>
            <a:endParaRPr lang="fr-FR" sz="1800" dirty="0"/>
          </a:p>
          <a:p>
            <a:endParaRPr lang="fr-FR" sz="1600" dirty="0"/>
          </a:p>
        </p:txBody>
      </p:sp>
      <p:sp>
        <p:nvSpPr>
          <p:cNvPr id="2" name="Espace réservé du pied de page 1"/>
          <p:cNvSpPr>
            <a:spLocks noGrp="1"/>
          </p:cNvSpPr>
          <p:nvPr>
            <p:ph type="ftr" sz="quarter" idx="11"/>
          </p:nvPr>
        </p:nvSpPr>
        <p:spPr/>
        <p:txBody>
          <a:bodyPr/>
          <a:lstStyle/>
          <a:p>
            <a:r>
              <a:rPr lang="en-US" smtClean="0"/>
              <a:t>CoE Oviedo 20 years, Strasbourg</a:t>
            </a:r>
            <a:endParaRPr lang="en-GB"/>
          </a:p>
        </p:txBody>
      </p:sp>
      <p:sp>
        <p:nvSpPr>
          <p:cNvPr id="3" name="Espace réservé du numéro de diapositive 2"/>
          <p:cNvSpPr>
            <a:spLocks noGrp="1"/>
          </p:cNvSpPr>
          <p:nvPr>
            <p:ph type="sldNum" sz="quarter" idx="12"/>
          </p:nvPr>
        </p:nvSpPr>
        <p:spPr/>
        <p:txBody>
          <a:bodyPr/>
          <a:lstStyle/>
          <a:p>
            <a:fld id="{D7A4F0CE-8245-424A-ACE3-4E5072A4368A}" type="slidenum">
              <a:rPr lang="en-GB" smtClean="0"/>
              <a:t>23</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426211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dirty="0" err="1" smtClean="0"/>
              <a:t>Outline</a:t>
            </a:r>
            <a:endParaRPr lang="fr-FR" dirty="0"/>
          </a:p>
        </p:txBody>
      </p:sp>
      <p:sp>
        <p:nvSpPr>
          <p:cNvPr id="3" name="Espace réservé du contenu 2"/>
          <p:cNvSpPr>
            <a:spLocks noGrp="1"/>
          </p:cNvSpPr>
          <p:nvPr>
            <p:ph idx="1"/>
          </p:nvPr>
        </p:nvSpPr>
        <p:spPr>
          <a:xfrm>
            <a:off x="457200" y="1340768"/>
            <a:ext cx="8229600" cy="4785395"/>
          </a:xfrm>
        </p:spPr>
        <p:txBody>
          <a:bodyPr>
            <a:normAutofit/>
          </a:bodyPr>
          <a:lstStyle/>
          <a:p>
            <a:r>
              <a:rPr lang="fr-FR" dirty="0" smtClean="0"/>
              <a:t>The challenge of the </a:t>
            </a:r>
            <a:r>
              <a:rPr lang="fr-FR" dirty="0" err="1" smtClean="0"/>
              <a:t>changing</a:t>
            </a:r>
            <a:r>
              <a:rPr lang="fr-FR" dirty="0" smtClean="0"/>
              <a:t> of </a:t>
            </a:r>
            <a:r>
              <a:rPr lang="fr-FR" dirty="0" err="1" smtClean="0"/>
              <a:t>scale</a:t>
            </a:r>
            <a:endParaRPr lang="fr-FR" dirty="0" smtClean="0"/>
          </a:p>
          <a:p>
            <a:r>
              <a:rPr lang="fr-FR" dirty="0" smtClean="0"/>
              <a:t>The issues </a:t>
            </a:r>
            <a:r>
              <a:rPr lang="fr-FR" dirty="0" err="1" smtClean="0"/>
              <a:t>identified</a:t>
            </a:r>
            <a:endParaRPr lang="fr-FR" dirty="0" smtClean="0"/>
          </a:p>
          <a:p>
            <a:pPr marL="342900" lvl="1" indent="-342900">
              <a:buFont typeface="Arial" pitchFamily="34" charset="0"/>
              <a:buChar char="•"/>
            </a:pPr>
            <a:r>
              <a:rPr lang="fr-FR" dirty="0" err="1" smtClean="0"/>
              <a:t>Various</a:t>
            </a:r>
            <a:r>
              <a:rPr lang="fr-FR" dirty="0" smtClean="0"/>
              <a:t> </a:t>
            </a:r>
            <a:r>
              <a:rPr lang="fr-FR" dirty="0" err="1" smtClean="0"/>
              <a:t>empirical</a:t>
            </a:r>
            <a:r>
              <a:rPr lang="fr-FR" dirty="0"/>
              <a:t> </a:t>
            </a:r>
            <a:r>
              <a:rPr lang="fr-FR" dirty="0" smtClean="0"/>
              <a:t>data</a:t>
            </a:r>
            <a:endParaRPr lang="fr-FR" dirty="0" smtClean="0"/>
          </a:p>
          <a:p>
            <a:pPr lvl="1"/>
            <a:r>
              <a:rPr lang="fr-FR" dirty="0" err="1" smtClean="0"/>
              <a:t>Views</a:t>
            </a:r>
            <a:r>
              <a:rPr lang="fr-FR" dirty="0" smtClean="0"/>
              <a:t> of patients/</a:t>
            </a:r>
            <a:r>
              <a:rPr lang="fr-FR" dirty="0" err="1" smtClean="0"/>
              <a:t>lay</a:t>
            </a:r>
            <a:r>
              <a:rPr lang="fr-FR" dirty="0" smtClean="0"/>
              <a:t> people </a:t>
            </a:r>
          </a:p>
          <a:p>
            <a:pPr lvl="1"/>
            <a:r>
              <a:rPr lang="fr-FR" dirty="0" smtClean="0"/>
              <a:t>(</a:t>
            </a:r>
            <a:r>
              <a:rPr lang="fr-FR" dirty="0" err="1" smtClean="0"/>
              <a:t>Views</a:t>
            </a:r>
            <a:r>
              <a:rPr lang="fr-FR" dirty="0" smtClean="0"/>
              <a:t> </a:t>
            </a:r>
            <a:r>
              <a:rPr lang="fr-FR" dirty="0" smtClean="0"/>
              <a:t>of </a:t>
            </a:r>
            <a:r>
              <a:rPr lang="fr-FR" dirty="0" err="1" smtClean="0"/>
              <a:t>clinicians</a:t>
            </a:r>
            <a:r>
              <a:rPr lang="fr-FR" dirty="0" smtClean="0"/>
              <a:t> and </a:t>
            </a:r>
            <a:r>
              <a:rPr lang="fr-FR" dirty="0" err="1" smtClean="0"/>
              <a:t>researchers</a:t>
            </a:r>
            <a:r>
              <a:rPr lang="fr-FR" dirty="0" smtClean="0"/>
              <a:t> in </a:t>
            </a:r>
            <a:r>
              <a:rPr lang="fr-FR" dirty="0" err="1" smtClean="0"/>
              <a:t>oncology</a:t>
            </a:r>
            <a:r>
              <a:rPr lang="fr-FR" dirty="0" smtClean="0"/>
              <a:t>)</a:t>
            </a:r>
            <a:endParaRPr lang="fr-FR" dirty="0" smtClean="0"/>
          </a:p>
          <a:p>
            <a:pPr lvl="1"/>
            <a:r>
              <a:rPr lang="fr-FR" dirty="0" smtClean="0"/>
              <a:t>(</a:t>
            </a:r>
            <a:r>
              <a:rPr lang="fr-FR" dirty="0" err="1" smtClean="0"/>
              <a:t>Views</a:t>
            </a:r>
            <a:r>
              <a:rPr lang="fr-FR" dirty="0" smtClean="0"/>
              <a:t> </a:t>
            </a:r>
            <a:r>
              <a:rPr lang="fr-FR" dirty="0" smtClean="0"/>
              <a:t>of </a:t>
            </a:r>
            <a:r>
              <a:rPr lang="fr-FR" dirty="0" err="1" smtClean="0"/>
              <a:t>professionals</a:t>
            </a:r>
            <a:r>
              <a:rPr lang="fr-FR" dirty="0" smtClean="0"/>
              <a:t> in </a:t>
            </a:r>
            <a:r>
              <a:rPr lang="fr-FR" dirty="0" err="1" smtClean="0"/>
              <a:t>genetics</a:t>
            </a:r>
            <a:r>
              <a:rPr lang="fr-FR" dirty="0" smtClean="0"/>
              <a:t> in </a:t>
            </a:r>
            <a:r>
              <a:rPr lang="fr-FR" dirty="0" smtClean="0"/>
              <a:t>Europe)</a:t>
            </a:r>
            <a:endParaRPr lang="fr-FR" dirty="0" smtClean="0"/>
          </a:p>
          <a:p>
            <a:r>
              <a:rPr lang="fr-FR" dirty="0" smtClean="0"/>
              <a:t>Conclusion</a:t>
            </a:r>
            <a:endParaRPr lang="fr-FR" dirty="0"/>
          </a:p>
        </p:txBody>
      </p:sp>
      <p:sp>
        <p:nvSpPr>
          <p:cNvPr id="4" name="Espace réservé du pied de page 3"/>
          <p:cNvSpPr>
            <a:spLocks noGrp="1"/>
          </p:cNvSpPr>
          <p:nvPr>
            <p:ph type="ftr" sz="quarter" idx="11"/>
          </p:nvPr>
        </p:nvSpPr>
        <p:spPr/>
        <p:txBody>
          <a:bodyPr/>
          <a:lstStyle/>
          <a:p>
            <a:r>
              <a:rPr lang="en-US" smtClean="0"/>
              <a:t>CoE Oviedo 20 years, Strasbourg</a:t>
            </a:r>
            <a:endParaRPr lang="en-GB"/>
          </a:p>
        </p:txBody>
      </p:sp>
      <p:sp>
        <p:nvSpPr>
          <p:cNvPr id="5" name="Espace réservé du numéro de diapositive 4"/>
          <p:cNvSpPr>
            <a:spLocks noGrp="1"/>
          </p:cNvSpPr>
          <p:nvPr>
            <p:ph type="sldNum" sz="quarter" idx="12"/>
          </p:nvPr>
        </p:nvSpPr>
        <p:spPr/>
        <p:txBody>
          <a:bodyPr/>
          <a:lstStyle/>
          <a:p>
            <a:fld id="{D7A4F0CE-8245-424A-ACE3-4E5072A4368A}" type="slidenum">
              <a:rPr lang="en-GB" smtClean="0"/>
              <a:t>3</a:t>
            </a:fld>
            <a:endParaRPr lang="en-GB"/>
          </a:p>
        </p:txBody>
      </p:sp>
      <p:sp>
        <p:nvSpPr>
          <p:cNvPr id="6" name="Espace réservé de la date 5"/>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1043769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Innovation &amp; Values</a:t>
            </a:r>
            <a:endParaRPr lang="en-US" dirty="0"/>
          </a:p>
        </p:txBody>
      </p:sp>
      <p:sp>
        <p:nvSpPr>
          <p:cNvPr id="3" name="Espace réservé du contenu 2"/>
          <p:cNvSpPr>
            <a:spLocks noGrp="1"/>
          </p:cNvSpPr>
          <p:nvPr>
            <p:ph idx="1"/>
          </p:nvPr>
        </p:nvSpPr>
        <p:spPr>
          <a:xfrm>
            <a:off x="3779912" y="1860848"/>
            <a:ext cx="4906888" cy="3917032"/>
          </a:xfrm>
        </p:spPr>
        <p:txBody>
          <a:bodyPr>
            <a:normAutofit/>
          </a:bodyPr>
          <a:lstStyle/>
          <a:p>
            <a:r>
              <a:rPr lang="en-GB" sz="4000" dirty="0" smtClean="0"/>
              <a:t>Schumpeter </a:t>
            </a:r>
            <a:r>
              <a:rPr lang="en-GB" sz="4000" dirty="0"/>
              <a:t>(1930</a:t>
            </a:r>
            <a:r>
              <a:rPr lang="en-GB" sz="4000" dirty="0" smtClean="0"/>
              <a:t>): “</a:t>
            </a:r>
            <a:r>
              <a:rPr lang="en-GB" sz="4000" dirty="0"/>
              <a:t>I</a:t>
            </a:r>
            <a:r>
              <a:rPr lang="en-GB" sz="4000" dirty="0" smtClean="0"/>
              <a:t>nnovation </a:t>
            </a:r>
            <a:r>
              <a:rPr lang="en-GB" sz="4000" dirty="0"/>
              <a:t>changes the values onto which the system is based“</a:t>
            </a:r>
            <a:endParaRPr lang="en-GB" sz="4000" dirty="0" smtClean="0"/>
          </a:p>
          <a:p>
            <a:endParaRPr lang="en-US" sz="4000" dirty="0"/>
          </a:p>
        </p:txBody>
      </p:sp>
      <p:pic>
        <p:nvPicPr>
          <p:cNvPr id="1026" name="Picture 2" descr="http://www.google.fr/url?source=imglanding&amp;ct=img&amp;q=http://artic.ac-besancon.fr/s_e_s/images/Auteurs/Schumpeter.jpg&amp;sa=X&amp;ei=VRtHVcT_HYauU-CzgLAB&amp;ved=0CAkQ8wc&amp;usg=AFQjCNFLed4HLWJSWPf1PLHlPvOojfwK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2305050" cy="324802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r>
              <a:rPr lang="en-GB" smtClean="0"/>
              <a:t>25/10/2017</a:t>
            </a:r>
            <a:endParaRPr lang="en-GB"/>
          </a:p>
        </p:txBody>
      </p:sp>
      <p:sp>
        <p:nvSpPr>
          <p:cNvPr id="6" name="Espace réservé du pied de page 5"/>
          <p:cNvSpPr>
            <a:spLocks noGrp="1"/>
          </p:cNvSpPr>
          <p:nvPr>
            <p:ph type="ftr" sz="quarter" idx="11"/>
          </p:nvPr>
        </p:nvSpPr>
        <p:spPr/>
        <p:txBody>
          <a:bodyPr/>
          <a:lstStyle/>
          <a:p>
            <a:r>
              <a:rPr lang="en-US" smtClean="0"/>
              <a:t>CoE Oviedo 20 years, Strasbourg</a:t>
            </a:r>
            <a:endParaRPr lang="en-GB" dirty="0"/>
          </a:p>
        </p:txBody>
      </p:sp>
      <p:sp>
        <p:nvSpPr>
          <p:cNvPr id="7" name="Espace réservé du numéro de diapositive 6"/>
          <p:cNvSpPr>
            <a:spLocks noGrp="1"/>
          </p:cNvSpPr>
          <p:nvPr>
            <p:ph type="sldNum" sz="quarter" idx="12"/>
          </p:nvPr>
        </p:nvSpPr>
        <p:spPr/>
        <p:txBody>
          <a:bodyPr/>
          <a:lstStyle/>
          <a:p>
            <a:fld id="{D7A4F0CE-8245-424A-ACE3-4E5072A4368A}" type="slidenum">
              <a:rPr lang="en-GB" smtClean="0"/>
              <a:t>4</a:t>
            </a:fld>
            <a:endParaRPr lang="en-GB"/>
          </a:p>
        </p:txBody>
      </p:sp>
      <p:sp>
        <p:nvSpPr>
          <p:cNvPr id="8" name="ZoneTexte 7"/>
          <p:cNvSpPr txBox="1"/>
          <p:nvPr/>
        </p:nvSpPr>
        <p:spPr>
          <a:xfrm>
            <a:off x="323528" y="6021288"/>
            <a:ext cx="2088264" cy="369332"/>
          </a:xfrm>
          <a:prstGeom prst="rect">
            <a:avLst/>
          </a:prstGeom>
          <a:noFill/>
        </p:spPr>
        <p:txBody>
          <a:bodyPr wrap="none" rtlCol="0">
            <a:spAutoFit/>
          </a:bodyPr>
          <a:lstStyle/>
          <a:p>
            <a:r>
              <a:rPr lang="fr-FR" dirty="0" smtClean="0"/>
              <a:t>Slide </a:t>
            </a:r>
            <a:r>
              <a:rPr lang="fr-FR" dirty="0" err="1" smtClean="0"/>
              <a:t>from</a:t>
            </a:r>
            <a:r>
              <a:rPr lang="fr-FR" dirty="0" smtClean="0"/>
              <a:t> A. Soulier</a:t>
            </a:r>
            <a:endParaRPr lang="fr-FR" dirty="0"/>
          </a:p>
        </p:txBody>
      </p:sp>
    </p:spTree>
    <p:extLst>
      <p:ext uri="{BB962C8B-B14F-4D97-AF65-F5344CB8AC3E}">
        <p14:creationId xmlns:p14="http://schemas.microsoft.com/office/powerpoint/2010/main" val="358563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115888"/>
            <a:ext cx="8642350" cy="1143000"/>
          </a:xfrm>
        </p:spPr>
        <p:txBody>
          <a:bodyPr>
            <a:normAutofit fontScale="90000"/>
          </a:bodyPr>
          <a:lstStyle/>
          <a:p>
            <a:pPr>
              <a:defRPr/>
            </a:pPr>
            <a:r>
              <a:rPr lang="fr-FR" b="1" dirty="0" smtClean="0"/>
              <a:t>Plan France Médecine Génomique 2025</a:t>
            </a:r>
            <a:endParaRPr lang="fr-FR" dirty="0"/>
          </a:p>
        </p:txBody>
      </p:sp>
      <p:sp>
        <p:nvSpPr>
          <p:cNvPr id="3" name="Espace réservé du contenu 2"/>
          <p:cNvSpPr>
            <a:spLocks noGrp="1"/>
          </p:cNvSpPr>
          <p:nvPr>
            <p:ph idx="1"/>
          </p:nvPr>
        </p:nvSpPr>
        <p:spPr>
          <a:xfrm>
            <a:off x="2876550" y="1268413"/>
            <a:ext cx="6264275" cy="5329237"/>
          </a:xfrm>
        </p:spPr>
        <p:txBody>
          <a:bodyPr>
            <a:normAutofit/>
          </a:bodyPr>
          <a:lstStyle/>
          <a:p>
            <a:pPr marL="0" indent="0">
              <a:buFont typeface="Arial" charset="0"/>
              <a:buNone/>
              <a:defRPr/>
            </a:pPr>
            <a:r>
              <a:rPr lang="fr-FR" dirty="0" smtClean="0"/>
              <a:t>"</a:t>
            </a:r>
            <a:r>
              <a:rPr lang="fr-FR" i="1" dirty="0" smtClean="0"/>
              <a:t>La médecine génomique est une révolution dans le domaine du soin et de la prévention</a:t>
            </a:r>
            <a:r>
              <a:rPr lang="fr-FR" dirty="0" smtClean="0"/>
              <a:t>, a affirmé Yves Lévy lors de la remise du Plan France Médecine Génomique 2025.  </a:t>
            </a:r>
            <a:r>
              <a:rPr lang="fr-FR" dirty="0" smtClean="0"/>
              <a:t>".</a:t>
            </a:r>
            <a:endParaRPr lang="fr-FR" dirty="0"/>
          </a:p>
        </p:txBody>
      </p:sp>
      <p:pic>
        <p:nvPicPr>
          <p:cNvPr id="27652" name="Picture 2" descr="Marisol Touraine, Manuel Valls, Yves Lévy et Thierry Ma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52513"/>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3" name="Objet 3"/>
          <p:cNvGraphicFramePr>
            <a:graphicFrameLocks noChangeAspect="1"/>
          </p:cNvGraphicFramePr>
          <p:nvPr/>
        </p:nvGraphicFramePr>
        <p:xfrm>
          <a:off x="139700" y="2794000"/>
          <a:ext cx="2703513" cy="3825875"/>
        </p:xfrm>
        <a:graphic>
          <a:graphicData uri="http://schemas.openxmlformats.org/presentationml/2006/ole">
            <mc:AlternateContent xmlns:mc="http://schemas.openxmlformats.org/markup-compatibility/2006">
              <mc:Choice xmlns:v="urn:schemas-microsoft-com:vml" Requires="v">
                <p:oleObj spid="_x0000_s8196" name="Acrobat Document" r:id="rId4" imgW="5667219" imgH="8019814" progId="AcroExch.Document.DC">
                  <p:embed/>
                </p:oleObj>
              </mc:Choice>
              <mc:Fallback>
                <p:oleObj name="Acrobat Document" r:id="rId4" imgW="5667219" imgH="8019814" progId="AcroExch.Document.DC">
                  <p:embed/>
                  <p:pic>
                    <p:nvPicPr>
                      <p:cNvPr id="27653"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2794000"/>
                        <a:ext cx="2703513"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Espace réservé de la date 4"/>
          <p:cNvSpPr>
            <a:spLocks noGrp="1"/>
          </p:cNvSpPr>
          <p:nvPr>
            <p:ph type="dt" sz="quarter" idx="10"/>
          </p:nvPr>
        </p:nvSpPr>
        <p:spPr/>
        <p:txBody>
          <a:bodyPr/>
          <a:lstStyle/>
          <a:p>
            <a:pPr>
              <a:defRPr/>
            </a:pPr>
            <a:r>
              <a:rPr lang="en-GB" smtClean="0"/>
              <a:t>25/10/2017</a:t>
            </a:r>
            <a:endParaRPr lang="fr-FR"/>
          </a:p>
        </p:txBody>
      </p:sp>
      <p:sp>
        <p:nvSpPr>
          <p:cNvPr id="6" name="Espace réservé du pied de page 5"/>
          <p:cNvSpPr>
            <a:spLocks noGrp="1"/>
          </p:cNvSpPr>
          <p:nvPr>
            <p:ph type="ftr" sz="quarter" idx="11"/>
          </p:nvPr>
        </p:nvSpPr>
        <p:spPr/>
        <p:txBody>
          <a:bodyPr/>
          <a:lstStyle/>
          <a:p>
            <a:pPr>
              <a:defRPr/>
            </a:pPr>
            <a:r>
              <a:rPr lang="en-US" smtClean="0"/>
              <a:t>CoE Oviedo 20 years, Strasbourg</a:t>
            </a:r>
            <a:endParaRPr lang="fr-FR"/>
          </a:p>
        </p:txBody>
      </p:sp>
      <p:sp>
        <p:nvSpPr>
          <p:cNvPr id="7" name="Espace réservé du numéro de diapositive 6"/>
          <p:cNvSpPr>
            <a:spLocks noGrp="1"/>
          </p:cNvSpPr>
          <p:nvPr>
            <p:ph type="sldNum" sz="quarter" idx="12"/>
          </p:nvPr>
        </p:nvSpPr>
        <p:spPr/>
        <p:txBody>
          <a:bodyPr/>
          <a:lstStyle/>
          <a:p>
            <a:pPr>
              <a:defRPr/>
            </a:pPr>
            <a:fld id="{BDC753FF-C4DF-4884-BCE6-BCFBB19317F2}" type="slidenum">
              <a:rPr lang="fr-FR" smtClean="0"/>
              <a:pPr>
                <a:defRPr/>
              </a:pPr>
              <a:t>5</a:t>
            </a:fld>
            <a:endParaRPr lang="fr-FR"/>
          </a:p>
        </p:txBody>
      </p:sp>
    </p:spTree>
    <p:extLst>
      <p:ext uri="{BB962C8B-B14F-4D97-AF65-F5344CB8AC3E}">
        <p14:creationId xmlns:p14="http://schemas.microsoft.com/office/powerpoint/2010/main" val="40660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altLang="fr-FR" smtClean="0"/>
              <a:t>Blurring several limits</a:t>
            </a:r>
          </a:p>
        </p:txBody>
      </p:sp>
      <p:sp>
        <p:nvSpPr>
          <p:cNvPr id="11267" name="Espace réservé du contenu 2"/>
          <p:cNvSpPr>
            <a:spLocks noGrp="1"/>
          </p:cNvSpPr>
          <p:nvPr>
            <p:ph idx="1"/>
          </p:nvPr>
        </p:nvSpPr>
        <p:spPr>
          <a:xfrm>
            <a:off x="323850" y="1600200"/>
            <a:ext cx="8569325" cy="4708525"/>
          </a:xfrm>
        </p:spPr>
        <p:txBody>
          <a:bodyPr/>
          <a:lstStyle/>
          <a:p>
            <a:r>
              <a:rPr lang="fr-FR" altLang="fr-FR" smtClean="0"/>
              <a:t>Specific clinical question/ genome exploration</a:t>
            </a:r>
          </a:p>
          <a:p>
            <a:r>
              <a:rPr lang="fr-FR" altLang="fr-FR" smtClean="0"/>
              <a:t>Clinical care/ research</a:t>
            </a:r>
          </a:p>
          <a:p>
            <a:r>
              <a:rPr lang="fr-FR" altLang="fr-FR" smtClean="0"/>
              <a:t>Protocol of research/ database driven discovery</a:t>
            </a:r>
          </a:p>
          <a:p>
            <a:r>
              <a:rPr lang="fr-FR" altLang="fr-FR" smtClean="0"/>
              <a:t>Health information/ non health information</a:t>
            </a:r>
          </a:p>
          <a:p>
            <a:r>
              <a:rPr lang="fr-FR" altLang="fr-FR" smtClean="0"/>
              <a:t>Body elements / information</a:t>
            </a:r>
          </a:p>
          <a:p>
            <a:r>
              <a:rPr lang="fr-FR" altLang="fr-FR" smtClean="0"/>
              <a:t>Clinical utility /personal utility (curiosity)</a:t>
            </a:r>
          </a:p>
          <a:p>
            <a:endParaRPr lang="fr-FR" altLang="fr-FR" smtClean="0"/>
          </a:p>
        </p:txBody>
      </p:sp>
      <p:sp>
        <p:nvSpPr>
          <p:cNvPr id="4" name="Espace réservé du pied de page 3"/>
          <p:cNvSpPr>
            <a:spLocks noGrp="1"/>
          </p:cNvSpPr>
          <p:nvPr>
            <p:ph type="ftr" sz="quarter" idx="11"/>
          </p:nvPr>
        </p:nvSpPr>
        <p:spPr/>
        <p:txBody>
          <a:bodyPr/>
          <a:lstStyle/>
          <a:p>
            <a:pPr>
              <a:defRPr/>
            </a:pPr>
            <a:r>
              <a:rPr lang="en-US" smtClean="0"/>
              <a:t>CoE Oviedo 20 years, Strasbourg</a:t>
            </a:r>
            <a:endParaRPr lang="fr-FR"/>
          </a:p>
        </p:txBody>
      </p:sp>
      <p:sp>
        <p:nvSpPr>
          <p:cNvPr id="5" name="Espace réservé du numéro de diapositive 4"/>
          <p:cNvSpPr>
            <a:spLocks noGrp="1"/>
          </p:cNvSpPr>
          <p:nvPr>
            <p:ph type="sldNum" sz="quarter" idx="12"/>
          </p:nvPr>
        </p:nvSpPr>
        <p:spPr/>
        <p:txBody>
          <a:bodyPr/>
          <a:lstStyle/>
          <a:p>
            <a:pPr>
              <a:defRPr/>
            </a:pPr>
            <a:fld id="{C968879B-829B-450E-B7D5-DD4F00FA3DDC}" type="slidenum">
              <a:rPr lang="fr-FR" smtClean="0"/>
              <a:pPr>
                <a:defRPr/>
              </a:pPr>
              <a:t>6</a:t>
            </a:fld>
            <a:endParaRPr lang="fr-FR" dirty="0"/>
          </a:p>
        </p:txBody>
      </p:sp>
      <p:sp>
        <p:nvSpPr>
          <p:cNvPr id="2" name="Espace réservé de la date 1"/>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521007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normAutofit fontScale="90000"/>
          </a:bodyPr>
          <a:lstStyle/>
          <a:p>
            <a:r>
              <a:rPr lang="fr-FR" altLang="fr-FR" smtClean="0"/>
              <a:t>Creating continuum </a:t>
            </a:r>
            <a:br>
              <a:rPr lang="fr-FR" altLang="fr-FR" smtClean="0"/>
            </a:br>
            <a:r>
              <a:rPr lang="fr-FR" altLang="fr-FR" smtClean="0"/>
              <a:t>instead of discrete categories</a:t>
            </a:r>
          </a:p>
        </p:txBody>
      </p:sp>
      <p:sp>
        <p:nvSpPr>
          <p:cNvPr id="12291" name="Espace réservé du contenu 2"/>
          <p:cNvSpPr>
            <a:spLocks noGrp="1"/>
          </p:cNvSpPr>
          <p:nvPr>
            <p:ph idx="1"/>
          </p:nvPr>
        </p:nvSpPr>
        <p:spPr>
          <a:xfrm>
            <a:off x="457200" y="1855788"/>
            <a:ext cx="8229600" cy="4525962"/>
          </a:xfrm>
        </p:spPr>
        <p:txBody>
          <a:bodyPr/>
          <a:lstStyle/>
          <a:p>
            <a:r>
              <a:rPr lang="fr-FR" altLang="fr-FR" smtClean="0"/>
              <a:t>Evolving capacity of data interpretation</a:t>
            </a:r>
          </a:p>
          <a:p>
            <a:r>
              <a:rPr lang="fr-FR" altLang="fr-FR" smtClean="0"/>
              <a:t>Evolving level of identifiability</a:t>
            </a:r>
          </a:p>
          <a:p>
            <a:r>
              <a:rPr lang="fr-FR" altLang="fr-FR" smtClean="0"/>
              <a:t>Right to know/not to know generally do not apply the same way to all kinds of information</a:t>
            </a:r>
          </a:p>
        </p:txBody>
      </p:sp>
      <p:sp>
        <p:nvSpPr>
          <p:cNvPr id="4" name="Espace réservé du pied de page 3"/>
          <p:cNvSpPr>
            <a:spLocks noGrp="1"/>
          </p:cNvSpPr>
          <p:nvPr>
            <p:ph type="ftr" sz="quarter" idx="11"/>
          </p:nvPr>
        </p:nvSpPr>
        <p:spPr/>
        <p:txBody>
          <a:bodyPr/>
          <a:lstStyle/>
          <a:p>
            <a:pPr>
              <a:defRPr/>
            </a:pPr>
            <a:r>
              <a:rPr lang="en-US" smtClean="0"/>
              <a:t>CoE Oviedo 20 years, Strasbourg</a:t>
            </a:r>
            <a:endParaRPr lang="fr-FR"/>
          </a:p>
        </p:txBody>
      </p:sp>
      <p:sp>
        <p:nvSpPr>
          <p:cNvPr id="5" name="Espace réservé du numéro de diapositive 4"/>
          <p:cNvSpPr>
            <a:spLocks noGrp="1"/>
          </p:cNvSpPr>
          <p:nvPr>
            <p:ph type="sldNum" sz="quarter" idx="12"/>
          </p:nvPr>
        </p:nvSpPr>
        <p:spPr/>
        <p:txBody>
          <a:bodyPr/>
          <a:lstStyle/>
          <a:p>
            <a:pPr>
              <a:defRPr/>
            </a:pPr>
            <a:fld id="{68652680-68DC-4847-800F-4119AE77A6AC}" type="slidenum">
              <a:rPr lang="fr-FR" smtClean="0"/>
              <a:pPr>
                <a:defRPr/>
              </a:pPr>
              <a:t>7</a:t>
            </a:fld>
            <a:endParaRPr lang="fr-FR"/>
          </a:p>
        </p:txBody>
      </p:sp>
      <p:sp>
        <p:nvSpPr>
          <p:cNvPr id="2" name="Espace réservé de la date 1"/>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3792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altLang="fr-FR" smtClean="0"/>
              <a:t>Transforming established concepts</a:t>
            </a:r>
          </a:p>
        </p:txBody>
      </p:sp>
      <p:sp>
        <p:nvSpPr>
          <p:cNvPr id="13315" name="Espace réservé du contenu 2"/>
          <p:cNvSpPr>
            <a:spLocks noGrp="1"/>
          </p:cNvSpPr>
          <p:nvPr>
            <p:ph idx="1"/>
          </p:nvPr>
        </p:nvSpPr>
        <p:spPr/>
        <p:txBody>
          <a:bodyPr/>
          <a:lstStyle/>
          <a:p>
            <a:r>
              <a:rPr lang="fr-FR" altLang="fr-FR" smtClean="0"/>
              <a:t>Generating a world of documented uncertainty </a:t>
            </a:r>
          </a:p>
          <a:p>
            <a:pPr lvl="1"/>
            <a:r>
              <a:rPr lang="fr-FR" altLang="fr-FR" smtClean="0"/>
              <a:t>Autonomy in the context of an evolving uncertainty? </a:t>
            </a:r>
          </a:p>
          <a:p>
            <a:pPr lvl="1"/>
            <a:r>
              <a:rPr lang="fr-FR" altLang="fr-FR" smtClean="0"/>
              <a:t>Meaning of « best interest »? </a:t>
            </a:r>
          </a:p>
          <a:p>
            <a:endParaRPr lang="fr-FR" altLang="fr-FR" smtClean="0"/>
          </a:p>
          <a:p>
            <a:r>
              <a:rPr lang="fr-FR" altLang="fr-FR" smtClean="0"/>
              <a:t>Responsibility towards own health/family</a:t>
            </a:r>
          </a:p>
          <a:p>
            <a:endParaRPr lang="fr-FR" altLang="fr-FR" smtClean="0"/>
          </a:p>
        </p:txBody>
      </p:sp>
      <p:sp>
        <p:nvSpPr>
          <p:cNvPr id="4" name="Espace réservé du pied de page 3"/>
          <p:cNvSpPr>
            <a:spLocks noGrp="1"/>
          </p:cNvSpPr>
          <p:nvPr>
            <p:ph type="ftr" sz="quarter" idx="11"/>
          </p:nvPr>
        </p:nvSpPr>
        <p:spPr/>
        <p:txBody>
          <a:bodyPr/>
          <a:lstStyle/>
          <a:p>
            <a:pPr>
              <a:defRPr/>
            </a:pPr>
            <a:r>
              <a:rPr lang="en-US" smtClean="0"/>
              <a:t>CoE Oviedo 20 years, Strasbourg</a:t>
            </a:r>
            <a:endParaRPr lang="fr-FR"/>
          </a:p>
        </p:txBody>
      </p:sp>
      <p:sp>
        <p:nvSpPr>
          <p:cNvPr id="5" name="Espace réservé du numéro de diapositive 4"/>
          <p:cNvSpPr>
            <a:spLocks noGrp="1"/>
          </p:cNvSpPr>
          <p:nvPr>
            <p:ph type="sldNum" sz="quarter" idx="12"/>
          </p:nvPr>
        </p:nvSpPr>
        <p:spPr/>
        <p:txBody>
          <a:bodyPr/>
          <a:lstStyle/>
          <a:p>
            <a:pPr>
              <a:defRPr/>
            </a:pPr>
            <a:fld id="{5C0D6D75-BCCC-456A-A75C-2C4060F265F3}" type="slidenum">
              <a:rPr lang="fr-FR" smtClean="0"/>
              <a:pPr>
                <a:defRPr/>
              </a:pPr>
              <a:t>8</a:t>
            </a:fld>
            <a:endParaRPr lang="fr-FR"/>
          </a:p>
        </p:txBody>
      </p:sp>
      <p:sp>
        <p:nvSpPr>
          <p:cNvPr id="2" name="Espace réservé de la date 1"/>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250342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6988"/>
            <a:ext cx="8229600" cy="1143001"/>
          </a:xfrm>
        </p:spPr>
        <p:txBody>
          <a:bodyPr/>
          <a:lstStyle/>
          <a:p>
            <a:pPr eaLnBrk="1" hangingPunct="1"/>
            <a:r>
              <a:rPr lang="fr-FR" altLang="fr-FR" smtClean="0"/>
              <a:t>Issues in large scale sequencing (1)</a:t>
            </a:r>
          </a:p>
        </p:txBody>
      </p:sp>
      <p:sp>
        <p:nvSpPr>
          <p:cNvPr id="15363" name="Espace réservé du contenu 2"/>
          <p:cNvSpPr>
            <a:spLocks noGrp="1"/>
          </p:cNvSpPr>
          <p:nvPr>
            <p:ph idx="1"/>
          </p:nvPr>
        </p:nvSpPr>
        <p:spPr>
          <a:xfrm>
            <a:off x="250825" y="981075"/>
            <a:ext cx="8642350" cy="5400675"/>
          </a:xfrm>
        </p:spPr>
        <p:txBody>
          <a:bodyPr/>
          <a:lstStyle/>
          <a:p>
            <a:pPr eaLnBrk="1" hangingPunct="1">
              <a:lnSpc>
                <a:spcPts val="2800"/>
              </a:lnSpc>
            </a:pPr>
            <a:r>
              <a:rPr lang="en-GB" altLang="fr-FR" sz="2800" smtClean="0"/>
              <a:t>Can the same type of </a:t>
            </a:r>
            <a:r>
              <a:rPr lang="en-GB" altLang="fr-FR" sz="2800" smtClean="0">
                <a:solidFill>
                  <a:srgbClr val="00B0F0"/>
                </a:solidFill>
              </a:rPr>
              <a:t>regulation</a:t>
            </a:r>
            <a:r>
              <a:rPr lang="en-GB" altLang="fr-FR" sz="2800" smtClean="0"/>
              <a:t> apply to targeted tests and to genome-wide sequencing?</a:t>
            </a:r>
            <a:endParaRPr lang="fr-FR" altLang="fr-FR" sz="2800" smtClean="0"/>
          </a:p>
          <a:p>
            <a:pPr eaLnBrk="1" hangingPunct="1">
              <a:lnSpc>
                <a:spcPts val="2800"/>
              </a:lnSpc>
            </a:pPr>
            <a:r>
              <a:rPr lang="en-GB" altLang="fr-FR" sz="2800" smtClean="0"/>
              <a:t>Does sequencing require a different level or kind of </a:t>
            </a:r>
            <a:r>
              <a:rPr lang="en-GB" altLang="fr-FR" sz="2800" smtClean="0">
                <a:solidFill>
                  <a:srgbClr val="00B0F0"/>
                </a:solidFill>
              </a:rPr>
              <a:t>consent</a:t>
            </a:r>
            <a:r>
              <a:rPr lang="en-GB" altLang="fr-FR" sz="2800" smtClean="0"/>
              <a:t> than other genetic tests or medical assessments? </a:t>
            </a:r>
            <a:endParaRPr lang="fr-FR" altLang="fr-FR" sz="2800" smtClean="0"/>
          </a:p>
          <a:p>
            <a:pPr eaLnBrk="1" hangingPunct="1">
              <a:lnSpc>
                <a:spcPts val="2800"/>
              </a:lnSpc>
            </a:pPr>
            <a:r>
              <a:rPr lang="en-GB" altLang="fr-FR" sz="2800" smtClean="0"/>
              <a:t>Should whole-genome sequencing be performed for </a:t>
            </a:r>
            <a:r>
              <a:rPr lang="en-GB" altLang="fr-FR" sz="2800" smtClean="0">
                <a:solidFill>
                  <a:srgbClr val="00B0F0"/>
                </a:solidFill>
              </a:rPr>
              <a:t>children or vulnerable adults</a:t>
            </a:r>
            <a:r>
              <a:rPr lang="en-GB" altLang="fr-FR" sz="2800" smtClean="0"/>
              <a:t>? </a:t>
            </a:r>
            <a:endParaRPr lang="fr-FR" altLang="fr-FR" sz="2800" smtClean="0"/>
          </a:p>
          <a:p>
            <a:pPr eaLnBrk="1" hangingPunct="1">
              <a:lnSpc>
                <a:spcPts val="2800"/>
              </a:lnSpc>
            </a:pPr>
            <a:r>
              <a:rPr lang="en-GB" altLang="fr-FR" sz="2800" smtClean="0"/>
              <a:t>How to communicate </a:t>
            </a:r>
            <a:r>
              <a:rPr lang="en-GB" altLang="fr-FR" sz="2800" smtClean="0">
                <a:solidFill>
                  <a:srgbClr val="00B0F0"/>
                </a:solidFill>
              </a:rPr>
              <a:t>results</a:t>
            </a:r>
            <a:r>
              <a:rPr lang="en-GB" altLang="fr-FR" sz="2800" smtClean="0"/>
              <a:t> when interpretation is </a:t>
            </a:r>
            <a:r>
              <a:rPr lang="en-GB" altLang="fr-FR" sz="2800" smtClean="0">
                <a:solidFill>
                  <a:srgbClr val="00B0F0"/>
                </a:solidFill>
              </a:rPr>
              <a:t>uncertain</a:t>
            </a:r>
            <a:r>
              <a:rPr lang="en-GB" altLang="fr-FR" sz="2800" smtClean="0"/>
              <a:t>?</a:t>
            </a:r>
            <a:endParaRPr lang="fr-FR" altLang="fr-FR" sz="2800" smtClean="0"/>
          </a:p>
          <a:p>
            <a:pPr eaLnBrk="1" hangingPunct="1">
              <a:lnSpc>
                <a:spcPts val="2800"/>
              </a:lnSpc>
            </a:pPr>
            <a:r>
              <a:rPr lang="en-GB" altLang="fr-FR" sz="2800" smtClean="0"/>
              <a:t>Should patients be informed of </a:t>
            </a:r>
            <a:r>
              <a:rPr lang="en-GB" altLang="fr-FR" sz="2800" smtClean="0">
                <a:solidFill>
                  <a:srgbClr val="00B0F0"/>
                </a:solidFill>
              </a:rPr>
              <a:t>incidental findings </a:t>
            </a:r>
            <a:r>
              <a:rPr lang="en-GB" altLang="fr-FR" sz="2800" smtClean="0"/>
              <a:t>that unequivocally predict serious disease that can be prevented or ameliorated by early detection? What if the disease cannot be prevented or ameliorated? </a:t>
            </a:r>
            <a:endParaRPr lang="fr-FR" altLang="fr-FR" sz="2800" smtClean="0"/>
          </a:p>
        </p:txBody>
      </p:sp>
      <p:sp>
        <p:nvSpPr>
          <p:cNvPr id="4" name="Espace réservé du numéro de diapositive 3"/>
          <p:cNvSpPr>
            <a:spLocks noGrp="1"/>
          </p:cNvSpPr>
          <p:nvPr>
            <p:ph type="sldNum" sz="quarter" idx="12"/>
          </p:nvPr>
        </p:nvSpPr>
        <p:spPr/>
        <p:txBody>
          <a:bodyPr/>
          <a:lstStyle/>
          <a:p>
            <a:pPr>
              <a:defRPr/>
            </a:pPr>
            <a:fld id="{F36EEC7B-9079-4F02-9150-32102F8229D5}" type="slidenum">
              <a:rPr lang="fr-FR" smtClean="0"/>
              <a:pPr>
                <a:defRPr/>
              </a:pPr>
              <a:t>9</a:t>
            </a:fld>
            <a:endParaRPr lang="fr-FR"/>
          </a:p>
        </p:txBody>
      </p:sp>
      <p:sp>
        <p:nvSpPr>
          <p:cNvPr id="6" name="Espace réservé du pied de page 4"/>
          <p:cNvSpPr>
            <a:spLocks noGrp="1"/>
          </p:cNvSpPr>
          <p:nvPr>
            <p:ph type="ftr" sz="quarter" idx="11"/>
          </p:nvPr>
        </p:nvSpPr>
        <p:spPr>
          <a:xfrm>
            <a:off x="2627313" y="6356350"/>
            <a:ext cx="3816350" cy="365125"/>
          </a:xfrm>
        </p:spPr>
        <p:txBody>
          <a:bodyPr/>
          <a:lstStyle/>
          <a:p>
            <a:pPr>
              <a:defRPr/>
            </a:pPr>
            <a:r>
              <a:rPr lang="en-US" smtClean="0"/>
              <a:t>CoE Oviedo 20 years, Strasbourg</a:t>
            </a:r>
            <a:endParaRPr lang="fr-FR" dirty="0"/>
          </a:p>
        </p:txBody>
      </p:sp>
      <p:sp>
        <p:nvSpPr>
          <p:cNvPr id="7" name="Flèche droite 6"/>
          <p:cNvSpPr/>
          <p:nvPr/>
        </p:nvSpPr>
        <p:spPr>
          <a:xfrm rot="2317462">
            <a:off x="60325" y="4410075"/>
            <a:ext cx="576263" cy="484188"/>
          </a:xfrm>
          <a:prstGeom prst="rightArrow">
            <a:avLst>
              <a:gd name="adj1" fmla="val 248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lèche droite 7"/>
          <p:cNvSpPr/>
          <p:nvPr/>
        </p:nvSpPr>
        <p:spPr>
          <a:xfrm rot="1994097">
            <a:off x="153988" y="1804988"/>
            <a:ext cx="577850" cy="485775"/>
          </a:xfrm>
          <a:prstGeom prst="rightArrow">
            <a:avLst>
              <a:gd name="adj1" fmla="val 248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Espace réservé de la date 1"/>
          <p:cNvSpPr>
            <a:spLocks noGrp="1"/>
          </p:cNvSpPr>
          <p:nvPr>
            <p:ph type="dt" sz="half" idx="10"/>
          </p:nvPr>
        </p:nvSpPr>
        <p:spPr/>
        <p:txBody>
          <a:bodyPr/>
          <a:lstStyle/>
          <a:p>
            <a:r>
              <a:rPr lang="en-GB" smtClean="0"/>
              <a:t>25/10/2017</a:t>
            </a:r>
            <a:endParaRPr lang="en-GB"/>
          </a:p>
        </p:txBody>
      </p:sp>
    </p:spTree>
    <p:extLst>
      <p:ext uri="{BB962C8B-B14F-4D97-AF65-F5344CB8AC3E}">
        <p14:creationId xmlns:p14="http://schemas.microsoft.com/office/powerpoint/2010/main" val="408454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5299</TotalTime>
  <Words>1426</Words>
  <Application>Microsoft Office PowerPoint</Application>
  <PresentationFormat>Affichage à l'écran (4:3)</PresentationFormat>
  <Paragraphs>196</Paragraphs>
  <Slides>23</Slides>
  <Notes>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0" baseType="lpstr">
      <vt:lpstr>Arial</vt:lpstr>
      <vt:lpstr>Arial Black</vt:lpstr>
      <vt:lpstr>Calibri</vt:lpstr>
      <vt:lpstr>Comic Sans MS</vt:lpstr>
      <vt:lpstr>Times New Roman</vt:lpstr>
      <vt:lpstr>Office Theme</vt:lpstr>
      <vt:lpstr>Acrobat Document</vt:lpstr>
      <vt:lpstr>Présentation PowerPoint</vt:lpstr>
      <vt:lpstr>Genomics in The Oviedo Convention</vt:lpstr>
      <vt:lpstr>Outline</vt:lpstr>
      <vt:lpstr>Innovation &amp; Values</vt:lpstr>
      <vt:lpstr>Plan France Médecine Génomique 2025</vt:lpstr>
      <vt:lpstr>Blurring several limits</vt:lpstr>
      <vt:lpstr>Creating continuum  instead of discrete categories</vt:lpstr>
      <vt:lpstr>Transforming established concepts</vt:lpstr>
      <vt:lpstr>Issues in large scale sequencing (1)</vt:lpstr>
      <vt:lpstr>Issues in large scale sequencing (2)</vt:lpstr>
      <vt:lpstr>Issues identified through literature search and study of related technologies</vt:lpstr>
      <vt:lpstr>Recommendations for whole genome sequencing are not stabilised (yet)  As we are technology driven are we…  – putting the cart before the horse? </vt:lpstr>
      <vt:lpstr>The Cassandra Complex</vt:lpstr>
      <vt:lpstr>The evidentiary time-lag (shutting the stable door)</vt:lpstr>
      <vt:lpstr>Outline</vt:lpstr>
      <vt:lpstr>The TECHGENE study   </vt:lpstr>
      <vt:lpstr>Perception of technological developments</vt:lpstr>
      <vt:lpstr>Disclosure of problematic results</vt:lpstr>
      <vt:lpstr>Incidental findings are not incidental in context of a holistic approach to patient care</vt:lpstr>
      <vt:lpstr>Acceptance of incidental findings</vt:lpstr>
      <vt:lpstr>Significance of clinic vs research</vt:lpstr>
      <vt:lpstr>Conclusion</vt:lpstr>
      <vt:lpstr>Publications 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dc:creator>
  <cp:lastModifiedBy>ACT</cp:lastModifiedBy>
  <cp:revision>89</cp:revision>
  <dcterms:created xsi:type="dcterms:W3CDTF">2013-10-14T08:07:00Z</dcterms:created>
  <dcterms:modified xsi:type="dcterms:W3CDTF">2017-10-25T05:33:44Z</dcterms:modified>
</cp:coreProperties>
</file>