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4"/>
  </p:notesMasterIdLst>
  <p:sldIdLst>
    <p:sldId id="256" r:id="rId2"/>
    <p:sldId id="257" r:id="rId3"/>
    <p:sldId id="270" r:id="rId4"/>
    <p:sldId id="260" r:id="rId5"/>
    <p:sldId id="259" r:id="rId6"/>
    <p:sldId id="262" r:id="rId7"/>
    <p:sldId id="258" r:id="rId8"/>
    <p:sldId id="261" r:id="rId9"/>
    <p:sldId id="266" r:id="rId10"/>
    <p:sldId id="267" r:id="rId11"/>
    <p:sldId id="263" r:id="rId12"/>
    <p:sldId id="268" r:id="rId13"/>
    <p:sldId id="269" r:id="rId14"/>
    <p:sldId id="265" r:id="rId15"/>
    <p:sldId id="273" r:id="rId16"/>
    <p:sldId id="274" r:id="rId17"/>
    <p:sldId id="276" r:id="rId18"/>
    <p:sldId id="277" r:id="rId19"/>
    <p:sldId id="278" r:id="rId20"/>
    <p:sldId id="280" r:id="rId21"/>
    <p:sldId id="279" r:id="rId22"/>
    <p:sldId id="275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8885F-7DDF-47A1-9519-7F30C168B3BB}" v="60" dt="2023-09-28T14:14:44.069"/>
    <p1510:client id="{4D8765A4-F11B-D0CD-7BB0-19FFC2DA79A5}" v="76" dt="2023-09-29T10:36:05.801"/>
    <p1510:client id="{F586AB59-86B0-3CA5-587A-925BDF4DD3B6}" v="255" dt="2023-09-29T10:22:42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l.be/page-videos/belgique/societe/justice-un-nouveau-tribunal-se-consacre-aux-infractions-environnementales/2022-03-10/video/461996" TargetMode="External"/><Relationship Id="rId2" Type="http://schemas.openxmlformats.org/officeDocument/2006/relationships/hyperlink" Target="https://www.telemb.be/article/mons-des-deputes-europeens-en-visite" TargetMode="External"/><Relationship Id="rId1" Type="http://schemas.openxmlformats.org/officeDocument/2006/relationships/hyperlink" Target="https://www.telemb.be/article/environnement-la-justice-montoise-innove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l.be/page-videos/belgique/societe/justice-un-nouveau-tribunal-se-consacre-aux-infractions-environnementales/2022-03-10/video/461996" TargetMode="External"/><Relationship Id="rId2" Type="http://schemas.openxmlformats.org/officeDocument/2006/relationships/hyperlink" Target="https://www.telemb.be/article/mons-des-deputes-europeens-en-visite" TargetMode="External"/><Relationship Id="rId1" Type="http://schemas.openxmlformats.org/officeDocument/2006/relationships/hyperlink" Target="https://www.telemb.be/article/environnement-la-justice-montoise-innov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A28CC-BBF7-4E7B-A567-9A00BFBE6938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A94938-BDA2-4BEF-8924-045CD9F26520}">
      <dgm:prSet phldrT="[Text]" phldr="0"/>
      <dgm:spPr/>
      <dgm:t>
        <a:bodyPr/>
        <a:lstStyle/>
        <a:p>
          <a:pPr rtl="0"/>
          <a:r>
            <a:rPr lang="en-US" err="1">
              <a:latin typeface="Corbel" panose="020B0503020204020204"/>
            </a:rPr>
            <a:t>Groupes</a:t>
          </a:r>
          <a:r>
            <a:rPr lang="en-US">
              <a:latin typeface="Corbel" panose="020B0503020204020204"/>
            </a:rPr>
            <a:t> de </a:t>
          </a:r>
          <a:r>
            <a:rPr lang="en-US" err="1">
              <a:latin typeface="Corbel" panose="020B0503020204020204"/>
            </a:rPr>
            <a:t>réflexion</a:t>
          </a:r>
          <a:endParaRPr lang="en-US"/>
        </a:p>
      </dgm:t>
    </dgm:pt>
    <dgm:pt modelId="{B5443B68-3978-49D3-B661-64877659A88D}" type="parTrans" cxnId="{9454048B-BD9C-42BA-B908-2FB77EED8981}">
      <dgm:prSet/>
      <dgm:spPr/>
      <dgm:t>
        <a:bodyPr/>
        <a:lstStyle/>
        <a:p>
          <a:endParaRPr lang="en-US"/>
        </a:p>
      </dgm:t>
    </dgm:pt>
    <dgm:pt modelId="{22543332-7A78-4AEA-BAF8-BBFE7855107E}" type="sibTrans" cxnId="{9454048B-BD9C-42BA-B908-2FB77EED8981}">
      <dgm:prSet/>
      <dgm:spPr/>
      <dgm:t>
        <a:bodyPr/>
        <a:lstStyle/>
        <a:p>
          <a:endParaRPr lang="en-US"/>
        </a:p>
      </dgm:t>
    </dgm:pt>
    <dgm:pt modelId="{2407EC35-AB48-4DC3-9DC6-8E0602955156}">
      <dgm:prSet phldrT="[Text]" phldr="0"/>
      <dgm:spPr>
        <a:solidFill>
          <a:schemeClr val="bg2">
            <a:lumMod val="25000"/>
          </a:schemeClr>
        </a:solidFill>
      </dgm:spPr>
      <dgm:t>
        <a:bodyPr/>
        <a:lstStyle/>
        <a:p>
          <a:pPr rtl="0"/>
          <a:r>
            <a:rPr lang="en-US" err="1"/>
            <a:t>Organiser</a:t>
          </a:r>
          <a:r>
            <a:rPr lang="en-US"/>
            <a:t> des colloques &amp; </a:t>
          </a:r>
          <a:r>
            <a:rPr lang="en-US" err="1"/>
            <a:t>séminaires</a:t>
          </a:r>
          <a:endParaRPr lang="en-US"/>
        </a:p>
      </dgm:t>
    </dgm:pt>
    <dgm:pt modelId="{BB2747CF-4E42-4A51-8228-501449CE08BF}" type="parTrans" cxnId="{485C9E3F-999C-4E57-9518-859969D1728E}">
      <dgm:prSet/>
      <dgm:spPr/>
      <dgm:t>
        <a:bodyPr/>
        <a:lstStyle/>
        <a:p>
          <a:endParaRPr lang="en-US"/>
        </a:p>
      </dgm:t>
    </dgm:pt>
    <dgm:pt modelId="{76391513-D558-4202-B21E-44E22E576540}" type="sibTrans" cxnId="{485C9E3F-999C-4E57-9518-859969D1728E}">
      <dgm:prSet/>
      <dgm:spPr/>
      <dgm:t>
        <a:bodyPr/>
        <a:lstStyle/>
        <a:p>
          <a:endParaRPr lang="en-US"/>
        </a:p>
      </dgm:t>
    </dgm:pt>
    <dgm:pt modelId="{F9C2947A-3FC1-4006-958A-FC00585CB103}">
      <dgm:prSet phldrT="[Text]" phldr="0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>
              <a:latin typeface="Corbel" panose="020B0503020204020204"/>
            </a:rPr>
            <a:t>Formations</a:t>
          </a:r>
          <a:endParaRPr lang="en-US"/>
        </a:p>
      </dgm:t>
    </dgm:pt>
    <dgm:pt modelId="{833B9719-457C-4F00-B4C3-92E65FCA2364}" type="parTrans" cxnId="{EE9998E7-F5AA-4BB8-968A-FC8B360DA1B6}">
      <dgm:prSet/>
      <dgm:spPr/>
      <dgm:t>
        <a:bodyPr/>
        <a:lstStyle/>
        <a:p>
          <a:endParaRPr lang="en-US"/>
        </a:p>
      </dgm:t>
    </dgm:pt>
    <dgm:pt modelId="{6BEDF47C-DB00-438B-BCFC-8620B3A68939}" type="sibTrans" cxnId="{EE9998E7-F5AA-4BB8-968A-FC8B360DA1B6}">
      <dgm:prSet/>
      <dgm:spPr/>
      <dgm:t>
        <a:bodyPr/>
        <a:lstStyle/>
        <a:p>
          <a:endParaRPr lang="en-US"/>
        </a:p>
      </dgm:t>
    </dgm:pt>
    <dgm:pt modelId="{536BA5F7-FD48-4DBC-8696-002EBA82F558}">
      <dgm:prSet phldrT="[Text]" phldr="0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US" err="1">
              <a:latin typeface="Corbel" panose="020B0503020204020204"/>
            </a:rPr>
            <a:t>Éducation</a:t>
          </a:r>
          <a:r>
            <a:rPr lang="en-US">
              <a:latin typeface="Corbel" panose="020B0503020204020204"/>
            </a:rPr>
            <a:t> </a:t>
          </a:r>
          <a:endParaRPr lang="en-US"/>
        </a:p>
      </dgm:t>
    </dgm:pt>
    <dgm:pt modelId="{B8F7031F-4B0B-4A61-A2BB-C12FEB25C018}" type="parTrans" cxnId="{01EB9146-42B9-43A4-AE35-7128D324F2B3}">
      <dgm:prSet/>
      <dgm:spPr/>
      <dgm:t>
        <a:bodyPr/>
        <a:lstStyle/>
        <a:p>
          <a:endParaRPr lang="en-US"/>
        </a:p>
      </dgm:t>
    </dgm:pt>
    <dgm:pt modelId="{FD70A404-6EF8-4D65-9D27-A793D7AF898F}" type="sibTrans" cxnId="{01EB9146-42B9-43A4-AE35-7128D324F2B3}">
      <dgm:prSet/>
      <dgm:spPr/>
      <dgm:t>
        <a:bodyPr/>
        <a:lstStyle/>
        <a:p>
          <a:endParaRPr lang="en-US"/>
        </a:p>
      </dgm:t>
    </dgm:pt>
    <dgm:pt modelId="{44E4CD1A-AC0A-4561-804E-BDCE8D90148F}">
      <dgm:prSet phldrT="[Text]" phldr="0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en-US" dirty="0" err="1">
              <a:latin typeface="Corbel" panose="020B0503020204020204"/>
            </a:rPr>
            <a:t>Établissement</a:t>
          </a:r>
          <a:r>
            <a:rPr lang="en-US" dirty="0">
              <a:latin typeface="Corbel" panose="020B0503020204020204"/>
            </a:rPr>
            <a:t> de la chambre de </a:t>
          </a:r>
          <a:r>
            <a:rPr lang="en-US" dirty="0" err="1">
              <a:latin typeface="Corbel" panose="020B0503020204020204"/>
            </a:rPr>
            <a:t>l’environnement</a:t>
          </a:r>
          <a:endParaRPr lang="en-US" dirty="0"/>
        </a:p>
      </dgm:t>
    </dgm:pt>
    <dgm:pt modelId="{A5CC9052-54C6-401C-B86C-DF62795225A9}" type="parTrans" cxnId="{1345B142-3764-4AD0-8D36-FD50A4C2BB75}">
      <dgm:prSet/>
      <dgm:spPr/>
      <dgm:t>
        <a:bodyPr/>
        <a:lstStyle/>
        <a:p>
          <a:endParaRPr lang="en-US"/>
        </a:p>
      </dgm:t>
    </dgm:pt>
    <dgm:pt modelId="{0DBF2108-626D-4721-99A9-A60F1BE10A2F}" type="sibTrans" cxnId="{1345B142-3764-4AD0-8D36-FD50A4C2BB75}">
      <dgm:prSet/>
      <dgm:spPr/>
      <dgm:t>
        <a:bodyPr/>
        <a:lstStyle/>
        <a:p>
          <a:endParaRPr lang="en-US"/>
        </a:p>
      </dgm:t>
    </dgm:pt>
    <dgm:pt modelId="{E09D0FFF-2B5D-4433-96AE-977BB4324E69}">
      <dgm:prSet phldr="0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>
              <a:latin typeface="Corbel" panose="020B0503020204020204"/>
            </a:rPr>
            <a:t>Développement de </a:t>
          </a:r>
          <a:r>
            <a:rPr lang="en-US" err="1">
              <a:latin typeface="Corbel" panose="020B0503020204020204"/>
            </a:rPr>
            <a:t>réseaux</a:t>
          </a:r>
          <a:endParaRPr lang="en-US">
            <a:latin typeface="Corbel" panose="020B0503020204020204"/>
          </a:endParaRPr>
        </a:p>
      </dgm:t>
    </dgm:pt>
    <dgm:pt modelId="{3DB20F3E-E775-4C21-8C08-CA0F84136FB1}" type="parTrans" cxnId="{88FA1B86-AE58-4383-97EB-D45E0B7F3F48}">
      <dgm:prSet/>
      <dgm:spPr/>
      <dgm:t>
        <a:bodyPr/>
        <a:lstStyle/>
        <a:p>
          <a:endParaRPr lang="fr-BE"/>
        </a:p>
      </dgm:t>
    </dgm:pt>
    <dgm:pt modelId="{33FE22EA-33C6-4459-A0B6-223BC5B6F01D}" type="sibTrans" cxnId="{88FA1B86-AE58-4383-97EB-D45E0B7F3F48}">
      <dgm:prSet/>
      <dgm:spPr/>
      <dgm:t>
        <a:bodyPr/>
        <a:lstStyle/>
        <a:p>
          <a:endParaRPr lang="en-US"/>
        </a:p>
      </dgm:t>
    </dgm:pt>
    <dgm:pt modelId="{CE8CE7C6-A929-4A3A-B1D6-2035EB25F301}">
      <dgm:prSet phldr="0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err="1">
              <a:latin typeface="Corbel" panose="020B0503020204020204"/>
            </a:rPr>
            <a:t>Partenariat</a:t>
          </a:r>
          <a:r>
            <a:rPr lang="en-US" dirty="0">
              <a:latin typeface="Corbel" panose="020B0503020204020204"/>
            </a:rPr>
            <a:t> avec UEFJE, Commission </a:t>
          </a:r>
          <a:r>
            <a:rPr lang="en-US" dirty="0" err="1">
              <a:latin typeface="Corbel" panose="020B0503020204020204"/>
            </a:rPr>
            <a:t>européenne</a:t>
          </a:r>
          <a:r>
            <a:rPr lang="en-US" dirty="0">
              <a:latin typeface="Corbel" panose="020B0503020204020204"/>
            </a:rPr>
            <a:t>, </a:t>
          </a:r>
          <a:r>
            <a:rPr lang="en-US" dirty="0" err="1">
              <a:latin typeface="Corbel" panose="020B0503020204020204"/>
            </a:rPr>
            <a:t>universités</a:t>
          </a:r>
          <a:r>
            <a:rPr lang="en-US" dirty="0">
              <a:latin typeface="Corbel" panose="020B0503020204020204"/>
            </a:rPr>
            <a:t>, </a:t>
          </a:r>
          <a:r>
            <a:rPr lang="en-US" dirty="0" err="1">
              <a:latin typeface="Corbel" panose="020B0503020204020204"/>
            </a:rPr>
            <a:t>bibliothèque</a:t>
          </a:r>
          <a:endParaRPr lang="en-US" dirty="0">
            <a:latin typeface="Corbel" panose="020B0503020204020204"/>
          </a:endParaRPr>
        </a:p>
      </dgm:t>
    </dgm:pt>
    <dgm:pt modelId="{1119B8F7-2610-4929-9EA4-2A2B39C73A16}" type="parTrans" cxnId="{58043681-9825-4731-A1F0-01B14EFAEBD6}">
      <dgm:prSet/>
      <dgm:spPr/>
      <dgm:t>
        <a:bodyPr/>
        <a:lstStyle/>
        <a:p>
          <a:endParaRPr lang="fr-BE"/>
        </a:p>
      </dgm:t>
    </dgm:pt>
    <dgm:pt modelId="{88D9BFBC-D771-4A03-B085-18CA219282A3}" type="sibTrans" cxnId="{58043681-9825-4731-A1F0-01B14EFAEBD6}">
      <dgm:prSet/>
      <dgm:spPr/>
      <dgm:t>
        <a:bodyPr/>
        <a:lstStyle/>
        <a:p>
          <a:endParaRPr lang="fr-BE"/>
        </a:p>
      </dgm:t>
    </dgm:pt>
    <dgm:pt modelId="{160937DB-8D44-47C5-AA12-D722F997724F}" type="pres">
      <dgm:prSet presAssocID="{E3DA28CC-BBF7-4E7B-A567-9A00BFBE6938}" presName="diagram" presStyleCnt="0">
        <dgm:presLayoutVars>
          <dgm:dir/>
          <dgm:resizeHandles val="exact"/>
        </dgm:presLayoutVars>
      </dgm:prSet>
      <dgm:spPr/>
    </dgm:pt>
    <dgm:pt modelId="{87825C93-8368-49A1-A231-F6546FC1F8B7}" type="pres">
      <dgm:prSet presAssocID="{51A94938-BDA2-4BEF-8924-045CD9F26520}" presName="node" presStyleLbl="node1" presStyleIdx="0" presStyleCnt="7">
        <dgm:presLayoutVars>
          <dgm:bulletEnabled val="1"/>
        </dgm:presLayoutVars>
      </dgm:prSet>
      <dgm:spPr/>
    </dgm:pt>
    <dgm:pt modelId="{B1FC2733-277E-491D-944C-4ABC78FAD9F0}" type="pres">
      <dgm:prSet presAssocID="{22543332-7A78-4AEA-BAF8-BBFE7855107E}" presName="sibTrans" presStyleLbl="sibTrans2D1" presStyleIdx="0" presStyleCnt="6"/>
      <dgm:spPr/>
    </dgm:pt>
    <dgm:pt modelId="{3403410A-E07D-45E5-B19B-4BACF2800C57}" type="pres">
      <dgm:prSet presAssocID="{22543332-7A78-4AEA-BAF8-BBFE7855107E}" presName="connectorText" presStyleLbl="sibTrans2D1" presStyleIdx="0" presStyleCnt="6"/>
      <dgm:spPr/>
    </dgm:pt>
    <dgm:pt modelId="{2F87A06B-8195-485C-8A2E-9AF6D7ADEA4A}" type="pres">
      <dgm:prSet presAssocID="{2407EC35-AB48-4DC3-9DC6-8E0602955156}" presName="node" presStyleLbl="node1" presStyleIdx="1" presStyleCnt="7">
        <dgm:presLayoutVars>
          <dgm:bulletEnabled val="1"/>
        </dgm:presLayoutVars>
      </dgm:prSet>
      <dgm:spPr/>
    </dgm:pt>
    <dgm:pt modelId="{9E18423D-5820-42A3-B609-D5E01075A2ED}" type="pres">
      <dgm:prSet presAssocID="{76391513-D558-4202-B21E-44E22E576540}" presName="sibTrans" presStyleLbl="sibTrans2D1" presStyleIdx="1" presStyleCnt="6"/>
      <dgm:spPr/>
    </dgm:pt>
    <dgm:pt modelId="{01BE474C-F437-461C-A22E-95A897B806D7}" type="pres">
      <dgm:prSet presAssocID="{76391513-D558-4202-B21E-44E22E576540}" presName="connectorText" presStyleLbl="sibTrans2D1" presStyleIdx="1" presStyleCnt="6"/>
      <dgm:spPr/>
    </dgm:pt>
    <dgm:pt modelId="{B7203D10-3F4F-45B0-91EB-FF9DFA0C8963}" type="pres">
      <dgm:prSet presAssocID="{F9C2947A-3FC1-4006-958A-FC00585CB103}" presName="node" presStyleLbl="node1" presStyleIdx="2" presStyleCnt="7">
        <dgm:presLayoutVars>
          <dgm:bulletEnabled val="1"/>
        </dgm:presLayoutVars>
      </dgm:prSet>
      <dgm:spPr/>
    </dgm:pt>
    <dgm:pt modelId="{235E0AF8-312C-4B61-81A6-F2D531860EC3}" type="pres">
      <dgm:prSet presAssocID="{6BEDF47C-DB00-438B-BCFC-8620B3A68939}" presName="sibTrans" presStyleLbl="sibTrans2D1" presStyleIdx="2" presStyleCnt="6"/>
      <dgm:spPr/>
    </dgm:pt>
    <dgm:pt modelId="{77AB9446-B6A5-4D91-9C56-AEA38E62DB77}" type="pres">
      <dgm:prSet presAssocID="{6BEDF47C-DB00-438B-BCFC-8620B3A68939}" presName="connectorText" presStyleLbl="sibTrans2D1" presStyleIdx="2" presStyleCnt="6"/>
      <dgm:spPr/>
    </dgm:pt>
    <dgm:pt modelId="{C0F1DC98-FF0A-436A-BA9A-3E4E0FCA1630}" type="pres">
      <dgm:prSet presAssocID="{536BA5F7-FD48-4DBC-8696-002EBA82F558}" presName="node" presStyleLbl="node1" presStyleIdx="3" presStyleCnt="7">
        <dgm:presLayoutVars>
          <dgm:bulletEnabled val="1"/>
        </dgm:presLayoutVars>
      </dgm:prSet>
      <dgm:spPr/>
    </dgm:pt>
    <dgm:pt modelId="{26420B52-DA21-4A5D-8854-5F101239D8C0}" type="pres">
      <dgm:prSet presAssocID="{FD70A404-6EF8-4D65-9D27-A793D7AF898F}" presName="sibTrans" presStyleLbl="sibTrans2D1" presStyleIdx="3" presStyleCnt="6"/>
      <dgm:spPr/>
    </dgm:pt>
    <dgm:pt modelId="{9B1E2569-098E-4D25-8C5B-5C4ECD42AC9B}" type="pres">
      <dgm:prSet presAssocID="{FD70A404-6EF8-4D65-9D27-A793D7AF898F}" presName="connectorText" presStyleLbl="sibTrans2D1" presStyleIdx="3" presStyleCnt="6"/>
      <dgm:spPr/>
    </dgm:pt>
    <dgm:pt modelId="{B3AAF51C-3775-4DEA-B0E5-01ECC073F281}" type="pres">
      <dgm:prSet presAssocID="{44E4CD1A-AC0A-4561-804E-BDCE8D90148F}" presName="node" presStyleLbl="node1" presStyleIdx="4" presStyleCnt="7">
        <dgm:presLayoutVars>
          <dgm:bulletEnabled val="1"/>
        </dgm:presLayoutVars>
      </dgm:prSet>
      <dgm:spPr/>
    </dgm:pt>
    <dgm:pt modelId="{463B6736-1091-4545-B92E-55ACD31D2AD8}" type="pres">
      <dgm:prSet presAssocID="{0DBF2108-626D-4721-99A9-A60F1BE10A2F}" presName="sibTrans" presStyleLbl="sibTrans2D1" presStyleIdx="4" presStyleCnt="6"/>
      <dgm:spPr/>
    </dgm:pt>
    <dgm:pt modelId="{9D33AF66-B764-44C8-8C1E-0D7F628447A4}" type="pres">
      <dgm:prSet presAssocID="{0DBF2108-626D-4721-99A9-A60F1BE10A2F}" presName="connectorText" presStyleLbl="sibTrans2D1" presStyleIdx="4" presStyleCnt="6"/>
      <dgm:spPr/>
    </dgm:pt>
    <dgm:pt modelId="{63EB5FCB-B172-444F-A0AF-FCF53DA205E3}" type="pres">
      <dgm:prSet presAssocID="{E09D0FFF-2B5D-4433-96AE-977BB4324E69}" presName="node" presStyleLbl="node1" presStyleIdx="5" presStyleCnt="7">
        <dgm:presLayoutVars>
          <dgm:bulletEnabled val="1"/>
        </dgm:presLayoutVars>
      </dgm:prSet>
      <dgm:spPr/>
    </dgm:pt>
    <dgm:pt modelId="{E45B9E6E-FEB1-4CA2-8791-92AFB2ED88BE}" type="pres">
      <dgm:prSet presAssocID="{33FE22EA-33C6-4459-A0B6-223BC5B6F01D}" presName="sibTrans" presStyleLbl="sibTrans2D1" presStyleIdx="5" presStyleCnt="6"/>
      <dgm:spPr/>
    </dgm:pt>
    <dgm:pt modelId="{94EA47E2-5260-4897-BA0D-07ECA2507E9E}" type="pres">
      <dgm:prSet presAssocID="{33FE22EA-33C6-4459-A0B6-223BC5B6F01D}" presName="connectorText" presStyleLbl="sibTrans2D1" presStyleIdx="5" presStyleCnt="6"/>
      <dgm:spPr/>
    </dgm:pt>
    <dgm:pt modelId="{8AB0BC53-A27A-4CB5-A578-F63754E5E56F}" type="pres">
      <dgm:prSet presAssocID="{CE8CE7C6-A929-4A3A-B1D6-2035EB25F301}" presName="node" presStyleLbl="node1" presStyleIdx="6" presStyleCnt="7">
        <dgm:presLayoutVars>
          <dgm:bulletEnabled val="1"/>
        </dgm:presLayoutVars>
      </dgm:prSet>
      <dgm:spPr/>
    </dgm:pt>
  </dgm:ptLst>
  <dgm:cxnLst>
    <dgm:cxn modelId="{D7DB670C-1C3A-4E9F-A2DF-2ACE896D1C72}" type="presOf" srcId="{51A94938-BDA2-4BEF-8924-045CD9F26520}" destId="{87825C93-8368-49A1-A231-F6546FC1F8B7}" srcOrd="0" destOrd="0" presId="urn:microsoft.com/office/officeart/2005/8/layout/process5"/>
    <dgm:cxn modelId="{618E020F-0845-4051-8E93-B757492F7BA3}" type="presOf" srcId="{E3DA28CC-BBF7-4E7B-A567-9A00BFBE6938}" destId="{160937DB-8D44-47C5-AA12-D722F997724F}" srcOrd="0" destOrd="0" presId="urn:microsoft.com/office/officeart/2005/8/layout/process5"/>
    <dgm:cxn modelId="{440D6E23-E327-4345-A89B-8C8D1A04CA86}" type="presOf" srcId="{44E4CD1A-AC0A-4561-804E-BDCE8D90148F}" destId="{B3AAF51C-3775-4DEA-B0E5-01ECC073F281}" srcOrd="0" destOrd="0" presId="urn:microsoft.com/office/officeart/2005/8/layout/process5"/>
    <dgm:cxn modelId="{1BCC8439-CAB8-48C4-89AD-3136D47F8B78}" type="presOf" srcId="{76391513-D558-4202-B21E-44E22E576540}" destId="{9E18423D-5820-42A3-B609-D5E01075A2ED}" srcOrd="0" destOrd="0" presId="urn:microsoft.com/office/officeart/2005/8/layout/process5"/>
    <dgm:cxn modelId="{DDB50D3E-AC21-4DBA-A403-41F1364A4271}" type="presOf" srcId="{F9C2947A-3FC1-4006-958A-FC00585CB103}" destId="{B7203D10-3F4F-45B0-91EB-FF9DFA0C8963}" srcOrd="0" destOrd="0" presId="urn:microsoft.com/office/officeart/2005/8/layout/process5"/>
    <dgm:cxn modelId="{485C9E3F-999C-4E57-9518-859969D1728E}" srcId="{E3DA28CC-BBF7-4E7B-A567-9A00BFBE6938}" destId="{2407EC35-AB48-4DC3-9DC6-8E0602955156}" srcOrd="1" destOrd="0" parTransId="{BB2747CF-4E42-4A51-8228-501449CE08BF}" sibTransId="{76391513-D558-4202-B21E-44E22E576540}"/>
    <dgm:cxn modelId="{5236B240-427E-4C8A-8729-3ED3D0479AB2}" type="presOf" srcId="{6BEDF47C-DB00-438B-BCFC-8620B3A68939}" destId="{77AB9446-B6A5-4D91-9C56-AEA38E62DB77}" srcOrd="1" destOrd="0" presId="urn:microsoft.com/office/officeart/2005/8/layout/process5"/>
    <dgm:cxn modelId="{16C04D42-5E37-4933-BC2C-72D0015C7494}" type="presOf" srcId="{0DBF2108-626D-4721-99A9-A60F1BE10A2F}" destId="{463B6736-1091-4545-B92E-55ACD31D2AD8}" srcOrd="0" destOrd="0" presId="urn:microsoft.com/office/officeart/2005/8/layout/process5"/>
    <dgm:cxn modelId="{1345B142-3764-4AD0-8D36-FD50A4C2BB75}" srcId="{E3DA28CC-BBF7-4E7B-A567-9A00BFBE6938}" destId="{44E4CD1A-AC0A-4561-804E-BDCE8D90148F}" srcOrd="4" destOrd="0" parTransId="{A5CC9052-54C6-401C-B86C-DF62795225A9}" sibTransId="{0DBF2108-626D-4721-99A9-A60F1BE10A2F}"/>
    <dgm:cxn modelId="{4F377966-4D9F-4F26-B8CD-37F40594C441}" type="presOf" srcId="{E09D0FFF-2B5D-4433-96AE-977BB4324E69}" destId="{63EB5FCB-B172-444F-A0AF-FCF53DA205E3}" srcOrd="0" destOrd="0" presId="urn:microsoft.com/office/officeart/2005/8/layout/process5"/>
    <dgm:cxn modelId="{01EB9146-42B9-43A4-AE35-7128D324F2B3}" srcId="{E3DA28CC-BBF7-4E7B-A567-9A00BFBE6938}" destId="{536BA5F7-FD48-4DBC-8696-002EBA82F558}" srcOrd="3" destOrd="0" parTransId="{B8F7031F-4B0B-4A61-A2BB-C12FEB25C018}" sibTransId="{FD70A404-6EF8-4D65-9D27-A793D7AF898F}"/>
    <dgm:cxn modelId="{60289371-311B-49F3-8E17-343B09291668}" type="presOf" srcId="{33FE22EA-33C6-4459-A0B6-223BC5B6F01D}" destId="{94EA47E2-5260-4897-BA0D-07ECA2507E9E}" srcOrd="1" destOrd="0" presId="urn:microsoft.com/office/officeart/2005/8/layout/process5"/>
    <dgm:cxn modelId="{B5A10975-3368-4033-A660-D5A467AF96C0}" type="presOf" srcId="{0DBF2108-626D-4721-99A9-A60F1BE10A2F}" destId="{9D33AF66-B764-44C8-8C1E-0D7F628447A4}" srcOrd="1" destOrd="0" presId="urn:microsoft.com/office/officeart/2005/8/layout/process5"/>
    <dgm:cxn modelId="{95AB3C55-9528-4888-9391-FAC60639118A}" type="presOf" srcId="{2407EC35-AB48-4DC3-9DC6-8E0602955156}" destId="{2F87A06B-8195-485C-8A2E-9AF6D7ADEA4A}" srcOrd="0" destOrd="0" presId="urn:microsoft.com/office/officeart/2005/8/layout/process5"/>
    <dgm:cxn modelId="{7412DB77-64F1-46C2-B38F-D20226CA43B8}" type="presOf" srcId="{22543332-7A78-4AEA-BAF8-BBFE7855107E}" destId="{B1FC2733-277E-491D-944C-4ABC78FAD9F0}" srcOrd="0" destOrd="0" presId="urn:microsoft.com/office/officeart/2005/8/layout/process5"/>
    <dgm:cxn modelId="{58043681-9825-4731-A1F0-01B14EFAEBD6}" srcId="{E3DA28CC-BBF7-4E7B-A567-9A00BFBE6938}" destId="{CE8CE7C6-A929-4A3A-B1D6-2035EB25F301}" srcOrd="6" destOrd="0" parTransId="{1119B8F7-2610-4929-9EA4-2A2B39C73A16}" sibTransId="{88D9BFBC-D771-4A03-B085-18CA219282A3}"/>
    <dgm:cxn modelId="{88FA1B86-AE58-4383-97EB-D45E0B7F3F48}" srcId="{E3DA28CC-BBF7-4E7B-A567-9A00BFBE6938}" destId="{E09D0FFF-2B5D-4433-96AE-977BB4324E69}" srcOrd="5" destOrd="0" parTransId="{3DB20F3E-E775-4C21-8C08-CA0F84136FB1}" sibTransId="{33FE22EA-33C6-4459-A0B6-223BC5B6F01D}"/>
    <dgm:cxn modelId="{9454048B-BD9C-42BA-B908-2FB77EED8981}" srcId="{E3DA28CC-BBF7-4E7B-A567-9A00BFBE6938}" destId="{51A94938-BDA2-4BEF-8924-045CD9F26520}" srcOrd="0" destOrd="0" parTransId="{B5443B68-3978-49D3-B661-64877659A88D}" sibTransId="{22543332-7A78-4AEA-BAF8-BBFE7855107E}"/>
    <dgm:cxn modelId="{2B6A1690-1B83-4114-A2B1-7AB45839048E}" type="presOf" srcId="{76391513-D558-4202-B21E-44E22E576540}" destId="{01BE474C-F437-461C-A22E-95A897B806D7}" srcOrd="1" destOrd="0" presId="urn:microsoft.com/office/officeart/2005/8/layout/process5"/>
    <dgm:cxn modelId="{DCE1FFBD-4C7E-4EA4-B591-CAEA13FCB9E0}" type="presOf" srcId="{CE8CE7C6-A929-4A3A-B1D6-2035EB25F301}" destId="{8AB0BC53-A27A-4CB5-A578-F63754E5E56F}" srcOrd="0" destOrd="0" presId="urn:microsoft.com/office/officeart/2005/8/layout/process5"/>
    <dgm:cxn modelId="{A2606ABE-A047-4819-AEDF-7C27C5E797B5}" type="presOf" srcId="{33FE22EA-33C6-4459-A0B6-223BC5B6F01D}" destId="{E45B9E6E-FEB1-4CA2-8791-92AFB2ED88BE}" srcOrd="0" destOrd="0" presId="urn:microsoft.com/office/officeart/2005/8/layout/process5"/>
    <dgm:cxn modelId="{DC86DDBE-93E7-4982-9BD9-800FCEBA396A}" type="presOf" srcId="{6BEDF47C-DB00-438B-BCFC-8620B3A68939}" destId="{235E0AF8-312C-4B61-81A6-F2D531860EC3}" srcOrd="0" destOrd="0" presId="urn:microsoft.com/office/officeart/2005/8/layout/process5"/>
    <dgm:cxn modelId="{C82B4FCF-386D-4AB1-AA1D-8C588D3C3862}" type="presOf" srcId="{536BA5F7-FD48-4DBC-8696-002EBA82F558}" destId="{C0F1DC98-FF0A-436A-BA9A-3E4E0FCA1630}" srcOrd="0" destOrd="0" presId="urn:microsoft.com/office/officeart/2005/8/layout/process5"/>
    <dgm:cxn modelId="{EE9998E7-F5AA-4BB8-968A-FC8B360DA1B6}" srcId="{E3DA28CC-BBF7-4E7B-A567-9A00BFBE6938}" destId="{F9C2947A-3FC1-4006-958A-FC00585CB103}" srcOrd="2" destOrd="0" parTransId="{833B9719-457C-4F00-B4C3-92E65FCA2364}" sibTransId="{6BEDF47C-DB00-438B-BCFC-8620B3A68939}"/>
    <dgm:cxn modelId="{9FE6B0ED-8BF8-40AB-ADD8-025C95EF669C}" type="presOf" srcId="{FD70A404-6EF8-4D65-9D27-A793D7AF898F}" destId="{9B1E2569-098E-4D25-8C5B-5C4ECD42AC9B}" srcOrd="1" destOrd="0" presId="urn:microsoft.com/office/officeart/2005/8/layout/process5"/>
    <dgm:cxn modelId="{C5F802F2-1DC2-440E-AA0E-8B0EE21F63E0}" type="presOf" srcId="{FD70A404-6EF8-4D65-9D27-A793D7AF898F}" destId="{26420B52-DA21-4A5D-8854-5F101239D8C0}" srcOrd="0" destOrd="0" presId="urn:microsoft.com/office/officeart/2005/8/layout/process5"/>
    <dgm:cxn modelId="{E7451FF4-0F18-4565-BBB8-A7E8A390CF21}" type="presOf" srcId="{22543332-7A78-4AEA-BAF8-BBFE7855107E}" destId="{3403410A-E07D-45E5-B19B-4BACF2800C57}" srcOrd="1" destOrd="0" presId="urn:microsoft.com/office/officeart/2005/8/layout/process5"/>
    <dgm:cxn modelId="{FA4EB13C-6751-45A8-B266-AFE1A387ADA6}" type="presParOf" srcId="{160937DB-8D44-47C5-AA12-D722F997724F}" destId="{87825C93-8368-49A1-A231-F6546FC1F8B7}" srcOrd="0" destOrd="0" presId="urn:microsoft.com/office/officeart/2005/8/layout/process5"/>
    <dgm:cxn modelId="{8C465DE6-FD39-4175-A224-74883C152BDE}" type="presParOf" srcId="{160937DB-8D44-47C5-AA12-D722F997724F}" destId="{B1FC2733-277E-491D-944C-4ABC78FAD9F0}" srcOrd="1" destOrd="0" presId="urn:microsoft.com/office/officeart/2005/8/layout/process5"/>
    <dgm:cxn modelId="{BBA4E570-6E40-40C0-9C35-4124CAB46A72}" type="presParOf" srcId="{B1FC2733-277E-491D-944C-4ABC78FAD9F0}" destId="{3403410A-E07D-45E5-B19B-4BACF2800C57}" srcOrd="0" destOrd="0" presId="urn:microsoft.com/office/officeart/2005/8/layout/process5"/>
    <dgm:cxn modelId="{FCFF3117-98F1-443F-9795-1BF368962FB8}" type="presParOf" srcId="{160937DB-8D44-47C5-AA12-D722F997724F}" destId="{2F87A06B-8195-485C-8A2E-9AF6D7ADEA4A}" srcOrd="2" destOrd="0" presId="urn:microsoft.com/office/officeart/2005/8/layout/process5"/>
    <dgm:cxn modelId="{FC6311FC-4D6E-4F2C-912E-BB94F15EEB7B}" type="presParOf" srcId="{160937DB-8D44-47C5-AA12-D722F997724F}" destId="{9E18423D-5820-42A3-B609-D5E01075A2ED}" srcOrd="3" destOrd="0" presId="urn:microsoft.com/office/officeart/2005/8/layout/process5"/>
    <dgm:cxn modelId="{380DDB22-A4D9-4E3B-8A89-1B0D3D6DCDB4}" type="presParOf" srcId="{9E18423D-5820-42A3-B609-D5E01075A2ED}" destId="{01BE474C-F437-461C-A22E-95A897B806D7}" srcOrd="0" destOrd="0" presId="urn:microsoft.com/office/officeart/2005/8/layout/process5"/>
    <dgm:cxn modelId="{8C5D8157-8B09-4C38-AC54-9C0923571CDA}" type="presParOf" srcId="{160937DB-8D44-47C5-AA12-D722F997724F}" destId="{B7203D10-3F4F-45B0-91EB-FF9DFA0C8963}" srcOrd="4" destOrd="0" presId="urn:microsoft.com/office/officeart/2005/8/layout/process5"/>
    <dgm:cxn modelId="{88A421B2-69D1-4B6B-B265-7E0811184FCA}" type="presParOf" srcId="{160937DB-8D44-47C5-AA12-D722F997724F}" destId="{235E0AF8-312C-4B61-81A6-F2D531860EC3}" srcOrd="5" destOrd="0" presId="urn:microsoft.com/office/officeart/2005/8/layout/process5"/>
    <dgm:cxn modelId="{47C8775A-BB42-4782-A0BF-8E36642F11AE}" type="presParOf" srcId="{235E0AF8-312C-4B61-81A6-F2D531860EC3}" destId="{77AB9446-B6A5-4D91-9C56-AEA38E62DB77}" srcOrd="0" destOrd="0" presId="urn:microsoft.com/office/officeart/2005/8/layout/process5"/>
    <dgm:cxn modelId="{6E03AACC-ED10-4E78-8FB4-D32391201AA9}" type="presParOf" srcId="{160937DB-8D44-47C5-AA12-D722F997724F}" destId="{C0F1DC98-FF0A-436A-BA9A-3E4E0FCA1630}" srcOrd="6" destOrd="0" presId="urn:microsoft.com/office/officeart/2005/8/layout/process5"/>
    <dgm:cxn modelId="{778DF2D8-6C05-43A7-B2A7-88D7272DCC28}" type="presParOf" srcId="{160937DB-8D44-47C5-AA12-D722F997724F}" destId="{26420B52-DA21-4A5D-8854-5F101239D8C0}" srcOrd="7" destOrd="0" presId="urn:microsoft.com/office/officeart/2005/8/layout/process5"/>
    <dgm:cxn modelId="{6C23C4CD-CD64-40BE-AB0F-B6B21CBA3FA0}" type="presParOf" srcId="{26420B52-DA21-4A5D-8854-5F101239D8C0}" destId="{9B1E2569-098E-4D25-8C5B-5C4ECD42AC9B}" srcOrd="0" destOrd="0" presId="urn:microsoft.com/office/officeart/2005/8/layout/process5"/>
    <dgm:cxn modelId="{922CCC3D-298A-4479-BA50-3E081E62FC2A}" type="presParOf" srcId="{160937DB-8D44-47C5-AA12-D722F997724F}" destId="{B3AAF51C-3775-4DEA-B0E5-01ECC073F281}" srcOrd="8" destOrd="0" presId="urn:microsoft.com/office/officeart/2005/8/layout/process5"/>
    <dgm:cxn modelId="{0F89C1E4-1710-45DA-B46C-120591A3EE11}" type="presParOf" srcId="{160937DB-8D44-47C5-AA12-D722F997724F}" destId="{463B6736-1091-4545-B92E-55ACD31D2AD8}" srcOrd="9" destOrd="0" presId="urn:microsoft.com/office/officeart/2005/8/layout/process5"/>
    <dgm:cxn modelId="{33337359-EC87-4A22-9049-3542EAFFB139}" type="presParOf" srcId="{463B6736-1091-4545-B92E-55ACD31D2AD8}" destId="{9D33AF66-B764-44C8-8C1E-0D7F628447A4}" srcOrd="0" destOrd="0" presId="urn:microsoft.com/office/officeart/2005/8/layout/process5"/>
    <dgm:cxn modelId="{DF06BDF7-3D6B-4F60-AF1E-0F1A70820792}" type="presParOf" srcId="{160937DB-8D44-47C5-AA12-D722F997724F}" destId="{63EB5FCB-B172-444F-A0AF-FCF53DA205E3}" srcOrd="10" destOrd="0" presId="urn:microsoft.com/office/officeart/2005/8/layout/process5"/>
    <dgm:cxn modelId="{CA6977E9-CABD-4B3E-B5F1-C43BE45C375C}" type="presParOf" srcId="{160937DB-8D44-47C5-AA12-D722F997724F}" destId="{E45B9E6E-FEB1-4CA2-8791-92AFB2ED88BE}" srcOrd="11" destOrd="0" presId="urn:microsoft.com/office/officeart/2005/8/layout/process5"/>
    <dgm:cxn modelId="{7758BAB1-8164-409A-95C4-73BB57029061}" type="presParOf" srcId="{E45B9E6E-FEB1-4CA2-8791-92AFB2ED88BE}" destId="{94EA47E2-5260-4897-BA0D-07ECA2507E9E}" srcOrd="0" destOrd="0" presId="urn:microsoft.com/office/officeart/2005/8/layout/process5"/>
    <dgm:cxn modelId="{6EF4FE23-F4A7-4A2C-8055-2DE651E8F85B}" type="presParOf" srcId="{160937DB-8D44-47C5-AA12-D722F997724F}" destId="{8AB0BC53-A27A-4CB5-A578-F63754E5E56F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98B2AF-3089-4FB1-A05B-37D4FB75759A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D2B2FB36-5FB3-4FDA-A86B-364AA1EA55EA}">
      <dgm:prSet/>
      <dgm:spPr/>
      <dgm:t>
        <a:bodyPr/>
        <a:lstStyle/>
        <a:p>
          <a:pPr rtl="0"/>
          <a:r>
            <a:rPr lang="en-US">
              <a:latin typeface="Bierstadt"/>
              <a:hlinkClick xmlns:r="http://schemas.openxmlformats.org/officeDocument/2006/relationships" r:id="rId1"/>
            </a:rPr>
            <a:t>https://www.telemb.be/article/environnement-la-justice-montoise-innove</a:t>
          </a:r>
          <a:endParaRPr lang="en-US">
            <a:hlinkClick xmlns:r="http://schemas.openxmlformats.org/officeDocument/2006/relationships" r:id="rId1"/>
          </a:endParaRPr>
        </a:p>
      </dgm:t>
    </dgm:pt>
    <dgm:pt modelId="{56549EB6-DB56-4DE4-89F0-215E2AADD267}" type="parTrans" cxnId="{B925164B-5995-47D0-942B-51A5686C224D}">
      <dgm:prSet/>
      <dgm:spPr/>
      <dgm:t>
        <a:bodyPr/>
        <a:lstStyle/>
        <a:p>
          <a:endParaRPr lang="en-US"/>
        </a:p>
      </dgm:t>
    </dgm:pt>
    <dgm:pt modelId="{F7843D01-EDA3-409F-B09B-8E4837B1CFCD}" type="sibTrans" cxnId="{B925164B-5995-47D0-942B-51A5686C224D}">
      <dgm:prSet/>
      <dgm:spPr/>
      <dgm:t>
        <a:bodyPr/>
        <a:lstStyle/>
        <a:p>
          <a:endParaRPr lang="en-US"/>
        </a:p>
      </dgm:t>
    </dgm:pt>
    <dgm:pt modelId="{74C261E7-D2BD-49F8-B25F-F8FE09001657}">
      <dgm:prSet/>
      <dgm:spPr/>
      <dgm:t>
        <a:bodyPr/>
        <a:lstStyle/>
        <a:p>
          <a:pPr rtl="0"/>
          <a:r>
            <a:rPr lang="en-US">
              <a:latin typeface="Bierstadt"/>
              <a:hlinkClick xmlns:r="http://schemas.openxmlformats.org/officeDocument/2006/relationships" r:id="rId2"/>
            </a:rPr>
            <a:t>https://www.telemb.be/article/mons-des-deputes-europeens-en-visite</a:t>
          </a:r>
          <a:endParaRPr lang="en-US">
            <a:hlinkClick xmlns:r="http://schemas.openxmlformats.org/officeDocument/2006/relationships" r:id="rId2"/>
          </a:endParaRPr>
        </a:p>
      </dgm:t>
    </dgm:pt>
    <dgm:pt modelId="{CFD91D8F-595B-4423-90AC-9BD32EC37A9A}" type="parTrans" cxnId="{2E706EC1-02F5-4A1F-B770-888FFFC2E61E}">
      <dgm:prSet/>
      <dgm:spPr/>
      <dgm:t>
        <a:bodyPr/>
        <a:lstStyle/>
        <a:p>
          <a:endParaRPr lang="en-US"/>
        </a:p>
      </dgm:t>
    </dgm:pt>
    <dgm:pt modelId="{9BC844E0-9E32-4780-9164-D851BB679CA4}" type="sibTrans" cxnId="{2E706EC1-02F5-4A1F-B770-888FFFC2E61E}">
      <dgm:prSet/>
      <dgm:spPr/>
      <dgm:t>
        <a:bodyPr/>
        <a:lstStyle/>
        <a:p>
          <a:endParaRPr lang="en-US"/>
        </a:p>
      </dgm:t>
    </dgm:pt>
    <dgm:pt modelId="{07EA41A8-72E8-44DC-BB0A-F5664BB473B2}">
      <dgm:prSet/>
      <dgm:spPr/>
      <dgm:t>
        <a:bodyPr/>
        <a:lstStyle/>
        <a:p>
          <a:pPr rtl="0"/>
          <a:r>
            <a:rPr lang="en-US">
              <a:latin typeface="Bierstadt"/>
              <a:hlinkClick xmlns:r="http://schemas.openxmlformats.org/officeDocument/2006/relationships" r:id="rId3"/>
            </a:rPr>
            <a:t>https://www.rtl.be/page-videos/belgique/societe/justice-un-nouveau-tribunal-se-consacre-aux-infractions-environnementales/2022-03-10/video/461996</a:t>
          </a:r>
          <a:r>
            <a:rPr lang="en-US">
              <a:latin typeface="Bierstadt"/>
            </a:rPr>
            <a:t> </a:t>
          </a:r>
          <a:endParaRPr lang="en-US"/>
        </a:p>
      </dgm:t>
    </dgm:pt>
    <dgm:pt modelId="{9900E7DF-4BFC-4D0C-B152-04F1549C096A}" type="parTrans" cxnId="{3E083A5D-BC8B-4CFD-8A23-84B3B4E1DCC5}">
      <dgm:prSet/>
      <dgm:spPr/>
      <dgm:t>
        <a:bodyPr/>
        <a:lstStyle/>
        <a:p>
          <a:endParaRPr lang="en-US"/>
        </a:p>
      </dgm:t>
    </dgm:pt>
    <dgm:pt modelId="{EA25A930-ED20-47EF-92F3-3398AC6FD69C}" type="sibTrans" cxnId="{3E083A5D-BC8B-4CFD-8A23-84B3B4E1DCC5}">
      <dgm:prSet/>
      <dgm:spPr/>
      <dgm:t>
        <a:bodyPr/>
        <a:lstStyle/>
        <a:p>
          <a:endParaRPr lang="en-US"/>
        </a:p>
      </dgm:t>
    </dgm:pt>
    <dgm:pt modelId="{C987BFE7-E570-4AF1-B9AD-8B80516C9BB9}" type="pres">
      <dgm:prSet presAssocID="{0198B2AF-3089-4FB1-A05B-37D4FB75759A}" presName="linear" presStyleCnt="0">
        <dgm:presLayoutVars>
          <dgm:animLvl val="lvl"/>
          <dgm:resizeHandles val="exact"/>
        </dgm:presLayoutVars>
      </dgm:prSet>
      <dgm:spPr/>
    </dgm:pt>
    <dgm:pt modelId="{E7B275E8-E3D3-4A9D-9481-0CEF4A6C72F7}" type="pres">
      <dgm:prSet presAssocID="{D2B2FB36-5FB3-4FDA-A86B-364AA1EA55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A991A6-9125-4A5B-BEB2-3084F96CB212}" type="pres">
      <dgm:prSet presAssocID="{F7843D01-EDA3-409F-B09B-8E4837B1CFCD}" presName="spacer" presStyleCnt="0"/>
      <dgm:spPr/>
    </dgm:pt>
    <dgm:pt modelId="{FCC91B2C-BE92-412D-B09E-F45FFEC6863A}" type="pres">
      <dgm:prSet presAssocID="{74C261E7-D2BD-49F8-B25F-F8FE090016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F8E6EA-030D-457C-8E62-BFCC905CBD50}" type="pres">
      <dgm:prSet presAssocID="{9BC844E0-9E32-4780-9164-D851BB679CA4}" presName="spacer" presStyleCnt="0"/>
      <dgm:spPr/>
    </dgm:pt>
    <dgm:pt modelId="{D7EBD286-728C-4E30-A8D2-06E11198DDD8}" type="pres">
      <dgm:prSet presAssocID="{07EA41A8-72E8-44DC-BB0A-F5664BB473B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E6B6919-A0C6-4E7B-B368-1322143A56F0}" type="presOf" srcId="{74C261E7-D2BD-49F8-B25F-F8FE09001657}" destId="{FCC91B2C-BE92-412D-B09E-F45FFEC6863A}" srcOrd="0" destOrd="0" presId="urn:microsoft.com/office/officeart/2005/8/layout/vList2"/>
    <dgm:cxn modelId="{3E083A5D-BC8B-4CFD-8A23-84B3B4E1DCC5}" srcId="{0198B2AF-3089-4FB1-A05B-37D4FB75759A}" destId="{07EA41A8-72E8-44DC-BB0A-F5664BB473B2}" srcOrd="2" destOrd="0" parTransId="{9900E7DF-4BFC-4D0C-B152-04F1549C096A}" sibTransId="{EA25A930-ED20-47EF-92F3-3398AC6FD69C}"/>
    <dgm:cxn modelId="{797DFA41-30B9-4937-9FD2-FC62445EF1FF}" type="presOf" srcId="{07EA41A8-72E8-44DC-BB0A-F5664BB473B2}" destId="{D7EBD286-728C-4E30-A8D2-06E11198DDD8}" srcOrd="0" destOrd="0" presId="urn:microsoft.com/office/officeart/2005/8/layout/vList2"/>
    <dgm:cxn modelId="{B925164B-5995-47D0-942B-51A5686C224D}" srcId="{0198B2AF-3089-4FB1-A05B-37D4FB75759A}" destId="{D2B2FB36-5FB3-4FDA-A86B-364AA1EA55EA}" srcOrd="0" destOrd="0" parTransId="{56549EB6-DB56-4DE4-89F0-215E2AADD267}" sibTransId="{F7843D01-EDA3-409F-B09B-8E4837B1CFCD}"/>
    <dgm:cxn modelId="{DD30CB53-AFAA-4AF7-BB5F-CAC040546014}" type="presOf" srcId="{D2B2FB36-5FB3-4FDA-A86B-364AA1EA55EA}" destId="{E7B275E8-E3D3-4A9D-9481-0CEF4A6C72F7}" srcOrd="0" destOrd="0" presId="urn:microsoft.com/office/officeart/2005/8/layout/vList2"/>
    <dgm:cxn modelId="{77AAD197-8931-4096-8866-0B38B60C0802}" type="presOf" srcId="{0198B2AF-3089-4FB1-A05B-37D4FB75759A}" destId="{C987BFE7-E570-4AF1-B9AD-8B80516C9BB9}" srcOrd="0" destOrd="0" presId="urn:microsoft.com/office/officeart/2005/8/layout/vList2"/>
    <dgm:cxn modelId="{2E706EC1-02F5-4A1F-B770-888FFFC2E61E}" srcId="{0198B2AF-3089-4FB1-A05B-37D4FB75759A}" destId="{74C261E7-D2BD-49F8-B25F-F8FE09001657}" srcOrd="1" destOrd="0" parTransId="{CFD91D8F-595B-4423-90AC-9BD32EC37A9A}" sibTransId="{9BC844E0-9E32-4780-9164-D851BB679CA4}"/>
    <dgm:cxn modelId="{AEDAAEBB-8798-4E6F-922B-622A235CF795}" type="presParOf" srcId="{C987BFE7-E570-4AF1-B9AD-8B80516C9BB9}" destId="{E7B275E8-E3D3-4A9D-9481-0CEF4A6C72F7}" srcOrd="0" destOrd="0" presId="urn:microsoft.com/office/officeart/2005/8/layout/vList2"/>
    <dgm:cxn modelId="{11AA1E72-E118-473D-ADFB-748651DBBF40}" type="presParOf" srcId="{C987BFE7-E570-4AF1-B9AD-8B80516C9BB9}" destId="{A1A991A6-9125-4A5B-BEB2-3084F96CB212}" srcOrd="1" destOrd="0" presId="urn:microsoft.com/office/officeart/2005/8/layout/vList2"/>
    <dgm:cxn modelId="{BAA17D45-DDFF-43D9-8A62-6619B0D8ABC0}" type="presParOf" srcId="{C987BFE7-E570-4AF1-B9AD-8B80516C9BB9}" destId="{FCC91B2C-BE92-412D-B09E-F45FFEC6863A}" srcOrd="2" destOrd="0" presId="urn:microsoft.com/office/officeart/2005/8/layout/vList2"/>
    <dgm:cxn modelId="{0F1E415B-89AC-45D0-96E2-9640D54D3BED}" type="presParOf" srcId="{C987BFE7-E570-4AF1-B9AD-8B80516C9BB9}" destId="{ADF8E6EA-030D-457C-8E62-BFCC905CBD50}" srcOrd="3" destOrd="0" presId="urn:microsoft.com/office/officeart/2005/8/layout/vList2"/>
    <dgm:cxn modelId="{5DC3CB00-2E11-403E-A67C-D69A1A9D6055}" type="presParOf" srcId="{C987BFE7-E570-4AF1-B9AD-8B80516C9BB9}" destId="{D7EBD286-728C-4E30-A8D2-06E11198DD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849076-E015-4BD6-BBD4-AC0289C635DD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en-US"/>
        </a:p>
      </dgm:t>
    </dgm:pt>
    <dgm:pt modelId="{60BD814A-251B-452B-A502-B3F3EA5F6597}">
      <dgm:prSet/>
      <dgm:spPr/>
      <dgm:t>
        <a:bodyPr/>
        <a:lstStyle/>
        <a:p>
          <a:r>
            <a:rPr lang="en-US" dirty="0"/>
            <a:t>17 sept. 2022</a:t>
          </a:r>
        </a:p>
      </dgm:t>
    </dgm:pt>
    <dgm:pt modelId="{F2203176-823B-4806-93E1-A79D1639706E}" type="parTrans" cxnId="{5E466452-1DF5-4DC3-90F2-EADAB91CCD90}">
      <dgm:prSet/>
      <dgm:spPr/>
      <dgm:t>
        <a:bodyPr/>
        <a:lstStyle/>
        <a:p>
          <a:endParaRPr lang="en-US"/>
        </a:p>
      </dgm:t>
    </dgm:pt>
    <dgm:pt modelId="{0C01082A-8432-4E89-B25F-7524F4C1D8E8}" type="sibTrans" cxnId="{5E466452-1DF5-4DC3-90F2-EADAB91CCD90}">
      <dgm:prSet/>
      <dgm:spPr/>
      <dgm:t>
        <a:bodyPr/>
        <a:lstStyle/>
        <a:p>
          <a:endParaRPr lang="en-US"/>
        </a:p>
      </dgm:t>
    </dgm:pt>
    <dgm:pt modelId="{E4932109-7AB3-4380-83BD-2B2BC2E0CFA4}">
      <dgm:prSet/>
      <dgm:spPr/>
      <dgm:t>
        <a:bodyPr/>
        <a:lstStyle/>
        <a:p>
          <a:r>
            <a:rPr lang="en-US" dirty="0"/>
            <a:t>audition </a:t>
          </a:r>
          <a:r>
            <a:rPr lang="en-US" dirty="0" err="1"/>
            <a:t>devant</a:t>
          </a:r>
          <a:r>
            <a:rPr lang="en-US" dirty="0"/>
            <a:t> la Commission Justice du </a:t>
          </a:r>
          <a:r>
            <a:rPr lang="en-US" dirty="0" err="1"/>
            <a:t>Parlement</a:t>
          </a:r>
          <a:r>
            <a:rPr lang="en-US" dirty="0"/>
            <a:t> </a:t>
          </a:r>
          <a:r>
            <a:rPr lang="en-US" dirty="0" err="1"/>
            <a:t>européen</a:t>
          </a:r>
          <a:r>
            <a:rPr lang="en-US" dirty="0"/>
            <a:t> </a:t>
          </a:r>
        </a:p>
      </dgm:t>
    </dgm:pt>
    <dgm:pt modelId="{5F13D039-E4BE-4F6E-99F9-3281DA3D2FB2}" type="parTrans" cxnId="{3C28B7C2-65C2-48AD-A228-9E995486E84B}">
      <dgm:prSet/>
      <dgm:spPr/>
      <dgm:t>
        <a:bodyPr/>
        <a:lstStyle/>
        <a:p>
          <a:endParaRPr lang="en-US"/>
        </a:p>
      </dgm:t>
    </dgm:pt>
    <dgm:pt modelId="{D324753D-AB92-4DE5-9485-5AFAB93AADD0}" type="sibTrans" cxnId="{3C28B7C2-65C2-48AD-A228-9E995486E84B}">
      <dgm:prSet/>
      <dgm:spPr/>
      <dgm:t>
        <a:bodyPr/>
        <a:lstStyle/>
        <a:p>
          <a:endParaRPr lang="en-US"/>
        </a:p>
      </dgm:t>
    </dgm:pt>
    <dgm:pt modelId="{C1EF92A2-6081-4929-B198-69E5F08F7E43}">
      <dgm:prSet/>
      <dgm:spPr/>
      <dgm:t>
        <a:bodyPr/>
        <a:lstStyle/>
        <a:p>
          <a:r>
            <a:rPr lang="en-US" dirty="0"/>
            <a:t>9 </a:t>
          </a:r>
          <a:r>
            <a:rPr lang="en-US" dirty="0" err="1"/>
            <a:t>déc</a:t>
          </a:r>
          <a:r>
            <a:rPr lang="en-US" dirty="0"/>
            <a:t>. 2022</a:t>
          </a:r>
        </a:p>
      </dgm:t>
    </dgm:pt>
    <dgm:pt modelId="{B930C87A-9D65-4CAF-A3D8-A13D34232A40}" type="parTrans" cxnId="{D6410E5D-A049-48E4-A087-3DDEB2054184}">
      <dgm:prSet/>
      <dgm:spPr/>
      <dgm:t>
        <a:bodyPr/>
        <a:lstStyle/>
        <a:p>
          <a:endParaRPr lang="en-US"/>
        </a:p>
      </dgm:t>
    </dgm:pt>
    <dgm:pt modelId="{EB215E97-7701-4D7A-BCF8-E51EE312C74F}" type="sibTrans" cxnId="{D6410E5D-A049-48E4-A087-3DDEB2054184}">
      <dgm:prSet/>
      <dgm:spPr/>
      <dgm:t>
        <a:bodyPr/>
        <a:lstStyle/>
        <a:p>
          <a:endParaRPr lang="en-US"/>
        </a:p>
      </dgm:t>
    </dgm:pt>
    <dgm:pt modelId="{3A50AFE0-1247-4530-86FD-10997C4AA064}">
      <dgm:prSet/>
      <dgm:spPr/>
      <dgm:t>
        <a:bodyPr/>
        <a:lstStyle/>
        <a:p>
          <a:r>
            <a:rPr lang="en-US" dirty="0"/>
            <a:t>workshop à la Cour </a:t>
          </a:r>
          <a:r>
            <a:rPr lang="en-US" dirty="0" err="1"/>
            <a:t>d'appel</a:t>
          </a:r>
          <a:r>
            <a:rPr lang="en-US" dirty="0"/>
            <a:t> de Mons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présence</a:t>
          </a:r>
          <a:r>
            <a:rPr lang="en-US" dirty="0"/>
            <a:t> de la DG Environnement et de la DG Just de la Commission </a:t>
          </a:r>
          <a:r>
            <a:rPr lang="en-US" dirty="0" err="1"/>
            <a:t>européenne</a:t>
          </a:r>
        </a:p>
      </dgm:t>
    </dgm:pt>
    <dgm:pt modelId="{0DC74EA0-C6B1-4AA3-8478-1E8E93FBC0AE}" type="parTrans" cxnId="{5FDAF29F-8BF0-4BB4-9F48-0C10C48B982D}">
      <dgm:prSet/>
      <dgm:spPr/>
      <dgm:t>
        <a:bodyPr/>
        <a:lstStyle/>
        <a:p>
          <a:endParaRPr lang="en-US"/>
        </a:p>
      </dgm:t>
    </dgm:pt>
    <dgm:pt modelId="{390D5083-0D88-48A7-9192-D17629DCC86E}" type="sibTrans" cxnId="{5FDAF29F-8BF0-4BB4-9F48-0C10C48B982D}">
      <dgm:prSet/>
      <dgm:spPr/>
      <dgm:t>
        <a:bodyPr/>
        <a:lstStyle/>
        <a:p>
          <a:endParaRPr lang="en-US"/>
        </a:p>
      </dgm:t>
    </dgm:pt>
    <dgm:pt modelId="{10E41BEA-669C-4E04-84AC-041ECF890AE4}">
      <dgm:prSet/>
      <dgm:spPr/>
      <dgm:t>
        <a:bodyPr/>
        <a:lstStyle/>
        <a:p>
          <a:pPr rtl="0"/>
          <a:r>
            <a:rPr lang="en-US" dirty="0">
              <a:latin typeface="Bierstadt"/>
            </a:rPr>
            <a:t>3 </a:t>
          </a:r>
          <a:r>
            <a:rPr lang="en-US" dirty="0" err="1">
              <a:latin typeface="Bierstadt"/>
            </a:rPr>
            <a:t>févr</a:t>
          </a:r>
          <a:r>
            <a:rPr lang="en-US" dirty="0">
              <a:latin typeface="Bierstadt"/>
            </a:rPr>
            <a:t>. 2023</a:t>
          </a:r>
          <a:endParaRPr lang="en-US" dirty="0"/>
        </a:p>
      </dgm:t>
    </dgm:pt>
    <dgm:pt modelId="{C79F8319-CA22-4691-9FE5-6478BD3066BD}" type="parTrans" cxnId="{8C3EC43B-FCE6-437C-A9D9-168EE7904326}">
      <dgm:prSet/>
      <dgm:spPr/>
      <dgm:t>
        <a:bodyPr/>
        <a:lstStyle/>
        <a:p>
          <a:endParaRPr lang="en-US"/>
        </a:p>
      </dgm:t>
    </dgm:pt>
    <dgm:pt modelId="{B7758D87-90D9-4F7A-820F-4D5049C51073}" type="sibTrans" cxnId="{8C3EC43B-FCE6-437C-A9D9-168EE7904326}">
      <dgm:prSet/>
      <dgm:spPr/>
      <dgm:t>
        <a:bodyPr/>
        <a:lstStyle/>
        <a:p>
          <a:endParaRPr lang="en-US"/>
        </a:p>
      </dgm:t>
    </dgm:pt>
    <dgm:pt modelId="{DE457892-E3E9-4761-B9B6-970FBE73E9C4}">
      <dgm:prSet/>
      <dgm:spPr/>
      <dgm:t>
        <a:bodyPr/>
        <a:lstStyle/>
        <a:p>
          <a:r>
            <a:rPr lang="en-US"/>
            <a:t>workshop à la Cour </a:t>
          </a:r>
          <a:r>
            <a:rPr lang="en-US" err="1"/>
            <a:t>d'appel</a:t>
          </a:r>
          <a:r>
            <a:rPr lang="en-US"/>
            <a:t> de Mons </a:t>
          </a:r>
          <a:r>
            <a:rPr lang="en-US" err="1"/>
            <a:t>en</a:t>
          </a:r>
          <a:r>
            <a:rPr lang="en-US"/>
            <a:t> </a:t>
          </a:r>
          <a:r>
            <a:rPr lang="en-US" err="1"/>
            <a:t>présence</a:t>
          </a:r>
          <a:r>
            <a:rPr lang="en-US"/>
            <a:t> de </a:t>
          </a:r>
          <a:r>
            <a:rPr lang="en-US" err="1"/>
            <a:t>représentants</a:t>
          </a:r>
          <a:r>
            <a:rPr lang="en-US"/>
            <a:t> du </a:t>
          </a:r>
          <a:r>
            <a:rPr lang="en-US" err="1"/>
            <a:t>Parlement</a:t>
          </a:r>
          <a:r>
            <a:rPr lang="en-US"/>
            <a:t> </a:t>
          </a:r>
          <a:r>
            <a:rPr lang="en-US" err="1"/>
            <a:t>européen</a:t>
          </a:r>
          <a:r>
            <a:rPr lang="en-US"/>
            <a:t> et de la DG Environnement et de la DG Just</a:t>
          </a:r>
        </a:p>
      </dgm:t>
    </dgm:pt>
    <dgm:pt modelId="{02CDD64C-5D22-4888-B2D1-6350B816B102}" type="parTrans" cxnId="{D3DE9922-31AE-4C24-9F23-8C0638933548}">
      <dgm:prSet/>
      <dgm:spPr/>
      <dgm:t>
        <a:bodyPr/>
        <a:lstStyle/>
        <a:p>
          <a:endParaRPr lang="en-US"/>
        </a:p>
      </dgm:t>
    </dgm:pt>
    <dgm:pt modelId="{F8650E8B-50DF-4BEB-BCF8-ADCAF311A3B6}" type="sibTrans" cxnId="{D3DE9922-31AE-4C24-9F23-8C0638933548}">
      <dgm:prSet/>
      <dgm:spPr/>
      <dgm:t>
        <a:bodyPr/>
        <a:lstStyle/>
        <a:p>
          <a:endParaRPr lang="en-US"/>
        </a:p>
      </dgm:t>
    </dgm:pt>
    <dgm:pt modelId="{7B403E54-8A8E-4EE1-AA50-7460684FC160}">
      <dgm:prSet/>
      <dgm:spPr/>
      <dgm:t>
        <a:bodyPr/>
        <a:lstStyle/>
        <a:p>
          <a:r>
            <a:rPr lang="en-US" dirty="0"/>
            <a:t>27 sept. 2023</a:t>
          </a:r>
        </a:p>
      </dgm:t>
    </dgm:pt>
    <dgm:pt modelId="{44F55A2C-D42E-4618-ACFD-FE4C850686DB}" type="parTrans" cxnId="{9896E67C-F5CB-4187-98DB-1E867D7D1054}">
      <dgm:prSet/>
      <dgm:spPr/>
      <dgm:t>
        <a:bodyPr/>
        <a:lstStyle/>
        <a:p>
          <a:endParaRPr lang="en-US"/>
        </a:p>
      </dgm:t>
    </dgm:pt>
    <dgm:pt modelId="{CF386300-C462-4B74-9EE5-E0FAB38A6533}" type="sibTrans" cxnId="{9896E67C-F5CB-4187-98DB-1E867D7D1054}">
      <dgm:prSet/>
      <dgm:spPr/>
      <dgm:t>
        <a:bodyPr/>
        <a:lstStyle/>
        <a:p>
          <a:endParaRPr lang="en-US"/>
        </a:p>
      </dgm:t>
    </dgm:pt>
    <dgm:pt modelId="{3178FF87-9FB1-494A-B006-1F7C343838BD}">
      <dgm:prSet/>
      <dgm:spPr/>
      <dgm:t>
        <a:bodyPr/>
        <a:lstStyle/>
        <a:p>
          <a:r>
            <a:rPr lang="en-US" dirty="0" err="1"/>
            <a:t>visite</a:t>
          </a:r>
          <a:r>
            <a:rPr lang="en-US" dirty="0"/>
            <a:t> de la </a:t>
          </a:r>
          <a:r>
            <a:rPr lang="en-US" dirty="0" err="1"/>
            <a:t>Ministre</a:t>
          </a:r>
          <a:r>
            <a:rPr lang="en-US" dirty="0"/>
            <a:t> </a:t>
          </a:r>
          <a:r>
            <a:rPr lang="en-US" dirty="0" err="1"/>
            <a:t>fédérale</a:t>
          </a:r>
          <a:r>
            <a:rPr lang="en-US" dirty="0"/>
            <a:t> </a:t>
          </a:r>
          <a:r>
            <a:rPr lang="en-US" dirty="0" err="1"/>
            <a:t>belge</a:t>
          </a:r>
          <a:r>
            <a:rPr lang="en-US" dirty="0"/>
            <a:t> de </a:t>
          </a:r>
          <a:r>
            <a:rPr lang="en-US" dirty="0" err="1"/>
            <a:t>l'Environnement</a:t>
          </a:r>
          <a:r>
            <a:rPr lang="en-US" dirty="0"/>
            <a:t> et </a:t>
          </a:r>
          <a:r>
            <a:rPr lang="en-US" dirty="0" err="1"/>
            <a:t>présentation</a:t>
          </a:r>
          <a:r>
            <a:rPr lang="en-US" dirty="0"/>
            <a:t> par le PRE d'un </a:t>
          </a:r>
          <a:r>
            <a:rPr lang="en-US" dirty="0" err="1"/>
            <a:t>projet</a:t>
          </a:r>
          <a:r>
            <a:rPr lang="en-US" dirty="0"/>
            <a:t> de Loi </a:t>
          </a:r>
          <a:r>
            <a:rPr lang="en-US" dirty="0" err="1"/>
            <a:t>instituant</a:t>
          </a:r>
          <a:r>
            <a:rPr lang="en-US" dirty="0"/>
            <a:t> les </a:t>
          </a:r>
          <a:r>
            <a:rPr lang="en-US" dirty="0" err="1"/>
            <a:t>chambres</a:t>
          </a:r>
          <a:r>
            <a:rPr lang="en-US" dirty="0"/>
            <a:t> de </a:t>
          </a:r>
          <a:r>
            <a:rPr lang="en-US" dirty="0" err="1"/>
            <a:t>l'environnement</a:t>
          </a:r>
        </a:p>
      </dgm:t>
    </dgm:pt>
    <dgm:pt modelId="{5B1743BE-9F2C-4AD1-BF21-25F654B8853C}" type="parTrans" cxnId="{EC4377E2-56B5-469B-A867-2E62FB6DB91E}">
      <dgm:prSet/>
      <dgm:spPr/>
      <dgm:t>
        <a:bodyPr/>
        <a:lstStyle/>
        <a:p>
          <a:endParaRPr lang="en-US"/>
        </a:p>
      </dgm:t>
    </dgm:pt>
    <dgm:pt modelId="{B6AB5420-62AC-475D-BE04-EAB3D4CEEC8A}" type="sibTrans" cxnId="{EC4377E2-56B5-469B-A867-2E62FB6DB91E}">
      <dgm:prSet/>
      <dgm:spPr/>
      <dgm:t>
        <a:bodyPr/>
        <a:lstStyle/>
        <a:p>
          <a:endParaRPr lang="en-US"/>
        </a:p>
      </dgm:t>
    </dgm:pt>
    <dgm:pt modelId="{980316F4-1364-409A-9AFD-CE06206B87A1}" type="pres">
      <dgm:prSet presAssocID="{B5849076-E015-4BD6-BBD4-AC0289C635DD}" presName="Name0" presStyleCnt="0">
        <dgm:presLayoutVars>
          <dgm:animLvl val="lvl"/>
          <dgm:resizeHandles val="exact"/>
        </dgm:presLayoutVars>
      </dgm:prSet>
      <dgm:spPr/>
    </dgm:pt>
    <dgm:pt modelId="{464DACB9-EA32-4161-B478-A9C4C5367929}" type="pres">
      <dgm:prSet presAssocID="{60BD814A-251B-452B-A502-B3F3EA5F6597}" presName="composite" presStyleCnt="0"/>
      <dgm:spPr/>
    </dgm:pt>
    <dgm:pt modelId="{7BFFA30A-8C2B-47D9-A022-B0257E8C81FF}" type="pres">
      <dgm:prSet presAssocID="{60BD814A-251B-452B-A502-B3F3EA5F6597}" presName="L" presStyleLbl="solidFgAcc1" presStyleIdx="0" presStyleCnt="4">
        <dgm:presLayoutVars>
          <dgm:chMax val="0"/>
          <dgm:chPref val="0"/>
        </dgm:presLayoutVars>
      </dgm:prSet>
      <dgm:spPr/>
    </dgm:pt>
    <dgm:pt modelId="{3970DF26-7362-4517-A77A-6C71C5568A3F}" type="pres">
      <dgm:prSet presAssocID="{60BD814A-251B-452B-A502-B3F3EA5F659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D3FB33E-79AA-488D-8B23-852B74574307}" type="pres">
      <dgm:prSet presAssocID="{60BD814A-251B-452B-A502-B3F3EA5F6597}" presName="desTx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CBBA2E6-181A-4DF2-8D51-75CA81F2F041}" type="pres">
      <dgm:prSet presAssocID="{60BD814A-251B-452B-A502-B3F3EA5F6597}" presName="EmptyPlaceHolder" presStyleCnt="0"/>
      <dgm:spPr/>
    </dgm:pt>
    <dgm:pt modelId="{96E16EDE-09FF-4E7E-8238-7DCA322DA467}" type="pres">
      <dgm:prSet presAssocID="{0C01082A-8432-4E89-B25F-7524F4C1D8E8}" presName="space" presStyleCnt="0"/>
      <dgm:spPr/>
    </dgm:pt>
    <dgm:pt modelId="{BB490194-D2B6-4F95-B26D-8BF8FB75D5AD}" type="pres">
      <dgm:prSet presAssocID="{C1EF92A2-6081-4929-B198-69E5F08F7E43}" presName="composite" presStyleCnt="0"/>
      <dgm:spPr/>
    </dgm:pt>
    <dgm:pt modelId="{5518B8DE-7107-485D-9B7A-58F74B311DD9}" type="pres">
      <dgm:prSet presAssocID="{C1EF92A2-6081-4929-B198-69E5F08F7E43}" presName="L" presStyleLbl="solidFgAcc1" presStyleIdx="1" presStyleCnt="4">
        <dgm:presLayoutVars>
          <dgm:chMax val="0"/>
          <dgm:chPref val="0"/>
        </dgm:presLayoutVars>
      </dgm:prSet>
      <dgm:spPr/>
    </dgm:pt>
    <dgm:pt modelId="{28DCDDCE-D5CB-4C15-9535-9CCC1B042315}" type="pres">
      <dgm:prSet presAssocID="{C1EF92A2-6081-4929-B198-69E5F08F7E4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F1C69D0-4279-46E5-B943-57F03AEB82BE}" type="pres">
      <dgm:prSet presAssocID="{C1EF92A2-6081-4929-B198-69E5F08F7E43}" presName="desTx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BEAEEFF-3DBD-4321-AB96-4C92555D48D5}" type="pres">
      <dgm:prSet presAssocID="{C1EF92A2-6081-4929-B198-69E5F08F7E43}" presName="EmptyPlaceHolder" presStyleCnt="0"/>
      <dgm:spPr/>
    </dgm:pt>
    <dgm:pt modelId="{B8A62B9D-E100-4039-8F8E-987CC57BD727}" type="pres">
      <dgm:prSet presAssocID="{EB215E97-7701-4D7A-BCF8-E51EE312C74F}" presName="space" presStyleCnt="0"/>
      <dgm:spPr/>
    </dgm:pt>
    <dgm:pt modelId="{0C07AF16-0D13-4897-8BB5-B2060E586E2E}" type="pres">
      <dgm:prSet presAssocID="{10E41BEA-669C-4E04-84AC-041ECF890AE4}" presName="composite" presStyleCnt="0"/>
      <dgm:spPr/>
    </dgm:pt>
    <dgm:pt modelId="{AD602D4E-3161-444C-8BDE-D86C38ABB9F1}" type="pres">
      <dgm:prSet presAssocID="{10E41BEA-669C-4E04-84AC-041ECF890AE4}" presName="L" presStyleLbl="solidFgAcc1" presStyleIdx="2" presStyleCnt="4">
        <dgm:presLayoutVars>
          <dgm:chMax val="0"/>
          <dgm:chPref val="0"/>
        </dgm:presLayoutVars>
      </dgm:prSet>
      <dgm:spPr/>
    </dgm:pt>
    <dgm:pt modelId="{3E366A9A-8E43-480B-99E0-0EC1EBCF3B9E}" type="pres">
      <dgm:prSet presAssocID="{10E41BEA-669C-4E04-84AC-041ECF890AE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3B359F6-8253-4ABB-98E9-63A7387EF3CF}" type="pres">
      <dgm:prSet presAssocID="{10E41BEA-669C-4E04-84AC-041ECF890AE4}" presName="desTx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89B5A21-2CC1-4E29-AA44-86299841FE03}" type="pres">
      <dgm:prSet presAssocID="{10E41BEA-669C-4E04-84AC-041ECF890AE4}" presName="EmptyPlaceHolder" presStyleCnt="0"/>
      <dgm:spPr/>
    </dgm:pt>
    <dgm:pt modelId="{D6D7E13B-E195-4123-94B2-D39AFD1B3D00}" type="pres">
      <dgm:prSet presAssocID="{B7758D87-90D9-4F7A-820F-4D5049C51073}" presName="space" presStyleCnt="0"/>
      <dgm:spPr/>
    </dgm:pt>
    <dgm:pt modelId="{DB554D73-500E-49FE-9DD4-0F88CCD78228}" type="pres">
      <dgm:prSet presAssocID="{7B403E54-8A8E-4EE1-AA50-7460684FC160}" presName="composite" presStyleCnt="0"/>
      <dgm:spPr/>
    </dgm:pt>
    <dgm:pt modelId="{46E32E5A-F29B-4067-883F-3570760B59EB}" type="pres">
      <dgm:prSet presAssocID="{7B403E54-8A8E-4EE1-AA50-7460684FC160}" presName="L" presStyleLbl="solidFgAcc1" presStyleIdx="3" presStyleCnt="4">
        <dgm:presLayoutVars>
          <dgm:chMax val="0"/>
          <dgm:chPref val="0"/>
        </dgm:presLayoutVars>
      </dgm:prSet>
      <dgm:spPr/>
    </dgm:pt>
    <dgm:pt modelId="{56193DAC-C519-44F0-8F37-8A09F2639F08}" type="pres">
      <dgm:prSet presAssocID="{7B403E54-8A8E-4EE1-AA50-7460684FC16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0C73EB8-519B-4813-A087-CEE10ADAF159}" type="pres">
      <dgm:prSet presAssocID="{7B403E54-8A8E-4EE1-AA50-7460684FC160}" presName="desTx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3C0C7FF-F9C8-48C4-B43C-88C6A01307C0}" type="pres">
      <dgm:prSet presAssocID="{7B403E54-8A8E-4EE1-AA50-7460684FC160}" presName="EmptyPlaceHolder" presStyleCnt="0"/>
      <dgm:spPr/>
    </dgm:pt>
  </dgm:ptLst>
  <dgm:cxnLst>
    <dgm:cxn modelId="{CE0B6B0E-F35C-44A8-8B5B-767CA2BD98FF}" type="presOf" srcId="{10E41BEA-669C-4E04-84AC-041ECF890AE4}" destId="{3E366A9A-8E43-480B-99E0-0EC1EBCF3B9E}" srcOrd="0" destOrd="0" presId="urn:microsoft.com/office/officeart/2016/7/layout/AccentHomeChevronProcess"/>
    <dgm:cxn modelId="{D3DE9922-31AE-4C24-9F23-8C0638933548}" srcId="{10E41BEA-669C-4E04-84AC-041ECF890AE4}" destId="{DE457892-E3E9-4761-B9B6-970FBE73E9C4}" srcOrd="0" destOrd="0" parTransId="{02CDD64C-5D22-4888-B2D1-6350B816B102}" sibTransId="{F8650E8B-50DF-4BEB-BCF8-ADCAF311A3B6}"/>
    <dgm:cxn modelId="{8C3EC43B-FCE6-437C-A9D9-168EE7904326}" srcId="{B5849076-E015-4BD6-BBD4-AC0289C635DD}" destId="{10E41BEA-669C-4E04-84AC-041ECF890AE4}" srcOrd="2" destOrd="0" parTransId="{C79F8319-CA22-4691-9FE5-6478BD3066BD}" sibTransId="{B7758D87-90D9-4F7A-820F-4D5049C51073}"/>
    <dgm:cxn modelId="{263E425B-F8DC-484A-BAC7-6424958916E4}" type="presOf" srcId="{DE457892-E3E9-4761-B9B6-970FBE73E9C4}" destId="{13B359F6-8253-4ABB-98E9-63A7387EF3CF}" srcOrd="0" destOrd="0" presId="urn:microsoft.com/office/officeart/2016/7/layout/AccentHomeChevronProcess"/>
    <dgm:cxn modelId="{B465355C-E146-4650-AC95-64CDFF59200D}" type="presOf" srcId="{C1EF92A2-6081-4929-B198-69E5F08F7E43}" destId="{28DCDDCE-D5CB-4C15-9535-9CCC1B042315}" srcOrd="0" destOrd="0" presId="urn:microsoft.com/office/officeart/2016/7/layout/AccentHomeChevronProcess"/>
    <dgm:cxn modelId="{D6410E5D-A049-48E4-A087-3DDEB2054184}" srcId="{B5849076-E015-4BD6-BBD4-AC0289C635DD}" destId="{C1EF92A2-6081-4929-B198-69E5F08F7E43}" srcOrd="1" destOrd="0" parTransId="{B930C87A-9D65-4CAF-A3D8-A13D34232A40}" sibTransId="{EB215E97-7701-4D7A-BCF8-E51EE312C74F}"/>
    <dgm:cxn modelId="{227E8369-DFBA-4DC6-8DDD-A10AFC3BB39B}" type="presOf" srcId="{3A50AFE0-1247-4530-86FD-10997C4AA064}" destId="{BF1C69D0-4279-46E5-B943-57F03AEB82BE}" srcOrd="0" destOrd="0" presId="urn:microsoft.com/office/officeart/2016/7/layout/AccentHomeChevronProcess"/>
    <dgm:cxn modelId="{7C71A54C-793F-4FD1-AF9C-A0CB2B1839AF}" type="presOf" srcId="{B5849076-E015-4BD6-BBD4-AC0289C635DD}" destId="{980316F4-1364-409A-9AFD-CE06206B87A1}" srcOrd="0" destOrd="0" presId="urn:microsoft.com/office/officeart/2016/7/layout/AccentHomeChevronProcess"/>
    <dgm:cxn modelId="{5E466452-1DF5-4DC3-90F2-EADAB91CCD90}" srcId="{B5849076-E015-4BD6-BBD4-AC0289C635DD}" destId="{60BD814A-251B-452B-A502-B3F3EA5F6597}" srcOrd="0" destOrd="0" parTransId="{F2203176-823B-4806-93E1-A79D1639706E}" sibTransId="{0C01082A-8432-4E89-B25F-7524F4C1D8E8}"/>
    <dgm:cxn modelId="{6B3F4A54-6545-4A19-85C5-9C4A574F640D}" type="presOf" srcId="{60BD814A-251B-452B-A502-B3F3EA5F6597}" destId="{3970DF26-7362-4517-A77A-6C71C5568A3F}" srcOrd="0" destOrd="0" presId="urn:microsoft.com/office/officeart/2016/7/layout/AccentHomeChevronProcess"/>
    <dgm:cxn modelId="{9896E67C-F5CB-4187-98DB-1E867D7D1054}" srcId="{B5849076-E015-4BD6-BBD4-AC0289C635DD}" destId="{7B403E54-8A8E-4EE1-AA50-7460684FC160}" srcOrd="3" destOrd="0" parTransId="{44F55A2C-D42E-4618-ACFD-FE4C850686DB}" sibTransId="{CF386300-C462-4B74-9EE5-E0FAB38A6533}"/>
    <dgm:cxn modelId="{84A33885-E91E-4CF4-A85A-6C8FE134A88D}" type="presOf" srcId="{3178FF87-9FB1-494A-B006-1F7C343838BD}" destId="{50C73EB8-519B-4813-A087-CEE10ADAF159}" srcOrd="0" destOrd="0" presId="urn:microsoft.com/office/officeart/2016/7/layout/AccentHomeChevronProcess"/>
    <dgm:cxn modelId="{5FDAF29F-8BF0-4BB4-9F48-0C10C48B982D}" srcId="{C1EF92A2-6081-4929-B198-69E5F08F7E43}" destId="{3A50AFE0-1247-4530-86FD-10997C4AA064}" srcOrd="0" destOrd="0" parTransId="{0DC74EA0-C6B1-4AA3-8478-1E8E93FBC0AE}" sibTransId="{390D5083-0D88-48A7-9192-D17629DCC86E}"/>
    <dgm:cxn modelId="{771394C0-7989-4B64-9E7F-424E8DDE59BA}" type="presOf" srcId="{7B403E54-8A8E-4EE1-AA50-7460684FC160}" destId="{56193DAC-C519-44F0-8F37-8A09F2639F08}" srcOrd="0" destOrd="0" presId="urn:microsoft.com/office/officeart/2016/7/layout/AccentHomeChevronProcess"/>
    <dgm:cxn modelId="{3C28B7C2-65C2-48AD-A228-9E995486E84B}" srcId="{60BD814A-251B-452B-A502-B3F3EA5F6597}" destId="{E4932109-7AB3-4380-83BD-2B2BC2E0CFA4}" srcOrd="0" destOrd="0" parTransId="{5F13D039-E4BE-4F6E-99F9-3281DA3D2FB2}" sibTransId="{D324753D-AB92-4DE5-9485-5AFAB93AADD0}"/>
    <dgm:cxn modelId="{E398EFD8-0416-4169-AF1A-F9F7CB759ED5}" type="presOf" srcId="{E4932109-7AB3-4380-83BD-2B2BC2E0CFA4}" destId="{7D3FB33E-79AA-488D-8B23-852B74574307}" srcOrd="0" destOrd="0" presId="urn:microsoft.com/office/officeart/2016/7/layout/AccentHomeChevronProcess"/>
    <dgm:cxn modelId="{EC4377E2-56B5-469B-A867-2E62FB6DB91E}" srcId="{7B403E54-8A8E-4EE1-AA50-7460684FC160}" destId="{3178FF87-9FB1-494A-B006-1F7C343838BD}" srcOrd="0" destOrd="0" parTransId="{5B1743BE-9F2C-4AD1-BF21-25F654B8853C}" sibTransId="{B6AB5420-62AC-475D-BE04-EAB3D4CEEC8A}"/>
    <dgm:cxn modelId="{834E31DC-8595-491E-8CC0-F33176C2E75B}" type="presParOf" srcId="{980316F4-1364-409A-9AFD-CE06206B87A1}" destId="{464DACB9-EA32-4161-B478-A9C4C5367929}" srcOrd="0" destOrd="0" presId="urn:microsoft.com/office/officeart/2016/7/layout/AccentHomeChevronProcess"/>
    <dgm:cxn modelId="{4A802CF5-D606-427C-BBAE-83ED01C0A643}" type="presParOf" srcId="{464DACB9-EA32-4161-B478-A9C4C5367929}" destId="{7BFFA30A-8C2B-47D9-A022-B0257E8C81FF}" srcOrd="0" destOrd="0" presId="urn:microsoft.com/office/officeart/2016/7/layout/AccentHomeChevronProcess"/>
    <dgm:cxn modelId="{8A0EFB91-D7DA-406C-B80C-66517A589EAB}" type="presParOf" srcId="{464DACB9-EA32-4161-B478-A9C4C5367929}" destId="{3970DF26-7362-4517-A77A-6C71C5568A3F}" srcOrd="1" destOrd="0" presId="urn:microsoft.com/office/officeart/2016/7/layout/AccentHomeChevronProcess"/>
    <dgm:cxn modelId="{0A0CF9B8-0A0A-4380-AE2C-4FC50972A6A9}" type="presParOf" srcId="{464DACB9-EA32-4161-B478-A9C4C5367929}" destId="{7D3FB33E-79AA-488D-8B23-852B74574307}" srcOrd="2" destOrd="0" presId="urn:microsoft.com/office/officeart/2016/7/layout/AccentHomeChevronProcess"/>
    <dgm:cxn modelId="{3650876C-5B51-472D-AA39-DBE3A796B7D5}" type="presParOf" srcId="{464DACB9-EA32-4161-B478-A9C4C5367929}" destId="{9CBBA2E6-181A-4DF2-8D51-75CA81F2F041}" srcOrd="3" destOrd="0" presId="urn:microsoft.com/office/officeart/2016/7/layout/AccentHomeChevronProcess"/>
    <dgm:cxn modelId="{79767334-4710-49D7-9DE9-6A54306930A9}" type="presParOf" srcId="{980316F4-1364-409A-9AFD-CE06206B87A1}" destId="{96E16EDE-09FF-4E7E-8238-7DCA322DA467}" srcOrd="1" destOrd="0" presId="urn:microsoft.com/office/officeart/2016/7/layout/AccentHomeChevronProcess"/>
    <dgm:cxn modelId="{DA9441DD-7737-472E-959C-8D822A491ECA}" type="presParOf" srcId="{980316F4-1364-409A-9AFD-CE06206B87A1}" destId="{BB490194-D2B6-4F95-B26D-8BF8FB75D5AD}" srcOrd="2" destOrd="0" presId="urn:microsoft.com/office/officeart/2016/7/layout/AccentHomeChevronProcess"/>
    <dgm:cxn modelId="{E50C9D58-EB40-4672-9873-16D7343C738E}" type="presParOf" srcId="{BB490194-D2B6-4F95-B26D-8BF8FB75D5AD}" destId="{5518B8DE-7107-485D-9B7A-58F74B311DD9}" srcOrd="0" destOrd="0" presId="urn:microsoft.com/office/officeart/2016/7/layout/AccentHomeChevronProcess"/>
    <dgm:cxn modelId="{03139A3A-FE6F-4F40-A25E-461C7A5ED4BB}" type="presParOf" srcId="{BB490194-D2B6-4F95-B26D-8BF8FB75D5AD}" destId="{28DCDDCE-D5CB-4C15-9535-9CCC1B042315}" srcOrd="1" destOrd="0" presId="urn:microsoft.com/office/officeart/2016/7/layout/AccentHomeChevronProcess"/>
    <dgm:cxn modelId="{1D9DAC45-AA26-4692-A2BE-08969E5CBB01}" type="presParOf" srcId="{BB490194-D2B6-4F95-B26D-8BF8FB75D5AD}" destId="{BF1C69D0-4279-46E5-B943-57F03AEB82BE}" srcOrd="2" destOrd="0" presId="urn:microsoft.com/office/officeart/2016/7/layout/AccentHomeChevronProcess"/>
    <dgm:cxn modelId="{B0053672-6BD5-4AFD-9EBE-A50A2ACEE224}" type="presParOf" srcId="{BB490194-D2B6-4F95-B26D-8BF8FB75D5AD}" destId="{FBEAEEFF-3DBD-4321-AB96-4C92555D48D5}" srcOrd="3" destOrd="0" presId="urn:microsoft.com/office/officeart/2016/7/layout/AccentHomeChevronProcess"/>
    <dgm:cxn modelId="{E3408A64-5372-4239-9849-535875D1FB7B}" type="presParOf" srcId="{980316F4-1364-409A-9AFD-CE06206B87A1}" destId="{B8A62B9D-E100-4039-8F8E-987CC57BD727}" srcOrd="3" destOrd="0" presId="urn:microsoft.com/office/officeart/2016/7/layout/AccentHomeChevronProcess"/>
    <dgm:cxn modelId="{553F8B11-5197-4187-917E-9AEFBA4F793D}" type="presParOf" srcId="{980316F4-1364-409A-9AFD-CE06206B87A1}" destId="{0C07AF16-0D13-4897-8BB5-B2060E586E2E}" srcOrd="4" destOrd="0" presId="urn:microsoft.com/office/officeart/2016/7/layout/AccentHomeChevronProcess"/>
    <dgm:cxn modelId="{E25201BE-F3B9-452F-A3F9-B5949B335A44}" type="presParOf" srcId="{0C07AF16-0D13-4897-8BB5-B2060E586E2E}" destId="{AD602D4E-3161-444C-8BDE-D86C38ABB9F1}" srcOrd="0" destOrd="0" presId="urn:microsoft.com/office/officeart/2016/7/layout/AccentHomeChevronProcess"/>
    <dgm:cxn modelId="{8507D10B-EA8A-4D3F-8481-CD90EE22A9F9}" type="presParOf" srcId="{0C07AF16-0D13-4897-8BB5-B2060E586E2E}" destId="{3E366A9A-8E43-480B-99E0-0EC1EBCF3B9E}" srcOrd="1" destOrd="0" presId="urn:microsoft.com/office/officeart/2016/7/layout/AccentHomeChevronProcess"/>
    <dgm:cxn modelId="{33EA877E-4EC3-426F-925F-8486577AEEEB}" type="presParOf" srcId="{0C07AF16-0D13-4897-8BB5-B2060E586E2E}" destId="{13B359F6-8253-4ABB-98E9-63A7387EF3CF}" srcOrd="2" destOrd="0" presId="urn:microsoft.com/office/officeart/2016/7/layout/AccentHomeChevronProcess"/>
    <dgm:cxn modelId="{0B415B0B-9D93-4D66-9F0A-3804F6A11C72}" type="presParOf" srcId="{0C07AF16-0D13-4897-8BB5-B2060E586E2E}" destId="{B89B5A21-2CC1-4E29-AA44-86299841FE03}" srcOrd="3" destOrd="0" presId="urn:microsoft.com/office/officeart/2016/7/layout/AccentHomeChevronProcess"/>
    <dgm:cxn modelId="{392F7653-5C88-4858-BE84-30F5E8388CF1}" type="presParOf" srcId="{980316F4-1364-409A-9AFD-CE06206B87A1}" destId="{D6D7E13B-E195-4123-94B2-D39AFD1B3D00}" srcOrd="5" destOrd="0" presId="urn:microsoft.com/office/officeart/2016/7/layout/AccentHomeChevronProcess"/>
    <dgm:cxn modelId="{798D3AF1-8B9D-430C-BA5F-DAA34BDBFD3E}" type="presParOf" srcId="{980316F4-1364-409A-9AFD-CE06206B87A1}" destId="{DB554D73-500E-49FE-9DD4-0F88CCD78228}" srcOrd="6" destOrd="0" presId="urn:microsoft.com/office/officeart/2016/7/layout/AccentHomeChevronProcess"/>
    <dgm:cxn modelId="{C4C33D86-69F9-49F4-A8AB-07B2C495A063}" type="presParOf" srcId="{DB554D73-500E-49FE-9DD4-0F88CCD78228}" destId="{46E32E5A-F29B-4067-883F-3570760B59EB}" srcOrd="0" destOrd="0" presId="urn:microsoft.com/office/officeart/2016/7/layout/AccentHomeChevronProcess"/>
    <dgm:cxn modelId="{599ED4D2-61C3-44FA-A5F9-EDAE48B1CB42}" type="presParOf" srcId="{DB554D73-500E-49FE-9DD4-0F88CCD78228}" destId="{56193DAC-C519-44F0-8F37-8A09F2639F08}" srcOrd="1" destOrd="0" presId="urn:microsoft.com/office/officeart/2016/7/layout/AccentHomeChevronProcess"/>
    <dgm:cxn modelId="{49DFC02F-7FE4-40FF-B4DA-7B72E5EFF857}" type="presParOf" srcId="{DB554D73-500E-49FE-9DD4-0F88CCD78228}" destId="{50C73EB8-519B-4813-A087-CEE10ADAF159}" srcOrd="2" destOrd="0" presId="urn:microsoft.com/office/officeart/2016/7/layout/AccentHomeChevronProcess"/>
    <dgm:cxn modelId="{757A6C53-7941-42E5-87D8-CC732B22443D}" type="presParOf" srcId="{DB554D73-500E-49FE-9DD4-0F88CCD78228}" destId="{03C0C7FF-F9C8-48C4-B43C-88C6A01307C0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25C93-8368-49A1-A231-F6546FC1F8B7}">
      <dsp:nvSpPr>
        <dsp:cNvPr id="0" name=""/>
        <dsp:cNvSpPr/>
      </dsp:nvSpPr>
      <dsp:spPr>
        <a:xfrm>
          <a:off x="383114" y="1517"/>
          <a:ext cx="1511166" cy="9066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>
              <a:latin typeface="Corbel" panose="020B0503020204020204"/>
            </a:rPr>
            <a:t>Groupes</a:t>
          </a:r>
          <a:r>
            <a:rPr lang="en-US" sz="1100" kern="1200">
              <a:latin typeface="Corbel" panose="020B0503020204020204"/>
            </a:rPr>
            <a:t> de </a:t>
          </a:r>
          <a:r>
            <a:rPr lang="en-US" sz="1100" kern="1200" err="1">
              <a:latin typeface="Corbel" panose="020B0503020204020204"/>
            </a:rPr>
            <a:t>réflexion</a:t>
          </a:r>
          <a:endParaRPr lang="en-US" sz="1100" kern="1200"/>
        </a:p>
      </dsp:txBody>
      <dsp:txXfrm>
        <a:off x="409670" y="28073"/>
        <a:ext cx="1458054" cy="853587"/>
      </dsp:txXfrm>
    </dsp:sp>
    <dsp:sp modelId="{B1FC2733-277E-491D-944C-4ABC78FAD9F0}">
      <dsp:nvSpPr>
        <dsp:cNvPr id="0" name=""/>
        <dsp:cNvSpPr/>
      </dsp:nvSpPr>
      <dsp:spPr>
        <a:xfrm>
          <a:off x="2027263" y="267483"/>
          <a:ext cx="320367" cy="37476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027263" y="342437"/>
        <a:ext cx="224257" cy="224861"/>
      </dsp:txXfrm>
    </dsp:sp>
    <dsp:sp modelId="{2F87A06B-8195-485C-8A2E-9AF6D7ADEA4A}">
      <dsp:nvSpPr>
        <dsp:cNvPr id="0" name=""/>
        <dsp:cNvSpPr/>
      </dsp:nvSpPr>
      <dsp:spPr>
        <a:xfrm>
          <a:off x="2498747" y="1517"/>
          <a:ext cx="1511166" cy="906699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/>
            <a:t>Organiser</a:t>
          </a:r>
          <a:r>
            <a:rPr lang="en-US" sz="1100" kern="1200"/>
            <a:t> des colloques &amp; </a:t>
          </a:r>
          <a:r>
            <a:rPr lang="en-US" sz="1100" kern="1200" err="1"/>
            <a:t>séminaires</a:t>
          </a:r>
          <a:endParaRPr lang="en-US" sz="1100" kern="1200"/>
        </a:p>
      </dsp:txBody>
      <dsp:txXfrm>
        <a:off x="2525303" y="28073"/>
        <a:ext cx="1458054" cy="853587"/>
      </dsp:txXfrm>
    </dsp:sp>
    <dsp:sp modelId="{9E18423D-5820-42A3-B609-D5E01075A2ED}">
      <dsp:nvSpPr>
        <dsp:cNvPr id="0" name=""/>
        <dsp:cNvSpPr/>
      </dsp:nvSpPr>
      <dsp:spPr>
        <a:xfrm>
          <a:off x="4142896" y="267483"/>
          <a:ext cx="320367" cy="37476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142896" y="342437"/>
        <a:ext cx="224257" cy="224861"/>
      </dsp:txXfrm>
    </dsp:sp>
    <dsp:sp modelId="{B7203D10-3F4F-45B0-91EB-FF9DFA0C8963}">
      <dsp:nvSpPr>
        <dsp:cNvPr id="0" name=""/>
        <dsp:cNvSpPr/>
      </dsp:nvSpPr>
      <dsp:spPr>
        <a:xfrm>
          <a:off x="4614380" y="1517"/>
          <a:ext cx="1511166" cy="906699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 panose="020B0503020204020204"/>
            </a:rPr>
            <a:t>Formations</a:t>
          </a:r>
          <a:endParaRPr lang="en-US" sz="1100" kern="1200"/>
        </a:p>
      </dsp:txBody>
      <dsp:txXfrm>
        <a:off x="4640936" y="28073"/>
        <a:ext cx="1458054" cy="853587"/>
      </dsp:txXfrm>
    </dsp:sp>
    <dsp:sp modelId="{235E0AF8-312C-4B61-81A6-F2D531860EC3}">
      <dsp:nvSpPr>
        <dsp:cNvPr id="0" name=""/>
        <dsp:cNvSpPr/>
      </dsp:nvSpPr>
      <dsp:spPr>
        <a:xfrm rot="5400000">
          <a:off x="5209779" y="1013999"/>
          <a:ext cx="320367" cy="37476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5257532" y="1041200"/>
        <a:ext cx="224861" cy="224257"/>
      </dsp:txXfrm>
    </dsp:sp>
    <dsp:sp modelId="{C0F1DC98-FF0A-436A-BA9A-3E4E0FCA1630}">
      <dsp:nvSpPr>
        <dsp:cNvPr id="0" name=""/>
        <dsp:cNvSpPr/>
      </dsp:nvSpPr>
      <dsp:spPr>
        <a:xfrm>
          <a:off x="4614380" y="1512684"/>
          <a:ext cx="1511166" cy="906699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err="1">
              <a:latin typeface="Corbel" panose="020B0503020204020204"/>
            </a:rPr>
            <a:t>Éducation</a:t>
          </a:r>
          <a:r>
            <a:rPr lang="en-US" sz="1100" kern="1200">
              <a:latin typeface="Corbel" panose="020B0503020204020204"/>
            </a:rPr>
            <a:t> </a:t>
          </a:r>
          <a:endParaRPr lang="en-US" sz="1100" kern="1200"/>
        </a:p>
      </dsp:txBody>
      <dsp:txXfrm>
        <a:off x="4640936" y="1539240"/>
        <a:ext cx="1458054" cy="853587"/>
      </dsp:txXfrm>
    </dsp:sp>
    <dsp:sp modelId="{26420B52-DA21-4A5D-8854-5F101239D8C0}">
      <dsp:nvSpPr>
        <dsp:cNvPr id="0" name=""/>
        <dsp:cNvSpPr/>
      </dsp:nvSpPr>
      <dsp:spPr>
        <a:xfrm rot="10800000">
          <a:off x="4161030" y="1778649"/>
          <a:ext cx="320367" cy="37476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257140" y="1853603"/>
        <a:ext cx="224257" cy="224861"/>
      </dsp:txXfrm>
    </dsp:sp>
    <dsp:sp modelId="{B3AAF51C-3775-4DEA-B0E5-01ECC073F281}">
      <dsp:nvSpPr>
        <dsp:cNvPr id="0" name=""/>
        <dsp:cNvSpPr/>
      </dsp:nvSpPr>
      <dsp:spPr>
        <a:xfrm>
          <a:off x="2498747" y="1512684"/>
          <a:ext cx="1511166" cy="90669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Corbel" panose="020B0503020204020204"/>
            </a:rPr>
            <a:t>Établissement</a:t>
          </a:r>
          <a:r>
            <a:rPr lang="en-US" sz="1100" kern="1200" dirty="0">
              <a:latin typeface="Corbel" panose="020B0503020204020204"/>
            </a:rPr>
            <a:t> de la chambre de </a:t>
          </a:r>
          <a:r>
            <a:rPr lang="en-US" sz="1100" kern="1200" dirty="0" err="1">
              <a:latin typeface="Corbel" panose="020B0503020204020204"/>
            </a:rPr>
            <a:t>l’environnement</a:t>
          </a:r>
          <a:endParaRPr lang="en-US" sz="1100" kern="1200" dirty="0"/>
        </a:p>
      </dsp:txBody>
      <dsp:txXfrm>
        <a:off x="2525303" y="1539240"/>
        <a:ext cx="1458054" cy="853587"/>
      </dsp:txXfrm>
    </dsp:sp>
    <dsp:sp modelId="{463B6736-1091-4545-B92E-55ACD31D2AD8}">
      <dsp:nvSpPr>
        <dsp:cNvPr id="0" name=""/>
        <dsp:cNvSpPr/>
      </dsp:nvSpPr>
      <dsp:spPr>
        <a:xfrm rot="10800000">
          <a:off x="2045397" y="1778649"/>
          <a:ext cx="320367" cy="37476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141507" y="1853603"/>
        <a:ext cx="224257" cy="224861"/>
      </dsp:txXfrm>
    </dsp:sp>
    <dsp:sp modelId="{63EB5FCB-B172-444F-A0AF-FCF53DA205E3}">
      <dsp:nvSpPr>
        <dsp:cNvPr id="0" name=""/>
        <dsp:cNvSpPr/>
      </dsp:nvSpPr>
      <dsp:spPr>
        <a:xfrm>
          <a:off x="383114" y="1512684"/>
          <a:ext cx="1511166" cy="906699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orbel" panose="020B0503020204020204"/>
            </a:rPr>
            <a:t>Développement de </a:t>
          </a:r>
          <a:r>
            <a:rPr lang="en-US" sz="1100" kern="1200" err="1">
              <a:latin typeface="Corbel" panose="020B0503020204020204"/>
            </a:rPr>
            <a:t>réseaux</a:t>
          </a:r>
          <a:endParaRPr lang="en-US" sz="1100" kern="1200">
            <a:latin typeface="Corbel" panose="020B0503020204020204"/>
          </a:endParaRPr>
        </a:p>
      </dsp:txBody>
      <dsp:txXfrm>
        <a:off x="409670" y="1539240"/>
        <a:ext cx="1458054" cy="853587"/>
      </dsp:txXfrm>
    </dsp:sp>
    <dsp:sp modelId="{E45B9E6E-FEB1-4CA2-8791-92AFB2ED88BE}">
      <dsp:nvSpPr>
        <dsp:cNvPr id="0" name=""/>
        <dsp:cNvSpPr/>
      </dsp:nvSpPr>
      <dsp:spPr>
        <a:xfrm rot="5400000">
          <a:off x="978514" y="2525165"/>
          <a:ext cx="320367" cy="37476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1026267" y="2552366"/>
        <a:ext cx="224861" cy="224257"/>
      </dsp:txXfrm>
    </dsp:sp>
    <dsp:sp modelId="{8AB0BC53-A27A-4CB5-A578-F63754E5E56F}">
      <dsp:nvSpPr>
        <dsp:cNvPr id="0" name=""/>
        <dsp:cNvSpPr/>
      </dsp:nvSpPr>
      <dsp:spPr>
        <a:xfrm>
          <a:off x="383114" y="3023850"/>
          <a:ext cx="1511166" cy="90669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Corbel" panose="020B0503020204020204"/>
            </a:rPr>
            <a:t>Partenariat</a:t>
          </a:r>
          <a:r>
            <a:rPr lang="en-US" sz="1100" kern="1200" dirty="0">
              <a:latin typeface="Corbel" panose="020B0503020204020204"/>
            </a:rPr>
            <a:t> avec UEFJE, Commission </a:t>
          </a:r>
          <a:r>
            <a:rPr lang="en-US" sz="1100" kern="1200" dirty="0" err="1">
              <a:latin typeface="Corbel" panose="020B0503020204020204"/>
            </a:rPr>
            <a:t>européenne</a:t>
          </a:r>
          <a:r>
            <a:rPr lang="en-US" sz="1100" kern="1200" dirty="0">
              <a:latin typeface="Corbel" panose="020B0503020204020204"/>
            </a:rPr>
            <a:t>, </a:t>
          </a:r>
          <a:r>
            <a:rPr lang="en-US" sz="1100" kern="1200" dirty="0" err="1">
              <a:latin typeface="Corbel" panose="020B0503020204020204"/>
            </a:rPr>
            <a:t>universités</a:t>
          </a:r>
          <a:r>
            <a:rPr lang="en-US" sz="1100" kern="1200" dirty="0">
              <a:latin typeface="Corbel" panose="020B0503020204020204"/>
            </a:rPr>
            <a:t>, </a:t>
          </a:r>
          <a:r>
            <a:rPr lang="en-US" sz="1100" kern="1200" dirty="0" err="1">
              <a:latin typeface="Corbel" panose="020B0503020204020204"/>
            </a:rPr>
            <a:t>bibliothèque</a:t>
          </a:r>
          <a:endParaRPr lang="en-US" sz="1100" kern="1200" dirty="0">
            <a:latin typeface="Corbel" panose="020B0503020204020204"/>
          </a:endParaRPr>
        </a:p>
      </dsp:txBody>
      <dsp:txXfrm>
        <a:off x="409670" y="3050406"/>
        <a:ext cx="1458054" cy="853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275E8-E3D3-4A9D-9481-0CEF4A6C72F7}">
      <dsp:nvSpPr>
        <dsp:cNvPr id="0" name=""/>
        <dsp:cNvSpPr/>
      </dsp:nvSpPr>
      <dsp:spPr>
        <a:xfrm>
          <a:off x="0" y="458722"/>
          <a:ext cx="6055450" cy="153153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Bierstadt"/>
              <a:hlinkClick xmlns:r="http://schemas.openxmlformats.org/officeDocument/2006/relationships" r:id="rId1"/>
            </a:rPr>
            <a:t>https://www.telemb.be/article/environnement-la-justice-montoise-innove</a:t>
          </a:r>
          <a:endParaRPr lang="en-US" sz="2200" kern="1200">
            <a:hlinkClick xmlns:r="http://schemas.openxmlformats.org/officeDocument/2006/relationships" r:id="rId1"/>
          </a:endParaRPr>
        </a:p>
      </dsp:txBody>
      <dsp:txXfrm>
        <a:off x="74763" y="533485"/>
        <a:ext cx="5905924" cy="1382004"/>
      </dsp:txXfrm>
    </dsp:sp>
    <dsp:sp modelId="{FCC91B2C-BE92-412D-B09E-F45FFEC6863A}">
      <dsp:nvSpPr>
        <dsp:cNvPr id="0" name=""/>
        <dsp:cNvSpPr/>
      </dsp:nvSpPr>
      <dsp:spPr>
        <a:xfrm>
          <a:off x="0" y="2053612"/>
          <a:ext cx="6055450" cy="153153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41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Bierstadt"/>
              <a:hlinkClick xmlns:r="http://schemas.openxmlformats.org/officeDocument/2006/relationships" r:id="rId2"/>
            </a:rPr>
            <a:t>https://www.telemb.be/article/mons-des-deputes-europeens-en-visite</a:t>
          </a:r>
          <a:endParaRPr lang="en-US" sz="2200" kern="1200">
            <a:hlinkClick xmlns:r="http://schemas.openxmlformats.org/officeDocument/2006/relationships" r:id="rId2"/>
          </a:endParaRPr>
        </a:p>
      </dsp:txBody>
      <dsp:txXfrm>
        <a:off x="74763" y="2128375"/>
        <a:ext cx="5905924" cy="1382004"/>
      </dsp:txXfrm>
    </dsp:sp>
    <dsp:sp modelId="{D7EBD286-728C-4E30-A8D2-06E11198DDD8}">
      <dsp:nvSpPr>
        <dsp:cNvPr id="0" name=""/>
        <dsp:cNvSpPr/>
      </dsp:nvSpPr>
      <dsp:spPr>
        <a:xfrm>
          <a:off x="0" y="3648502"/>
          <a:ext cx="6055450" cy="153153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241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Bierstadt"/>
              <a:hlinkClick xmlns:r="http://schemas.openxmlformats.org/officeDocument/2006/relationships" r:id="rId3"/>
            </a:rPr>
            <a:t>https://www.rtl.be/page-videos/belgique/societe/justice-un-nouveau-tribunal-se-consacre-aux-infractions-environnementales/2022-03-10/video/461996</a:t>
          </a:r>
          <a:r>
            <a:rPr lang="en-US" sz="2200" kern="1200">
              <a:latin typeface="Bierstadt"/>
            </a:rPr>
            <a:t> </a:t>
          </a:r>
          <a:endParaRPr lang="en-US" sz="2200" kern="1200"/>
        </a:p>
      </dsp:txBody>
      <dsp:txXfrm>
        <a:off x="74763" y="3723265"/>
        <a:ext cx="5905924" cy="1382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FA30A-8C2B-47D9-A022-B0257E8C81FF}">
      <dsp:nvSpPr>
        <dsp:cNvPr id="0" name=""/>
        <dsp:cNvSpPr/>
      </dsp:nvSpPr>
      <dsp:spPr>
        <a:xfrm rot="5400000">
          <a:off x="-605555" y="1253833"/>
          <a:ext cx="1440229" cy="212766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0DF26-7362-4517-A77A-6C71C5568A3F}">
      <dsp:nvSpPr>
        <dsp:cNvPr id="0" name=""/>
        <dsp:cNvSpPr/>
      </dsp:nvSpPr>
      <dsp:spPr>
        <a:xfrm>
          <a:off x="8175" y="2080330"/>
          <a:ext cx="2659579" cy="480076"/>
        </a:xfrm>
        <a:prstGeom prst="homePlate">
          <a:avLst>
            <a:gd name="adj" fmla="val 25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17 sept. 2022</a:t>
          </a:r>
        </a:p>
      </dsp:txBody>
      <dsp:txXfrm>
        <a:off x="8175" y="2080330"/>
        <a:ext cx="2599570" cy="480076"/>
      </dsp:txXfrm>
    </dsp:sp>
    <dsp:sp modelId="{7D3FB33E-79AA-488D-8B23-852B74574307}">
      <dsp:nvSpPr>
        <dsp:cNvPr id="0" name=""/>
        <dsp:cNvSpPr/>
      </dsp:nvSpPr>
      <dsp:spPr>
        <a:xfrm>
          <a:off x="220941" y="767761"/>
          <a:ext cx="2159578" cy="1184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audition </a:t>
          </a:r>
          <a:r>
            <a:rPr lang="en-US" sz="1100" kern="1200" dirty="0" err="1"/>
            <a:t>devant</a:t>
          </a:r>
          <a:r>
            <a:rPr lang="en-US" sz="1100" kern="1200" dirty="0"/>
            <a:t> la Commission Justice du </a:t>
          </a:r>
          <a:r>
            <a:rPr lang="en-US" sz="1100" kern="1200" dirty="0" err="1"/>
            <a:t>Parlement</a:t>
          </a:r>
          <a:r>
            <a:rPr lang="en-US" sz="1100" kern="1200" dirty="0"/>
            <a:t> </a:t>
          </a:r>
          <a:r>
            <a:rPr lang="en-US" sz="1100" kern="1200" dirty="0" err="1"/>
            <a:t>européen</a:t>
          </a:r>
          <a:r>
            <a:rPr lang="en-US" sz="1100" kern="1200" dirty="0"/>
            <a:t> </a:t>
          </a:r>
        </a:p>
      </dsp:txBody>
      <dsp:txXfrm>
        <a:off x="220941" y="767761"/>
        <a:ext cx="2159578" cy="1184909"/>
      </dsp:txXfrm>
    </dsp:sp>
    <dsp:sp modelId="{5518B8DE-7107-485D-9B7A-58F74B311DD9}">
      <dsp:nvSpPr>
        <dsp:cNvPr id="0" name=""/>
        <dsp:cNvSpPr/>
      </dsp:nvSpPr>
      <dsp:spPr>
        <a:xfrm rot="5400000">
          <a:off x="1947640" y="1253833"/>
          <a:ext cx="1440229" cy="212766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64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CDDCE-D5CB-4C15-9535-9CCC1B042315}">
      <dsp:nvSpPr>
        <dsp:cNvPr id="0" name=""/>
        <dsp:cNvSpPr/>
      </dsp:nvSpPr>
      <dsp:spPr>
        <a:xfrm>
          <a:off x="2561371" y="2080330"/>
          <a:ext cx="2659579" cy="480076"/>
        </a:xfrm>
        <a:prstGeom prst="chevron">
          <a:avLst>
            <a:gd name="adj" fmla="val 25000"/>
          </a:avLst>
        </a:prstGeom>
        <a:solidFill>
          <a:schemeClr val="accent3">
            <a:shade val="80000"/>
            <a:hueOff val="0"/>
            <a:satOff val="0"/>
            <a:lumOff val="6459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64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9 </a:t>
          </a:r>
          <a:r>
            <a:rPr lang="en-US" sz="1300" kern="1200" dirty="0" err="1"/>
            <a:t>déc</a:t>
          </a:r>
          <a:r>
            <a:rPr lang="en-US" sz="1300" kern="1200" dirty="0"/>
            <a:t>. 2022</a:t>
          </a:r>
        </a:p>
      </dsp:txBody>
      <dsp:txXfrm>
        <a:off x="2681390" y="2080330"/>
        <a:ext cx="2419541" cy="480076"/>
      </dsp:txXfrm>
    </dsp:sp>
    <dsp:sp modelId="{BF1C69D0-4279-46E5-B943-57F03AEB82BE}">
      <dsp:nvSpPr>
        <dsp:cNvPr id="0" name=""/>
        <dsp:cNvSpPr/>
      </dsp:nvSpPr>
      <dsp:spPr>
        <a:xfrm>
          <a:off x="2774138" y="767761"/>
          <a:ext cx="2159578" cy="1184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workshop à la Cour </a:t>
          </a:r>
          <a:r>
            <a:rPr lang="en-US" sz="1100" kern="1200" dirty="0" err="1"/>
            <a:t>d'appel</a:t>
          </a:r>
          <a:r>
            <a:rPr lang="en-US" sz="1100" kern="1200" dirty="0"/>
            <a:t> de Mons </a:t>
          </a:r>
          <a:r>
            <a:rPr lang="en-US" sz="1100" kern="1200" dirty="0" err="1"/>
            <a:t>en</a:t>
          </a:r>
          <a:r>
            <a:rPr lang="en-US" sz="1100" kern="1200" dirty="0"/>
            <a:t> </a:t>
          </a:r>
          <a:r>
            <a:rPr lang="en-US" sz="1100" kern="1200" dirty="0" err="1"/>
            <a:t>présence</a:t>
          </a:r>
          <a:r>
            <a:rPr lang="en-US" sz="1100" kern="1200" dirty="0"/>
            <a:t> de la DG Environnement et de la DG Just de la Commission </a:t>
          </a:r>
          <a:r>
            <a:rPr lang="en-US" sz="1100" kern="1200" dirty="0" err="1"/>
            <a:t>européenne</a:t>
          </a:r>
        </a:p>
      </dsp:txBody>
      <dsp:txXfrm>
        <a:off x="2774138" y="767761"/>
        <a:ext cx="2159578" cy="1184909"/>
      </dsp:txXfrm>
    </dsp:sp>
    <dsp:sp modelId="{AD602D4E-3161-444C-8BDE-D86C38ABB9F1}">
      <dsp:nvSpPr>
        <dsp:cNvPr id="0" name=""/>
        <dsp:cNvSpPr/>
      </dsp:nvSpPr>
      <dsp:spPr>
        <a:xfrm rot="5400000">
          <a:off x="4500836" y="1253833"/>
          <a:ext cx="1440229" cy="212766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29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66A9A-8E43-480B-99E0-0EC1EBCF3B9E}">
      <dsp:nvSpPr>
        <dsp:cNvPr id="0" name=""/>
        <dsp:cNvSpPr/>
      </dsp:nvSpPr>
      <dsp:spPr>
        <a:xfrm>
          <a:off x="5114567" y="2080330"/>
          <a:ext cx="2659579" cy="480076"/>
        </a:xfrm>
        <a:prstGeom prst="chevron">
          <a:avLst>
            <a:gd name="adj" fmla="val 25000"/>
          </a:avLst>
        </a:prstGeom>
        <a:solidFill>
          <a:schemeClr val="accent3">
            <a:shade val="80000"/>
            <a:hueOff val="0"/>
            <a:satOff val="0"/>
            <a:lumOff val="12917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29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Bierstadt"/>
            </a:rPr>
            <a:t>3 </a:t>
          </a:r>
          <a:r>
            <a:rPr lang="en-US" sz="1300" kern="1200" dirty="0" err="1">
              <a:latin typeface="Bierstadt"/>
            </a:rPr>
            <a:t>févr</a:t>
          </a:r>
          <a:r>
            <a:rPr lang="en-US" sz="1300" kern="1200" dirty="0">
              <a:latin typeface="Bierstadt"/>
            </a:rPr>
            <a:t>. 2023</a:t>
          </a:r>
          <a:endParaRPr lang="en-US" sz="1300" kern="1200" dirty="0"/>
        </a:p>
      </dsp:txBody>
      <dsp:txXfrm>
        <a:off x="5234586" y="2080330"/>
        <a:ext cx="2419541" cy="480076"/>
      </dsp:txXfrm>
    </dsp:sp>
    <dsp:sp modelId="{13B359F6-8253-4ABB-98E9-63A7387EF3CF}">
      <dsp:nvSpPr>
        <dsp:cNvPr id="0" name=""/>
        <dsp:cNvSpPr/>
      </dsp:nvSpPr>
      <dsp:spPr>
        <a:xfrm>
          <a:off x="5327334" y="767761"/>
          <a:ext cx="2159578" cy="81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workshop à la Cour </a:t>
          </a:r>
          <a:r>
            <a:rPr lang="en-US" sz="1100" kern="1200" err="1"/>
            <a:t>d'appel</a:t>
          </a:r>
          <a:r>
            <a:rPr lang="en-US" sz="1100" kern="1200"/>
            <a:t> de Mons </a:t>
          </a:r>
          <a:r>
            <a:rPr lang="en-US" sz="1100" kern="1200" err="1"/>
            <a:t>en</a:t>
          </a:r>
          <a:r>
            <a:rPr lang="en-US" sz="1100" kern="1200"/>
            <a:t> </a:t>
          </a:r>
          <a:r>
            <a:rPr lang="en-US" sz="1100" kern="1200" err="1"/>
            <a:t>présence</a:t>
          </a:r>
          <a:r>
            <a:rPr lang="en-US" sz="1100" kern="1200"/>
            <a:t> de </a:t>
          </a:r>
          <a:r>
            <a:rPr lang="en-US" sz="1100" kern="1200" err="1"/>
            <a:t>représentants</a:t>
          </a:r>
          <a:r>
            <a:rPr lang="en-US" sz="1100" kern="1200"/>
            <a:t> du </a:t>
          </a:r>
          <a:r>
            <a:rPr lang="en-US" sz="1100" kern="1200" err="1"/>
            <a:t>Parlement</a:t>
          </a:r>
          <a:r>
            <a:rPr lang="en-US" sz="1100" kern="1200"/>
            <a:t> </a:t>
          </a:r>
          <a:r>
            <a:rPr lang="en-US" sz="1100" kern="1200" err="1"/>
            <a:t>européen</a:t>
          </a:r>
          <a:r>
            <a:rPr lang="en-US" sz="1100" kern="1200"/>
            <a:t> et de la DG Environnement et de la DG Just</a:t>
          </a:r>
        </a:p>
      </dsp:txBody>
      <dsp:txXfrm>
        <a:off x="5327334" y="767761"/>
        <a:ext cx="2159578" cy="816464"/>
      </dsp:txXfrm>
    </dsp:sp>
    <dsp:sp modelId="{46E32E5A-F29B-4067-883F-3570760B59EB}">
      <dsp:nvSpPr>
        <dsp:cNvPr id="0" name=""/>
        <dsp:cNvSpPr/>
      </dsp:nvSpPr>
      <dsp:spPr>
        <a:xfrm rot="5400000">
          <a:off x="7054032" y="1253833"/>
          <a:ext cx="1440229" cy="212766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3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93DAC-C519-44F0-8F37-8A09F2639F08}">
      <dsp:nvSpPr>
        <dsp:cNvPr id="0" name=""/>
        <dsp:cNvSpPr/>
      </dsp:nvSpPr>
      <dsp:spPr>
        <a:xfrm>
          <a:off x="7667764" y="2080330"/>
          <a:ext cx="2659579" cy="480076"/>
        </a:xfrm>
        <a:prstGeom prst="chevron">
          <a:avLst>
            <a:gd name="adj" fmla="val 25000"/>
          </a:avLst>
        </a:prstGeom>
        <a:solidFill>
          <a:schemeClr val="accent3">
            <a:shade val="80000"/>
            <a:hueOff val="0"/>
            <a:satOff val="0"/>
            <a:lumOff val="1937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3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27 sept. 2023</a:t>
          </a:r>
        </a:p>
      </dsp:txBody>
      <dsp:txXfrm>
        <a:off x="7787783" y="2080330"/>
        <a:ext cx="2419541" cy="480076"/>
      </dsp:txXfrm>
    </dsp:sp>
    <dsp:sp modelId="{50C73EB8-519B-4813-A087-CEE10ADAF159}">
      <dsp:nvSpPr>
        <dsp:cNvPr id="0" name=""/>
        <dsp:cNvSpPr/>
      </dsp:nvSpPr>
      <dsp:spPr>
        <a:xfrm>
          <a:off x="7880530" y="767761"/>
          <a:ext cx="2159578" cy="81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visite</a:t>
          </a:r>
          <a:r>
            <a:rPr lang="en-US" sz="1100" kern="1200" dirty="0"/>
            <a:t> de la </a:t>
          </a:r>
          <a:r>
            <a:rPr lang="en-US" sz="1100" kern="1200" dirty="0" err="1"/>
            <a:t>Ministre</a:t>
          </a:r>
          <a:r>
            <a:rPr lang="en-US" sz="1100" kern="1200" dirty="0"/>
            <a:t> </a:t>
          </a:r>
          <a:r>
            <a:rPr lang="en-US" sz="1100" kern="1200" dirty="0" err="1"/>
            <a:t>fédérale</a:t>
          </a:r>
          <a:r>
            <a:rPr lang="en-US" sz="1100" kern="1200" dirty="0"/>
            <a:t> </a:t>
          </a:r>
          <a:r>
            <a:rPr lang="en-US" sz="1100" kern="1200" dirty="0" err="1"/>
            <a:t>belge</a:t>
          </a:r>
          <a:r>
            <a:rPr lang="en-US" sz="1100" kern="1200" dirty="0"/>
            <a:t> de </a:t>
          </a:r>
          <a:r>
            <a:rPr lang="en-US" sz="1100" kern="1200" dirty="0" err="1"/>
            <a:t>l'Environnement</a:t>
          </a:r>
          <a:r>
            <a:rPr lang="en-US" sz="1100" kern="1200" dirty="0"/>
            <a:t> et </a:t>
          </a:r>
          <a:r>
            <a:rPr lang="en-US" sz="1100" kern="1200" dirty="0" err="1"/>
            <a:t>présentation</a:t>
          </a:r>
          <a:r>
            <a:rPr lang="en-US" sz="1100" kern="1200" dirty="0"/>
            <a:t> par le PRE d'un </a:t>
          </a:r>
          <a:r>
            <a:rPr lang="en-US" sz="1100" kern="1200" dirty="0" err="1"/>
            <a:t>projet</a:t>
          </a:r>
          <a:r>
            <a:rPr lang="en-US" sz="1100" kern="1200" dirty="0"/>
            <a:t> de Loi </a:t>
          </a:r>
          <a:r>
            <a:rPr lang="en-US" sz="1100" kern="1200" dirty="0" err="1"/>
            <a:t>instituant</a:t>
          </a:r>
          <a:r>
            <a:rPr lang="en-US" sz="1100" kern="1200" dirty="0"/>
            <a:t> les </a:t>
          </a:r>
          <a:r>
            <a:rPr lang="en-US" sz="1100" kern="1200" dirty="0" err="1"/>
            <a:t>chambres</a:t>
          </a:r>
          <a:r>
            <a:rPr lang="en-US" sz="1100" kern="1200" dirty="0"/>
            <a:t> de </a:t>
          </a:r>
          <a:r>
            <a:rPr lang="en-US" sz="1100" kern="1200" dirty="0" err="1"/>
            <a:t>l'environnement</a:t>
          </a:r>
        </a:p>
      </dsp:txBody>
      <dsp:txXfrm>
        <a:off x="7880530" y="767761"/>
        <a:ext cx="2159578" cy="81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42FA5-8697-4A2C-8876-901188E37A75}" type="datetimeFigureOut">
              <a:rPr lang="fr-BE" smtClean="0"/>
              <a:t>29-09-23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6EC07-9691-4C50-A2AE-E1525F3A527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913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Cérémonie de remise du prix "Balance de cristal"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25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Cérémonie de remise du prix "Balance de cristal"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0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r>
              <a:rPr lang="fr-FR"/>
              <a:t>4/10/2023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r>
              <a:rPr lang="fr-BE"/>
              <a:t>Cérémonie de remise du prix "Balance de cristal"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5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Cérémonie de remise du prix "Balance de cristal"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9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r>
              <a:rPr lang="fr-FR"/>
              <a:t>4/10/2023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r>
              <a:rPr lang="fr-BE"/>
              <a:t>Cérémonie de remise du prix "Balance de cristal"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43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r>
              <a:rPr lang="fr-FR"/>
              <a:t>4/10/2023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r>
              <a:rPr lang="fr-BE"/>
              <a:t>Cérémonie de remise du prix "Balance de cristal"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r>
              <a:rPr lang="fr-FR"/>
              <a:t>4/10/2023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r>
              <a:rPr lang="fr-BE"/>
              <a:t>Cérémonie de remise du prix "Balance de cristal"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1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Cérémonie de remise du prix "Balance de cristal"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2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4/10/2023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Cérémonie de remise du prix "Balance de cristal"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11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r>
              <a:rPr lang="fr-FR"/>
              <a:t>4/10/2023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r-BE"/>
              <a:t>Cérémonie de remise du prix "Balance de cristal"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81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r>
              <a:rPr lang="fr-FR"/>
              <a:t>4/10/2023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r-BE"/>
              <a:t>Cérémonie de remise du prix "Balance de cristal"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/>
              <a:t>4/10/2023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r-BE"/>
              <a:t>Cérémonie de remise du prix "Balance de cristal"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10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99DA5E-794D-4391-A67B-C734D18C5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nt">
            <a:extLst>
              <a:ext uri="{FF2B5EF4-FFF2-40B4-BE49-F238E27FC236}">
                <a16:creationId xmlns:a16="http://schemas.microsoft.com/office/drawing/2014/main" id="{DF8D6DF5-7A00-4A9D-BD50-E8BCC8F4D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F2F41-CCE7-342E-C3DD-B1B3CF3C4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30" r="15" b="15"/>
          <a:stretch/>
        </p:blipFill>
        <p:spPr>
          <a:xfrm>
            <a:off x="5833117" y="2566892"/>
            <a:ext cx="5993780" cy="4122212"/>
          </a:xfrm>
          <a:prstGeom prst="rect">
            <a:avLst/>
          </a:prstGeom>
          <a:effectLst/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0B727F-99CD-48A5-9962-6F0C0EA62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70074"/>
          </a:xfrm>
          <a:prstGeom prst="rect">
            <a:avLst/>
          </a:prstGeom>
          <a:ln>
            <a:noFill/>
          </a:ln>
          <a:effectLst>
            <a:outerShdw blurRad="254000" dist="1524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1802" y="471483"/>
            <a:ext cx="10426434" cy="19293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800" dirty="0">
                <a:cs typeface="Calibri Light"/>
              </a:rPr>
              <a:t>Prix "Balance de cristal"</a:t>
            </a:r>
            <a:br>
              <a:rPr lang="fr-FR" sz="1800" dirty="0">
                <a:cs typeface="Calibri Light"/>
              </a:rPr>
            </a:br>
            <a:br>
              <a:rPr lang="fr-FR" sz="1800" dirty="0">
                <a:cs typeface="Calibri Light"/>
              </a:rPr>
            </a:br>
            <a:r>
              <a:rPr lang="fr" sz="1800" b="1" dirty="0">
                <a:latin typeface="Arial"/>
                <a:cs typeface="Arial"/>
              </a:rPr>
              <a:t>Prix européen de pratiques innovantes </a:t>
            </a:r>
            <a:endParaRPr lang="fr-FR" sz="1800" dirty="0">
              <a:cs typeface="Calibri Light"/>
            </a:endParaRPr>
          </a:p>
          <a:p>
            <a:pPr>
              <a:lnSpc>
                <a:spcPct val="90000"/>
              </a:lnSpc>
            </a:pPr>
            <a:r>
              <a:rPr lang="fr" sz="1800" b="1" dirty="0">
                <a:latin typeface="Arial"/>
                <a:cs typeface="Arial"/>
              </a:rPr>
              <a:t>concourant à l’efficacité et à la qualité de la justice </a:t>
            </a:r>
            <a:endParaRPr lang="fr-FR" sz="1800" dirty="0"/>
          </a:p>
          <a:p>
            <a:pPr>
              <a:lnSpc>
                <a:spcPct val="90000"/>
              </a:lnSpc>
            </a:pPr>
            <a:r>
              <a:rPr lang="fr" sz="1600" b="1" dirty="0">
                <a:latin typeface="Arial"/>
                <a:cs typeface="Arial"/>
              </a:rPr>
              <a:t>Edition 2023</a:t>
            </a:r>
            <a:br>
              <a:rPr lang="fr" sz="1600" b="1" dirty="0">
                <a:latin typeface="Arial"/>
                <a:cs typeface="Arial"/>
              </a:rPr>
            </a:br>
            <a:br>
              <a:rPr lang="fr" sz="1200" b="1" dirty="0">
                <a:latin typeface="Arial"/>
                <a:cs typeface="Arial"/>
              </a:rPr>
            </a:br>
            <a:r>
              <a:rPr lang="fr" sz="1200" b="1" dirty="0">
                <a:latin typeface="Arial"/>
                <a:cs typeface="Arial"/>
              </a:rPr>
              <a:t>                                                                           </a:t>
            </a:r>
            <a:endParaRPr lang="fr-FR" sz="1400" dirty="0">
              <a:latin typeface="Bierstadt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1801" y="3847325"/>
            <a:ext cx="4829434" cy="971861"/>
          </a:xfrm>
        </p:spPr>
        <p:txBody>
          <a:bodyPr anchor="t">
            <a:normAutofit/>
          </a:bodyPr>
          <a:lstStyle/>
          <a:p>
            <a:pPr algn="ctr"/>
            <a:r>
              <a:rPr lang="fr" sz="2000">
                <a:latin typeface="Arial"/>
                <a:cs typeface="Arial"/>
              </a:rPr>
              <a:t>Chambre civile et pénale spécialisée en matière d’environnement et d’urbanisme</a:t>
            </a:r>
            <a:endParaRPr lang="en-US" sz="2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4AD1A6-4D2B-4BD2-A7D5-B3F27077C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1443083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D45F7FB-781F-BC94-DF15-480FC9AF3E22}"/>
              </a:ext>
            </a:extLst>
          </p:cNvPr>
          <p:cNvSpPr txBox="1"/>
          <p:nvPr/>
        </p:nvSpPr>
        <p:spPr>
          <a:xfrm>
            <a:off x="1947793" y="4822902"/>
            <a:ext cx="236963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Cour </a:t>
            </a:r>
            <a:r>
              <a:rPr lang="en-US" err="1"/>
              <a:t>d'appel</a:t>
            </a:r>
            <a:r>
              <a:rPr lang="en-US"/>
              <a:t> de Mons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E99AE0A-2D6D-A681-FA04-24589DB3D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823" y="5223649"/>
            <a:ext cx="1352550" cy="66675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3CCC018-16F1-A56B-EDF2-4714A79D9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446" y="418167"/>
            <a:ext cx="2743200" cy="8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0447-EE71-2AD3-2A02-7986B212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64" y="209871"/>
            <a:ext cx="10380573" cy="1432273"/>
          </a:xfrm>
        </p:spPr>
        <p:txBody>
          <a:bodyPr/>
          <a:lstStyle/>
          <a:p>
            <a:r>
              <a:rPr lang="en-US" err="1"/>
              <a:t>Ecosystème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8DD562E-DB1A-16A1-78D9-F2D4A0A7D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873592"/>
              </p:ext>
            </p:extLst>
          </p:nvPr>
        </p:nvGraphicFramePr>
        <p:xfrm>
          <a:off x="470745" y="2544580"/>
          <a:ext cx="6508661" cy="393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" name="Picture 32">
            <a:extLst>
              <a:ext uri="{FF2B5EF4-FFF2-40B4-BE49-F238E27FC236}">
                <a16:creationId xmlns:a16="http://schemas.microsoft.com/office/drawing/2014/main" id="{B1044B06-51CF-98B7-7B1F-31F208CA2F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91" t="102" b="4390"/>
          <a:stretch/>
        </p:blipFill>
        <p:spPr>
          <a:xfrm>
            <a:off x="7961122" y="2544580"/>
            <a:ext cx="3068275" cy="3754622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A1541D-0152-B382-6CA2-0A200D47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0250" y="6492875"/>
            <a:ext cx="4114800" cy="365125"/>
          </a:xfrm>
        </p:spPr>
        <p:txBody>
          <a:bodyPr/>
          <a:lstStyle/>
          <a:p>
            <a:r>
              <a:rPr lang="fr-FR" sz="1000" b="1" dirty="0"/>
              <a:t>4/10/2023</a:t>
            </a:r>
            <a:endParaRPr lang="en-US" sz="1000" b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C2AF38-B22A-AB14-114E-6D4ED8227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7133" y="6465566"/>
            <a:ext cx="4114800" cy="365125"/>
          </a:xfrm>
        </p:spPr>
        <p:txBody>
          <a:bodyPr/>
          <a:lstStyle/>
          <a:p>
            <a:r>
              <a:rPr lang="fr-BE" sz="1000" b="1" dirty="0"/>
              <a:t>Cérémonie de remise du prix "Balance de cristal"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32977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7C791C5-BA07-C4AC-52E1-754AC2D07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808" y="214805"/>
            <a:ext cx="2743200" cy="185858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DF5F817-3248-19CA-E789-C0CE5D4E3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319" y="1286758"/>
            <a:ext cx="3536515" cy="500948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CCF46E0-3EE5-AD74-4467-1B6DC73B1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66" y="-142875"/>
            <a:ext cx="5847642" cy="6576779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99C827-AC30-FE43-7B35-1214D4732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394216"/>
            <a:ext cx="4114800" cy="365125"/>
          </a:xfrm>
        </p:spPr>
        <p:txBody>
          <a:bodyPr/>
          <a:lstStyle/>
          <a:p>
            <a:r>
              <a:rPr lang="fr-FR" sz="1000" b="1" dirty="0"/>
              <a:t>4/10/2023</a:t>
            </a:r>
            <a:endParaRPr lang="en-US" sz="1000" b="1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380BE6-ACCE-B8FD-88A6-B39B9C76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22176" y="6394216"/>
            <a:ext cx="4114800" cy="365125"/>
          </a:xfrm>
        </p:spPr>
        <p:txBody>
          <a:bodyPr/>
          <a:lstStyle/>
          <a:p>
            <a:r>
              <a:rPr lang="fr-BE" sz="1000" b="1" dirty="0"/>
              <a:t>Cérémonie de remise du prix "Balance de cristal"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6503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4CAF9638-6B4B-6C9E-E47B-9B9290E2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808" y="293148"/>
            <a:ext cx="5377273" cy="627170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DD91376-E0B1-A183-8B24-CF366E03E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18" y="392379"/>
            <a:ext cx="4906903" cy="6073245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1CB738-724A-D6A4-17BA-EF51E79A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439574"/>
            <a:ext cx="4114800" cy="365125"/>
          </a:xfrm>
        </p:spPr>
        <p:txBody>
          <a:bodyPr/>
          <a:lstStyle/>
          <a:p>
            <a:r>
              <a:rPr lang="fr-FR" sz="1000" b="1" dirty="0"/>
              <a:t>4/10/2023</a:t>
            </a:r>
            <a:endParaRPr lang="en-US" sz="10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12689E-3FD9-1ADC-5065-7127B8E8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7572" y="6439573"/>
            <a:ext cx="4114800" cy="365125"/>
          </a:xfrm>
        </p:spPr>
        <p:txBody>
          <a:bodyPr/>
          <a:lstStyle/>
          <a:p>
            <a:r>
              <a:rPr lang="fr-BE" sz="1000" b="1" dirty="0"/>
              <a:t>Cérémonie de remise du prix "Balance de cristal"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74953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2413938-0EF0-AB55-E690-D89916634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74" y="1974918"/>
            <a:ext cx="4979065" cy="3198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73E32DF-50F4-86C3-E5DE-C10C9D01B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873" y="1568420"/>
            <a:ext cx="5089357" cy="433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C29C5-D7E2-EE90-0C35-C551138446EC}"/>
              </a:ext>
            </a:extLst>
          </p:cNvPr>
          <p:cNvSpPr txBox="1"/>
          <p:nvPr/>
        </p:nvSpPr>
        <p:spPr>
          <a:xfrm>
            <a:off x="6406815" y="1534026"/>
            <a:ext cx="1804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3F2FA-17AC-BB16-4882-D2728DF29C1C}"/>
              </a:ext>
            </a:extLst>
          </p:cNvPr>
          <p:cNvSpPr txBox="1"/>
          <p:nvPr/>
        </p:nvSpPr>
        <p:spPr>
          <a:xfrm>
            <a:off x="7339262" y="5534525"/>
            <a:ext cx="1804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"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67959A4-B778-F614-C598-974F4B9D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3073" y="6428175"/>
            <a:ext cx="4114800" cy="365125"/>
          </a:xfrm>
        </p:spPr>
        <p:txBody>
          <a:bodyPr/>
          <a:lstStyle/>
          <a:p>
            <a:r>
              <a:rPr lang="fr-FR" sz="1000" b="1" dirty="0"/>
              <a:t>4/10/2023</a:t>
            </a:r>
            <a:endParaRPr lang="en-US" sz="1000" b="1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2BC5755-E246-2218-8585-3654E094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9735" y="6428174"/>
            <a:ext cx="4114800" cy="365125"/>
          </a:xfrm>
        </p:spPr>
        <p:txBody>
          <a:bodyPr/>
          <a:lstStyle/>
          <a:p>
            <a:r>
              <a:rPr lang="fr-BE" sz="1000" b="1" dirty="0"/>
              <a:t>Cérémonie de remise du prix "Balance de cristal"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74774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165109B-7036-4613-93D4-579E77F6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DE989-4DB1-FA6D-5434-96394430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58982"/>
            <a:ext cx="3451060" cy="5152933"/>
          </a:xfrm>
        </p:spPr>
        <p:txBody>
          <a:bodyPr>
            <a:normAutofit/>
          </a:bodyPr>
          <a:lstStyle/>
          <a:p>
            <a:pPr algn="ctr"/>
            <a:r>
              <a:rPr lang="en-US"/>
              <a:t>La </a:t>
            </a:r>
            <a:r>
              <a:rPr lang="en-US" err="1"/>
              <a:t>presse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parle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6707" y="0"/>
            <a:ext cx="7455294" cy="6858000"/>
          </a:xfrm>
          <a:prstGeom prst="rect">
            <a:avLst/>
          </a:prstGeom>
          <a:ln>
            <a:noFill/>
          </a:ln>
          <a:effectLst>
            <a:outerShdw blurRad="660400" dist="279400" dir="798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00DE15-DB2D-D609-E138-3687C5FE8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307465"/>
              </p:ext>
            </p:extLst>
          </p:nvPr>
        </p:nvGraphicFramePr>
        <p:xfrm>
          <a:off x="5218958" y="610617"/>
          <a:ext cx="6055450" cy="563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610B66-AA84-43F1-C673-801848B5A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4158" y="6433368"/>
            <a:ext cx="4114800" cy="365125"/>
          </a:xfrm>
        </p:spPr>
        <p:txBody>
          <a:bodyPr/>
          <a:lstStyle/>
          <a:p>
            <a:r>
              <a:rPr lang="fr-FR" sz="1000" b="1" dirty="0"/>
              <a:t>4/10/2023</a:t>
            </a:r>
            <a:endParaRPr lang="en-US" sz="10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5EA3E2-2540-2C44-12BB-3CA1D5F6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3355" y="6441615"/>
            <a:ext cx="4114800" cy="365125"/>
          </a:xfrm>
        </p:spPr>
        <p:txBody>
          <a:bodyPr/>
          <a:lstStyle/>
          <a:p>
            <a:r>
              <a:rPr lang="fr-BE" sz="1000" b="1" dirty="0"/>
              <a:t>Cérémonie de remise du prix "Balance de cristal"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435431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2AE0D0C-DC6F-556D-DD1C-D76DC3E37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59" y="2071852"/>
            <a:ext cx="5961646" cy="30150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782E1BC-6397-5F4D-226B-834CBFDBB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00000">
            <a:off x="6485146" y="-260633"/>
            <a:ext cx="5731041" cy="7072879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50FC33-646F-AB27-9D84-96C48512C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422640"/>
            <a:ext cx="4114800" cy="365125"/>
          </a:xfrm>
        </p:spPr>
        <p:txBody>
          <a:bodyPr/>
          <a:lstStyle/>
          <a:p>
            <a:r>
              <a:rPr lang="fr-FR" sz="1000" b="1" dirty="0"/>
              <a:t>4/10/2023</a:t>
            </a:r>
            <a:endParaRPr lang="en-US" sz="1000" b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DA291F-5C1D-1890-5C86-8994FC6A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8270" y="6422639"/>
            <a:ext cx="4114800" cy="365125"/>
          </a:xfrm>
        </p:spPr>
        <p:txBody>
          <a:bodyPr/>
          <a:lstStyle/>
          <a:p>
            <a:r>
              <a:rPr lang="fr-BE" sz="1000" b="1" dirty="0"/>
              <a:t>Cérémonie de remise du prix "Balance de cristal"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476492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A51BE1-F87D-7B72-3C34-CB4095706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40000">
            <a:off x="563479" y="823887"/>
            <a:ext cx="3023938" cy="406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9CD5D9A-32EE-7590-7267-4557C4300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8564480" y="879923"/>
            <a:ext cx="3023936" cy="416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329F464-48D9-1D87-5ECD-C298A8907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190" y="1565506"/>
            <a:ext cx="4688304" cy="4137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F1ECDC-060E-0882-8557-CBD256BDA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426055"/>
            <a:ext cx="4114800" cy="365125"/>
          </a:xfrm>
        </p:spPr>
        <p:txBody>
          <a:bodyPr/>
          <a:lstStyle/>
          <a:p>
            <a:r>
              <a:rPr lang="fr-FR" sz="1000" b="1" dirty="0"/>
              <a:t>4/10/2023</a:t>
            </a:r>
            <a:endParaRPr lang="en-US" sz="1000" b="1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B13521-3F1F-6BA2-85DB-14C8437E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5690" y="6426055"/>
            <a:ext cx="4114800" cy="365125"/>
          </a:xfrm>
        </p:spPr>
        <p:txBody>
          <a:bodyPr/>
          <a:lstStyle/>
          <a:p>
            <a:r>
              <a:rPr lang="fr-BE" sz="1000" b="1" dirty="0"/>
              <a:t>Cérémonie de remise du prix "Balance de cristal"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09997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 4" descr="Une image contenant personne, Visage humain, sourire, mur&#10;&#10;Description générée automatiquement">
            <a:extLst>
              <a:ext uri="{FF2B5EF4-FFF2-40B4-BE49-F238E27FC236}">
                <a16:creationId xmlns:a16="http://schemas.microsoft.com/office/drawing/2014/main" id="{FCF923F4-B673-FA83-89E9-00D03B43D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" b="20820"/>
          <a:stretch/>
        </p:blipFill>
        <p:spPr>
          <a:xfrm>
            <a:off x="1" y="10"/>
            <a:ext cx="6095996" cy="3428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Une image contenant habits, intérieur, personne, meubles&#10;&#10;Description générée automatiquement">
            <a:extLst>
              <a:ext uri="{FF2B5EF4-FFF2-40B4-BE49-F238E27FC236}">
                <a16:creationId xmlns:a16="http://schemas.microsoft.com/office/drawing/2014/main" id="{8391F005-AA94-95BE-995F-3AB0E3892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8" b="2202"/>
          <a:stretch/>
        </p:blipFill>
        <p:spPr>
          <a:xfrm>
            <a:off x="1" y="3429000"/>
            <a:ext cx="6095996" cy="342900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1C5EC6-D2A8-ACD0-71B2-D7F4A1352EB3}"/>
              </a:ext>
            </a:extLst>
          </p:cNvPr>
          <p:cNvSpPr txBox="1"/>
          <p:nvPr/>
        </p:nvSpPr>
        <p:spPr>
          <a:xfrm>
            <a:off x="6786390" y="2207861"/>
            <a:ext cx="4715218" cy="343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atin typeface="+mj-lt"/>
                <a:ea typeface="+mj-ea"/>
                <a:cs typeface="+mj-cs"/>
              </a:rPr>
              <a:t>L’équipe</a:t>
            </a:r>
            <a:r>
              <a:rPr lang="en-US" sz="4800" dirty="0">
                <a:latin typeface="+mj-lt"/>
                <a:ea typeface="+mj-ea"/>
                <a:cs typeface="+mj-cs"/>
              </a:rPr>
              <a:t> de la chambre de </a:t>
            </a:r>
            <a:r>
              <a:rPr lang="en-US" sz="4800" dirty="0" err="1">
                <a:latin typeface="+mj-lt"/>
                <a:ea typeface="+mj-ea"/>
                <a:cs typeface="+mj-cs"/>
              </a:rPr>
              <a:t>l’environnement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0" cy="1874237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1D39D4-8603-761D-FD64-1B6415D16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45616" y="6442404"/>
            <a:ext cx="2562256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1000" b="1" kern="1200" dirty="0" err="1">
                <a:latin typeface="+mn-lt"/>
                <a:ea typeface="+mn-ea"/>
                <a:cs typeface="+mn-cs"/>
              </a:rPr>
              <a:t>Cérémonie</a:t>
            </a:r>
            <a:r>
              <a:rPr lang="en-US" sz="1000" b="1" kern="1200" dirty="0">
                <a:latin typeface="+mn-lt"/>
                <a:ea typeface="+mn-ea"/>
                <a:cs typeface="+mn-cs"/>
              </a:rPr>
              <a:t> de remise du prix </a:t>
            </a: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"Balance de </a:t>
            </a:r>
            <a:r>
              <a:rPr lang="en-US" b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cristal</a:t>
            </a: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"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2DAFA4-5D2E-4391-AD38-B26F579F4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98588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3968B8-6FC8-37C9-76FC-D5A44B29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07292" y="644240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b="1" dirty="0"/>
              <a:t>4/10/2023</a:t>
            </a:r>
          </a:p>
        </p:txBody>
      </p:sp>
    </p:spTree>
    <p:extLst>
      <p:ext uri="{BB962C8B-B14F-4D97-AF65-F5344CB8AC3E}">
        <p14:creationId xmlns:p14="http://schemas.microsoft.com/office/powerpoint/2010/main" val="352610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Slide Background">
            <a:extLst>
              <a:ext uri="{FF2B5EF4-FFF2-40B4-BE49-F238E27FC236}">
                <a16:creationId xmlns:a16="http://schemas.microsoft.com/office/drawing/2014/main" id="{ABB9488E-CCD7-40EB-A47D-CD30D3BB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43879FB-5E6C-4203-AC25-A44F3CE4E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583140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A0483-6210-67FD-55FC-CAE734FB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3"/>
            <a:ext cx="9906799" cy="1359170"/>
          </a:xfrm>
        </p:spPr>
        <p:txBody>
          <a:bodyPr anchor="b">
            <a:normAutofit/>
          </a:bodyPr>
          <a:lstStyle/>
          <a:p>
            <a:r>
              <a:rPr lang="en-US" dirty="0"/>
              <a:t>Les suites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85938-3BB5-A523-FFFE-F95AB298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6199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BE"/>
              <a:t>Cérémonie de remise du prix "Balance de cristal"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905C7-A392-0E26-C0AD-D7FE2B53B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40079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4/10/2023</a:t>
            </a:r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Content Placeholder 2">
            <a:extLst>
              <a:ext uri="{FF2B5EF4-FFF2-40B4-BE49-F238E27FC236}">
                <a16:creationId xmlns:a16="http://schemas.microsoft.com/office/drawing/2014/main" id="{202BA17D-332B-1999-0D11-C116E403A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850827"/>
              </p:ext>
            </p:extLst>
          </p:nvPr>
        </p:nvGraphicFramePr>
        <p:xfrm>
          <a:off x="332481" y="2811354"/>
          <a:ext cx="10335519" cy="3200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3263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ADC638-7DB3-12BE-3C72-967161D7C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11" r="2" b="14530"/>
          <a:stretch/>
        </p:blipFill>
        <p:spPr>
          <a:xfrm>
            <a:off x="457202" y="468634"/>
            <a:ext cx="5426764" cy="26113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E7F015-D43C-35C9-CF45-EC80C3ADD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60" r="2" b="15900"/>
          <a:stretch/>
        </p:blipFill>
        <p:spPr>
          <a:xfrm>
            <a:off x="6308034" y="377785"/>
            <a:ext cx="5112595" cy="279306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7DF53-91E0-51AC-7423-A8A64C4CD4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2981"/>
          <a:stretch/>
        </p:blipFill>
        <p:spPr>
          <a:xfrm>
            <a:off x="641305" y="3631096"/>
            <a:ext cx="5058556" cy="276056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DE2EF0-3150-0990-973F-59530BE3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1" y="6356350"/>
            <a:ext cx="542676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BE"/>
              <a:t>Cérémonie de remise du prix "Balance de cristal"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8394B5-84E5-F210-197F-69DB2746B8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909" r="-2" b="-2"/>
          <a:stretch/>
        </p:blipFill>
        <p:spPr>
          <a:xfrm>
            <a:off x="6308034" y="3782594"/>
            <a:ext cx="5112595" cy="245756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43F1C-F28E-7485-70E2-56374FF6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8034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4/10/2023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2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5829-C2A0-5F86-F053-5A0A2A87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68689"/>
            <a:ext cx="10380573" cy="1079152"/>
          </a:xfrm>
        </p:spPr>
        <p:txBody>
          <a:bodyPr/>
          <a:lstStyle/>
          <a:p>
            <a:r>
              <a:rPr lang="en-US"/>
              <a:t>Initiative </a:t>
            </a:r>
            <a:r>
              <a:rPr lang="en-US" err="1"/>
              <a:t>judiciaire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AC947-8422-899F-990E-6FFDD7EC6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694370"/>
            <a:ext cx="10381205" cy="37635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fr" sz="1400" dirty="0">
                <a:latin typeface="Arial"/>
                <a:cs typeface="Arial"/>
              </a:rPr>
              <a:t>En l’absence de loi instituant au sein des cours et tribunaux des chambres spécialisées en matière d’environnement et </a:t>
            </a:r>
            <a:r>
              <a:rPr lang="fr" sz="1400">
                <a:latin typeface="Arial"/>
                <a:cs typeface="Arial"/>
              </a:rPr>
              <a:t>d’urbanisme, nous avons institué au sein de la cour d’appel de Mons, par ordonnance présidentielle du 9 septembre 2021, une </a:t>
            </a:r>
            <a:r>
              <a:rPr lang="fr" sz="1400" dirty="0">
                <a:latin typeface="Arial"/>
                <a:cs typeface="Arial"/>
              </a:rPr>
              <a:t>chambre spécialisée à trois conseillers (dont un pénaliste) dont la spécificité est de siéger à la fois au civil et au pénal.</a:t>
            </a:r>
            <a:endParaRPr lang="en-US" sz="1400" dirty="0"/>
          </a:p>
          <a:p>
            <a:pPr algn="ctr"/>
            <a:r>
              <a:rPr lang="fr" sz="1400" dirty="0">
                <a:latin typeface="Arial"/>
                <a:cs typeface="Arial"/>
              </a:rPr>
              <a:t>La création de cette chambre est entourée d’un « écosystème » qui applique les bonnes pratiques prônées par les juridictions spécialisées de ce type et, notamment la Cour de l’environnement de South Wales en Australie et qui consiste en :</a:t>
            </a:r>
            <a:endParaRPr lang="en-US" sz="1400">
              <a:latin typeface="Bierstadt"/>
              <a:cs typeface="Arial"/>
            </a:endParaRPr>
          </a:p>
          <a:p>
            <a:pPr algn="ctr"/>
            <a:r>
              <a:rPr lang="fr" sz="1400" dirty="0">
                <a:latin typeface="Arial"/>
                <a:cs typeface="Arial"/>
              </a:rPr>
              <a:t> 1/ une bibliothèque spécialisée, </a:t>
            </a:r>
            <a:endParaRPr lang="en-US" sz="1400">
              <a:latin typeface="Bierstadt"/>
              <a:cs typeface="Arial"/>
            </a:endParaRPr>
          </a:p>
          <a:p>
            <a:pPr algn="ctr"/>
            <a:r>
              <a:rPr lang="fr" sz="1400" dirty="0">
                <a:latin typeface="Arial"/>
                <a:cs typeface="Arial"/>
              </a:rPr>
              <a:t>2/ un réseau de stages pour les étudiants, en partenariat avec les universités, </a:t>
            </a:r>
            <a:endParaRPr lang="en-US" sz="1400">
              <a:latin typeface="Bierstadt"/>
              <a:cs typeface="Arial"/>
            </a:endParaRPr>
          </a:p>
          <a:p>
            <a:pPr algn="ctr"/>
            <a:r>
              <a:rPr lang="fr" sz="1400" dirty="0">
                <a:latin typeface="Arial"/>
                <a:cs typeface="Arial"/>
              </a:rPr>
              <a:t>3/ l’organisation de formations spécialisées à l’Institut de Formation judiciaire (BE), </a:t>
            </a:r>
            <a:endParaRPr lang="en-US" sz="1400">
              <a:latin typeface="Bierstadt"/>
              <a:cs typeface="Arial"/>
            </a:endParaRPr>
          </a:p>
          <a:p>
            <a:pPr algn="ctr"/>
            <a:r>
              <a:rPr lang="fr" sz="1400" dirty="0">
                <a:latin typeface="Arial"/>
                <a:cs typeface="Arial"/>
              </a:rPr>
              <a:t>4/ l’organisation de colloques et d’événements, en vue de sensibiliser le public et d’intéresser les praticiens non spécialisés, </a:t>
            </a:r>
            <a:endParaRPr lang="en-US" sz="1400">
              <a:latin typeface="Bierstadt"/>
              <a:cs typeface="Arial"/>
            </a:endParaRPr>
          </a:p>
          <a:p>
            <a:pPr algn="ctr"/>
            <a:r>
              <a:rPr lang="fr" sz="1400" dirty="0">
                <a:latin typeface="Arial"/>
                <a:cs typeface="Arial"/>
              </a:rPr>
              <a:t>5/ la participation à des réseaux tels que EUFJE ( Forum européen des Juges de l’environnement, auquel les membres de la chambre sont associés) ; </a:t>
            </a:r>
            <a:endParaRPr lang="en-US" sz="1400">
              <a:latin typeface="Bierstadt"/>
              <a:cs typeface="Arial"/>
            </a:endParaRPr>
          </a:p>
          <a:p>
            <a:pPr algn="ctr"/>
            <a:r>
              <a:rPr lang="fr" sz="1400" dirty="0">
                <a:latin typeface="Arial"/>
                <a:cs typeface="Arial"/>
              </a:rPr>
              <a:t>6/ le développement d’un partenariat spécifique avec la Commission Européenne (DG ENV et DG Just).</a:t>
            </a:r>
            <a:endParaRPr lang="en-US" sz="14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32EFCD-42B3-D6C9-6531-8DB6BBA3B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7287" y="6457959"/>
            <a:ext cx="4114800" cy="365125"/>
          </a:xfrm>
        </p:spPr>
        <p:txBody>
          <a:bodyPr/>
          <a:lstStyle/>
          <a:p>
            <a:r>
              <a:rPr lang="fr-FR" sz="1000" b="1" dirty="0"/>
              <a:t>4/10/2023</a:t>
            </a:r>
            <a:endParaRPr lang="en-US" sz="1000" b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7DE3DF-A371-B785-05D9-1A556062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8234" y="6457960"/>
            <a:ext cx="4114800" cy="365125"/>
          </a:xfrm>
        </p:spPr>
        <p:txBody>
          <a:bodyPr/>
          <a:lstStyle/>
          <a:p>
            <a:r>
              <a:rPr lang="fr-BE" sz="1000" b="1" dirty="0"/>
              <a:t>Cérémonie de remise du prix "Balance de cristal"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981407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F86244-BDB5-C253-9C67-93B4DB167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04" y="321734"/>
            <a:ext cx="3873560" cy="290517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40090-33FE-16F5-94CD-34714EDF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1" y="6356350"/>
            <a:ext cx="542676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BE"/>
              <a:t>Cérémonie de remise du prix "Balance de cristal"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240F9-956D-15C4-A716-334EAB307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210" y="3631096"/>
            <a:ext cx="3680746" cy="27605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0E06B-2168-10B8-4196-8482AEAD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8034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4/10/2023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C54E4-190A-9406-2CFA-2D9FF8597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1321658"/>
            <a:ext cx="5426764" cy="40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Slide Background">
            <a:extLst>
              <a:ext uri="{FF2B5EF4-FFF2-40B4-BE49-F238E27FC236}">
                <a16:creationId xmlns:a16="http://schemas.microsoft.com/office/drawing/2014/main" id="{10C92917-A828-4B36-95DE-11CA4F9C2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E335820B-3A29-42C5-AA8D-10ECA43CD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4809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EF698-71B6-A7FD-8345-1FA8B5AB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3"/>
            <a:ext cx="9906799" cy="1161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err="1"/>
              <a:t>Visite</a:t>
            </a:r>
            <a:r>
              <a:rPr lang="en-US" sz="3700"/>
              <a:t> de la </a:t>
            </a:r>
            <a:r>
              <a:rPr lang="en-US" sz="3700" err="1"/>
              <a:t>Ministre</a:t>
            </a:r>
            <a:r>
              <a:rPr lang="en-US" sz="3700"/>
              <a:t> </a:t>
            </a:r>
            <a:r>
              <a:rPr lang="en-US" sz="3700" err="1"/>
              <a:t>fédérale</a:t>
            </a:r>
            <a:r>
              <a:rPr lang="en-US" sz="3700"/>
              <a:t> </a:t>
            </a:r>
            <a:r>
              <a:rPr lang="en-US" sz="3700" err="1"/>
              <a:t>belge</a:t>
            </a:r>
            <a:r>
              <a:rPr lang="en-US" sz="3700"/>
              <a:t> de </a:t>
            </a:r>
            <a:r>
              <a:rPr lang="en-US" sz="3700" err="1"/>
              <a:t>l'Environnement</a:t>
            </a:r>
            <a:r>
              <a:rPr lang="en-US" sz="3700"/>
              <a:t> à la Cour </a:t>
            </a:r>
            <a:r>
              <a:rPr lang="en-US" sz="3700" err="1"/>
              <a:t>d'appel</a:t>
            </a:r>
            <a:r>
              <a:rPr lang="en-US" sz="3700"/>
              <a:t> de Mons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313FA-5D6B-7B9E-4841-5F7B6073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6199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BE"/>
              <a:t>Cérémonie de remise du prix "Balance de cristal"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1BE948-0AE3-07BE-A0DC-4BEE6187E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15" y="2735659"/>
            <a:ext cx="4955147" cy="341905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A150B-80D3-138B-D7ED-3C5B75F9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40079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4/10/2023</a:t>
            </a:r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29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1B534F-F6C8-ED18-D6A3-CBD4499F6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452420"/>
            <a:ext cx="4114800" cy="365125"/>
          </a:xfrm>
        </p:spPr>
        <p:txBody>
          <a:bodyPr/>
          <a:lstStyle/>
          <a:p>
            <a:r>
              <a:rPr lang="fr-FR" sz="1000" b="1" dirty="0"/>
              <a:t>4/10/2023</a:t>
            </a:r>
            <a:endParaRPr lang="en-US" sz="1000" b="1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350766-1DE9-1434-AB2F-56FA5FDA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7794" y="6452420"/>
            <a:ext cx="4114800" cy="365125"/>
          </a:xfrm>
        </p:spPr>
        <p:txBody>
          <a:bodyPr/>
          <a:lstStyle/>
          <a:p>
            <a:r>
              <a:rPr lang="fr-BE" sz="1000" b="1" dirty="0"/>
              <a:t>Cérémonie de remise du prix "Balance de cristal"</a:t>
            </a:r>
            <a:endParaRPr lang="en-US" sz="1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C28967-545B-C52E-57B0-C6E3FA9C2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1728787"/>
            <a:ext cx="58293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2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2" name="Rectangle 45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8F514-9EBB-EF78-7188-675281330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582" y="858983"/>
            <a:ext cx="3968783" cy="2021378"/>
          </a:xfrm>
        </p:spPr>
        <p:txBody>
          <a:bodyPr>
            <a:normAutofit/>
          </a:bodyPr>
          <a:lstStyle/>
          <a:p>
            <a:r>
              <a:rPr lang="en-US" sz="4800"/>
              <a:t>Méthodologie</a:t>
            </a:r>
          </a:p>
        </p:txBody>
      </p:sp>
      <p:pic>
        <p:nvPicPr>
          <p:cNvPr id="36" name="Picture 4" descr="Puzzle blanc avec une pièce rouge">
            <a:extLst>
              <a:ext uri="{FF2B5EF4-FFF2-40B4-BE49-F238E27FC236}">
                <a16:creationId xmlns:a16="http://schemas.microsoft.com/office/drawing/2014/main" id="{3F4EC907-E9C7-CEC9-2F38-F491B27DA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36" r="23076"/>
          <a:stretch/>
        </p:blipFill>
        <p:spPr>
          <a:xfrm>
            <a:off x="-1" y="-2"/>
            <a:ext cx="6374929" cy="6858002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D9629F85-06DC-F2B8-FCF0-1F799D6F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793" y="2721223"/>
            <a:ext cx="4911255" cy="3849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lnSpc>
                <a:spcPct val="100000"/>
              </a:lnSpc>
              <a:buAutoNum type="arabicPeriod"/>
            </a:pPr>
            <a:r>
              <a:rPr lang="en-US" sz="1800" b="1" dirty="0" err="1">
                <a:ea typeface="+mn-lt"/>
                <a:cs typeface="+mn-lt"/>
              </a:rPr>
              <a:t>Développer</a:t>
            </a:r>
            <a:r>
              <a:rPr lang="en-US" sz="1800" b="1" dirty="0">
                <a:ea typeface="+mn-lt"/>
                <a:cs typeface="+mn-lt"/>
              </a:rPr>
              <a:t> la vision</a:t>
            </a:r>
            <a:endParaRPr lang="en-US" sz="1800" dirty="0">
              <a:ea typeface="+mn-lt"/>
              <a:cs typeface="+mn-lt"/>
            </a:endParaRP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US" sz="1800" b="1" dirty="0" err="1">
                <a:ea typeface="+mn-lt"/>
                <a:cs typeface="+mn-lt"/>
              </a:rPr>
              <a:t>Créer</a:t>
            </a:r>
            <a:r>
              <a:rPr lang="en-US" sz="1800" b="1" dirty="0">
                <a:ea typeface="+mn-lt"/>
                <a:cs typeface="+mn-lt"/>
              </a:rPr>
              <a:t> les infrastructures et </a:t>
            </a:r>
            <a:r>
              <a:rPr lang="en-US" sz="1800" b="1" dirty="0" err="1">
                <a:ea typeface="+mn-lt"/>
                <a:cs typeface="+mn-lt"/>
              </a:rPr>
              <a:t>l’écosystème</a:t>
            </a:r>
            <a:endParaRPr lang="en-US" sz="1800" dirty="0">
              <a:ea typeface="+mn-lt"/>
              <a:cs typeface="+mn-lt"/>
            </a:endParaRP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US" sz="1800" b="1" dirty="0" err="1">
                <a:ea typeface="+mn-lt"/>
                <a:cs typeface="+mn-lt"/>
              </a:rPr>
              <a:t>Convaincre</a:t>
            </a:r>
            <a:r>
              <a:rPr lang="en-US" sz="1800" b="1" dirty="0">
                <a:ea typeface="+mn-lt"/>
                <a:cs typeface="+mn-lt"/>
              </a:rPr>
              <a:t> les </a:t>
            </a:r>
            <a:r>
              <a:rPr lang="en-US" sz="1800" b="1" dirty="0" err="1">
                <a:ea typeface="+mn-lt"/>
                <a:cs typeface="+mn-lt"/>
              </a:rPr>
              <a:t>partenaires</a:t>
            </a:r>
            <a:r>
              <a:rPr lang="en-US" sz="1800" b="1" dirty="0">
                <a:ea typeface="+mn-lt"/>
                <a:cs typeface="+mn-lt"/>
              </a:rPr>
              <a:t> et parties </a:t>
            </a:r>
            <a:r>
              <a:rPr lang="en-US" sz="1800" b="1" dirty="0" err="1">
                <a:ea typeface="+mn-lt"/>
                <a:cs typeface="+mn-lt"/>
              </a:rPr>
              <a:t>prenantes</a:t>
            </a:r>
            <a:endParaRPr lang="en-US" sz="1800" dirty="0">
              <a:ea typeface="+mn-lt"/>
              <a:cs typeface="+mn-lt"/>
            </a:endParaRP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US" sz="1800" b="1" dirty="0">
                <a:ea typeface="+mn-lt"/>
                <a:cs typeface="+mn-lt"/>
              </a:rPr>
              <a:t>Budget</a:t>
            </a:r>
            <a:endParaRPr lang="en-US" sz="1800" dirty="0">
              <a:ea typeface="+mn-lt"/>
              <a:cs typeface="+mn-lt"/>
            </a:endParaRP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US" sz="1800" b="1" dirty="0">
                <a:ea typeface="+mn-lt"/>
                <a:cs typeface="+mn-lt"/>
              </a:rPr>
              <a:t>Mise </a:t>
            </a:r>
            <a:r>
              <a:rPr lang="en-US" sz="1800" b="1" dirty="0" err="1">
                <a:ea typeface="+mn-lt"/>
                <a:cs typeface="+mn-lt"/>
              </a:rPr>
              <a:t>en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œuvre</a:t>
            </a:r>
            <a:r>
              <a:rPr lang="en-US" sz="1800" b="1" dirty="0">
                <a:ea typeface="+mn-lt"/>
                <a:cs typeface="+mn-lt"/>
              </a:rPr>
              <a:t> pratique</a:t>
            </a:r>
            <a:endParaRPr lang="en-US" sz="1800" dirty="0">
              <a:ea typeface="+mn-lt"/>
              <a:cs typeface="+mn-lt"/>
            </a:endParaRP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US" sz="1800" b="1" dirty="0" err="1">
                <a:ea typeface="+mn-lt"/>
                <a:cs typeface="+mn-lt"/>
              </a:rPr>
              <a:t>Suivi</a:t>
            </a:r>
            <a:r>
              <a:rPr lang="en-US" sz="1800" b="1" dirty="0">
                <a:ea typeface="+mn-lt"/>
                <a:cs typeface="+mn-lt"/>
              </a:rPr>
              <a:t> </a:t>
            </a:r>
            <a:endParaRPr lang="en-US" sz="1800" dirty="0"/>
          </a:p>
        </p:txBody>
      </p:sp>
      <p:cxnSp>
        <p:nvCxnSpPr>
          <p:cNvPr id="63" name="Straight Connector 47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29F032-B8D8-F805-7547-7540FFD9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0" y="6453763"/>
            <a:ext cx="4114800" cy="365125"/>
          </a:xfrm>
        </p:spPr>
        <p:txBody>
          <a:bodyPr/>
          <a:lstStyle/>
          <a:p>
            <a:r>
              <a:rPr lang="fr-FR" sz="1000" b="1" dirty="0"/>
              <a:t>4/10/2023</a:t>
            </a:r>
            <a:endParaRPr lang="en-US" sz="10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46546-BE2A-E8D2-6AFA-6C3F6789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3355" y="6453764"/>
            <a:ext cx="4114800" cy="365125"/>
          </a:xfrm>
        </p:spPr>
        <p:txBody>
          <a:bodyPr/>
          <a:lstStyle/>
          <a:p>
            <a:r>
              <a:rPr lang="fr-BE" sz="1000" b="1" dirty="0"/>
              <a:t>Cérémonie de remise du prix "Balance de cristal"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94858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65D4-92EB-16E6-5BAC-C0FAFFE7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44" y="468689"/>
            <a:ext cx="4619111" cy="1023395"/>
          </a:xfrm>
        </p:spPr>
        <p:txBody>
          <a:bodyPr/>
          <a:lstStyle/>
          <a:p>
            <a:pPr algn="ctr"/>
            <a:r>
              <a:rPr lang="en-US" dirty="0" err="1">
                <a:latin typeface="Corbel"/>
              </a:rPr>
              <a:t>Lig</a:t>
            </a:r>
            <a:r>
              <a:rPr lang="en-US" dirty="0" err="1">
                <a:latin typeface="Bierstadt"/>
              </a:rPr>
              <a:t>ne</a:t>
            </a:r>
            <a:r>
              <a:rPr lang="en-US" dirty="0">
                <a:latin typeface="Bierstadt"/>
              </a:rPr>
              <a:t> du t</a:t>
            </a:r>
            <a:r>
              <a:rPr lang="en-US" dirty="0">
                <a:latin typeface="Corbel"/>
              </a:rPr>
              <a:t>emps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7FFF21-ACDB-71EC-8138-5A7B67506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177" y="2750126"/>
            <a:ext cx="6866449" cy="3261789"/>
          </a:xfr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46130D-283D-F133-35A7-FF4956D2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7601" y="6416818"/>
            <a:ext cx="4114800" cy="365125"/>
          </a:xfrm>
        </p:spPr>
        <p:txBody>
          <a:bodyPr/>
          <a:lstStyle/>
          <a:p>
            <a:r>
              <a:rPr lang="fr-FR" sz="1000" b="1" dirty="0"/>
              <a:t>4/10/2023</a:t>
            </a:r>
            <a:endParaRPr lang="en-US" sz="1000" b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8B7E4-DD89-CDD7-FCBD-A676F7CB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6081" y="6416819"/>
            <a:ext cx="4114800" cy="365125"/>
          </a:xfrm>
        </p:spPr>
        <p:txBody>
          <a:bodyPr/>
          <a:lstStyle/>
          <a:p>
            <a:r>
              <a:rPr lang="fr-BE" sz="1000" b="1" dirty="0"/>
              <a:t>Cérémonie de remise du prix "Balance de cristal"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00652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DA301-BC0A-7D6C-9FB6-80C6F8EB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13" y="2061423"/>
            <a:ext cx="4672630" cy="2010284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/>
              <a:t>Ordonnance </a:t>
            </a:r>
            <a:r>
              <a:rPr lang="en-US" err="1"/>
              <a:t>créant</a:t>
            </a:r>
            <a:r>
              <a:rPr lang="en-US"/>
              <a:t> la chambre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2004" y="0"/>
            <a:ext cx="6559995" cy="6858000"/>
          </a:xfrm>
          <a:prstGeom prst="rect">
            <a:avLst/>
          </a:prstGeom>
          <a:ln>
            <a:noFill/>
          </a:ln>
          <a:effectLst>
            <a:outerShdw blurRad="381000" dist="317500" dir="852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BFE4DE-0644-744B-3D2B-D96449F6B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111" y="471352"/>
            <a:ext cx="4288264" cy="5881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BF2573-F34E-F391-FDE4-5A4FEDDA48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198" y="6467407"/>
            <a:ext cx="4114800" cy="365125"/>
          </a:xfrm>
        </p:spPr>
        <p:txBody>
          <a:bodyPr/>
          <a:lstStyle/>
          <a:p>
            <a:r>
              <a:rPr lang="fr-FR" sz="1000" b="1" dirty="0"/>
              <a:t>4/10/2023</a:t>
            </a:r>
            <a:endParaRPr lang="en-US" sz="1000" b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372B88-B062-0880-4742-2EEA0B64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3355" y="6467408"/>
            <a:ext cx="4114800" cy="365125"/>
          </a:xfrm>
        </p:spPr>
        <p:txBody>
          <a:bodyPr/>
          <a:lstStyle/>
          <a:p>
            <a:r>
              <a:rPr lang="fr-BE" sz="1000" b="1" dirty="0"/>
              <a:t>Cérémonie de remise du prix "Balance de cristal"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63651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8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10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12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4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2" name="Rectangle 18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4594F1-865B-6204-812E-3BEF06CAE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63" r="1" b="10015"/>
          <a:stretch/>
        </p:blipFill>
        <p:spPr>
          <a:xfrm>
            <a:off x="20" y="-1"/>
            <a:ext cx="12361630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53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194A6-41A6-500D-8C28-B1D76CF1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09" y="2153621"/>
            <a:ext cx="4501057" cy="24833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Inauguration de la Chambre</a:t>
            </a:r>
          </a:p>
        </p:txBody>
      </p:sp>
      <p:cxnSp>
        <p:nvCxnSpPr>
          <p:cNvPr id="54" name="Straight Connector 22">
            <a:extLst>
              <a:ext uri="{FF2B5EF4-FFF2-40B4-BE49-F238E27FC236}">
                <a16:creationId xmlns:a16="http://schemas.microsoft.com/office/drawing/2014/main" id="{3816C099-0516-4486-BC06-E0DCD29D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D07A3C-3BB1-DDF3-81F7-6198A36C44FC}"/>
              </a:ext>
            </a:extLst>
          </p:cNvPr>
          <p:cNvSpPr/>
          <p:nvPr/>
        </p:nvSpPr>
        <p:spPr>
          <a:xfrm>
            <a:off x="1059365" y="1217342"/>
            <a:ext cx="1505414" cy="10129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Philippe MORANDINI</a:t>
            </a:r>
            <a:br>
              <a:rPr lang="en-US" sz="1200"/>
            </a:br>
            <a:r>
              <a:rPr lang="en-US" sz="1200"/>
              <a:t>Premier </a:t>
            </a:r>
            <a:r>
              <a:rPr lang="en-US" sz="1200" err="1"/>
              <a:t>Président</a:t>
            </a:r>
            <a:r>
              <a:rPr lang="en-US" sz="1200"/>
              <a:t> de la Cour </a:t>
            </a:r>
            <a:r>
              <a:rPr lang="en-US" sz="1200" err="1"/>
              <a:t>d'appel</a:t>
            </a:r>
            <a:r>
              <a:rPr lang="en-US" sz="1200"/>
              <a:t> de Mons</a:t>
            </a:r>
            <a:endParaRPr lang="en-US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5D8511-991F-5EEA-BEE3-30A9DD554F5A}"/>
              </a:ext>
            </a:extLst>
          </p:cNvPr>
          <p:cNvSpPr/>
          <p:nvPr/>
        </p:nvSpPr>
        <p:spPr>
          <a:xfrm>
            <a:off x="2174486" y="204440"/>
            <a:ext cx="1523999" cy="585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Françoise THONET</a:t>
            </a:r>
            <a:endParaRPr lang="en-US"/>
          </a:p>
          <a:p>
            <a:pPr algn="ctr"/>
            <a:r>
              <a:rPr lang="en-US" sz="1200" err="1"/>
              <a:t>Présidente</a:t>
            </a:r>
            <a:r>
              <a:rPr lang="en-US" sz="1200"/>
              <a:t> de chambre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3E47E9-3F18-9173-99A3-519E9CCB37EE}"/>
              </a:ext>
            </a:extLst>
          </p:cNvPr>
          <p:cNvSpPr/>
          <p:nvPr/>
        </p:nvSpPr>
        <p:spPr>
          <a:xfrm>
            <a:off x="3921510" y="204439"/>
            <a:ext cx="1654095" cy="585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Vincent VANQUICKENBORNE</a:t>
            </a:r>
          </a:p>
          <a:p>
            <a:pPr algn="ctr"/>
            <a:r>
              <a:rPr lang="en-US" sz="1200" err="1"/>
              <a:t>Ministre</a:t>
            </a:r>
            <a:r>
              <a:rPr lang="en-US" sz="1200"/>
              <a:t> de la Justice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EFB29C-ADB8-0AB0-7B5B-8B5F3BA20867}"/>
              </a:ext>
            </a:extLst>
          </p:cNvPr>
          <p:cNvSpPr/>
          <p:nvPr/>
        </p:nvSpPr>
        <p:spPr>
          <a:xfrm>
            <a:off x="6337607" y="204439"/>
            <a:ext cx="2360339" cy="585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Elio </a:t>
            </a:r>
            <a:endParaRPr lang="en-US"/>
          </a:p>
          <a:p>
            <a:pPr algn="ctr"/>
            <a:r>
              <a:rPr lang="en-US" sz="1200"/>
              <a:t>DI RUPO</a:t>
            </a:r>
          </a:p>
          <a:p>
            <a:pPr algn="ctr"/>
            <a:r>
              <a:rPr lang="en-US" sz="1200" err="1"/>
              <a:t>Ministre-Président</a:t>
            </a:r>
            <a:r>
              <a:rPr lang="en-US" sz="1200"/>
              <a:t> de </a:t>
            </a:r>
            <a:r>
              <a:rPr lang="en-US" sz="1200" err="1"/>
              <a:t>Wallonie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2F3F4D-6D56-6F7E-0E81-A1C454F3A6B3}"/>
              </a:ext>
            </a:extLst>
          </p:cNvPr>
          <p:cNvSpPr/>
          <p:nvPr/>
        </p:nvSpPr>
        <p:spPr>
          <a:xfrm>
            <a:off x="8697948" y="204439"/>
            <a:ext cx="2397509" cy="585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Saskia</a:t>
            </a:r>
            <a:endParaRPr lang="en-US"/>
          </a:p>
          <a:p>
            <a:pPr algn="ctr"/>
            <a:r>
              <a:rPr lang="en-US" sz="1200"/>
              <a:t>BRICMONT</a:t>
            </a:r>
          </a:p>
          <a:p>
            <a:pPr algn="ctr"/>
            <a:r>
              <a:rPr lang="en-US" sz="1200" err="1"/>
              <a:t>Députée</a:t>
            </a:r>
            <a:r>
              <a:rPr lang="en-US" sz="1200"/>
              <a:t> au </a:t>
            </a:r>
            <a:r>
              <a:rPr lang="en-US" sz="1200" err="1"/>
              <a:t>Parlement</a:t>
            </a:r>
            <a:r>
              <a:rPr lang="en-US" sz="1200"/>
              <a:t> </a:t>
            </a:r>
            <a:r>
              <a:rPr lang="en-US" sz="1200" err="1"/>
              <a:t>européen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0821E4-01A7-2866-2A07-DFA59FA42E21}"/>
              </a:ext>
            </a:extLst>
          </p:cNvPr>
          <p:cNvSpPr/>
          <p:nvPr/>
        </p:nvSpPr>
        <p:spPr>
          <a:xfrm>
            <a:off x="7731509" y="1644804"/>
            <a:ext cx="1654095" cy="752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Céline</a:t>
            </a:r>
            <a:endParaRPr lang="en-US"/>
          </a:p>
          <a:p>
            <a:pPr algn="ctr"/>
            <a:r>
              <a:rPr lang="en-US" sz="1200"/>
              <a:t>TELLIER</a:t>
            </a:r>
          </a:p>
          <a:p>
            <a:pPr algn="ctr"/>
            <a:r>
              <a:rPr lang="en-US" sz="1200" err="1"/>
              <a:t>Ministre</a:t>
            </a:r>
            <a:r>
              <a:rPr lang="en-US" sz="1200"/>
              <a:t> </a:t>
            </a:r>
            <a:r>
              <a:rPr lang="en-US" sz="1200" err="1"/>
              <a:t>wallonne</a:t>
            </a:r>
            <a:r>
              <a:rPr lang="en-US" sz="1200"/>
              <a:t> de </a:t>
            </a:r>
            <a:r>
              <a:rPr lang="en-US" sz="1200" err="1"/>
              <a:t>l'environnement</a:t>
            </a:r>
            <a:endParaRPr lang="en-US" sz="12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FA82B8-68AC-7F2E-8082-5E0C4FC15842}"/>
              </a:ext>
            </a:extLst>
          </p:cNvPr>
          <p:cNvSpPr/>
          <p:nvPr/>
        </p:nvSpPr>
        <p:spPr>
          <a:xfrm>
            <a:off x="5835802" y="1644804"/>
            <a:ext cx="1654095" cy="752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Ignacio</a:t>
            </a:r>
            <a:endParaRPr lang="en-US"/>
          </a:p>
          <a:p>
            <a:pPr algn="ctr"/>
            <a:r>
              <a:rPr lang="en-US" sz="1200"/>
              <a:t>DE LA SERNA</a:t>
            </a:r>
          </a:p>
          <a:p>
            <a:pPr algn="ctr"/>
            <a:r>
              <a:rPr lang="en-US" sz="1200"/>
              <a:t>Procureur </a:t>
            </a:r>
            <a:r>
              <a:rPr lang="en-US" sz="1200" err="1"/>
              <a:t>général</a:t>
            </a:r>
            <a:endParaRPr lang="en-US" err="1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6D4EC5-14BC-8794-E4D6-9F11FAD8F11E}"/>
              </a:ext>
            </a:extLst>
          </p:cNvPr>
          <p:cNvSpPr/>
          <p:nvPr/>
        </p:nvSpPr>
        <p:spPr>
          <a:xfrm>
            <a:off x="2973655" y="1644805"/>
            <a:ext cx="1654095" cy="971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Ion</a:t>
            </a:r>
          </a:p>
          <a:p>
            <a:pPr algn="ctr"/>
            <a:r>
              <a:rPr lang="en-US" sz="1200"/>
              <a:t>CODESCU</a:t>
            </a:r>
          </a:p>
          <a:p>
            <a:pPr algn="ctr"/>
            <a:r>
              <a:rPr lang="en-US" sz="1200"/>
              <a:t>Head of unit DG ENV de la Commission </a:t>
            </a:r>
            <a:r>
              <a:rPr lang="en-US" sz="1200" err="1"/>
              <a:t>européenne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FEF1E1-127B-3B2A-219A-2E1F0484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1002" y="6470997"/>
            <a:ext cx="4114800" cy="365125"/>
          </a:xfrm>
        </p:spPr>
        <p:txBody>
          <a:bodyPr/>
          <a:lstStyle/>
          <a:p>
            <a:r>
              <a:rPr lang="fr-FR" sz="1000" b="1" dirty="0"/>
              <a:t>4/10/2023</a:t>
            </a:r>
            <a:endParaRPr lang="en-US" sz="1000" b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EDD0D8-A0CB-58EF-BF10-BE2DCA20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3355" y="6492875"/>
            <a:ext cx="4114800" cy="365125"/>
          </a:xfrm>
        </p:spPr>
        <p:txBody>
          <a:bodyPr/>
          <a:lstStyle/>
          <a:p>
            <a:r>
              <a:rPr lang="fr-BE" sz="1000" b="1" dirty="0"/>
              <a:t>Cérémonie de remise du prix "Balance de cristal"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88991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71243-4111-281A-3C29-22CEE362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82" y="310714"/>
            <a:ext cx="10380573" cy="1432273"/>
          </a:xfrm>
        </p:spPr>
        <p:txBody>
          <a:bodyPr/>
          <a:lstStyle/>
          <a:p>
            <a:r>
              <a:rPr lang="en-US"/>
              <a:t>Ordre de service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3243DF8-B155-3F8B-75FA-56AEC93C1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9777" y="2750126"/>
            <a:ext cx="4865248" cy="3261789"/>
          </a:xfr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FEA43E-2397-DD91-189C-804AD46E8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5068" y="6452418"/>
            <a:ext cx="4114800" cy="365125"/>
          </a:xfrm>
        </p:spPr>
        <p:txBody>
          <a:bodyPr/>
          <a:lstStyle/>
          <a:p>
            <a:r>
              <a:rPr lang="fr-FR" sz="1000" b="1" dirty="0"/>
              <a:t>4/10/2023</a:t>
            </a:r>
            <a:endParaRPr lang="en-US" sz="1000" b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F62CD9-51E4-F00D-F90C-533042A7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5792" y="6452417"/>
            <a:ext cx="4114800" cy="365125"/>
          </a:xfrm>
        </p:spPr>
        <p:txBody>
          <a:bodyPr/>
          <a:lstStyle/>
          <a:p>
            <a:r>
              <a:rPr lang="fr-BE" sz="1000" b="1" dirty="0"/>
              <a:t>Cérémonie de remise du prix "Balance de cristal"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2129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Slide Background">
            <a:extLst>
              <a:ext uri="{FF2B5EF4-FFF2-40B4-BE49-F238E27FC236}">
                <a16:creationId xmlns:a16="http://schemas.microsoft.com/office/drawing/2014/main" id="{5F637E18-EF26-4327-9077-7FFC67B9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8" name="Rectangle 18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1874235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17D5E-B4C2-4E51-C1BF-0FFF4A03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05" y="321306"/>
            <a:ext cx="5474257" cy="123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Organigramme</a:t>
            </a:r>
          </a:p>
        </p:txBody>
      </p:sp>
      <p:cxnSp>
        <p:nvCxnSpPr>
          <p:cNvPr id="29" name="Straight Connector 20">
            <a:extLst>
              <a:ext uri="{FF2B5EF4-FFF2-40B4-BE49-F238E27FC236}">
                <a16:creationId xmlns:a16="http://schemas.microsoft.com/office/drawing/2014/main" id="{2E6B6C39-3A8E-4EAF-A0CD-4FE0CDFC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98588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FD407859-FB4F-A7EB-9FC6-4315BC1CF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022" y="2375210"/>
            <a:ext cx="9999560" cy="362484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E76617-0331-7AC7-1F9D-51D6935D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9676" y="6460104"/>
            <a:ext cx="4114800" cy="365125"/>
          </a:xfrm>
        </p:spPr>
        <p:txBody>
          <a:bodyPr/>
          <a:lstStyle/>
          <a:p>
            <a:r>
              <a:rPr lang="fr-FR" sz="1000" b="1" dirty="0"/>
              <a:t>4/10/2023</a:t>
            </a:r>
            <a:endParaRPr lang="en-US" sz="1000" b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E46E8A-B571-C6D9-304B-56B98D23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3355" y="6454955"/>
            <a:ext cx="4114800" cy="365125"/>
          </a:xfrm>
        </p:spPr>
        <p:txBody>
          <a:bodyPr/>
          <a:lstStyle/>
          <a:p>
            <a:r>
              <a:rPr lang="fr-BE" sz="1000" b="1" dirty="0"/>
              <a:t>Cérémonie de remise du prix "Balance de cristal"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0792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FB69-36E2-58F7-E161-4D431600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16" y="477982"/>
            <a:ext cx="10380573" cy="143227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exemples</a:t>
            </a:r>
            <a:r>
              <a:rPr lang="en-US" dirty="0"/>
              <a:t> de matières </a:t>
            </a:r>
            <a:r>
              <a:rPr lang="en-US" dirty="0" err="1"/>
              <a:t>traitées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</a:t>
            </a:r>
            <a:r>
              <a:rPr lang="en-US" dirty="0" err="1"/>
              <a:t>octobre</a:t>
            </a:r>
            <a:r>
              <a:rPr lang="en-US" dirty="0"/>
              <a:t> 2021 (55 dossiers)...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45F8F9C-5F47-BD39-4B7F-D66DF045A06D}"/>
              </a:ext>
            </a:extLst>
          </p:cNvPr>
          <p:cNvSpPr>
            <a:spLocks noGrp="1"/>
          </p:cNvSpPr>
          <p:nvPr/>
        </p:nvSpPr>
        <p:spPr>
          <a:xfrm>
            <a:off x="898929" y="2848391"/>
            <a:ext cx="9371948" cy="33940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185" indent="-210185"/>
            <a:r>
              <a:rPr lang="fr-FR" dirty="0"/>
              <a:t>Pollution transfrontalière eau et rivière + atteinte à la santé humaine (2018/H/413). </a:t>
            </a:r>
            <a:r>
              <a:rPr lang="fr-FR" dirty="0" err="1">
                <a:solidFill>
                  <a:srgbClr val="C00000"/>
                </a:solidFill>
              </a:rPr>
              <a:t>Crim</a:t>
            </a:r>
            <a:r>
              <a:rPr lang="fr-FR" dirty="0">
                <a:solidFill>
                  <a:srgbClr val="C00000"/>
                </a:solidFill>
              </a:rPr>
              <a:t>.</a:t>
            </a:r>
          </a:p>
          <a:p>
            <a:pPr marL="210185" indent="-210185"/>
            <a:r>
              <a:rPr lang="fr-FR" dirty="0">
                <a:solidFill>
                  <a:schemeClr val="tx2"/>
                </a:solidFill>
              </a:rPr>
              <a:t>Pollution de l'air – Valeurs Limites d'émissions (2021/H/170). </a:t>
            </a:r>
            <a:r>
              <a:rPr lang="fr-FR" dirty="0" err="1">
                <a:solidFill>
                  <a:srgbClr val="C00000"/>
                </a:solidFill>
              </a:rPr>
              <a:t>Crim</a:t>
            </a:r>
            <a:r>
              <a:rPr lang="fr-FR" dirty="0">
                <a:solidFill>
                  <a:srgbClr val="C00000"/>
                </a:solidFill>
              </a:rPr>
              <a:t>.</a:t>
            </a:r>
          </a:p>
          <a:p>
            <a:pPr marL="210185" indent="-210185"/>
            <a:r>
              <a:rPr lang="fr-FR" dirty="0">
                <a:solidFill>
                  <a:schemeClr val="tx2"/>
                </a:solidFill>
                <a:ea typeface="+mn-lt"/>
                <a:cs typeface="+mn-lt"/>
              </a:rPr>
              <a:t>Déchets et non-respect du permis (2021/H/569). </a:t>
            </a:r>
            <a:r>
              <a:rPr lang="fr-FR" dirty="0" err="1">
                <a:solidFill>
                  <a:srgbClr val="C00000"/>
                </a:solidFill>
                <a:ea typeface="+mn-lt"/>
                <a:cs typeface="+mn-lt"/>
              </a:rPr>
              <a:t>Crim</a:t>
            </a:r>
            <a:r>
              <a:rPr lang="fr-FR" dirty="0">
                <a:solidFill>
                  <a:srgbClr val="C00000"/>
                </a:solidFill>
                <a:ea typeface="+mn-lt"/>
                <a:cs typeface="+mn-lt"/>
              </a:rPr>
              <a:t>.</a:t>
            </a:r>
            <a:endParaRPr lang="fr-FR" dirty="0">
              <a:solidFill>
                <a:srgbClr val="C00000"/>
              </a:solidFill>
            </a:endParaRPr>
          </a:p>
          <a:p>
            <a:pPr marL="210185" indent="-210185"/>
            <a:r>
              <a:rPr lang="fr-FR" dirty="0">
                <a:solidFill>
                  <a:schemeClr val="tx2"/>
                </a:solidFill>
              </a:rPr>
              <a:t>Nuisances sonores (Aéroport et transports aériens) (</a:t>
            </a:r>
            <a:r>
              <a:rPr lang="fr-FR" dirty="0">
                <a:ea typeface="+mn-lt"/>
                <a:cs typeface="+mn-lt"/>
              </a:rPr>
              <a:t>2020/RG/247 et 2022/RG/146</a:t>
            </a:r>
            <a:r>
              <a:rPr lang="fr-FR" dirty="0">
                <a:solidFill>
                  <a:srgbClr val="4D3E2F"/>
                </a:solidFill>
              </a:rPr>
              <a:t>).</a:t>
            </a:r>
            <a:r>
              <a:rPr lang="fr-FR" dirty="0">
                <a:solidFill>
                  <a:schemeClr val="tx2"/>
                </a:solidFill>
              </a:rPr>
              <a:t> </a:t>
            </a:r>
            <a:r>
              <a:rPr lang="fr-FR" dirty="0" err="1">
                <a:solidFill>
                  <a:srgbClr val="00B050"/>
                </a:solidFill>
              </a:rPr>
              <a:t>Civ</a:t>
            </a:r>
            <a:r>
              <a:rPr lang="fr-FR" dirty="0">
                <a:solidFill>
                  <a:srgbClr val="00B050"/>
                </a:solidFill>
              </a:rPr>
              <a:t>.</a:t>
            </a:r>
          </a:p>
          <a:p>
            <a:pPr marL="210185" indent="-210185"/>
            <a:r>
              <a:rPr lang="fr-FR" dirty="0">
                <a:ea typeface="+mn-lt"/>
                <a:cs typeface="+mn-lt"/>
              </a:rPr>
              <a:t>Demande de remise en état par l'administration - démolition d'immeuble (2021/RG/331). </a:t>
            </a:r>
            <a:r>
              <a:rPr lang="fr-FR" dirty="0" err="1">
                <a:solidFill>
                  <a:srgbClr val="00B050"/>
                </a:solidFill>
                <a:ea typeface="+mn-lt"/>
                <a:cs typeface="+mn-lt"/>
              </a:rPr>
              <a:t>Civ</a:t>
            </a:r>
            <a:r>
              <a:rPr lang="fr-FR" dirty="0">
                <a:solidFill>
                  <a:srgbClr val="00B050"/>
                </a:solidFill>
                <a:ea typeface="+mn-lt"/>
                <a:cs typeface="+mn-lt"/>
              </a:rPr>
              <a:t>.</a:t>
            </a:r>
          </a:p>
          <a:p>
            <a:pPr marL="210185" indent="-210185"/>
            <a:r>
              <a:rPr lang="fr-FR" dirty="0"/>
              <a:t>Éoliennes - troubles de voisinage (2021/RG/419). </a:t>
            </a:r>
            <a:r>
              <a:rPr lang="fr-FR" dirty="0" err="1">
                <a:solidFill>
                  <a:srgbClr val="00B050"/>
                </a:solidFill>
              </a:rPr>
              <a:t>Civ</a:t>
            </a:r>
            <a:r>
              <a:rPr lang="fr-FR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8C1CC8-5F44-326F-49C5-7AEF61CF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0103" y="6467142"/>
            <a:ext cx="4114800" cy="365125"/>
          </a:xfrm>
        </p:spPr>
        <p:txBody>
          <a:bodyPr/>
          <a:lstStyle/>
          <a:p>
            <a:r>
              <a:rPr lang="fr-FR" sz="1000" b="1" dirty="0"/>
              <a:t>4/10/2023</a:t>
            </a:r>
            <a:endParaRPr lang="en-US" sz="1000" b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E451AC-E42A-5F04-26D8-F29FB553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6556" y="6458339"/>
            <a:ext cx="4114800" cy="365125"/>
          </a:xfrm>
        </p:spPr>
        <p:txBody>
          <a:bodyPr/>
          <a:lstStyle/>
          <a:p>
            <a:r>
              <a:rPr lang="fr-BE" sz="1000" b="1" dirty="0"/>
              <a:t>Cérémonie de remise du prix "Balance de cristal"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727964174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Widescreen</PresentationFormat>
  <Paragraphs>103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BevelVTI</vt:lpstr>
      <vt:lpstr>Prix "Balance de cristal"  Prix européen de pratiques innovantes  concourant à l’efficacité et à la qualité de la justice  Edition 2023                                                                             </vt:lpstr>
      <vt:lpstr>Initiative judiciaire</vt:lpstr>
      <vt:lpstr>Méthodologie</vt:lpstr>
      <vt:lpstr>Ligne du temps</vt:lpstr>
      <vt:lpstr>Ordonnance créant la chambre</vt:lpstr>
      <vt:lpstr>Inauguration de la Chambre</vt:lpstr>
      <vt:lpstr>Ordre de service </vt:lpstr>
      <vt:lpstr>Organigramme</vt:lpstr>
      <vt:lpstr>Quelques exemples de matières traitées depuis octobre 2021 (55 dossiers)...</vt:lpstr>
      <vt:lpstr>Ecosystème</vt:lpstr>
      <vt:lpstr>PowerPoint Presentation</vt:lpstr>
      <vt:lpstr>PowerPoint Presentation</vt:lpstr>
      <vt:lpstr>PowerPoint Presentation</vt:lpstr>
      <vt:lpstr>La presse en parle</vt:lpstr>
      <vt:lpstr>PowerPoint Presentation</vt:lpstr>
      <vt:lpstr>PowerPoint Presentation</vt:lpstr>
      <vt:lpstr>PowerPoint Presentation</vt:lpstr>
      <vt:lpstr>Les suites</vt:lpstr>
      <vt:lpstr>PowerPoint Presentation</vt:lpstr>
      <vt:lpstr>PowerPoint Presentation</vt:lpstr>
      <vt:lpstr>Visite de la Ministre fédérale belge de l'Environnement à la Cour d'appel de Mons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 Scheerder Aurélie</cp:lastModifiedBy>
  <cp:revision>163</cp:revision>
  <dcterms:created xsi:type="dcterms:W3CDTF">2023-04-19T11:45:18Z</dcterms:created>
  <dcterms:modified xsi:type="dcterms:W3CDTF">2023-09-29T10:37:59Z</dcterms:modified>
</cp:coreProperties>
</file>