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2" r:id="rId8"/>
    <p:sldId id="263" r:id="rId9"/>
    <p:sldId id="267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824" y="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45A-475D-42F6-A2D6-1BD3B591C117}" type="datetimeFigureOut">
              <a:rPr lang="de-DE" smtClean="0"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0A6-D50E-4B15-BEA0-40221891B6D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38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45A-475D-42F6-A2D6-1BD3B591C117}" type="datetimeFigureOut">
              <a:rPr lang="de-DE" smtClean="0"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0A6-D50E-4B15-BEA0-40221891B6D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14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45A-475D-42F6-A2D6-1BD3B591C117}" type="datetimeFigureOut">
              <a:rPr lang="de-DE" smtClean="0"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0A6-D50E-4B15-BEA0-40221891B6D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83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45A-475D-42F6-A2D6-1BD3B591C117}" type="datetimeFigureOut">
              <a:rPr lang="de-DE" smtClean="0"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0A6-D50E-4B15-BEA0-40221891B6D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58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45A-475D-42F6-A2D6-1BD3B591C117}" type="datetimeFigureOut">
              <a:rPr lang="de-DE" smtClean="0"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0A6-D50E-4B15-BEA0-40221891B6D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78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45A-475D-42F6-A2D6-1BD3B591C117}" type="datetimeFigureOut">
              <a:rPr lang="de-DE" smtClean="0"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0A6-D50E-4B15-BEA0-40221891B6D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40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45A-475D-42F6-A2D6-1BD3B591C117}" type="datetimeFigureOut">
              <a:rPr lang="de-DE" smtClean="0"/>
              <a:t>17.10.2017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0A6-D50E-4B15-BEA0-40221891B6D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323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45A-475D-42F6-A2D6-1BD3B591C117}" type="datetimeFigureOut">
              <a:rPr lang="de-DE" smtClean="0"/>
              <a:t>17.10.2017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0A6-D50E-4B15-BEA0-40221891B6D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02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45A-475D-42F6-A2D6-1BD3B591C117}" type="datetimeFigureOut">
              <a:rPr lang="de-DE" smtClean="0"/>
              <a:t>17.10.2017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0A6-D50E-4B15-BEA0-40221891B6D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43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45A-475D-42F6-A2D6-1BD3B591C117}" type="datetimeFigureOut">
              <a:rPr lang="de-DE" smtClean="0"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0A6-D50E-4B15-BEA0-40221891B6D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76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45A-475D-42F6-A2D6-1BD3B591C117}" type="datetimeFigureOut">
              <a:rPr lang="de-DE" smtClean="0"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0A6-D50E-4B15-BEA0-40221891B6D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39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C845A-475D-42F6-A2D6-1BD3B591C117}" type="datetimeFigureOut">
              <a:rPr lang="de-DE" smtClean="0"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C00A6-D50E-4B15-BEA0-40221891B6D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5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International Case-Law in </a:t>
            </a:r>
            <a:r>
              <a:rPr lang="de-DE" b="1" dirty="0" err="1" smtClean="0"/>
              <a:t>Bioethics</a:t>
            </a:r>
            <a:r>
              <a:rPr lang="de-DE" b="1" dirty="0" smtClean="0"/>
              <a:t>:</a:t>
            </a:r>
            <a:br>
              <a:rPr lang="de-DE" b="1" dirty="0" smtClean="0"/>
            </a:br>
            <a:r>
              <a:rPr lang="de-DE" b="1" dirty="0" smtClean="0"/>
              <a:t>Insight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Foresight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Outcome of the high-level seminar at the European Court of Human Rights, 5 December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429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		Focus on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: 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Who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decide</a:t>
            </a:r>
            <a:r>
              <a:rPr lang="de-DE" dirty="0" smtClean="0"/>
              <a:t> (</a:t>
            </a:r>
            <a:r>
              <a:rPr lang="de-DE" dirty="0" err="1" smtClean="0"/>
              <a:t>patient</a:t>
            </a:r>
            <a:r>
              <a:rPr lang="de-DE" dirty="0" smtClean="0"/>
              <a:t>, </a:t>
            </a:r>
            <a:r>
              <a:rPr lang="de-DE" dirty="0" err="1" smtClean="0"/>
              <a:t>family</a:t>
            </a:r>
            <a:r>
              <a:rPr lang="de-DE" dirty="0" smtClean="0"/>
              <a:t>, </a:t>
            </a:r>
            <a:r>
              <a:rPr lang="de-DE" dirty="0" err="1" smtClean="0"/>
              <a:t>doctor</a:t>
            </a:r>
            <a:r>
              <a:rPr lang="de-DE" dirty="0" smtClean="0"/>
              <a:t>, </a:t>
            </a:r>
            <a:r>
              <a:rPr lang="de-DE" dirty="0" err="1" smtClean="0"/>
              <a:t>courts</a:t>
            </a:r>
            <a:r>
              <a:rPr lang="de-DE" dirty="0" smtClean="0"/>
              <a:t>, </a:t>
            </a:r>
            <a:r>
              <a:rPr lang="de-DE" dirty="0" err="1" smtClean="0"/>
              <a:t>legislator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decide</a:t>
            </a:r>
            <a:r>
              <a:rPr lang="de-DE" dirty="0" smtClean="0"/>
              <a:t> (</a:t>
            </a:r>
            <a:r>
              <a:rPr lang="de-DE" dirty="0" err="1" smtClean="0"/>
              <a:t>cultural</a:t>
            </a:r>
            <a:r>
              <a:rPr lang="de-DE" dirty="0" smtClean="0"/>
              <a:t>/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background</a:t>
            </a:r>
            <a:r>
              <a:rPr lang="de-DE" dirty="0" smtClean="0"/>
              <a:t>, </a:t>
            </a:r>
            <a:r>
              <a:rPr lang="de-DE" dirty="0" err="1" smtClean="0"/>
              <a:t>history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regulated</a:t>
            </a:r>
            <a:r>
              <a:rPr lang="de-DE" dirty="0" smtClean="0"/>
              <a:t> (</a:t>
            </a:r>
            <a:r>
              <a:rPr lang="de-DE" dirty="0" err="1" smtClean="0"/>
              <a:t>margin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appreciation</a:t>
            </a:r>
            <a:r>
              <a:rPr lang="de-DE" dirty="0" smtClean="0"/>
              <a:t> vs. </a:t>
            </a:r>
            <a:r>
              <a:rPr lang="de-DE" dirty="0" err="1" smtClean="0"/>
              <a:t>core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018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de-DE" dirty="0" smtClean="0"/>
              <a:t>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600200"/>
            <a:ext cx="7560840" cy="4525963"/>
          </a:xfrm>
        </p:spPr>
        <p:txBody>
          <a:bodyPr/>
          <a:lstStyle/>
          <a:p>
            <a:r>
              <a:rPr lang="de-DE" dirty="0"/>
              <a:t>Definition </a:t>
            </a:r>
            <a:r>
              <a:rPr lang="de-DE" dirty="0" err="1"/>
              <a:t>of</a:t>
            </a:r>
            <a:r>
              <a:rPr lang="de-DE" dirty="0"/>
              <a:t> „</a:t>
            </a:r>
            <a:r>
              <a:rPr lang="de-DE" dirty="0" err="1"/>
              <a:t>bioethics</a:t>
            </a:r>
            <a:r>
              <a:rPr lang="de-DE" dirty="0"/>
              <a:t>“: 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protection of the human being </a:t>
            </a:r>
            <a:r>
              <a:rPr lang="en-US" dirty="0" smtClean="0"/>
              <a:t>(his/her human </a:t>
            </a:r>
            <a:r>
              <a:rPr lang="en-US" dirty="0"/>
              <a:t>rights and in particular human dignity) in the context of the </a:t>
            </a:r>
            <a:r>
              <a:rPr lang="en-US" dirty="0" smtClean="0"/>
              <a:t>development </a:t>
            </a:r>
            <a:r>
              <a:rPr lang="en-US" dirty="0"/>
              <a:t>of biomedical sciences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672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Trends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Challenges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 </a:t>
            </a:r>
            <a:r>
              <a:rPr lang="de-DE" dirty="0" err="1" smtClean="0"/>
              <a:t>concerning</a:t>
            </a:r>
            <a:r>
              <a:rPr lang="de-DE" dirty="0" smtClean="0"/>
              <a:t> „</a:t>
            </a:r>
            <a:r>
              <a:rPr lang="de-DE" dirty="0" err="1" smtClean="0"/>
              <a:t>bioethics</a:t>
            </a:r>
            <a:r>
              <a:rPr lang="de-DE" dirty="0" smtClean="0"/>
              <a:t>“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ECHR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steadily</a:t>
            </a:r>
            <a:r>
              <a:rPr lang="de-DE" dirty="0" smtClean="0"/>
              <a:t> </a:t>
            </a:r>
            <a:r>
              <a:rPr lang="de-DE" dirty="0" err="1" smtClean="0"/>
              <a:t>risen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err="1" smtClean="0"/>
              <a:t>October</a:t>
            </a:r>
            <a:r>
              <a:rPr lang="de-DE" dirty="0" smtClean="0"/>
              <a:t> 2016 ECHR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report</a:t>
            </a:r>
            <a:r>
              <a:rPr lang="de-DE" dirty="0"/>
              <a:t> </a:t>
            </a:r>
            <a:r>
              <a:rPr lang="de-DE" dirty="0" err="1" smtClean="0"/>
              <a:t>gives</a:t>
            </a:r>
            <a:r>
              <a:rPr lang="de-DE" dirty="0" smtClean="0"/>
              <a:t>    125 </a:t>
            </a:r>
            <a:r>
              <a:rPr lang="de-DE" dirty="0" err="1" smtClean="0"/>
              <a:t>cases</a:t>
            </a:r>
            <a:r>
              <a:rPr lang="de-DE" dirty="0" smtClean="0"/>
              <a:t>, all but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2000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621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Beginning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The ECHR </a:t>
            </a:r>
            <a:r>
              <a:rPr lang="en-US" dirty="0" smtClean="0"/>
              <a:t>considers </a:t>
            </a:r>
            <a:r>
              <a:rPr lang="en-US" dirty="0"/>
              <a:t>that this delicate issue need not be examined in the light of Article </a:t>
            </a:r>
            <a:r>
              <a:rPr lang="en-US" dirty="0" smtClean="0"/>
              <a:t>2 (right to life), </a:t>
            </a:r>
            <a:r>
              <a:rPr lang="en-US" dirty="0"/>
              <a:t>even declaring it “neither desirable, nor even possible … to answer in the abstract the question whether the unborn child is a </a:t>
            </a:r>
            <a:r>
              <a:rPr lang="en-US" dirty="0" smtClean="0"/>
              <a:t>person”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(Vo vs. France, 2004, </a:t>
            </a:r>
            <a:r>
              <a:rPr lang="en-US" dirty="0" err="1" smtClean="0"/>
              <a:t>Parrillo</a:t>
            </a:r>
            <a:r>
              <a:rPr lang="en-US" dirty="0" smtClean="0"/>
              <a:t> vs. Italy, 2015)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6216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/</a:t>
            </a:r>
            <a:r>
              <a:rPr lang="de-DE" dirty="0" err="1" smtClean="0"/>
              <a:t>Euthanasia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Personal </a:t>
            </a:r>
            <a:r>
              <a:rPr lang="de-DE" dirty="0" err="1"/>
              <a:t>autonomy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patients</a:t>
            </a:r>
            <a:r>
              <a:rPr lang="de-DE" dirty="0"/>
              <a:t> </a:t>
            </a:r>
            <a:r>
              <a:rPr lang="de-DE" dirty="0" err="1" smtClean="0"/>
              <a:t>plays</a:t>
            </a:r>
            <a:r>
              <a:rPr lang="de-DE" dirty="0" smtClean="0"/>
              <a:t> an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endParaRPr lang="de-DE" dirty="0"/>
          </a:p>
          <a:p>
            <a:r>
              <a:rPr lang="de-DE" dirty="0" smtClean="0"/>
              <a:t>Lambert vs. France (2015): </a:t>
            </a:r>
            <a:r>
              <a:rPr lang="de-DE" dirty="0" err="1" smtClean="0"/>
              <a:t>considerable</a:t>
            </a:r>
            <a:r>
              <a:rPr lang="de-DE" dirty="0" smtClean="0"/>
              <a:t>, but not </a:t>
            </a:r>
            <a:r>
              <a:rPr lang="de-DE" dirty="0" err="1" smtClean="0"/>
              <a:t>unlimited</a:t>
            </a:r>
            <a:r>
              <a:rPr lang="de-DE" dirty="0" smtClean="0"/>
              <a:t> </a:t>
            </a:r>
            <a:r>
              <a:rPr lang="de-DE" dirty="0" err="1" smtClean="0"/>
              <a:t>margin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appreciation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regulation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Member States</a:t>
            </a:r>
          </a:p>
          <a:p>
            <a:r>
              <a:rPr lang="de-DE" dirty="0" smtClean="0"/>
              <a:t>Margin </a:t>
            </a:r>
            <a:r>
              <a:rPr lang="de-DE" dirty="0" err="1" smtClean="0"/>
              <a:t>is</a:t>
            </a:r>
            <a:r>
              <a:rPr lang="de-DE" dirty="0" smtClean="0"/>
              <a:t> wider in </a:t>
            </a:r>
            <a:r>
              <a:rPr lang="de-DE" dirty="0" err="1" smtClean="0"/>
              <a:t>cases</a:t>
            </a:r>
            <a:r>
              <a:rPr lang="de-DE" dirty="0" smtClean="0"/>
              <a:t> </a:t>
            </a:r>
            <a:r>
              <a:rPr lang="de-DE" dirty="0" err="1" smtClean="0"/>
              <a:t>raising</a:t>
            </a:r>
            <a:r>
              <a:rPr lang="de-DE" dirty="0" smtClean="0"/>
              <a:t> </a:t>
            </a:r>
            <a:r>
              <a:rPr lang="de-DE" dirty="0" err="1" smtClean="0"/>
              <a:t>moral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ethical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issue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thoroughly</a:t>
            </a:r>
            <a:r>
              <a:rPr lang="de-DE" dirty="0" smtClean="0"/>
              <a:t> </a:t>
            </a:r>
            <a:r>
              <a:rPr lang="de-DE" dirty="0" err="1" smtClean="0"/>
              <a:t>evaluated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legislation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11250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privacy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Principle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informed</a:t>
            </a:r>
            <a:r>
              <a:rPr lang="de-DE" dirty="0" smtClean="0"/>
              <a:t> </a:t>
            </a:r>
            <a:r>
              <a:rPr lang="de-DE" dirty="0" err="1" smtClean="0"/>
              <a:t>consent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ECHR (Art. 8) </a:t>
            </a:r>
            <a:r>
              <a:rPr lang="de-DE" dirty="0" err="1" smtClean="0"/>
              <a:t>and</a:t>
            </a:r>
            <a:r>
              <a:rPr lang="de-DE" dirty="0" smtClean="0"/>
              <a:t> Oviedo (Art. 5)</a:t>
            </a:r>
          </a:p>
          <a:p>
            <a:endParaRPr lang="de-DE" dirty="0" smtClean="0"/>
          </a:p>
          <a:p>
            <a:r>
              <a:rPr lang="de-DE" dirty="0" err="1" smtClean="0"/>
              <a:t>Protection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sensitive </a:t>
            </a:r>
            <a:r>
              <a:rPr lang="de-DE" dirty="0" err="1" smtClean="0"/>
              <a:t>data</a:t>
            </a:r>
            <a:r>
              <a:rPr lang="de-DE" dirty="0" smtClean="0"/>
              <a:t> (Art. 8 ECHR)</a:t>
            </a:r>
          </a:p>
          <a:p>
            <a:endParaRPr lang="de-DE" dirty="0" smtClean="0"/>
          </a:p>
          <a:p>
            <a:r>
              <a:rPr lang="de-DE" dirty="0" smtClean="0"/>
              <a:t>Professional </a:t>
            </a:r>
            <a:r>
              <a:rPr lang="de-DE" dirty="0" err="1" smtClean="0"/>
              <a:t>ethics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40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personal </a:t>
            </a:r>
            <a:r>
              <a:rPr lang="de-DE" dirty="0" err="1" smtClean="0"/>
              <a:t>development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biological</a:t>
            </a:r>
            <a:r>
              <a:rPr lang="de-DE" dirty="0" smtClean="0"/>
              <a:t> </a:t>
            </a:r>
            <a:r>
              <a:rPr lang="de-DE" dirty="0" err="1" smtClean="0"/>
              <a:t>identity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(</a:t>
            </a:r>
            <a:r>
              <a:rPr lang="de-DE" dirty="0" err="1" smtClean="0"/>
              <a:t>Jäggi</a:t>
            </a:r>
            <a:r>
              <a:rPr lang="de-DE" dirty="0" smtClean="0"/>
              <a:t> vs. SUI, 2003)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Recognition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transsexualism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respect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personal </a:t>
            </a:r>
            <a:r>
              <a:rPr lang="de-DE" dirty="0" err="1" smtClean="0"/>
              <a:t>dignity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(Goodwin vs. UK, 2002)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8735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Surrogacy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Member States </a:t>
            </a:r>
            <a:r>
              <a:rPr lang="de-DE" dirty="0" err="1" smtClean="0"/>
              <a:t>may</a:t>
            </a:r>
            <a:r>
              <a:rPr lang="de-DE" dirty="0" smtClean="0"/>
              <a:t> in </a:t>
            </a:r>
            <a:r>
              <a:rPr lang="de-DE" dirty="0" err="1" smtClean="0"/>
              <a:t>principle</a:t>
            </a:r>
            <a:r>
              <a:rPr lang="de-DE" dirty="0" smtClean="0"/>
              <a:t> </a:t>
            </a:r>
            <a:r>
              <a:rPr lang="de-DE" dirty="0" err="1" smtClean="0"/>
              <a:t>prohibit</a:t>
            </a:r>
            <a:r>
              <a:rPr lang="de-DE" dirty="0" smtClean="0"/>
              <a:t> </a:t>
            </a:r>
            <a:r>
              <a:rPr lang="de-DE" dirty="0" err="1" smtClean="0"/>
              <a:t>surrogacy</a:t>
            </a:r>
            <a:r>
              <a:rPr lang="de-DE" dirty="0" smtClean="0"/>
              <a:t> (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practices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err="1" smtClean="0"/>
              <a:t>Difficulties</a:t>
            </a:r>
            <a:r>
              <a:rPr lang="de-DE" dirty="0" smtClean="0"/>
              <a:t> in </a:t>
            </a:r>
            <a:r>
              <a:rPr lang="de-DE" dirty="0" err="1" smtClean="0"/>
              <a:t>reconciling</a:t>
            </a:r>
            <a:r>
              <a:rPr lang="de-DE" dirty="0" smtClean="0"/>
              <a:t> </a:t>
            </a:r>
            <a:r>
              <a:rPr lang="de-DE" dirty="0" err="1" smtClean="0"/>
              <a:t>legitimate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subjective</a:t>
            </a:r>
            <a:r>
              <a:rPr lang="de-DE" dirty="0" smtClean="0"/>
              <a:t>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children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New </a:t>
            </a:r>
            <a:r>
              <a:rPr lang="de-DE" dirty="0" err="1" smtClean="0"/>
              <a:t>configurations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become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will </a:t>
            </a:r>
            <a:r>
              <a:rPr lang="de-DE" dirty="0" err="1" smtClean="0"/>
              <a:t>likely</a:t>
            </a:r>
            <a:r>
              <a:rPr lang="de-DE" dirty="0" smtClean="0"/>
              <a:t> </a:t>
            </a:r>
            <a:r>
              <a:rPr lang="de-DE" dirty="0" err="1" smtClean="0"/>
              <a:t>continue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555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Regulation </a:t>
            </a:r>
            <a:r>
              <a:rPr lang="de-DE" dirty="0" err="1" smtClean="0"/>
              <a:t>issues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</a:t>
            </a:r>
            <a:r>
              <a:rPr lang="en-US" dirty="0"/>
              <a:t>does one enforce ethical rules established by law when ways to circumvent their effects have been found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Increasing mobility makes regulation by states ever more difficult (</a:t>
            </a:r>
            <a:r>
              <a:rPr lang="en-US" dirty="0" err="1" smtClean="0"/>
              <a:t>Mennesson</a:t>
            </a:r>
            <a:r>
              <a:rPr lang="en-US" dirty="0" smtClean="0"/>
              <a:t> vs. FRA,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3795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Affichage à l'écran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Larissa</vt:lpstr>
      <vt:lpstr>International Case-Law in Bioethics: Insight and Foresight  </vt:lpstr>
      <vt:lpstr>Definition</vt:lpstr>
      <vt:lpstr>Trends and Challenges</vt:lpstr>
      <vt:lpstr>Beginning of life</vt:lpstr>
      <vt:lpstr>End of life/Euthanasia</vt:lpstr>
      <vt:lpstr>Right to privacy</vt:lpstr>
      <vt:lpstr>Right to personal development</vt:lpstr>
      <vt:lpstr>Surrogacy</vt:lpstr>
      <vt:lpstr>Regulation issues</vt:lpstr>
      <vt:lpstr>Conclusions</vt:lpstr>
    </vt:vector>
  </TitlesOfParts>
  <Company>Bundesministerium der Justiz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Case-Law in Bioethics: Insight and Foresight</dc:title>
  <dc:creator>Behrens, Hans-Jörg</dc:creator>
  <cp:lastModifiedBy>Jeroen de Wit, Carlo Petrini, Dorothea Stahl</cp:lastModifiedBy>
  <cp:revision>7</cp:revision>
  <dcterms:created xsi:type="dcterms:W3CDTF">2017-10-15T18:58:29Z</dcterms:created>
  <dcterms:modified xsi:type="dcterms:W3CDTF">2017-10-17T08:01:39Z</dcterms:modified>
</cp:coreProperties>
</file>