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0" r:id="rId2"/>
    <p:sldId id="396" r:id="rId3"/>
    <p:sldId id="382" r:id="rId4"/>
    <p:sldId id="346" r:id="rId5"/>
    <p:sldId id="397" r:id="rId6"/>
    <p:sldId id="399" r:id="rId7"/>
    <p:sldId id="406" r:id="rId8"/>
    <p:sldId id="395" r:id="rId9"/>
    <p:sldId id="405" r:id="rId10"/>
    <p:sldId id="408" r:id="rId11"/>
    <p:sldId id="409" r:id="rId12"/>
    <p:sldId id="410" r:id="rId13"/>
    <p:sldId id="412" r:id="rId14"/>
    <p:sldId id="414" r:id="rId15"/>
    <p:sldId id="415" r:id="rId16"/>
    <p:sldId id="417" r:id="rId17"/>
    <p:sldId id="398" r:id="rId18"/>
    <p:sldId id="401" r:id="rId19"/>
    <p:sldId id="411" r:id="rId20"/>
    <p:sldId id="400" r:id="rId21"/>
    <p:sldId id="413" r:id="rId22"/>
    <p:sldId id="394" r:id="rId23"/>
    <p:sldId id="262" r:id="rId24"/>
  </p:sldIdLst>
  <p:sldSz cx="12192000" cy="6858000"/>
  <p:notesSz cx="6400800" cy="8686800"/>
  <p:defaultTextStyle>
    <a:defPPr>
      <a:defRPr lang="de-CH"/>
    </a:defPPr>
    <a:lvl1pPr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09" userDrawn="1">
          <p15:clr>
            <a:srgbClr val="A4A3A4"/>
          </p15:clr>
        </p15:guide>
        <p15:guide id="2" orient="horz" pos="1389" userDrawn="1">
          <p15:clr>
            <a:srgbClr val="A4A3A4"/>
          </p15:clr>
        </p15:guide>
        <p15:guide id="3" orient="horz" pos="3838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3727" userDrawn="1">
          <p15:clr>
            <a:srgbClr val="A4A3A4"/>
          </p15:clr>
        </p15:guide>
        <p15:guide id="7" pos="3953" userDrawn="1">
          <p15:clr>
            <a:srgbClr val="A4A3A4"/>
          </p15:clr>
        </p15:guide>
        <p15:guide id="8" pos="4861" userDrawn="1">
          <p15:clr>
            <a:srgbClr val="A4A3A4"/>
          </p15:clr>
        </p15:guide>
        <p15:guide id="9" pos="5065" userDrawn="1">
          <p15:clr>
            <a:srgbClr val="A4A3A4"/>
          </p15:clr>
        </p15:guide>
        <p15:guide id="10" pos="7106" userDrawn="1">
          <p15:clr>
            <a:srgbClr val="A4A3A4"/>
          </p15:clr>
        </p15:guide>
        <p15:guide id="11" pos="2819" userDrawn="1">
          <p15:clr>
            <a:srgbClr val="A4A3A4"/>
          </p15:clr>
        </p15:guide>
        <p15:guide id="12" pos="2615" userDrawn="1">
          <p15:clr>
            <a:srgbClr val="A4A3A4"/>
          </p15:clr>
        </p15:guide>
        <p15:guide id="13" pos="574" userDrawn="1">
          <p15:clr>
            <a:srgbClr val="A4A3A4"/>
          </p15:clr>
        </p15:guide>
        <p15:guide id="14" orient="horz" pos="799" userDrawn="1">
          <p15:clr>
            <a:srgbClr val="A4A3A4"/>
          </p15:clr>
        </p15:guide>
        <p15:guide id="15" orient="horz" pos="411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7B8"/>
    <a:srgbClr val="A3AD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25" autoAdjust="0"/>
    <p:restoredTop sz="81304"/>
  </p:normalViewPr>
  <p:slideViewPr>
    <p:cSldViewPr snapToObjects="1">
      <p:cViewPr>
        <p:scale>
          <a:sx n="100" d="100"/>
          <a:sy n="100" d="100"/>
        </p:scale>
        <p:origin x="224" y="-672"/>
      </p:cViewPr>
      <p:guideLst>
        <p:guide orient="horz" pos="709"/>
        <p:guide orient="horz" pos="1389"/>
        <p:guide orient="horz" pos="3838"/>
        <p:guide pos="3840"/>
        <p:guide pos="3727"/>
        <p:guide pos="3953"/>
        <p:guide pos="4861"/>
        <p:guide pos="5065"/>
        <p:guide pos="7106"/>
        <p:guide pos="2819"/>
        <p:guide pos="2615"/>
        <p:guide pos="574"/>
        <p:guide orient="horz" pos="799"/>
        <p:guide orient="horz" pos="41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778"/>
    </p:cViewPr>
  </p:sorterViewPr>
  <p:notesViewPr>
    <p:cSldViewPr snapToObjects="1">
      <p:cViewPr varScale="1">
        <p:scale>
          <a:sx n="90" d="100"/>
          <a:sy n="90" d="100"/>
        </p:scale>
        <p:origin x="357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625850" y="0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50EEB-40E6-5D4F-8D7E-5DCB5F163189}" type="datetimeFigureOut">
              <a:rPr lang="de-DE" smtClean="0"/>
              <a:t>23.10.17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251825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625850" y="8251825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4E48B-2B9A-D04B-9B79-821F6BF51D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8971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773363" cy="4333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6211" tIns="43106" rIns="86211" bIns="43106" numCol="1" anchor="t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endParaRPr lang="de-CH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625850" y="0"/>
            <a:ext cx="2773363" cy="4333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6211" tIns="43106" rIns="86211" bIns="43106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endParaRPr lang="de-CH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7975" y="652463"/>
            <a:ext cx="5786438" cy="3255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39763" y="4125913"/>
            <a:ext cx="5121275" cy="3908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6211" tIns="43106" rIns="86211" bIns="431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Textmasterformate durch Klicken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773363" cy="4333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6211" tIns="43106" rIns="86211" bIns="43106" numCol="1" anchor="b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endParaRPr lang="de-CH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25850" y="8251825"/>
            <a:ext cx="2773363" cy="4333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6211" tIns="43106" rIns="86211" bIns="43106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fld id="{54E7F490-E965-9B42-AE49-DA4BC6E663B1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84389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7F490-E965-9B42-AE49-DA4BC6E663B1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79548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9855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5ACEB-38B7-6E4A-A2E9-65860C3AE437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3358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9855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5ACEB-38B7-6E4A-A2E9-65860C3AE437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4935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9855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5ACEB-38B7-6E4A-A2E9-65860C3AE437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6042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9855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5ACEB-38B7-6E4A-A2E9-65860C3AE437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2556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9855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5ACEB-38B7-6E4A-A2E9-65860C3AE437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31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9855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5ACEB-38B7-6E4A-A2E9-65860C3AE437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2773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9855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5ACEB-38B7-6E4A-A2E9-65860C3AE437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1256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9855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5ACEB-38B7-6E4A-A2E9-65860C3AE437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4721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9855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5ACEB-38B7-6E4A-A2E9-65860C3AE437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8472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9855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5ACEB-38B7-6E4A-A2E9-65860C3AE437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329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7F490-E965-9B42-AE49-DA4BC6E663B1}" type="slidenum">
              <a:rPr lang="de-CH" smtClean="0"/>
              <a:pPr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6789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9855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5ACEB-38B7-6E4A-A2E9-65860C3AE437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65362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9855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5ACEB-38B7-6E4A-A2E9-65860C3AE437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4580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9855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5ACEB-38B7-6E4A-A2E9-65860C3AE437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2203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70215" indent="-25777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1100" indent="-20622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43540" indent="-20622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55981" indent="-20622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68421" indent="-20622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80861" indent="-20622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93301" indent="-20622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05741" indent="-20622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CH"/>
              <a:t>Kopfzeile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70215" indent="-25777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1100" indent="-20622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43540" indent="-20622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55981" indent="-20622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68421" indent="-20622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80861" indent="-20622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93301" indent="-20622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05741" indent="-20622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50E5436-4FC9-4044-A60F-60F064B8A0CF}" type="datetime1">
              <a:rPr lang="de-CH"/>
              <a:pPr/>
              <a:t>23.10.17</a:t>
            </a:fld>
            <a:endParaRPr lang="de-CH"/>
          </a:p>
        </p:txBody>
      </p:sp>
      <p:sp>
        <p:nvSpPr>
          <p:cNvPr id="4301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70215" indent="-25777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1100" indent="-20622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43540" indent="-20622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55981" indent="-20622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68421" indent="-20622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80861" indent="-20622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93301" indent="-20622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05741" indent="-20622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CH"/>
              <a:t>Fusszeile</a:t>
            </a:r>
          </a:p>
        </p:txBody>
      </p:sp>
      <p:sp>
        <p:nvSpPr>
          <p:cNvPr id="4301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70215" indent="-25777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1100" indent="-20622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43540" indent="-20622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55981" indent="-20622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68421" indent="-20622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80861" indent="-20622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93301" indent="-20622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05741" indent="-20622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BB6A444-654D-3B42-9B3C-98156192D54F}" type="slidenum">
              <a:rPr lang="de-CH"/>
              <a:pPr/>
              <a:t>23</a:t>
            </a:fld>
            <a:endParaRPr lang="de-CH"/>
          </a:p>
        </p:txBody>
      </p:sp>
      <p:sp>
        <p:nvSpPr>
          <p:cNvPr id="430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50875"/>
            <a:ext cx="5791200" cy="3259138"/>
          </a:xfrm>
          <a:ln/>
        </p:spPr>
      </p:sp>
      <p:sp>
        <p:nvSpPr>
          <p:cNvPr id="4301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899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9855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5ACEB-38B7-6E4A-A2E9-65860C3AE43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768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9855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5ACEB-38B7-6E4A-A2E9-65860C3AE43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139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9855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5ACEB-38B7-6E4A-A2E9-65860C3AE43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509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9855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5ACEB-38B7-6E4A-A2E9-65860C3AE43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8010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9855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charset="2"/>
              <a:buChar char="Ø"/>
            </a:pP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5ACEB-38B7-6E4A-A2E9-65860C3AE43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0177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9855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5ACEB-38B7-6E4A-A2E9-65860C3AE43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7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9855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5ACEB-38B7-6E4A-A2E9-65860C3AE43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6337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1225" y="1989138"/>
            <a:ext cx="10369550" cy="1295400"/>
          </a:xfrm>
        </p:spPr>
        <p:txBody>
          <a:bodyPr/>
          <a:lstStyle>
            <a:lvl1pPr>
              <a:defRPr sz="3900"/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de-CH" noProof="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911225" y="3429000"/>
            <a:ext cx="10369550" cy="1752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noProof="0" smtClean="0"/>
              <a:t>Dr. phil. Tobias Eichinger</a:t>
            </a:r>
          </a:p>
          <a:p>
            <a:pPr lvl="0"/>
            <a:r>
              <a:rPr lang="de-DE" noProof="0" smtClean="0"/>
              <a:t>Institut für Biomedizinische Ethik und Medizingeschichte</a:t>
            </a:r>
          </a:p>
          <a:p>
            <a:pPr lvl="0"/>
            <a:r>
              <a:rPr lang="de-DE" noProof="0" smtClean="0"/>
              <a:t>Universität Zürich</a:t>
            </a:r>
            <a:endParaRPr lang="de-CH" noProof="0" dirty="0" smtClean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53" userDrawn="1">
          <p15:clr>
            <a:srgbClr val="9FCC3B"/>
          </p15:clr>
        </p15:guide>
        <p15:guide id="2" orient="horz" pos="2160" userDrawn="1">
          <p15:clr>
            <a:srgbClr val="9FCC3B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 bwMode="white">
          <a:xfrm>
            <a:off x="0" y="1125538"/>
            <a:ext cx="12192000" cy="5732462"/>
          </a:xfrm>
          <a:prstGeom prst="rect">
            <a:avLst/>
          </a:prstGeom>
          <a:solidFill>
            <a:srgbClr val="A3ADB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44417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3394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11225" y="2205039"/>
            <a:ext cx="5005388" cy="388778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6291040" y="2205039"/>
            <a:ext cx="5005388" cy="388778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1425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98641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192089" y="188912"/>
            <a:ext cx="11807824" cy="6480175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312821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21" userDrawn="1">
          <p15:clr>
            <a:srgbClr val="9FCC3B"/>
          </p15:clr>
        </p15:guide>
        <p15:guide id="2" pos="7559" userDrawn="1">
          <p15:clr>
            <a:srgbClr val="9FCC3B"/>
          </p15:clr>
        </p15:guide>
        <p15:guide id="3" orient="horz" pos="119" userDrawn="1">
          <p15:clr>
            <a:srgbClr val="9FCC3B"/>
          </p15:clr>
        </p15:guide>
        <p15:guide id="4" orient="horz" pos="4201" userDrawn="1">
          <p15:clr>
            <a:srgbClr val="9FCC3B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129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1225" y="1268414"/>
            <a:ext cx="10369550" cy="79243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1225" y="2205039"/>
            <a:ext cx="10369550" cy="38877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0" y="1125538"/>
            <a:ext cx="12192000" cy="0"/>
          </a:xfrm>
          <a:prstGeom prst="line">
            <a:avLst/>
          </a:prstGeom>
          <a:noFill/>
          <a:ln w="15875">
            <a:solidFill>
              <a:srgbClr val="A3ADB7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sz="1700" dirty="0"/>
          </a:p>
        </p:txBody>
      </p:sp>
      <p:pic>
        <p:nvPicPr>
          <p:cNvPr id="10" name="Picture 7" descr="uzh_logo_d_pos_grau_1mm"/>
          <p:cNvPicPr preferRelativeResize="0"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6" y="142875"/>
            <a:ext cx="1868488" cy="684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/>
          <p:cNvSpPr txBox="1">
            <a:spLocks noChangeArrowheads="1"/>
          </p:cNvSpPr>
          <p:nvPr userDrawn="1"/>
        </p:nvSpPr>
        <p:spPr bwMode="auto">
          <a:xfrm>
            <a:off x="911225" y="852488"/>
            <a:ext cx="7332663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36000" rIns="0" bIns="0"/>
          <a:lstStyle/>
          <a:p>
            <a:pPr>
              <a:spcBef>
                <a:spcPct val="50000"/>
              </a:spcBef>
            </a:pPr>
            <a:r>
              <a:rPr lang="de-CH" sz="1400" b="1" smtClean="0"/>
              <a:t>Institut für Biomedizinische</a:t>
            </a:r>
            <a:r>
              <a:rPr lang="de-CH" sz="1400" b="1" baseline="0" smtClean="0"/>
              <a:t> Ethik und Medizingeschichte</a:t>
            </a:r>
            <a:endParaRPr lang="de-CH" sz="1400" b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7" r:id="rId4"/>
    <p:sldLayoutId id="2147483654" r:id="rId5"/>
    <p:sldLayoutId id="2147483658" r:id="rId6"/>
    <p:sldLayoutId id="2147483655" r:id="rId7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A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000" indent="-342000" algn="l" rtl="0" eaLnBrk="1" fontAlgn="base" hangingPunct="1">
        <a:spcBef>
          <a:spcPct val="40000"/>
        </a:spcBef>
        <a:spcAft>
          <a:spcPct val="0"/>
        </a:spcAft>
        <a:buFont typeface="Arial" panose="020B0604020202020204" pitchFamily="34" charset="0"/>
        <a:buChar char="–"/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ea typeface="Arial" charset="0"/>
          <a:cs typeface="+mn-cs"/>
        </a:defRPr>
      </a:lvl2pPr>
      <a:lvl3pPr marL="1026000" indent="-342000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ea typeface="Arial" charset="0"/>
          <a:cs typeface="+mn-cs"/>
        </a:defRPr>
      </a:lvl3pPr>
      <a:lvl4pPr marL="1368000" indent="-342000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ea typeface="Arial" charset="0"/>
          <a:cs typeface="+mn-cs"/>
        </a:defRPr>
      </a:lvl4pPr>
      <a:lvl5pPr marL="1710000" indent="-342000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ea typeface="Arial" charset="0"/>
          <a:cs typeface="+mn-cs"/>
        </a:defRPr>
      </a:lvl5pPr>
      <a:lvl6pPr marL="1895475" indent="-366713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ea typeface="Arial" charset="0"/>
          <a:cs typeface="+mn-cs"/>
        </a:defRPr>
      </a:lvl6pPr>
      <a:lvl7pPr marL="2352675" indent="-366713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ea typeface="Arial" charset="0"/>
          <a:cs typeface="+mn-cs"/>
        </a:defRPr>
      </a:lvl7pPr>
      <a:lvl8pPr marL="2809875" indent="-366713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ea typeface="Arial" charset="0"/>
          <a:cs typeface="+mn-cs"/>
        </a:defRPr>
      </a:lvl8pPr>
      <a:lvl9pPr marL="3267075" indent="-366713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74" userDrawn="1">
          <p15:clr>
            <a:srgbClr val="F26B43"/>
          </p15:clr>
        </p15:guide>
        <p15:guide id="2" pos="7106" userDrawn="1">
          <p15:clr>
            <a:srgbClr val="F26B43"/>
          </p15:clr>
        </p15:guide>
        <p15:guide id="3" orient="horz" pos="1389" userDrawn="1">
          <p15:clr>
            <a:srgbClr val="F26B43"/>
          </p15:clr>
        </p15:guide>
        <p15:guide id="4" orient="horz" pos="799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pos="3953" userDrawn="1">
          <p15:clr>
            <a:srgbClr val="5ACBF0"/>
          </p15:clr>
        </p15:guide>
        <p15:guide id="8" pos="3727" userDrawn="1">
          <p15:clr>
            <a:srgbClr val="5ACBF0"/>
          </p15:clr>
        </p15:guide>
        <p15:guide id="9" pos="2615" userDrawn="1">
          <p15:clr>
            <a:srgbClr val="5ACBF0"/>
          </p15:clr>
        </p15:guide>
        <p15:guide id="10" pos="2819" userDrawn="1">
          <p15:clr>
            <a:srgbClr val="5ACBF0"/>
          </p15:clr>
        </p15:guide>
        <p15:guide id="11" pos="4861" userDrawn="1">
          <p15:clr>
            <a:srgbClr val="5ACBF0"/>
          </p15:clr>
        </p15:guide>
        <p15:guide id="12" pos="5065" userDrawn="1">
          <p15:clr>
            <a:srgbClr val="5ACBF0"/>
          </p15:clr>
        </p15:guide>
        <p15:guide id="13" orient="horz" pos="709" userDrawn="1">
          <p15:clr>
            <a:srgbClr val="F26B43"/>
          </p15:clr>
        </p15:guide>
        <p15:guide id="14" orient="horz" pos="38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me.uzh.ch/" TargetMode="External"/><Relationship Id="rId4" Type="http://schemas.openxmlformats.org/officeDocument/2006/relationships/hyperlink" Target="mailto:biller-andorno@ethik.uzh.ch" TargetMode="External"/><Relationship Id="rId5" Type="http://schemas.openxmlformats.org/officeDocument/2006/relationships/image" Target="../media/image36.pn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1224" y="1917576"/>
            <a:ext cx="10945415" cy="1727448"/>
          </a:xfrm>
        </p:spPr>
        <p:txBody>
          <a:bodyPr/>
          <a:lstStyle/>
          <a:p>
            <a:r>
              <a:rPr lang="en-US" sz="2800" dirty="0" smtClean="0"/>
              <a:t>Brain </a:t>
            </a:r>
            <a:r>
              <a:rPr lang="en-US" sz="2800" dirty="0"/>
              <a:t>technologies </a:t>
            </a:r>
            <a:r>
              <a:rPr lang="mr-IN" sz="2800" dirty="0" smtClean="0"/>
              <a:t>–</a:t>
            </a:r>
            <a:r>
              <a:rPr lang="en-US" sz="2800" dirty="0" smtClean="0"/>
              <a:t> Ethical and human </a:t>
            </a:r>
            <a:r>
              <a:rPr lang="en-US" sz="2800" dirty="0"/>
              <a:t>rights challenges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raised </a:t>
            </a:r>
            <a:r>
              <a:rPr lang="en-US" sz="2800" dirty="0"/>
              <a:t>by scientific and technical developments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de-CH" sz="2800" dirty="0" smtClean="0"/>
              <a:t/>
            </a:r>
            <a:br>
              <a:rPr lang="de-CH" sz="2800" dirty="0" smtClean="0"/>
            </a:br>
            <a:r>
              <a:rPr lang="de-CH" sz="2800" dirty="0"/>
              <a:t/>
            </a:r>
            <a:br>
              <a:rPr lang="de-CH" sz="2800" dirty="0"/>
            </a:br>
            <a:r>
              <a:rPr lang="de-DE" sz="4000" dirty="0"/>
              <a:t/>
            </a:r>
            <a:br>
              <a:rPr lang="de-DE" sz="4000" dirty="0"/>
            </a:br>
            <a:r>
              <a:rPr lang="de-CH" sz="4000" dirty="0"/>
              <a:t> </a:t>
            </a:r>
            <a:r>
              <a:rPr lang="de-DE" sz="4000" dirty="0"/>
              <a:t/>
            </a:r>
            <a:br>
              <a:rPr lang="de-DE" sz="4000" dirty="0"/>
            </a:b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1225" y="3717032"/>
            <a:ext cx="8424414" cy="2304256"/>
          </a:xfrm>
        </p:spPr>
        <p:txBody>
          <a:bodyPr/>
          <a:lstStyle/>
          <a:p>
            <a:r>
              <a:rPr lang="de-DE" sz="2400" b="1" dirty="0" smtClean="0"/>
              <a:t>20TH </a:t>
            </a:r>
            <a:r>
              <a:rPr lang="de-DE" sz="2400" b="1" dirty="0"/>
              <a:t>ANNIVERSARY OF THE OVIEDO </a:t>
            </a:r>
            <a:r>
              <a:rPr lang="de-DE" sz="2400" b="1" dirty="0" smtClean="0"/>
              <a:t>CONVENTION </a:t>
            </a:r>
            <a:r>
              <a:rPr lang="mr-IN" sz="2400" b="1" dirty="0" smtClean="0"/>
              <a:t>–</a:t>
            </a:r>
            <a:r>
              <a:rPr lang="de-DE" sz="2400" b="1" dirty="0" smtClean="0"/>
              <a:t> </a:t>
            </a:r>
          </a:p>
          <a:p>
            <a:r>
              <a:rPr lang="de-DE" sz="2400" b="1" dirty="0" smtClean="0"/>
              <a:t>International Conference </a:t>
            </a:r>
          </a:p>
          <a:p>
            <a:r>
              <a:rPr lang="de-DE" sz="1800" dirty="0" smtClean="0">
                <a:latin typeface="+mj-lt"/>
              </a:rPr>
              <a:t>Strasbourg, 25 </a:t>
            </a:r>
            <a:r>
              <a:rPr lang="de-DE" sz="1800" dirty="0" err="1" smtClean="0">
                <a:latin typeface="+mj-lt"/>
              </a:rPr>
              <a:t>October</a:t>
            </a:r>
            <a:r>
              <a:rPr lang="de-DE" sz="1800" dirty="0" smtClean="0">
                <a:latin typeface="+mj-lt"/>
              </a:rPr>
              <a:t> 2017</a:t>
            </a:r>
            <a:endParaRPr lang="de-CH" sz="1800" dirty="0">
              <a:latin typeface="+mj-lt"/>
            </a:endParaRPr>
          </a:p>
          <a:p>
            <a:endParaRPr lang="de-CH" sz="800" dirty="0">
              <a:latin typeface="+mj-lt"/>
            </a:endParaRPr>
          </a:p>
          <a:p>
            <a:pPr>
              <a:spcBef>
                <a:spcPts val="0"/>
              </a:spcBef>
            </a:pPr>
            <a:endParaRPr lang="de-CH" sz="1800" b="1" dirty="0" smtClean="0">
              <a:latin typeface="+mj-lt"/>
            </a:endParaRPr>
          </a:p>
          <a:p>
            <a:pPr>
              <a:spcBef>
                <a:spcPts val="0"/>
              </a:spcBef>
            </a:pPr>
            <a:r>
              <a:rPr lang="de-CH" sz="1800" b="1" dirty="0" smtClean="0">
                <a:latin typeface="+mj-lt"/>
              </a:rPr>
              <a:t>Prof. Dr. med. Dr. phil. Nikola Biller-</a:t>
            </a:r>
            <a:r>
              <a:rPr lang="de-CH" sz="1800" b="1" dirty="0" err="1" smtClean="0">
                <a:latin typeface="+mj-lt"/>
              </a:rPr>
              <a:t>Andorno</a:t>
            </a:r>
            <a:r>
              <a:rPr lang="de-CH" sz="1800" b="1" dirty="0"/>
              <a:t> </a:t>
            </a:r>
            <a:r>
              <a:rPr lang="de-CH" sz="1800" b="1" dirty="0">
                <a:latin typeface="+mj-lt"/>
              </a:rPr>
              <a:t/>
            </a:r>
            <a:br>
              <a:rPr lang="de-CH" sz="1800" b="1" dirty="0">
                <a:latin typeface="+mj-lt"/>
              </a:rPr>
            </a:br>
            <a:r>
              <a:rPr lang="de-CH" sz="1800" dirty="0" smtClean="0">
                <a:latin typeface="+mj-lt"/>
              </a:rPr>
              <a:t>Institute </a:t>
            </a:r>
            <a:r>
              <a:rPr lang="de-CH" sz="1800" dirty="0" err="1" smtClean="0">
                <a:latin typeface="+mj-lt"/>
              </a:rPr>
              <a:t>of</a:t>
            </a:r>
            <a:r>
              <a:rPr lang="de-CH" sz="1800" dirty="0" smtClean="0">
                <a:latin typeface="+mj-lt"/>
              </a:rPr>
              <a:t> Biomedical </a:t>
            </a:r>
            <a:r>
              <a:rPr lang="de-CH" sz="1800" dirty="0" err="1" smtClean="0">
                <a:latin typeface="+mj-lt"/>
              </a:rPr>
              <a:t>Ethics</a:t>
            </a:r>
            <a:r>
              <a:rPr lang="de-CH" sz="1800" dirty="0" smtClean="0">
                <a:latin typeface="+mj-lt"/>
              </a:rPr>
              <a:t> </a:t>
            </a:r>
            <a:r>
              <a:rPr lang="de-CH" sz="1800" dirty="0" err="1" smtClean="0">
                <a:latin typeface="+mj-lt"/>
              </a:rPr>
              <a:t>and</a:t>
            </a:r>
            <a:r>
              <a:rPr lang="de-CH" sz="1800" dirty="0" smtClean="0">
                <a:latin typeface="+mj-lt"/>
              </a:rPr>
              <a:t> </a:t>
            </a:r>
            <a:r>
              <a:rPr lang="de-CH" sz="1800" dirty="0" err="1" smtClean="0">
                <a:latin typeface="+mj-lt"/>
              </a:rPr>
              <a:t>History</a:t>
            </a:r>
            <a:r>
              <a:rPr lang="de-CH" sz="1800" dirty="0" smtClean="0">
                <a:latin typeface="+mj-lt"/>
              </a:rPr>
              <a:t> </a:t>
            </a:r>
            <a:r>
              <a:rPr lang="de-CH" sz="1800" dirty="0" err="1" smtClean="0">
                <a:latin typeface="+mj-lt"/>
              </a:rPr>
              <a:t>of</a:t>
            </a:r>
            <a:r>
              <a:rPr lang="de-CH" sz="1800" dirty="0" smtClean="0">
                <a:latin typeface="+mj-lt"/>
              </a:rPr>
              <a:t> </a:t>
            </a:r>
            <a:r>
              <a:rPr lang="de-CH" sz="1800" dirty="0" err="1" smtClean="0">
                <a:latin typeface="+mj-lt"/>
              </a:rPr>
              <a:t>Medicine</a:t>
            </a:r>
            <a:r>
              <a:rPr lang="de-CH" sz="1800" dirty="0">
                <a:latin typeface="+mj-lt"/>
              </a:rPr>
              <a:t> </a:t>
            </a:r>
          </a:p>
          <a:p>
            <a:pPr>
              <a:spcBef>
                <a:spcPts val="0"/>
              </a:spcBef>
            </a:pPr>
            <a:r>
              <a:rPr lang="de-CH" sz="1800" dirty="0" smtClean="0">
                <a:latin typeface="+mj-lt"/>
              </a:rPr>
              <a:t>University </a:t>
            </a:r>
            <a:r>
              <a:rPr lang="de-CH" sz="1800" dirty="0" err="1" smtClean="0">
                <a:latin typeface="+mj-lt"/>
              </a:rPr>
              <a:t>of</a:t>
            </a:r>
            <a:r>
              <a:rPr lang="de-CH" sz="1800" dirty="0" smtClean="0">
                <a:latin typeface="+mj-lt"/>
              </a:rPr>
              <a:t> </a:t>
            </a:r>
            <a:r>
              <a:rPr lang="de-CH" sz="1800" dirty="0" err="1" smtClean="0">
                <a:latin typeface="+mj-lt"/>
              </a:rPr>
              <a:t>Zurich</a:t>
            </a:r>
            <a:r>
              <a:rPr lang="de-CH" sz="1800" dirty="0" smtClean="0">
                <a:latin typeface="+mj-lt"/>
              </a:rPr>
              <a:t>, </a:t>
            </a:r>
            <a:r>
              <a:rPr lang="de-CH" sz="1800" dirty="0" err="1" smtClean="0">
                <a:latin typeface="+mj-lt"/>
              </a:rPr>
              <a:t>Switzerland</a:t>
            </a:r>
            <a:r>
              <a:rPr lang="de-CH" sz="1800" dirty="0" smtClean="0">
                <a:latin typeface="+mj-lt"/>
              </a:rPr>
              <a:t>                                           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427" y="4077072"/>
            <a:ext cx="3006189" cy="212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7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1424" y="1521138"/>
            <a:ext cx="9144000" cy="4932198"/>
          </a:xfrm>
        </p:spPr>
        <p:txBody>
          <a:bodyPr>
            <a:normAutofit/>
          </a:bodyPr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193170"/>
            <a:ext cx="4896544" cy="4652934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1282948"/>
            <a:ext cx="7086600" cy="257810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0" y="5823331"/>
            <a:ext cx="10058400" cy="1008897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735960" y="4509120"/>
            <a:ext cx="6096000" cy="1138773"/>
          </a:xfrm>
          <a:prstGeom prst="rect">
            <a:avLst/>
          </a:prstGeom>
          <a:ln>
            <a:solidFill>
              <a:srgbClr val="0028A5"/>
            </a:solidFill>
          </a:ln>
        </p:spPr>
        <p:txBody>
          <a:bodyPr>
            <a:spAutoFit/>
          </a:bodyPr>
          <a:lstStyle/>
          <a:p>
            <a:r>
              <a:rPr lang="de-DE" dirty="0" smtClean="0"/>
              <a:t>„a </a:t>
            </a:r>
            <a:r>
              <a:rPr lang="de-DE" dirty="0" err="1"/>
              <a:t>cat-eared</a:t>
            </a:r>
            <a:r>
              <a:rPr lang="de-DE" dirty="0"/>
              <a:t> </a:t>
            </a:r>
            <a:r>
              <a:rPr lang="de-DE" dirty="0" err="1"/>
              <a:t>headband</a:t>
            </a:r>
            <a:r>
              <a:rPr lang="de-DE" dirty="0"/>
              <a:t> </a:t>
            </a:r>
            <a:r>
              <a:rPr lang="de-DE" dirty="0" err="1"/>
              <a:t>that's</a:t>
            </a:r>
            <a:r>
              <a:rPr lang="de-DE" dirty="0"/>
              <a:t> </a:t>
            </a:r>
            <a:r>
              <a:rPr lang="de-DE" dirty="0" err="1"/>
              <a:t>powered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brain</a:t>
            </a:r>
            <a:r>
              <a:rPr lang="de-DE" dirty="0"/>
              <a:t> </a:t>
            </a:r>
            <a:r>
              <a:rPr lang="de-DE" dirty="0" err="1"/>
              <a:t>waves</a:t>
            </a:r>
            <a:r>
              <a:rPr lang="de-DE" dirty="0"/>
              <a:t>. The </a:t>
            </a:r>
            <a:r>
              <a:rPr lang="de-DE" dirty="0" err="1"/>
              <a:t>ears</a:t>
            </a:r>
            <a:r>
              <a:rPr lang="de-DE" dirty="0"/>
              <a:t> </a:t>
            </a:r>
            <a:r>
              <a:rPr lang="de-DE" dirty="0" err="1"/>
              <a:t>rise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you're</a:t>
            </a:r>
            <a:r>
              <a:rPr lang="de-DE" dirty="0"/>
              <a:t> </a:t>
            </a:r>
            <a:r>
              <a:rPr lang="de-DE" dirty="0" err="1"/>
              <a:t>excited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concentrating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drop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relaxed </a:t>
            </a:r>
            <a:r>
              <a:rPr lang="de-DE" dirty="0" err="1"/>
              <a:t>states</a:t>
            </a:r>
            <a:r>
              <a:rPr lang="de-DE" dirty="0"/>
              <a:t>.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you're</a:t>
            </a:r>
            <a:r>
              <a:rPr lang="de-DE" dirty="0"/>
              <a:t> </a:t>
            </a:r>
            <a:r>
              <a:rPr lang="de-DE" dirty="0" err="1"/>
              <a:t>concentrating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relaxing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same time,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ears</a:t>
            </a:r>
            <a:r>
              <a:rPr lang="de-DE" dirty="0"/>
              <a:t> </a:t>
            </a:r>
            <a:r>
              <a:rPr lang="de-DE" dirty="0" err="1"/>
              <a:t>perk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wiggle</a:t>
            </a:r>
            <a:r>
              <a:rPr lang="de-DE" dirty="0" smtClean="0"/>
              <a:t>.“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865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1424" y="1521138"/>
            <a:ext cx="9144000" cy="4932198"/>
          </a:xfrm>
        </p:spPr>
        <p:txBody>
          <a:bodyPr>
            <a:normAutofit/>
          </a:bodyPr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" y="-12328"/>
            <a:ext cx="9118600" cy="543560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0"/>
            <a:ext cx="9118600" cy="54356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3721100"/>
            <a:ext cx="3098800" cy="313690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5228815"/>
            <a:ext cx="4543338" cy="138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8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24372" y="5589240"/>
            <a:ext cx="10356204" cy="4932198"/>
          </a:xfrm>
        </p:spPr>
        <p:txBody>
          <a:bodyPr>
            <a:normAutofit/>
          </a:bodyPr>
          <a:lstStyle/>
          <a:p>
            <a:r>
              <a:rPr lang="de-DE" sz="1400" dirty="0" smtClean="0"/>
              <a:t>„The </a:t>
            </a:r>
            <a:r>
              <a:rPr lang="de-DE" sz="1400" dirty="0" err="1"/>
              <a:t>XWave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nothing</a:t>
            </a:r>
            <a:r>
              <a:rPr lang="de-DE" sz="1400" dirty="0"/>
              <a:t> </a:t>
            </a:r>
            <a:r>
              <a:rPr lang="de-DE" sz="1400" dirty="0" err="1"/>
              <a:t>less</a:t>
            </a:r>
            <a:r>
              <a:rPr lang="de-DE" sz="1400" dirty="0"/>
              <a:t> </a:t>
            </a:r>
            <a:r>
              <a:rPr lang="de-DE" sz="1400" dirty="0" err="1"/>
              <a:t>than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brain</a:t>
            </a:r>
            <a:r>
              <a:rPr lang="de-DE" sz="1400" dirty="0"/>
              <a:t>-computer </a:t>
            </a:r>
            <a:r>
              <a:rPr lang="de-DE" sz="1400" dirty="0" err="1"/>
              <a:t>interface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iPhone, iPod Touch </a:t>
            </a:r>
            <a:r>
              <a:rPr lang="de-DE" sz="1400" dirty="0" err="1"/>
              <a:t>and</a:t>
            </a:r>
            <a:r>
              <a:rPr lang="de-DE" sz="1400" dirty="0"/>
              <a:t> iPad. The </a:t>
            </a:r>
            <a:r>
              <a:rPr lang="de-DE" sz="1400" dirty="0" err="1"/>
              <a:t>XWave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consumer</a:t>
            </a:r>
            <a:r>
              <a:rPr lang="de-DE" sz="1400" dirty="0"/>
              <a:t> </a:t>
            </a:r>
            <a:r>
              <a:rPr lang="de-DE" sz="1400" dirty="0" err="1"/>
              <a:t>product</a:t>
            </a:r>
            <a:r>
              <a:rPr lang="de-DE" sz="1400" dirty="0"/>
              <a:t> </a:t>
            </a:r>
            <a:r>
              <a:rPr lang="de-DE" sz="1400" dirty="0" err="1"/>
              <a:t>priced</a:t>
            </a:r>
            <a:r>
              <a:rPr lang="de-DE" sz="1400" dirty="0"/>
              <a:t> </a:t>
            </a:r>
            <a:r>
              <a:rPr lang="de-DE" sz="1400" dirty="0" err="1"/>
              <a:t>under</a:t>
            </a:r>
            <a:r>
              <a:rPr lang="de-DE" sz="1400" dirty="0"/>
              <a:t> $100 </a:t>
            </a:r>
            <a:r>
              <a:rPr lang="de-DE" sz="1400" dirty="0" err="1"/>
              <a:t>which</a:t>
            </a:r>
            <a:r>
              <a:rPr lang="de-DE" sz="1400" dirty="0"/>
              <a:t> </a:t>
            </a:r>
            <a:r>
              <a:rPr lang="de-DE" sz="1400" dirty="0" err="1"/>
              <a:t>can</a:t>
            </a:r>
            <a:r>
              <a:rPr lang="de-DE" sz="1400" dirty="0"/>
              <a:t> sense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detect</a:t>
            </a:r>
            <a:r>
              <a:rPr lang="de-DE" sz="1400" dirty="0"/>
              <a:t> human </a:t>
            </a:r>
            <a:r>
              <a:rPr lang="de-DE" sz="1400" dirty="0" err="1"/>
              <a:t>brainwaves</a:t>
            </a:r>
            <a:r>
              <a:rPr lang="de-DE" sz="1400" dirty="0"/>
              <a:t>, </a:t>
            </a:r>
            <a:r>
              <a:rPr lang="de-DE" sz="1400" dirty="0" err="1"/>
              <a:t>interpret</a:t>
            </a:r>
            <a:r>
              <a:rPr lang="de-DE" sz="1400" dirty="0"/>
              <a:t> </a:t>
            </a:r>
            <a:r>
              <a:rPr lang="de-DE" sz="1400" dirty="0" err="1"/>
              <a:t>them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connect</a:t>
            </a:r>
            <a:r>
              <a:rPr lang="de-DE" sz="1400" dirty="0"/>
              <a:t> </a:t>
            </a:r>
            <a:r>
              <a:rPr lang="de-DE" sz="1400" dirty="0" err="1"/>
              <a:t>it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your</a:t>
            </a:r>
            <a:r>
              <a:rPr lang="de-DE" sz="1400" dirty="0"/>
              <a:t> Apple </a:t>
            </a:r>
            <a:r>
              <a:rPr lang="de-DE" sz="1400" dirty="0" err="1"/>
              <a:t>devices</a:t>
            </a:r>
            <a:r>
              <a:rPr lang="de-DE" sz="1400" dirty="0"/>
              <a:t>. The </a:t>
            </a:r>
            <a:r>
              <a:rPr lang="de-DE" sz="1400" dirty="0" err="1"/>
              <a:t>headset</a:t>
            </a:r>
            <a:r>
              <a:rPr lang="de-DE" sz="1400" dirty="0"/>
              <a:t> </a:t>
            </a:r>
            <a:r>
              <a:rPr lang="de-DE" sz="1400" dirty="0" err="1"/>
              <a:t>senses</a:t>
            </a:r>
            <a:r>
              <a:rPr lang="de-DE" sz="1400" dirty="0"/>
              <a:t> </a:t>
            </a:r>
            <a:r>
              <a:rPr lang="de-DE" sz="1400" dirty="0" err="1"/>
              <a:t>even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weaker</a:t>
            </a:r>
            <a:r>
              <a:rPr lang="de-DE" sz="1400" dirty="0"/>
              <a:t> </a:t>
            </a:r>
            <a:r>
              <a:rPr lang="de-DE" sz="1400" dirty="0" err="1"/>
              <a:t>electrical</a:t>
            </a:r>
            <a:r>
              <a:rPr lang="de-DE" sz="1400" dirty="0"/>
              <a:t> </a:t>
            </a:r>
            <a:r>
              <a:rPr lang="de-DE" sz="1400" dirty="0" err="1"/>
              <a:t>impulses</a:t>
            </a:r>
            <a:r>
              <a:rPr lang="de-DE" sz="1400" dirty="0"/>
              <a:t> </a:t>
            </a:r>
            <a:r>
              <a:rPr lang="de-DE" sz="1400" dirty="0" err="1"/>
              <a:t>transmitted</a:t>
            </a:r>
            <a:r>
              <a:rPr lang="de-DE" sz="1400" dirty="0"/>
              <a:t> </a:t>
            </a:r>
            <a:r>
              <a:rPr lang="de-DE" sz="1400" dirty="0" err="1"/>
              <a:t>through</a:t>
            </a:r>
            <a:r>
              <a:rPr lang="de-DE" sz="1400" dirty="0"/>
              <a:t> </a:t>
            </a:r>
            <a:r>
              <a:rPr lang="de-DE" sz="1400" dirty="0" err="1"/>
              <a:t>your</a:t>
            </a:r>
            <a:r>
              <a:rPr lang="de-DE" sz="1400" dirty="0"/>
              <a:t> </a:t>
            </a:r>
            <a:r>
              <a:rPr lang="de-DE" sz="1400" dirty="0" err="1"/>
              <a:t>skull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surface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your</a:t>
            </a:r>
            <a:r>
              <a:rPr lang="de-DE" sz="1400" dirty="0"/>
              <a:t> </a:t>
            </a:r>
            <a:r>
              <a:rPr lang="de-DE" sz="1400" dirty="0" err="1"/>
              <a:t>forehead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converts</a:t>
            </a:r>
            <a:r>
              <a:rPr lang="de-DE" sz="1400" dirty="0"/>
              <a:t> </a:t>
            </a:r>
            <a:r>
              <a:rPr lang="de-DE" sz="1400" dirty="0" err="1"/>
              <a:t>these</a:t>
            </a:r>
            <a:r>
              <a:rPr lang="de-DE" sz="1400" dirty="0"/>
              <a:t> analog </a:t>
            </a:r>
            <a:r>
              <a:rPr lang="de-DE" sz="1400" dirty="0" err="1"/>
              <a:t>signals</a:t>
            </a:r>
            <a:r>
              <a:rPr lang="de-DE" sz="1400" dirty="0"/>
              <a:t> </a:t>
            </a:r>
            <a:r>
              <a:rPr lang="de-DE" sz="1400" dirty="0" err="1" smtClean="0"/>
              <a:t>into</a:t>
            </a:r>
            <a:r>
              <a:rPr lang="de-DE" sz="1400" dirty="0" smtClean="0"/>
              <a:t> digital.“ </a:t>
            </a:r>
          </a:p>
          <a:p>
            <a:r>
              <a:rPr lang="de-DE" sz="1400" i="1" dirty="0" smtClean="0"/>
              <a:t>http</a:t>
            </a:r>
            <a:r>
              <a:rPr lang="de-DE" sz="1400" i="1" dirty="0"/>
              <a:t>://</a:t>
            </a:r>
            <a:r>
              <a:rPr lang="de-DE" sz="1400" i="1" dirty="0" err="1" smtClean="0"/>
              <a:t>neurogadget.net</a:t>
            </a:r>
            <a:r>
              <a:rPr lang="de-DE" sz="1400" i="1" dirty="0" smtClean="0"/>
              <a:t>/2011/07/20/just-</a:t>
            </a:r>
            <a:r>
              <a:rPr lang="de-DE" sz="1400" i="1" dirty="0" err="1" smtClean="0"/>
              <a:t>got</a:t>
            </a:r>
            <a:r>
              <a:rPr lang="de-DE" sz="1400" i="1" dirty="0" smtClean="0"/>
              <a:t>-an-</a:t>
            </a:r>
            <a:r>
              <a:rPr lang="de-DE" sz="1400" i="1" dirty="0" err="1" smtClean="0"/>
              <a:t>xwave</a:t>
            </a:r>
            <a:r>
              <a:rPr lang="de-DE" sz="1400" i="1" dirty="0" smtClean="0"/>
              <a:t>-</a:t>
            </a:r>
            <a:r>
              <a:rPr lang="de-DE" sz="1400" i="1" dirty="0" err="1" smtClean="0"/>
              <a:t>headset</a:t>
            </a:r>
            <a:r>
              <a:rPr lang="de-DE" sz="1400" i="1" dirty="0" smtClean="0"/>
              <a:t>-</a:t>
            </a:r>
            <a:r>
              <a:rPr lang="de-DE" sz="1400" i="1" dirty="0" err="1" smtClean="0"/>
              <a:t>from</a:t>
            </a:r>
            <a:r>
              <a:rPr lang="de-DE" sz="1400" i="1" dirty="0" smtClean="0"/>
              <a:t>-</a:t>
            </a:r>
            <a:r>
              <a:rPr lang="de-DE" sz="1400" i="1" dirty="0" err="1" smtClean="0"/>
              <a:t>plx</a:t>
            </a:r>
            <a:r>
              <a:rPr lang="de-DE" sz="1400" i="1" dirty="0" smtClean="0"/>
              <a:t>-company/2345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1196752"/>
            <a:ext cx="7950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5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0"/>
            <a:ext cx="10058400" cy="614773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0416480" y="4941168"/>
            <a:ext cx="1399742" cy="3539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Closed</a:t>
            </a:r>
            <a:r>
              <a:rPr lang="de-DE" dirty="0" smtClean="0"/>
              <a:t> </a:t>
            </a:r>
            <a:r>
              <a:rPr lang="de-DE" dirty="0" err="1" smtClean="0"/>
              <a:t>loop</a:t>
            </a:r>
            <a:r>
              <a:rPr lang="de-DE" dirty="0" smtClean="0"/>
              <a:t>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679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5184"/>
            <a:ext cx="6878940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176120" y="5733256"/>
            <a:ext cx="279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http://</a:t>
            </a:r>
            <a:r>
              <a:rPr lang="de-DE" sz="1400" i="1" dirty="0" err="1"/>
              <a:t>www.kurzweilai.net</a:t>
            </a:r>
            <a:r>
              <a:rPr lang="de-DE" sz="1400" i="1" dirty="0"/>
              <a:t>/people-with-paralysis-control-robotic-arms-using-brain-computer-interface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1844824"/>
            <a:ext cx="3713460" cy="232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ldergebnis für brai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784" y="3819376"/>
            <a:ext cx="2215049" cy="1553840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 bwMode="auto">
          <a:xfrm flipV="1">
            <a:off x="6312024" y="2819400"/>
            <a:ext cx="1283444" cy="10416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feld 6"/>
          <p:cNvSpPr txBox="1"/>
          <p:nvPr/>
        </p:nvSpPr>
        <p:spPr>
          <a:xfrm>
            <a:off x="7680176" y="2708920"/>
            <a:ext cx="2512226" cy="19236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smtClean="0"/>
              <a:t>Read</a:t>
            </a:r>
          </a:p>
          <a:p>
            <a:pPr marL="285750" indent="-285750">
              <a:buFont typeface="Wingdings" charset="2"/>
              <a:buChar char="Ø"/>
            </a:pPr>
            <a:r>
              <a:rPr lang="de-DE" dirty="0" smtClean="0"/>
              <a:t>Monitor</a:t>
            </a:r>
          </a:p>
          <a:p>
            <a:pPr marL="285750" indent="-285750">
              <a:buFont typeface="Wingdings" charset="2"/>
              <a:buChar char="Ø"/>
            </a:pPr>
            <a:r>
              <a:rPr lang="de-DE" dirty="0" smtClean="0"/>
              <a:t>De-code</a:t>
            </a:r>
          </a:p>
          <a:p>
            <a:pPr marL="285750" indent="-285750">
              <a:buFont typeface="Wingdings" charset="2"/>
              <a:buChar char="Ø"/>
            </a:pPr>
            <a:r>
              <a:rPr lang="de-DE" dirty="0" smtClean="0"/>
              <a:t>Save („</a:t>
            </a:r>
            <a:r>
              <a:rPr lang="de-DE" dirty="0" err="1" smtClean="0"/>
              <a:t>mind</a:t>
            </a:r>
            <a:r>
              <a:rPr lang="de-DE" dirty="0" smtClean="0"/>
              <a:t> </a:t>
            </a:r>
            <a:r>
              <a:rPr lang="de-DE" dirty="0" err="1" smtClean="0"/>
              <a:t>upload</a:t>
            </a:r>
            <a:r>
              <a:rPr lang="de-DE" dirty="0" smtClean="0"/>
              <a:t>“)</a:t>
            </a:r>
          </a:p>
          <a:p>
            <a:pPr marL="285750" indent="-285750">
              <a:buFont typeface="Wingdings" charset="2"/>
              <a:buChar char="Ø"/>
            </a:pPr>
            <a:r>
              <a:rPr lang="de-DE" dirty="0" smtClean="0"/>
              <a:t>Brain </a:t>
            </a:r>
            <a:r>
              <a:rPr lang="de-DE" dirty="0" err="1" smtClean="0"/>
              <a:t>print</a:t>
            </a:r>
            <a:endParaRPr lang="de-DE" dirty="0" smtClean="0"/>
          </a:p>
          <a:p>
            <a:pPr marL="285750" indent="-285750">
              <a:buFont typeface="Wingdings" charset="2"/>
              <a:buChar char="Ø"/>
            </a:pPr>
            <a:r>
              <a:rPr lang="de-DE" dirty="0" smtClean="0"/>
              <a:t>De-</a:t>
            </a:r>
            <a:r>
              <a:rPr lang="de-DE" dirty="0" err="1" smtClean="0"/>
              <a:t>anonymize</a:t>
            </a:r>
            <a:endParaRPr lang="de-DE" dirty="0" smtClean="0"/>
          </a:p>
          <a:p>
            <a:pPr marL="285750" indent="-285750">
              <a:buFont typeface="Wingdings" charset="2"/>
              <a:buChar char="Ø"/>
            </a:pPr>
            <a:r>
              <a:rPr lang="de-DE" dirty="0" smtClean="0"/>
              <a:t>... </a:t>
            </a:r>
            <a:endParaRPr lang="de-DE" dirty="0"/>
          </a:p>
        </p:txBody>
      </p:sp>
      <p:cxnSp>
        <p:nvCxnSpPr>
          <p:cNvPr id="8" name="Gerade Verbindung mit Pfeil 7"/>
          <p:cNvCxnSpPr/>
          <p:nvPr/>
        </p:nvCxnSpPr>
        <p:spPr bwMode="auto">
          <a:xfrm>
            <a:off x="5472799" y="6093296"/>
            <a:ext cx="379155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feld 9"/>
          <p:cNvSpPr txBox="1"/>
          <p:nvPr/>
        </p:nvSpPr>
        <p:spPr>
          <a:xfrm>
            <a:off x="9466242" y="4954736"/>
            <a:ext cx="2390398" cy="16619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Simulate</a:t>
            </a:r>
            <a:endParaRPr lang="de-DE" dirty="0" smtClean="0"/>
          </a:p>
          <a:p>
            <a:pPr marL="285750" indent="-285750">
              <a:buFont typeface="Wingdings" charset="2"/>
              <a:buChar char="Ø"/>
            </a:pPr>
            <a:r>
              <a:rPr lang="de-DE" dirty="0"/>
              <a:t>In </a:t>
            </a:r>
            <a:r>
              <a:rPr lang="de-DE" dirty="0" err="1"/>
              <a:t>silico</a:t>
            </a:r>
            <a:r>
              <a:rPr lang="de-DE" dirty="0"/>
              <a:t> </a:t>
            </a:r>
            <a:r>
              <a:rPr lang="de-DE" dirty="0" err="1"/>
              <a:t>brain</a:t>
            </a:r>
            <a:endParaRPr lang="de-DE" dirty="0"/>
          </a:p>
          <a:p>
            <a:pPr marL="285750" indent="-285750">
              <a:buFont typeface="Wingdings" charset="2"/>
              <a:buChar char="Ø"/>
            </a:pPr>
            <a:r>
              <a:rPr lang="de-DE" dirty="0" err="1" smtClean="0"/>
              <a:t>Neural</a:t>
            </a:r>
            <a:r>
              <a:rPr lang="de-DE" dirty="0" smtClean="0"/>
              <a:t> </a:t>
            </a:r>
            <a:r>
              <a:rPr lang="de-DE" dirty="0" err="1" smtClean="0"/>
              <a:t>networks</a:t>
            </a:r>
            <a:endParaRPr lang="de-DE" dirty="0" smtClean="0"/>
          </a:p>
          <a:p>
            <a:pPr marL="285750" indent="-285750">
              <a:buFont typeface="Wingdings" charset="2"/>
              <a:buChar char="Ø"/>
            </a:pPr>
            <a:r>
              <a:rPr lang="de-DE" dirty="0" err="1" smtClean="0"/>
              <a:t>Deep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endParaRPr lang="de-DE" dirty="0" smtClean="0"/>
          </a:p>
          <a:p>
            <a:pPr marL="285750" indent="-285750">
              <a:buFont typeface="Wingdings" charset="2"/>
              <a:buChar char="Ø"/>
            </a:pPr>
            <a:r>
              <a:rPr lang="de-DE" dirty="0" err="1" smtClean="0"/>
              <a:t>Machine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endParaRPr lang="de-DE" dirty="0" smtClean="0"/>
          </a:p>
          <a:p>
            <a:pPr marL="285750" indent="-285750">
              <a:buFont typeface="Wingdings" charset="2"/>
              <a:buChar char="Ø"/>
            </a:pPr>
            <a:r>
              <a:rPr lang="de-DE" dirty="0" err="1" smtClean="0"/>
              <a:t>Artificial</a:t>
            </a:r>
            <a:r>
              <a:rPr lang="de-DE" dirty="0" smtClean="0"/>
              <a:t> </a:t>
            </a:r>
            <a:r>
              <a:rPr lang="de-DE" dirty="0" err="1" smtClean="0"/>
              <a:t>intelligence</a:t>
            </a:r>
            <a:endParaRPr lang="de-DE" dirty="0" smtClean="0"/>
          </a:p>
        </p:txBody>
      </p:sp>
      <p:cxnSp>
        <p:nvCxnSpPr>
          <p:cNvPr id="12" name="Gerade Verbindung mit Pfeil 11"/>
          <p:cNvCxnSpPr/>
          <p:nvPr/>
        </p:nvCxnSpPr>
        <p:spPr bwMode="auto">
          <a:xfrm>
            <a:off x="2675620" y="3202102"/>
            <a:ext cx="1476164" cy="6418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feld 14"/>
          <p:cNvSpPr txBox="1"/>
          <p:nvPr/>
        </p:nvSpPr>
        <p:spPr>
          <a:xfrm>
            <a:off x="407284" y="2957463"/>
            <a:ext cx="2111475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smtClean="0"/>
              <a:t>Alter</a:t>
            </a:r>
          </a:p>
          <a:p>
            <a:pPr marL="285750" indent="-285750">
              <a:buFont typeface="Wingdings" charset="2"/>
              <a:buChar char="Ø"/>
            </a:pPr>
            <a:r>
              <a:rPr lang="de-DE" dirty="0" smtClean="0"/>
              <a:t>Neurostimulation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799856" y="1844824"/>
            <a:ext cx="851515" cy="35394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Device</a:t>
            </a:r>
            <a:endParaRPr lang="de-DE" dirty="0"/>
          </a:p>
        </p:txBody>
      </p:sp>
      <p:cxnSp>
        <p:nvCxnSpPr>
          <p:cNvPr id="17" name="Gerade Verbindung mit Pfeil 16"/>
          <p:cNvCxnSpPr/>
          <p:nvPr/>
        </p:nvCxnSpPr>
        <p:spPr bwMode="auto">
          <a:xfrm flipH="1" flipV="1">
            <a:off x="5807968" y="2276872"/>
            <a:ext cx="1715492" cy="4387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feld 20"/>
          <p:cNvSpPr txBox="1"/>
          <p:nvPr/>
        </p:nvSpPr>
        <p:spPr>
          <a:xfrm>
            <a:off x="47328" y="1412776"/>
            <a:ext cx="1560207" cy="61555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de-DE" i="1" dirty="0" smtClean="0"/>
              <a:t>e.g. Paralysis</a:t>
            </a:r>
          </a:p>
          <a:p>
            <a:r>
              <a:rPr lang="de-DE" i="1" dirty="0" err="1" smtClean="0"/>
              <a:t>Quadriplegia</a:t>
            </a:r>
            <a:endParaRPr lang="de-DE" i="1" dirty="0"/>
          </a:p>
        </p:txBody>
      </p:sp>
      <p:cxnSp>
        <p:nvCxnSpPr>
          <p:cNvPr id="22" name="Gerade Verbindung mit Pfeil 21"/>
          <p:cNvCxnSpPr/>
          <p:nvPr/>
        </p:nvCxnSpPr>
        <p:spPr bwMode="auto">
          <a:xfrm flipH="1">
            <a:off x="2603467" y="2272471"/>
            <a:ext cx="2008013" cy="7798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 Verbindung mit Pfeil 25"/>
          <p:cNvCxnSpPr/>
          <p:nvPr/>
        </p:nvCxnSpPr>
        <p:spPr bwMode="auto">
          <a:xfrm flipH="1" flipV="1">
            <a:off x="3900487" y="1811001"/>
            <a:ext cx="827361" cy="1778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feld 28"/>
          <p:cNvSpPr txBox="1"/>
          <p:nvPr/>
        </p:nvSpPr>
        <p:spPr>
          <a:xfrm>
            <a:off x="1775520" y="1196752"/>
            <a:ext cx="2137124" cy="8771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smtClean="0"/>
              <a:t>Control</a:t>
            </a:r>
            <a:r>
              <a:rPr lang="de-DE" dirty="0" smtClean="0"/>
              <a:t> </a:t>
            </a:r>
          </a:p>
          <a:p>
            <a:pPr marL="285750" indent="-285750">
              <a:buFont typeface="Wingdings" charset="2"/>
              <a:buChar char="Ø"/>
            </a:pPr>
            <a:r>
              <a:rPr lang="de-DE" dirty="0" err="1" smtClean="0"/>
              <a:t>Neuroprostheses</a:t>
            </a:r>
            <a:endParaRPr lang="de-DE" dirty="0" smtClean="0"/>
          </a:p>
          <a:p>
            <a:pPr marL="285750" indent="-285750">
              <a:buFont typeface="Wingdings" charset="2"/>
              <a:buChar char="Ø"/>
            </a:pPr>
            <a:r>
              <a:rPr lang="de-DE" dirty="0" smtClean="0"/>
              <a:t>...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10309294" y="2996952"/>
            <a:ext cx="1691489" cy="140038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de-DE" i="1" dirty="0" smtClean="0"/>
              <a:t>e.g. </a:t>
            </a:r>
            <a:r>
              <a:rPr lang="de-DE" i="1" dirty="0" err="1" smtClean="0"/>
              <a:t>Locked</a:t>
            </a:r>
            <a:r>
              <a:rPr lang="de-DE" i="1" dirty="0" smtClean="0"/>
              <a:t>-in </a:t>
            </a:r>
          </a:p>
          <a:p>
            <a:r>
              <a:rPr lang="de-DE" i="1" dirty="0" smtClean="0"/>
              <a:t>Syndrome</a:t>
            </a:r>
          </a:p>
          <a:p>
            <a:r>
              <a:rPr lang="de-DE" i="1" dirty="0" err="1" smtClean="0"/>
              <a:t>Aphasia</a:t>
            </a:r>
            <a:endParaRPr lang="de-DE" i="1" dirty="0" smtClean="0"/>
          </a:p>
          <a:p>
            <a:r>
              <a:rPr lang="de-DE" i="1" dirty="0" err="1" smtClean="0"/>
              <a:t>Minimally</a:t>
            </a:r>
            <a:r>
              <a:rPr lang="de-DE" i="1" dirty="0" smtClean="0"/>
              <a:t> </a:t>
            </a:r>
          </a:p>
          <a:p>
            <a:r>
              <a:rPr lang="de-DE" i="1" dirty="0" err="1" smtClean="0"/>
              <a:t>conscious</a:t>
            </a:r>
            <a:r>
              <a:rPr lang="de-DE" i="1" dirty="0" smtClean="0"/>
              <a:t> </a:t>
            </a:r>
            <a:r>
              <a:rPr lang="de-DE" i="1" dirty="0" err="1" smtClean="0"/>
              <a:t>state</a:t>
            </a:r>
            <a:endParaRPr lang="de-DE" i="1" dirty="0" smtClean="0"/>
          </a:p>
        </p:txBody>
      </p:sp>
      <p:sp>
        <p:nvSpPr>
          <p:cNvPr id="35" name="Textfeld 34"/>
          <p:cNvSpPr txBox="1"/>
          <p:nvPr/>
        </p:nvSpPr>
        <p:spPr>
          <a:xfrm>
            <a:off x="304800" y="4797152"/>
            <a:ext cx="3217547" cy="140038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de-DE" i="1" dirty="0" smtClean="0"/>
              <a:t>e.g. Parkinson</a:t>
            </a:r>
          </a:p>
          <a:p>
            <a:r>
              <a:rPr lang="de-DE" i="1" dirty="0" err="1" smtClean="0"/>
              <a:t>Epilepsy</a:t>
            </a:r>
            <a:endParaRPr lang="de-DE" i="1" dirty="0" smtClean="0"/>
          </a:p>
          <a:p>
            <a:r>
              <a:rPr lang="de-DE" i="1" dirty="0" err="1" smtClean="0"/>
              <a:t>Compulsive</a:t>
            </a:r>
            <a:r>
              <a:rPr lang="de-DE" i="1" dirty="0" smtClean="0"/>
              <a:t>-obsessive </a:t>
            </a:r>
            <a:r>
              <a:rPr lang="de-DE" i="1" dirty="0" err="1" smtClean="0"/>
              <a:t>disorder</a:t>
            </a:r>
            <a:endParaRPr lang="de-DE" i="1" dirty="0" smtClean="0"/>
          </a:p>
          <a:p>
            <a:r>
              <a:rPr lang="de-DE" i="1" dirty="0" smtClean="0"/>
              <a:t>Depression</a:t>
            </a:r>
          </a:p>
          <a:p>
            <a:r>
              <a:rPr lang="de-DE" dirty="0" smtClean="0"/>
              <a:t>...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7480300" y="1257300"/>
            <a:ext cx="2175596" cy="87716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EEG</a:t>
            </a:r>
          </a:p>
          <a:p>
            <a:r>
              <a:rPr lang="de-DE" dirty="0" err="1" smtClean="0"/>
              <a:t>Electrocorticography</a:t>
            </a:r>
            <a:endParaRPr lang="de-DE" dirty="0" smtClean="0"/>
          </a:p>
          <a:p>
            <a:r>
              <a:rPr lang="de-DE" dirty="0" err="1" smtClean="0"/>
              <a:t>fMRI</a:t>
            </a:r>
            <a:r>
              <a:rPr lang="de-DE" dirty="0"/>
              <a:t> </a:t>
            </a:r>
            <a:r>
              <a:rPr lang="de-DE" dirty="0" smtClean="0"/>
              <a:t>etc. 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4457136" y="2564904"/>
            <a:ext cx="2031325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open </a:t>
            </a:r>
            <a:r>
              <a:rPr lang="de-DE" dirty="0" err="1" smtClean="0"/>
              <a:t>loop</a:t>
            </a:r>
            <a:endParaRPr lang="de-DE" dirty="0" smtClean="0"/>
          </a:p>
          <a:p>
            <a:r>
              <a:rPr lang="de-DE" dirty="0" err="1" smtClean="0"/>
              <a:t>closed</a:t>
            </a:r>
            <a:r>
              <a:rPr lang="de-DE" dirty="0" smtClean="0"/>
              <a:t> </a:t>
            </a:r>
            <a:r>
              <a:rPr lang="de-DE" dirty="0" err="1" smtClean="0"/>
              <a:t>loop</a:t>
            </a:r>
            <a:endParaRPr lang="de-DE" dirty="0" smtClean="0"/>
          </a:p>
          <a:p>
            <a:r>
              <a:rPr lang="de-DE" dirty="0" err="1" smtClean="0"/>
              <a:t>patient-controllable</a:t>
            </a:r>
            <a:endParaRPr lang="de-DE" dirty="0"/>
          </a:p>
        </p:txBody>
      </p:sp>
      <p:sp>
        <p:nvSpPr>
          <p:cNvPr id="38" name="Textfeld 37"/>
          <p:cNvSpPr txBox="1"/>
          <p:nvPr/>
        </p:nvSpPr>
        <p:spPr>
          <a:xfrm>
            <a:off x="407368" y="3861048"/>
            <a:ext cx="3429080" cy="61555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Deep</a:t>
            </a:r>
            <a:r>
              <a:rPr lang="de-DE" dirty="0" smtClean="0"/>
              <a:t> </a:t>
            </a:r>
            <a:r>
              <a:rPr lang="de-DE" dirty="0" err="1" smtClean="0"/>
              <a:t>brain</a:t>
            </a:r>
            <a:r>
              <a:rPr lang="de-DE" dirty="0" smtClean="0"/>
              <a:t> </a:t>
            </a:r>
            <a:r>
              <a:rPr lang="de-DE" dirty="0" err="1" smtClean="0"/>
              <a:t>stimulation</a:t>
            </a:r>
            <a:endParaRPr lang="de-DE" dirty="0" smtClean="0"/>
          </a:p>
          <a:p>
            <a:r>
              <a:rPr lang="de-DE" dirty="0" err="1" smtClean="0"/>
              <a:t>Transcranial</a:t>
            </a:r>
            <a:r>
              <a:rPr lang="de-DE" dirty="0" smtClean="0"/>
              <a:t> 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stimulation</a:t>
            </a:r>
            <a:endParaRPr lang="de-DE" dirty="0"/>
          </a:p>
        </p:txBody>
      </p:sp>
      <p:sp>
        <p:nvSpPr>
          <p:cNvPr id="41" name="Oval 40"/>
          <p:cNvSpPr/>
          <p:nvPr/>
        </p:nvSpPr>
        <p:spPr bwMode="auto">
          <a:xfrm>
            <a:off x="4079776" y="2492896"/>
            <a:ext cx="2448272" cy="1173103"/>
          </a:xfrm>
          <a:prstGeom prst="ellipse">
            <a:avLst/>
          </a:prstGeom>
          <a:noFill/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43" name="Gerade Verbindung mit Pfeil 42"/>
          <p:cNvCxnSpPr/>
          <p:nvPr/>
        </p:nvCxnSpPr>
        <p:spPr bwMode="auto">
          <a:xfrm flipH="1">
            <a:off x="6384032" y="3202101"/>
            <a:ext cx="1211436" cy="17526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feld 46"/>
          <p:cNvSpPr txBox="1"/>
          <p:nvPr/>
        </p:nvSpPr>
        <p:spPr>
          <a:xfrm>
            <a:off x="6672064" y="4797152"/>
            <a:ext cx="1667444" cy="61555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Modulate</a:t>
            </a:r>
            <a:endParaRPr lang="de-DE" b="1" dirty="0" smtClean="0"/>
          </a:p>
          <a:p>
            <a:r>
              <a:rPr lang="de-DE" dirty="0" smtClean="0"/>
              <a:t>Neurofeedback</a:t>
            </a:r>
            <a:endParaRPr lang="de-DE" dirty="0"/>
          </a:p>
        </p:txBody>
      </p:sp>
      <p:cxnSp>
        <p:nvCxnSpPr>
          <p:cNvPr id="49" name="Gerade Verbindung mit Pfeil 48"/>
          <p:cNvCxnSpPr/>
          <p:nvPr/>
        </p:nvCxnSpPr>
        <p:spPr bwMode="auto">
          <a:xfrm flipH="1">
            <a:off x="5472799" y="5435097"/>
            <a:ext cx="1" cy="6581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Textfeld 53"/>
          <p:cNvSpPr txBox="1"/>
          <p:nvPr/>
        </p:nvSpPr>
        <p:spPr>
          <a:xfrm>
            <a:off x="47328" y="2155621"/>
            <a:ext cx="3063659" cy="61555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Robotic</a:t>
            </a:r>
            <a:r>
              <a:rPr lang="de-DE" dirty="0" smtClean="0"/>
              <a:t> arm, </a:t>
            </a:r>
            <a:r>
              <a:rPr lang="de-DE" dirty="0" err="1" smtClean="0"/>
              <a:t>exoskeleton</a:t>
            </a:r>
            <a:r>
              <a:rPr lang="de-DE" dirty="0" smtClean="0"/>
              <a:t> etc.</a:t>
            </a:r>
          </a:p>
          <a:p>
            <a:r>
              <a:rPr lang="de-DE" dirty="0" err="1"/>
              <a:t>Implants</a:t>
            </a:r>
            <a:r>
              <a:rPr lang="de-DE" dirty="0"/>
              <a:t> (</a:t>
            </a:r>
            <a:r>
              <a:rPr lang="de-DE" dirty="0" err="1"/>
              <a:t>retinal</a:t>
            </a:r>
            <a:r>
              <a:rPr lang="de-DE" dirty="0"/>
              <a:t>, </a:t>
            </a:r>
            <a:r>
              <a:rPr lang="de-DE" dirty="0" err="1"/>
              <a:t>cochlear</a:t>
            </a:r>
            <a:r>
              <a:rPr lang="de-DE" dirty="0" smtClean="0"/>
              <a:t>) 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4411552" y="1286728"/>
            <a:ext cx="1739579" cy="353943"/>
          </a:xfrm>
          <a:prstGeom prst="rect">
            <a:avLst/>
          </a:prstGeom>
          <a:noFill/>
          <a:ln>
            <a:solidFill>
              <a:srgbClr val="F167B8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BCI </a:t>
            </a:r>
            <a:r>
              <a:rPr lang="de-DE" dirty="0" err="1" smtClean="0"/>
              <a:t>games</a:t>
            </a:r>
            <a:r>
              <a:rPr lang="de-DE" dirty="0" smtClean="0"/>
              <a:t> etc. </a:t>
            </a:r>
            <a:endParaRPr lang="de-DE" dirty="0"/>
          </a:p>
        </p:txBody>
      </p:sp>
      <p:sp>
        <p:nvSpPr>
          <p:cNvPr id="56" name="Textfeld 55"/>
          <p:cNvSpPr txBox="1"/>
          <p:nvPr/>
        </p:nvSpPr>
        <p:spPr>
          <a:xfrm>
            <a:off x="10056440" y="1354123"/>
            <a:ext cx="1671240" cy="877163"/>
          </a:xfrm>
          <a:prstGeom prst="rect">
            <a:avLst/>
          </a:prstGeom>
          <a:noFill/>
          <a:ln>
            <a:solidFill>
              <a:srgbClr val="F167B8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Consumer </a:t>
            </a:r>
            <a:r>
              <a:rPr lang="de-DE" dirty="0" err="1" smtClean="0"/>
              <a:t>insights</a:t>
            </a:r>
            <a:endParaRPr lang="de-DE" dirty="0" smtClean="0"/>
          </a:p>
          <a:p>
            <a:r>
              <a:rPr lang="de-DE" dirty="0" err="1" smtClean="0"/>
              <a:t>Wearables</a:t>
            </a:r>
            <a:r>
              <a:rPr lang="de-DE" dirty="0" smtClean="0"/>
              <a:t> etc.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430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ldergebnis für brai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784" y="3819376"/>
            <a:ext cx="2215049" cy="1553840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 bwMode="auto">
          <a:xfrm flipV="1">
            <a:off x="6312024" y="2819400"/>
            <a:ext cx="1283444" cy="10416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feld 6"/>
          <p:cNvSpPr txBox="1"/>
          <p:nvPr/>
        </p:nvSpPr>
        <p:spPr>
          <a:xfrm>
            <a:off x="7680176" y="2708920"/>
            <a:ext cx="2512226" cy="19236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smtClean="0"/>
              <a:t>Read</a:t>
            </a:r>
          </a:p>
          <a:p>
            <a:pPr marL="285750" indent="-285750">
              <a:buFont typeface="Wingdings" charset="2"/>
              <a:buChar char="Ø"/>
            </a:pPr>
            <a:r>
              <a:rPr lang="de-DE" dirty="0" smtClean="0"/>
              <a:t>Monitor</a:t>
            </a:r>
          </a:p>
          <a:p>
            <a:pPr marL="285750" indent="-285750">
              <a:buFont typeface="Wingdings" charset="2"/>
              <a:buChar char="Ø"/>
            </a:pPr>
            <a:r>
              <a:rPr lang="de-DE" dirty="0" smtClean="0"/>
              <a:t>De-code</a:t>
            </a:r>
          </a:p>
          <a:p>
            <a:pPr marL="285750" indent="-285750">
              <a:buFont typeface="Wingdings" charset="2"/>
              <a:buChar char="Ø"/>
            </a:pPr>
            <a:r>
              <a:rPr lang="de-DE" dirty="0" smtClean="0"/>
              <a:t>Save („</a:t>
            </a:r>
            <a:r>
              <a:rPr lang="de-DE" dirty="0" err="1" smtClean="0"/>
              <a:t>mind</a:t>
            </a:r>
            <a:r>
              <a:rPr lang="de-DE" dirty="0" smtClean="0"/>
              <a:t> </a:t>
            </a:r>
            <a:r>
              <a:rPr lang="de-DE" dirty="0" err="1" smtClean="0"/>
              <a:t>upload</a:t>
            </a:r>
            <a:r>
              <a:rPr lang="de-DE" dirty="0" smtClean="0"/>
              <a:t>“)</a:t>
            </a:r>
          </a:p>
          <a:p>
            <a:pPr marL="285750" indent="-285750">
              <a:buFont typeface="Wingdings" charset="2"/>
              <a:buChar char="Ø"/>
            </a:pPr>
            <a:r>
              <a:rPr lang="de-DE" dirty="0" smtClean="0"/>
              <a:t>Brain </a:t>
            </a:r>
            <a:r>
              <a:rPr lang="de-DE" dirty="0" err="1" smtClean="0"/>
              <a:t>print</a:t>
            </a:r>
            <a:endParaRPr lang="de-DE" dirty="0" smtClean="0"/>
          </a:p>
          <a:p>
            <a:pPr marL="285750" indent="-285750">
              <a:buFont typeface="Wingdings" charset="2"/>
              <a:buChar char="Ø"/>
            </a:pPr>
            <a:r>
              <a:rPr lang="de-DE" dirty="0" smtClean="0"/>
              <a:t>De-</a:t>
            </a:r>
            <a:r>
              <a:rPr lang="de-DE" dirty="0" err="1" smtClean="0"/>
              <a:t>anonymize</a:t>
            </a:r>
            <a:endParaRPr lang="de-DE" dirty="0" smtClean="0"/>
          </a:p>
          <a:p>
            <a:pPr marL="285750" indent="-285750">
              <a:buFont typeface="Wingdings" charset="2"/>
              <a:buChar char="Ø"/>
            </a:pPr>
            <a:r>
              <a:rPr lang="de-DE" dirty="0" smtClean="0"/>
              <a:t>... </a:t>
            </a:r>
            <a:endParaRPr lang="de-DE" dirty="0"/>
          </a:p>
        </p:txBody>
      </p:sp>
      <p:cxnSp>
        <p:nvCxnSpPr>
          <p:cNvPr id="8" name="Gerade Verbindung mit Pfeil 7"/>
          <p:cNvCxnSpPr/>
          <p:nvPr/>
        </p:nvCxnSpPr>
        <p:spPr bwMode="auto">
          <a:xfrm>
            <a:off x="5472799" y="6093296"/>
            <a:ext cx="379155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feld 9"/>
          <p:cNvSpPr txBox="1"/>
          <p:nvPr/>
        </p:nvSpPr>
        <p:spPr>
          <a:xfrm>
            <a:off x="9466242" y="4954736"/>
            <a:ext cx="2390398" cy="16619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Simulate</a:t>
            </a:r>
            <a:endParaRPr lang="de-DE" dirty="0" smtClean="0"/>
          </a:p>
          <a:p>
            <a:pPr marL="285750" indent="-285750">
              <a:buFont typeface="Wingdings" charset="2"/>
              <a:buChar char="Ø"/>
            </a:pPr>
            <a:r>
              <a:rPr lang="de-DE" dirty="0"/>
              <a:t>In </a:t>
            </a:r>
            <a:r>
              <a:rPr lang="de-DE" dirty="0" err="1"/>
              <a:t>silico</a:t>
            </a:r>
            <a:r>
              <a:rPr lang="de-DE" dirty="0"/>
              <a:t> </a:t>
            </a:r>
            <a:r>
              <a:rPr lang="de-DE" dirty="0" err="1"/>
              <a:t>brain</a:t>
            </a:r>
            <a:endParaRPr lang="de-DE" dirty="0"/>
          </a:p>
          <a:p>
            <a:pPr marL="285750" indent="-285750">
              <a:buFont typeface="Wingdings" charset="2"/>
              <a:buChar char="Ø"/>
            </a:pPr>
            <a:r>
              <a:rPr lang="de-DE" dirty="0" err="1" smtClean="0"/>
              <a:t>Neural</a:t>
            </a:r>
            <a:r>
              <a:rPr lang="de-DE" dirty="0" smtClean="0"/>
              <a:t> </a:t>
            </a:r>
            <a:r>
              <a:rPr lang="de-DE" dirty="0" err="1" smtClean="0"/>
              <a:t>networks</a:t>
            </a:r>
            <a:endParaRPr lang="de-DE" dirty="0" smtClean="0"/>
          </a:p>
          <a:p>
            <a:pPr marL="285750" indent="-285750">
              <a:buFont typeface="Wingdings" charset="2"/>
              <a:buChar char="Ø"/>
            </a:pPr>
            <a:r>
              <a:rPr lang="de-DE" dirty="0" err="1" smtClean="0"/>
              <a:t>Deep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endParaRPr lang="de-DE" dirty="0" smtClean="0"/>
          </a:p>
          <a:p>
            <a:pPr marL="285750" indent="-285750">
              <a:buFont typeface="Wingdings" charset="2"/>
              <a:buChar char="Ø"/>
            </a:pPr>
            <a:r>
              <a:rPr lang="de-DE" dirty="0" err="1" smtClean="0"/>
              <a:t>Machine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endParaRPr lang="de-DE" dirty="0" smtClean="0"/>
          </a:p>
          <a:p>
            <a:pPr marL="285750" indent="-285750">
              <a:buFont typeface="Wingdings" charset="2"/>
              <a:buChar char="Ø"/>
            </a:pPr>
            <a:r>
              <a:rPr lang="de-DE" dirty="0" err="1" smtClean="0"/>
              <a:t>Artificial</a:t>
            </a:r>
            <a:r>
              <a:rPr lang="de-DE" dirty="0" smtClean="0"/>
              <a:t> </a:t>
            </a:r>
            <a:r>
              <a:rPr lang="de-DE" dirty="0" err="1" smtClean="0"/>
              <a:t>intelligence</a:t>
            </a:r>
            <a:endParaRPr lang="de-DE" dirty="0" smtClean="0"/>
          </a:p>
        </p:txBody>
      </p:sp>
      <p:cxnSp>
        <p:nvCxnSpPr>
          <p:cNvPr id="12" name="Gerade Verbindung mit Pfeil 11"/>
          <p:cNvCxnSpPr/>
          <p:nvPr/>
        </p:nvCxnSpPr>
        <p:spPr bwMode="auto">
          <a:xfrm>
            <a:off x="2675620" y="3202102"/>
            <a:ext cx="1476164" cy="6418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feld 14"/>
          <p:cNvSpPr txBox="1"/>
          <p:nvPr/>
        </p:nvSpPr>
        <p:spPr>
          <a:xfrm>
            <a:off x="407284" y="2957463"/>
            <a:ext cx="2111475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smtClean="0"/>
              <a:t>Alter</a:t>
            </a:r>
          </a:p>
          <a:p>
            <a:pPr marL="285750" indent="-285750">
              <a:buFont typeface="Wingdings" charset="2"/>
              <a:buChar char="Ø"/>
            </a:pPr>
            <a:r>
              <a:rPr lang="de-DE" dirty="0" smtClean="0"/>
              <a:t>Neurostimulation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799856" y="1844824"/>
            <a:ext cx="851515" cy="35394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Device</a:t>
            </a:r>
            <a:endParaRPr lang="de-DE" dirty="0"/>
          </a:p>
        </p:txBody>
      </p:sp>
      <p:cxnSp>
        <p:nvCxnSpPr>
          <p:cNvPr id="17" name="Gerade Verbindung mit Pfeil 16"/>
          <p:cNvCxnSpPr/>
          <p:nvPr/>
        </p:nvCxnSpPr>
        <p:spPr bwMode="auto">
          <a:xfrm flipH="1" flipV="1">
            <a:off x="5807968" y="2276872"/>
            <a:ext cx="1715492" cy="4387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feld 20"/>
          <p:cNvSpPr txBox="1"/>
          <p:nvPr/>
        </p:nvSpPr>
        <p:spPr>
          <a:xfrm>
            <a:off x="47328" y="1412776"/>
            <a:ext cx="1560207" cy="61555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de-DE" i="1" dirty="0" smtClean="0"/>
              <a:t>e.g. Paralysis</a:t>
            </a:r>
          </a:p>
          <a:p>
            <a:r>
              <a:rPr lang="de-DE" i="1" dirty="0" err="1" smtClean="0"/>
              <a:t>Quadriplegia</a:t>
            </a:r>
            <a:endParaRPr lang="de-DE" i="1" dirty="0"/>
          </a:p>
        </p:txBody>
      </p:sp>
      <p:cxnSp>
        <p:nvCxnSpPr>
          <p:cNvPr id="22" name="Gerade Verbindung mit Pfeil 21"/>
          <p:cNvCxnSpPr/>
          <p:nvPr/>
        </p:nvCxnSpPr>
        <p:spPr bwMode="auto">
          <a:xfrm flipH="1">
            <a:off x="2603467" y="2272471"/>
            <a:ext cx="2008013" cy="7798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 Verbindung mit Pfeil 25"/>
          <p:cNvCxnSpPr/>
          <p:nvPr/>
        </p:nvCxnSpPr>
        <p:spPr bwMode="auto">
          <a:xfrm flipH="1" flipV="1">
            <a:off x="3900487" y="1811001"/>
            <a:ext cx="827361" cy="1778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feld 28"/>
          <p:cNvSpPr txBox="1"/>
          <p:nvPr/>
        </p:nvSpPr>
        <p:spPr>
          <a:xfrm>
            <a:off x="1775520" y="1196752"/>
            <a:ext cx="2137124" cy="8771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smtClean="0"/>
              <a:t>Control</a:t>
            </a:r>
            <a:r>
              <a:rPr lang="de-DE" dirty="0" smtClean="0"/>
              <a:t> </a:t>
            </a:r>
          </a:p>
          <a:p>
            <a:pPr marL="285750" indent="-285750">
              <a:buFont typeface="Wingdings" charset="2"/>
              <a:buChar char="Ø"/>
            </a:pPr>
            <a:r>
              <a:rPr lang="de-DE" dirty="0" err="1" smtClean="0"/>
              <a:t>Neuroprostheses</a:t>
            </a:r>
            <a:endParaRPr lang="de-DE" dirty="0" smtClean="0"/>
          </a:p>
          <a:p>
            <a:pPr marL="285750" indent="-285750">
              <a:buFont typeface="Wingdings" charset="2"/>
              <a:buChar char="Ø"/>
            </a:pPr>
            <a:r>
              <a:rPr lang="de-DE" dirty="0" smtClean="0"/>
              <a:t>...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10309294" y="2964721"/>
            <a:ext cx="1691489" cy="140038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de-DE" i="1" dirty="0" smtClean="0"/>
              <a:t>e.g. </a:t>
            </a:r>
            <a:r>
              <a:rPr lang="de-DE" i="1" dirty="0" err="1" smtClean="0"/>
              <a:t>Locked</a:t>
            </a:r>
            <a:r>
              <a:rPr lang="de-DE" i="1" dirty="0" smtClean="0"/>
              <a:t>-in </a:t>
            </a:r>
          </a:p>
          <a:p>
            <a:r>
              <a:rPr lang="de-DE" i="1" dirty="0" smtClean="0"/>
              <a:t>Syndrome</a:t>
            </a:r>
          </a:p>
          <a:p>
            <a:r>
              <a:rPr lang="de-DE" i="1" dirty="0" err="1" smtClean="0"/>
              <a:t>Aphasia</a:t>
            </a:r>
            <a:endParaRPr lang="de-DE" i="1" dirty="0" smtClean="0"/>
          </a:p>
          <a:p>
            <a:r>
              <a:rPr lang="de-DE" i="1" dirty="0" err="1" smtClean="0"/>
              <a:t>Minimally</a:t>
            </a:r>
            <a:r>
              <a:rPr lang="de-DE" i="1" dirty="0" smtClean="0"/>
              <a:t> </a:t>
            </a:r>
          </a:p>
          <a:p>
            <a:r>
              <a:rPr lang="de-DE" i="1" dirty="0" err="1"/>
              <a:t>c</a:t>
            </a:r>
            <a:r>
              <a:rPr lang="de-DE" i="1" dirty="0" err="1" smtClean="0"/>
              <a:t>onscious</a:t>
            </a:r>
            <a:r>
              <a:rPr lang="de-DE" i="1" dirty="0" smtClean="0"/>
              <a:t> </a:t>
            </a:r>
            <a:r>
              <a:rPr lang="de-DE" i="1" dirty="0" err="1" smtClean="0"/>
              <a:t>state</a:t>
            </a:r>
            <a:endParaRPr lang="de-DE" i="1" dirty="0" smtClean="0"/>
          </a:p>
        </p:txBody>
      </p:sp>
      <p:sp>
        <p:nvSpPr>
          <p:cNvPr id="35" name="Textfeld 34"/>
          <p:cNvSpPr txBox="1"/>
          <p:nvPr/>
        </p:nvSpPr>
        <p:spPr>
          <a:xfrm>
            <a:off x="304800" y="4797152"/>
            <a:ext cx="3217547" cy="140038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de-DE" i="1" dirty="0" smtClean="0"/>
              <a:t>e.g. Parkinson</a:t>
            </a:r>
          </a:p>
          <a:p>
            <a:r>
              <a:rPr lang="de-DE" i="1" dirty="0" err="1" smtClean="0"/>
              <a:t>Epilepsy</a:t>
            </a:r>
            <a:endParaRPr lang="de-DE" i="1" dirty="0" smtClean="0"/>
          </a:p>
          <a:p>
            <a:r>
              <a:rPr lang="de-DE" i="1" dirty="0" err="1" smtClean="0"/>
              <a:t>Compulsive</a:t>
            </a:r>
            <a:r>
              <a:rPr lang="de-DE" i="1" dirty="0" smtClean="0"/>
              <a:t>-obsessive </a:t>
            </a:r>
            <a:r>
              <a:rPr lang="de-DE" i="1" dirty="0" err="1" smtClean="0"/>
              <a:t>disorder</a:t>
            </a:r>
            <a:endParaRPr lang="de-DE" i="1" dirty="0" smtClean="0"/>
          </a:p>
          <a:p>
            <a:r>
              <a:rPr lang="de-DE" i="1" dirty="0" smtClean="0"/>
              <a:t>Depression</a:t>
            </a:r>
          </a:p>
          <a:p>
            <a:r>
              <a:rPr lang="de-DE" dirty="0" smtClean="0"/>
              <a:t>...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7480300" y="1257300"/>
            <a:ext cx="2175596" cy="87716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EEG</a:t>
            </a:r>
          </a:p>
          <a:p>
            <a:r>
              <a:rPr lang="de-DE" dirty="0" err="1" smtClean="0"/>
              <a:t>Electrocorticography</a:t>
            </a:r>
            <a:endParaRPr lang="de-DE" dirty="0" smtClean="0"/>
          </a:p>
          <a:p>
            <a:r>
              <a:rPr lang="de-DE" dirty="0" err="1" smtClean="0"/>
              <a:t>fMRI</a:t>
            </a:r>
            <a:r>
              <a:rPr lang="de-DE" dirty="0"/>
              <a:t> </a:t>
            </a:r>
            <a:r>
              <a:rPr lang="de-DE" dirty="0" smtClean="0"/>
              <a:t>etc. 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4457136" y="2564904"/>
            <a:ext cx="2031325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open </a:t>
            </a:r>
            <a:r>
              <a:rPr lang="de-DE" dirty="0" err="1" smtClean="0"/>
              <a:t>loop</a:t>
            </a:r>
            <a:endParaRPr lang="de-DE" dirty="0" smtClean="0"/>
          </a:p>
          <a:p>
            <a:r>
              <a:rPr lang="de-DE" dirty="0" err="1" smtClean="0"/>
              <a:t>closed</a:t>
            </a:r>
            <a:r>
              <a:rPr lang="de-DE" dirty="0" smtClean="0"/>
              <a:t> </a:t>
            </a:r>
            <a:r>
              <a:rPr lang="de-DE" dirty="0" err="1" smtClean="0"/>
              <a:t>loop</a:t>
            </a:r>
            <a:endParaRPr lang="de-DE" dirty="0" smtClean="0"/>
          </a:p>
          <a:p>
            <a:r>
              <a:rPr lang="de-DE" dirty="0" err="1" smtClean="0"/>
              <a:t>patient-controllable</a:t>
            </a:r>
            <a:endParaRPr lang="de-DE" dirty="0"/>
          </a:p>
        </p:txBody>
      </p:sp>
      <p:sp>
        <p:nvSpPr>
          <p:cNvPr id="38" name="Textfeld 37"/>
          <p:cNvSpPr txBox="1"/>
          <p:nvPr/>
        </p:nvSpPr>
        <p:spPr>
          <a:xfrm>
            <a:off x="407368" y="3861048"/>
            <a:ext cx="3429080" cy="61555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Deep</a:t>
            </a:r>
            <a:r>
              <a:rPr lang="de-DE" dirty="0" smtClean="0"/>
              <a:t> </a:t>
            </a:r>
            <a:r>
              <a:rPr lang="de-DE" dirty="0" err="1" smtClean="0"/>
              <a:t>brain</a:t>
            </a:r>
            <a:r>
              <a:rPr lang="de-DE" dirty="0" smtClean="0"/>
              <a:t> </a:t>
            </a:r>
            <a:r>
              <a:rPr lang="de-DE" dirty="0" err="1" smtClean="0"/>
              <a:t>stimulation</a:t>
            </a:r>
            <a:endParaRPr lang="de-DE" dirty="0" smtClean="0"/>
          </a:p>
          <a:p>
            <a:r>
              <a:rPr lang="de-DE" dirty="0" err="1" smtClean="0"/>
              <a:t>Transcranial</a:t>
            </a:r>
            <a:r>
              <a:rPr lang="de-DE" dirty="0" smtClean="0"/>
              <a:t> 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stimulation</a:t>
            </a:r>
            <a:endParaRPr lang="de-DE" dirty="0"/>
          </a:p>
        </p:txBody>
      </p:sp>
      <p:sp>
        <p:nvSpPr>
          <p:cNvPr id="41" name="Oval 40"/>
          <p:cNvSpPr/>
          <p:nvPr/>
        </p:nvSpPr>
        <p:spPr bwMode="auto">
          <a:xfrm>
            <a:off x="4079776" y="2492896"/>
            <a:ext cx="2448272" cy="1173103"/>
          </a:xfrm>
          <a:prstGeom prst="ellipse">
            <a:avLst/>
          </a:prstGeom>
          <a:noFill/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43" name="Gerade Verbindung mit Pfeil 42"/>
          <p:cNvCxnSpPr/>
          <p:nvPr/>
        </p:nvCxnSpPr>
        <p:spPr bwMode="auto">
          <a:xfrm flipH="1">
            <a:off x="6384032" y="3202101"/>
            <a:ext cx="1211436" cy="17526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feld 46"/>
          <p:cNvSpPr txBox="1"/>
          <p:nvPr/>
        </p:nvSpPr>
        <p:spPr>
          <a:xfrm>
            <a:off x="6672064" y="4797152"/>
            <a:ext cx="1667444" cy="61555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Modulate</a:t>
            </a:r>
            <a:endParaRPr lang="de-DE" b="1" dirty="0" smtClean="0"/>
          </a:p>
          <a:p>
            <a:r>
              <a:rPr lang="de-DE" dirty="0" smtClean="0"/>
              <a:t>Neurofeedback</a:t>
            </a:r>
            <a:endParaRPr lang="de-DE" dirty="0"/>
          </a:p>
        </p:txBody>
      </p:sp>
      <p:cxnSp>
        <p:nvCxnSpPr>
          <p:cNvPr id="49" name="Gerade Verbindung mit Pfeil 48"/>
          <p:cNvCxnSpPr/>
          <p:nvPr/>
        </p:nvCxnSpPr>
        <p:spPr bwMode="auto">
          <a:xfrm flipH="1">
            <a:off x="5472799" y="5435097"/>
            <a:ext cx="1" cy="6581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Textfeld 53"/>
          <p:cNvSpPr txBox="1"/>
          <p:nvPr/>
        </p:nvSpPr>
        <p:spPr>
          <a:xfrm>
            <a:off x="47328" y="2155621"/>
            <a:ext cx="3063659" cy="61555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Robotic</a:t>
            </a:r>
            <a:r>
              <a:rPr lang="de-DE" dirty="0" smtClean="0"/>
              <a:t> arm, </a:t>
            </a:r>
            <a:r>
              <a:rPr lang="de-DE" dirty="0" err="1" smtClean="0"/>
              <a:t>exoskeleton</a:t>
            </a:r>
            <a:r>
              <a:rPr lang="de-DE" dirty="0" smtClean="0"/>
              <a:t> etc.</a:t>
            </a:r>
          </a:p>
          <a:p>
            <a:r>
              <a:rPr lang="de-DE" dirty="0" err="1"/>
              <a:t>Implants</a:t>
            </a:r>
            <a:r>
              <a:rPr lang="de-DE" dirty="0"/>
              <a:t> (</a:t>
            </a:r>
            <a:r>
              <a:rPr lang="de-DE" dirty="0" err="1"/>
              <a:t>retinal</a:t>
            </a:r>
            <a:r>
              <a:rPr lang="de-DE" dirty="0"/>
              <a:t>, </a:t>
            </a:r>
            <a:r>
              <a:rPr lang="de-DE" dirty="0" err="1"/>
              <a:t>cochlear</a:t>
            </a:r>
            <a:r>
              <a:rPr lang="de-DE" dirty="0" smtClean="0"/>
              <a:t>) 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4411552" y="1286728"/>
            <a:ext cx="1739579" cy="353943"/>
          </a:xfrm>
          <a:prstGeom prst="rect">
            <a:avLst/>
          </a:prstGeom>
          <a:noFill/>
          <a:ln>
            <a:solidFill>
              <a:srgbClr val="F167B8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BCI </a:t>
            </a:r>
            <a:r>
              <a:rPr lang="de-DE" dirty="0" err="1" smtClean="0"/>
              <a:t>games</a:t>
            </a:r>
            <a:r>
              <a:rPr lang="de-DE" dirty="0" smtClean="0"/>
              <a:t> etc. </a:t>
            </a:r>
            <a:endParaRPr lang="de-DE" dirty="0"/>
          </a:p>
        </p:txBody>
      </p:sp>
      <p:sp>
        <p:nvSpPr>
          <p:cNvPr id="56" name="Textfeld 55"/>
          <p:cNvSpPr txBox="1"/>
          <p:nvPr/>
        </p:nvSpPr>
        <p:spPr>
          <a:xfrm>
            <a:off x="10056440" y="1354123"/>
            <a:ext cx="1671240" cy="877163"/>
          </a:xfrm>
          <a:prstGeom prst="rect">
            <a:avLst/>
          </a:prstGeom>
          <a:noFill/>
          <a:ln>
            <a:solidFill>
              <a:srgbClr val="F167B8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Consumer </a:t>
            </a:r>
            <a:r>
              <a:rPr lang="de-DE" dirty="0" err="1" smtClean="0"/>
              <a:t>insights</a:t>
            </a:r>
            <a:endParaRPr lang="de-DE" dirty="0" smtClean="0"/>
          </a:p>
          <a:p>
            <a:r>
              <a:rPr lang="de-DE" dirty="0" err="1" smtClean="0"/>
              <a:t>Wearables</a:t>
            </a:r>
            <a:r>
              <a:rPr lang="de-DE" dirty="0" smtClean="0"/>
              <a:t> etc. </a:t>
            </a:r>
            <a:endParaRPr lang="de-DE" dirty="0"/>
          </a:p>
        </p:txBody>
      </p:sp>
      <p:sp>
        <p:nvSpPr>
          <p:cNvPr id="28" name="Stern mit 7 Zacken 27"/>
          <p:cNvSpPr/>
          <p:nvPr/>
        </p:nvSpPr>
        <p:spPr bwMode="auto">
          <a:xfrm flipV="1">
            <a:off x="6708220" y="3102998"/>
            <a:ext cx="491051" cy="485839"/>
          </a:xfrm>
          <a:prstGeom prst="star7">
            <a:avLst/>
          </a:prstGeom>
          <a:solidFill>
            <a:srgbClr val="FFFF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" name="Stern mit 7 Zacken 29"/>
          <p:cNvSpPr/>
          <p:nvPr/>
        </p:nvSpPr>
        <p:spPr bwMode="auto">
          <a:xfrm>
            <a:off x="4144257" y="1669137"/>
            <a:ext cx="491051" cy="504056"/>
          </a:xfrm>
          <a:prstGeom prst="star7">
            <a:avLst/>
          </a:prstGeom>
          <a:solidFill>
            <a:srgbClr val="FFFF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1" name="Stern mit 7 Zacken 30"/>
          <p:cNvSpPr/>
          <p:nvPr/>
        </p:nvSpPr>
        <p:spPr bwMode="auto">
          <a:xfrm>
            <a:off x="3433390" y="2405137"/>
            <a:ext cx="491051" cy="504056"/>
          </a:xfrm>
          <a:prstGeom prst="star7">
            <a:avLst/>
          </a:prstGeom>
          <a:solidFill>
            <a:srgbClr val="FFFF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68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1424" y="1521138"/>
            <a:ext cx="9433048" cy="522023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1800" b="1" dirty="0" smtClean="0"/>
              <a:t>Key element: Brain computer interface</a:t>
            </a:r>
          </a:p>
          <a:p>
            <a:pPr lvl="0"/>
            <a:endParaRPr lang="en-US" sz="1800" b="1" dirty="0" smtClean="0"/>
          </a:p>
          <a:p>
            <a:pPr lvl="0"/>
            <a:r>
              <a:rPr lang="en-US" sz="1800" dirty="0" smtClean="0"/>
              <a:t>= direct </a:t>
            </a:r>
            <a:r>
              <a:rPr lang="en-US" sz="1800" dirty="0"/>
              <a:t>communication pathway between </a:t>
            </a:r>
            <a:r>
              <a:rPr lang="en-US" sz="1800" dirty="0" smtClean="0"/>
              <a:t>brain and </a:t>
            </a:r>
          </a:p>
          <a:p>
            <a:pPr lvl="0"/>
            <a:r>
              <a:rPr lang="en-US" sz="1800" dirty="0" smtClean="0"/>
              <a:t>an </a:t>
            </a:r>
            <a:r>
              <a:rPr lang="en-US" sz="1800" dirty="0"/>
              <a:t>external </a:t>
            </a:r>
            <a:r>
              <a:rPr lang="en-US" sz="1800" dirty="0" smtClean="0"/>
              <a:t>device</a:t>
            </a:r>
          </a:p>
          <a:p>
            <a:pPr lvl="0"/>
            <a:endParaRPr lang="de-DE" sz="1800" dirty="0" smtClean="0"/>
          </a:p>
          <a:p>
            <a:pPr marL="285750" lvl="0" indent="-285750">
              <a:buFont typeface="Wingdings" charset="2"/>
              <a:buChar char="v"/>
            </a:pPr>
            <a:r>
              <a:rPr lang="de-DE" sz="1800" dirty="0" err="1" smtClean="0"/>
              <a:t>Burgeoning</a:t>
            </a:r>
            <a:r>
              <a:rPr lang="de-DE" sz="1800" dirty="0" smtClean="0"/>
              <a:t> </a:t>
            </a:r>
            <a:r>
              <a:rPr lang="de-DE" sz="1800" dirty="0" err="1" smtClean="0"/>
              <a:t>field</a:t>
            </a:r>
            <a:r>
              <a:rPr lang="de-DE" sz="1800" dirty="0" smtClean="0"/>
              <a:t> </a:t>
            </a:r>
          </a:p>
          <a:p>
            <a:pPr marL="285750" lvl="0" indent="-285750">
              <a:buFont typeface="Wingdings" charset="2"/>
              <a:buChar char="v"/>
            </a:pPr>
            <a:r>
              <a:rPr lang="de-DE" sz="1800" dirty="0" smtClean="0"/>
              <a:t>Great </a:t>
            </a:r>
            <a:r>
              <a:rPr lang="de-DE" sz="1800" dirty="0" err="1" smtClean="0"/>
              <a:t>variety</a:t>
            </a:r>
            <a:r>
              <a:rPr lang="de-DE" sz="1800" dirty="0" smtClean="0"/>
              <a:t>: </a:t>
            </a:r>
            <a:r>
              <a:rPr lang="en-US" sz="1800" dirty="0" smtClean="0"/>
              <a:t>from EEG based wearables to invasive BCIs</a:t>
            </a:r>
          </a:p>
          <a:p>
            <a:pPr marL="285750" lvl="0" indent="-285750">
              <a:buFont typeface="Wingdings" charset="2"/>
              <a:buChar char="v"/>
            </a:pPr>
            <a:r>
              <a:rPr lang="en-US" sz="1800" dirty="0" smtClean="0"/>
              <a:t>“Dual use”: civil and military; medical and enhancement</a:t>
            </a:r>
          </a:p>
          <a:p>
            <a:pPr marL="285750" lvl="0" indent="-285750">
              <a:buFont typeface="Wingdings" charset="2"/>
              <a:buChar char="v"/>
            </a:pPr>
            <a:r>
              <a:rPr lang="en-US" sz="1800" dirty="0" smtClean="0"/>
              <a:t>Move towards consumer market (entertainment/wellness)</a:t>
            </a:r>
          </a:p>
          <a:p>
            <a:pPr marL="285750" lvl="0" indent="-285750">
              <a:buFont typeface="Wingdings" charset="2"/>
              <a:buChar char="v"/>
            </a:pPr>
            <a:r>
              <a:rPr lang="en-US" sz="1800" dirty="0" smtClean="0"/>
              <a:t>Informed consumers?</a:t>
            </a:r>
          </a:p>
          <a:p>
            <a:pPr marL="285750" lvl="0" indent="-285750">
              <a:buFont typeface="Wingdings" charset="2"/>
              <a:buChar char="v"/>
            </a:pPr>
            <a:r>
              <a:rPr lang="en-US" sz="1800" dirty="0" smtClean="0"/>
              <a:t>Accumulating </a:t>
            </a:r>
            <a:r>
              <a:rPr lang="en-US" sz="1800" dirty="0"/>
              <a:t>data pool (not only health-related)</a:t>
            </a:r>
          </a:p>
          <a:p>
            <a:pPr marL="285750" lvl="0" indent="-285750">
              <a:buFont typeface="Wingdings" charset="2"/>
              <a:buChar char="v"/>
            </a:pPr>
            <a:r>
              <a:rPr lang="en-US" sz="1800" dirty="0" smtClean="0"/>
              <a:t>Dangers of abuse (hacking!)</a:t>
            </a:r>
          </a:p>
          <a:p>
            <a:pPr marL="285750" lvl="0" indent="-285750">
              <a:buFont typeface="Wingdings" charset="2"/>
              <a:buChar char="v"/>
            </a:pPr>
            <a:r>
              <a:rPr lang="en-US" sz="1800" dirty="0" smtClean="0"/>
              <a:t>Automatic decisions in closed loop systems 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800" dirty="0" smtClean="0"/>
              <a:t>Broad applicability, e.g. remote </a:t>
            </a:r>
            <a:r>
              <a:rPr lang="en-US" sz="1800" dirty="0"/>
              <a:t>device </a:t>
            </a:r>
            <a:r>
              <a:rPr lang="en-US" sz="1800" dirty="0" smtClean="0"/>
              <a:t>control</a:t>
            </a:r>
            <a:r>
              <a:rPr lang="de-DE" sz="1800" dirty="0" smtClean="0"/>
              <a:t> (i-</a:t>
            </a:r>
            <a:r>
              <a:rPr lang="de-DE" sz="1800" dirty="0" err="1" smtClean="0"/>
              <a:t>phone</a:t>
            </a:r>
            <a:r>
              <a:rPr lang="de-DE" sz="1800" dirty="0" smtClean="0"/>
              <a:t>, </a:t>
            </a:r>
            <a:r>
              <a:rPr lang="de-DE" sz="1800" dirty="0" err="1" smtClean="0"/>
              <a:t>wheelchair</a:t>
            </a:r>
            <a:r>
              <a:rPr lang="de-DE" sz="1800" dirty="0" smtClean="0"/>
              <a:t>, </a:t>
            </a:r>
            <a:r>
              <a:rPr lang="de-DE" sz="1800" dirty="0" err="1" smtClean="0"/>
              <a:t>car</a:t>
            </a:r>
            <a:r>
              <a:rPr lang="de-DE" sz="1800" dirty="0" smtClean="0"/>
              <a:t>, </a:t>
            </a:r>
            <a:r>
              <a:rPr lang="de-DE" sz="1800" dirty="0" err="1" smtClean="0"/>
              <a:t>drone</a:t>
            </a:r>
            <a:r>
              <a:rPr lang="de-DE" sz="1800" dirty="0" smtClean="0"/>
              <a:t> etc.)</a:t>
            </a:r>
          </a:p>
          <a:p>
            <a:pPr marL="285750" lvl="1" indent="-285750">
              <a:buFont typeface="Wingdings" charset="2"/>
              <a:buChar char="v"/>
            </a:pPr>
            <a:r>
              <a:rPr lang="en-US" sz="1800" dirty="0" smtClean="0"/>
              <a:t>A future scenario: Brain </a:t>
            </a:r>
            <a:r>
              <a:rPr lang="en-US" sz="1800" dirty="0"/>
              <a:t>“editing” (collect, store, delete </a:t>
            </a:r>
            <a:r>
              <a:rPr lang="en-US" sz="1800" dirty="0" smtClean="0"/>
              <a:t>thoughts</a:t>
            </a:r>
            <a:r>
              <a:rPr lang="en-US" sz="1800" dirty="0"/>
              <a:t>)</a:t>
            </a:r>
            <a:endParaRPr lang="en-US" sz="1800" dirty="0" smtClean="0"/>
          </a:p>
          <a:p>
            <a:pPr marL="285750" indent="-285750">
              <a:buFont typeface="Wingdings" charset="2"/>
              <a:buChar char="v"/>
            </a:pPr>
            <a:r>
              <a:rPr lang="en-US" sz="1800" dirty="0" smtClean="0"/>
              <a:t>Potential convergence </a:t>
            </a:r>
            <a:r>
              <a:rPr lang="en-US" sz="1800" dirty="0"/>
              <a:t>with AI systems</a:t>
            </a:r>
          </a:p>
          <a:p>
            <a:pPr marL="285750" lvl="0" indent="-285750">
              <a:buFont typeface="Wingdings" charset="2"/>
              <a:buChar char="v"/>
            </a:pPr>
            <a:endParaRPr lang="en-US" sz="1800" dirty="0" smtClean="0"/>
          </a:p>
          <a:p>
            <a:pPr lvl="1">
              <a:buFont typeface="Wingdings" charset="2"/>
              <a:buChar char="Ø"/>
            </a:pPr>
            <a:endParaRPr lang="en-US" sz="1800" dirty="0" smtClean="0"/>
          </a:p>
          <a:p>
            <a:pPr lvl="1">
              <a:buFont typeface="Wingdings" charset="2"/>
              <a:buChar char="Ø"/>
            </a:pPr>
            <a:endParaRPr lang="en-US" sz="1800" dirty="0"/>
          </a:p>
          <a:p>
            <a:pPr lvl="0"/>
            <a:endParaRPr lang="en-US" sz="1800" b="1" i="1" dirty="0"/>
          </a:p>
          <a:p>
            <a:pPr lvl="1">
              <a:buFont typeface="Wingdings" charset="2"/>
              <a:buChar char="Ø"/>
            </a:pPr>
            <a:endParaRPr lang="de-DE" sz="1800" dirty="0"/>
          </a:p>
          <a:p>
            <a:endParaRPr lang="de-DE" sz="1800" dirty="0"/>
          </a:p>
          <a:p>
            <a:endParaRPr lang="de-DE" sz="1800" dirty="0" smtClean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1628800"/>
            <a:ext cx="5063346" cy="278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7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839416" y="1196752"/>
            <a:ext cx="979308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800" b="1" dirty="0" smtClean="0">
                <a:latin typeface="Helvetica" charset="0"/>
                <a:ea typeface="Times New Roman" charset="0"/>
              </a:rPr>
              <a:t>Brain technologies - ethically relevant distinctions </a:t>
            </a:r>
          </a:p>
          <a:p>
            <a:pPr>
              <a:spcAft>
                <a:spcPts val="0"/>
              </a:spcAft>
            </a:pPr>
            <a:endParaRPr lang="en-US" sz="1800" dirty="0" smtClean="0">
              <a:latin typeface="Helvetica" charset="0"/>
              <a:ea typeface="Times New Roman" charset="0"/>
            </a:endParaRPr>
          </a:p>
          <a:p>
            <a:pPr marL="342900" indent="-342900">
              <a:spcAft>
                <a:spcPts val="0"/>
              </a:spcAft>
              <a:buAutoNum type="arabicPeriod"/>
            </a:pPr>
            <a:r>
              <a:rPr lang="en-US" sz="1800" dirty="0" smtClean="0">
                <a:latin typeface="Helvetica" charset="0"/>
                <a:ea typeface="Times New Roman" charset="0"/>
              </a:rPr>
              <a:t>Purpose</a:t>
            </a:r>
          </a:p>
          <a:p>
            <a:pPr marL="800100" lvl="1" indent="-342900">
              <a:spcAft>
                <a:spcPts val="0"/>
              </a:spcAft>
              <a:buFont typeface="Wingdings" charset="2"/>
              <a:buChar char="§"/>
            </a:pPr>
            <a:r>
              <a:rPr lang="en-US" sz="1600" dirty="0" smtClean="0">
                <a:latin typeface="Helvetica" charset="0"/>
                <a:ea typeface="Times New Roman" charset="0"/>
              </a:rPr>
              <a:t>Diagnostic</a:t>
            </a:r>
          </a:p>
          <a:p>
            <a:pPr marL="800100" lvl="1" indent="-342900">
              <a:spcAft>
                <a:spcPts val="0"/>
              </a:spcAft>
              <a:buFont typeface="Wingdings" charset="2"/>
              <a:buChar char="§"/>
            </a:pPr>
            <a:r>
              <a:rPr lang="en-US" sz="1600" dirty="0" smtClean="0">
                <a:latin typeface="Helvetica" charset="0"/>
                <a:ea typeface="Times New Roman" charset="0"/>
              </a:rPr>
              <a:t>Therapeutic/restorative</a:t>
            </a:r>
          </a:p>
          <a:p>
            <a:pPr marL="800100" lvl="1" indent="-342900">
              <a:spcAft>
                <a:spcPts val="0"/>
              </a:spcAft>
              <a:buFont typeface="Wingdings" charset="2"/>
              <a:buChar char="§"/>
            </a:pPr>
            <a:r>
              <a:rPr lang="en-US" sz="1600" dirty="0" smtClean="0">
                <a:latin typeface="Helvetica" charset="0"/>
                <a:ea typeface="Times New Roman" charset="0"/>
              </a:rPr>
              <a:t>Predictive/preventive</a:t>
            </a:r>
          </a:p>
          <a:p>
            <a:pPr marL="800100" lvl="1" indent="-342900">
              <a:spcAft>
                <a:spcPts val="0"/>
              </a:spcAft>
              <a:buFont typeface="Wingdings" charset="2"/>
              <a:buChar char="§"/>
            </a:pPr>
            <a:r>
              <a:rPr lang="en-US" sz="1600" dirty="0" smtClean="0">
                <a:latin typeface="Helvetica" charset="0"/>
                <a:ea typeface="Times New Roman" charset="0"/>
              </a:rPr>
              <a:t>Enhancement/Transhumanism</a:t>
            </a:r>
          </a:p>
          <a:p>
            <a:pPr marL="800100" lvl="1" indent="-342900">
              <a:spcAft>
                <a:spcPts val="0"/>
              </a:spcAft>
              <a:buFont typeface="Wingdings" charset="2"/>
              <a:buChar char="§"/>
            </a:pPr>
            <a:endParaRPr lang="en-US" sz="800" dirty="0" smtClean="0">
              <a:latin typeface="Helvetica" charset="0"/>
              <a:ea typeface="Times New Roman" charset="0"/>
            </a:endParaRPr>
          </a:p>
          <a:p>
            <a:pPr marL="342900" indent="-342900">
              <a:spcAft>
                <a:spcPts val="0"/>
              </a:spcAft>
              <a:buAutoNum type="arabicPeriod"/>
            </a:pPr>
            <a:r>
              <a:rPr lang="en-US" sz="1800" dirty="0" smtClean="0">
                <a:latin typeface="Helvetica" charset="0"/>
                <a:ea typeface="Times New Roman" charset="0"/>
              </a:rPr>
              <a:t>Area </a:t>
            </a:r>
          </a:p>
          <a:p>
            <a:pPr marL="800100" lvl="1" indent="-342900">
              <a:spcAft>
                <a:spcPts val="0"/>
              </a:spcAft>
              <a:buFont typeface="Wingdings" charset="2"/>
              <a:buChar char="§"/>
            </a:pPr>
            <a:r>
              <a:rPr lang="en-US" sz="1600" dirty="0" smtClean="0">
                <a:latin typeface="Helvetica" charset="0"/>
                <a:ea typeface="Times New Roman" charset="0"/>
              </a:rPr>
              <a:t>Clinical </a:t>
            </a:r>
          </a:p>
          <a:p>
            <a:pPr marL="800100" lvl="1" indent="-342900">
              <a:spcAft>
                <a:spcPts val="0"/>
              </a:spcAft>
              <a:buFont typeface="Wingdings" charset="2"/>
              <a:buChar char="§"/>
            </a:pPr>
            <a:r>
              <a:rPr lang="en-US" sz="1600" dirty="0" smtClean="0">
                <a:latin typeface="Helvetica" charset="0"/>
                <a:ea typeface="Times New Roman" charset="0"/>
              </a:rPr>
              <a:t>Military</a:t>
            </a:r>
          </a:p>
          <a:p>
            <a:pPr marL="800100" lvl="1" indent="-342900">
              <a:spcAft>
                <a:spcPts val="0"/>
              </a:spcAft>
              <a:buFont typeface="Wingdings" charset="2"/>
              <a:buChar char="§"/>
            </a:pPr>
            <a:r>
              <a:rPr lang="en-US" sz="1600" dirty="0" smtClean="0">
                <a:latin typeface="Helvetica" charset="0"/>
                <a:ea typeface="Times New Roman" charset="0"/>
              </a:rPr>
              <a:t>Legal (e.g. </a:t>
            </a:r>
            <a:r>
              <a:rPr lang="en-US" sz="1600" dirty="0">
                <a:latin typeface="Helvetica" charset="0"/>
                <a:ea typeface="Times New Roman" charset="0"/>
              </a:rPr>
              <a:t>lie detection; prediction of criminal </a:t>
            </a:r>
            <a:r>
              <a:rPr lang="en-US" sz="1600" dirty="0" smtClean="0">
                <a:latin typeface="Helvetica" charset="0"/>
                <a:ea typeface="Times New Roman" charset="0"/>
              </a:rPr>
              <a:t>behavior)</a:t>
            </a:r>
          </a:p>
          <a:p>
            <a:pPr marL="800100" lvl="1" indent="-342900">
              <a:spcAft>
                <a:spcPts val="0"/>
              </a:spcAft>
              <a:buFont typeface="Wingdings" charset="2"/>
              <a:buChar char="§"/>
            </a:pPr>
            <a:r>
              <a:rPr lang="en-US" sz="1600" dirty="0">
                <a:latin typeface="Helvetica" charset="0"/>
                <a:ea typeface="Times New Roman" charset="0"/>
              </a:rPr>
              <a:t>Market </a:t>
            </a:r>
            <a:r>
              <a:rPr lang="en-US" sz="1600" dirty="0" smtClean="0">
                <a:latin typeface="Helvetica" charset="0"/>
                <a:ea typeface="Times New Roman" charset="0"/>
              </a:rPr>
              <a:t>research</a:t>
            </a:r>
          </a:p>
          <a:p>
            <a:pPr marL="800100" lvl="1" indent="-342900">
              <a:spcAft>
                <a:spcPts val="0"/>
              </a:spcAft>
              <a:buFont typeface="Wingdings" charset="2"/>
              <a:buChar char="§"/>
            </a:pPr>
            <a:r>
              <a:rPr lang="en-US" sz="1600" dirty="0" smtClean="0">
                <a:latin typeface="Helvetica" charset="0"/>
                <a:ea typeface="Times New Roman" charset="0"/>
              </a:rPr>
              <a:t>Entertainment</a:t>
            </a:r>
          </a:p>
          <a:p>
            <a:pPr marL="800100" lvl="1" indent="-342900">
              <a:spcAft>
                <a:spcPts val="0"/>
              </a:spcAft>
              <a:buFont typeface="Wingdings" charset="2"/>
              <a:buChar char="§"/>
            </a:pPr>
            <a:r>
              <a:rPr lang="en-US" sz="1600" dirty="0" smtClean="0">
                <a:latin typeface="Helvetica" charset="0"/>
                <a:ea typeface="Times New Roman" charset="0"/>
              </a:rPr>
              <a:t>Transport (alarm for fatigue or distraction)</a:t>
            </a:r>
          </a:p>
          <a:p>
            <a:pPr marL="800100" lvl="1" indent="-342900">
              <a:spcAft>
                <a:spcPts val="0"/>
              </a:spcAft>
              <a:buFont typeface="Wingdings" charset="2"/>
              <a:buChar char="§"/>
            </a:pPr>
            <a:r>
              <a:rPr lang="en-US" sz="1600" dirty="0" smtClean="0">
                <a:latin typeface="Helvetica" charset="0"/>
                <a:ea typeface="Times New Roman" charset="0"/>
              </a:rPr>
              <a:t>Personal identification (brain print)</a:t>
            </a:r>
          </a:p>
          <a:p>
            <a:pPr marL="800100" lvl="1" indent="-342900">
              <a:spcAft>
                <a:spcPts val="0"/>
              </a:spcAft>
              <a:buFont typeface="Wingdings" charset="2"/>
              <a:buChar char="§"/>
            </a:pPr>
            <a:r>
              <a:rPr lang="mr-IN" sz="1600" dirty="0" smtClean="0">
                <a:latin typeface="Helvetica" charset="0"/>
                <a:ea typeface="Times New Roman" charset="0"/>
              </a:rPr>
              <a:t>…</a:t>
            </a:r>
            <a:endParaRPr lang="en-US" sz="1600" dirty="0" smtClean="0">
              <a:latin typeface="Helvetica" charset="0"/>
              <a:ea typeface="Times New Roman" charset="0"/>
            </a:endParaRPr>
          </a:p>
          <a:p>
            <a:pPr marL="1257300" lvl="2" indent="-342900">
              <a:spcAft>
                <a:spcPts val="0"/>
              </a:spcAft>
              <a:buFont typeface="Wingdings" charset="2"/>
              <a:buChar char="§"/>
            </a:pPr>
            <a:endParaRPr lang="en-US" sz="800" dirty="0">
              <a:latin typeface="Helvetica" charset="0"/>
              <a:ea typeface="Times New Roman" charset="0"/>
            </a:endParaRPr>
          </a:p>
          <a:p>
            <a:pPr marL="342900" indent="-342900">
              <a:spcAft>
                <a:spcPts val="0"/>
              </a:spcAft>
              <a:buAutoNum type="arabicPeriod"/>
            </a:pPr>
            <a:r>
              <a:rPr lang="en-US" sz="1800" dirty="0" smtClean="0">
                <a:latin typeface="Helvetica" charset="0"/>
                <a:ea typeface="Times New Roman" charset="0"/>
              </a:rPr>
              <a:t>Method/Set-up</a:t>
            </a:r>
          </a:p>
          <a:p>
            <a:pPr marL="742950" lvl="1" indent="-285750">
              <a:spcAft>
                <a:spcPts val="0"/>
              </a:spcAft>
              <a:buFont typeface="Wingdings" charset="2"/>
              <a:buChar char="§"/>
            </a:pPr>
            <a:r>
              <a:rPr lang="en-US" sz="1600" dirty="0" smtClean="0">
                <a:latin typeface="Helvetica" charset="0"/>
                <a:ea typeface="Times New Roman" charset="0"/>
              </a:rPr>
              <a:t>Invasive </a:t>
            </a:r>
            <a:r>
              <a:rPr lang="mr-IN" sz="1600" dirty="0" smtClean="0">
                <a:latin typeface="Helvetica" charset="0"/>
                <a:ea typeface="Times New Roman" charset="0"/>
              </a:rPr>
              <a:t>–</a:t>
            </a:r>
            <a:r>
              <a:rPr lang="en-US" sz="1600" dirty="0" smtClean="0">
                <a:latin typeface="Helvetica" charset="0"/>
                <a:ea typeface="Times New Roman" charset="0"/>
              </a:rPr>
              <a:t> non-invasive</a:t>
            </a:r>
          </a:p>
          <a:p>
            <a:pPr marL="742950" lvl="1" indent="-285750">
              <a:spcAft>
                <a:spcPts val="0"/>
              </a:spcAft>
              <a:buFont typeface="Wingdings" charset="2"/>
              <a:buChar char="§"/>
            </a:pPr>
            <a:r>
              <a:rPr lang="en-US" sz="1600" dirty="0" smtClean="0">
                <a:latin typeface="Helvetica" charset="0"/>
                <a:ea typeface="Times New Roman" charset="0"/>
              </a:rPr>
              <a:t>Closed loop </a:t>
            </a:r>
            <a:r>
              <a:rPr lang="mr-IN" sz="1600" dirty="0" smtClean="0">
                <a:latin typeface="Helvetica" charset="0"/>
                <a:ea typeface="Times New Roman" charset="0"/>
              </a:rPr>
              <a:t>–</a:t>
            </a:r>
            <a:r>
              <a:rPr lang="en-US" sz="1600" dirty="0" smtClean="0">
                <a:latin typeface="Helvetica" charset="0"/>
                <a:ea typeface="Times New Roman" charset="0"/>
              </a:rPr>
              <a:t> open loop </a:t>
            </a:r>
            <a:endParaRPr lang="en-US" sz="1600" dirty="0">
              <a:latin typeface="Helvetica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endParaRPr lang="en-US" sz="1800" dirty="0">
              <a:latin typeface="Helvetica" charset="0"/>
              <a:ea typeface="Times New Roman" charset="0"/>
            </a:endParaRPr>
          </a:p>
        </p:txBody>
      </p:sp>
      <p:sp>
        <p:nvSpPr>
          <p:cNvPr id="2" name="AutoShape 2" descr="ildergebnis für exoskeleton military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4581128"/>
            <a:ext cx="2943868" cy="1851620"/>
          </a:xfrm>
          <a:prstGeom prst="rect">
            <a:avLst/>
          </a:prstGeom>
        </p:spPr>
      </p:pic>
      <p:pic>
        <p:nvPicPr>
          <p:cNvPr id="1028" name="Picture 4" descr="ildergebnis für remote device control neu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890" y="4149082"/>
            <a:ext cx="2581141" cy="161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ldergebnis für bci clinic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45" y="1529915"/>
            <a:ext cx="3036282" cy="228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7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lke 1"/>
          <p:cNvSpPr/>
          <p:nvPr/>
        </p:nvSpPr>
        <p:spPr bwMode="auto">
          <a:xfrm>
            <a:off x="4760268" y="1233376"/>
            <a:ext cx="2448272" cy="2232248"/>
          </a:xfrm>
          <a:prstGeom prst="cloud">
            <a:avLst/>
          </a:prstGeom>
          <a:noFill/>
          <a:ln w="9525" cap="flat" cmpd="sng" algn="ctr">
            <a:solidFill>
              <a:srgbClr val="0028A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409926" y="1772816"/>
            <a:ext cx="1406154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Helvetica" charset="0"/>
                <a:ea typeface="Times New Roman" charset="0"/>
              </a:rPr>
              <a:t>Risk for harm</a:t>
            </a:r>
          </a:p>
          <a:p>
            <a:r>
              <a:rPr lang="en-US" sz="1600" dirty="0" smtClean="0">
                <a:latin typeface="Helvetica" charset="0"/>
                <a:ea typeface="Times New Roman" charset="0"/>
              </a:rPr>
              <a:t>Safety</a:t>
            </a:r>
          </a:p>
          <a:p>
            <a:r>
              <a:rPr lang="en-US" sz="1600" dirty="0" smtClean="0">
                <a:latin typeface="Helvetica" charset="0"/>
                <a:ea typeface="Times New Roman" charset="0"/>
              </a:rPr>
              <a:t>Security</a:t>
            </a:r>
          </a:p>
          <a:p>
            <a:r>
              <a:rPr lang="en-US" sz="1600" dirty="0">
                <a:latin typeface="Helvetica" charset="0"/>
                <a:ea typeface="Times New Roman" charset="0"/>
              </a:rPr>
              <a:t>D</a:t>
            </a:r>
            <a:r>
              <a:rPr lang="en-US" sz="1600" dirty="0" smtClean="0">
                <a:latin typeface="Helvetica" charset="0"/>
                <a:ea typeface="Times New Roman" charset="0"/>
              </a:rPr>
              <a:t>ual </a:t>
            </a:r>
            <a:r>
              <a:rPr lang="en-US" sz="1600" dirty="0">
                <a:latin typeface="Helvetica" charset="0"/>
                <a:ea typeface="Times New Roman" charset="0"/>
              </a:rPr>
              <a:t>use</a:t>
            </a:r>
          </a:p>
          <a:p>
            <a:endParaRPr lang="de-DE" dirty="0"/>
          </a:p>
        </p:txBody>
      </p:sp>
      <p:sp>
        <p:nvSpPr>
          <p:cNvPr id="5" name="Wolke 4"/>
          <p:cNvSpPr/>
          <p:nvPr/>
        </p:nvSpPr>
        <p:spPr bwMode="auto">
          <a:xfrm>
            <a:off x="152400" y="1233376"/>
            <a:ext cx="3927376" cy="2699680"/>
          </a:xfrm>
          <a:prstGeom prst="cloud">
            <a:avLst/>
          </a:prstGeom>
          <a:noFill/>
          <a:ln w="9525" cap="flat" cmpd="sng" algn="ctr">
            <a:solidFill>
              <a:srgbClr val="0028A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144854" y="1555318"/>
            <a:ext cx="2432076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 smtClean="0"/>
              <a:t>Respect</a:t>
            </a:r>
            <a:r>
              <a:rPr lang="de-DE" i="1" dirty="0" smtClean="0"/>
              <a:t> </a:t>
            </a:r>
            <a:r>
              <a:rPr lang="de-DE" i="1" dirty="0" err="1" smtClean="0"/>
              <a:t>for</a:t>
            </a:r>
            <a:r>
              <a:rPr lang="de-DE" i="1" dirty="0" smtClean="0"/>
              <a:t> </a:t>
            </a:r>
            <a:r>
              <a:rPr lang="de-DE" i="1" dirty="0" err="1" smtClean="0"/>
              <a:t>persons</a:t>
            </a:r>
            <a:endParaRPr lang="de-DE" i="1" dirty="0" smtClean="0"/>
          </a:p>
          <a:p>
            <a:r>
              <a:rPr lang="de-DE" dirty="0" err="1" smtClean="0"/>
              <a:t>Dignity</a:t>
            </a:r>
            <a:endParaRPr lang="de-DE" dirty="0" smtClean="0"/>
          </a:p>
          <a:p>
            <a:r>
              <a:rPr lang="de-DE" dirty="0" smtClean="0"/>
              <a:t>Identity</a:t>
            </a:r>
          </a:p>
          <a:p>
            <a:r>
              <a:rPr lang="de-DE" dirty="0" err="1" smtClean="0"/>
              <a:t>Autonomy</a:t>
            </a:r>
            <a:r>
              <a:rPr lang="de-DE" dirty="0" smtClean="0"/>
              <a:t> </a:t>
            </a:r>
          </a:p>
          <a:p>
            <a:r>
              <a:rPr lang="de-DE" dirty="0" smtClean="0"/>
              <a:t>Authenticity</a:t>
            </a:r>
          </a:p>
          <a:p>
            <a:r>
              <a:rPr lang="de-DE" dirty="0" err="1" smtClean="0"/>
              <a:t>Integrity</a:t>
            </a:r>
            <a:endParaRPr lang="de-DE" dirty="0" smtClean="0"/>
          </a:p>
          <a:p>
            <a:r>
              <a:rPr lang="de-DE" dirty="0" smtClean="0"/>
              <a:t>Fundamental </a:t>
            </a:r>
            <a:r>
              <a:rPr lang="de-DE" dirty="0" err="1" smtClean="0"/>
              <a:t>freedoms</a:t>
            </a:r>
            <a:endParaRPr lang="de-DE" dirty="0" smtClean="0"/>
          </a:p>
          <a:p>
            <a:r>
              <a:rPr lang="de-DE" dirty="0" smtClean="0"/>
              <a:t>Privacy</a:t>
            </a:r>
            <a:endParaRPr lang="de-DE" dirty="0"/>
          </a:p>
        </p:txBody>
      </p:sp>
      <p:sp>
        <p:nvSpPr>
          <p:cNvPr id="7" name="Wolke 6"/>
          <p:cNvSpPr/>
          <p:nvPr/>
        </p:nvSpPr>
        <p:spPr bwMode="auto">
          <a:xfrm>
            <a:off x="8544272" y="1700808"/>
            <a:ext cx="2448272" cy="2232248"/>
          </a:xfrm>
          <a:prstGeom prst="cloud">
            <a:avLst/>
          </a:prstGeom>
          <a:noFill/>
          <a:ln w="9525" cap="flat" cmpd="sng" algn="ctr">
            <a:solidFill>
              <a:srgbClr val="0028A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904312" y="2204864"/>
            <a:ext cx="1991251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/>
              <a:t>Justice</a:t>
            </a:r>
          </a:p>
          <a:p>
            <a:r>
              <a:rPr lang="de-DE" dirty="0" err="1" smtClean="0"/>
              <a:t>Equitable</a:t>
            </a:r>
            <a:r>
              <a:rPr lang="de-DE" dirty="0" smtClean="0"/>
              <a:t> </a:t>
            </a:r>
            <a:r>
              <a:rPr lang="de-DE" dirty="0" err="1" smtClean="0"/>
              <a:t>access</a:t>
            </a:r>
            <a:r>
              <a:rPr lang="de-DE" dirty="0" smtClean="0"/>
              <a:t> </a:t>
            </a:r>
          </a:p>
          <a:p>
            <a:r>
              <a:rPr lang="de-DE" dirty="0" smtClean="0"/>
              <a:t>Non-</a:t>
            </a:r>
            <a:r>
              <a:rPr lang="de-DE" dirty="0" err="1" smtClean="0"/>
              <a:t>discrimination</a:t>
            </a:r>
            <a:endParaRPr lang="de-DE" dirty="0"/>
          </a:p>
        </p:txBody>
      </p:sp>
      <p:sp>
        <p:nvSpPr>
          <p:cNvPr id="9" name="Wolke 8"/>
          <p:cNvSpPr/>
          <p:nvPr/>
        </p:nvSpPr>
        <p:spPr bwMode="auto">
          <a:xfrm>
            <a:off x="1236670" y="3593108"/>
            <a:ext cx="2448272" cy="2232248"/>
          </a:xfrm>
          <a:prstGeom prst="cloud">
            <a:avLst/>
          </a:prstGeom>
          <a:noFill/>
          <a:ln w="9525" cap="flat" cmpd="sng" algn="ctr">
            <a:solidFill>
              <a:srgbClr val="0028A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775520" y="4280029"/>
            <a:ext cx="1471878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 smtClean="0"/>
              <a:t>Social</a:t>
            </a:r>
            <a:r>
              <a:rPr lang="de-DE" i="1" dirty="0" smtClean="0"/>
              <a:t> </a:t>
            </a:r>
            <a:r>
              <a:rPr lang="de-DE" i="1" dirty="0" err="1" smtClean="0"/>
              <a:t>values</a:t>
            </a:r>
            <a:endParaRPr lang="de-DE" i="1" dirty="0" smtClean="0"/>
          </a:p>
          <a:p>
            <a:r>
              <a:rPr lang="de-DE" dirty="0" err="1" smtClean="0"/>
              <a:t>Solidarity</a:t>
            </a:r>
            <a:endParaRPr lang="de-DE" dirty="0" smtClean="0"/>
          </a:p>
          <a:p>
            <a:r>
              <a:rPr lang="de-DE" dirty="0" err="1" smtClean="0"/>
              <a:t>Liberalism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9182100" y="1549400"/>
            <a:ext cx="18473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3" name="AutoShape 2" descr="ildergebnis für sunrise strasbour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4" name="AutoShape 4" descr="ildergebnis für sunrise strasbour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AutoShape 6" descr="ildergebnis für sunrise strasbourg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7" name="Wolke 16"/>
          <p:cNvSpPr/>
          <p:nvPr/>
        </p:nvSpPr>
        <p:spPr bwMode="auto">
          <a:xfrm>
            <a:off x="8101272" y="4290137"/>
            <a:ext cx="3251312" cy="2379223"/>
          </a:xfrm>
          <a:prstGeom prst="cloud">
            <a:avLst/>
          </a:prstGeom>
          <a:noFill/>
          <a:ln w="9525" cap="flat" cmpd="sng" algn="ctr">
            <a:solidFill>
              <a:srgbClr val="0028A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8614085" y="4581128"/>
            <a:ext cx="25224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err="1" smtClean="0"/>
              <a:t>Benefits</a:t>
            </a:r>
            <a:endParaRPr lang="de-DE" i="1" dirty="0" smtClean="0"/>
          </a:p>
          <a:p>
            <a:r>
              <a:rPr lang="de-DE" dirty="0" smtClean="0"/>
              <a:t>Area </a:t>
            </a:r>
            <a:r>
              <a:rPr lang="de-DE" dirty="0" err="1" smtClean="0"/>
              <a:t>specific</a:t>
            </a:r>
            <a:r>
              <a:rPr lang="de-DE" dirty="0" smtClean="0"/>
              <a:t> </a:t>
            </a:r>
            <a:r>
              <a:rPr lang="de-DE" dirty="0" err="1" smtClean="0"/>
              <a:t>benefits</a:t>
            </a:r>
            <a:r>
              <a:rPr lang="de-DE" dirty="0" smtClean="0"/>
              <a:t> </a:t>
            </a:r>
          </a:p>
          <a:p>
            <a:r>
              <a:rPr lang="de-DE" dirty="0" smtClean="0"/>
              <a:t>Virtual </a:t>
            </a:r>
            <a:r>
              <a:rPr lang="de-DE" dirty="0" err="1" smtClean="0"/>
              <a:t>immortality</a:t>
            </a:r>
            <a:endParaRPr lang="de-DE" dirty="0" smtClean="0"/>
          </a:p>
          <a:p>
            <a:r>
              <a:rPr lang="de-DE" dirty="0" err="1" smtClean="0"/>
              <a:t>Superintelligence</a:t>
            </a:r>
            <a:endParaRPr lang="de-DE" dirty="0" smtClean="0"/>
          </a:p>
          <a:p>
            <a:r>
              <a:rPr lang="de-DE" dirty="0" smtClean="0"/>
              <a:t>„Hyper-</a:t>
            </a:r>
            <a:r>
              <a:rPr lang="de-DE" dirty="0" err="1" smtClean="0"/>
              <a:t>communication</a:t>
            </a:r>
            <a:r>
              <a:rPr lang="de-DE" dirty="0" smtClean="0"/>
              <a:t>“</a:t>
            </a:r>
          </a:p>
          <a:p>
            <a:endParaRPr lang="de-DE" dirty="0"/>
          </a:p>
        </p:txBody>
      </p:sp>
      <p:pic>
        <p:nvPicPr>
          <p:cNvPr id="18440" name="Picture 8" descr="ildergebnis für three dimensional gr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136" y="3932032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4511824" y="6237312"/>
            <a:ext cx="290496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Purpose</a:t>
            </a:r>
            <a:r>
              <a:rPr lang="de-DE" b="1" dirty="0" smtClean="0"/>
              <a:t> </a:t>
            </a:r>
            <a:r>
              <a:rPr lang="mr-IN" b="1" dirty="0" smtClean="0"/>
              <a:t>–</a:t>
            </a:r>
            <a:r>
              <a:rPr lang="de-DE" b="1" dirty="0" smtClean="0"/>
              <a:t> </a:t>
            </a:r>
            <a:r>
              <a:rPr lang="de-DE" b="1" dirty="0" err="1" smtClean="0"/>
              <a:t>area</a:t>
            </a:r>
            <a:r>
              <a:rPr lang="de-DE" b="1" dirty="0" smtClean="0"/>
              <a:t> </a:t>
            </a:r>
            <a:r>
              <a:rPr lang="mr-IN" b="1" dirty="0"/>
              <a:t>–</a:t>
            </a:r>
            <a:r>
              <a:rPr lang="de-DE" b="1" dirty="0" smtClean="0"/>
              <a:t> </a:t>
            </a:r>
            <a:r>
              <a:rPr lang="de-DE" b="1" dirty="0" err="1" smtClean="0"/>
              <a:t>methods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96185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3" y="116632"/>
            <a:ext cx="11898703" cy="2304256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9" y="5445223"/>
            <a:ext cx="6917433" cy="802463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87" y="2780928"/>
            <a:ext cx="11871335" cy="2376264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 bwMode="auto">
          <a:xfrm>
            <a:off x="3431704" y="3284984"/>
            <a:ext cx="2520280" cy="216024"/>
          </a:xfrm>
          <a:prstGeom prst="rect">
            <a:avLst/>
          </a:prstGeom>
          <a:solidFill>
            <a:srgbClr val="FFC000">
              <a:alpha val="2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9048328" y="3284984"/>
            <a:ext cx="2952328" cy="216024"/>
          </a:xfrm>
          <a:prstGeom prst="rect">
            <a:avLst/>
          </a:prstGeom>
          <a:solidFill>
            <a:srgbClr val="FFC000">
              <a:alpha val="2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693067" y="3494719"/>
            <a:ext cx="1514501" cy="222313"/>
          </a:xfrm>
          <a:prstGeom prst="rect">
            <a:avLst/>
          </a:prstGeom>
          <a:solidFill>
            <a:srgbClr val="FFC000">
              <a:alpha val="2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" name="Rechteck 14"/>
          <p:cNvSpPr/>
          <p:nvPr/>
        </p:nvSpPr>
        <p:spPr bwMode="auto">
          <a:xfrm>
            <a:off x="7472947" y="3281839"/>
            <a:ext cx="1514501" cy="222313"/>
          </a:xfrm>
          <a:prstGeom prst="rect">
            <a:avLst/>
          </a:prstGeom>
          <a:solidFill>
            <a:srgbClr val="FFC000">
              <a:alpha val="2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983432" y="4221088"/>
            <a:ext cx="5976664" cy="209735"/>
          </a:xfrm>
          <a:prstGeom prst="rect">
            <a:avLst/>
          </a:prstGeom>
          <a:solidFill>
            <a:srgbClr val="FFC000">
              <a:alpha val="2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1847528" y="6021288"/>
            <a:ext cx="5112568" cy="226398"/>
          </a:xfrm>
          <a:prstGeom prst="rect">
            <a:avLst/>
          </a:prstGeom>
          <a:solidFill>
            <a:srgbClr val="FFC000">
              <a:alpha val="2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46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0"/>
            <a:ext cx="8496300" cy="63881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 bwMode="auto">
          <a:xfrm>
            <a:off x="479376" y="4581128"/>
            <a:ext cx="7632848" cy="216024"/>
          </a:xfrm>
          <a:prstGeom prst="rect">
            <a:avLst/>
          </a:prstGeom>
          <a:solidFill>
            <a:srgbClr val="FFC000">
              <a:alpha val="2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479376" y="4993940"/>
            <a:ext cx="1296144" cy="235260"/>
          </a:xfrm>
          <a:prstGeom prst="rect">
            <a:avLst/>
          </a:prstGeom>
          <a:solidFill>
            <a:srgbClr val="FFC000">
              <a:alpha val="2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479376" y="4797152"/>
            <a:ext cx="7632848" cy="216024"/>
          </a:xfrm>
          <a:prstGeom prst="rect">
            <a:avLst/>
          </a:prstGeom>
          <a:solidFill>
            <a:srgbClr val="FFC000">
              <a:alpha val="2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6023992" y="5003558"/>
            <a:ext cx="2088232" cy="225642"/>
          </a:xfrm>
          <a:prstGeom prst="rect">
            <a:avLst/>
          </a:prstGeom>
          <a:solidFill>
            <a:srgbClr val="FFC000">
              <a:alpha val="2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479376" y="5214711"/>
            <a:ext cx="7272808" cy="230513"/>
          </a:xfrm>
          <a:prstGeom prst="rect">
            <a:avLst/>
          </a:prstGeom>
          <a:solidFill>
            <a:srgbClr val="FFC000">
              <a:alpha val="2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2927648" y="5589240"/>
            <a:ext cx="3024336" cy="230513"/>
          </a:xfrm>
          <a:prstGeom prst="rect">
            <a:avLst/>
          </a:prstGeom>
          <a:solidFill>
            <a:srgbClr val="FFC000">
              <a:alpha val="2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6140276"/>
            <a:ext cx="40894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9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1424" y="1521138"/>
            <a:ext cx="9649072" cy="4932198"/>
          </a:xfrm>
        </p:spPr>
        <p:txBody>
          <a:bodyPr>
            <a:normAutofit lnSpcReduction="10000"/>
          </a:bodyPr>
          <a:lstStyle/>
          <a:p>
            <a:r>
              <a:rPr lang="de-DE" b="1" dirty="0" smtClean="0"/>
              <a:t>Human </a:t>
            </a:r>
            <a:r>
              <a:rPr lang="de-DE" b="1" dirty="0" err="1" smtClean="0"/>
              <a:t>rights</a:t>
            </a:r>
            <a:r>
              <a:rPr lang="de-DE" b="1" dirty="0" smtClean="0"/>
              <a:t> </a:t>
            </a:r>
            <a:r>
              <a:rPr lang="de-DE" b="1" dirty="0" err="1" smtClean="0"/>
              <a:t>challenge</a:t>
            </a:r>
            <a:r>
              <a:rPr lang="de-DE" b="1" dirty="0" smtClean="0"/>
              <a:t>: </a:t>
            </a:r>
            <a:r>
              <a:rPr lang="de-DE" dirty="0" smtClean="0"/>
              <a:t>Do human </a:t>
            </a:r>
            <a:r>
              <a:rPr lang="de-DE" dirty="0" err="1" smtClean="0"/>
              <a:t>rights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complemented</a:t>
            </a:r>
            <a:r>
              <a:rPr lang="de-DE" dirty="0" smtClean="0"/>
              <a:t> (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rather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specified</a:t>
            </a:r>
            <a:r>
              <a:rPr lang="de-DE" dirty="0" smtClean="0"/>
              <a:t>)?</a:t>
            </a:r>
          </a:p>
          <a:p>
            <a:endParaRPr lang="de-DE" dirty="0"/>
          </a:p>
          <a:p>
            <a:r>
              <a:rPr lang="de-DE" dirty="0" err="1"/>
              <a:t>R</a:t>
            </a:r>
            <a:r>
              <a:rPr lang="de-DE" dirty="0" err="1" smtClean="0"/>
              <a:t>ight</a:t>
            </a:r>
            <a:r>
              <a:rPr lang="de-DE" dirty="0" smtClean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cognitive</a:t>
            </a:r>
            <a:r>
              <a:rPr lang="de-DE" dirty="0"/>
              <a:t> </a:t>
            </a:r>
            <a:r>
              <a:rPr lang="de-DE" dirty="0" err="1" smtClean="0"/>
              <a:t>liberty</a:t>
            </a:r>
            <a:r>
              <a:rPr lang="de-DE" dirty="0" smtClean="0"/>
              <a:t> (e.g.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pressure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reveal</a:t>
            </a:r>
            <a:r>
              <a:rPr lang="de-DE" dirty="0" smtClean="0"/>
              <a:t> </a:t>
            </a:r>
            <a:r>
              <a:rPr lang="de-DE" dirty="0" err="1" smtClean="0"/>
              <a:t>neurodata</a:t>
            </a:r>
            <a:r>
              <a:rPr lang="de-DE" dirty="0" smtClean="0"/>
              <a:t>)</a:t>
            </a:r>
          </a:p>
          <a:p>
            <a:endParaRPr lang="de-DE" dirty="0" smtClean="0"/>
          </a:p>
          <a:p>
            <a:r>
              <a:rPr lang="de-DE" dirty="0" err="1" smtClean="0"/>
              <a:t>Right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/>
              <a:t>mental </a:t>
            </a:r>
            <a:r>
              <a:rPr lang="de-DE" dirty="0" err="1" smtClean="0"/>
              <a:t>privacy</a:t>
            </a:r>
            <a:r>
              <a:rPr lang="de-DE" dirty="0" smtClean="0"/>
              <a:t> (e.g. </a:t>
            </a:r>
            <a:r>
              <a:rPr lang="de-DE" dirty="0" err="1" smtClean="0"/>
              <a:t>deleting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not </a:t>
            </a:r>
            <a:r>
              <a:rPr lang="de-DE" dirty="0" err="1" smtClean="0"/>
              <a:t>needed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neuromarketing</a:t>
            </a:r>
            <a:r>
              <a:rPr lang="de-DE" dirty="0" smtClean="0"/>
              <a:t> </a:t>
            </a:r>
            <a:r>
              <a:rPr lang="de-DE" dirty="0" err="1" smtClean="0"/>
              <a:t>study</a:t>
            </a:r>
            <a:r>
              <a:rPr lang="de-DE" dirty="0" smtClean="0"/>
              <a:t>)</a:t>
            </a:r>
          </a:p>
          <a:p>
            <a:endParaRPr lang="de-DE" dirty="0" smtClean="0"/>
          </a:p>
          <a:p>
            <a:r>
              <a:rPr lang="de-DE" dirty="0" err="1"/>
              <a:t>R</a:t>
            </a:r>
            <a:r>
              <a:rPr lang="de-DE" dirty="0" err="1" smtClean="0"/>
              <a:t>ight</a:t>
            </a:r>
            <a:r>
              <a:rPr lang="de-DE" dirty="0" smtClean="0"/>
              <a:t> </a:t>
            </a:r>
            <a:r>
              <a:rPr lang="de-DE" dirty="0" err="1"/>
              <a:t>to</a:t>
            </a:r>
            <a:r>
              <a:rPr lang="de-DE" dirty="0"/>
              <a:t> mental </a:t>
            </a:r>
            <a:r>
              <a:rPr lang="de-DE" dirty="0" err="1" smtClean="0"/>
              <a:t>integrity</a:t>
            </a:r>
            <a:r>
              <a:rPr lang="de-DE" dirty="0" smtClean="0"/>
              <a:t> (e.g. </a:t>
            </a:r>
            <a:r>
              <a:rPr lang="de-DE" dirty="0" err="1" smtClean="0"/>
              <a:t>hacking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neuroimplants</a:t>
            </a:r>
            <a:r>
              <a:rPr lang="de-DE" dirty="0" smtClean="0"/>
              <a:t>)</a:t>
            </a:r>
          </a:p>
          <a:p>
            <a:endParaRPr lang="de-DE" dirty="0" smtClean="0"/>
          </a:p>
          <a:p>
            <a:r>
              <a:rPr lang="de-DE" dirty="0" err="1" smtClean="0"/>
              <a:t>Right</a:t>
            </a:r>
            <a:r>
              <a:rPr lang="de-DE" dirty="0" smtClean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 smtClean="0"/>
              <a:t>psychological</a:t>
            </a:r>
            <a:r>
              <a:rPr lang="de-DE" dirty="0"/>
              <a:t> </a:t>
            </a:r>
            <a:r>
              <a:rPr lang="de-DE" dirty="0" err="1" smtClean="0"/>
              <a:t>continuity</a:t>
            </a:r>
            <a:r>
              <a:rPr lang="de-DE" dirty="0" smtClean="0"/>
              <a:t> (e.g.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unwanted</a:t>
            </a:r>
            <a:r>
              <a:rPr lang="de-DE" dirty="0" smtClean="0"/>
              <a:t> </a:t>
            </a:r>
            <a:r>
              <a:rPr lang="de-DE" dirty="0" err="1" smtClean="0"/>
              <a:t>personality</a:t>
            </a:r>
            <a:r>
              <a:rPr lang="de-DE" dirty="0" smtClean="0"/>
              <a:t> </a:t>
            </a:r>
            <a:r>
              <a:rPr lang="de-DE" dirty="0" err="1" smtClean="0"/>
              <a:t>changes</a:t>
            </a:r>
            <a:r>
              <a:rPr lang="de-DE" dirty="0" smtClean="0"/>
              <a:t>)</a:t>
            </a:r>
          </a:p>
          <a:p>
            <a:endParaRPr lang="de-DE" dirty="0"/>
          </a:p>
          <a:p>
            <a:endParaRPr lang="de-DE" dirty="0" smtClean="0"/>
          </a:p>
          <a:p>
            <a:pPr marL="285750" indent="-285750">
              <a:buFont typeface="Wingdings" charset="2"/>
              <a:buChar char="Ø"/>
            </a:pPr>
            <a:endParaRPr lang="de-DE" dirty="0" smtClean="0"/>
          </a:p>
          <a:p>
            <a:pPr marL="285750" indent="-285750">
              <a:buFont typeface="Wingdings" charset="2"/>
              <a:buChar char="Ø"/>
            </a:pPr>
            <a:r>
              <a:rPr lang="de-DE" dirty="0" smtClean="0"/>
              <a:t>European </a:t>
            </a:r>
            <a:r>
              <a:rPr lang="de-DE" dirty="0" err="1" smtClean="0"/>
              <a:t>Convention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Human </a:t>
            </a:r>
            <a:r>
              <a:rPr lang="de-DE" dirty="0" err="1" smtClean="0"/>
              <a:t>Rights</a:t>
            </a:r>
            <a:r>
              <a:rPr lang="de-DE" dirty="0" smtClean="0"/>
              <a:t>: </a:t>
            </a:r>
          </a:p>
          <a:p>
            <a:r>
              <a:rPr lang="de-DE" dirty="0" err="1" smtClean="0"/>
              <a:t>Right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liberty</a:t>
            </a:r>
            <a:r>
              <a:rPr lang="de-DE" dirty="0" smtClean="0"/>
              <a:t> - </a:t>
            </a:r>
            <a:r>
              <a:rPr lang="de-DE" dirty="0" err="1" smtClean="0"/>
              <a:t>right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respect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private </a:t>
            </a:r>
            <a:r>
              <a:rPr lang="de-DE" dirty="0" err="1" smtClean="0"/>
              <a:t>life</a:t>
            </a:r>
            <a:r>
              <a:rPr lang="de-DE" dirty="0" smtClean="0"/>
              <a:t> </a:t>
            </a:r>
            <a:r>
              <a:rPr lang="mr-IN" dirty="0" smtClean="0"/>
              <a:t>–</a:t>
            </a:r>
            <a:r>
              <a:rPr lang="de-DE" dirty="0" smtClean="0"/>
              <a:t> </a:t>
            </a:r>
            <a:r>
              <a:rPr lang="de-DE" dirty="0" err="1" smtClean="0"/>
              <a:t>freedom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thought</a:t>
            </a:r>
            <a:r>
              <a:rPr lang="de-DE" dirty="0" smtClean="0"/>
              <a:t>... </a:t>
            </a:r>
          </a:p>
          <a:p>
            <a:pPr marL="285750" indent="-285750">
              <a:buFont typeface="Wingdings" charset="2"/>
              <a:buChar char="Ø"/>
            </a:pPr>
            <a:endParaRPr lang="de-DE" dirty="0" smtClean="0"/>
          </a:p>
        </p:txBody>
      </p:sp>
      <p:sp>
        <p:nvSpPr>
          <p:cNvPr id="2" name="Rechteck 1"/>
          <p:cNvSpPr/>
          <p:nvPr/>
        </p:nvSpPr>
        <p:spPr>
          <a:xfrm>
            <a:off x="839416" y="4653136"/>
            <a:ext cx="9649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/>
              <a:t>Ienca</a:t>
            </a:r>
            <a:r>
              <a:rPr lang="en-US" sz="1400" i="1" dirty="0"/>
              <a:t> and </a:t>
            </a:r>
            <a:r>
              <a:rPr lang="en-US" sz="1400" i="1" dirty="0" err="1" smtClean="0"/>
              <a:t>Andorno</a:t>
            </a:r>
            <a:r>
              <a:rPr lang="en-US" sz="1400" i="1" dirty="0" smtClean="0"/>
              <a:t>: </a:t>
            </a:r>
            <a:r>
              <a:rPr lang="en-US" sz="1400" i="1" dirty="0"/>
              <a:t>Towards new human rights in the age </a:t>
            </a:r>
            <a:r>
              <a:rPr lang="en-US" sz="1400" i="1" dirty="0" smtClean="0"/>
              <a:t>of neuroscience </a:t>
            </a:r>
            <a:r>
              <a:rPr lang="en-US" sz="1400" i="1" dirty="0"/>
              <a:t>and </a:t>
            </a:r>
            <a:r>
              <a:rPr lang="en-US" sz="1400" i="1" dirty="0" err="1" smtClean="0"/>
              <a:t>neurotechnology</a:t>
            </a:r>
            <a:r>
              <a:rPr lang="en-US" sz="1400" i="1" dirty="0" smtClean="0"/>
              <a:t>. Life </a:t>
            </a:r>
            <a:r>
              <a:rPr lang="en-US" sz="1400" i="1" dirty="0"/>
              <a:t>Sciences, Society and </a:t>
            </a:r>
            <a:r>
              <a:rPr lang="en-US" sz="1400" i="1" dirty="0" smtClean="0"/>
              <a:t>Policy (2017</a:t>
            </a:r>
            <a:r>
              <a:rPr lang="en-US" sz="1400" i="1" dirty="0"/>
              <a:t>) </a:t>
            </a:r>
            <a:r>
              <a:rPr lang="en-US" sz="1400" i="1" dirty="0" smtClean="0"/>
              <a:t>13:5. DOI </a:t>
            </a:r>
            <a:r>
              <a:rPr lang="en-US" sz="1400" i="1" dirty="0"/>
              <a:t>10.1186/s40504-017-0050-1</a:t>
            </a:r>
          </a:p>
        </p:txBody>
      </p:sp>
    </p:spTree>
    <p:extLst>
      <p:ext uri="{BB962C8B-B14F-4D97-AF65-F5344CB8AC3E}">
        <p14:creationId xmlns:p14="http://schemas.microsoft.com/office/powerpoint/2010/main" val="94189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1424" y="1521138"/>
            <a:ext cx="9144000" cy="4932198"/>
          </a:xfrm>
        </p:spPr>
        <p:txBody>
          <a:bodyPr>
            <a:normAutofit/>
          </a:bodyPr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  <p:sp>
        <p:nvSpPr>
          <p:cNvPr id="2" name="Rechteck 1"/>
          <p:cNvSpPr/>
          <p:nvPr/>
        </p:nvSpPr>
        <p:spPr>
          <a:xfrm>
            <a:off x="6528048" y="1556792"/>
            <a:ext cx="6096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 err="1"/>
              <a:t>Thoughts</a:t>
            </a:r>
            <a:r>
              <a:rPr lang="de-DE" b="1" dirty="0"/>
              <a:t> </a:t>
            </a:r>
            <a:r>
              <a:rPr lang="de-DE" b="1" dirty="0" err="1"/>
              <a:t>are</a:t>
            </a:r>
            <a:r>
              <a:rPr lang="de-DE" b="1" dirty="0"/>
              <a:t> </a:t>
            </a:r>
            <a:r>
              <a:rPr lang="de-DE" b="1" dirty="0" err="1"/>
              <a:t>free</a:t>
            </a:r>
            <a:endParaRPr lang="de-DE" b="1" dirty="0"/>
          </a:p>
          <a:p>
            <a:endParaRPr lang="de-DE" dirty="0" smtClean="0"/>
          </a:p>
          <a:p>
            <a:r>
              <a:rPr lang="de-DE" dirty="0" err="1" smtClean="0"/>
              <a:t>Thoughts</a:t>
            </a:r>
            <a:r>
              <a:rPr lang="de-DE" dirty="0" smtClean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free</a:t>
            </a:r>
            <a:r>
              <a:rPr lang="de-DE" dirty="0"/>
              <a:t>, </a:t>
            </a:r>
            <a:r>
              <a:rPr lang="de-DE" dirty="0" err="1"/>
              <a:t>who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guess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,</a:t>
            </a:r>
          </a:p>
          <a:p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 smtClean="0"/>
              <a:t>fly</a:t>
            </a:r>
            <a:r>
              <a:rPr lang="de-DE" dirty="0" smtClean="0"/>
              <a:t> </a:t>
            </a:r>
            <a:r>
              <a:rPr lang="de-DE" dirty="0" err="1"/>
              <a:t>past</a:t>
            </a:r>
            <a:r>
              <a:rPr lang="de-DE" dirty="0"/>
              <a:t> like </a:t>
            </a:r>
            <a:r>
              <a:rPr lang="de-DE" dirty="0" err="1" smtClean="0"/>
              <a:t>nighttime</a:t>
            </a:r>
            <a:r>
              <a:rPr lang="de-DE" dirty="0" smtClean="0"/>
              <a:t> </a:t>
            </a:r>
            <a:r>
              <a:rPr lang="de-DE" dirty="0" err="1"/>
              <a:t>shadows</a:t>
            </a:r>
            <a:r>
              <a:rPr lang="de-DE" dirty="0"/>
              <a:t>.</a:t>
            </a:r>
          </a:p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hunter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 smtClean="0"/>
              <a:t>shoot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r>
              <a:rPr lang="de-DE" dirty="0" smtClean="0"/>
              <a:t>.</a:t>
            </a:r>
            <a:endParaRPr lang="de-DE" dirty="0"/>
          </a:p>
          <a:p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remains</a:t>
            </a:r>
            <a:r>
              <a:rPr lang="de-DE" dirty="0"/>
              <a:t>: The </a:t>
            </a:r>
            <a:r>
              <a:rPr lang="de-DE" dirty="0" err="1"/>
              <a:t>thoughts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free</a:t>
            </a:r>
            <a:r>
              <a:rPr lang="de-DE" dirty="0" smtClean="0"/>
              <a:t>!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2" y="1484784"/>
            <a:ext cx="4165600" cy="19177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99456" y="4420269"/>
            <a:ext cx="9793088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571500" indent="-571500">
              <a:buFont typeface="Wingdings" charset="2"/>
              <a:buChar char="Ø"/>
            </a:pPr>
            <a:r>
              <a:rPr lang="de-DE" sz="2800" dirty="0" smtClean="0"/>
              <a:t>A fundamental </a:t>
            </a:r>
            <a:r>
              <a:rPr lang="de-DE" sz="2800" dirty="0" err="1" smtClean="0"/>
              <a:t>tenet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our</a:t>
            </a:r>
            <a:r>
              <a:rPr lang="de-DE" sz="2800" dirty="0" smtClean="0"/>
              <a:t> </a:t>
            </a:r>
            <a:r>
              <a:rPr lang="de-DE" sz="2800" dirty="0" err="1" smtClean="0"/>
              <a:t>society</a:t>
            </a:r>
            <a:r>
              <a:rPr lang="de-DE" sz="2800" dirty="0" smtClean="0"/>
              <a:t> </a:t>
            </a:r>
            <a:r>
              <a:rPr lang="de-DE" sz="2800" dirty="0" err="1" smtClean="0"/>
              <a:t>is</a:t>
            </a:r>
            <a:r>
              <a:rPr lang="de-DE" sz="2800" dirty="0" smtClean="0"/>
              <a:t> at </a:t>
            </a:r>
            <a:r>
              <a:rPr lang="de-DE" sz="2800" dirty="0" err="1" smtClean="0"/>
              <a:t>risk</a:t>
            </a:r>
            <a:endParaRPr lang="de-DE" sz="2800" dirty="0" smtClean="0"/>
          </a:p>
          <a:p>
            <a:pPr marL="571500" indent="-571500">
              <a:buFont typeface="Wingdings" charset="2"/>
              <a:buChar char="Ø"/>
            </a:pPr>
            <a:endParaRPr lang="de-DE" sz="2800" dirty="0" smtClean="0"/>
          </a:p>
          <a:p>
            <a:pPr marL="571500" indent="-571500">
              <a:buFont typeface="Wingdings" charset="2"/>
              <a:buChar char="Ø"/>
            </a:pPr>
            <a:r>
              <a:rPr lang="de-DE" sz="2800" dirty="0" smtClean="0"/>
              <a:t>Time </a:t>
            </a:r>
            <a:r>
              <a:rPr lang="de-DE" sz="2800" dirty="0" err="1" smtClean="0"/>
              <a:t>for</a:t>
            </a:r>
            <a:r>
              <a:rPr lang="de-DE" sz="2800" dirty="0" smtClean="0"/>
              <a:t> an Additional Protocol on Brain Technologies?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52329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944563" y="1511300"/>
            <a:ext cx="7550151" cy="4343400"/>
          </a:xfrm>
        </p:spPr>
        <p:txBody>
          <a:bodyPr/>
          <a:lstStyle/>
          <a:p>
            <a:pPr marL="0" indent="0">
              <a:buNone/>
            </a:pPr>
            <a:endParaRPr lang="de-CH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de-CH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2286000" y="1476375"/>
            <a:ext cx="7289800" cy="452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72000" tIns="72000" rIns="72000" bIns="72000" anchor="b">
            <a:spAutoFit/>
          </a:bodyPr>
          <a:lstStyle>
            <a:lvl1pPr marL="457200" indent="-4572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CH" sz="2000" b="1" dirty="0" err="1" smtClean="0">
                <a:solidFill>
                  <a:srgbClr val="1C1C1C"/>
                </a:solidFill>
              </a:rPr>
              <a:t>Congratulations</a:t>
            </a:r>
            <a:r>
              <a:rPr lang="de-CH" sz="2000" b="1" dirty="0" smtClean="0">
                <a:solidFill>
                  <a:srgbClr val="1C1C1C"/>
                </a:solidFill>
              </a:rPr>
              <a:t> on 20 </a:t>
            </a:r>
            <a:r>
              <a:rPr lang="de-CH" sz="2000" b="1" dirty="0" err="1" smtClean="0">
                <a:solidFill>
                  <a:srgbClr val="1C1C1C"/>
                </a:solidFill>
              </a:rPr>
              <a:t>years</a:t>
            </a:r>
            <a:r>
              <a:rPr lang="de-CH" sz="2000" b="1" dirty="0" smtClean="0">
                <a:solidFill>
                  <a:srgbClr val="1C1C1C"/>
                </a:solidFill>
              </a:rPr>
              <a:t> Oviedo </a:t>
            </a:r>
            <a:r>
              <a:rPr lang="de-CH" sz="2000" b="1" dirty="0" err="1" smtClean="0">
                <a:solidFill>
                  <a:srgbClr val="1C1C1C"/>
                </a:solidFill>
              </a:rPr>
              <a:t>Convention</a:t>
            </a:r>
            <a:r>
              <a:rPr lang="de-CH" sz="2000" b="1" dirty="0" smtClean="0">
                <a:solidFill>
                  <a:srgbClr val="1C1C1C"/>
                </a:solidFill>
              </a:rPr>
              <a:t>! </a:t>
            </a:r>
            <a:endParaRPr lang="de-DE" sz="2000" b="1" dirty="0">
              <a:solidFill>
                <a:srgbClr val="1C1C1C"/>
              </a:solidFill>
            </a:endParaRPr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1524001" y="4865934"/>
            <a:ext cx="8639175" cy="199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b">
            <a:spAutoFit/>
          </a:bodyPr>
          <a:lstStyle>
            <a:lvl1pPr marL="457200" indent="-4572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CH" sz="2000" dirty="0">
                <a:solidFill>
                  <a:srgbClr val="1C1C1C"/>
                </a:solidFill>
              </a:rPr>
              <a:t>Prof. Dr. med. Dr. phil. Nikola Biller-</a:t>
            </a:r>
            <a:r>
              <a:rPr lang="de-CH" sz="2000" dirty="0" err="1">
                <a:solidFill>
                  <a:srgbClr val="1C1C1C"/>
                </a:solidFill>
              </a:rPr>
              <a:t>Andorno</a:t>
            </a:r>
            <a:endParaRPr lang="de-CH" sz="2000" dirty="0">
              <a:solidFill>
                <a:srgbClr val="1C1C1C"/>
              </a:solidFill>
            </a:endParaRPr>
          </a:p>
          <a:p>
            <a:pPr algn="ctr" eaLnBrk="1" hangingPunct="1"/>
            <a:r>
              <a:rPr lang="de-CH" sz="2000" dirty="0" smtClean="0">
                <a:solidFill>
                  <a:srgbClr val="1C1C1C"/>
                </a:solidFill>
              </a:rPr>
              <a:t>Institute </a:t>
            </a:r>
            <a:r>
              <a:rPr lang="de-CH" sz="2000" dirty="0" err="1" smtClean="0">
                <a:solidFill>
                  <a:srgbClr val="1C1C1C"/>
                </a:solidFill>
              </a:rPr>
              <a:t>of</a:t>
            </a:r>
            <a:r>
              <a:rPr lang="de-CH" sz="2000" dirty="0" smtClean="0">
                <a:solidFill>
                  <a:srgbClr val="1C1C1C"/>
                </a:solidFill>
              </a:rPr>
              <a:t> Biomedical </a:t>
            </a:r>
            <a:r>
              <a:rPr lang="de-CH" sz="2000" dirty="0" err="1" smtClean="0">
                <a:solidFill>
                  <a:srgbClr val="1C1C1C"/>
                </a:solidFill>
              </a:rPr>
              <a:t>Ethics</a:t>
            </a:r>
            <a:r>
              <a:rPr lang="de-CH" sz="2000" dirty="0" smtClean="0">
                <a:solidFill>
                  <a:srgbClr val="1C1C1C"/>
                </a:solidFill>
              </a:rPr>
              <a:t> und </a:t>
            </a:r>
            <a:r>
              <a:rPr lang="de-CH" sz="2000" dirty="0" err="1" smtClean="0">
                <a:solidFill>
                  <a:srgbClr val="1C1C1C"/>
                </a:solidFill>
              </a:rPr>
              <a:t>History</a:t>
            </a:r>
            <a:r>
              <a:rPr lang="de-CH" sz="2000" dirty="0" smtClean="0">
                <a:solidFill>
                  <a:srgbClr val="1C1C1C"/>
                </a:solidFill>
              </a:rPr>
              <a:t> </a:t>
            </a:r>
            <a:r>
              <a:rPr lang="de-CH" sz="2000" dirty="0" err="1" smtClean="0">
                <a:solidFill>
                  <a:srgbClr val="1C1C1C"/>
                </a:solidFill>
              </a:rPr>
              <a:t>of</a:t>
            </a:r>
            <a:r>
              <a:rPr lang="de-CH" sz="2000" dirty="0" smtClean="0">
                <a:solidFill>
                  <a:srgbClr val="1C1C1C"/>
                </a:solidFill>
              </a:rPr>
              <a:t> </a:t>
            </a:r>
            <a:r>
              <a:rPr lang="de-CH" sz="2000" dirty="0" err="1" smtClean="0">
                <a:solidFill>
                  <a:srgbClr val="1C1C1C"/>
                </a:solidFill>
              </a:rPr>
              <a:t>Medicine</a:t>
            </a:r>
            <a:r>
              <a:rPr lang="de-CH" sz="2000" dirty="0" smtClean="0">
                <a:solidFill>
                  <a:srgbClr val="1C1C1C"/>
                </a:solidFill>
              </a:rPr>
              <a:t> </a:t>
            </a:r>
          </a:p>
          <a:p>
            <a:pPr algn="ctr" eaLnBrk="1" hangingPunct="1"/>
            <a:r>
              <a:rPr lang="de-CH" sz="2000" dirty="0" smtClean="0">
                <a:solidFill>
                  <a:srgbClr val="1C1C1C"/>
                </a:solidFill>
              </a:rPr>
              <a:t>University </a:t>
            </a:r>
            <a:r>
              <a:rPr lang="de-CH" sz="2000" dirty="0" err="1" smtClean="0">
                <a:solidFill>
                  <a:srgbClr val="1C1C1C"/>
                </a:solidFill>
              </a:rPr>
              <a:t>of</a:t>
            </a:r>
            <a:r>
              <a:rPr lang="de-CH" sz="2000" dirty="0" smtClean="0">
                <a:solidFill>
                  <a:srgbClr val="1C1C1C"/>
                </a:solidFill>
              </a:rPr>
              <a:t> </a:t>
            </a:r>
            <a:r>
              <a:rPr lang="de-CH" sz="2000" dirty="0" err="1" smtClean="0">
                <a:solidFill>
                  <a:srgbClr val="1C1C1C"/>
                </a:solidFill>
              </a:rPr>
              <a:t>Zurich</a:t>
            </a:r>
            <a:r>
              <a:rPr lang="de-CH" sz="2000" dirty="0" smtClean="0">
                <a:solidFill>
                  <a:srgbClr val="1C1C1C"/>
                </a:solidFill>
              </a:rPr>
              <a:t>, </a:t>
            </a:r>
            <a:r>
              <a:rPr lang="de-CH" sz="2000" dirty="0" err="1" smtClean="0">
                <a:solidFill>
                  <a:srgbClr val="1C1C1C"/>
                </a:solidFill>
              </a:rPr>
              <a:t>Switzerland</a:t>
            </a:r>
            <a:endParaRPr lang="de-CH" sz="2000" dirty="0">
              <a:solidFill>
                <a:srgbClr val="1C1C1C"/>
              </a:solidFill>
            </a:endParaRPr>
          </a:p>
          <a:p>
            <a:pPr algn="ctr" eaLnBrk="1" hangingPunct="1"/>
            <a:r>
              <a:rPr lang="de-CH" sz="2000" dirty="0" smtClean="0">
                <a:hlinkClick r:id="rId3"/>
              </a:rPr>
              <a:t>http</a:t>
            </a:r>
            <a:r>
              <a:rPr lang="de-CH" sz="2000" dirty="0">
                <a:hlinkClick r:id="rId3"/>
              </a:rPr>
              <a:t>://www.ibme.uzh.ch</a:t>
            </a:r>
            <a:r>
              <a:rPr lang="de-CH" sz="2000" dirty="0"/>
              <a:t> </a:t>
            </a:r>
          </a:p>
          <a:p>
            <a:pPr algn="ctr" eaLnBrk="1" hangingPunct="1"/>
            <a:r>
              <a:rPr lang="de-CH" sz="2000" dirty="0" smtClean="0">
                <a:hlinkClick r:id="rId4"/>
              </a:rPr>
              <a:t>biller-andorno@ibme.uzh.ch</a:t>
            </a:r>
            <a:endParaRPr lang="de-CH" sz="2000" dirty="0"/>
          </a:p>
          <a:p>
            <a:pPr algn="ctr" eaLnBrk="1" hangingPunct="1"/>
            <a:endParaRPr lang="de-DE" sz="200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2290316"/>
            <a:ext cx="2928938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ildergebnis für alles gute  blum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979" y="244548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ildergebnis für strasbourg council of europ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253" y="2276872"/>
            <a:ext cx="3525291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29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1424" y="1521138"/>
            <a:ext cx="9144000" cy="4932198"/>
          </a:xfrm>
        </p:spPr>
        <p:txBody>
          <a:bodyPr>
            <a:normAutofit/>
          </a:bodyPr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132"/>
            <a:ext cx="7886700" cy="65024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8112224" y="1340768"/>
            <a:ext cx="3812262" cy="45397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de-DE" dirty="0" err="1" smtClean="0"/>
              <a:t>Developmental</a:t>
            </a:r>
            <a:r>
              <a:rPr lang="de-DE" dirty="0" smtClean="0"/>
              <a:t> </a:t>
            </a:r>
            <a:r>
              <a:rPr lang="de-DE" dirty="0" err="1" smtClean="0"/>
              <a:t>Neurobiology</a:t>
            </a:r>
            <a:endParaRPr lang="de-DE" dirty="0" smtClean="0"/>
          </a:p>
          <a:p>
            <a:r>
              <a:rPr lang="de-DE" dirty="0"/>
              <a:t>	</a:t>
            </a:r>
            <a:r>
              <a:rPr lang="de-DE" dirty="0" smtClean="0"/>
              <a:t>- Brain </a:t>
            </a:r>
            <a:r>
              <a:rPr lang="de-DE" dirty="0" err="1" smtClean="0"/>
              <a:t>Plasticity</a:t>
            </a:r>
            <a:endParaRPr lang="de-DE" dirty="0" smtClean="0"/>
          </a:p>
          <a:p>
            <a:endParaRPr lang="de-DE" dirty="0" smtClean="0"/>
          </a:p>
          <a:p>
            <a:pPr marL="285750" indent="-285750">
              <a:buFont typeface="Wingdings" charset="2"/>
              <a:buChar char="Ø"/>
            </a:pPr>
            <a:r>
              <a:rPr lang="de-DE" dirty="0" err="1" smtClean="0"/>
              <a:t>Molecular</a:t>
            </a:r>
            <a:r>
              <a:rPr lang="de-DE" dirty="0" smtClean="0"/>
              <a:t> </a:t>
            </a:r>
            <a:r>
              <a:rPr lang="de-DE" dirty="0" err="1" smtClean="0"/>
              <a:t>Genetics</a:t>
            </a:r>
            <a:endParaRPr lang="de-DE" dirty="0" smtClean="0"/>
          </a:p>
          <a:p>
            <a:r>
              <a:rPr lang="de-DE" dirty="0"/>
              <a:t>	</a:t>
            </a:r>
            <a:r>
              <a:rPr lang="de-DE" dirty="0" smtClean="0"/>
              <a:t>- </a:t>
            </a:r>
            <a:r>
              <a:rPr lang="de-DE" dirty="0" err="1" smtClean="0"/>
              <a:t>Alzheimer‘s</a:t>
            </a:r>
            <a:endParaRPr lang="de-DE" dirty="0" smtClean="0"/>
          </a:p>
          <a:p>
            <a:endParaRPr lang="de-DE" dirty="0"/>
          </a:p>
          <a:p>
            <a:pPr marL="285750" indent="-285750">
              <a:buFont typeface="Wingdings" charset="2"/>
              <a:buChar char="Ø"/>
            </a:pPr>
            <a:r>
              <a:rPr lang="de-DE" dirty="0" smtClean="0"/>
              <a:t>Neurotransmitters</a:t>
            </a:r>
            <a:r>
              <a:rPr lang="de-DE" dirty="0"/>
              <a:t>, </a:t>
            </a:r>
            <a:r>
              <a:rPr lang="de-DE" dirty="0" err="1"/>
              <a:t>Receptors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</a:p>
          <a:p>
            <a:r>
              <a:rPr lang="de-DE" dirty="0" smtClean="0"/>
              <a:t>     </a:t>
            </a:r>
            <a:r>
              <a:rPr lang="de-DE" dirty="0" err="1" smtClean="0"/>
              <a:t>Cytokines</a:t>
            </a:r>
            <a:r>
              <a:rPr lang="de-DE" dirty="0" smtClean="0"/>
              <a:t> in </a:t>
            </a:r>
            <a:r>
              <a:rPr lang="de-DE" dirty="0"/>
              <a:t>Brain </a:t>
            </a:r>
            <a:r>
              <a:rPr lang="de-DE" dirty="0" err="1" smtClean="0"/>
              <a:t>Disorders</a:t>
            </a:r>
            <a:endParaRPr lang="de-DE" dirty="0" smtClean="0"/>
          </a:p>
          <a:p>
            <a:endParaRPr lang="de-DE" dirty="0" smtClean="0"/>
          </a:p>
          <a:p>
            <a:pPr marL="285750" indent="-285750">
              <a:buFont typeface="Wingdings" charset="2"/>
              <a:buChar char="Ø"/>
            </a:pPr>
            <a:r>
              <a:rPr lang="de-DE" dirty="0" smtClean="0"/>
              <a:t>Imaging </a:t>
            </a:r>
            <a:r>
              <a:rPr lang="de-DE" dirty="0" err="1" smtClean="0"/>
              <a:t>the</a:t>
            </a:r>
            <a:r>
              <a:rPr lang="de-DE" dirty="0" smtClean="0"/>
              <a:t> Brain</a:t>
            </a:r>
          </a:p>
          <a:p>
            <a:pPr marL="285750" indent="-285750">
              <a:buFont typeface="Wingdings" charset="2"/>
              <a:buChar char="Ø"/>
            </a:pPr>
            <a:endParaRPr lang="de-DE" dirty="0" smtClean="0"/>
          </a:p>
          <a:p>
            <a:pPr marL="285750" indent="-285750">
              <a:buFont typeface="Wingdings" charset="2"/>
              <a:buChar char="Ø"/>
            </a:pPr>
            <a:r>
              <a:rPr lang="de-DE" dirty="0" err="1" smtClean="0"/>
              <a:t>Computational</a:t>
            </a:r>
            <a:r>
              <a:rPr lang="de-DE" dirty="0" smtClean="0"/>
              <a:t> </a:t>
            </a:r>
            <a:r>
              <a:rPr lang="de-DE" dirty="0" err="1" smtClean="0"/>
              <a:t>Neuroscience</a:t>
            </a:r>
            <a:endParaRPr lang="de-DE" dirty="0" smtClean="0"/>
          </a:p>
          <a:p>
            <a:pPr marL="285750" indent="-285750">
              <a:buFont typeface="Wingdings" charset="2"/>
              <a:buChar char="Ø"/>
            </a:pPr>
            <a:endParaRPr lang="de-DE" dirty="0" smtClean="0"/>
          </a:p>
          <a:p>
            <a:pPr marL="285750" indent="-285750">
              <a:buFont typeface="Wingdings" charset="2"/>
              <a:buChar char="Ø"/>
            </a:pPr>
            <a:r>
              <a:rPr lang="de-DE" dirty="0" err="1" smtClean="0"/>
              <a:t>Therapy</a:t>
            </a:r>
            <a:endParaRPr lang="de-DE" dirty="0" smtClean="0"/>
          </a:p>
          <a:p>
            <a:pPr marL="285750" indent="-285750">
              <a:buFont typeface="Wingdings" charset="2"/>
              <a:buChar char="Ø"/>
            </a:pPr>
            <a:endParaRPr lang="de-DE" dirty="0" smtClean="0"/>
          </a:p>
          <a:p>
            <a:pPr marL="285750" indent="-285750">
              <a:buFont typeface="Wingdings" charset="2"/>
              <a:buChar char="Ø"/>
            </a:pPr>
            <a:r>
              <a:rPr lang="de-DE" dirty="0" err="1" smtClean="0"/>
              <a:t>Restorative</a:t>
            </a:r>
            <a:r>
              <a:rPr lang="de-DE" dirty="0" smtClean="0"/>
              <a:t> </a:t>
            </a:r>
            <a:r>
              <a:rPr lang="de-DE" dirty="0" err="1" smtClean="0"/>
              <a:t>Neurology</a:t>
            </a:r>
            <a:endParaRPr lang="de-DE" dirty="0" smtClean="0"/>
          </a:p>
          <a:p>
            <a:r>
              <a:rPr lang="de-DE" dirty="0"/>
              <a:t> 	</a:t>
            </a:r>
            <a:r>
              <a:rPr lang="de-DE" dirty="0" smtClean="0"/>
              <a:t>- </a:t>
            </a:r>
            <a:r>
              <a:rPr lang="de-DE" dirty="0" err="1" smtClean="0"/>
              <a:t>Neural</a:t>
            </a:r>
            <a:r>
              <a:rPr lang="de-DE" dirty="0" smtClean="0"/>
              <a:t> Transplantation</a:t>
            </a:r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>
            <a:off x="8139360" y="6093296"/>
            <a:ext cx="3573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i="1" dirty="0" err="1"/>
              <a:t>Tandon</a:t>
            </a:r>
            <a:r>
              <a:rPr lang="de-DE" sz="1400" i="1" dirty="0"/>
              <a:t> P N. The </a:t>
            </a:r>
            <a:r>
              <a:rPr lang="de-DE" sz="1400" i="1" dirty="0" err="1"/>
              <a:t>decade</a:t>
            </a:r>
            <a:r>
              <a:rPr lang="de-DE" sz="1400" i="1" dirty="0"/>
              <a:t> </a:t>
            </a:r>
            <a:r>
              <a:rPr lang="de-DE" sz="1400" i="1" dirty="0" err="1"/>
              <a:t>of</a:t>
            </a:r>
            <a:r>
              <a:rPr lang="de-DE" sz="1400" i="1" dirty="0"/>
              <a:t> </a:t>
            </a:r>
            <a:r>
              <a:rPr lang="de-DE" sz="1400" i="1" dirty="0" err="1"/>
              <a:t>the</a:t>
            </a:r>
            <a:r>
              <a:rPr lang="de-DE" sz="1400" i="1" dirty="0"/>
              <a:t> </a:t>
            </a:r>
            <a:r>
              <a:rPr lang="de-DE" sz="1400" i="1" dirty="0" err="1"/>
              <a:t>brain</a:t>
            </a:r>
            <a:r>
              <a:rPr lang="de-DE" sz="1400" i="1" dirty="0"/>
              <a:t> : a </a:t>
            </a:r>
            <a:r>
              <a:rPr lang="de-DE" sz="1400" i="1" dirty="0" err="1"/>
              <a:t>brief</a:t>
            </a:r>
            <a:r>
              <a:rPr lang="de-DE" sz="1400" i="1" dirty="0"/>
              <a:t> </a:t>
            </a:r>
            <a:r>
              <a:rPr lang="de-DE" sz="1400" i="1" dirty="0" err="1"/>
              <a:t>review</a:t>
            </a:r>
            <a:r>
              <a:rPr lang="de-DE" sz="1400" i="1" dirty="0"/>
              <a:t>. </a:t>
            </a:r>
            <a:r>
              <a:rPr lang="de-DE" sz="1400" i="1" dirty="0" err="1"/>
              <a:t>Neurol</a:t>
            </a:r>
            <a:r>
              <a:rPr lang="de-DE" sz="1400" i="1" dirty="0"/>
              <a:t> </a:t>
            </a:r>
            <a:r>
              <a:rPr lang="de-DE" sz="1400" i="1" dirty="0" err="1"/>
              <a:t>India</a:t>
            </a:r>
            <a:r>
              <a:rPr lang="de-DE" sz="1400" i="1" dirty="0"/>
              <a:t> 2000;48:199-207</a:t>
            </a:r>
          </a:p>
        </p:txBody>
      </p:sp>
    </p:spTree>
    <p:extLst>
      <p:ext uri="{BB962C8B-B14F-4D97-AF65-F5344CB8AC3E}">
        <p14:creationId xmlns:p14="http://schemas.microsoft.com/office/powerpoint/2010/main" val="164202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1424" y="1521138"/>
            <a:ext cx="9144000" cy="4932198"/>
          </a:xfrm>
        </p:spPr>
        <p:txBody>
          <a:bodyPr>
            <a:normAutofit/>
          </a:bodyPr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4064"/>
            <a:ext cx="8966200" cy="579120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20" y="6313636"/>
            <a:ext cx="47371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1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1424" y="1521138"/>
            <a:ext cx="9144000" cy="4932198"/>
          </a:xfrm>
        </p:spPr>
        <p:txBody>
          <a:bodyPr>
            <a:normAutofit/>
          </a:bodyPr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060848"/>
            <a:ext cx="10058400" cy="337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6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1424" y="1521138"/>
            <a:ext cx="9144000" cy="4932198"/>
          </a:xfrm>
        </p:spPr>
        <p:txBody>
          <a:bodyPr>
            <a:normAutofit/>
          </a:bodyPr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16632"/>
            <a:ext cx="10058400" cy="553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0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1424" y="1521138"/>
            <a:ext cx="9144000" cy="4932198"/>
          </a:xfrm>
        </p:spPr>
        <p:txBody>
          <a:bodyPr>
            <a:normAutofit/>
          </a:bodyPr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0"/>
            <a:ext cx="7523629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536160" y="2900794"/>
            <a:ext cx="40741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„The </a:t>
            </a:r>
            <a:r>
              <a:rPr lang="de-DE" sz="1400" dirty="0" err="1"/>
              <a:t>Neural</a:t>
            </a:r>
            <a:r>
              <a:rPr lang="de-DE" sz="1400" dirty="0"/>
              <a:t> Engineering System Design (NESD) </a:t>
            </a:r>
            <a:r>
              <a:rPr lang="de-DE" sz="1400" dirty="0" err="1"/>
              <a:t>program</a:t>
            </a:r>
            <a:r>
              <a:rPr lang="de-DE" sz="1400" dirty="0"/>
              <a:t> </a:t>
            </a:r>
            <a:r>
              <a:rPr lang="de-DE" sz="1400" dirty="0" err="1"/>
              <a:t>aims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develop</a:t>
            </a:r>
            <a:r>
              <a:rPr lang="de-DE" sz="1400" dirty="0"/>
              <a:t> an </a:t>
            </a:r>
            <a:r>
              <a:rPr lang="de-DE" sz="1400" dirty="0" err="1"/>
              <a:t>implantable</a:t>
            </a:r>
            <a:r>
              <a:rPr lang="de-DE" sz="1400" dirty="0"/>
              <a:t> </a:t>
            </a:r>
            <a:r>
              <a:rPr lang="de-DE" sz="1400" dirty="0" err="1"/>
              <a:t>neural</a:t>
            </a:r>
            <a:r>
              <a:rPr lang="de-DE" sz="1400" dirty="0"/>
              <a:t> </a:t>
            </a:r>
            <a:r>
              <a:rPr lang="de-DE" sz="1400" dirty="0" err="1"/>
              <a:t>interface</a:t>
            </a:r>
            <a:r>
              <a:rPr lang="de-DE" sz="1400" dirty="0"/>
              <a:t> </a:t>
            </a:r>
            <a:r>
              <a:rPr lang="de-DE" sz="1400" dirty="0" err="1"/>
              <a:t>able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provide</a:t>
            </a:r>
            <a:r>
              <a:rPr lang="de-DE" sz="1400" dirty="0"/>
              <a:t> </a:t>
            </a:r>
            <a:r>
              <a:rPr lang="de-DE" sz="1400" dirty="0" err="1"/>
              <a:t>advanced</a:t>
            </a:r>
            <a:r>
              <a:rPr lang="de-DE" sz="1400" dirty="0"/>
              <a:t> </a:t>
            </a:r>
            <a:r>
              <a:rPr lang="de-DE" sz="1400" dirty="0" err="1"/>
              <a:t>signal</a:t>
            </a:r>
            <a:r>
              <a:rPr lang="de-DE" sz="1400" dirty="0"/>
              <a:t> </a:t>
            </a:r>
            <a:r>
              <a:rPr lang="de-DE" sz="1400" dirty="0" err="1"/>
              <a:t>resolution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data</a:t>
            </a:r>
            <a:r>
              <a:rPr lang="de-DE" sz="1400" dirty="0"/>
              <a:t>-transfer </a:t>
            </a:r>
            <a:r>
              <a:rPr lang="de-DE" sz="1400" dirty="0" err="1"/>
              <a:t>bandwidth</a:t>
            </a:r>
            <a:r>
              <a:rPr lang="de-DE" sz="1400" dirty="0"/>
              <a:t> </a:t>
            </a:r>
            <a:r>
              <a:rPr lang="de-DE" sz="1400" dirty="0" err="1"/>
              <a:t>between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brain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 smtClean="0"/>
              <a:t>electronics</a:t>
            </a:r>
            <a:r>
              <a:rPr lang="de-DE" sz="1400" dirty="0" smtClean="0"/>
              <a:t>.</a:t>
            </a:r>
          </a:p>
          <a:p>
            <a:endParaRPr lang="de-DE" sz="1400" dirty="0" smtClean="0"/>
          </a:p>
          <a:p>
            <a:r>
              <a:rPr lang="de-DE" sz="1400" dirty="0" smtClean="0"/>
              <a:t>This </a:t>
            </a:r>
            <a:r>
              <a:rPr lang="de-DE" sz="1400" dirty="0" err="1"/>
              <a:t>interface</a:t>
            </a:r>
            <a:r>
              <a:rPr lang="de-DE" sz="1400" dirty="0"/>
              <a:t> </a:t>
            </a:r>
            <a:r>
              <a:rPr lang="de-DE" sz="1400" dirty="0" err="1"/>
              <a:t>would</a:t>
            </a:r>
            <a:r>
              <a:rPr lang="de-DE" sz="1400" dirty="0"/>
              <a:t> </a:t>
            </a:r>
            <a:r>
              <a:rPr lang="de-DE" sz="1400" dirty="0" err="1"/>
              <a:t>serve</a:t>
            </a:r>
            <a:r>
              <a:rPr lang="de-DE" sz="1400" dirty="0"/>
              <a:t> </a:t>
            </a:r>
            <a:r>
              <a:rPr lang="de-DE" sz="1400" dirty="0" err="1"/>
              <a:t>as</a:t>
            </a:r>
            <a:r>
              <a:rPr lang="de-DE" sz="1400" dirty="0"/>
              <a:t> a </a:t>
            </a:r>
            <a:r>
              <a:rPr lang="de-DE" sz="1400" dirty="0" err="1"/>
              <a:t>translator</a:t>
            </a:r>
            <a:r>
              <a:rPr lang="de-DE" sz="1400" dirty="0"/>
              <a:t>, </a:t>
            </a:r>
            <a:r>
              <a:rPr lang="de-DE" sz="1400" dirty="0" err="1"/>
              <a:t>converting</a:t>
            </a:r>
            <a:r>
              <a:rPr lang="de-DE" sz="1400" dirty="0"/>
              <a:t> </a:t>
            </a:r>
            <a:r>
              <a:rPr lang="de-DE" sz="1400" dirty="0" err="1"/>
              <a:t>between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electrochemical</a:t>
            </a:r>
            <a:r>
              <a:rPr lang="de-DE" sz="1400" dirty="0"/>
              <a:t> </a:t>
            </a:r>
            <a:r>
              <a:rPr lang="de-DE" sz="1400" dirty="0" err="1"/>
              <a:t>language</a:t>
            </a:r>
            <a:r>
              <a:rPr lang="de-DE" sz="1400" dirty="0"/>
              <a:t> </a:t>
            </a:r>
            <a:r>
              <a:rPr lang="de-DE" sz="1400" dirty="0" err="1"/>
              <a:t>used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neurons</a:t>
            </a:r>
            <a:r>
              <a:rPr lang="de-DE" sz="1400" dirty="0"/>
              <a:t> in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brain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ones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zeros</a:t>
            </a:r>
            <a:r>
              <a:rPr lang="de-DE" sz="1400" dirty="0"/>
              <a:t> </a:t>
            </a:r>
            <a:r>
              <a:rPr lang="de-DE" sz="1400" dirty="0" err="1"/>
              <a:t>that</a:t>
            </a:r>
            <a:r>
              <a:rPr lang="de-DE" sz="1400" dirty="0"/>
              <a:t> </a:t>
            </a:r>
            <a:r>
              <a:rPr lang="de-DE" sz="1400" dirty="0" err="1"/>
              <a:t>constitute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language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information</a:t>
            </a:r>
            <a:r>
              <a:rPr lang="de-DE" sz="1400" dirty="0"/>
              <a:t> </a:t>
            </a:r>
            <a:r>
              <a:rPr lang="de-DE" sz="1400" dirty="0" err="1"/>
              <a:t>technology</a:t>
            </a:r>
            <a:r>
              <a:rPr lang="de-DE" sz="1400" dirty="0"/>
              <a:t>. The </a:t>
            </a:r>
            <a:r>
              <a:rPr lang="de-DE" sz="1400" dirty="0" err="1"/>
              <a:t>goal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achieve</a:t>
            </a:r>
            <a:r>
              <a:rPr lang="de-DE" sz="1400" dirty="0"/>
              <a:t> </a:t>
            </a:r>
            <a:r>
              <a:rPr lang="de-DE" sz="1400" dirty="0" err="1"/>
              <a:t>this</a:t>
            </a:r>
            <a:r>
              <a:rPr lang="de-DE" sz="1400" dirty="0"/>
              <a:t> </a:t>
            </a:r>
            <a:r>
              <a:rPr lang="de-DE" sz="1400" dirty="0" err="1"/>
              <a:t>communications</a:t>
            </a:r>
            <a:r>
              <a:rPr lang="de-DE" sz="1400" dirty="0"/>
              <a:t> link in a </a:t>
            </a:r>
            <a:r>
              <a:rPr lang="de-DE" sz="1400" dirty="0" err="1"/>
              <a:t>biocompatible</a:t>
            </a:r>
            <a:r>
              <a:rPr lang="de-DE" sz="1400" dirty="0"/>
              <a:t> </a:t>
            </a:r>
            <a:r>
              <a:rPr lang="de-DE" sz="1400" dirty="0" err="1"/>
              <a:t>device</a:t>
            </a:r>
            <a:r>
              <a:rPr lang="de-DE" sz="1400" dirty="0"/>
              <a:t> </a:t>
            </a:r>
            <a:r>
              <a:rPr lang="de-DE" sz="1400" dirty="0" err="1"/>
              <a:t>no</a:t>
            </a:r>
            <a:r>
              <a:rPr lang="de-DE" sz="1400" dirty="0"/>
              <a:t> larger </a:t>
            </a:r>
            <a:r>
              <a:rPr lang="de-DE" sz="1400" dirty="0" err="1"/>
              <a:t>than</a:t>
            </a:r>
            <a:r>
              <a:rPr lang="de-DE" sz="1400" dirty="0"/>
              <a:t> </a:t>
            </a:r>
            <a:r>
              <a:rPr lang="de-DE" sz="1400" dirty="0" err="1"/>
              <a:t>one</a:t>
            </a:r>
            <a:r>
              <a:rPr lang="de-DE" sz="1400" dirty="0"/>
              <a:t> </a:t>
            </a:r>
            <a:r>
              <a:rPr lang="de-DE" sz="1400" dirty="0" err="1"/>
              <a:t>cubic</a:t>
            </a:r>
            <a:r>
              <a:rPr lang="de-DE" sz="1400" dirty="0"/>
              <a:t> </a:t>
            </a:r>
            <a:r>
              <a:rPr lang="de-DE" sz="1400" dirty="0" err="1"/>
              <a:t>centimeter</a:t>
            </a:r>
            <a:r>
              <a:rPr lang="de-DE" sz="1400" dirty="0"/>
              <a:t> in </a:t>
            </a:r>
            <a:r>
              <a:rPr lang="de-DE" sz="1400" dirty="0" err="1"/>
              <a:t>size</a:t>
            </a:r>
            <a:r>
              <a:rPr lang="de-DE" sz="1400" dirty="0"/>
              <a:t>, </a:t>
            </a:r>
            <a:r>
              <a:rPr lang="de-DE" sz="1400" dirty="0" err="1"/>
              <a:t>roughly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volume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two</a:t>
            </a:r>
            <a:r>
              <a:rPr lang="de-DE" sz="1400" dirty="0"/>
              <a:t> </a:t>
            </a:r>
            <a:r>
              <a:rPr lang="de-DE" sz="1400" dirty="0" err="1"/>
              <a:t>nickels</a:t>
            </a:r>
            <a:r>
              <a:rPr lang="de-DE" sz="1400" dirty="0"/>
              <a:t> </a:t>
            </a:r>
            <a:r>
              <a:rPr lang="de-DE" sz="1400" dirty="0" err="1"/>
              <a:t>stacked</a:t>
            </a:r>
            <a:r>
              <a:rPr lang="de-DE" sz="1400" dirty="0"/>
              <a:t> back </a:t>
            </a:r>
            <a:r>
              <a:rPr lang="de-DE" sz="1400" dirty="0" err="1"/>
              <a:t>to</a:t>
            </a:r>
            <a:r>
              <a:rPr lang="de-DE" sz="1400" dirty="0"/>
              <a:t> back</a:t>
            </a:r>
            <a:r>
              <a:rPr lang="de-DE" sz="1400" dirty="0" smtClean="0"/>
              <a:t>.“</a:t>
            </a:r>
            <a:endParaRPr lang="de-DE" sz="1400" dirty="0"/>
          </a:p>
          <a:p>
            <a:endParaRPr lang="de-DE" sz="1400" dirty="0"/>
          </a:p>
          <a:p>
            <a:r>
              <a:rPr lang="de-DE" sz="1400" i="1" dirty="0" smtClean="0"/>
              <a:t>Dr. Al </a:t>
            </a:r>
            <a:r>
              <a:rPr lang="de-DE" sz="1400" i="1" dirty="0" err="1" smtClean="0"/>
              <a:t>Edmondi</a:t>
            </a:r>
            <a:r>
              <a:rPr lang="de-DE" sz="1400" i="1" dirty="0" smtClean="0"/>
              <a:t>, https</a:t>
            </a:r>
            <a:r>
              <a:rPr lang="de-DE" sz="1400" i="1" dirty="0"/>
              <a:t>://</a:t>
            </a:r>
            <a:r>
              <a:rPr lang="de-DE" sz="1400" i="1" dirty="0" err="1"/>
              <a:t>www.darpa.mil</a:t>
            </a:r>
            <a:r>
              <a:rPr lang="de-DE" sz="1400" i="1" dirty="0"/>
              <a:t>/</a:t>
            </a:r>
            <a:r>
              <a:rPr lang="de-DE" sz="1400" i="1" dirty="0" err="1"/>
              <a:t>program</a:t>
            </a:r>
            <a:r>
              <a:rPr lang="de-DE" sz="1400" i="1" dirty="0"/>
              <a:t>/neural-engineering-system-design</a:t>
            </a:r>
          </a:p>
        </p:txBody>
      </p:sp>
    </p:spTree>
    <p:extLst>
      <p:ext uri="{BB962C8B-B14F-4D97-AF65-F5344CB8AC3E}">
        <p14:creationId xmlns:p14="http://schemas.microsoft.com/office/powerpoint/2010/main" val="70802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1424" y="1521138"/>
            <a:ext cx="9144000" cy="4932198"/>
          </a:xfrm>
        </p:spPr>
        <p:txBody>
          <a:bodyPr>
            <a:normAutofit/>
          </a:bodyPr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0" y="-27384"/>
            <a:ext cx="10058400" cy="4579905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320" y="2618390"/>
            <a:ext cx="3742680" cy="4256750"/>
          </a:xfrm>
          <a:prstGeom prst="rect">
            <a:avLst/>
          </a:prstGeom>
        </p:spPr>
      </p:pic>
      <p:pic>
        <p:nvPicPr>
          <p:cNvPr id="1026" name="Picture 2" descr="ildergebnis für neurali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92" y="4797152"/>
            <a:ext cx="3182200" cy="16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3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1424" y="1521138"/>
            <a:ext cx="9144000" cy="4932198"/>
          </a:xfrm>
        </p:spPr>
        <p:txBody>
          <a:bodyPr>
            <a:normAutofit/>
          </a:bodyPr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0"/>
            <a:ext cx="10058400" cy="5900014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48" y="4914900"/>
            <a:ext cx="92837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4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ZH">
  <a:themeElements>
    <a:clrScheme name="UZH">
      <a:dk1>
        <a:srgbClr val="000000"/>
      </a:dk1>
      <a:lt1>
        <a:srgbClr val="FFFFFF"/>
      </a:lt1>
      <a:dk2>
        <a:srgbClr val="DADEE2"/>
      </a:dk2>
      <a:lt2>
        <a:srgbClr val="FEDC00"/>
      </a:lt2>
      <a:accent1>
        <a:srgbClr val="0028A5"/>
      </a:accent1>
      <a:accent2>
        <a:srgbClr val="A3ADB7"/>
      </a:accent2>
      <a:accent3>
        <a:srgbClr val="DC6027"/>
      </a:accent3>
      <a:accent4>
        <a:srgbClr val="0B82A0"/>
      </a:accent4>
      <a:accent5>
        <a:srgbClr val="2A7F60"/>
      </a:accent5>
      <a:accent6>
        <a:srgbClr val="91C34A"/>
      </a:accent6>
      <a:hlink>
        <a:srgbClr val="DC6027"/>
      </a:hlink>
      <a:folHlink>
        <a:srgbClr val="000000"/>
      </a:folHlink>
    </a:clrScheme>
    <a:fontScheme name="Office-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UZH">
        <a:dk1>
          <a:srgbClr val="000000"/>
        </a:dk1>
        <a:lt1>
          <a:srgbClr val="FFFFFF"/>
        </a:lt1>
        <a:dk2>
          <a:srgbClr val="DADEE2"/>
        </a:dk2>
        <a:lt2>
          <a:srgbClr val="FEDC00"/>
        </a:lt2>
        <a:accent1>
          <a:srgbClr val="0028A5"/>
        </a:accent1>
        <a:accent2>
          <a:srgbClr val="A3ADB7"/>
        </a:accent2>
        <a:accent3>
          <a:srgbClr val="DC6027"/>
        </a:accent3>
        <a:accent4>
          <a:srgbClr val="0B82A0"/>
        </a:accent4>
        <a:accent5>
          <a:srgbClr val="2A7F60"/>
        </a:accent5>
        <a:accent6>
          <a:srgbClr val="91C34A"/>
        </a:accent6>
        <a:hlink>
          <a:srgbClr val="DC6027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Blau 100%">
      <a:srgbClr val="0028A5"/>
    </a:custClr>
    <a:custClr name="Grau 100%">
      <a:srgbClr val="A3ADB7"/>
    </a:custClr>
    <a:custClr name="Ockerrot 100%">
      <a:srgbClr val="DC6027"/>
    </a:custClr>
    <a:custClr name="Türkis 100%">
      <a:srgbClr val="0B82A0"/>
    </a:custClr>
    <a:custClr name="Flaschengrün 100%">
      <a:srgbClr val="2A7F62"/>
    </a:custClr>
    <a:custClr name="Lindengrün 100%">
      <a:srgbClr val="91C34A"/>
    </a:custClr>
    <a:custClr name="Warmgelb 100%">
      <a:srgbClr val="FEDE00"/>
    </a:custClr>
    <a:custClr name="blank">
      <a:srgbClr val="FFFFFF"/>
    </a:custClr>
    <a:custClr name="blank">
      <a:srgbClr val="FFFFFF"/>
    </a:custClr>
    <a:custClr name="blank">
      <a:srgbClr val="FFFFFF"/>
    </a:custClr>
    <a:custClr name="Blau 80%">
      <a:srgbClr val="3353B7"/>
    </a:custClr>
    <a:custClr name="Grau 80%">
      <a:srgbClr val="B5BDC5"/>
    </a:custClr>
    <a:custClr name="Ockerrot 80%">
      <a:srgbClr val="E38052"/>
    </a:custClr>
    <a:custClr name="Türkis 80%">
      <a:srgbClr val="3C9FB6"/>
    </a:custClr>
    <a:custClr name="Flaschengrün 80%">
      <a:srgbClr val="569D85"/>
    </a:custClr>
    <a:custClr name="Lindengrün 80%">
      <a:srgbClr val="AAD470"/>
    </a:custClr>
    <a:custClr name="Warmgelb 80%">
      <a:srgbClr val="FBE651"/>
    </a:custClr>
    <a:custClr name="blank">
      <a:srgbClr val="FFFFFF"/>
    </a:custClr>
    <a:custClr name="blank">
      <a:srgbClr val="FFFFFF"/>
    </a:custClr>
    <a:custClr name="blank">
      <a:srgbClr val="FFFFFF"/>
    </a:custClr>
    <a:custClr name="Blau 60%">
      <a:srgbClr val="667EC9"/>
    </a:custClr>
    <a:custClr name="Grau 60%">
      <a:srgbClr val="C8CED4"/>
    </a:custClr>
    <a:custClr name="Ockerrot 60%">
      <a:srgbClr val="EAA07D"/>
    </a:custClr>
    <a:custClr name="Türkis 60%">
      <a:srgbClr val="6BB7C7"/>
    </a:custClr>
    <a:custClr name="Flaschengrün 60%">
      <a:srgbClr val="80B6A4"/>
    </a:custClr>
    <a:custClr name="Lindengrün 60%">
      <a:srgbClr val="BFDF94"/>
    </a:custClr>
    <a:custClr name="Warmgelb 60%">
      <a:srgbClr val="FCEC7C"/>
    </a:custClr>
    <a:custClr name="blank">
      <a:srgbClr val="FFFFFF"/>
    </a:custClr>
    <a:custClr name="blank">
      <a:srgbClr val="FFFFFF"/>
    </a:custClr>
    <a:custClr name="blank">
      <a:srgbClr val="FFFFFF"/>
    </a:custClr>
    <a:custClr name="Blau 40%">
      <a:srgbClr val="99A9DB"/>
    </a:custClr>
    <a:custClr name="Grau 40%">
      <a:srgbClr val="DADEE2"/>
    </a:custClr>
    <a:custClr name="Ockerrot 40%">
      <a:srgbClr val="F1BFA9"/>
    </a:custClr>
    <a:custClr name="Türkis 40%">
      <a:srgbClr val="ABCEC2"/>
    </a:custClr>
    <a:custClr name="Flaschengrün 40%">
      <a:srgbClr val="ABCEC2"/>
    </a:custClr>
    <a:custClr name="Lindengrün 40%">
      <a:srgbClr val="D5E9B7"/>
    </a:custClr>
    <a:custClr name="Warmgelb 40%">
      <a:srgbClr val="FDF3A8"/>
    </a:custClr>
    <a:custClr name="blank">
      <a:srgbClr val="FFFFFF"/>
    </a:custClr>
    <a:custClr name="blank">
      <a:srgbClr val="FFFFFF"/>
    </a:custClr>
    <a:custClr name="blank">
      <a:srgbClr val="FFFFFF"/>
    </a:custClr>
    <a:custClr name="Blau 20%">
      <a:srgbClr val="CCD4ED"/>
    </a:custClr>
    <a:custClr name="Grau 20%">
      <a:srgbClr val="EDEFF1"/>
    </a:custClr>
    <a:custClr name="Ockerrot 20%">
      <a:srgbClr val="F8DFD4"/>
    </a:custClr>
    <a:custClr name="Türkis 20%">
      <a:srgbClr val="CFE8EC"/>
    </a:custClr>
    <a:custClr name="Flaschengrün 20%">
      <a:srgbClr val="D5E7E1"/>
    </a:custClr>
    <a:custClr name="Lindengrün 20%">
      <a:srgbClr val="EAF4DB"/>
    </a:custClr>
    <a:custClr name="Warmgelb 20%">
      <a:srgbClr val="FEF9D3"/>
    </a:custClr>
    <a:custClr name="blank">
      <a:srgbClr val="FFFFFF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uzh_praesentation_d.potx" id="{67891CA6-A60A-47A9-9A5B-B1F18C651C53}" vid="{09CBD7FB-EA4D-412D-B9FE-37E9028065E1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uzh_praesentation_16-9_d</Template>
  <TotalTime>0</TotalTime>
  <Words>855</Words>
  <Application>Microsoft Macintosh PowerPoint</Application>
  <PresentationFormat>Breitbild</PresentationFormat>
  <Paragraphs>274</Paragraphs>
  <Slides>23</Slides>
  <Notes>23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Helvetica</vt:lpstr>
      <vt:lpstr>ＭＳ Ｐゴシック</vt:lpstr>
      <vt:lpstr>Times New Roman</vt:lpstr>
      <vt:lpstr>Wingdings</vt:lpstr>
      <vt:lpstr>Arial</vt:lpstr>
      <vt:lpstr>UZH</vt:lpstr>
      <vt:lpstr>Brain technologies – Ethical and human rights challenges  raised by scientific and technical developments     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</dc:title>
  <dc:subject/>
  <dc:creator>Tobias Eichinger</dc:creator>
  <cp:keywords/>
  <dc:description>Vorlage uzh_praesentationen_16:9_d MSO2016 v3 11.02.2016</dc:description>
  <cp:lastModifiedBy>Microsoft Office-Anwender</cp:lastModifiedBy>
  <cp:revision>407</cp:revision>
  <cp:lastPrinted>2017-06-29T07:56:04Z</cp:lastPrinted>
  <dcterms:created xsi:type="dcterms:W3CDTF">2016-11-16T20:31:59Z</dcterms:created>
  <dcterms:modified xsi:type="dcterms:W3CDTF">2017-10-23T19:59:04Z</dcterms:modified>
  <cp:category/>
</cp:coreProperties>
</file>