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785"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09" r:id="rId42"/>
    <p:sldId id="616"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2517" autoAdjust="0"/>
  </p:normalViewPr>
  <p:slideViewPr>
    <p:cSldViewPr snapToGrid="0" snapToObjects="1">
      <p:cViewPr varScale="1">
        <p:scale>
          <a:sx n="59" d="100"/>
          <a:sy n="59" d="100"/>
        </p:scale>
        <p:origin x="2054" y="43"/>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pt-PT" sz="2800" b="1"/>
            <a:t>A EUROJUST é a agência da União Europeia que se ocupa de: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pt-PT" sz="2800"/>
            <a:t>a.) Cooperação policial?</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pt-PT" sz="2800"/>
            <a:t>b.) Cooperação entre governos?</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pt-PT" sz="2800"/>
            <a:t>c.) Cooperação judiciária?</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pt-PT" sz="2800" b="1"/>
            <a:t>O tratado de assistência jurídica mútua diz respeito a:</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pt-PT" sz="2800" b="0" dirty="0"/>
            <a:t>a.) cooperação formal</a:t>
          </a:r>
          <a:r>
            <a:rPr lang="pt-PT" sz="2800" dirty="0"/>
            <a:t> entre dois ou mais países?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pt-PT" sz="2800" b="0"/>
            <a:t>b.) cooperação formal</a:t>
          </a:r>
          <a:r>
            <a:rPr lang="pt-PT" sz="2800"/>
            <a:t> entre duas ou mais empresas?</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pt-PT" sz="2800" b="0"/>
            <a:t>c.) cooperação formal</a:t>
          </a:r>
          <a:r>
            <a:rPr lang="pt-PT" sz="2800"/>
            <a:t> entre duas ou mais autoridades?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pt-PT" b="1"/>
            <a:t>Infrações relativas à confidencialidade, à integridade e à disponibilidade de sistemas informáticos e dados informatizados</a:t>
          </a:r>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pPr>
            <a:buFont typeface="Arial" panose="020B0604020202020204" pitchFamily="34" charset="0"/>
            <a:buChar char="•"/>
          </a:pPr>
          <a:r>
            <a:rPr lang="pt-PT" sz="1600" b="1" dirty="0"/>
            <a:t>Acesso ilícito		</a:t>
          </a:r>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pt-PT" sz="1600" b="1" dirty="0"/>
            <a:t>Interferência nos dados</a:t>
          </a:r>
          <a:endParaRPr lang="pt-PT" sz="18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pt-PT" b="1"/>
            <a:t>Infrações informáticas</a:t>
          </a:r>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pt-PT" sz="1600" b="1" dirty="0"/>
            <a:t>Falsidade informática</a:t>
          </a:r>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pt-PT" b="1"/>
            <a:t>Infrações relativas ao conteúdo</a:t>
          </a:r>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pt-PT" b="1"/>
            <a:t>Infrações relacionadas com a violação dos DPI</a:t>
          </a:r>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pt-PT" sz="1600" b="1" dirty="0"/>
            <a:t>Interceção ilícita	</a:t>
          </a:r>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05C4D300-DFD1-4FAF-BC10-24C1950BB5CB}">
      <dgm:prSet phldrT="[Text]" custT="1"/>
      <dgm:spPr/>
      <dgm:t>
        <a:bodyPr/>
        <a:lstStyle/>
        <a:p>
          <a:r>
            <a:rPr lang="pt-PT" sz="1600" b="1" dirty="0"/>
            <a:t>Burla informática</a:t>
          </a:r>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pt-PT" sz="1600" b="1" dirty="0"/>
            <a:t>Infrações relacionadas com pornografia infantil</a:t>
          </a:r>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pt-PT" sz="1600" b="1"/>
            <a:t>Infrações relacionadas com a violação dos direitos de autor e dos direitos conexos</a:t>
          </a:r>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88CA8172-F911-4CAC-AB66-9239FBBBB7D9}">
      <dgm:prSet phldrT="[Text]" custT="1"/>
      <dgm:spPr/>
      <dgm:t>
        <a:bodyPr/>
        <a:lstStyle/>
        <a:p>
          <a:pPr>
            <a:buFont typeface="Arial" panose="020B0604020202020204" pitchFamily="34" charset="0"/>
            <a:buNone/>
          </a:pPr>
          <a:r>
            <a:rPr lang="pt-PT" sz="1600" b="1" dirty="0">
              <a:sym typeface="Wingdings" panose="05000000000000000000" pitchFamily="2" charset="2"/>
            </a:rPr>
            <a:t></a:t>
          </a:r>
          <a:r>
            <a:rPr lang="pt-PT" sz="1600" b="1" dirty="0"/>
            <a:t>  Interferência no sistema</a:t>
          </a:r>
        </a:p>
      </dgm:t>
    </dgm:pt>
    <dgm:pt modelId="{1B495675-B3AE-4582-926E-CDD8F988880B}" type="parTrans" cxnId="{D8A930AA-5265-4CFB-9F11-593B65E059B4}">
      <dgm:prSet/>
      <dgm:spPr/>
    </dgm:pt>
    <dgm:pt modelId="{AFBA63C5-9D53-4933-A97C-6CDB3A6AC1D3}" type="sibTrans" cxnId="{D8A930AA-5265-4CFB-9F11-593B65E059B4}">
      <dgm:prSet/>
      <dgm:spPr/>
    </dgm:pt>
    <dgm:pt modelId="{E86B9116-8CDA-493C-ABCC-1E3BEE317166}">
      <dgm:prSet phldrT="[Text]" custT="1"/>
      <dgm:spPr/>
      <dgm:t>
        <a:bodyPr/>
        <a:lstStyle/>
        <a:p>
          <a:pPr>
            <a:buNone/>
          </a:pPr>
          <a:r>
            <a:rPr lang="pt-PT" sz="1600" b="1" dirty="0">
              <a:sym typeface="Wingdings" panose="05000000000000000000" pitchFamily="2" charset="2"/>
            </a:rPr>
            <a:t></a:t>
          </a:r>
          <a:r>
            <a:rPr lang="pt-PT" sz="1600" b="1" dirty="0"/>
            <a:t>  Uso abusivo de dispositivos</a:t>
          </a:r>
        </a:p>
      </dgm:t>
    </dgm:pt>
    <dgm:pt modelId="{A45CB5CC-3394-4C14-A216-7D54414E731A}" type="parTrans" cxnId="{989F26F4-8FF5-4056-A1E2-30C76892FA8A}">
      <dgm:prSet/>
      <dgm:spPr/>
    </dgm:pt>
    <dgm:pt modelId="{D079AE99-7AAD-41E2-BD9B-6986C3DF3E1B}" type="sibTrans" cxnId="{989F26F4-8FF5-4056-A1E2-30C76892FA8A}">
      <dgm:prSet/>
      <dgm:spPr/>
    </dgm:pt>
    <dgm:pt modelId="{2B19552F-D8A0-4AF1-AEEC-D8BAB55B7393}" type="pres">
      <dgm:prSet presAssocID="{EABE02A0-4CF3-4C26-B9F6-82AE9806417F}" presName="Name0" presStyleCnt="0">
        <dgm:presLayoutVars>
          <dgm:dir/>
          <dgm:animLvl val="lvl"/>
          <dgm:resizeHandles/>
        </dgm:presLayoutVars>
      </dgm:prSet>
      <dgm:spPr/>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pt>
    <dgm:pt modelId="{BFCC0140-B3F3-4020-894B-DB2AD770F712}" type="pres">
      <dgm:prSet presAssocID="{F9C77FAB-25E4-4E1D-AB61-0E69669909DA}" presName="childShp" presStyleLbl="bgAccFollowNode1" presStyleIdx="0" presStyleCnt="4">
        <dgm:presLayoutVars>
          <dgm:bulletEnabled val="1"/>
        </dgm:presLayoutVars>
      </dgm:prSet>
      <dgm:spPr/>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pt>
    <dgm:pt modelId="{A3DA15CC-0DF5-422B-A291-1EFD43FF0C31}" type="pres">
      <dgm:prSet presAssocID="{A9F8D38A-C513-4B92-ABBF-CA14331AB504}" presName="childShp" presStyleLbl="bgAccFollowNode1" presStyleIdx="1" presStyleCnt="4" custLinFactNeighborX="0" custLinFactNeighborY="-4809">
        <dgm:presLayoutVars>
          <dgm:bulletEnabled val="1"/>
        </dgm:presLayoutVars>
      </dgm:prSet>
      <dgm:spPr/>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pt>
    <dgm:pt modelId="{1E91C5ED-10CE-4D62-8591-FCFAF4BE518C}" type="pres">
      <dgm:prSet presAssocID="{22285006-6A3D-4B16-9A0C-D111454F5E20}" presName="childShp" presStyleLbl="bgAccFollowNode1" presStyleIdx="2" presStyleCnt="4">
        <dgm:presLayoutVars>
          <dgm:bulletEnabled val="1"/>
        </dgm:presLayoutVars>
      </dgm:prSet>
      <dgm:spPr/>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pt>
    <dgm:pt modelId="{4CC4130A-EDFF-4218-BDCA-6A62E2B22A2A}" type="pres">
      <dgm:prSet presAssocID="{502A4BD0-7B16-43CC-9ADE-2F9BA3542F0E}" presName="childShp" presStyleLbl="bgAccFollowNode1" presStyleIdx="3" presStyleCnt="4">
        <dgm:presLayoutVars>
          <dgm:bulletEnabled val="1"/>
        </dgm:presLayoutVars>
      </dgm:prSet>
      <dgm:spPr/>
    </dgm:pt>
  </dgm:ptLst>
  <dgm:cxnLst>
    <dgm:cxn modelId="{A6440805-55A8-412C-AE93-F816A9286ACA}" type="presOf" srcId="{22285006-6A3D-4B16-9A0C-D111454F5E20}" destId="{3FD68D6D-45DB-46B2-B9C2-0B43EA7FE037}"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0BA9461E-C4F0-43C3-B5FE-7A3AFB8BA369}" type="presOf" srcId="{A9F8D38A-C513-4B92-ABBF-CA14331AB504}" destId="{F141AC06-7175-48AD-BE0E-58CE68496FC9}" srcOrd="0" destOrd="0" presId="urn:microsoft.com/office/officeart/2005/8/layout/vList6"/>
    <dgm:cxn modelId="{2B10D429-2831-4C57-8FA7-2EEA00DE3B5B}" type="presOf" srcId="{2E0A47CD-EFB0-46DF-B7B6-CDEF70175153}" destId="{1E91C5ED-10CE-4D62-8591-FCFAF4BE518C}"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EEA0A244-8F05-475F-9534-107AD28D0ADD}" type="presOf" srcId="{E86B9116-8CDA-493C-ABCC-1E3BEE317166}" destId="{BFCC0140-B3F3-4020-894B-DB2AD770F712}" srcOrd="0" destOrd="3" presId="urn:microsoft.com/office/officeart/2005/8/layout/vList6"/>
    <dgm:cxn modelId="{3D99C065-7BB3-41D8-8412-C3613F3DD654}" srcId="{F9C77FAB-25E4-4E1D-AB61-0E69669909DA}" destId="{E585A2F1-B6D5-484E-AFBF-4B535BEBABA7}" srcOrd="4" destOrd="0" parTransId="{4B4DF0A7-D06A-4711-BBB1-4034E1387C0F}" sibTransId="{F901F0D1-DA05-47F8-9877-D15C54E93FF4}"/>
    <dgm:cxn modelId="{FB1C794B-4789-404B-8F55-C9CE800F5F81}" srcId="{A9F8D38A-C513-4B92-ABBF-CA14331AB504}" destId="{0A56D3AE-1A8C-4C6E-9D3E-130BEBB3528C}" srcOrd="0" destOrd="0" parTransId="{66239F06-69A8-4E2C-BCF5-262D12EB2603}" sibTransId="{999B0966-F4C7-4158-BEFA-1993E95BAD6D}"/>
    <dgm:cxn modelId="{DAE9D14B-6920-4E98-8AD5-5313D548F62C}" type="presOf" srcId="{502A4BD0-7B16-43CC-9ADE-2F9BA3542F0E}" destId="{E9759D45-B83D-4F01-90A3-1AD743939C4A}" srcOrd="0" destOrd="0" presId="urn:microsoft.com/office/officeart/2005/8/layout/vList6"/>
    <dgm:cxn modelId="{1261ED4C-76A3-4C0A-8B47-0B6A15A1F87C}" type="presOf" srcId="{88CA8172-F911-4CAC-AB66-9239FBBBB7D9}" destId="{BFCC0140-B3F3-4020-894B-DB2AD770F712}" srcOrd="0" destOrd="1" presId="urn:microsoft.com/office/officeart/2005/8/layout/vList6"/>
    <dgm:cxn modelId="{821EF26F-38B4-412E-B1C7-41ACEC37DC6B}" type="presOf" srcId="{E585A2F1-B6D5-484E-AFBF-4B535BEBABA7}" destId="{BFCC0140-B3F3-4020-894B-DB2AD770F712}" srcOrd="0" destOrd="4"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B55EF17D-B714-4A9E-A1FF-37026006CC2C}" srcId="{F9C77FAB-25E4-4E1D-AB61-0E69669909DA}" destId="{F86FC095-730B-4ECD-A5C6-612983F8ACBE}" srcOrd="2" destOrd="0" parTransId="{7DF2DEC9-A1B3-4CBD-AFEF-0484ABF6A1D6}" sibTransId="{EA671ED0-16F2-4E58-9A81-81B6F24F24BB}"/>
    <dgm:cxn modelId="{B4081580-251C-4481-B726-3A1C02FB77F0}" srcId="{EABE02A0-4CF3-4C26-B9F6-82AE9806417F}" destId="{A9F8D38A-C513-4B92-ABBF-CA14331AB504}" srcOrd="1" destOrd="0" parTransId="{AC606F3D-9118-4297-A59E-9CE19B16F5B2}" sibTransId="{841A8C7A-0765-457F-B723-41F68FFE8BEC}"/>
    <dgm:cxn modelId="{51174081-1F9E-4048-BBF3-BEEF34D49B2C}" type="presOf" srcId="{EABE02A0-4CF3-4C26-B9F6-82AE9806417F}" destId="{2B19552F-D8A0-4AF1-AEEC-D8BAB55B7393}" srcOrd="0" destOrd="0" presId="urn:microsoft.com/office/officeart/2005/8/layout/vList6"/>
    <dgm:cxn modelId="{8A638193-053B-4BB2-B5F8-BFDFD308FB9E}" type="presOf" srcId="{F86FC095-730B-4ECD-A5C6-612983F8ACBE}" destId="{BFCC0140-B3F3-4020-894B-DB2AD770F712}" srcOrd="0" destOrd="2"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7472C19C-C115-435B-96D5-75A97BFAE21F}" srcId="{A9F8D38A-C513-4B92-ABBF-CA14331AB504}" destId="{05C4D300-DFD1-4FAF-BC10-24C1950BB5CB}" srcOrd="1" destOrd="0" parTransId="{E8D22DAA-9FD0-439F-BB5E-6195E5BA2EC7}" sibTransId="{A2F39ECF-70C7-49EA-B36C-97D041CE864B}"/>
    <dgm:cxn modelId="{D8A930AA-5265-4CFB-9F11-593B65E059B4}" srcId="{F9C77FAB-25E4-4E1D-AB61-0E69669909DA}" destId="{88CA8172-F911-4CAC-AB66-9239FBBBB7D9}" srcOrd="1" destOrd="0" parTransId="{1B495675-B3AE-4582-926E-CDD8F988880B}" sibTransId="{AFBA63C5-9D53-4933-A97C-6CDB3A6AC1D3}"/>
    <dgm:cxn modelId="{C54EF6AC-17FE-4EA5-BCB0-6161B79B0801}" srcId="{EABE02A0-4CF3-4C26-B9F6-82AE9806417F}" destId="{F9C77FAB-25E4-4E1D-AB61-0E69669909DA}" srcOrd="0" destOrd="0" parTransId="{D5E50CB4-5E0A-4A49-894B-0F63B5AA6D42}" sibTransId="{F02CCE0E-8EA2-4060-A48F-38FB3AAEE0FC}"/>
    <dgm:cxn modelId="{111353AE-EE82-4DF8-A1A0-51367FCF78DA}" type="presOf" srcId="{0A56D3AE-1A8C-4C6E-9D3E-130BEBB3528C}" destId="{A3DA15CC-0DF5-422B-A291-1EFD43FF0C31}" srcOrd="0" destOrd="0" presId="urn:microsoft.com/office/officeart/2005/8/layout/vList6"/>
    <dgm:cxn modelId="{D6EED9C3-1C81-481F-99C5-0E41EE313CA1}" type="presOf" srcId="{A4144D8A-77CD-4EA4-981C-2ED56E2256DC}" destId="{BFCC0140-B3F3-4020-894B-DB2AD770F712}" srcOrd="0" destOrd="0" presId="urn:microsoft.com/office/officeart/2005/8/layout/vList6"/>
    <dgm:cxn modelId="{16473CCB-6B5A-4D8A-94B7-F0F72CEB2AD6}" type="presOf" srcId="{05C4D300-DFD1-4FAF-BC10-24C1950BB5CB}" destId="{A3DA15CC-0DF5-422B-A291-1EFD43FF0C31}" srcOrd="0" destOrd="1" presId="urn:microsoft.com/office/officeart/2005/8/layout/vList6"/>
    <dgm:cxn modelId="{989F26F4-8FF5-4056-A1E2-30C76892FA8A}" srcId="{F9C77FAB-25E4-4E1D-AB61-0E69669909DA}" destId="{E86B9116-8CDA-493C-ABCC-1E3BEE317166}" srcOrd="3" destOrd="0" parTransId="{A45CB5CC-3394-4C14-A216-7D54414E731A}" sibTransId="{D079AE99-7AAD-41E2-BD9B-6986C3DF3E1B}"/>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pt-PT" sz="2800" b="1"/>
            <a:t>A hora da prática do ato criminoso de cibercrime é importante devido: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pt-PT" sz="2800"/>
            <a:t>a.) </a:t>
          </a:r>
          <a:r>
            <a:rPr lang="pt-PT" sz="2800" b="0"/>
            <a:t>Jurisdição</a:t>
          </a:r>
          <a:r>
            <a:rPr lang="pt-PT" sz="280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pt-PT" sz="2800" dirty="0"/>
            <a:t>b.) </a:t>
          </a:r>
          <a:r>
            <a:rPr lang="pt-PT" sz="2800" b="0" dirty="0"/>
            <a:t>Medição da resposta das autoridades de aplicação da lei em termos de tempo?
</a:t>
          </a:r>
          <a:br>
            <a:rPr lang="pt-PT" sz="2800" b="0" dirty="0"/>
          </a:br>
          <a:endParaRPr lang="pt-PT" sz="2800" dirty="0"/>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pt-PT" sz="2800" dirty="0"/>
            <a:t>c.) </a:t>
          </a:r>
          <a:r>
            <a:rPr lang="pt-PT" sz="2800" b="0" dirty="0"/>
            <a:t>Identificação do endereço do protocolo de Internet</a:t>
          </a:r>
          <a:r>
            <a:rPr lang="pt-PT"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custLinFactNeighborX="23078" custLinFactNeighborY="5157"/>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1" kern="1200"/>
            <a:t>A EUROJUST é a agência da União Europeia que se ocupa de:</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a:t>a.) Cooperação policial?</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a:t>b.) Cooperação entre governos?</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a:t>c.) Cooperação judiciária?</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1" kern="1200"/>
            <a:t>O tratado de assistência jurídica mútua diz respeito a:</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0" kern="1200" dirty="0"/>
            <a:t>a.) cooperação formal</a:t>
          </a:r>
          <a:r>
            <a:rPr lang="pt-PT" sz="2800" kern="1200" dirty="0"/>
            <a:t> entre dois ou mais países?</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0" kern="1200"/>
            <a:t>b.) cooperação formal</a:t>
          </a:r>
          <a:r>
            <a:rPr lang="pt-PT" sz="2800" kern="1200"/>
            <a:t> entre duas ou mais empresas?</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0" kern="1200"/>
            <a:t>c.) cooperação formal</a:t>
          </a:r>
          <a:r>
            <a:rPr lang="pt-PT" sz="2800" kern="1200"/>
            <a:t> entre duas ou mais autoridades?</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pt-PT" sz="1600" b="1" kern="1200" dirty="0"/>
            <a:t>Acesso ilícito		</a:t>
          </a:r>
        </a:p>
        <a:p>
          <a:pPr marL="171450" lvl="1" indent="-171450" algn="l" defTabSz="711200">
            <a:lnSpc>
              <a:spcPct val="90000"/>
            </a:lnSpc>
            <a:spcBef>
              <a:spcPct val="0"/>
            </a:spcBef>
            <a:spcAft>
              <a:spcPct val="15000"/>
            </a:spcAft>
            <a:buFont typeface="Arial" panose="020B0604020202020204" pitchFamily="34" charset="0"/>
            <a:buNone/>
          </a:pPr>
          <a:r>
            <a:rPr lang="pt-PT" sz="1600" b="1" kern="1200" dirty="0">
              <a:sym typeface="Wingdings" panose="05000000000000000000" pitchFamily="2" charset="2"/>
            </a:rPr>
            <a:t></a:t>
          </a:r>
          <a:r>
            <a:rPr lang="pt-PT" sz="1600" b="1" kern="1200" dirty="0"/>
            <a:t>  Interferência no sistema</a:t>
          </a:r>
        </a:p>
        <a:p>
          <a:pPr marL="171450" lvl="1" indent="-171450" algn="l" defTabSz="711200">
            <a:lnSpc>
              <a:spcPct val="90000"/>
            </a:lnSpc>
            <a:spcBef>
              <a:spcPct val="0"/>
            </a:spcBef>
            <a:spcAft>
              <a:spcPct val="15000"/>
            </a:spcAft>
            <a:buChar char="•"/>
          </a:pPr>
          <a:r>
            <a:rPr lang="pt-PT" sz="1600" b="1" kern="1200" dirty="0"/>
            <a:t>Interceção ilícita	</a:t>
          </a:r>
        </a:p>
        <a:p>
          <a:pPr marL="171450" lvl="1" indent="-171450" algn="l" defTabSz="711200">
            <a:lnSpc>
              <a:spcPct val="90000"/>
            </a:lnSpc>
            <a:spcBef>
              <a:spcPct val="0"/>
            </a:spcBef>
            <a:spcAft>
              <a:spcPct val="15000"/>
            </a:spcAft>
            <a:buNone/>
          </a:pPr>
          <a:r>
            <a:rPr lang="pt-PT" sz="1600" b="1" kern="1200" dirty="0">
              <a:sym typeface="Wingdings" panose="05000000000000000000" pitchFamily="2" charset="2"/>
            </a:rPr>
            <a:t></a:t>
          </a:r>
          <a:r>
            <a:rPr lang="pt-PT" sz="1600" b="1" kern="1200" dirty="0"/>
            <a:t>  Uso abusivo de dispositivos</a:t>
          </a:r>
        </a:p>
        <a:p>
          <a:pPr marL="171450" lvl="1" indent="-171450" algn="l" defTabSz="711200">
            <a:lnSpc>
              <a:spcPct val="90000"/>
            </a:lnSpc>
            <a:spcBef>
              <a:spcPct val="0"/>
            </a:spcBef>
            <a:spcAft>
              <a:spcPct val="15000"/>
            </a:spcAft>
            <a:buChar char="•"/>
          </a:pPr>
          <a:r>
            <a:rPr lang="pt-PT" sz="1600" b="1" kern="1200" dirty="0"/>
            <a:t>Interferência nos dados</a:t>
          </a:r>
          <a:endParaRPr lang="pt-PT" sz="18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pt-PT" sz="1600" b="1" kern="1200"/>
            <a:t>Infrações relativas à confidencialidade, à integridade e à disponibilidade de sistemas informáticos e dados informatizados</a:t>
          </a:r>
        </a:p>
      </dsp:txBody>
      <dsp:txXfrm>
        <a:off x="60528" y="62090"/>
        <a:ext cx="3343153" cy="1118875"/>
      </dsp:txXfrm>
    </dsp:sp>
    <dsp:sp modelId="{A3DA15CC-0DF5-422B-A291-1EFD43FF0C31}">
      <dsp:nvSpPr>
        <dsp:cNvPr id="0" name=""/>
        <dsp:cNvSpPr/>
      </dsp:nvSpPr>
      <dsp:spPr>
        <a:xfrm>
          <a:off x="3464209" y="1305859"/>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pt-PT" sz="1600" b="1" kern="1200" dirty="0"/>
            <a:t>Falsidade informática</a:t>
          </a:r>
        </a:p>
        <a:p>
          <a:pPr marL="171450" lvl="1" indent="-171450" algn="l" defTabSz="711200">
            <a:lnSpc>
              <a:spcPct val="90000"/>
            </a:lnSpc>
            <a:spcBef>
              <a:spcPct val="0"/>
            </a:spcBef>
            <a:spcAft>
              <a:spcPct val="15000"/>
            </a:spcAft>
            <a:buChar char="•"/>
          </a:pPr>
          <a:r>
            <a:rPr lang="pt-PT" sz="1600" b="1" kern="1200" dirty="0"/>
            <a:t>Burla informática</a:t>
          </a:r>
        </a:p>
      </dsp:txBody>
      <dsp:txXfrm>
        <a:off x="3464209" y="1460850"/>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pt-PT" sz="1600" b="1" kern="1200"/>
            <a:t>Infrações informáticas</a:t>
          </a:r>
        </a:p>
      </dsp:txBody>
      <dsp:txXfrm>
        <a:off x="60528" y="1426015"/>
        <a:ext cx="3343153" cy="1118875"/>
      </dsp:txXfrm>
    </dsp:sp>
    <dsp:sp modelId="{1E91C5ED-10CE-4D62-8591-FCFAF4BE518C}">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pt-PT" sz="1600" b="1" kern="1200" dirty="0"/>
            <a:t>Infrações relacionadas com pornografia infantil</a:t>
          </a:r>
        </a:p>
      </dsp:txBody>
      <dsp:txXfrm>
        <a:off x="3464209" y="2884403"/>
        <a:ext cx="4731339" cy="929949"/>
      </dsp:txXfrm>
    </dsp:sp>
    <dsp:sp modelId="{3FD68D6D-45DB-46B2-B9C2-0B43EA7FE037}">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pt-PT" sz="1600" b="1" kern="1200"/>
            <a:t>Infrações relativas ao conteúdo</a:t>
          </a:r>
        </a:p>
      </dsp:txBody>
      <dsp:txXfrm>
        <a:off x="60528" y="2789940"/>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pt-PT" sz="1600" b="1" kern="1200"/>
            <a:t>Infrações relacionadas com a violação dos direitos de autor e dos direitos conexos</a:t>
          </a:r>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pt-PT" sz="1600" b="1" kern="1200"/>
            <a:t>Infrações relacionadas com a violação dos DPI</a:t>
          </a:r>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b="1" kern="1200"/>
            <a:t>A hora da prática do ato criminoso de cibercrime é importante devido:</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a:t>a.) </a:t>
          </a:r>
          <a:r>
            <a:rPr lang="pt-PT" sz="2800" b="0" kern="1200"/>
            <a:t>Jurisdição</a:t>
          </a:r>
          <a:r>
            <a:rPr lang="pt-PT" sz="2800" kern="1200"/>
            <a:t>?</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dirty="0"/>
            <a:t>b.) </a:t>
          </a:r>
          <a:r>
            <a:rPr lang="pt-PT" sz="2800" b="0" kern="1200" dirty="0"/>
            <a:t>Medição da resposta das autoridades de aplicação da lei em termos de tempo?
</a:t>
          </a:r>
          <a:br>
            <a:rPr lang="pt-PT" sz="2800" b="0" kern="1200" dirty="0"/>
          </a:br>
          <a:endParaRPr lang="pt-PT" sz="2800" kern="1200" dirty="0"/>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64958" y="279524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pt-PT" sz="2800" kern="1200" dirty="0"/>
            <a:t>c.) </a:t>
          </a:r>
          <a:r>
            <a:rPr lang="pt-PT" sz="2800" b="0" kern="1200" dirty="0"/>
            <a:t>Identificação do endereço do protocolo de Internet</a:t>
          </a:r>
          <a:r>
            <a:rPr lang="pt-PT" sz="2800" kern="1200" dirty="0"/>
            <a:t>?</a:t>
          </a:r>
        </a:p>
      </dsp:txBody>
      <dsp:txXfrm>
        <a:off x="2864958" y="2795240"/>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9/20/2021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O perito deve apresentar sucintamente aos participantes a agenda e o conteúdo da formação</a:t>
            </a:r>
            <a:r>
              <a:rPr lang="en-US"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União Africana (UA) é um organismo continental composto pelos 55 Estados-Membros que constituem os países do continente africano. Foi oficialmente lançada em 2002 como sucessora da Organização da Unidade Africana (OUA, 1963-1999).</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principais objetivos da OUA consistiam em eliminar do continente os vestígios remanescentes da colonização e do apartheid, promover a unidade e a solidariedade entre os Estados africanos, coordenar e intensificar a cooperação para o desenvolvimento, salvaguardar a soberania e a integridade territorial dos Estados-Membros e promover a cooperação internacional.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2011, foi redigida uma Convenção da União Africana sobre Cibersegurança e Proteção de Dados Pessoais, a fim de estabelecer um “quadro credível para a cibersegurança em África através da organização de transações eletrónicas, da proteção dos dados pessoais, da promoção da cibersegurança, da governação eletrónica e da luta contra o cibercrime”</a:t>
            </a:r>
            <a:r>
              <a:rPr lang="en-GB" b="0" dirty="0"/>
              <a:t>.</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Commonwealth é uma associação voluntária de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54 países independentes e iguais</a:t>
            </a:r>
            <a:r>
              <a:rPr lang="pt-PT" sz="1800" dirty="0">
                <a:effectLst/>
                <a:latin typeface="Calibri" panose="020F0502020204030204" pitchFamily="34" charset="0"/>
                <a:ea typeface="Calibri" panose="020F0502020204030204" pitchFamily="34" charset="0"/>
                <a:cs typeface="Times New Roman" panose="02020603050405020304" pitchFamily="18" charset="0"/>
              </a:rPr>
              <a:t>. É o lar de 2,4 mil milhões de pessoas e inclui tanto economias avançadas como países em desenvolvimento. 32 dos seus membros são pequenos Estados, incluindo muitas nações insulares. Os governos dos países membros concordaram com objetivos comuns como desenvolvimento, democracia e paz. Os valores e os princípios estão expressos na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Carta da Commonwealth</a:t>
            </a:r>
            <a:r>
              <a:rPr lang="pt-PT" sz="1800" dirty="0">
                <a:effectLst/>
                <a:latin typeface="Calibri" panose="020F0502020204030204" pitchFamily="34" charset="0"/>
                <a:ea typeface="Calibri" panose="020F0502020204030204" pitchFamily="34" charset="0"/>
                <a:cs typeface="Times New Roman" panose="02020603050405020304" pitchFamily="18" charset="0"/>
              </a:rPr>
              <a:t>. As raízes da Commonwealth remontam ao Império Britânico. Mas atualmente qualquer país pode aderir à moderna Commonwealth. O último país a aderir à Commonwealth foi o Ruanda em 2009.</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Os regimes da Commonwealth destinam-se a reforçar a cooperação internacional em matéria penal. Centram-se, em especial, no regime de assistência mútua em matéria penal no seio da Commonwealth, geralmente designado por Regime Harare. O regime relativo à assistência jurídica mútua em matéria penal na Commonwealth foi inicialmente adotado pelos Ministros da Justiça da Commonwealth na sua reunião de 1986, realizada em Harare, no Zimbabué. O regime foi posteriormente revisto pelos Ministros da Justiça em abril de 1990, em novembro de 2002 e em outubro de 2005</a:t>
            </a:r>
            <a:r>
              <a:rPr lang="en-GB" dirty="0">
                <a:effectLst/>
                <a:latin typeface="Arial" panose="020B0604020202020204" pitchFamily="34" charset="0"/>
              </a:rPr>
              <a:t>.</a:t>
            </a:r>
            <a:endParaRPr lang="en-GB" dirty="0"/>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a:t>c</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allocated for delegates questions.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Dada a capacidade limitada dos investigadores e dos procuradores para exercerem competências de execução fora dos seus territórios de competência, devem recorrer à cooperação com os seus homólogos noutros territórios através de mecanismos implementados pelo Estado. O mecanismo através do qual um Estado pode formalmente solicitar e obter elementos de prova ou outra forma de assistência de outro Estado, depende do princípio da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cortesia entre nações</a:t>
            </a:r>
            <a:r>
              <a:rPr lang="pt-PT" sz="1800" dirty="0">
                <a:effectLst/>
                <a:latin typeface="Calibri" panose="020F0502020204030204" pitchFamily="34" charset="0"/>
                <a:ea typeface="Calibri" panose="020F0502020204030204" pitchFamily="34" charset="0"/>
                <a:cs typeface="Times New Roman" panose="02020603050405020304" pitchFamily="18" charset="0"/>
              </a:rPr>
              <a:t>.</a:t>
            </a:r>
            <a:r>
              <a:rPr lang="pt-PT" sz="1800" i="1" dirty="0">
                <a:effectLst/>
                <a:latin typeface="Calibri" panose="020F0502020204030204" pitchFamily="34" charset="0"/>
                <a:ea typeface="Calibri" panose="020F0502020204030204" pitchFamily="34" charset="0"/>
                <a:cs typeface="Times New Roman" panose="02020603050405020304" pitchFamily="18" charset="0"/>
              </a:rPr>
              <a:t> </a:t>
            </a:r>
            <a:r>
              <a:rPr lang="pt-PT" sz="1800" dirty="0">
                <a:effectLst/>
                <a:latin typeface="Calibri" panose="020F0502020204030204" pitchFamily="34" charset="0"/>
                <a:ea typeface="Calibri" panose="020F0502020204030204" pitchFamily="34" charset="0"/>
                <a:cs typeface="Times New Roman" panose="02020603050405020304" pitchFamily="18" charset="0"/>
              </a:rPr>
              <a:t>Trata-se de um princípio do direito internacional que permite a um Estado reconhecer, tanto quanto possível, os atos legislativos, executivos e judiciais de outro Estado.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princípio estreitamente relacionado da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reciprocidade </a:t>
            </a:r>
            <a:r>
              <a:rPr lang="pt-PT" sz="1800" dirty="0">
                <a:effectLst/>
                <a:latin typeface="Calibri" panose="020F0502020204030204" pitchFamily="34" charset="0"/>
                <a:ea typeface="Calibri" panose="020F0502020204030204" pitchFamily="34" charset="0"/>
                <a:cs typeface="Times New Roman" panose="02020603050405020304" pitchFamily="18" charset="0"/>
              </a:rPr>
              <a:t>foi inicialmente entendido como um intercâmbio mútuo de privilégios ou de cortesias entre Estados. Em termos de obtenção de elementos de prova, o princípio da reciprocidade significa que o Estado que solicita provas dará resposta (ou promete fazê-lo no futuro) a um pedido semelhante do Estado ao qual solicita assistência.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prática hoje referida como assistência mútua em matéria penal ou assistência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jurídica </a:t>
            </a:r>
            <a:r>
              <a:rPr lang="pt-PT" sz="1800" dirty="0">
                <a:effectLst/>
                <a:latin typeface="Calibri" panose="020F0502020204030204" pitchFamily="34" charset="0"/>
                <a:ea typeface="Calibri" panose="020F0502020204030204" pitchFamily="34" charset="0"/>
                <a:cs typeface="Times New Roman" panose="02020603050405020304" pitchFamily="18" charset="0"/>
              </a:rPr>
              <a:t>mútua decorre destes princípios. O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processo</a:t>
            </a:r>
            <a:r>
              <a:rPr lang="pt-PT" sz="1800" dirty="0">
                <a:effectLst/>
                <a:latin typeface="Calibri" panose="020F0502020204030204" pitchFamily="34" charset="0"/>
                <a:ea typeface="Calibri" panose="020F0502020204030204" pitchFamily="34" charset="0"/>
                <a:cs typeface="Times New Roman" panose="02020603050405020304" pitchFamily="18" charset="0"/>
              </a:rPr>
              <a:t> original através do qual esses elementos de prova foram obtidos foi o recurso a um sistema recíproco de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cartas rogatórias</a:t>
            </a:r>
            <a:r>
              <a:rPr lang="pt-PT" sz="1800" dirty="0">
                <a:effectLst/>
                <a:latin typeface="Calibri" panose="020F0502020204030204" pitchFamily="34" charset="0"/>
                <a:ea typeface="Calibri" panose="020F0502020204030204" pitchFamily="34" charset="0"/>
                <a:cs typeface="Times New Roman" panose="02020603050405020304" pitchFamily="18" charset="0"/>
              </a:rPr>
              <a:t> baseado na cortesia.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processo de assistência mútua baseia-se na aplicação da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dupla criminalidade</a:t>
            </a:r>
            <a:r>
              <a:rPr lang="pt-PT" sz="1800" dirty="0">
                <a:effectLst/>
                <a:latin typeface="Calibri" panose="020F0502020204030204" pitchFamily="34" charset="0"/>
                <a:ea typeface="Calibri" panose="020F0502020204030204" pitchFamily="34" charset="0"/>
                <a:cs typeface="Times New Roman" panose="02020603050405020304" pitchFamily="18" charset="0"/>
              </a:rPr>
              <a:t>, nomeadamente, de que a infração substantiva a respeito da qual é solicitada assistência por um Estado constitui igualmente uma infração no Estado onde que se encontram os elementos de prova. A dupla criminalidade pode ser avaliada de forma rigorosa, em termos de correspondência entre as infrações em causa por nome e elementos, ou de forma mais flexível, analisando a criminalização da conduta em causa. A interpretação flexível da dupla criminalidade é designada de interpretação ou fundamento de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conduta</a:t>
            </a:r>
            <a:r>
              <a:rPr lang="en-US" sz="1800" b="0" i="0" u="none" strike="noStrike" baseline="0" dirty="0">
                <a:latin typeface="Times New Roman" panose="02020603050405020304" pitchFamily="18" charset="0"/>
              </a:rPr>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globalização e a crescente mobilidade das pessoas em todo o mundo criam novas oportunidades para a criminalidade transfronteiras. É por esta razão que a assistência jurídica mútua e os acordos em matéria de extradição são essenciais para impedir a criminalidade transfronteiras.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assistência jurídica mútua é uma forma de cooperação entre diferentes países para efeitos de recolha e partilha de informação. As autoridades de um país podem igualmente solicitar e fornecer elementos probatórios localizados num país para prestar assistência em investigações criminais ou processos noutro país.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instrumento tradicional de assistência jurídica mútua tem sido o envio de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cartas rogatórias</a:t>
            </a:r>
            <a:r>
              <a:rPr lang="pt-PT" sz="1800" dirty="0">
                <a:effectLst/>
                <a:latin typeface="Calibri" panose="020F0502020204030204" pitchFamily="34" charset="0"/>
                <a:ea typeface="Calibri" panose="020F0502020204030204" pitchFamily="34" charset="0"/>
                <a:cs typeface="Times New Roman" panose="02020603050405020304" pitchFamily="18" charset="0"/>
              </a:rPr>
              <a:t> – um pedido formal da autoridade judiciária de um Estado a uma autoridade judiciária de outro Estado, na qual a autoridade judiciária requerida é convidada a realizar uma ou mais ações específicas, em geral, recolhendo provas e obtendo o depoimento de testemunhas, em nome da autoridade judiciária requerente. Estes pedidos são convencionalmente transmitidos por via diplomática. Depois de o procurador preparar um pedido, este é autenticado pelo tribunal nacional competente do Estado requerente e posteriormente entregue pelo Ministério dos Negócios Estrangeiros desse Estado à embaixada do Estado requerido (Funk, 2014;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Efrat</a:t>
            </a:r>
            <a:r>
              <a:rPr lang="pt-PT" sz="1800" dirty="0">
                <a:effectLst/>
                <a:latin typeface="Calibri" panose="020F0502020204030204" pitchFamily="34" charset="0"/>
                <a:ea typeface="Calibri" panose="020F0502020204030204" pitchFamily="34" charset="0"/>
                <a:cs typeface="Times New Roman" panose="02020603050405020304" pitchFamily="18" charset="0"/>
              </a:rPr>
              <a:t> e Newman, 2017). A embaixada envia o pedido às autoridades judiciárias competentes do Estado requerido. Uma vez enviado o pedido, a sequência é invertida.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Os tratados formais criaram uma base mais sólida para a cooperação internacional. O processo de cartas rogatórias é mais moroso e imprevisível do que o dos tratados de assistência jurídica mútua. Isto deve-se, em grande medida, ao facto de a execução das cartas rogatórias ser uma questão de cortesia entre os tribunais e não baseada em tratados. Por estas razões, os procuradores consideram normalmente que as cartas rogatórias constituem uma opção de último recurso para acederem a elementos de prova no estrangeiro, que só pode ser exercida quando não estiverem disponíveis tratados de assistência jurídica mútua.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Os tratados bilaterais (entre dois países) podem ser negociados entre Estados com um maior grau de certeza quanto às obrigações e expectativas de ambas as partes. No entanto, a negociação, a redação e o acordo sobre tratados bilaterais podem ser dispendiosos, bem como morosos e onerosos, não sendo possível estabelecer um tratado bilateral com todos os países do mundo</a:t>
            </a:r>
            <a:r>
              <a:rPr lang="en-GB" dirty="0">
                <a:effectLst/>
              </a:rPr>
              <a:t>. </a:t>
            </a:r>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harmonização dos quadros jurídicos a nível nacional e internacional é fundamental. A existência de procedimentos e legislação similares torna a cooperação mais fácil e mais rápida, sendo que os tratados multilaterais e regionais servem este objetivo.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Cada vez mais, os tratados de assistência jurídica mútua exigem que os Estados designem uma autoridade central (geralmente o Ministério da Justiça) a quem os pedidos podem ser dirigidos, proporcionando assim uma alternativa aos canais diplomáticos. As autoridades judiciárias do Estado requerente podem então comunicar diretamente com a autoridade central.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Atualmente, estão a ser utilizados, com cada vez maior frequência, canais mais diretos, na medida em que um funcionário do Estado requerente pode enviar o pedido diretamente ao funcionário competente do outro Estado. Esta tendência demonstra a importância de uma autoridade central nacional como condição prévia para tornar a assistência jurídica mútua mais eficaz</a:t>
            </a:r>
            <a:r>
              <a:rPr lang="en-GB"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Capítulo III da Convenção contém as disposições relativas à assistência mútua em casos de crime tradicional e de crime informático bem como as regras de extradição. Abrange a assistência mútua tradicional em duas situações: a primeira quando se verifica a inexistência de uma base jurídica (tratado, legislação recíproca, etc.) entre as partes – sendo que neste caso se aplicam as suas disposições – e a segunda, quando a referida base jurídica existe – sendo que neste caso os acordos existentes deverão ser igualmente aplicáveis à assistência prestada ao abrigo da presente Convenção. A assistência específica relativa a crime informático ou relacionado com computadores é aplicável a ambas as situações e, embora sujeito a condições adicionais, abrange o mesmo leque de poderes processuais tal como definido no Capítulo II.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Capitulo III inclui ainda uma disposição relativa a um tipo específico de acesso transfronteiras a dados informatizados armazenados que não requer assistência mútua (com consentimento ou quando publicamente disponíveis) e prevê a constituição de uma rede 24/7 a fim de assegurar uma assistência agilizada entre as Partes</a:t>
            </a:r>
            <a:r>
              <a:rPr lang="en-GB" dirty="0">
                <a:effectLst/>
                <a:latin typeface="Arial" panose="020B0604020202020204" pitchFamily="34" charset="0"/>
              </a:rPr>
              <a:t>.</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1522909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sz="1800" dirty="0">
                <a:effectLst/>
                <a:latin typeface="Calibri" panose="020F0502020204030204" pitchFamily="34" charset="0"/>
                <a:ea typeface="Calibri" panose="020F0502020204030204" pitchFamily="34" charset="0"/>
                <a:cs typeface="Times New Roman" panose="02020603050405020304" pitchFamily="18" charset="0"/>
              </a:rPr>
              <a:t>Tempo destinado às perguntas dos participantes</a:t>
            </a:r>
            <a:r>
              <a:rPr lang="en-US" dirty="0"/>
              <a:t>.</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perito deve apresentar os objetivos da sessão aos participantes, por exemplo, o âmbito. Os participantes devem compreender o objetivo da sessão e o que se espera deles no final desta sessão.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 perito deve verificar quantos participantes assistiram ao curso de formação introdutório sobre cibercrime para juízes e procuradores do Conselho da Europa</a:t>
            </a:r>
            <a:r>
              <a:rPr lang="en-US"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Capítulo II, Secção 1, da Convenção (questões de direito substantivo) abrange tanto as disposições em matéria de criminalização como outras disposições conexas no domínio das infrações informáticas e das infrações relacionadas com computadores: começa por definir 9 infrações agrupadas em 4 categorias diferentes, abordando depois a responsabilidade acessória e as sanções.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infrações contra a confidencialidade, a integridade e a disponibilidade de dados informatizados e sistemas informáticos destinam-se a proteger a confidencialidade, a integridade e a disponibilidade de sistemas informáticos e dados informatizados, e não a criminalizar as atividades legítimas e comuns inerentes à conceção de redes ou às práticas comuns de exploração e de comércio.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infrações relacionadas com computadores dizem respeito a infrações comuns que são frequentemente cometidas por meio da utilização de um sistema informático. A maioria dos Estados já definiu a criminalização destas infrações comuns, pelo que as suas legislações internas serão ou não suficientemente abrangentes para englobar situações que envolvam redes informáticas (por exemplo, as leis em vigor nalguns países, relativamente à pornografia infantil, poderão não ser aplicáveis a imagens eletrónicas). Por conseguinte, aquando da implementação destes artigos, os Estados deverão proceder a uma análise das suas leis vigentes, de forma a determinar se as mesmas são aplicáveis a situações que impliquem a utilização de redes ou sistemas informáticos. Caso as infrações instituídas ao abrigo da legislação nacional contemplem já a referida conduta, não será necessário modificar tais disposições nem proceder à elaboração de novas disposições nesse sentido.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a natureza evolutiva das tecnologias informáticas e da informação e a sua utilização crescente na vida quotidiana têm impacto nos processos penais na medida em que cada vez mais casos têm a componente de utilização ou abuso das TIC na sua prática. No entanto, isto não significa que todos os crimes sejam agora um cibercrime</a:t>
            </a:r>
            <a:r>
              <a:rPr lang="en-GB" sz="1800" b="0" i="0" u="none" strike="noStrike" baseline="0" dirty="0">
                <a:latin typeface="Arial" panose="020B0604020202020204" pitchFamily="34" charset="0"/>
              </a:rPr>
              <a:t>.</a:t>
            </a: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O slide fornece uma representação gráfica dos atos criminosos em cada um dos grupos, tal como estipulado na Convenção sobre o Cibercrime do Conselho da Europa</a:t>
            </a:r>
            <a:r>
              <a:rPr lang="en-US" sz="1800" b="0" i="0" u="none" strike="noStrike" baseline="0" dirty="0">
                <a:latin typeface="Arial" panose="020B0604020202020204" pitchFamily="34" charset="0"/>
              </a:rPr>
              <a:t>.</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provas digitais ou sob a forma eletrónica são quaisquer informações probatórias armazenadas ou transmitidas em formato digital que uma parte num processo judicial possa utilizar no julgamento. Antes de aceitar provas digitais, o tribunal determinará se o elemento de prova é pertinente, se é autêntico, se se trata de rumor e se uma cópia é aceitável ou se é necessário o original.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utilização de provas digitais aumentou nas últimas décadas, uma vez que os tribunais permitiram a utilização de e-mails, fotografias digitais, registos de transações de caixas automáticos, documentos de processamento de texto, histórico de mensagens instantâneas, ficheiros guardados de programas de contabilidade, folhas de cálculo, históricos do browser da Internet, bases de dados, conteúdos de memória do computador, cópias de segurança do computador, impressões informáticas, registos do sistema de posicionamento global, registos de portas eletrónicas de um hotel e ficheiros de vídeo ou áudio digitais</a:t>
            </a:r>
            <a:r>
              <a:rPr lang="en-GB" b="0"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provas sob a forma eletrónica provêm de dispositivos eletrónicos como computadores e respetivos periféricos, redes informáticas, telemóveis, câmaras digitais e outros equipamentos portáteis (incluindo dispositivos de armazenamento de dados), bem como da Internet.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informações neles contidas não possuem uma forma física independente. No entanto, em muitos aspetos, as provas sob a forma eletrónica não são diferentes das provas tradicionais, na medida em que a parte que as introduz no processo judicial deve poder demonstrar que refletem o mesmo conjunto de circunstâncias e informação factual que existiam no momento da infração. Por outras palavras, devem poder demonstrar que não ocorreram (nem puderam ocorrer) alterações, supressões, aditamentos ou outras alterações.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natureza intangível de quaisquer dados e informação armazenados em formato eletrónico torna muito mais fácil manipular e serem mais propensos a alterações do que as formas tradicionais de prova. Esta situação criou desafios especiais para o sistema judicial, o que exige que esses dados sejam tratados de forma particular por forma a garantir a integridade dos elementos de prova que oferecem</a:t>
            </a:r>
            <a:r>
              <a:rPr lang="en-GB" dirty="0">
                <a:effectLst/>
                <a:latin typeface="Arial" panose="020B0604020202020204" pitchFamily="34" charset="0"/>
              </a:rPr>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As provas sob a forma eletrónica estão expostas a desafios semelhantes mas significativamente mais importantes para a sua deteção, obtenção, análise e utilização no decurso de processos penais. Os próximos slides abordarão alguns dos seus aspetos importantes</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A rapidez é crucial para detetar e obter provas sob a forma eletrónica. Diferentes países têm regras diferentes em matéria de conservação e armazenamento das provas eletrónicas. Alguns países têm um regime de conservação de dados, ao passo que outros não. No entanto, não se deve partir do princípio de que a obtenção de provas sob a forma eletrónica seja possível durante um período de tempo indeterminado. Pelo contrário, deve entender-se que devem ser tomadas medidas o mais rapidamente possível para garantir a sua preservação</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O tempo não pode ser negligenciado como parte importante da investigação do cibercrime e da deteção e obtenção de provas sob a forma eletrónica. Existem 24 fusos horários no mundo e a diferença horária máxima pode chegar às 12 horas. Tendo em conta que um segundo pode fazer a diferença entre um utilizador e outro utilizador de endereços IP dinâmicos, é de importância fundamental que a hora exata da prática do crime tenha sido devidamente estabelecida</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As provas sob a forma eletrónica têm uma fonte. A fonte é o computador que executa o programa informático utilizado pelos seres humanos, devendo ser estabelecida uma ligação entre eles por forma a identificar o verdadeiro suspeito, posteriormente arguido. É da maior importância que este processo seja realizado em conformidade com as leis processuais em vigor. Caso contrário, todo o processo corre o risco de ser abolido em segunda ou em última instância de recurso</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sz="1800" dirty="0">
                <a:effectLst/>
                <a:latin typeface="Calibri" panose="020F0502020204030204" pitchFamily="34" charset="0"/>
                <a:ea typeface="Calibri" panose="020F0502020204030204" pitchFamily="34" charset="0"/>
                <a:cs typeface="Times New Roman" panose="02020603050405020304" pitchFamily="18" charset="0"/>
              </a:rPr>
              <a:t>Em 2020, o mundo tem 195 países e uma série de sistemas jurídicos diferentes. Os sistemas de justiça penal são complexos e atualmente podem ser não apenas clássicos, como o direito comum ou o direito civil, mas também híbridos, combinando diferentes procedimentos de uma série de sistemas. Na cooperação internacional, este facto deve ser adicionalmente observado e analisado</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Durante o curso de formação introdutório sobre cibercrime para juízes e procuradores, os participantes já se deverão ter familiarizado com os conceitos básicos de cooperação internacional. A primeira parte desta sessão é dedicada à atualização dos conhecimentos básicos que se espera que já tenham sido adquiridos sobre o tema.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pode acontecer que alguns participantes não tenham estado presentes no curso de formação introdutório. Assim, o perito deve estar ciente desta possibilidade e estar disposto a repetir alguns dos princípios mais importantes dessa formação durante esta sessão</a:t>
            </a:r>
            <a:r>
              <a:rPr lang="en-US"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Os slides seguintes explicam alguns aspetos da cooperação internacional em termos das capacidades mais presentes atualmente</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cooperação formal é a forma mais generalizada de cooperação internacional, tendo aspetos positivos e negativos.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parece que os aspetos negativos são superiores aos aspetos positivos e constituem, atualmente, mais um problema do que uma solução</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cooperação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quasi-informal</a:t>
            </a:r>
            <a:r>
              <a:rPr lang="pt-PT" sz="1800" dirty="0">
                <a:effectLst/>
                <a:latin typeface="Calibri" panose="020F0502020204030204" pitchFamily="34" charset="0"/>
                <a:ea typeface="Calibri" panose="020F0502020204030204" pitchFamily="34" charset="0"/>
                <a:cs typeface="Times New Roman" panose="02020603050405020304" pitchFamily="18" charset="0"/>
              </a:rPr>
              <a:t> é bastante popular entre as autoridades de aplicação da lei e o Ministério Público, uma vez que utiliza canais de comunicação formalmente estabelecidos, mas sem necessidade de obter diferentes aprovações ou ordens das diferentes autoridades competentes, diretamente ou interligadas.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a questão da admissibilidade das provas pode ser suscitada posteriormente no decurso do processo</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cooperação informal é, em geral, o início de todas as investigações em matéria de cibercrime, tanto a nível nacional como internacional.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No entanto, apresenta inúmeros aspetos negativos que devem ser abordados</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cooperação entre os setores público e privado no domínio do cibercrime no que diz respeito a aspetos internacionais do crime é uma componente extremamente importante da investigação e da fase principal do julgamento. Os fornecedores de serviços do setor privado ligados às tecnologias da informação e da comunicação (TIC) são os principais detentores da informação mais útil para os investigadores, procuradores e juízes em matéria de cibercrime.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cooperação com eles com vista a uma cooperação expedita e a torná-la mais precisa e útil é extremamente importante se se pretender alcançar rapidez na deteção e obtenção de provas. Assim, dentro dos limites legais, todas as formas dessa cooperação devem ser exploradas e estabelecidas não só com base em medidas e ordens coercivas, mas também em acordos voluntários e formas de cooperação semelhantes</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O perito deve verificar junto dos participantes se os objetivos da sessão foram alcançados</a:t>
            </a:r>
            <a:r>
              <a:rPr lang="en-US" dirty="0"/>
              <a:t>.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As questões difíceis são, de facto, questões básicas sobre assistência jurídica mútua em matéria penal. O perito deve apresentá-las como introdução para o processo subsequente que se irá verificar.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Nos processos de AJM, tal como em investigações internas, as autoridades competentes serão confrontadas com questões sobre a competência ou jurisdição territorial, da autoridade e da autoridade interna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da(s</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autoridade(s</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responsável(eis</a:t>
            </a:r>
            <a:r>
              <a:rPr lang="pt-PT" sz="1800" dirty="0">
                <a:effectLst/>
                <a:latin typeface="Calibri" panose="020F0502020204030204" pitchFamily="34" charset="0"/>
                <a:ea typeface="Calibri" panose="020F0502020204030204" pitchFamily="34" charset="0"/>
                <a:cs typeface="Times New Roman" panose="02020603050405020304" pitchFamily="18" charset="0"/>
              </a:rPr>
              <a:t>). Tal como em muitos países, o local da prática será o fator determinante para o estabelecimento da competência apropriada.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Os participantes devem estar cientes de que existem algumas dificuldades em matéria de investigações que ultrapassam as fronteiras internas. Podem constituir um fator limitativo, como a necessidade de investigação transfronteiras e o acesso ao local de armazenamento de dados no ambiente técnico na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cloud</a:t>
            </a:r>
            <a:r>
              <a:rPr lang="pt-PT" sz="1800" dirty="0">
                <a:effectLst/>
                <a:latin typeface="Calibri" panose="020F0502020204030204" pitchFamily="34" charset="0"/>
                <a:ea typeface="Calibri" panose="020F0502020204030204" pitchFamily="34" charset="0"/>
                <a:cs typeface="Times New Roman" panose="02020603050405020304" pitchFamily="18" charset="0"/>
              </a:rPr>
              <a:t>” explicado durante a sessão sobre provas sob a forma eletrónica na formação introdutória</a:t>
            </a:r>
            <a:r>
              <a:rPr lang="en-US" dirty="0"/>
              <a:t>.</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800" dirty="0">
                <a:effectLst/>
                <a:latin typeface="Calibri" panose="020F0502020204030204" pitchFamily="34" charset="0"/>
                <a:ea typeface="Calibri" panose="020F0502020204030204" pitchFamily="34" charset="0"/>
                <a:cs typeface="Times New Roman" panose="02020603050405020304" pitchFamily="18" charset="0"/>
              </a:rPr>
              <a:t>Muitas organizações internacionais estão a tentar encontrar uma abordagem adequada ao fenómeno do cibercrime. Seguidamente, indicam-se seis dos instrumentos ou iniciativas mais importantes</a:t>
            </a:r>
            <a:r>
              <a:rPr lang="en-US"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Breve descrição da base de membros da INTERPOL, objetivos e programas em matéria de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Secretariado-Geral</a:t>
            </a:r>
            <a:r>
              <a:rPr lang="pt-PT" sz="1800" dirty="0">
                <a:effectLst/>
                <a:latin typeface="Calibri" panose="020F0502020204030204" pitchFamily="34" charset="0"/>
                <a:ea typeface="Calibri" panose="020F0502020204030204" pitchFamily="34" charset="0"/>
                <a:cs typeface="Times New Roman" panose="02020603050405020304" pitchFamily="18" charset="0"/>
              </a:rPr>
              <a:t> coordena as atividades quotidianas para combater uma série de crimes. Sob a orientação do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Secretário-Geral</a:t>
            </a:r>
            <a:r>
              <a:rPr lang="pt-PT" sz="1800" dirty="0">
                <a:effectLst/>
                <a:latin typeface="Calibri" panose="020F0502020204030204" pitchFamily="34" charset="0"/>
                <a:ea typeface="Calibri" panose="020F0502020204030204" pitchFamily="34" charset="0"/>
                <a:cs typeface="Times New Roman" panose="02020603050405020304" pitchFamily="18" charset="0"/>
              </a:rPr>
              <a:t>, é composto tanto por autoridades policiais como por civis e inclui uma sede em Lyon, um complexo mundial de inovação em Singapura e vários escritórios de representação em diferentes regiões.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cada país, um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Gabinete Central Nacional (GCN)</a:t>
            </a:r>
            <a:r>
              <a:rPr lang="pt-PT" sz="1800" dirty="0">
                <a:effectLst/>
                <a:latin typeface="Calibri" panose="020F0502020204030204" pitchFamily="34" charset="0"/>
                <a:ea typeface="Calibri" panose="020F0502020204030204" pitchFamily="34" charset="0"/>
                <a:cs typeface="Times New Roman" panose="02020603050405020304" pitchFamily="18" charset="0"/>
              </a:rPr>
              <a:t> da INTERPOL constitui o ponto de contacto central entre o Secretário-Geral e outros GCN. Um GCN é gerido por agentes da polícia nacional e opera habitualmente no ministério responsável pelas autoridades policiais.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Assembleia Geral</a:t>
            </a:r>
            <a:r>
              <a:rPr lang="pt-PT" sz="1800" dirty="0">
                <a:effectLst/>
                <a:latin typeface="Calibri" panose="020F0502020204030204" pitchFamily="34" charset="0"/>
                <a:ea typeface="Calibri" panose="020F0502020204030204" pitchFamily="34" charset="0"/>
                <a:cs typeface="Times New Roman" panose="02020603050405020304" pitchFamily="18" charset="0"/>
              </a:rPr>
              <a:t> é o órgão de direção e reúne todos os países uma vez por ano para tomar decisões</a:t>
            </a:r>
            <a:r>
              <a:rPr lang="en-GB" dirty="0"/>
              <a: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Europol é um importante facilitador da cooperação policial entre os Estados-Membros da UE e outros que assinaram o acordo de cooperação com esta agência.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Com sede em Haia, nos Países Baixos, apoia os 27 Estados-Membros da UE na sua luta contra o terrorismo, o cibercrime e outras formas graves e organizadas de criminalidade. Trabalha com muitos Estados parceiros e organizações internacionais não pertencentes à UE.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Europol oferece uma gama única de serviços e serve 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centro de apoio às operações das autoridades responsáveis aplicação da lei;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plataforma de informação sobre atividades criminosas;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centro de competências para as autoridades responsáveis aplicação da lei.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b="1" dirty="0">
                <a:effectLst/>
                <a:latin typeface="Calibri" panose="020F0502020204030204" pitchFamily="34" charset="0"/>
                <a:ea typeface="Calibri" panose="020F0502020204030204" pitchFamily="34" charset="0"/>
                <a:cs typeface="Times New Roman" panose="02020603050405020304" pitchFamily="18" charset="0"/>
              </a:rPr>
              <a:t>A EUROPOL EM NÚMEROS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Mais de 1.000 efetivos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220 agentes de ligação da Europol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Cerca de 100 analistas criminais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dirty="0">
                <a:effectLst/>
                <a:latin typeface="Calibri" panose="020F0502020204030204" pitchFamily="34" charset="0"/>
                <a:ea typeface="Calibri" panose="020F0502020204030204" pitchFamily="34" charset="0"/>
                <a:cs typeface="Times New Roman" panose="02020603050405020304" pitchFamily="18" charset="0"/>
              </a:rPr>
              <a:t>Apoia mais de 40.000 investigações internacionais por ano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análise está no cerne das suas atividades. A EUROPOL elabora avaliações periódicas que fornecem análises abrangentes e prospetivas da criminalidade e do terrorismo na UE, incluindo: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Avaliação da Ameaça da Criminalidade Grave e Organizada da União Europeia (SOCTA)</a:t>
            </a:r>
            <a:r>
              <a:rPr lang="pt-PT" sz="1800" dirty="0">
                <a:effectLst/>
                <a:latin typeface="Calibri" panose="020F0502020204030204" pitchFamily="34" charset="0"/>
                <a:ea typeface="Calibri" panose="020F0502020204030204" pitchFamily="34" charset="0"/>
                <a:cs typeface="Times New Roman" panose="02020603050405020304" pitchFamily="18" charset="0"/>
              </a:rPr>
              <a:t>, que atualiza a comunidade de autoridades responsáveis pela aplicação da lei europeias e os decisores políticos sobre os desenvolvimentos da criminalidade grave e organizada e as ameaças que esta representa;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Relatório sobre a Situação e Tendências do Terrorismo na Europa (TE-SAT)</a:t>
            </a:r>
            <a:r>
              <a:rPr lang="pt-PT" sz="1800" dirty="0">
                <a:effectLst/>
                <a:latin typeface="Calibri" panose="020F0502020204030204" pitchFamily="34" charset="0"/>
                <a:ea typeface="Calibri" panose="020F0502020204030204" pitchFamily="34" charset="0"/>
                <a:cs typeface="Times New Roman" panose="02020603050405020304" pitchFamily="18" charset="0"/>
              </a:rPr>
              <a:t>, que apresenta uma descrição pormenorizada da situação do terrorismo na UE;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Avaliação da Ameaça da Criminalidade Organizada Dinamizada pela Internet (</a:t>
            </a:r>
            <a:r>
              <a:rPr lang="pt-PT"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iOCTA</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a:t>
            </a:r>
            <a:r>
              <a:rPr lang="pt-PT" sz="1800" dirty="0">
                <a:effectLst/>
                <a:latin typeface="Calibri" panose="020F0502020204030204" pitchFamily="34" charset="0"/>
                <a:ea typeface="Calibri" panose="020F0502020204030204" pitchFamily="34" charset="0"/>
                <a:cs typeface="Times New Roman" panose="02020603050405020304" pitchFamily="18" charset="0"/>
              </a:rPr>
              <a:t> que dá conta das principais conclusões e das ameaças emergentes e desenvolvimentos no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Europol </a:t>
            </a:r>
            <a:r>
              <a:rPr lang="pt-PT"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Review</a:t>
            </a:r>
            <a:r>
              <a:rPr lang="pt-PT" sz="1800" dirty="0">
                <a:effectLst/>
                <a:latin typeface="Calibri" panose="020F0502020204030204" pitchFamily="34" charset="0"/>
                <a:ea typeface="Calibri" panose="020F0502020204030204" pitchFamily="34" charset="0"/>
                <a:cs typeface="Times New Roman" panose="02020603050405020304" pitchFamily="18" charset="0"/>
              </a:rPr>
              <a:t>, uma publicação anual que descreve os progressos realizados pela agência e pelos seus parceiros na luta contra a criminalidade.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Europol criou o Centro Europeu da Cibercriminalidade (EC3) em 2013</a:t>
            </a:r>
            <a:r>
              <a:rPr lang="pt-PT" sz="1800" dirty="0">
                <a:effectLst/>
                <a:latin typeface="Calibri" panose="020F0502020204030204" pitchFamily="34" charset="0"/>
                <a:ea typeface="Calibri" panose="020F0502020204030204" pitchFamily="34" charset="0"/>
                <a:cs typeface="Times New Roman" panose="02020603050405020304" pitchFamily="18" charset="0"/>
              </a:rPr>
              <a:t> para reforçar a resposta das autoridades responsáveis pela aplicação da lei ao cibercrime na UE e, assim, ajudar a proteger os cidadãos, as empresas e os governos europeus da criminalidade online. Desde a sua criação, o EC3 deu um contributo significativo para a luta contra o cibercrime: participou em dezenas de operações de grande visibilidade e centenas de destacamentos de apoio operacional no local que resultaram em centenas de detenções, tendo analisado centenas de milhares de ficheiros, a grande maioria dos quais se revelaram maliciosos.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Todos os anos, o EC3 publica a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Avaliação da Ameaça da Criminalidade Organizada Dinamizada pela Internet (IOCTA),</a:t>
            </a:r>
            <a:r>
              <a:rPr lang="pt-PT" sz="1800" dirty="0">
                <a:effectLst/>
                <a:latin typeface="Calibri" panose="020F0502020204030204" pitchFamily="34" charset="0"/>
                <a:ea typeface="Calibri" panose="020F0502020204030204" pitchFamily="34" charset="0"/>
                <a:cs typeface="Times New Roman" panose="02020603050405020304" pitchFamily="18" charset="0"/>
              </a:rPr>
              <a:t> o seu relatório estratégico mais emblemático sobre as principais conclusões, as ameaças emergentes e os desenvolvimentos no cibercrime.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 IOCTA demonstra até que ponto o cibercrime é abrangente e variado e como o EC3 é uma parte fundamental da resposta da Europol e da UE. O EC3 adota uma abordagem tripartida à luta contra o </a:t>
            </a:r>
            <a:r>
              <a:rPr lang="pt-P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cibercrime</a:t>
            </a:r>
            <a:r>
              <a:rPr lang="pt-PT" sz="1800" dirty="0">
                <a:effectLst/>
                <a:latin typeface="Calibri" panose="020F0502020204030204" pitchFamily="34" charset="0"/>
                <a:ea typeface="Calibri" panose="020F0502020204030204" pitchFamily="34" charset="0"/>
                <a:cs typeface="Times New Roman" panose="02020603050405020304" pitchFamily="18" charset="0"/>
              </a:rPr>
              <a:t>: investigação forense, estratégia e operações</a:t>
            </a:r>
            <a:r>
              <a:rPr lang="en-GB" dirty="0"/>
              <a:t>.</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EUROJUST é uma agência da União Europeia que se ocupa da cooperação judiciária em matéria penal entre as agências dos Estados-Membros. A sua sede é em Haia, Países Baixos.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Conselho Europeu, na sua Conclusão 46, acordou a criação de uma unidade (Eurojust), composta por procuradores, magistrados ou agentes policiais nacionais com competências equivalentes, independente em cada Estado-Membro de acordo com o seu próprio sistema jurídico.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14 de dezembro de 2000, foi criada uma unidade provisória de cooperação judiciária com a designação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Pro-Eurojust</a:t>
            </a:r>
            <a:r>
              <a:rPr lang="pt-PT" sz="1800" dirty="0">
                <a:effectLst/>
                <a:latin typeface="Calibri" panose="020F0502020204030204" pitchFamily="34" charset="0"/>
                <a:ea typeface="Calibri" panose="020F0502020204030204" pitchFamily="34" charset="0"/>
                <a:cs typeface="Times New Roman" panose="02020603050405020304" pitchFamily="18" charset="0"/>
              </a:rPr>
              <a:t>, que funcionava no edifício do Conselho em Bruxelas. Os membros nacionais foram então designados de correspondentes nacionais. Esta unidade foi a precursora da Eurojust, cujo objetivo era ser um fórum de auscultação de procuradores de todos os Estados-Membros e na qual os princípios da Eurojust seriam experimentados e testados.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t>
            </a:r>
            <a:r>
              <a:rPr lang="pt-PT" sz="1800" dirty="0" err="1">
                <a:effectLst/>
                <a:latin typeface="Calibri" panose="020F0502020204030204" pitchFamily="34" charset="0"/>
                <a:ea typeface="Calibri" panose="020F0502020204030204" pitchFamily="34" charset="0"/>
                <a:cs typeface="Times New Roman" panose="02020603050405020304" pitchFamily="18" charset="0"/>
              </a:rPr>
              <a:t>Pro-Eurojust</a:t>
            </a:r>
            <a:r>
              <a:rPr lang="pt-PT" sz="1800" dirty="0">
                <a:effectLst/>
                <a:latin typeface="Calibri" panose="020F0502020204030204" pitchFamily="34" charset="0"/>
                <a:ea typeface="Calibri" panose="020F0502020204030204" pitchFamily="34" charset="0"/>
                <a:cs typeface="Times New Roman" panose="02020603050405020304" pitchFamily="18" charset="0"/>
              </a:rPr>
              <a:t> iniciou formalmente as suas atividades em 1 de março de 2001.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Conselho Europeu aprovou a nova decisão do Conselho relativa ao reforço da Eurojust, ratificada em dezembro de 2008 e publicada em 4 de junho de 2009. O objetivo da nova decisão era melhorar as capacidades operacionais da Eurojust, aumentar o intercâmbio de informação entre os intervenientes, facilitar e reforçar a cooperação entre as autoridades nacionais e a Eurojust, bem como reforçar e estabelecer relações com parceiros e países terceiros.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O Tratado de Lisboa continha um capítulo importante no desenvolvimento da Eurojust no seu artigo 85.º, que menciona a Eurojust e define a sua missão: </a:t>
            </a:r>
            <a:r>
              <a:rPr lang="pt-PT" sz="1800" i="1" dirty="0">
                <a:effectLst/>
                <a:latin typeface="Calibri" panose="020F0502020204030204" pitchFamily="34" charset="0"/>
                <a:ea typeface="Calibri" panose="020F0502020204030204" pitchFamily="34" charset="0"/>
                <a:cs typeface="Times New Roman" panose="02020603050405020304" pitchFamily="18" charset="0"/>
              </a:rPr>
              <a:t>“apoiar e reforçar a coordenação e a cooperação entre as autoridades nacionais competentes para a investigação e o exercício da ação penal em matéria de criminalidade grave que afete dois ou mais Estados-Membros [...]</a:t>
            </a:r>
            <a:r>
              <a:rPr lang="pt-PT"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Em julho de 2013, a Comissão Europeia apresentou ao Parlamento Europeu e ao Conselho uma proposta de um novo regulamento relativo à Eurojust, a fim de proporcionar um “quadro jurídico único e renovado para uma nova Agência para a Cooperação Judiciária Penal (Eurojust)”, sucessora legal da Eurojust criada em 2002.</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Após longas negociações, o Parlamento Europeu e o Conselho adotaram, em novembro de 2018, o </a:t>
            </a:r>
            <a:r>
              <a:rPr lang="pt-PT" sz="1800" b="1"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Regulamento que cria a Agência da União Europeia para a Cooperação Judiciária Penal</a:t>
            </a:r>
            <a:r>
              <a:rPr lang="pt-PT" sz="1800" dirty="0">
                <a:effectLst/>
                <a:latin typeface="Calibri" panose="020F0502020204030204" pitchFamily="34" charset="0"/>
                <a:ea typeface="Calibri" panose="020F0502020204030204" pitchFamily="34" charset="0"/>
                <a:cs typeface="Times New Roman" panose="02020603050405020304" pitchFamily="18" charset="0"/>
              </a:rPr>
              <a:t>. O regulamento estabeleceu um novo sistema de governação, clarificou a relação entre a Eurojust e a Procuradoria Europeia, estabeleceu um novo regime de proteção de dados, adotou novas regras para as relações externas da Eurojust e reforçou o papel do Parlamento Europeu e dos parlamentos nacionais no controlo democrático das atividades da Eurojust. A aplicação do regulamento iniciou-se em 12 de dezembro de 2019.</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Após a saída do Reino Unido da União Europeia em 31 de janeiro de 2020, o número de gabinetes nacionais é de 26</a:t>
            </a:r>
            <a:r>
              <a:rPr lang="en-GB" dirty="0"/>
              <a:t>.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a:t>
            </a:r>
            <a:r>
              <a:rPr lang="pt-PT" sz="1800" b="1" dirty="0">
                <a:effectLst/>
                <a:latin typeface="Calibri" panose="020F0502020204030204" pitchFamily="34" charset="0"/>
                <a:ea typeface="Calibri" panose="020F0502020204030204" pitchFamily="34" charset="0"/>
                <a:cs typeface="Times New Roman" panose="02020603050405020304" pitchFamily="18" charset="0"/>
              </a:rPr>
              <a:t>Rede Judiciária Europeia em matéria de Cibercriminalidade</a:t>
            </a:r>
            <a:r>
              <a:rPr lang="pt-PT" sz="1800" dirty="0">
                <a:effectLst/>
                <a:latin typeface="Calibri" panose="020F0502020204030204" pitchFamily="34" charset="0"/>
                <a:ea typeface="Calibri" panose="020F0502020204030204" pitchFamily="34" charset="0"/>
                <a:cs typeface="Times New Roman" panose="02020603050405020304" pitchFamily="18" charset="0"/>
              </a:rPr>
              <a:t> (RJEC) foi criada em 2016, durante a Presidência neerlandesa da UE, para promover os contactos entre profissionais especializados no combate aos desafios colocados pelo cibercrime, o crime com recurso a meios informáticos e as investigações no ciberespaço, e aumentar a eficiência das investigações e dos procedimentos penais.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t-PT" sz="1800" dirty="0">
                <a:effectLst/>
                <a:latin typeface="Calibri" panose="020F0502020204030204" pitchFamily="34" charset="0"/>
                <a:ea typeface="Calibri" panose="020F0502020204030204" pitchFamily="34" charset="0"/>
                <a:cs typeface="Times New Roman" panose="02020603050405020304" pitchFamily="18" charset="0"/>
              </a:rPr>
              <a:t>A RJEC facilita e reforça a cooperação entre as autoridades judiciárias competentes, permitindo o intercâmbio de conhecimentos especializados, as melhores práticas e outros conhecimentos pertinentes em matéria de investigação e repressão do cibercrime. A rede também promove o diálogo entre os diferentes intervenientes e partes interessadas que desempenham um papel na garantia do Estado de direito no ciberespaço.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PT" sz="1800" dirty="0">
              <a:effectLst/>
              <a:latin typeface="Calibri" panose="020F0502020204030204" pitchFamily="34" charset="0"/>
              <a:ea typeface="Calibri" panose="020F0502020204030204" pitchFamily="34" charset="0"/>
              <a:cs typeface="Times New Roman" panose="02020603050405020304" pitchFamily="18" charset="0"/>
            </a:endParaRPr>
          </a:p>
          <a:p>
            <a:r>
              <a:rPr lang="pt-PT" sz="1800" dirty="0">
                <a:effectLst/>
                <a:latin typeface="Calibri" panose="020F0502020204030204" pitchFamily="34" charset="0"/>
                <a:ea typeface="Calibri" panose="020F0502020204030204" pitchFamily="34" charset="0"/>
                <a:cs typeface="Times New Roman" panose="02020603050405020304" pitchFamily="18" charset="0"/>
              </a:rPr>
              <a:t>Em conformidade com as conclusões do Conselho de 9 de junho de 2016, a Eurojust apoia a rede e assegura uma cooperação estreita</a:t>
            </a:r>
            <a:r>
              <a:rPr lang="en-GB" dirty="0"/>
              <a: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9/20/2021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9/20/2021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9/20/2021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9/20/2021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9/20/2021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9/20/2021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9/20/2021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9/20/2021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9/20/2021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9/20/2021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9/20/2021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9/20/2021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jpe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6.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PT"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4431983"/>
          </a:xfrm>
          <a:prstGeom prst="rect">
            <a:avLst/>
          </a:prstGeom>
          <a:ln>
            <a:noFill/>
          </a:ln>
        </p:spPr>
        <p:txBody>
          <a:bodyPr wrap="square">
            <a:spAutoFit/>
          </a:bodyPr>
          <a:lstStyle/>
          <a:p>
            <a:pPr algn="ctr"/>
            <a:r>
              <a:rPr lang="pt-PT" sz="3600" b="1" i="1">
                <a:solidFill>
                  <a:schemeClr val="tx2"/>
                </a:solidFill>
              </a:rPr>
              <a:t>Curso Judiciário Especializado sobre Cooperação Internacional</a:t>
            </a:r>
          </a:p>
          <a:p>
            <a:pPr algn="ctr"/>
            <a:endParaRPr lang="fr-FR" b="1" dirty="0"/>
          </a:p>
          <a:p>
            <a:pPr marL="0" indent="0" algn="ctr">
              <a:buFont typeface="Arial" charset="0"/>
              <a:buNone/>
              <a:defRPr/>
            </a:pPr>
            <a:r>
              <a:rPr lang="pt-PT" b="1"/>
              <a:t> </a:t>
            </a:r>
          </a:p>
          <a:p>
            <a:pPr marL="0" indent="0" algn="ctr">
              <a:buFont typeface="Arial" charset="0"/>
              <a:buNone/>
              <a:defRPr/>
            </a:pPr>
            <a:r>
              <a:rPr lang="pt-PT" sz="3200" b="1">
                <a:solidFill>
                  <a:schemeClr val="tx2"/>
                </a:solidFill>
              </a:rPr>
              <a:t>Sessão 1.2 </a:t>
            </a:r>
          </a:p>
          <a:p>
            <a:pPr marL="0" indent="0" algn="ctr">
              <a:buFont typeface="Arial" charset="0"/>
              <a:buNone/>
              <a:defRPr/>
            </a:pPr>
            <a:r>
              <a:rPr lang="pt-PT" sz="3200" b="1">
                <a:solidFill>
                  <a:schemeClr val="tx2"/>
                </a:solidFill>
              </a:rPr>
              <a:t>Cooperação internacional numa </a:t>
            </a:r>
          </a:p>
          <a:p>
            <a:pPr marL="0" indent="0" algn="ctr">
              <a:buFont typeface="Arial" charset="0"/>
              <a:buNone/>
              <a:defRPr/>
            </a:pPr>
            <a:r>
              <a:rPr lang="pt-PT" sz="3200" b="1">
                <a:solidFill>
                  <a:schemeClr val="tx2"/>
                </a:solidFill>
              </a:rPr>
              <a:t>economia mundial</a:t>
            </a:r>
          </a:p>
          <a:p>
            <a:pPr marL="0" indent="0" algn="ctr">
              <a:buFont typeface="Arial" charset="0"/>
              <a:buNone/>
              <a:defRPr/>
            </a:pPr>
            <a:endParaRPr lang="sr-Latn-RS" sz="3200" b="1" dirty="0">
              <a:solidFill>
                <a:schemeClr val="tx2"/>
              </a:solidFill>
            </a:endParaRPr>
          </a:p>
          <a:p>
            <a:pPr marL="0" indent="0" algn="ctr">
              <a:buFont typeface="Arial" charset="0"/>
              <a:buNone/>
              <a:defRPr/>
            </a:pPr>
            <a:r>
              <a:rPr lang="pt-PT" sz="2400" b="1">
                <a:solidFill>
                  <a:schemeClr val="tx2"/>
                </a:solidFill>
              </a:rPr>
              <a:t> - versão online -</a:t>
            </a: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pt-PT" sz="2200" b="1" dirty="0"/>
              <a:t>Cooperação em matéria de combate contra a criminalidade</a:t>
            </a:r>
          </a:p>
          <a:p>
            <a:pPr marL="342900" indent="-342900">
              <a:buFont typeface="Arial" panose="020B0604020202020204" pitchFamily="34" charset="0"/>
              <a:buChar char="•"/>
            </a:pPr>
            <a:endParaRPr lang="en-GB" sz="2200" dirty="0"/>
          </a:p>
          <a:p>
            <a:pPr marL="342900" indent="-342900">
              <a:buFont typeface="Wingdings" pitchFamily="2" charset="2"/>
              <a:buChar char="ü"/>
            </a:pPr>
            <a:r>
              <a:rPr lang="pt-PT" sz="2200" b="1" dirty="0"/>
              <a:t>objetivo de coordenação</a:t>
            </a:r>
            <a:r>
              <a:rPr lang="pt-PT" sz="2200" dirty="0"/>
              <a:t> das atividades realizadas pelas autoridades nacionais responsáveis pelos procedimentos penais e pela investigação;</a:t>
            </a:r>
          </a:p>
          <a:p>
            <a:pPr lvl="1"/>
            <a:r>
              <a:rPr lang="pt-PT" sz="2200" dirty="0"/>
              <a:t> </a:t>
            </a:r>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pt-PT" sz="2200" b="1"/>
              <a:t>A Eurojust tem competência para</a:t>
            </a:r>
            <a:r>
              <a:rPr lang="pt-PT" sz="2200"/>
              <a:t>:</a:t>
            </a:r>
          </a:p>
          <a:p>
            <a:pPr marL="342900" indent="-342900">
              <a:buFont typeface="Wingdings" pitchFamily="2" charset="2"/>
              <a:buChar char="Ø"/>
            </a:pPr>
            <a:endParaRPr lang="en-GB" sz="2200" dirty="0"/>
          </a:p>
          <a:p>
            <a:pPr marL="342900" indent="-342900">
              <a:buFont typeface="Wingdings" pitchFamily="2" charset="2"/>
              <a:buChar char="ü"/>
            </a:pPr>
            <a:r>
              <a:rPr lang="pt-PT" sz="2200" b="1"/>
              <a:t>promover a coordenação</a:t>
            </a:r>
            <a:r>
              <a:rPr lang="pt-PT" sz="2200"/>
              <a:t> entre as autoridades competentes dos diferentes Estados-Membros</a:t>
            </a:r>
          </a:p>
          <a:p>
            <a:pPr marL="342900" indent="-342900">
              <a:buFont typeface="Wingdings" pitchFamily="2" charset="2"/>
              <a:buChar char="ü"/>
            </a:pPr>
            <a:endParaRPr lang="en-GB" sz="2200" dirty="0"/>
          </a:p>
          <a:p>
            <a:pPr marL="342900" indent="-342900">
              <a:buFont typeface="Wingdings" pitchFamily="2" charset="2"/>
              <a:buChar char="ü"/>
            </a:pPr>
            <a:r>
              <a:rPr lang="pt-PT" sz="2200" b="1"/>
              <a:t>facilitar a aplicação da</a:t>
            </a:r>
            <a:r>
              <a:rPr lang="pt-PT" sz="2200"/>
              <a:t> assistência jurídica mútua internacional e dos pedidos de extradição</a:t>
            </a:r>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556489"/>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RJEC – Rede judiciária europeia em matéria de cibercrime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832092"/>
          </a:xfrm>
          <a:prstGeom prst="rect">
            <a:avLst/>
          </a:prstGeom>
        </p:spPr>
        <p:txBody>
          <a:bodyPr>
            <a:spAutoFit/>
          </a:bodyPr>
          <a:lstStyle/>
          <a:p>
            <a:pPr>
              <a:spcAft>
                <a:spcPts val="0"/>
              </a:spcAft>
              <a:buFont typeface="Wingdings" pitchFamily="2" charset="2"/>
              <a:buChar char="Ø"/>
            </a:pPr>
            <a:r>
              <a:rPr lang="pt-PT" sz="2200" b="1" dirty="0"/>
              <a:t> Rede judiciária europeia em matéria de cibercrime do Eurojust (RJEC)</a:t>
            </a:r>
            <a:r>
              <a:rPr lang="pt-PT" sz="2200" dirty="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pt-PT" sz="2200" dirty="0"/>
              <a:t>criada em 2016 para </a:t>
            </a:r>
            <a:r>
              <a:rPr lang="pt-PT" sz="2200" b="1" dirty="0"/>
              <a:t>promover os contactos entre profissionais especializados no combate aos desafios colocados pelo cibercrime</a:t>
            </a:r>
            <a:r>
              <a:rPr lang="pt-PT" sz="2200" dirty="0"/>
              <a:t>, o crime com recurso a meios informáticos e as investigações no ciberespaço, </a:t>
            </a:r>
            <a:r>
              <a:rPr lang="pt-PT" sz="2200" b="1" dirty="0"/>
              <a:t>e aumentar a eficiência das investigações e dos procedimentos penais</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União Africana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164101"/>
            <a:ext cx="4888427" cy="5509200"/>
          </a:xfrm>
          <a:prstGeom prst="rect">
            <a:avLst/>
          </a:prstGeom>
        </p:spPr>
        <p:txBody>
          <a:bodyPr wrap="square">
            <a:spAutoFit/>
          </a:bodyPr>
          <a:lstStyle/>
          <a:p>
            <a:pPr marL="342900" indent="-342900" eaLnBrk="1" hangingPunct="1">
              <a:buFont typeface="Wingdings" pitchFamily="2" charset="2"/>
              <a:buChar char="Ø"/>
              <a:defRPr/>
            </a:pPr>
            <a:r>
              <a:rPr lang="pt-PT" sz="2200" b="1" dirty="0"/>
              <a:t>Convenção sobre cibersegurança </a:t>
            </a:r>
          </a:p>
          <a:p>
            <a:pPr marL="0" indent="0" eaLnBrk="1" hangingPunct="1">
              <a:buFont typeface="Arial" panose="020B0604020202020204" pitchFamily="34" charset="0"/>
              <a:buNone/>
              <a:defRPr/>
            </a:pPr>
            <a:r>
              <a:rPr lang="pt-PT" sz="2200" b="1" dirty="0"/>
              <a:t>e proteção de dados pessoais</a:t>
            </a:r>
          </a:p>
          <a:p>
            <a:pPr marL="0" indent="0">
              <a:buNone/>
            </a:pPr>
            <a:endParaRPr lang="en-US" sz="2200" dirty="0"/>
          </a:p>
          <a:p>
            <a:pPr marL="342900" indent="-342900">
              <a:buFont typeface="Wingdings" pitchFamily="2" charset="2"/>
              <a:buChar char="ü"/>
            </a:pPr>
            <a:r>
              <a:rPr lang="pt-PT" sz="2200" dirty="0"/>
              <a:t>A Convenção da União Africana sobre a Cibersegurança e Proteção de Dados Pessoais é um tratado multilateral assinado pelos membros da União Africana. </a:t>
            </a:r>
          </a:p>
          <a:p>
            <a:pPr marL="0" indent="0">
              <a:buNone/>
            </a:pPr>
            <a:endParaRPr lang="en-US" sz="2200" dirty="0"/>
          </a:p>
          <a:p>
            <a:pPr marL="342900" indent="-342900">
              <a:buFont typeface="Wingdings" pitchFamily="2" charset="2"/>
              <a:buChar char="ü"/>
            </a:pPr>
            <a:r>
              <a:rPr lang="pt-PT" sz="2200" dirty="0"/>
              <a:t>Estabelece os princípios legislativos no que diz respeito a:</a:t>
            </a:r>
          </a:p>
          <a:p>
            <a:pPr marL="742950" indent="-742950">
              <a:buFont typeface="+mj-lt"/>
              <a:buAutoNum type="arabicPeriod"/>
            </a:pPr>
            <a:r>
              <a:rPr lang="pt-PT" sz="2200" dirty="0"/>
              <a:t>transações eletrónicas</a:t>
            </a:r>
          </a:p>
          <a:p>
            <a:pPr marL="742950" indent="-742950">
              <a:buFont typeface="+mj-lt"/>
              <a:buAutoNum type="arabicPeriod"/>
            </a:pPr>
            <a:r>
              <a:rPr lang="pt-PT" sz="2200" dirty="0"/>
              <a:t>proteção de dados pessoais</a:t>
            </a:r>
          </a:p>
          <a:p>
            <a:pPr marL="742950" indent="-742950">
              <a:buFont typeface="+mj-lt"/>
              <a:buAutoNum type="arabicPeriod"/>
            </a:pPr>
            <a:r>
              <a:rPr lang="pt-PT" sz="2200" dirty="0"/>
              <a:t>cibersegurança e cibercrime</a:t>
            </a:r>
          </a:p>
          <a:p>
            <a:pPr lvl="1"/>
            <a:endParaRPr lang="en-GB"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Commonwealth</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pt-PT" sz="2200" b="1"/>
              <a:t>Lei-modelo</a:t>
            </a:r>
          </a:p>
          <a:p>
            <a:pPr marL="571500" lvl="2" indent="-571500" eaLnBrk="1" hangingPunct="1">
              <a:spcAft>
                <a:spcPts val="1200"/>
              </a:spcAft>
              <a:buFont typeface="Wingdings" pitchFamily="2" charset="2"/>
              <a:buChar char="ü"/>
              <a:defRPr/>
            </a:pPr>
            <a:r>
              <a:rPr lang="pt-PT" sz="2200"/>
              <a:t>O </a:t>
            </a:r>
            <a:r>
              <a:rPr lang="pt-PT" sz="2200" i="1"/>
              <a:t>Regime Harare</a:t>
            </a:r>
            <a:r>
              <a:rPr lang="pt-PT" sz="2200"/>
              <a:t> permite aumentar o nível e o âmbito da cooperação entre os governos da Commonwealth em matéria penal, incluindo em matéria de cibercrime.</a:t>
            </a:r>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4555093"/>
          </a:xfrm>
          <a:prstGeom prst="rect">
            <a:avLst/>
          </a:prstGeom>
        </p:spPr>
        <p:txBody>
          <a:bodyPr>
            <a:spAutoFit/>
          </a:bodyPr>
          <a:lstStyle/>
          <a:p>
            <a:pPr marL="800100" lvl="3" indent="-342900" eaLnBrk="1" hangingPunct="1">
              <a:spcAft>
                <a:spcPts val="1200"/>
              </a:spcAft>
              <a:buFont typeface="Wingdings" pitchFamily="2" charset="2"/>
              <a:buChar char="ü"/>
              <a:defRPr/>
            </a:pPr>
            <a:r>
              <a:rPr lang="pt-PT" sz="2200" dirty="0"/>
              <a:t>Inclui, entre os outros:</a:t>
            </a:r>
          </a:p>
          <a:p>
            <a:pPr marL="1028700" lvl="3" indent="-571500" eaLnBrk="1" hangingPunct="1">
              <a:spcAft>
                <a:spcPts val="1200"/>
              </a:spcAft>
              <a:buFont typeface="Arial" panose="020B0604020202020204" pitchFamily="34" charset="0"/>
              <a:buChar char="•"/>
              <a:defRPr/>
            </a:pPr>
            <a:r>
              <a:rPr lang="pt-PT" sz="2200" dirty="0"/>
              <a:t>Identificação e localização de pessoas</a:t>
            </a:r>
          </a:p>
          <a:p>
            <a:pPr marL="1028700" lvl="3" indent="-571500" eaLnBrk="1" hangingPunct="1">
              <a:spcAft>
                <a:spcPts val="1200"/>
              </a:spcAft>
              <a:buFont typeface="Arial" panose="020B0604020202020204" pitchFamily="34" charset="0"/>
              <a:buChar char="•"/>
              <a:defRPr/>
            </a:pPr>
            <a:r>
              <a:rPr lang="pt-PT" sz="2200" dirty="0"/>
              <a:t>Citação e notificação</a:t>
            </a:r>
          </a:p>
          <a:p>
            <a:pPr marL="1028700" lvl="3" indent="-571500" eaLnBrk="1" hangingPunct="1">
              <a:spcAft>
                <a:spcPts val="1200"/>
              </a:spcAft>
              <a:buFont typeface="Arial" panose="020B0604020202020204" pitchFamily="34" charset="0"/>
              <a:buChar char="•"/>
              <a:defRPr/>
            </a:pPr>
            <a:r>
              <a:rPr lang="pt-PT" sz="2200" dirty="0"/>
              <a:t>Busca e apreensão</a:t>
            </a:r>
          </a:p>
          <a:p>
            <a:pPr marL="1028700" lvl="3" indent="-571500" eaLnBrk="1" hangingPunct="1">
              <a:spcAft>
                <a:spcPts val="1200"/>
              </a:spcAft>
              <a:buFont typeface="Arial" panose="020B0604020202020204" pitchFamily="34" charset="0"/>
              <a:buChar char="•"/>
              <a:defRPr/>
            </a:pPr>
            <a:r>
              <a:rPr lang="pt-PT" sz="2200" dirty="0"/>
              <a:t>Obtenção de elementos de prova</a:t>
            </a:r>
          </a:p>
          <a:p>
            <a:pPr marL="1028700" lvl="3" indent="-571500" eaLnBrk="1" hangingPunct="1">
              <a:spcAft>
                <a:spcPts val="1200"/>
              </a:spcAft>
              <a:buFont typeface="Arial" panose="020B0604020202020204" pitchFamily="34" charset="0"/>
              <a:buChar char="•"/>
              <a:defRPr/>
            </a:pPr>
            <a:r>
              <a:rPr lang="pt-PT" sz="2200" dirty="0"/>
              <a:t>Deteção, apreensão e</a:t>
            </a:r>
          </a:p>
          <a:p>
            <a:pPr marL="1028700" lvl="3" indent="-571500" eaLnBrk="1" hangingPunct="1">
              <a:spcAft>
                <a:spcPts val="1200"/>
              </a:spcAft>
              <a:buFont typeface="Arial" panose="020B0604020202020204" pitchFamily="34" charset="0"/>
              <a:buChar char="•"/>
              <a:defRPr/>
            </a:pPr>
            <a:r>
              <a:rPr lang="pt-PT" sz="2200" dirty="0"/>
              <a:t>Confisco dos produtos dos</a:t>
            </a:r>
          </a:p>
          <a:p>
            <a:pPr marL="457200" lvl="3" eaLnBrk="1" hangingPunct="1">
              <a:spcAft>
                <a:spcPts val="1200"/>
              </a:spcAft>
              <a:defRPr/>
            </a:pPr>
            <a:r>
              <a:rPr lang="pt-PT" sz="2200" dirty="0"/>
              <a:t>	instrumentos do crime.</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Atualização sobre o que aprendemos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519720383"/>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Atualização sobre a dimensão internacional e a resposta ao cibercrime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2456057"/>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2</a:t>
            </a:r>
          </a:p>
          <a:p>
            <a:pPr algn="ctr">
              <a:lnSpc>
                <a:spcPct val="80000"/>
              </a:lnSpc>
            </a:pPr>
            <a:br>
              <a:rPr lang="pt-PT" sz="3200" b="1">
                <a:ea typeface="ＭＳ Ｐゴシック" charset="0"/>
                <a:cs typeface="ＭＳ Ｐゴシック" charset="0"/>
              </a:rPr>
            </a:br>
            <a:r>
              <a:rPr lang="pt-PT" sz="3200" b="1"/>
              <a:t>Compreender os conceitos básicos da cooperação internacional em matéria de cibercrime e provas sob a forma eletrónica</a:t>
            </a:r>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t>Princípios fundamentais da 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1033883"/>
            <a:ext cx="5297210" cy="5370701"/>
          </a:xfrm>
          <a:prstGeom prst="rect">
            <a:avLst/>
          </a:prstGeom>
        </p:spPr>
        <p:txBody>
          <a:bodyPr wrap="square">
            <a:spAutoFit/>
          </a:bodyPr>
          <a:lstStyle/>
          <a:p>
            <a:pPr algn="just">
              <a:spcBef>
                <a:spcPts val="600"/>
              </a:spcBef>
            </a:pPr>
            <a:r>
              <a:rPr lang="pt-PT" sz="2000" b="1" dirty="0"/>
              <a:t>Princípios fundamentais subjacentes à cooperação internacional:</a:t>
            </a:r>
          </a:p>
          <a:p>
            <a:pPr marL="342900" indent="-342900" algn="just">
              <a:spcBef>
                <a:spcPts val="600"/>
              </a:spcBef>
              <a:buFont typeface="Wingdings" pitchFamily="2" charset="2"/>
              <a:buChar char="ü"/>
            </a:pPr>
            <a:r>
              <a:rPr lang="pt-PT" b="1" dirty="0"/>
              <a:t>Cortesia entre nações</a:t>
            </a:r>
            <a:r>
              <a:rPr lang="pt-PT" dirty="0"/>
              <a:t>: trata-se de um princípio do direito internacional que permite a um Estado reconhecer, tanto quanto possível, os atos legislativos, executivos e judiciais de outro Estado;</a:t>
            </a:r>
          </a:p>
          <a:p>
            <a:pPr marL="342900" indent="-342900" algn="just">
              <a:spcBef>
                <a:spcPts val="600"/>
              </a:spcBef>
              <a:buFont typeface="Wingdings" pitchFamily="2" charset="2"/>
              <a:buChar char="ü"/>
            </a:pPr>
            <a:r>
              <a:rPr lang="pt-PT" b="1" dirty="0"/>
              <a:t>Reciprocidade</a:t>
            </a:r>
            <a:r>
              <a:rPr lang="pt-PT" dirty="0"/>
              <a:t>: o Estado que solicita elementos de prova deve dar resposta (ou prometer fazê-lo no futuro) a um pedido semelhante do Estado que solicita assistência (base para um processo moderno de assistência jurídica mútua);</a:t>
            </a:r>
          </a:p>
          <a:p>
            <a:pPr marL="342900" indent="-342900" algn="just">
              <a:spcBef>
                <a:spcPts val="600"/>
              </a:spcBef>
              <a:buFont typeface="Wingdings" pitchFamily="2" charset="2"/>
              <a:buChar char="ü"/>
            </a:pPr>
            <a:r>
              <a:rPr lang="pt-PT" b="1" dirty="0"/>
              <a:t>Dupla criminalidade</a:t>
            </a:r>
            <a:r>
              <a:rPr lang="pt-PT" dirty="0"/>
              <a:t>: a infração substantiva a respeito da qual é solicitada assistência por um Estado constitui igualmente uma infração no Estado onde que se encontram os elementos de prova.</a:t>
            </a:r>
          </a:p>
        </p:txBody>
      </p:sp>
      <mc:AlternateContent xmlns:mc="http://schemas.openxmlformats.org/markup-compatibility/2006">
        <mc:Choice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extLst>
                  <p:ext uri="{D42A27DB-BD31-4B8C-83A1-F6EECF244321}">
                    <p14:modId xmlns:p14="http://schemas.microsoft.com/office/powerpoint/2010/main" val="1918774963"/>
                  </p:ext>
                </p:extLst>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5"/>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Tratados da assistência jurídica mútua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
        <p:nvSpPr>
          <p:cNvPr id="5" name="Rectangle 4">
            <a:extLst>
              <a:ext uri="{FF2B5EF4-FFF2-40B4-BE49-F238E27FC236}">
                <a16:creationId xmlns:a16="http://schemas.microsoft.com/office/drawing/2014/main" id="{33E2E4FA-9DD3-4832-9714-3BDB5FECCA16}"/>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pt-PT" sz="2200" b="1"/>
              <a:t>cooperação formal</a:t>
            </a:r>
            <a:r>
              <a:rPr lang="pt-PT" sz="2200"/>
              <a:t> entre dois ou mais países</a:t>
            </a:r>
          </a:p>
          <a:p>
            <a:pPr marL="342900" indent="-342900" algn="just">
              <a:buFont typeface="Wingdings" pitchFamily="2" charset="2"/>
              <a:buChar char="ü"/>
            </a:pPr>
            <a:endParaRPr lang="en-US" sz="2200" dirty="0"/>
          </a:p>
          <a:p>
            <a:pPr marL="342900" indent="-342900" algn="just">
              <a:buFont typeface="Wingdings" pitchFamily="2" charset="2"/>
              <a:buChar char="ü"/>
            </a:pPr>
            <a:r>
              <a:rPr lang="pt-PT" sz="2200" b="1"/>
              <a:t>inclui normalmente disposições</a:t>
            </a:r>
            <a:r>
              <a:rPr lang="pt-PT" sz="2200"/>
              <a:t> em matéria de recolha e intercâmbio de informação</a:t>
            </a:r>
          </a:p>
          <a:p>
            <a:pPr marL="342900" indent="-342900" algn="just">
              <a:buFont typeface="Wingdings" pitchFamily="2" charset="2"/>
              <a:buChar char="ü"/>
            </a:pPr>
            <a:endParaRPr lang="en-US" sz="2200" dirty="0"/>
          </a:p>
          <a:p>
            <a:pPr marL="342900" indent="-342900" algn="just">
              <a:buFont typeface="Wingdings" pitchFamily="2" charset="2"/>
              <a:buChar char="ü"/>
            </a:pPr>
            <a:r>
              <a:rPr lang="pt-PT" sz="2200" b="1"/>
              <a:t>prevê normalmente as situações</a:t>
            </a:r>
            <a:r>
              <a:rPr lang="pt-PT" sz="2200"/>
              <a:t> nas quais os pedidos podem ser recusados</a:t>
            </a:r>
          </a:p>
          <a:p>
            <a:pPr marL="342900" indent="-342900" algn="just">
              <a:buFont typeface="Wingdings" pitchFamily="2" charset="2"/>
              <a:buChar char="ü"/>
            </a:pPr>
            <a:endParaRPr lang="en-US" sz="2200" dirty="0"/>
          </a:p>
          <a:p>
            <a:pPr marL="342900" indent="-342900" algn="just">
              <a:buFont typeface="Wingdings" pitchFamily="2" charset="2"/>
              <a:buChar char="ü"/>
            </a:pPr>
            <a:r>
              <a:rPr lang="pt-PT" sz="2200" b="1"/>
              <a:t>prevê normalmente os requisitos que os pedidos de assistência têm de respeitar</a:t>
            </a:r>
            <a:r>
              <a:rPr lang="pt-PT" sz="2200"/>
              <a:t> </a:t>
            </a:r>
          </a:p>
        </p:txBody>
      </p:sp>
    </p:spTree>
    <p:extLst>
      <p:ext uri="{BB962C8B-B14F-4D97-AF65-F5344CB8AC3E}">
        <p14:creationId xmlns:p14="http://schemas.microsoft.com/office/powerpoint/2010/main"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2800" b="1" dirty="0"/>
              <a:t>Legislação em matéria de assistência jurídica mútua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lgn="just">
              <a:buFont typeface="Wingdings" pitchFamily="2" charset="2"/>
              <a:buChar char="ü"/>
            </a:pPr>
            <a:r>
              <a:rPr lang="pt-PT" sz="2000" b="1" dirty="0"/>
              <a:t>a legislação nacional pode prever mecanismos</a:t>
            </a:r>
            <a:r>
              <a:rPr lang="pt-PT" sz="2000" dirty="0"/>
              <a:t> de cooperação com países, quer exista ou não um tratado de assistência jurídica mútua</a:t>
            </a:r>
          </a:p>
          <a:p>
            <a:pPr marL="342900" indent="-342900" algn="just">
              <a:buFont typeface="Wingdings" pitchFamily="2" charset="2"/>
              <a:buChar char="ü"/>
            </a:pPr>
            <a:endParaRPr lang="en-US" sz="2000" dirty="0"/>
          </a:p>
          <a:p>
            <a:pPr marL="342900" indent="-342900" algn="just">
              <a:buFont typeface="Wingdings" pitchFamily="2" charset="2"/>
              <a:buChar char="ü"/>
            </a:pPr>
            <a:r>
              <a:rPr lang="pt-PT" sz="2000" b="1" dirty="0"/>
              <a:t>essas legislações podem conter disposições</a:t>
            </a:r>
            <a:r>
              <a:rPr lang="pt-PT" sz="2000" dirty="0"/>
              <a:t> que permitam a cooperação em diferentes domínios, incluindo a realização ou a apresentação de pedidos de preservação expedita de dados armazenados, a busca e apreensão de dados, a interceção de dados de conteúdo e a recolha de dados de tráfego</a:t>
            </a:r>
          </a:p>
          <a:p>
            <a:pPr marL="800100" lvl="1" indent="-342900">
              <a:buFont typeface="Wingdings" pitchFamily="2" charset="2"/>
              <a:buChar char="ü"/>
            </a:pPr>
            <a:endParaRPr lang="en-GB" sz="22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Agenda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pt-PT" sz="2000" b="1"/>
              <a:t>Parte 1</a:t>
            </a:r>
          </a:p>
          <a:p>
            <a:pPr marL="342900" indent="-342900" eaLnBrk="1" hangingPunct="1">
              <a:lnSpc>
                <a:spcPct val="80000"/>
              </a:lnSpc>
              <a:buFont typeface="Wingdings" pitchFamily="2" charset="2"/>
              <a:buChar char="ü"/>
            </a:pPr>
            <a:r>
              <a:rPr lang="pt-PT" sz="2000" i="1"/>
              <a:t>Atualização sobre a dimensão internacional e a resposta ao cibercrime</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pt-PT" sz="2000" b="1"/>
              <a:t>Parte 2</a:t>
            </a:r>
          </a:p>
          <a:p>
            <a:pPr marL="342900" indent="-342900" eaLnBrk="1" hangingPunct="1">
              <a:lnSpc>
                <a:spcPct val="80000"/>
              </a:lnSpc>
              <a:buFont typeface="Wingdings" pitchFamily="2" charset="2"/>
              <a:buChar char="ü"/>
            </a:pPr>
            <a:r>
              <a:rPr lang="pt-PT" sz="2000" i="1"/>
              <a:t>Atualização sobre a resposta ao cibercrime: Convenção de Budapeste sobre o Cibercrime e instrumentos de cooperação internacional</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pt-PT" sz="2000" b="1"/>
              <a:t>Parte 3</a:t>
            </a:r>
          </a:p>
          <a:p>
            <a:pPr marL="342900" indent="-342900">
              <a:lnSpc>
                <a:spcPct val="80000"/>
              </a:lnSpc>
              <a:buFont typeface="Wingdings" pitchFamily="2" charset="2"/>
              <a:buChar char="ü"/>
            </a:pPr>
            <a:r>
              <a:rPr lang="pt-PT" sz="2000" i="1"/>
              <a:t>Provas sob a forma eletrónica e cooperação internacional – principais características distintivas e desafios para a sua obtenção</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a:spAutoFit/>
          </a:bodyPr>
          <a:lstStyle/>
          <a:p>
            <a:pPr marL="342900" indent="-342900" eaLnBrk="1" hangingPunct="1">
              <a:lnSpc>
                <a:spcPct val="80000"/>
              </a:lnSpc>
              <a:buFont typeface="Wingdings" pitchFamily="2" charset="2"/>
              <a:buChar char="Ø"/>
            </a:pPr>
            <a:r>
              <a:rPr lang="pt-PT" sz="2000" b="1"/>
              <a:t>Parte 4</a:t>
            </a:r>
          </a:p>
          <a:p>
            <a:pPr marL="342900" indent="-342900">
              <a:lnSpc>
                <a:spcPct val="80000"/>
              </a:lnSpc>
              <a:buFont typeface="Wingdings" pitchFamily="2" charset="2"/>
              <a:buChar char="ü"/>
            </a:pPr>
            <a:r>
              <a:rPr lang="pt-PT" sz="2000" i="1"/>
              <a:t>Cooperação em termos de capacidade formal, quase informal, informal e do setor privado</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pt-PT" sz="2000" b="1"/>
              <a:t>Parte 5</a:t>
            </a:r>
          </a:p>
          <a:p>
            <a:pPr marL="342900" indent="-342900">
              <a:lnSpc>
                <a:spcPct val="80000"/>
              </a:lnSpc>
              <a:buFont typeface="Wingdings" pitchFamily="2" charset="2"/>
              <a:buChar char="ü"/>
            </a:pPr>
            <a:r>
              <a:rPr lang="pt-PT" sz="2000" i="1"/>
              <a:t>Síntese</a:t>
            </a:r>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215630" y="3718177"/>
            <a:ext cx="3316810" cy="2207186"/>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pt-PT" sz="3200" b="1">
                <a:solidFill>
                  <a:schemeClr val="bg1"/>
                </a:solidFill>
                <a:latin typeface="+mn-lt"/>
              </a:rPr>
              <a:t>Exemplo da Convenção de Budapeste: </a:t>
            </a:r>
          </a:p>
          <a:p>
            <a:pPr marL="892175" indent="-892175" algn="r"/>
            <a:r>
              <a:rPr lang="pt-PT" sz="3200" b="1">
                <a:solidFill>
                  <a:schemeClr val="bg1"/>
                </a:solidFill>
                <a:latin typeface="+mn-lt"/>
              </a:rPr>
              <a:t>princípios de cooperação internacional</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6" name="TextBox 5"/>
          <p:cNvSpPr txBox="1"/>
          <p:nvPr/>
        </p:nvSpPr>
        <p:spPr>
          <a:xfrm>
            <a:off x="130062" y="945497"/>
            <a:ext cx="8686800" cy="5478423"/>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pt-PT" b="1" dirty="0">
                <a:cs typeface="Arial" panose="020B0604020202020204" pitchFamily="34" charset="0"/>
              </a:rPr>
              <a:t>Cooperação “na medida mais ampla possível”</a:t>
            </a:r>
          </a:p>
          <a:p>
            <a:pPr marL="342900" indent="-342900">
              <a:spcAft>
                <a:spcPts val="600"/>
              </a:spcAft>
              <a:buFont typeface="Wingdings" pitchFamily="2" charset="2"/>
              <a:buChar char="ü"/>
            </a:pPr>
            <a:r>
              <a:rPr lang="pt-PT" b="1" dirty="0">
                <a:cs typeface="Arial" panose="020B0604020202020204" pitchFamily="34" charset="0"/>
              </a:rPr>
              <a:t>Cooperação em todas</a:t>
            </a:r>
            <a:r>
              <a:rPr lang="pt-PT" dirty="0">
                <a:cs typeface="Arial" panose="020B0604020202020204" pitchFamily="34" charset="0"/>
              </a:rPr>
              <a:t> as infrações </a:t>
            </a:r>
            <a:r>
              <a:rPr lang="pt-PT" b="1" dirty="0">
                <a:cs typeface="Arial" panose="020B0604020202020204" pitchFamily="34" charset="0"/>
              </a:rPr>
              <a:t>informáticas </a:t>
            </a:r>
            <a:r>
              <a:rPr lang="pt-PT" dirty="0">
                <a:cs typeface="Arial" panose="020B0604020202020204" pitchFamily="34" charset="0"/>
              </a:rPr>
              <a:t>e provas sob forma eletrónica</a:t>
            </a:r>
          </a:p>
          <a:p>
            <a:pPr marL="342900" indent="-342900">
              <a:spcAft>
                <a:spcPts val="600"/>
              </a:spcAft>
              <a:buFont typeface="Wingdings" pitchFamily="2" charset="2"/>
              <a:buChar char="ü"/>
            </a:pPr>
            <a:r>
              <a:rPr lang="pt-PT" b="1" dirty="0">
                <a:cs typeface="Arial" panose="020B0604020202020204" pitchFamily="34" charset="0"/>
              </a:rPr>
              <a:t>Cooperação baseada</a:t>
            </a:r>
            <a:r>
              <a:rPr lang="pt-PT" dirty="0">
                <a:cs typeface="Arial" panose="020B0604020202020204" pitchFamily="34" charset="0"/>
              </a:rPr>
              <a:t> na Convenção, bem como:</a:t>
            </a:r>
          </a:p>
          <a:p>
            <a:pPr marL="800100" lvl="1" indent="-342900">
              <a:spcAft>
                <a:spcPts val="600"/>
              </a:spcAft>
              <a:buFont typeface="Arial" panose="020B0604020202020204" pitchFamily="34" charset="0"/>
              <a:buChar char="•"/>
            </a:pPr>
            <a:r>
              <a:rPr lang="pt-PT" dirty="0">
                <a:cs typeface="Arial" panose="020B0604020202020204" pitchFamily="34" charset="0"/>
              </a:rPr>
              <a:t>através da aplicação dos instrumentos internacionais pertinentes relativos à cooperação internacional em matéria penal, </a:t>
            </a:r>
          </a:p>
          <a:p>
            <a:pPr marL="800100" lvl="1" indent="-342900">
              <a:spcAft>
                <a:spcPts val="600"/>
              </a:spcAft>
              <a:buFont typeface="Arial" panose="020B0604020202020204" pitchFamily="34" charset="0"/>
              <a:buChar char="•"/>
            </a:pPr>
            <a:r>
              <a:rPr lang="pt-PT" dirty="0">
                <a:cs typeface="Arial" panose="020B0604020202020204" pitchFamily="34" charset="0"/>
              </a:rPr>
              <a:t>das disposições acordadas com base numa legislação uniforme ou recíproca, e</a:t>
            </a:r>
          </a:p>
          <a:p>
            <a:pPr marL="800100" lvl="1" indent="-342900">
              <a:spcAft>
                <a:spcPts val="600"/>
              </a:spcAft>
              <a:buFont typeface="Arial" panose="020B0604020202020204" pitchFamily="34" charset="0"/>
              <a:buChar char="•"/>
            </a:pPr>
            <a:r>
              <a:rPr lang="pt-PT" dirty="0">
                <a:cs typeface="Arial" panose="020B0604020202020204" pitchFamily="34" charset="0"/>
              </a:rPr>
              <a:t>do direito interno</a:t>
            </a:r>
          </a:p>
          <a:p>
            <a:pPr marL="342900" lvl="1" indent="-342900">
              <a:spcAft>
                <a:spcPts val="600"/>
              </a:spcAft>
              <a:buFont typeface="Wingdings" pitchFamily="2" charset="2"/>
              <a:buChar char="ü"/>
            </a:pPr>
            <a:r>
              <a:rPr lang="pt-PT" b="1" dirty="0">
                <a:cs typeface="Arial" panose="020B0604020202020204" pitchFamily="34" charset="0"/>
              </a:rPr>
              <a:t>Princípios da assistência jurídica mútua</a:t>
            </a:r>
            <a:r>
              <a:rPr lang="pt-PT" dirty="0">
                <a:cs typeface="Arial" panose="020B0604020202020204" pitchFamily="34" charset="0"/>
              </a:rPr>
              <a:t>:</a:t>
            </a:r>
          </a:p>
          <a:p>
            <a:pPr marL="800100" lvl="2" indent="-342900">
              <a:spcAft>
                <a:spcPts val="600"/>
              </a:spcAft>
              <a:buFont typeface="Arial" panose="020B0604020202020204" pitchFamily="34" charset="0"/>
              <a:buChar char="•"/>
            </a:pPr>
            <a:r>
              <a:rPr lang="pt-PT" dirty="0">
                <a:cs typeface="Arial" panose="020B0604020202020204" pitchFamily="34" charset="0"/>
              </a:rPr>
              <a:t>base jurídica nacional para as medidas ao abrigo dos artigos 29.º a 35.º da Convenção;</a:t>
            </a:r>
          </a:p>
          <a:p>
            <a:pPr marL="800100" lvl="2" indent="-342900">
              <a:spcAft>
                <a:spcPts val="600"/>
              </a:spcAft>
              <a:buFont typeface="Arial" panose="020B0604020202020204" pitchFamily="34" charset="0"/>
              <a:buChar char="•"/>
            </a:pPr>
            <a:r>
              <a:rPr lang="pt-PT" dirty="0">
                <a:cs typeface="Arial" panose="020B0604020202020204" pitchFamily="34" charset="0"/>
              </a:rPr>
              <a:t>utilização de meios de comunicação expeditos;</a:t>
            </a:r>
          </a:p>
          <a:p>
            <a:pPr marL="800100" lvl="2" indent="-342900">
              <a:spcAft>
                <a:spcPts val="600"/>
              </a:spcAft>
              <a:buFont typeface="Arial" panose="020B0604020202020204" pitchFamily="34" charset="0"/>
              <a:buChar char="•"/>
            </a:pPr>
            <a:r>
              <a:rPr lang="pt-PT" dirty="0">
                <a:cs typeface="Arial" panose="020B0604020202020204" pitchFamily="34" charset="0"/>
              </a:rPr>
              <a:t>sujeito aos termos das AJM e das legislações nacionais aplicáveis;</a:t>
            </a:r>
          </a:p>
          <a:p>
            <a:pPr marL="800100" lvl="2" indent="-342900">
              <a:spcAft>
                <a:spcPts val="600"/>
              </a:spcAft>
              <a:buFont typeface="Arial" panose="020B0604020202020204" pitchFamily="34" charset="0"/>
              <a:buChar char="•"/>
            </a:pPr>
            <a:r>
              <a:rPr lang="pt-PT" dirty="0">
                <a:cs typeface="Arial" panose="020B0604020202020204" pitchFamily="34" charset="0"/>
              </a:rPr>
              <a:t>assentes no princípio da dupla criminalidade</a:t>
            </a:r>
          </a:p>
          <a:p>
            <a:pPr marL="347663" lvl="1" indent="-342900">
              <a:spcAft>
                <a:spcPts val="600"/>
              </a:spcAft>
              <a:buFont typeface="Wingdings" pitchFamily="2" charset="2"/>
              <a:buChar char="ü"/>
            </a:pPr>
            <a:r>
              <a:rPr lang="pt-PT" b="1" dirty="0">
                <a:cs typeface="Arial" panose="020B0604020202020204" pitchFamily="34" charset="0"/>
              </a:rPr>
              <a:t>AJM possível</a:t>
            </a:r>
            <a:r>
              <a:rPr lang="pt-PT" dirty="0">
                <a:cs typeface="Arial" panose="020B0604020202020204" pitchFamily="34" charset="0"/>
              </a:rPr>
              <a:t> na ausência de acordos relevantes (artigo 27.º)</a:t>
            </a:r>
            <a:endParaRPr lang="pt-PT" sz="2000" dirty="0">
              <a:cs typeface="Arial" panose="020B0604020202020204" pitchFamily="34" charset="0"/>
            </a:endParaRPr>
          </a:p>
        </p:txBody>
      </p:sp>
    </p:spTree>
    <p:extLst>
      <p:ext uri="{BB962C8B-B14F-4D97-AF65-F5344CB8AC3E}">
        <p14:creationId xmlns:p14="http://schemas.microsoft.com/office/powerpoint/2010/main"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Atualização sobre AJM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242248030"/>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384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Atualização sobre a Convenção de Budapeste e os instrumentos de 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3</a:t>
            </a:r>
          </a:p>
          <a:p>
            <a:pPr algn="ctr">
              <a:lnSpc>
                <a:spcPct val="80000"/>
              </a:lnSpc>
            </a:pPr>
            <a:br>
              <a:rPr lang="pt-PT" sz="3200" b="1">
                <a:ea typeface="ＭＳ Ｐゴシック" charset="0"/>
                <a:cs typeface="ＭＳ Ｐゴシック" charset="0"/>
              </a:rPr>
            </a:br>
            <a:r>
              <a:rPr lang="pt-PT" sz="3200" b="1"/>
              <a:t>Provas sob a forma eletrónica e cooperação internacional:</a:t>
            </a:r>
          </a:p>
          <a:p>
            <a:pPr algn="ctr">
              <a:lnSpc>
                <a:spcPct val="80000"/>
              </a:lnSpc>
            </a:pPr>
            <a:endParaRPr lang="en-GB" sz="3200" b="1" dirty="0"/>
          </a:p>
          <a:p>
            <a:pPr algn="ctr">
              <a:lnSpc>
                <a:spcPct val="80000"/>
              </a:lnSpc>
            </a:pPr>
            <a:r>
              <a:rPr lang="pt-PT" sz="3200" b="1"/>
              <a:t>principais características distintivas e desafios para a sua obtenção</a:t>
            </a:r>
          </a:p>
        </p:txBody>
      </p:sp>
    </p:spTree>
    <p:extLst>
      <p:ext uri="{BB962C8B-B14F-4D97-AF65-F5344CB8AC3E}">
        <p14:creationId xmlns:p14="http://schemas.microsoft.com/office/powerpoint/2010/main"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Principais características distintivas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8663592" cy="4708981"/>
          </a:xfrm>
          <a:prstGeom prst="rect">
            <a:avLst/>
          </a:prstGeom>
        </p:spPr>
        <p:txBody>
          <a:bodyPr wrap="square">
            <a:spAutoFit/>
          </a:bodyPr>
          <a:lstStyle/>
          <a:p>
            <a:pPr marL="342900" indent="-342900">
              <a:buFont typeface="Wingdings" pitchFamily="2" charset="2"/>
              <a:buChar char="ü"/>
            </a:pPr>
            <a:r>
              <a:rPr lang="pt-PT" sz="2000" b="1" dirty="0">
                <a:ea typeface="Verdana" panose="020B0604030504040204" pitchFamily="34" charset="0"/>
                <a:cs typeface="Arial" panose="020B0604020202020204" pitchFamily="34" charset="0"/>
              </a:rPr>
              <a:t>Infrações de cibercrime</a:t>
            </a:r>
            <a:r>
              <a:rPr lang="pt-PT" sz="2000" dirty="0">
                <a:ea typeface="Verdana" panose="020B0604030504040204" pitchFamily="34" charset="0"/>
                <a:cs typeface="Arial" panose="020B0604020202020204" pitchFamily="34" charset="0"/>
              </a:rPr>
              <a:t> contra a rede, computadores, programas ou dados:</a:t>
            </a:r>
          </a:p>
          <a:p>
            <a:pPr marL="342900" indent="-342900">
              <a:buFont typeface="Wingdings" panose="05000000000000000000" pitchFamily="2" charset="2"/>
              <a:buChar char="v"/>
            </a:pPr>
            <a:endParaRPr lang="en-US" sz="20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Infrações relativas à confidencialidade, integridade e disponibilidade de sistemas informáticos e dados informáticos:</a:t>
            </a:r>
          </a:p>
          <a:p>
            <a:pPr marL="800100" lvl="1" indent="-342900">
              <a:buFont typeface="Arial" panose="020B0604020202020204" pitchFamily="34" charset="0"/>
              <a:buChar char="•"/>
            </a:pPr>
            <a:endParaRPr lang="en-US" sz="20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Infrações informáticas</a:t>
            </a:r>
          </a:p>
          <a:p>
            <a:pPr marL="800100" lvl="1" indent="-342900">
              <a:buFont typeface="Arial" panose="020B0604020202020204" pitchFamily="34" charset="0"/>
              <a:buChar char="•"/>
            </a:pPr>
            <a:endParaRPr lang="en-US" sz="20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Infrações relativas ao conteúdo</a:t>
            </a:r>
          </a:p>
          <a:p>
            <a:pPr marL="800100" lvl="1" indent="-342900">
              <a:buFont typeface="Arial" panose="020B0604020202020204" pitchFamily="34" charset="0"/>
              <a:buChar char="•"/>
            </a:pPr>
            <a:endParaRPr lang="en-US" sz="20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Infrações relativas a direitos de propriedade intelectual e direitos conexos</a:t>
            </a:r>
          </a:p>
          <a:p>
            <a:endParaRPr lang="en-GB" sz="2000" dirty="0">
              <a:ea typeface="Verdana" panose="020B0604030504040204" pitchFamily="34" charset="0"/>
              <a:cs typeface="Arial" panose="020B0604020202020204" pitchFamily="34" charset="0"/>
            </a:endParaRPr>
          </a:p>
          <a:p>
            <a:pPr marL="342900" indent="-342900">
              <a:buFont typeface="Wingdings" pitchFamily="2" charset="2"/>
              <a:buChar char="ü"/>
            </a:pPr>
            <a:r>
              <a:rPr lang="pt-PT" sz="2000" b="1" dirty="0">
                <a:ea typeface="Verdana" panose="020B0604030504040204" pitchFamily="34" charset="0"/>
                <a:cs typeface="Arial" panose="020B0604020202020204" pitchFamily="34" charset="0"/>
              </a:rPr>
              <a:t>Utilização criminosa da Internet </a:t>
            </a:r>
            <a:r>
              <a:rPr lang="pt-PT" sz="2000" dirty="0">
                <a:ea typeface="Verdana" panose="020B0604030504040204" pitchFamily="34" charset="0"/>
                <a:cs typeface="Arial" panose="020B0604020202020204" pitchFamily="34" charset="0"/>
              </a:rPr>
              <a:t>para cometer crimes tradicionais</a:t>
            </a:r>
          </a:p>
          <a:p>
            <a:pPr marL="342900" indent="-342900">
              <a:buFont typeface="Wingdings" pitchFamily="2" charset="2"/>
              <a:buChar char="ü"/>
            </a:pPr>
            <a:r>
              <a:rPr lang="pt-PT" sz="2000" b="1" dirty="0">
                <a:ea typeface="Verdana" panose="020B0604030504040204" pitchFamily="34" charset="0"/>
                <a:cs typeface="Arial" panose="020B0604020202020204" pitchFamily="34" charset="0"/>
              </a:rPr>
              <a:t>Nem tudo é um cibercrime</a:t>
            </a:r>
            <a:endParaRPr lang="pt-PT" sz="2200" b="1"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Principais características distintivas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2711844772"/>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t>Principais características distintivas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371471" cy="5509200"/>
          </a:xfrm>
          <a:prstGeom prst="rect">
            <a:avLst/>
          </a:prstGeom>
        </p:spPr>
        <p:txBody>
          <a:bodyPr wrap="square">
            <a:spAutoFit/>
          </a:bodyPr>
          <a:lstStyle/>
          <a:p>
            <a:pPr marL="342900" indent="-342900">
              <a:buFont typeface="Wingdings" pitchFamily="2" charset="2"/>
              <a:buChar char="ü"/>
            </a:pPr>
            <a:r>
              <a:rPr lang="pt-PT" sz="2000" b="1" dirty="0">
                <a:ea typeface="Verdana" panose="020B0604030504040204" pitchFamily="34" charset="0"/>
                <a:cs typeface="Arial" panose="020B0604020202020204" pitchFamily="34" charset="0"/>
              </a:rPr>
              <a:t>Elementos de prova utilizados para a associação física</a:t>
            </a:r>
            <a:r>
              <a:rPr lang="pt-PT" sz="2000" dirty="0">
                <a:ea typeface="Verdana" panose="020B0604030504040204" pitchFamily="34" charset="0"/>
                <a:cs typeface="Arial" panose="020B0604020202020204" pitchFamily="34" charset="0"/>
              </a:rPr>
              <a:t>, direta ou indiretamente, a um local de crime</a:t>
            </a:r>
          </a:p>
          <a:p>
            <a:pPr marL="342900" indent="-342900">
              <a:buFont typeface="Wingdings" pitchFamily="2" charset="2"/>
              <a:buChar char="ü"/>
            </a:pPr>
            <a:endParaRPr lang="en-GB" sz="2000" dirty="0">
              <a:ea typeface="Verdana" panose="020B0604030504040204" pitchFamily="34" charset="0"/>
              <a:cs typeface="Arial" panose="020B0604020202020204" pitchFamily="34" charset="0"/>
            </a:endParaRPr>
          </a:p>
          <a:p>
            <a:pPr marL="342900" indent="-342900">
              <a:buFont typeface="Wingdings" pitchFamily="2" charset="2"/>
              <a:buChar char="ü"/>
            </a:pPr>
            <a:r>
              <a:rPr lang="pt-PT" sz="2000" b="1" dirty="0">
                <a:ea typeface="Verdana" panose="020B0604030504040204" pitchFamily="34" charset="0"/>
                <a:cs typeface="Arial" panose="020B0604020202020204" pitchFamily="34" charset="0"/>
              </a:rPr>
              <a:t>As provas eletrónicas podem ser encontradas em qualquer lugar</a:t>
            </a:r>
            <a:r>
              <a:rPr lang="pt-PT" sz="2000" dirty="0">
                <a:ea typeface="Verdana" panose="020B0604030504040204" pitchFamily="34" charset="0"/>
                <a:cs typeface="Arial" panose="020B0604020202020204" pitchFamily="34" charset="0"/>
              </a:rPr>
              <a:t>:</a:t>
            </a:r>
          </a:p>
          <a:p>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num dispositivo no local do crime</a:t>
            </a:r>
          </a:p>
          <a:p>
            <a:pPr marL="446088" indent="-342900">
              <a:buFont typeface="Arial" panose="020B0604020202020204" pitchFamily="34" charset="0"/>
              <a:buChar char="•"/>
            </a:pPr>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num dispositivo na posse do </a:t>
            </a:r>
            <a:r>
              <a:rPr lang="pt-PT" sz="2000" dirty="0" err="1">
                <a:ea typeface="Verdana" panose="020B0604030504040204" pitchFamily="34" charset="0"/>
                <a:cs typeface="Arial" panose="020B0604020202020204" pitchFamily="34" charset="0"/>
              </a:rPr>
              <a:t>suspeito/testemunha/vítima</a:t>
            </a:r>
            <a:endParaRPr lang="pt-PT"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numa rede com fios ligada a esse dispositivo</a:t>
            </a:r>
          </a:p>
          <a:p>
            <a:pPr marL="446088" indent="-342900">
              <a:buFont typeface="Arial" panose="020B0604020202020204" pitchFamily="34" charset="0"/>
              <a:buChar char="•"/>
            </a:pPr>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numa rede sem fios ligada a esse dispositivo</a:t>
            </a:r>
          </a:p>
          <a:p>
            <a:pPr marL="446088" indent="-342900">
              <a:buFont typeface="Arial" panose="020B0604020202020204" pitchFamily="34" charset="0"/>
              <a:buChar char="•"/>
            </a:pPr>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armazenadas na jurisdição</a:t>
            </a:r>
          </a:p>
          <a:p>
            <a:pPr marL="446088" indent="-342900">
              <a:buFont typeface="Arial" panose="020B0604020202020204" pitchFamily="34" charset="0"/>
              <a:buChar char="•"/>
            </a:pPr>
            <a:endParaRPr lang="en-GB"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pt-PT" sz="2000" dirty="0">
                <a:ea typeface="Verdana" panose="020B0604030504040204" pitchFamily="34" charset="0"/>
                <a:cs typeface="Arial" panose="020B0604020202020204" pitchFamily="34" charset="0"/>
              </a:rPr>
              <a:t>armazenadas em qualquer lugar do mundo</a:t>
            </a:r>
            <a:endParaRPr lang="pt-PT"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pt-PT" sz="2200" b="1">
                <a:ea typeface="Verdana" panose="020B0604030504040204" pitchFamily="34" charset="0"/>
                <a:cs typeface="Arial" panose="020B0604020202020204" pitchFamily="34" charset="0"/>
              </a:rPr>
              <a:t>Desafios inerentes às provas sob a forma eletrónica</a:t>
            </a:r>
            <a:r>
              <a:rPr lang="pt-PT" sz="220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identificar e localizar os elementos de prova</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proteger o hardware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recolher e analisar os dados</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manter a integridade e a cadeia de custódia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respeitar as regras judiciais e a admissibilidade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pt-PT" sz="2200">
                <a:ea typeface="Verdana" panose="020B0604030504040204" pitchFamily="34" charset="0"/>
                <a:cs typeface="Arial" panose="020B0604020202020204" pitchFamily="34" charset="0"/>
              </a:rPr>
              <a:t>associar o suspeito à utilização do dispositivo no momento relevante (“Atribuição”)</a:t>
            </a:r>
          </a:p>
        </p:txBody>
      </p:sp>
    </p:spTree>
    <p:extLst>
      <p:ext uri="{BB962C8B-B14F-4D97-AF65-F5344CB8AC3E}">
        <p14:creationId xmlns:p14="http://schemas.microsoft.com/office/powerpoint/2010/main"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656520" cy="5155257"/>
          </a:xfrm>
          <a:prstGeom prst="rect">
            <a:avLst/>
          </a:prstGeom>
        </p:spPr>
        <p:txBody>
          <a:bodyPr wrap="square">
            <a:spAutoFit/>
          </a:bodyPr>
          <a:lstStyle/>
          <a:p>
            <a:pPr algn="just">
              <a:spcAft>
                <a:spcPts val="1200"/>
              </a:spcAft>
            </a:pPr>
            <a:r>
              <a:rPr lang="pt-PT" sz="2100" dirty="0">
                <a:ea typeface="Times New Roman" panose="02020603050405020304" pitchFamily="18" charset="0"/>
                <a:cs typeface="Arial" panose="020B0604020202020204" pitchFamily="34" charset="0"/>
              </a:rPr>
              <a:t>“</a:t>
            </a:r>
            <a:r>
              <a:rPr lang="pt-PT" sz="2100" i="1" dirty="0">
                <a:ea typeface="Times New Roman" panose="02020603050405020304" pitchFamily="18" charset="0"/>
                <a:cs typeface="Arial" panose="020B0604020202020204" pitchFamily="34" charset="0"/>
              </a:rPr>
              <a:t>As provas sob a forma eletrónica englobam diferentes formas de dados informáticos, podendo incluir:  </a:t>
            </a:r>
          </a:p>
          <a:p>
            <a:pPr marL="342900" lvl="0" indent="-342900">
              <a:spcAft>
                <a:spcPts val="1000"/>
              </a:spcAft>
              <a:buFont typeface="Calibri" panose="020F0502020204030204" pitchFamily="34" charset="0"/>
              <a:buChar char="-"/>
            </a:pPr>
            <a:r>
              <a:rPr lang="pt-PT" sz="2100" i="1" dirty="0">
                <a:ea typeface="Times New Roman" panose="02020603050405020304" pitchFamily="18" charset="0"/>
                <a:cs typeface="Arial" panose="020B0604020202020204" pitchFamily="34" charset="0"/>
              </a:rPr>
              <a:t>informação sobre subscritores são dados que se encontram na posse de um fornecedor de serviços, incluindo o nome, o endereço e os dados de contacto de uma pessoa que subscreva um serviço de telecomunicações, </a:t>
            </a:r>
          </a:p>
          <a:p>
            <a:pPr marL="342900" lvl="0" indent="-342900">
              <a:spcAft>
                <a:spcPts val="1000"/>
              </a:spcAft>
              <a:buFont typeface="Calibri" panose="020F0502020204030204" pitchFamily="34" charset="0"/>
              <a:buChar char="-"/>
            </a:pPr>
            <a:r>
              <a:rPr lang="pt-PT" sz="2100" i="1" dirty="0">
                <a:ea typeface="Times New Roman" panose="02020603050405020304" pitchFamily="18" charset="0"/>
                <a:cs typeface="Arial" panose="020B0604020202020204" pitchFamily="34" charset="0"/>
              </a:rPr>
              <a:t>dados de tráfego ou dados sobre a transmissão são dados informatizados relativos a uma comunicação que indicam a data, a origem, o trajeto e o destino de uma comunicação, </a:t>
            </a:r>
          </a:p>
          <a:p>
            <a:pPr marL="342900" lvl="0" indent="-342900">
              <a:spcAft>
                <a:spcPts val="1000"/>
              </a:spcAft>
              <a:buFont typeface="Calibri" panose="020F0502020204030204" pitchFamily="34" charset="0"/>
              <a:buChar char="-"/>
            </a:pPr>
            <a:r>
              <a:rPr lang="pt-PT" sz="2100" i="1" dirty="0">
                <a:ea typeface="Times New Roman" panose="02020603050405020304" pitchFamily="18" charset="0"/>
                <a:cs typeface="Arial" panose="020B0604020202020204" pitchFamily="34" charset="0"/>
              </a:rPr>
              <a:t>dados de conteúdo são dados que mostram o teor de uma comunicação ou o conteúdo ilícito associado a uma comunicação”</a:t>
            </a:r>
          </a:p>
          <a:p>
            <a:pPr lvl="0" algn="r">
              <a:spcAft>
                <a:spcPts val="0"/>
              </a:spcAft>
            </a:pPr>
            <a:r>
              <a:rPr lang="pt-PT" sz="2100" b="1" dirty="0">
                <a:ea typeface="Times New Roman" panose="02020603050405020304" pitchFamily="18" charset="0"/>
                <a:cs typeface="Arial" panose="020B0604020202020204" pitchFamily="34" charset="0"/>
              </a:rPr>
              <a:t>Manual GLACY sobre cooperação internacional relativo a </a:t>
            </a:r>
          </a:p>
          <a:p>
            <a:pPr lvl="0" algn="r">
              <a:spcAft>
                <a:spcPts val="0"/>
              </a:spcAft>
            </a:pPr>
            <a:r>
              <a:rPr lang="pt-PT" sz="2100" b="1" dirty="0">
                <a:ea typeface="Times New Roman" panose="02020603050405020304" pitchFamily="18" charset="0"/>
                <a:cs typeface="Arial" panose="020B0604020202020204" pitchFamily="34" charset="0"/>
              </a:rPr>
              <a:t>cibercrime e provas sob a forma eletrónica</a:t>
            </a:r>
          </a:p>
        </p:txBody>
      </p:sp>
    </p:spTree>
    <p:extLst>
      <p:ext uri="{BB962C8B-B14F-4D97-AF65-F5344CB8AC3E}">
        <p14:creationId xmlns:p14="http://schemas.microsoft.com/office/powerpoint/2010/main"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pt-PT" sz="3200" b="1">
                <a:solidFill>
                  <a:srgbClr val="FF0000"/>
                </a:solidFill>
                <a:ea typeface="Verdana" panose="020B0604030504040204" pitchFamily="34" charset="0"/>
                <a:cs typeface="Arial" panose="020B0604020202020204" pitchFamily="34" charset="0"/>
              </a:rPr>
              <a:t>Desafio da velocidade</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pt-PT" sz="3200" b="1">
                <a:solidFill>
                  <a:srgbClr val="FF0000"/>
                </a:solidFill>
                <a:ea typeface="Verdana" panose="020B0604030504040204" pitchFamily="34" charset="0"/>
                <a:cs typeface="Arial" panose="020B0604020202020204" pitchFamily="34" charset="0"/>
              </a:rPr>
              <a:t>Desafio do tempo</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pt-PT" sz="3200" b="1">
                <a:solidFill>
                  <a:srgbClr val="FF0000"/>
                </a:solidFill>
                <a:ea typeface="Verdana" panose="020B0604030504040204" pitchFamily="34" charset="0"/>
                <a:cs typeface="Arial" panose="020B0604020202020204" pitchFamily="34" charset="0"/>
              </a:rPr>
              <a:t>Desafio da atribuição</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pt-PT" sz="3200" b="1">
                <a:solidFill>
                  <a:srgbClr val="FF0000"/>
                </a:solidFill>
                <a:ea typeface="Verdana" panose="020B0604030504040204" pitchFamily="34" charset="0"/>
                <a:cs typeface="Arial" panose="020B0604020202020204" pitchFamily="34" charset="0"/>
              </a:rPr>
              <a:t>Desafio do sistema jurídico e das regras aplicadas</a:t>
            </a:r>
          </a:p>
        </p:txBody>
      </p:sp>
    </p:spTree>
    <p:extLst>
      <p:ext uri="{BB962C8B-B14F-4D97-AF65-F5344CB8AC3E}">
        <p14:creationId xmlns:p14="http://schemas.microsoft.com/office/powerpoint/2010/main"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Objetivos da sessão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239945"/>
            <a:ext cx="4266392" cy="4967514"/>
          </a:xfrm>
          <a:prstGeom prst="rect">
            <a:avLst/>
          </a:prstGeom>
        </p:spPr>
        <p:txBody>
          <a:bodyPr wrap="square">
            <a:spAutoFit/>
          </a:bodyPr>
          <a:lstStyle/>
          <a:p>
            <a:pPr marL="342900" indent="-342900">
              <a:lnSpc>
                <a:spcPct val="80000"/>
              </a:lnSpc>
              <a:buFont typeface="Wingdings" pitchFamily="2" charset="2"/>
              <a:buChar char="ü"/>
            </a:pPr>
            <a:r>
              <a:rPr lang="pt-PT" sz="2200" b="1" i="1"/>
              <a:t>Reconhecer a dimensão global da Internet</a:t>
            </a:r>
            <a:r>
              <a:rPr lang="pt-PT" sz="2200" i="1"/>
              <a:t> e a dimensão internacional do cibercrime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pt-PT" sz="2200" b="1" i="1"/>
              <a:t>Explicar a importância da cooperação internacional</a:t>
            </a:r>
            <a:r>
              <a:rPr lang="pt-PT" sz="2200" i="1"/>
              <a:t> e reconhecer os instrumentos disponíveis para a cooperação internacional no domínio do cibercrime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pt-PT" sz="2200" b="1" i="1"/>
              <a:t>Identificar a necessidade de canais</a:t>
            </a:r>
            <a:r>
              <a:rPr lang="pt-PT" sz="2200" i="1"/>
              <a:t> de cooperação internacional </a:t>
            </a:r>
            <a:r>
              <a:rPr lang="pt-PT" sz="2200" b="1" i="1"/>
              <a:t>muito rápidos e eficientes</a:t>
            </a:r>
            <a:r>
              <a:rPr lang="pt-PT" sz="2200" i="1"/>
              <a:t> e os instrumentos disponíveis, a forma como são utilizados, os prazos e a eficácia</a:t>
            </a:r>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3071610"/>
          </a:xfrm>
          <a:prstGeom prst="rect">
            <a:avLst/>
          </a:prstGeom>
        </p:spPr>
        <p:txBody>
          <a:bodyPr wrap="square">
            <a:spAutoFit/>
          </a:bodyPr>
          <a:lstStyle/>
          <a:p>
            <a:pPr marL="342900" indent="-342900">
              <a:lnSpc>
                <a:spcPct val="80000"/>
              </a:lnSpc>
              <a:buFont typeface="Wingdings" pitchFamily="2" charset="2"/>
              <a:buChar char="ü"/>
            </a:pPr>
            <a:r>
              <a:rPr lang="pt-PT" sz="2200" b="1" i="1"/>
              <a:t>Descrever os esforços das organizações internacionais no que</a:t>
            </a:r>
            <a:r>
              <a:rPr lang="pt-PT" sz="2200" i="1"/>
              <a:t> diz respeito à implementação de novas modalidades de cooperação internacional</a:t>
            </a:r>
          </a:p>
          <a:p>
            <a:pPr marL="342900" indent="-342900">
              <a:lnSpc>
                <a:spcPct val="80000"/>
              </a:lnSpc>
              <a:buFont typeface="Wingdings" pitchFamily="2" charset="2"/>
              <a:buChar char="ü"/>
            </a:pPr>
            <a:endParaRPr lang="en-GB" sz="2200" b="1" i="1" dirty="0"/>
          </a:p>
          <a:p>
            <a:pPr marL="342900" indent="-342900">
              <a:lnSpc>
                <a:spcPct val="80000"/>
              </a:lnSpc>
              <a:buFont typeface="Wingdings" pitchFamily="2" charset="2"/>
              <a:buChar char="ü"/>
            </a:pPr>
            <a:r>
              <a:rPr lang="pt-PT" sz="2200" b="1" i="1"/>
              <a:t>Discutir a Convenção de Budapeste</a:t>
            </a:r>
            <a:r>
              <a:rPr lang="pt-PT" sz="2200" i="1"/>
              <a:t> sobre o Cibercrime – identificar os seus princípios gerais </a:t>
            </a:r>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 da velocidade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8552193" cy="5078313"/>
          </a:xfrm>
          <a:prstGeom prst="rect">
            <a:avLst/>
          </a:prstGeom>
        </p:spPr>
        <p:txBody>
          <a:bodyPr wrap="square">
            <a:spAutoFit/>
          </a:bodyPr>
          <a:lstStyle/>
          <a:p>
            <a:pPr marL="342900" indent="-342900">
              <a:buFont typeface="Wingdings" pitchFamily="2" charset="2"/>
              <a:buChar char="Ø"/>
              <a:defRPr/>
            </a:pPr>
            <a:r>
              <a:rPr lang="pt-PT" b="1" dirty="0">
                <a:ea typeface="Verdana" panose="020B0604030504040204" pitchFamily="34" charset="0"/>
                <a:cs typeface="Arial" panose="020B0604020202020204" pitchFamily="34" charset="0"/>
              </a:rPr>
              <a:t>Os pedidos de dados devem ser acionados o mais rapidamente possível, uma vez que</a:t>
            </a:r>
            <a:r>
              <a:rPr lang="pt-PT"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pt-PT" dirty="0">
                <a:ea typeface="Verdana" panose="020B0604030504040204" pitchFamily="34" charset="0"/>
                <a:cs typeface="Arial" panose="020B0604020202020204" pitchFamily="34" charset="0"/>
              </a:rPr>
              <a:t>em alguns países, os fornecedores de serviços apenas conservam os dados enquanto forem necessários para efeitos de faturação</a:t>
            </a:r>
          </a:p>
          <a:p>
            <a:pPr marL="342900" indent="-342900">
              <a:buFont typeface="Arial" panose="020B0604020202020204" pitchFamily="34" charset="0"/>
              <a:buChar char="•"/>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pt-PT" dirty="0">
                <a:ea typeface="Verdana" panose="020B0604030504040204" pitchFamily="34" charset="0"/>
                <a:cs typeface="Arial" panose="020B0604020202020204" pitchFamily="34" charset="0"/>
              </a:rPr>
              <a:t>o armazenamento de dados custa dinheiro e pode ser cobrado</a:t>
            </a:r>
          </a:p>
          <a:p>
            <a:pPr marL="342900" indent="-342900">
              <a:buFont typeface="Arial" panose="020B0604020202020204" pitchFamily="34" charset="0"/>
              <a:buChar char="•"/>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pt-PT" dirty="0">
                <a:ea typeface="Verdana" panose="020B0604030504040204" pitchFamily="34" charset="0"/>
                <a:cs typeface="Arial" panose="020B0604020202020204" pitchFamily="34" charset="0"/>
              </a:rPr>
              <a:t>os dados acabam por ser apagados como parte do processo empresarial</a:t>
            </a:r>
          </a:p>
          <a:p>
            <a:pPr marL="342900" indent="-342900">
              <a:buFont typeface="Arial" panose="020B0604020202020204" pitchFamily="34" charset="0"/>
              <a:buChar char="•"/>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pt-PT" dirty="0">
                <a:ea typeface="Verdana" panose="020B0604030504040204" pitchFamily="34" charset="0"/>
                <a:cs typeface="Arial" panose="020B0604020202020204" pitchFamily="34" charset="0"/>
              </a:rPr>
              <a:t>alguns países (por exemplo, Reino Unido e Sérvia) exigem que os fornecedores de serviços conservem os dados durante um período especificado, normalmente até 12 meses</a:t>
            </a:r>
          </a:p>
          <a:p>
            <a:pPr marL="342900" indent="-342900">
              <a:buFont typeface="Arial" panose="020B0604020202020204" pitchFamily="34" charset="0"/>
              <a:buChar char="•"/>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pt-PT" dirty="0">
                <a:ea typeface="Verdana" panose="020B0604030504040204" pitchFamily="34" charset="0"/>
                <a:cs typeface="Arial" panose="020B0604020202020204" pitchFamily="34" charset="0"/>
              </a:rPr>
              <a:t>A Diretiva da UE relativa à conservação de dados de 2006 foi declarada inválida em 2014 devido à adoção de medidas indiscriminadas e à violação dos direitos de privacidade, embora atualmente seja criticada e a sua reapreciação venha a ser possível</a:t>
            </a:r>
          </a:p>
        </p:txBody>
      </p:sp>
    </p:spTree>
    <p:extLst>
      <p:ext uri="{BB962C8B-B14F-4D97-AF65-F5344CB8AC3E}">
        <p14:creationId xmlns:p14="http://schemas.microsoft.com/office/powerpoint/2010/main"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 do tempo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4332939" cy="5170646"/>
          </a:xfrm>
          <a:prstGeom prst="rect">
            <a:avLst/>
          </a:prstGeom>
        </p:spPr>
        <p:txBody>
          <a:bodyPr wrap="square">
            <a:spAutoFit/>
          </a:bodyPr>
          <a:lstStyle/>
          <a:p>
            <a:pPr marL="457200" indent="-457200">
              <a:buFont typeface="Wingdings" pitchFamily="2" charset="2"/>
              <a:buChar char="ü"/>
              <a:defRPr/>
            </a:pPr>
            <a:r>
              <a:rPr lang="pt-PT" sz="2000" b="1" dirty="0">
                <a:ea typeface="Verdana" panose="020B0604030504040204" pitchFamily="34" charset="0"/>
                <a:cs typeface="Arial" panose="020B0604020202020204" pitchFamily="34" charset="0"/>
              </a:rPr>
              <a:t>Os inquéritos internacionais abrangem, normalmente, um ou mais fusos horários</a:t>
            </a:r>
          </a:p>
          <a:p>
            <a:pPr marL="342900" indent="-342900">
              <a:buFont typeface="Wingdings" pitchFamily="2" charset="2"/>
              <a:buChar char="ü"/>
              <a:defRPr/>
            </a:pPr>
            <a:endParaRPr lang="en-GB"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pt-PT" sz="2000" b="1" dirty="0">
                <a:ea typeface="Verdana" panose="020B0604030504040204" pitchFamily="34" charset="0"/>
                <a:cs typeface="Arial" panose="020B0604020202020204" pitchFamily="34" charset="0"/>
              </a:rPr>
              <a:t>A hora num dispositivo pode não estar sincronizada com a hora objetiva, pelo que as marcas temporais podem ser imprecisas </a:t>
            </a:r>
          </a:p>
          <a:p>
            <a:pPr marL="457200" indent="-457200">
              <a:buFont typeface="Wingdings" pitchFamily="2" charset="2"/>
              <a:buChar char="ü"/>
              <a:defRPr/>
            </a:pPr>
            <a:endParaRPr lang="en-GB"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pt-PT" sz="2000" b="1" dirty="0">
                <a:ea typeface="Verdana" panose="020B0604030504040204" pitchFamily="34" charset="0"/>
                <a:cs typeface="Arial" panose="020B0604020202020204" pitchFamily="34" charset="0"/>
              </a:rPr>
              <a:t>Os endereços IP podem ser estáticos ou dinâmicos</a:t>
            </a:r>
          </a:p>
          <a:p>
            <a:pPr marL="457200" indent="-457200">
              <a:buFont typeface="Wingdings" pitchFamily="2" charset="2"/>
              <a:buChar char="ü"/>
              <a:defRPr/>
            </a:pPr>
            <a:endParaRPr lang="en-GB"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pt-PT" sz="2000" b="1" dirty="0">
                <a:ea typeface="Verdana" panose="020B0604030504040204" pitchFamily="34" charset="0"/>
                <a:cs typeface="Arial" panose="020B0604020202020204" pitchFamily="34" charset="0"/>
              </a:rPr>
              <a:t>O tempo de resposta da autoridade estrangeira pode variar</a:t>
            </a: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Desafio da atribuição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pt-PT" sz="2200" b="1">
                <a:ea typeface="Verdana" panose="020B0604030504040204" pitchFamily="34" charset="0"/>
                <a:cs typeface="Arial" panose="020B0604020202020204" pitchFamily="34" charset="0"/>
              </a:rPr>
              <a:t>Necessidade de associar o suspeito a um determinado dispositivo</a:t>
            </a:r>
            <a:r>
              <a:rPr lang="pt-PT" sz="2200">
                <a:ea typeface="Verdana" panose="020B0604030504040204" pitchFamily="34" charset="0"/>
                <a:cs typeface="Arial" panose="020B0604020202020204" pitchFamily="34" charset="0"/>
              </a:rPr>
              <a:t> no momento pertinente para o nível de prova exigido pelo seu tribunal (por exemplo, para além de uma dúvida razoável)</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pt-PT" sz="2200">
                <a:ea typeface="Verdana" panose="020B0604030504040204" pitchFamily="34" charset="0"/>
                <a:cs typeface="Arial" panose="020B0604020202020204" pitchFamily="34" charset="0"/>
              </a:rPr>
              <a:t>Possíveis fontes internacionais:</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Registos de servidores Web</a:t>
            </a: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Credenciais pessoais de início de sessão, utilizadas para aceder a contas (por exemplo, e-mail, chat)</a:t>
            </a: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Pertença a redes sociais</a:t>
            </a: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Tipo e natureza das publicações nas redes sociais</a:t>
            </a: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Subscrições de serviços de Internet/cloud</a:t>
            </a:r>
          </a:p>
          <a:p>
            <a:pPr marL="342900" indent="-342900" algn="just">
              <a:buFont typeface="Arial" panose="020B0604020202020204" pitchFamily="34" charset="0"/>
              <a:buChar char="•"/>
              <a:defRPr/>
            </a:pPr>
            <a:r>
              <a:rPr lang="pt-PT" sz="2200">
                <a:ea typeface="Verdana" panose="020B0604030504040204" pitchFamily="34" charset="0"/>
                <a:cs typeface="Arial" panose="020B0604020202020204" pitchFamily="34" charset="0"/>
              </a:rPr>
              <a:t>Programas em dispositivos pessoais</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2800" b="1" dirty="0"/>
              <a:t>Desafio do sistema jurídico e das regras aplicadas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pt-PT" sz="2200" b="1">
                <a:ea typeface="Verdana" panose="020B0604030504040204" pitchFamily="34" charset="0"/>
                <a:cs typeface="Arial" panose="020B0604020202020204" pitchFamily="34" charset="0"/>
              </a:rPr>
              <a:t>Sistema jurídico</a:t>
            </a:r>
            <a:r>
              <a:rPr lang="pt-PT" sz="220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pt-PT" sz="2200">
                <a:ea typeface="Verdana" panose="020B0604030504040204" pitchFamily="34" charset="0"/>
                <a:cs typeface="Arial" panose="020B0604020202020204" pitchFamily="34" charset="0"/>
              </a:rPr>
              <a:t>Direito comum</a:t>
            </a:r>
          </a:p>
          <a:p>
            <a:pPr marL="914400" lvl="1" indent="-457200">
              <a:buFont typeface="Arial" panose="020B0604020202020204" pitchFamily="34" charset="0"/>
              <a:buChar char="•"/>
            </a:pPr>
            <a:r>
              <a:rPr lang="pt-PT" sz="2200">
                <a:ea typeface="Verdana" panose="020B0604030504040204" pitchFamily="34" charset="0"/>
                <a:cs typeface="Arial" panose="020B0604020202020204" pitchFamily="34" charset="0"/>
              </a:rPr>
              <a:t>Direito civil</a:t>
            </a:r>
          </a:p>
          <a:p>
            <a:pPr marL="914400" lvl="1" indent="-457200">
              <a:buFont typeface="Arial" panose="020B0604020202020204" pitchFamily="34" charset="0"/>
              <a:buChar char="•"/>
            </a:pPr>
            <a:r>
              <a:rPr lang="pt-PT" sz="2200">
                <a:ea typeface="Verdana" panose="020B0604030504040204" pitchFamily="34" charset="0"/>
                <a:cs typeface="Arial" panose="020B0604020202020204" pitchFamily="34" charset="0"/>
              </a:rPr>
              <a:t>Híbrido</a:t>
            </a:r>
          </a:p>
          <a:p>
            <a:pPr marL="914400" lvl="1" indent="-457200">
              <a:buFont typeface="Arial" panose="020B0604020202020204" pitchFamily="34" charset="0"/>
              <a:buChar char="•"/>
            </a:pPr>
            <a:r>
              <a:rPr lang="pt-PT" sz="2200">
                <a:ea typeface="Verdana" panose="020B0604030504040204" pitchFamily="34" charset="0"/>
                <a:cs typeface="Arial" panose="020B0604020202020204" pitchFamily="34" charset="0"/>
              </a:rPr>
              <a:t>Direito islâmico</a:t>
            </a: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pt-PT" sz="2200" b="1">
                <a:ea typeface="Verdana" panose="020B0604030504040204" pitchFamily="34" charset="0"/>
                <a:cs typeface="Arial" panose="020B0604020202020204" pitchFamily="34" charset="0"/>
              </a:rPr>
              <a:t>Diferentes poderes e funções, mesmo nome</a:t>
            </a:r>
            <a:r>
              <a:rPr lang="pt-PT" sz="2200">
                <a:ea typeface="Verdana" panose="020B0604030504040204" pitchFamily="34" charset="0"/>
                <a:cs typeface="Arial" panose="020B0604020202020204" pitchFamily="34" charset="0"/>
              </a:rPr>
              <a:t>:</a:t>
            </a:r>
          </a:p>
          <a:p>
            <a:pPr marL="982663" lvl="1" indent="-342900">
              <a:buFont typeface="Arial" panose="020B0604020202020204" pitchFamily="34" charset="0"/>
              <a:buChar char="•"/>
            </a:pPr>
            <a:r>
              <a:rPr lang="pt-PT" sz="2200">
                <a:ea typeface="Verdana" panose="020B0604030504040204" pitchFamily="34" charset="0"/>
                <a:cs typeface="Arial" panose="020B0604020202020204" pitchFamily="34" charset="0"/>
              </a:rPr>
              <a:t>Procuradores/polícia</a:t>
            </a: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pt-PT" sz="2200" b="1">
                <a:ea typeface="Verdana" panose="020B0604030504040204" pitchFamily="34" charset="0"/>
                <a:cs typeface="Arial" panose="020B0604020202020204" pitchFamily="34" charset="0"/>
              </a:rPr>
              <a:t>Diferentes códigos processuais</a:t>
            </a:r>
            <a:r>
              <a:rPr lang="pt-PT" sz="220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pt-PT" sz="2200">
                <a:ea typeface="Verdana" panose="020B0604030504040204" pitchFamily="34" charset="0"/>
                <a:cs typeface="Arial" panose="020B0604020202020204" pitchFamily="34" charset="0"/>
              </a:rPr>
              <a:t>Prazos de custódia</a:t>
            </a:r>
          </a:p>
          <a:p>
            <a:pPr marL="896938" lvl="1" indent="-342900">
              <a:buFont typeface="Arial" panose="020B0604020202020204" pitchFamily="34" charset="0"/>
              <a:buChar char="•"/>
            </a:pPr>
            <a:r>
              <a:rPr lang="pt-PT" sz="2200">
                <a:ea typeface="Verdana" panose="020B0604030504040204" pitchFamily="34" charset="0"/>
                <a:cs typeface="Arial" panose="020B0604020202020204" pitchFamily="34" charset="0"/>
              </a:rPr>
              <a:t>Poderes de entrada, busca e apreensão</a:t>
            </a:r>
          </a:p>
          <a:p>
            <a:pPr marL="896938" lvl="1" indent="-342900">
              <a:buFont typeface="Arial" panose="020B0604020202020204" pitchFamily="34" charset="0"/>
              <a:buChar char="•"/>
            </a:pPr>
            <a:r>
              <a:rPr lang="pt-PT" sz="2200">
                <a:ea typeface="Verdana" panose="020B0604030504040204" pitchFamily="34" charset="0"/>
                <a:cs typeface="Arial" panose="020B0604020202020204" pitchFamily="34" charset="0"/>
              </a:rPr>
              <a:t>Poderes de vigilância (técnicos e físicos)</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b="1"/>
              <a:t>Desafios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07306053"/>
              </p:ext>
            </p:extLst>
          </p:nvPr>
        </p:nvGraphicFramePr>
        <p:xfrm>
          <a:off x="309126" y="2241684"/>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2800" b="1" dirty="0"/>
              <a:t>Atualização sobre a Convenção de Budapeste e os instrumentos de 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4</a:t>
            </a:r>
          </a:p>
          <a:p>
            <a:pPr algn="ctr">
              <a:lnSpc>
                <a:spcPct val="80000"/>
              </a:lnSpc>
            </a:pPr>
            <a:br>
              <a:rPr lang="pt-PT" sz="3200" b="1">
                <a:ea typeface="ＭＳ Ｐゴシック" charset="0"/>
                <a:cs typeface="ＭＳ Ｐゴシック" charset="0"/>
              </a:rPr>
            </a:br>
            <a:r>
              <a:rPr lang="pt-PT" sz="3200" b="1"/>
              <a:t>Cooperação em termos de capacidade formal, quase informal, informal e do setor privado</a:t>
            </a:r>
            <a:br>
              <a:rPr lang="pt-PT" sz="3200" b="1"/>
            </a:br>
            <a:endParaRPr lang="pt-PT" sz="3200" b="1"/>
          </a:p>
        </p:txBody>
      </p:sp>
    </p:spTree>
    <p:extLst>
      <p:ext uri="{BB962C8B-B14F-4D97-AF65-F5344CB8AC3E}">
        <p14:creationId xmlns:p14="http://schemas.microsoft.com/office/powerpoint/2010/main"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Cooperação formal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847755"/>
          </a:xfrm>
          <a:prstGeom prst="rect">
            <a:avLst/>
          </a:prstGeom>
        </p:spPr>
        <p:txBody>
          <a:bodyPr wrap="square">
            <a:spAutoFit/>
          </a:bodyPr>
          <a:lstStyle/>
          <a:p>
            <a:pPr marL="1509713" indent="-342900">
              <a:buFont typeface="Wingdings" pitchFamily="2" charset="2"/>
              <a:buChar char="Ø"/>
            </a:pPr>
            <a:r>
              <a:rPr lang="pt-PT" sz="2200" b="1" dirty="0">
                <a:ea typeface="Verdana" panose="020B0604030504040204" pitchFamily="34" charset="0"/>
                <a:cs typeface="Arial" panose="020B0604020202020204" pitchFamily="34" charset="0"/>
              </a:rPr>
              <a:t>Aspetos positivos</a:t>
            </a:r>
            <a:r>
              <a:rPr lang="pt-PT"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pt-PT" sz="2200" dirty="0">
                <a:ea typeface="Verdana" panose="020B0604030504040204" pitchFamily="34" charset="0"/>
                <a:cs typeface="Arial" panose="020B0604020202020204" pitchFamily="34" charset="0"/>
              </a:rPr>
              <a:t>Elementos de prova admissíveis</a:t>
            </a:r>
          </a:p>
          <a:p>
            <a:pPr marL="1624013" indent="-457200">
              <a:buFont typeface="Wingdings" pitchFamily="2" charset="2"/>
              <a:buChar char="ü"/>
            </a:pPr>
            <a:r>
              <a:rPr lang="pt-PT" sz="2200" dirty="0">
                <a:ea typeface="Verdana" panose="020B0604030504040204" pitchFamily="34" charset="0"/>
                <a:cs typeface="Arial" panose="020B0604020202020204" pitchFamily="34" charset="0"/>
              </a:rPr>
              <a:t>Cadeia de custódia garantida</a:t>
            </a:r>
          </a:p>
          <a:p>
            <a:pPr marL="1624013" indent="-457200">
              <a:buFont typeface="Wingdings" pitchFamily="2" charset="2"/>
              <a:buChar char="ü"/>
            </a:pPr>
            <a:r>
              <a:rPr lang="pt-PT" sz="2200" dirty="0">
                <a:ea typeface="Verdana" panose="020B0604030504040204" pitchFamily="34" charset="0"/>
                <a:cs typeface="Arial" panose="020B0604020202020204" pitchFamily="34" charset="0"/>
              </a:rPr>
              <a:t>Normas verificáveis</a:t>
            </a:r>
          </a:p>
          <a:p>
            <a:pPr marL="1624013" indent="-457200">
              <a:buFont typeface="Wingdings" pitchFamily="2" charset="2"/>
              <a:buChar char="ü"/>
            </a:pPr>
            <a:r>
              <a:rPr lang="pt-PT" sz="2200" dirty="0">
                <a:ea typeface="Verdana" panose="020B0604030504040204" pitchFamily="34" charset="0"/>
                <a:cs typeface="Arial" panose="020B0604020202020204" pitchFamily="34" charset="0"/>
              </a:rPr>
              <a:t>Pode ser utilizada para justificar </a:t>
            </a:r>
            <a:br>
              <a:rPr lang="pt-PT" sz="2200" dirty="0">
                <a:ea typeface="Verdana" panose="020B0604030504040204" pitchFamily="34" charset="0"/>
                <a:cs typeface="Arial" panose="020B0604020202020204" pitchFamily="34" charset="0"/>
              </a:rPr>
            </a:br>
            <a:r>
              <a:rPr lang="pt-PT" sz="2200" dirty="0">
                <a:ea typeface="Verdana" panose="020B0604030504040204" pitchFamily="34" charset="0"/>
                <a:cs typeface="Arial" panose="020B0604020202020204" pitchFamily="34" charset="0"/>
              </a:rPr>
              <a:t>medidas adicionais</a:t>
            </a:r>
          </a:p>
          <a:p>
            <a:pPr marL="1624013" indent="-457200">
              <a:buFont typeface="Wingdings" pitchFamily="2" charset="2"/>
              <a:buChar char="ü"/>
            </a:pPr>
            <a:r>
              <a:rPr lang="pt-PT" sz="2200" dirty="0">
                <a:ea typeface="Verdana" panose="020B0604030504040204" pitchFamily="34" charset="0"/>
                <a:cs typeface="Arial" panose="020B0604020202020204" pitchFamily="34" charset="0"/>
              </a:rPr>
              <a:t>Responsabilização clara</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pt-PT" sz="2200" b="1" dirty="0">
                <a:ea typeface="Verdana" panose="020B0604030504040204" pitchFamily="34" charset="0"/>
                <a:cs typeface="Arial" panose="020B0604020202020204" pitchFamily="34" charset="0"/>
              </a:rPr>
              <a:t>Aspetos negativos</a:t>
            </a:r>
            <a:r>
              <a:rPr lang="pt-PT"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pt-PT" sz="2200" dirty="0">
                <a:ea typeface="Verdana" panose="020B0604030504040204" pitchFamily="34" charset="0"/>
                <a:cs typeface="Arial" panose="020B0604020202020204" pitchFamily="34" charset="0"/>
              </a:rPr>
              <a:t>Pode ser lenta (morosa)</a:t>
            </a:r>
          </a:p>
          <a:p>
            <a:pPr marL="2052638" indent="-342900">
              <a:buFont typeface="Arial" panose="020B0604020202020204" pitchFamily="34" charset="0"/>
              <a:buChar char="•"/>
            </a:pPr>
            <a:r>
              <a:rPr lang="pt-PT" sz="2200" dirty="0">
                <a:ea typeface="Verdana" panose="020B0604030504040204" pitchFamily="34" charset="0"/>
                <a:cs typeface="Arial" panose="020B0604020202020204" pitchFamily="34" charset="0"/>
              </a:rPr>
              <a:t>Entre as partes na Convenção de Budapeste, o tempo médio de resposta é de 6-24 meses</a:t>
            </a:r>
          </a:p>
          <a:p>
            <a:pPr marL="1528763" indent="-457200">
              <a:buFont typeface="Wingdings" pitchFamily="2" charset="2"/>
              <a:buChar char="ü"/>
            </a:pPr>
            <a:r>
              <a:rPr lang="pt-PT" sz="2200" dirty="0">
                <a:ea typeface="Verdana" panose="020B0604030504040204" pitchFamily="34" charset="0"/>
                <a:cs typeface="Arial" panose="020B0604020202020204" pitchFamily="34" charset="0"/>
              </a:rPr>
              <a:t>Os dados podem ter sido apagados</a:t>
            </a:r>
          </a:p>
          <a:p>
            <a:pPr marL="1528763" indent="-457200">
              <a:buFont typeface="Wingdings" pitchFamily="2" charset="2"/>
              <a:buChar char="ü"/>
            </a:pPr>
            <a:r>
              <a:rPr lang="pt-PT" sz="2200" dirty="0">
                <a:ea typeface="Verdana" panose="020B0604030504040204" pitchFamily="34" charset="0"/>
                <a:cs typeface="Arial" panose="020B0604020202020204" pitchFamily="34" charset="0"/>
              </a:rPr>
              <a:t>Pode depender do indivíduo</a:t>
            </a:r>
          </a:p>
          <a:p>
            <a:pPr marL="1528763" indent="-457200">
              <a:buFont typeface="Wingdings" pitchFamily="2" charset="2"/>
              <a:buChar char="ü"/>
            </a:pPr>
            <a:r>
              <a:rPr lang="pt-PT" sz="2200" dirty="0">
                <a:ea typeface="Verdana" panose="020B0604030504040204" pitchFamily="34" charset="0"/>
                <a:cs typeface="Arial" panose="020B0604020202020204" pitchFamily="34" charset="0"/>
              </a:rPr>
              <a:t>Pode ser burocrática</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Cooperação quase informal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pt-PT" sz="2200" b="1">
                <a:ea typeface="Verdana" panose="020B0604030504040204" pitchFamily="34" charset="0"/>
                <a:cs typeface="Arial" panose="020B0604020202020204" pitchFamily="34" charset="0"/>
              </a:rPr>
              <a:t>Aspetos positivos</a:t>
            </a:r>
            <a:r>
              <a:rPr lang="pt-PT"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pt-PT" sz="2200">
                <a:ea typeface="Verdana" panose="020B0604030504040204" pitchFamily="34" charset="0"/>
                <a:cs typeface="Arial" panose="020B0604020202020204" pitchFamily="34" charset="0"/>
              </a:rPr>
              <a:t>Os canais formais de comunicação e de cooperação estabelecidos por tratados bilaterais ou multilaterais (por exemplo, Interpol, Europol) podem ser utilizados para a partilha e/ou a obtenção de informação ou mesmo de elementos de prova sem pedidos formais</a:t>
            </a:r>
          </a:p>
          <a:p>
            <a:pPr marL="1509713" indent="-342900" algn="just">
              <a:buFont typeface="Arial" panose="020B0604020202020204" pitchFamily="34" charset="0"/>
              <a:buChar char="•"/>
            </a:pPr>
            <a:r>
              <a:rPr lang="pt-PT" sz="2200">
                <a:ea typeface="Verdana" panose="020B0604030504040204" pitchFamily="34" charset="0"/>
                <a:cs typeface="Arial" panose="020B0604020202020204" pitchFamily="34" charset="0"/>
              </a:rPr>
              <a:t>Rapidez da obtenção</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pt-PT" sz="2200" b="1">
                <a:ea typeface="Verdana" panose="020B0604030504040204" pitchFamily="34" charset="0"/>
                <a:cs typeface="Arial" panose="020B0604020202020204" pitchFamily="34" charset="0"/>
              </a:rPr>
              <a:t>Aspetos negativos</a:t>
            </a:r>
            <a:r>
              <a:rPr lang="pt-PT"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pt-PT" sz="2200">
                <a:ea typeface="Verdana" panose="020B0604030504040204" pitchFamily="34" charset="0"/>
                <a:cs typeface="Arial" panose="020B0604020202020204" pitchFamily="34" charset="0"/>
              </a:rPr>
              <a:t>Questão relativa à admissibilidade das provas</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Cooperação informal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154984"/>
          </a:xfrm>
          <a:prstGeom prst="rect">
            <a:avLst/>
          </a:prstGeom>
        </p:spPr>
        <p:txBody>
          <a:bodyPr wrap="square">
            <a:spAutoFit/>
          </a:bodyPr>
          <a:lstStyle/>
          <a:p>
            <a:pPr marL="1509713" indent="-342900">
              <a:buFont typeface="Wingdings" pitchFamily="2" charset="2"/>
              <a:buChar char="Ø"/>
            </a:pPr>
            <a:r>
              <a:rPr lang="pt-PT" sz="2200" b="1">
                <a:ea typeface="Verdana" panose="020B0604030504040204" pitchFamily="34" charset="0"/>
                <a:cs typeface="Arial" panose="020B0604020202020204" pitchFamily="34" charset="0"/>
              </a:rPr>
              <a:t>Aspetos positivos</a:t>
            </a:r>
            <a:r>
              <a:rPr lang="pt-PT" sz="2200">
                <a:ea typeface="Verdana" panose="020B0604030504040204" pitchFamily="34" charset="0"/>
                <a:cs typeface="Arial" panose="020B0604020202020204" pitchFamily="34" charset="0"/>
              </a:rPr>
              <a:t>:</a:t>
            </a:r>
          </a:p>
          <a:p>
            <a:pPr marL="1528763" indent="-457200">
              <a:buFont typeface="Wingdings" pitchFamily="2" charset="2"/>
              <a:buChar char="ü"/>
            </a:pPr>
            <a:r>
              <a:rPr lang="pt-PT" sz="2200">
                <a:ea typeface="Verdana" panose="020B0604030504040204" pitchFamily="34" charset="0"/>
                <a:cs typeface="Arial" panose="020B0604020202020204" pitchFamily="34" charset="0"/>
              </a:rPr>
              <a:t>Pode ser rápida</a:t>
            </a:r>
          </a:p>
          <a:p>
            <a:pPr marL="1528763" indent="-457200">
              <a:buFont typeface="Wingdings" pitchFamily="2" charset="2"/>
              <a:buChar char="ü"/>
            </a:pPr>
            <a:r>
              <a:rPr lang="pt-PT" sz="2200">
                <a:ea typeface="Verdana" panose="020B0604030504040204" pitchFamily="34" charset="0"/>
                <a:cs typeface="Arial" panose="020B0604020202020204" pitchFamily="34" charset="0"/>
              </a:rPr>
              <a:t>Pode tentar preservar dados que de outro modo seriam apagados</a:t>
            </a:r>
          </a:p>
          <a:p>
            <a:pPr marL="1528763" indent="-457200">
              <a:buFont typeface="Wingdings" pitchFamily="2" charset="2"/>
              <a:buChar char="ü"/>
            </a:pPr>
            <a:r>
              <a:rPr lang="pt-PT" sz="2200">
                <a:ea typeface="Verdana" panose="020B0604030504040204" pitchFamily="34" charset="0"/>
                <a:cs typeface="Arial" panose="020B0604020202020204" pitchFamily="34" charset="0"/>
              </a:rPr>
              <a:t>Pode ser menos burocrática</a:t>
            </a:r>
          </a:p>
          <a:p>
            <a:pPr marL="1528763" indent="-457200">
              <a:buFont typeface="Wingdings" pitchFamily="2" charset="2"/>
              <a:buChar char="ü"/>
            </a:pPr>
            <a:r>
              <a:rPr lang="pt-PT" sz="2200">
                <a:ea typeface="Verdana" panose="020B0604030504040204" pitchFamily="34" charset="0"/>
                <a:cs typeface="Arial" panose="020B0604020202020204" pitchFamily="34" charset="0"/>
              </a:rPr>
              <a:t>Mais fácil e pode “promover” uma maior cooperação</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pt-PT" sz="2200" b="1">
                <a:ea typeface="Verdana" panose="020B0604030504040204" pitchFamily="34" charset="0"/>
                <a:cs typeface="Arial" panose="020B0604020202020204" pitchFamily="34" charset="0"/>
              </a:rPr>
              <a:t>Aspetos negativos</a:t>
            </a:r>
            <a:r>
              <a:rPr lang="pt-PT" sz="2200">
                <a:ea typeface="Verdana" panose="020B0604030504040204" pitchFamily="34" charset="0"/>
                <a:cs typeface="Arial" panose="020B0604020202020204" pitchFamily="34" charset="0"/>
              </a:rPr>
              <a:t>:</a:t>
            </a:r>
          </a:p>
          <a:p>
            <a:pPr marL="1624013" indent="-457200">
              <a:buFont typeface="Wingdings" pitchFamily="2" charset="2"/>
              <a:buChar char="ü"/>
            </a:pPr>
            <a:r>
              <a:rPr lang="pt-PT" sz="2200">
                <a:ea typeface="Verdana" panose="020B0604030504040204" pitchFamily="34" charset="0"/>
                <a:cs typeface="Arial" panose="020B0604020202020204" pitchFamily="34" charset="0"/>
              </a:rPr>
              <a:t>Problemas de admissibilidade (as informações não constituem elementos de prova)</a:t>
            </a:r>
          </a:p>
          <a:p>
            <a:pPr marL="1624013" indent="-457200">
              <a:buFont typeface="Wingdings" pitchFamily="2" charset="2"/>
              <a:buChar char="ü"/>
            </a:pPr>
            <a:r>
              <a:rPr lang="pt-PT" sz="2200">
                <a:ea typeface="Verdana" panose="020B0604030504040204" pitchFamily="34" charset="0"/>
                <a:cs typeface="Arial" panose="020B0604020202020204" pitchFamily="34" charset="0"/>
              </a:rPr>
              <a:t>Questões relativas à cadeia de custódia</a:t>
            </a:r>
          </a:p>
          <a:p>
            <a:pPr marL="1624013" indent="-457200">
              <a:buFont typeface="Wingdings" pitchFamily="2" charset="2"/>
              <a:buChar char="ü"/>
            </a:pPr>
            <a:r>
              <a:rPr lang="pt-PT" sz="2200">
                <a:ea typeface="Verdana" panose="020B0604030504040204" pitchFamily="34" charset="0"/>
                <a:cs typeface="Arial" panose="020B0604020202020204" pitchFamily="34" charset="0"/>
              </a:rPr>
              <a:t>Responsabilização pouco clara</a:t>
            </a:r>
          </a:p>
          <a:p>
            <a:pPr marL="1624013" indent="-457200">
              <a:buFont typeface="Wingdings" pitchFamily="2" charset="2"/>
              <a:buChar char="ü"/>
            </a:pPr>
            <a:r>
              <a:rPr lang="pt-PT" sz="2200">
                <a:ea typeface="Verdana" panose="020B0604030504040204" pitchFamily="34" charset="0"/>
                <a:cs typeface="Arial" panose="020B0604020202020204" pitchFamily="34" charset="0"/>
              </a:rPr>
              <a:t>Depende de redes pessoais e relações</a:t>
            </a: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279791" y="2566968"/>
            <a:ext cx="2587713" cy="1724064"/>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1</a:t>
            </a:r>
          </a:p>
          <a:p>
            <a:pPr algn="ctr" eaLnBrk="1" hangingPunct="1">
              <a:lnSpc>
                <a:spcPct val="80000"/>
              </a:lnSpc>
            </a:pPr>
            <a:br>
              <a:rPr lang="pt-PT" sz="3200" b="1">
                <a:ea typeface="ＭＳ Ｐゴシック" charset="0"/>
                <a:cs typeface="ＭＳ Ｐゴシック" charset="0"/>
              </a:rPr>
            </a:br>
            <a:r>
              <a:rPr lang="pt-PT" sz="3200" b="1">
                <a:ea typeface="ＭＳ Ｐゴシック" charset="0"/>
                <a:cs typeface="ＭＳ Ｐゴシック" charset="0"/>
              </a:rPr>
              <a:t>Atualização sobre a dimensão internacional e a resposta ao cibercrime</a:t>
            </a:r>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pt-PT" sz="3200" b="1"/>
              <a:t>Cooperação do setor privado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8310" y="1071768"/>
            <a:ext cx="7192797" cy="5539978"/>
          </a:xfrm>
          <a:prstGeom prst="rect">
            <a:avLst/>
          </a:prstGeom>
        </p:spPr>
        <p:txBody>
          <a:bodyPr wrap="square">
            <a:spAutoFit/>
          </a:bodyPr>
          <a:lstStyle/>
          <a:p>
            <a:pPr marL="1509713" indent="-342900">
              <a:buFont typeface="Wingdings" pitchFamily="2" charset="2"/>
              <a:buChar char="Ø"/>
            </a:pPr>
            <a:r>
              <a:rPr lang="pt-PT" sz="2000" b="1" dirty="0">
                <a:ea typeface="Verdana" panose="020B0604030504040204" pitchFamily="34" charset="0"/>
                <a:cs typeface="Arial" panose="020B0604020202020204" pitchFamily="34" charset="0"/>
              </a:rPr>
              <a:t>Aspetos positivos</a:t>
            </a:r>
            <a:r>
              <a:rPr lang="pt-PT" sz="20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pt-PT" sz="1600" b="1" dirty="0"/>
              <a:t>Cooperação direta com fornecedor de serviços de Internet em jurisdições estrangeiras</a:t>
            </a:r>
            <a:r>
              <a:rPr lang="pt-PT" sz="1600" dirty="0"/>
              <a:t>, prática generalizada entre Estados – inclui cooperação quando o fornecedor de serviços de Internet tem representação no Estado em causa </a:t>
            </a:r>
          </a:p>
          <a:p>
            <a:pPr marL="1509713" indent="-342900" algn="just">
              <a:buFont typeface="Arial" panose="020B0604020202020204" pitchFamily="34" charset="0"/>
              <a:buChar char="•"/>
            </a:pPr>
            <a:r>
              <a:rPr lang="pt-PT" sz="1600" dirty="0"/>
              <a:t>Algumas autoridades de aplicação da lei têm acordos com fornecedores de serviços de Internet estrangeiros</a:t>
            </a:r>
          </a:p>
          <a:p>
            <a:pPr marL="1509713" indent="-342900" algn="just">
              <a:buFont typeface="Arial" panose="020B0604020202020204" pitchFamily="34" charset="0"/>
              <a:buChar char="•"/>
            </a:pPr>
            <a:r>
              <a:rPr lang="pt-PT" sz="1600" dirty="0"/>
              <a:t>A experiência dos Estados é de que os fornecedores de serviços de Internet respondem positivamente (os fornecedores dos EUA divulgam dados sobre subscritores e dados de tráfego), dependendo do cumprimento de determinadas condições, incluindo a “legalidade” do pedido</a:t>
            </a:r>
          </a:p>
          <a:p>
            <a:pPr marL="1624013" indent="-457200" algn="just">
              <a:buFont typeface="Wingdings" pitchFamily="2" charset="2"/>
              <a:buChar char="ü"/>
            </a:pPr>
            <a:endParaRPr lang="en-GB" altLang="en-US" sz="20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pt-PT" sz="2000" b="1" dirty="0">
                <a:ea typeface="Verdana" panose="020B0604030504040204" pitchFamily="34" charset="0"/>
                <a:cs typeface="Arial" panose="020B0604020202020204" pitchFamily="34" charset="0"/>
              </a:rPr>
              <a:t>Aspetos negativos</a:t>
            </a:r>
            <a:r>
              <a:rPr lang="pt-PT" sz="20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pt-PT" sz="1600" dirty="0"/>
              <a:t>A cooperação voluntária pode ser rejeitada e orientada para um procedimento regular de AJM</a:t>
            </a:r>
          </a:p>
          <a:p>
            <a:pPr marL="1509713" indent="-342900" algn="just">
              <a:buFont typeface="Arial" panose="020B0604020202020204" pitchFamily="34" charset="0"/>
              <a:buChar char="•"/>
            </a:pPr>
            <a:r>
              <a:rPr lang="pt-PT" sz="1600" dirty="0"/>
              <a:t>Alguns fornecedores de serviços de Internet dispõem de procedimentos implementados para dar resposta a pedidos de emergência, mas, por vezes, essa informação não pode ser utilizada como elemento de prova</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2800" b="1" dirty="0"/>
              <a:t>Atualização sobre a Convenção de Budapeste e os instrumentos de 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solidFill>
                  <a:schemeClr val="bg1"/>
                </a:solidFill>
              </a:rPr>
              <a:t>Curso Judiciário Especializado sobre </a:t>
            </a:r>
          </a:p>
          <a:p>
            <a:pPr algn="r"/>
            <a:r>
              <a:rPr lang="pt-PT" sz="3200" b="1">
                <a:solidFill>
                  <a:schemeClr val="bg1"/>
                </a:solidFill>
              </a:rPr>
              <a:t>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pt-PT" sz="3200" b="1">
                <a:ea typeface="ＭＳ Ｐゴシック" charset="0"/>
                <a:cs typeface="ＭＳ Ｐゴシック" charset="0"/>
              </a:rPr>
              <a:t>Parte 5</a:t>
            </a:r>
          </a:p>
          <a:p>
            <a:pPr algn="ctr" eaLnBrk="1" hangingPunct="1">
              <a:lnSpc>
                <a:spcPct val="80000"/>
              </a:lnSpc>
            </a:pPr>
            <a:endParaRPr lang="en-GB" sz="3200" b="1" dirty="0">
              <a:ea typeface="ＭＳ Ｐゴシック" charset="0"/>
            </a:endParaRPr>
          </a:p>
          <a:p>
            <a:pPr algn="ctr" eaLnBrk="1" hangingPunct="1">
              <a:lnSpc>
                <a:spcPct val="80000"/>
              </a:lnSpc>
            </a:pPr>
            <a:r>
              <a:rPr lang="pt-PT" sz="3200" b="1">
                <a:ea typeface="ＭＳ Ｐゴシック" charset="0"/>
              </a:rPr>
              <a:t>Síntese</a:t>
            </a:r>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Síntese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pt-PT" sz="2200" i="1"/>
              <a:t>Reconhecer a dimensão global da Internet e a dimensão internacional do cibercrime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pt-PT" sz="2200" i="1"/>
              <a:t>Explicar a importância da cooperação internacional e reconhecer os instrumentos disponíveis para a cooperação internacional no domínio do cibercrime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pt-PT" sz="2200" i="1"/>
              <a:t>Identificar a necessidade de canais de cooperação internacional muito rápidos e eficientes e os instrumentos disponíveis, a forma como são utilizados, os prazos e a eficácia</a:t>
            </a:r>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529923"/>
          </a:xfrm>
          <a:prstGeom prst="rect">
            <a:avLst/>
          </a:prstGeom>
        </p:spPr>
        <p:txBody>
          <a:bodyPr>
            <a:spAutoFit/>
          </a:bodyPr>
          <a:lstStyle/>
          <a:p>
            <a:pPr marL="342900" indent="-342900">
              <a:lnSpc>
                <a:spcPct val="80000"/>
              </a:lnSpc>
              <a:buFont typeface="Wingdings" pitchFamily="2" charset="2"/>
              <a:buChar char="ü"/>
            </a:pPr>
            <a:r>
              <a:rPr lang="pt-PT" sz="2200" i="1"/>
              <a:t>Descrever os esforços das organizações internacionais no que diz respeito à implementação de novas modalidades de cooperação internacional</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pt-PT" sz="2200" i="1"/>
              <a:t>Discutir a Convenção de Budapeste sobre o Cibercrime – identificar os seus princípios gerais</a:t>
            </a:r>
          </a:p>
        </p:txBody>
      </p:sp>
    </p:spTree>
    <p:extLst>
      <p:ext uri="{BB962C8B-B14F-4D97-AF65-F5344CB8AC3E}">
        <p14:creationId xmlns:p14="http://schemas.microsoft.com/office/powerpoint/2010/main"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pt-PT" sz="3200"/>
              <a:t>Atualização sobre a Convenção de Budapeste e os instrumentos de cooperação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Atualização sobre o que aprendemos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pt-PT" sz="2200" dirty="0"/>
              <a:t>A </a:t>
            </a:r>
            <a:r>
              <a:rPr lang="pt-PT" sz="2200" b="1" dirty="0"/>
              <a:t>Internet está disponível a nível mundial</a:t>
            </a:r>
            <a:r>
              <a:rPr lang="pt-PT" sz="2200" dirty="0"/>
              <a:t>, criando mais oportunidades para os criminosos</a:t>
            </a:r>
          </a:p>
          <a:p>
            <a:pPr marL="342900" indent="-342900">
              <a:buFont typeface="Arial" panose="020B0604020202020204" pitchFamily="34" charset="0"/>
              <a:buChar char="•"/>
            </a:pPr>
            <a:r>
              <a:rPr lang="pt-PT" sz="2200" b="1" dirty="0"/>
              <a:t>É utilizada por quase todas as pessoas</a:t>
            </a:r>
            <a:r>
              <a:rPr lang="pt-PT" sz="2200" dirty="0"/>
              <a:t> no planeta e permite cometer crimes de forma remota</a:t>
            </a:r>
          </a:p>
          <a:p>
            <a:pPr marL="342900" indent="-342900">
              <a:buFont typeface="Arial" panose="020B0604020202020204" pitchFamily="34" charset="0"/>
              <a:buChar char="•"/>
            </a:pPr>
            <a:r>
              <a:rPr lang="pt-PT" sz="2200" b="1" dirty="0"/>
              <a:t>O cibercrime deve ser abordado</a:t>
            </a:r>
            <a:r>
              <a:rPr lang="pt-PT" sz="2200" dirty="0"/>
              <a:t> como um fenómeno global</a:t>
            </a:r>
          </a:p>
          <a:p>
            <a:pPr marL="342900" indent="-342900">
              <a:buFont typeface="Arial" panose="020B0604020202020204" pitchFamily="34" charset="0"/>
              <a:buChar char="•"/>
            </a:pPr>
            <a:r>
              <a:rPr lang="pt-PT" sz="2200" b="1" dirty="0"/>
              <a:t>A dimensão internacional</a:t>
            </a:r>
            <a:r>
              <a:rPr lang="pt-PT" sz="2200" dirty="0"/>
              <a:t> é essencial para uma compreensão apropriada de toda a realidade da criminalidade informática</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3816429"/>
          </a:xfrm>
          <a:prstGeom prst="rect">
            <a:avLst/>
          </a:prstGeom>
        </p:spPr>
        <p:txBody>
          <a:bodyPr wrap="square">
            <a:spAutoFit/>
          </a:bodyPr>
          <a:lstStyle/>
          <a:p>
            <a:pPr marL="342900" indent="-342900">
              <a:buFont typeface="Arial" panose="020B0604020202020204" pitchFamily="34" charset="0"/>
              <a:buChar char="•"/>
            </a:pPr>
            <a:r>
              <a:rPr lang="pt-PT" sz="2200" dirty="0"/>
              <a:t>De todos os crimes, </a:t>
            </a:r>
            <a:r>
              <a:rPr lang="pt-PT" sz="2200" b="1" dirty="0"/>
              <a:t>o cibercrime é o</a:t>
            </a:r>
            <a:r>
              <a:rPr lang="pt-PT" sz="2200" dirty="0"/>
              <a:t> </a:t>
            </a:r>
            <a:r>
              <a:rPr lang="pt-PT" sz="2200" b="1" dirty="0"/>
              <a:t>mais transnacional</a:t>
            </a:r>
          </a:p>
          <a:p>
            <a:pPr marL="342900" indent="-342900">
              <a:buFont typeface="Arial" panose="020B0604020202020204" pitchFamily="34" charset="0"/>
              <a:buChar char="•"/>
            </a:pPr>
            <a:r>
              <a:rPr lang="pt-PT" sz="2200" b="1" dirty="0"/>
              <a:t>A investigação do cibercrime </a:t>
            </a:r>
            <a:r>
              <a:rPr lang="pt-PT" sz="2200" dirty="0"/>
              <a:t>exige uma cooperação internacional eficiente</a:t>
            </a:r>
          </a:p>
          <a:p>
            <a:pPr marL="342900" indent="-342900">
              <a:buFont typeface="Arial" panose="020B0604020202020204" pitchFamily="34" charset="0"/>
              <a:buChar char="•"/>
            </a:pPr>
            <a:r>
              <a:rPr lang="pt-PT" sz="2200" b="1" dirty="0"/>
              <a:t>Sem essa cooperação</a:t>
            </a:r>
            <a:r>
              <a:rPr lang="pt-PT" sz="2200" dirty="0"/>
              <a:t>, é pouco provável que as investigações sejam bem-sucedidas</a:t>
            </a:r>
          </a:p>
        </p:txBody>
      </p:sp>
    </p:spTree>
    <p:extLst>
      <p:ext uri="{BB962C8B-B14F-4D97-AF65-F5344CB8AC3E}">
        <p14:creationId xmlns:p14="http://schemas.microsoft.com/office/powerpoint/2010/main"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Atualização sobre o que aprendemos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pt-PT" sz="2800" b="1">
                <a:solidFill>
                  <a:srgbClr val="FF0000"/>
                </a:solidFill>
              </a:rPr>
              <a:t>Localização de um crime: onde foi cometido?</a:t>
            </a:r>
          </a:p>
          <a:p>
            <a:pPr marL="514350" indent="-514350">
              <a:buAutoNum type="arabicPeriod"/>
            </a:pPr>
            <a:endParaRPr lang="en-GB" sz="2800" i="1" dirty="0"/>
          </a:p>
          <a:p>
            <a:pPr marL="342900" indent="-342900">
              <a:buFont typeface="Arial" panose="020B0604020202020204" pitchFamily="34" charset="0"/>
              <a:buChar char="•"/>
            </a:pPr>
            <a:r>
              <a:rPr lang="pt-PT" sz="2200"/>
              <a:t>De que informações ou provas dispomos sobre o local onde foi cometido?</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pt-PT" sz="2200"/>
              <a:t>Que autoridade deve ser contactada para obter assistência e como fazê-lo?</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3847207"/>
          </a:xfrm>
          <a:prstGeom prst="rect">
            <a:avLst/>
          </a:prstGeom>
        </p:spPr>
        <p:txBody>
          <a:bodyPr wrap="square">
            <a:spAutoFit/>
          </a:bodyPr>
          <a:lstStyle/>
          <a:p>
            <a:r>
              <a:rPr lang="pt-PT" sz="2800" b="1" dirty="0">
                <a:solidFill>
                  <a:srgbClr val="FF0000"/>
                </a:solidFill>
              </a:rPr>
              <a:t>2. Competência: quem vai ser responsável pelo caso?</a:t>
            </a:r>
          </a:p>
          <a:p>
            <a:endParaRPr lang="en-GB" sz="2800" i="1" dirty="0"/>
          </a:p>
          <a:p>
            <a:pPr marL="342900" indent="-342900">
              <a:buFont typeface="Arial" panose="020B0604020202020204" pitchFamily="34" charset="0"/>
              <a:buChar char="•"/>
            </a:pPr>
            <a:r>
              <a:rPr lang="pt-PT" sz="2200" dirty="0"/>
              <a:t>Quem é a autoridade competente para a </a:t>
            </a:r>
            <a:r>
              <a:rPr lang="pt-PT" sz="2200" dirty="0" err="1"/>
              <a:t>investigação/julgamento</a:t>
            </a:r>
            <a:r>
              <a:rPr lang="pt-PT" sz="2200" dirty="0"/>
              <a:t>?</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pt-PT" sz="2200" dirty="0"/>
              <a:t>Será necessária uma investigação transfronteiras?</a:t>
            </a: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pt-PT" b="1">
                <a:ea typeface="ＭＳ Ｐゴシック" pitchFamily="34" charset="-128"/>
              </a:rPr>
              <a:t>Principais perguntas?</a:t>
            </a:r>
          </a:p>
        </p:txBody>
      </p:sp>
    </p:spTree>
    <p:extLst>
      <p:ext uri="{BB962C8B-B14F-4D97-AF65-F5344CB8AC3E}">
        <p14:creationId xmlns:p14="http://schemas.microsoft.com/office/powerpoint/2010/main"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Atualização sobre o que aprendemos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pt-PT" sz="3200" b="1">
                <a:ea typeface="ＭＳ Ｐゴシック" pitchFamily="34" charset="-128"/>
              </a:rPr>
              <a:t>Exemplos de respostas internacionais</a:t>
            </a: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6"/>
          <a:stretch>
            <a:fillRect/>
          </a:stretch>
        </p:blipFill>
        <p:spPr>
          <a:xfrm>
            <a:off x="3417217" y="4189370"/>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7"/>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8"/>
          <a:stretch>
            <a:fillRect/>
          </a:stretch>
        </p:blipFill>
        <p:spPr>
          <a:xfrm>
            <a:off x="457200" y="4082163"/>
            <a:ext cx="2258645" cy="2065598"/>
          </a:xfrm>
          <a:prstGeom prst="rect">
            <a:avLst/>
          </a:prstGeom>
        </p:spPr>
      </p:pic>
      <p:pic>
        <p:nvPicPr>
          <p:cNvPr id="2" name="Picture 1">
            <a:extLst>
              <a:ext uri="{FF2B5EF4-FFF2-40B4-BE49-F238E27FC236}">
                <a16:creationId xmlns:a16="http://schemas.microsoft.com/office/drawing/2014/main" id="{11B0E566-65FB-4591-8237-FDA3852B6B7D}"/>
              </a:ext>
            </a:extLst>
          </p:cNvPr>
          <p:cNvPicPr>
            <a:picLocks noChangeAspect="1"/>
          </p:cNvPicPr>
          <p:nvPr/>
        </p:nvPicPr>
        <p:blipFill>
          <a:blip r:embed="rId9"/>
          <a:stretch>
            <a:fillRect/>
          </a:stretch>
        </p:blipFill>
        <p:spPr>
          <a:xfrm>
            <a:off x="6179565" y="4452106"/>
            <a:ext cx="2634700" cy="1580820"/>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1147" y="876490"/>
            <a:ext cx="4067216" cy="6093976"/>
          </a:xfrm>
          <a:prstGeom prst="rect">
            <a:avLst/>
          </a:prstGeom>
        </p:spPr>
        <p:txBody>
          <a:bodyPr wrap="square">
            <a:spAutoFit/>
          </a:bodyPr>
          <a:lstStyle/>
          <a:p>
            <a:pPr marL="342900" indent="-342900">
              <a:buFont typeface="Wingdings" pitchFamily="2" charset="2"/>
              <a:buChar char="Ø"/>
            </a:pPr>
            <a:r>
              <a:rPr lang="pt-PT" sz="2200" b="1" dirty="0"/>
              <a:t>194 membros</a:t>
            </a:r>
            <a:r>
              <a:rPr lang="pt-PT" sz="2200" dirty="0"/>
              <a:t> (em 2020)</a:t>
            </a:r>
          </a:p>
          <a:p>
            <a:r>
              <a:rPr lang="pt-PT" sz="2200" dirty="0"/>
              <a:t>Autoridades responsáveis aplicação da lei </a:t>
            </a:r>
          </a:p>
          <a:p>
            <a:r>
              <a:rPr lang="pt-PT" sz="2200" dirty="0"/>
              <a:t>de todo o mundo – de todos os continentes;</a:t>
            </a:r>
          </a:p>
          <a:p>
            <a:endParaRPr lang="en-GB" sz="2200" dirty="0"/>
          </a:p>
          <a:p>
            <a:pPr marL="342900" indent="-342900" algn="just" eaLnBrk="1" fontAlgn="auto" hangingPunct="1">
              <a:spcAft>
                <a:spcPts val="0"/>
              </a:spcAft>
              <a:buFont typeface="Wingdings" pitchFamily="2" charset="2"/>
              <a:buChar char="ü"/>
              <a:defRPr/>
            </a:pPr>
            <a:r>
              <a:rPr lang="pt-PT" sz="2200" b="1" dirty="0"/>
              <a:t>Um dos três programas da INTERPOL centra-se no cibercrime</a:t>
            </a:r>
            <a:r>
              <a:rPr lang="pt-PT" sz="2200" dirty="0"/>
              <a:t> com ênfase na </a:t>
            </a:r>
            <a:r>
              <a:rPr lang="pt-PT" sz="2200" i="1" dirty="0" err="1"/>
              <a:t>darknet</a:t>
            </a:r>
            <a:r>
              <a:rPr lang="pt-PT" sz="2200" dirty="0"/>
              <a:t> e nas criptomoedas, incluindo provas sob forma digital, domínios maliciosos, </a:t>
            </a:r>
            <a:r>
              <a:rPr lang="pt-PT" sz="2200" i="1" dirty="0" err="1"/>
              <a:t>ransomware</a:t>
            </a:r>
            <a:r>
              <a:rPr lang="pt-PT" sz="2200" dirty="0"/>
              <a:t>, </a:t>
            </a:r>
            <a:r>
              <a:rPr lang="pt-PT" sz="2200" i="1" dirty="0"/>
              <a:t>malware </a:t>
            </a:r>
            <a:r>
              <a:rPr lang="pt-PT" sz="2200" dirty="0"/>
              <a:t>para recolha de dados, </a:t>
            </a:r>
            <a:r>
              <a:rPr lang="pt-PT" sz="2200" i="1" dirty="0" err="1"/>
              <a:t>botnets</a:t>
            </a:r>
            <a:r>
              <a:rPr lang="pt-PT" sz="2200" dirty="0"/>
              <a:t>, </a:t>
            </a:r>
            <a:r>
              <a:rPr lang="pt-PT" sz="2200" i="1" dirty="0" err="1"/>
              <a:t>criptojacking</a:t>
            </a:r>
            <a:r>
              <a:rPr lang="pt-PT" sz="2200" dirty="0"/>
              <a:t> (mineração maliciosa) e mais.</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593447" y="962000"/>
            <a:ext cx="4572000" cy="3139321"/>
          </a:xfrm>
          <a:prstGeom prst="rect">
            <a:avLst/>
          </a:prstGeom>
        </p:spPr>
        <p:txBody>
          <a:bodyPr>
            <a:spAutoFit/>
          </a:bodyPr>
          <a:lstStyle/>
          <a:p>
            <a:pPr marL="342900" indent="-342900">
              <a:buFont typeface="Wingdings" pitchFamily="2" charset="2"/>
              <a:buChar char="ü"/>
            </a:pPr>
            <a:r>
              <a:rPr lang="pt-PT" sz="2200" dirty="0"/>
              <a:t>	</a:t>
            </a:r>
            <a:r>
              <a:rPr lang="pt-PT" sz="2200" b="1" dirty="0"/>
              <a:t>Objetivo</a:t>
            </a:r>
            <a:r>
              <a:rPr lang="pt-PT" sz="2200" dirty="0"/>
              <a:t>:</a:t>
            </a:r>
          </a:p>
          <a:p>
            <a:pPr marL="800100" lvl="1" indent="-342900">
              <a:buFont typeface="Arial" panose="020B0604020202020204" pitchFamily="34" charset="0"/>
              <a:buChar char="•"/>
            </a:pPr>
            <a:r>
              <a:rPr lang="pt-PT" sz="2200" dirty="0"/>
              <a:t>reforçar e facilitar a cooperação policial internacional</a:t>
            </a:r>
          </a:p>
          <a:p>
            <a:pPr marL="800100" lvl="1" indent="-342900">
              <a:buFont typeface="Arial" panose="020B0604020202020204" pitchFamily="34" charset="0"/>
              <a:buChar char="•"/>
            </a:pPr>
            <a:r>
              <a:rPr lang="pt-PT" sz="2200" dirty="0"/>
              <a:t>organizar um sistema mundial de comunicação policial </a:t>
            </a:r>
          </a:p>
          <a:p>
            <a:pPr marL="800100" lvl="1" indent="-342900">
              <a:buFont typeface="Arial" panose="020B0604020202020204" pitchFamily="34" charset="0"/>
              <a:buChar char="•"/>
            </a:pPr>
            <a:r>
              <a:rPr lang="pt-PT" sz="2200" dirty="0"/>
              <a:t>desenvolver bases de dados específicas e análises de informação das polícias</a:t>
            </a:r>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74650" y="4401505"/>
            <a:ext cx="3324692" cy="1874323"/>
          </a:xfrm>
          <a:prstGeom prst="rect">
            <a:avLst/>
          </a:prstGeom>
        </p:spPr>
      </p:pic>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a:p>
        </p:txBody>
      </p:sp>
      <p:sp>
        <p:nvSpPr>
          <p:cNvPr id="3" name="TextBox 2"/>
          <p:cNvSpPr txBox="1"/>
          <p:nvPr/>
        </p:nvSpPr>
        <p:spPr>
          <a:xfrm>
            <a:off x="88522" y="6557282"/>
            <a:ext cx="3672408" cy="400110"/>
          </a:xfrm>
          <a:prstGeom prst="rect">
            <a:avLst/>
          </a:prstGeom>
          <a:noFill/>
        </p:spPr>
        <p:txBody>
          <a:bodyPr wrap="square" rtlCol="0">
            <a:spAutoFit/>
          </a:bodyPr>
          <a:lstStyle/>
          <a:p>
            <a:r>
              <a:rPr lang="pt-PT"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pt-PT" sz="3200" b="1">
                <a:ea typeface="ＭＳ Ｐゴシック" pitchFamily="34" charset="-128"/>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pt-PT"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843677"/>
            <a:ext cx="4572000" cy="5170646"/>
          </a:xfrm>
          <a:prstGeom prst="rect">
            <a:avLst/>
          </a:prstGeom>
        </p:spPr>
        <p:txBody>
          <a:bodyPr>
            <a:spAutoFit/>
          </a:bodyPr>
          <a:lstStyle/>
          <a:p>
            <a:pPr marL="342900" indent="-342900">
              <a:buFont typeface="Wingdings" pitchFamily="2" charset="2"/>
              <a:buChar char="Ø"/>
            </a:pPr>
            <a:r>
              <a:rPr lang="pt-PT" sz="2200" b="1" dirty="0"/>
              <a:t>Papel da EUROPOL </a:t>
            </a:r>
          </a:p>
          <a:p>
            <a:endParaRPr lang="en-GB" sz="2200" dirty="0"/>
          </a:p>
          <a:p>
            <a:pPr marL="342900" indent="-342900" algn="just">
              <a:buFont typeface="Wingdings" pitchFamily="2" charset="2"/>
              <a:buChar char="ü"/>
            </a:pPr>
            <a:r>
              <a:rPr lang="pt-PT" sz="2200" dirty="0"/>
              <a:t>melhorar a eficácia da cooperação entre as autoridades responsáveis pela aplicação da lei de cada Estado-Membro da União Europeia</a:t>
            </a:r>
          </a:p>
          <a:p>
            <a:pPr algn="just"/>
            <a:endParaRPr lang="en-GB" sz="2200" dirty="0"/>
          </a:p>
          <a:p>
            <a:pPr marL="342900" indent="-342900" algn="just">
              <a:buFont typeface="Wingdings" pitchFamily="2" charset="2"/>
              <a:buChar char="ü"/>
            </a:pPr>
            <a:r>
              <a:rPr lang="pt-PT" sz="2200" dirty="0"/>
              <a:t>operacional desde 1999, o que facilita a análise da partilha de dados em matéria de informação de atos criminosos entre Estados-Membros </a:t>
            </a:r>
          </a:p>
          <a:p>
            <a:pPr marL="342900" indent="-342900" algn="just">
              <a:buFont typeface="Wingdings" pitchFamily="2" charset="2"/>
              <a:buChar char="ü"/>
            </a:pPr>
            <a:endParaRPr lang="en-GB" sz="2200" dirty="0"/>
          </a:p>
          <a:p>
            <a:pPr marL="342900" indent="-342900" algn="just">
              <a:buFont typeface="Wingdings" pitchFamily="2" charset="2"/>
              <a:buChar char="ü"/>
            </a:pPr>
            <a:r>
              <a:rPr lang="pt-PT" sz="2200" b="1" dirty="0"/>
              <a:t>Centro Europeu do Cibercrime, EC3 (criado em janeiro de 2013)</a:t>
            </a:r>
            <a:r>
              <a:rPr lang="pt-PT" sz="2200" dirty="0"/>
              <a:t> </a:t>
            </a: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13182</TotalTime>
  <Words>7694</Words>
  <Application>Microsoft Office PowerPoint</Application>
  <PresentationFormat>On-screen Show (4:3)</PresentationFormat>
  <Paragraphs>693</Paragraphs>
  <Slides>44</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Arial Narrow</vt:lpstr>
      <vt:lpstr>Calibri</vt:lpstr>
      <vt:lpstr>Segoe UI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msmtrad</cp:lastModifiedBy>
  <cp:revision>289</cp:revision>
  <dcterms:created xsi:type="dcterms:W3CDTF">2012-01-25T15:22:10Z</dcterms:created>
  <dcterms:modified xsi:type="dcterms:W3CDTF">2021-09-20T21:16:49Z</dcterms:modified>
</cp:coreProperties>
</file>