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7.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49.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5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57.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63.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70.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74.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96.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8"/>
  </p:notesMasterIdLst>
  <p:sldIdLst>
    <p:sldId id="355" r:id="rId2"/>
    <p:sldId id="567" r:id="rId3"/>
    <p:sldId id="568" r:id="rId4"/>
    <p:sldId id="587" r:id="rId5"/>
    <p:sldId id="997" r:id="rId6"/>
    <p:sldId id="973" r:id="rId7"/>
    <p:sldId id="974" r:id="rId8"/>
    <p:sldId id="957" r:id="rId9"/>
    <p:sldId id="1139" r:id="rId10"/>
    <p:sldId id="1140" r:id="rId11"/>
    <p:sldId id="806" r:id="rId12"/>
    <p:sldId id="1141" r:id="rId13"/>
    <p:sldId id="1142" r:id="rId14"/>
    <p:sldId id="1163" r:id="rId15"/>
    <p:sldId id="998" r:id="rId16"/>
    <p:sldId id="325" r:id="rId17"/>
    <p:sldId id="1143" r:id="rId18"/>
    <p:sldId id="1144" r:id="rId19"/>
    <p:sldId id="1145" r:id="rId20"/>
    <p:sldId id="980" r:id="rId21"/>
    <p:sldId id="981" r:id="rId22"/>
    <p:sldId id="1146" r:id="rId23"/>
    <p:sldId id="1124" r:id="rId24"/>
    <p:sldId id="982" r:id="rId25"/>
    <p:sldId id="983" r:id="rId26"/>
    <p:sldId id="984" r:id="rId27"/>
    <p:sldId id="985" r:id="rId28"/>
    <p:sldId id="1147" r:id="rId29"/>
    <p:sldId id="1148" r:id="rId30"/>
    <p:sldId id="986" r:id="rId31"/>
    <p:sldId id="1149" r:id="rId32"/>
    <p:sldId id="994" r:id="rId33"/>
    <p:sldId id="995" r:id="rId34"/>
    <p:sldId id="1150" r:id="rId35"/>
    <p:sldId id="1151" r:id="rId36"/>
    <p:sldId id="1164" r:id="rId37"/>
    <p:sldId id="999" r:id="rId38"/>
    <p:sldId id="1152" r:id="rId39"/>
    <p:sldId id="1153" r:id="rId40"/>
    <p:sldId id="1154" r:id="rId41"/>
    <p:sldId id="1155" r:id="rId42"/>
    <p:sldId id="987" r:id="rId43"/>
    <p:sldId id="1156" r:id="rId44"/>
    <p:sldId id="988" r:id="rId45"/>
    <p:sldId id="1157" r:id="rId46"/>
    <p:sldId id="1158" r:id="rId47"/>
    <p:sldId id="989" r:id="rId48"/>
    <p:sldId id="992" r:id="rId49"/>
    <p:sldId id="991" r:id="rId50"/>
    <p:sldId id="993" r:id="rId51"/>
    <p:sldId id="1159" r:id="rId52"/>
    <p:sldId id="1160" r:id="rId53"/>
    <p:sldId id="1165" r:id="rId54"/>
    <p:sldId id="735" r:id="rId55"/>
    <p:sldId id="979" r:id="rId56"/>
    <p:sldId id="1118" r:id="rId57"/>
    <p:sldId id="1117" r:id="rId58"/>
    <p:sldId id="1129" r:id="rId59"/>
    <p:sldId id="1130" r:id="rId60"/>
    <p:sldId id="1120" r:id="rId61"/>
    <p:sldId id="1119" r:id="rId62"/>
    <p:sldId id="1131" r:id="rId63"/>
    <p:sldId id="1132" r:id="rId64"/>
    <p:sldId id="1133" r:id="rId65"/>
    <p:sldId id="1134" r:id="rId66"/>
    <p:sldId id="1121" r:id="rId67"/>
    <p:sldId id="1122" r:id="rId68"/>
    <p:sldId id="912" r:id="rId69"/>
    <p:sldId id="913" r:id="rId70"/>
    <p:sldId id="1123" r:id="rId71"/>
    <p:sldId id="919" r:id="rId72"/>
    <p:sldId id="923" r:id="rId73"/>
    <p:sldId id="1125" r:id="rId74"/>
    <p:sldId id="1126" r:id="rId75"/>
    <p:sldId id="1135" r:id="rId76"/>
    <p:sldId id="1136" r:id="rId77"/>
    <p:sldId id="1128" r:id="rId78"/>
    <p:sldId id="1127" r:id="rId79"/>
    <p:sldId id="1137" r:id="rId80"/>
    <p:sldId id="1138" r:id="rId81"/>
    <p:sldId id="609" r:id="rId82"/>
    <p:sldId id="610" r:id="rId83"/>
    <p:sldId id="853" r:id="rId84"/>
    <p:sldId id="854" r:id="rId85"/>
    <p:sldId id="469" r:id="rId86"/>
    <p:sldId id="470" r:id="rId87"/>
    <p:sldId id="857" r:id="rId88"/>
    <p:sldId id="868" r:id="rId89"/>
    <p:sldId id="869" r:id="rId90"/>
    <p:sldId id="472" r:id="rId91"/>
    <p:sldId id="864" r:id="rId92"/>
    <p:sldId id="865" r:id="rId93"/>
    <p:sldId id="866" r:id="rId94"/>
    <p:sldId id="867" r:id="rId95"/>
    <p:sldId id="851" r:id="rId96"/>
    <p:sldId id="590" r:id="rId97"/>
    <p:sldId id="807" r:id="rId98"/>
    <p:sldId id="809" r:id="rId99"/>
    <p:sldId id="810" r:id="rId100"/>
    <p:sldId id="1055" r:id="rId101"/>
    <p:sldId id="813" r:id="rId102"/>
    <p:sldId id="1161" r:id="rId103"/>
    <p:sldId id="1162" r:id="rId104"/>
    <p:sldId id="616" r:id="rId105"/>
    <p:sldId id="850" r:id="rId106"/>
    <p:sldId id="852" r:id="rId10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97" autoAdjust="0"/>
    <p:restoredTop sz="78392" autoAdjust="0"/>
  </p:normalViewPr>
  <p:slideViewPr>
    <p:cSldViewPr snapToGrid="0" snapToObjects="1">
      <p:cViewPr varScale="1">
        <p:scale>
          <a:sx n="102" d="100"/>
          <a:sy n="102" d="100"/>
        </p:scale>
        <p:origin x="1752" y="102"/>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2600" b="1"/>
            <a:t>Qual dos seguintes não se enquadra na definição de “fornecedor de serviços”?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pt-PT" b="1">
              <a:solidFill>
                <a:schemeClr val="tx1"/>
              </a:solidFill>
            </a:rPr>
            <a:t>a) Facebook</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pt-PT" b="1">
              <a:solidFill>
                <a:schemeClr val="tx1"/>
              </a:solidFill>
            </a:rPr>
            <a:t>b) TikTok</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pt-PT" b="1">
              <a:solidFill>
                <a:schemeClr val="tx1"/>
              </a:solidFill>
            </a:rPr>
            <a:t>c) Canal do YouTube do Conselho da Europa</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pt-PT" b="1">
              <a:solidFill>
                <a:schemeClr val="tx1"/>
              </a:solidFill>
            </a:rPr>
            <a:t>d) WhatsApp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pt-PT" b="1">
              <a:solidFill>
                <a:schemeClr val="tx1"/>
              </a:solidFill>
            </a:rPr>
            <a:t>e) Dropbox</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t>Qual dos seguintes não constitui pornografia infantil nos termos da Convenção de Budapeste?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pt-PT" b="0">
              <a:solidFill>
                <a:schemeClr val="tx1"/>
              </a:solidFill>
            </a:rPr>
            <a:t>a) Vídeo de menores envolvidos em comportamento sexualmente explícito</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pt-PT" b="0"/>
            <a:t>b) Vídeo contendo simulação de pornografia infantil gerada por computador</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pt-PT" b="1"/>
            <a:t>c) Clip de áudio de menores envolvidos em comportamentos sexualmente explícitos </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pt-PT" b="0"/>
            <a:t>D) Vídeo de indivíduos que aparentam ser menores envolvidos em comportamentos sexualmente explícitos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O diretor executivo de uma empresa comete uma burla informática utilizando um computador da empresa. Todos os produtos do crime vão para a sua conta bancária pessoal. A empresa pode ser considerada responsável pelas ações do diretor executivo.</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a:t>
          </a:r>
          <a:r>
            <a:rPr lang="pt-PT"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NeighborX="201" custLinFactNeighborY="96569"/>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01"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O diretor executivo de uma empresa comete uma burla informática utilizando um computador da empresa. Todos os produtos do crime vão para a sua conta bancária pessoal. A empresa pode ser considerada responsável pelas ações do diretor executivo.</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a:t>
          </a:r>
          <a:r>
            <a:rPr lang="pt-PT"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Y="12410" custLinFactNeighborX="201" custLinFactNeighborY="100000"/>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01"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As disposições de direito processual da Parte 2 do Capítulo II da Convenção de Budapeste só podem ser exercidas em relação a infrações estabelecidas em conformidade com a Convenção de Budapeste.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a:t>
          </a:r>
          <a:r>
            <a:rPr lang="pt-PT"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Y="12410" custLinFactNeighborX="201" custLinFactNeighborY="100000"/>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14092" custLinFactNeighborX="-861"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As disposições de direito processual da Parte 2 do Capítulo II da Convenção de Budapeste só podem ser exercidas em relação a infrações estabelecidas em conformidade com a Convenção de Budapeste.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a:t>
          </a:r>
          <a:r>
            <a:rPr lang="pt-PT"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Y="12410" custLinFactNeighborX="201" custLinFactNeighborY="100000"/>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373"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9FC4093-77EC-4A67-A554-798814E7FABC}" type="doc">
      <dgm:prSet loTypeId="urn:microsoft.com/office/officeart/2005/8/layout/pyramid3" loCatId="pyramid" qsTypeId="urn:microsoft.com/office/officeart/2005/8/quickstyle/simple1" qsCatId="simple" csTypeId="urn:microsoft.com/office/officeart/2005/8/colors/accent1_2" csCatId="accent1" phldr="1"/>
      <dgm:spPr/>
    </dgm:pt>
    <dgm:pt modelId="{CB62AA32-34F0-4ADE-948F-A4607EB65DF6}">
      <dgm:prSet phldrT="[Text]" custT="1"/>
      <dgm:spPr/>
      <dgm:t>
        <a:bodyPr/>
        <a:lstStyle/>
        <a:p>
          <a:r>
            <a:rPr lang="pt-PT" sz="1400" b="1"/>
            <a:t>Injunção</a:t>
          </a:r>
        </a:p>
      </dgm:t>
    </dgm:pt>
    <dgm:pt modelId="{51386EDD-AA3A-43A6-AA95-73FB04EC42C9}" type="parTrans" cxnId="{2A864DDA-62EE-4187-9CA8-EC46C89A8E3B}">
      <dgm:prSet/>
      <dgm:spPr/>
      <dgm:t>
        <a:bodyPr/>
        <a:lstStyle/>
        <a:p>
          <a:endParaRPr lang="en-PK"/>
        </a:p>
      </dgm:t>
    </dgm:pt>
    <dgm:pt modelId="{94972244-6440-4472-B4CD-01DE0741D639}" type="sibTrans" cxnId="{2A864DDA-62EE-4187-9CA8-EC46C89A8E3B}">
      <dgm:prSet/>
      <dgm:spPr/>
      <dgm:t>
        <a:bodyPr/>
        <a:lstStyle/>
        <a:p>
          <a:endParaRPr lang="en-PK"/>
        </a:p>
      </dgm:t>
    </dgm:pt>
    <dgm:pt modelId="{C6240533-08D9-4608-8B00-A4C7D3FCB475}">
      <dgm:prSet phldrT="[Text]" custT="1"/>
      <dgm:spPr/>
      <dgm:t>
        <a:bodyPr/>
        <a:lstStyle/>
        <a:p>
          <a:r>
            <a:rPr lang="pt-PT" sz="1400" b="1"/>
            <a:t>Divulgação parcial de dados de tráfego</a:t>
          </a:r>
        </a:p>
      </dgm:t>
    </dgm:pt>
    <dgm:pt modelId="{8487AB02-FCED-4BD2-A66F-7F04C18AE8EF}" type="sibTrans" cxnId="{7CCE4CD3-B2C1-4AAC-AA41-AE23E1135E33}">
      <dgm:prSet/>
      <dgm:spPr/>
      <dgm:t>
        <a:bodyPr/>
        <a:lstStyle/>
        <a:p>
          <a:endParaRPr lang="en-PK"/>
        </a:p>
      </dgm:t>
    </dgm:pt>
    <dgm:pt modelId="{D941B2FE-C827-4B8F-9E1E-4B37347B8A22}" type="parTrans" cxnId="{7CCE4CD3-B2C1-4AAC-AA41-AE23E1135E33}">
      <dgm:prSet/>
      <dgm:spPr/>
      <dgm:t>
        <a:bodyPr/>
        <a:lstStyle/>
        <a:p>
          <a:endParaRPr lang="en-PK"/>
        </a:p>
      </dgm:t>
    </dgm:pt>
    <dgm:pt modelId="{B5C9E112-70BE-4142-B1EC-080F116C25B7}">
      <dgm:prSet phldrT="[Text]" custT="1"/>
      <dgm:spPr/>
      <dgm:t>
        <a:bodyPr anchor="t" anchorCtr="0"/>
        <a:lstStyle/>
        <a:p>
          <a:endParaRPr lang="en-US" sz="300" b="1" dirty="0"/>
        </a:p>
        <a:p>
          <a:r>
            <a:rPr lang="pt-PT" sz="1200" b="1"/>
            <a:t>Preservação expedita </a:t>
          </a:r>
        </a:p>
      </dgm:t>
    </dgm:pt>
    <dgm:pt modelId="{3377ABEE-F251-4596-8DB8-11B3D718B7D4}" type="sibTrans" cxnId="{78E78CAD-2DB6-4DAC-8F86-0AAC09B361AD}">
      <dgm:prSet/>
      <dgm:spPr/>
      <dgm:t>
        <a:bodyPr/>
        <a:lstStyle/>
        <a:p>
          <a:endParaRPr lang="en-PK"/>
        </a:p>
      </dgm:t>
    </dgm:pt>
    <dgm:pt modelId="{BB95637E-03DC-4AEC-87F9-4686BA9783A2}" type="parTrans" cxnId="{78E78CAD-2DB6-4DAC-8F86-0AAC09B361AD}">
      <dgm:prSet/>
      <dgm:spPr/>
      <dgm:t>
        <a:bodyPr/>
        <a:lstStyle/>
        <a:p>
          <a:endParaRPr lang="en-PK"/>
        </a:p>
      </dgm:t>
    </dgm:pt>
    <dgm:pt modelId="{189F11AD-C336-4E0D-ABF0-2444B2A1E37F}">
      <dgm:prSet phldrT="[Text]" custT="1"/>
      <dgm:spPr/>
      <dgm:t>
        <a:bodyPr/>
        <a:lstStyle/>
        <a:p>
          <a:r>
            <a:rPr lang="pt-PT" sz="1400" b="1"/>
            <a:t>Busca e apreensão</a:t>
          </a:r>
        </a:p>
      </dgm:t>
    </dgm:pt>
    <dgm:pt modelId="{080213BC-5289-4819-B92E-5772E3036040}" type="parTrans" cxnId="{76DD5D7E-F6A9-4071-B85E-2CB45226CAE8}">
      <dgm:prSet/>
      <dgm:spPr/>
      <dgm:t>
        <a:bodyPr/>
        <a:lstStyle/>
        <a:p>
          <a:endParaRPr lang="en-PK"/>
        </a:p>
      </dgm:t>
    </dgm:pt>
    <dgm:pt modelId="{2659DEB4-6809-4ED1-A6E1-1E136EBE4819}" type="sibTrans" cxnId="{76DD5D7E-F6A9-4071-B85E-2CB45226CAE8}">
      <dgm:prSet/>
      <dgm:spPr/>
      <dgm:t>
        <a:bodyPr/>
        <a:lstStyle/>
        <a:p>
          <a:endParaRPr lang="en-PK"/>
        </a:p>
      </dgm:t>
    </dgm:pt>
    <dgm:pt modelId="{B2EEC4EA-DCBB-4F45-8E01-C3B1D149D96E}">
      <dgm:prSet phldrT="[Text]" custT="1"/>
      <dgm:spPr/>
      <dgm:t>
        <a:bodyPr/>
        <a:lstStyle/>
        <a:p>
          <a:r>
            <a:rPr lang="pt-PT" sz="1400" b="1"/>
            <a:t>Recolha em tempo real de dados relativos ao tráfego</a:t>
          </a:r>
        </a:p>
      </dgm:t>
    </dgm:pt>
    <dgm:pt modelId="{196B25F1-1C79-4686-8D1B-50CCC426AFB1}" type="parTrans" cxnId="{18CCF446-4F1D-4C7B-8747-8BAD501D1337}">
      <dgm:prSet/>
      <dgm:spPr/>
      <dgm:t>
        <a:bodyPr/>
        <a:lstStyle/>
        <a:p>
          <a:endParaRPr lang="en-PK"/>
        </a:p>
      </dgm:t>
    </dgm:pt>
    <dgm:pt modelId="{D6D169D9-04AF-4284-9364-5FEBC6E72C2F}" type="sibTrans" cxnId="{18CCF446-4F1D-4C7B-8747-8BAD501D1337}">
      <dgm:prSet/>
      <dgm:spPr/>
      <dgm:t>
        <a:bodyPr/>
        <a:lstStyle/>
        <a:p>
          <a:endParaRPr lang="en-PK"/>
        </a:p>
      </dgm:t>
    </dgm:pt>
    <dgm:pt modelId="{70FE494B-4267-4F22-99A7-8B2FB99AB38D}">
      <dgm:prSet phldrT="[Text]" custT="1"/>
      <dgm:spPr/>
      <dgm:t>
        <a:bodyPr/>
        <a:lstStyle/>
        <a:p>
          <a:r>
            <a:rPr lang="pt-PT" sz="1400" b="1"/>
            <a:t>Interceção de dados de conteúdo</a:t>
          </a:r>
        </a:p>
      </dgm:t>
    </dgm:pt>
    <dgm:pt modelId="{88D57A9B-1444-485E-81BA-743C0A7650E0}" type="parTrans" cxnId="{56AF98E9-492A-43F1-8995-919BD5BCD12C}">
      <dgm:prSet/>
      <dgm:spPr/>
      <dgm:t>
        <a:bodyPr/>
        <a:lstStyle/>
        <a:p>
          <a:endParaRPr lang="en-PK"/>
        </a:p>
      </dgm:t>
    </dgm:pt>
    <dgm:pt modelId="{D4EEEB41-F527-4B12-9DAB-E0639A14CFBF}" type="sibTrans" cxnId="{56AF98E9-492A-43F1-8995-919BD5BCD12C}">
      <dgm:prSet/>
      <dgm:spPr/>
      <dgm:t>
        <a:bodyPr/>
        <a:lstStyle/>
        <a:p>
          <a:endParaRPr lang="en-PK"/>
        </a:p>
      </dgm:t>
    </dgm:pt>
    <dgm:pt modelId="{912E7169-AF04-4E0C-802E-EFD5E069E710}" type="pres">
      <dgm:prSet presAssocID="{89FC4093-77EC-4A67-A554-798814E7FABC}" presName="Name0" presStyleCnt="0">
        <dgm:presLayoutVars>
          <dgm:dir/>
          <dgm:animLvl val="lvl"/>
          <dgm:resizeHandles val="exact"/>
        </dgm:presLayoutVars>
      </dgm:prSet>
      <dgm:spPr/>
    </dgm:pt>
    <dgm:pt modelId="{C18B4275-3CDB-46B0-A0D5-39D753AF5EAB}" type="pres">
      <dgm:prSet presAssocID="{70FE494B-4267-4F22-99A7-8B2FB99AB38D}" presName="Name8" presStyleCnt="0"/>
      <dgm:spPr/>
    </dgm:pt>
    <dgm:pt modelId="{9EB6C696-8BAE-43F5-A7AE-876CEB660999}" type="pres">
      <dgm:prSet presAssocID="{70FE494B-4267-4F22-99A7-8B2FB99AB38D}" presName="level" presStyleLbl="node1" presStyleIdx="0" presStyleCnt="6" custLinFactNeighborY="-33072">
        <dgm:presLayoutVars>
          <dgm:chMax val="1"/>
          <dgm:bulletEnabled val="1"/>
        </dgm:presLayoutVars>
      </dgm:prSet>
      <dgm:spPr/>
    </dgm:pt>
    <dgm:pt modelId="{71B40B14-0D88-4426-B5EA-0A69F47F906B}" type="pres">
      <dgm:prSet presAssocID="{70FE494B-4267-4F22-99A7-8B2FB99AB38D}" presName="levelTx" presStyleLbl="revTx" presStyleIdx="0" presStyleCnt="0">
        <dgm:presLayoutVars>
          <dgm:chMax val="1"/>
          <dgm:bulletEnabled val="1"/>
        </dgm:presLayoutVars>
      </dgm:prSet>
      <dgm:spPr/>
    </dgm:pt>
    <dgm:pt modelId="{0606AFFD-56B8-4DB4-B45E-F7C2FBD918CA}" type="pres">
      <dgm:prSet presAssocID="{B2EEC4EA-DCBB-4F45-8E01-C3B1D149D96E}" presName="Name8" presStyleCnt="0"/>
      <dgm:spPr/>
    </dgm:pt>
    <dgm:pt modelId="{37638A15-F53B-4722-A3A9-504F0872E3E9}" type="pres">
      <dgm:prSet presAssocID="{B2EEC4EA-DCBB-4F45-8E01-C3B1D149D96E}" presName="level" presStyleLbl="node1" presStyleIdx="1" presStyleCnt="6">
        <dgm:presLayoutVars>
          <dgm:chMax val="1"/>
          <dgm:bulletEnabled val="1"/>
        </dgm:presLayoutVars>
      </dgm:prSet>
      <dgm:spPr/>
    </dgm:pt>
    <dgm:pt modelId="{4C0C98E8-F66C-410F-AE1A-13AEFB236C83}" type="pres">
      <dgm:prSet presAssocID="{B2EEC4EA-DCBB-4F45-8E01-C3B1D149D96E}" presName="levelTx" presStyleLbl="revTx" presStyleIdx="0" presStyleCnt="0">
        <dgm:presLayoutVars>
          <dgm:chMax val="1"/>
          <dgm:bulletEnabled val="1"/>
        </dgm:presLayoutVars>
      </dgm:prSet>
      <dgm:spPr/>
    </dgm:pt>
    <dgm:pt modelId="{33C778BB-2316-4D41-99E5-AC20C36E52EA}" type="pres">
      <dgm:prSet presAssocID="{189F11AD-C336-4E0D-ABF0-2444B2A1E37F}" presName="Name8" presStyleCnt="0"/>
      <dgm:spPr/>
    </dgm:pt>
    <dgm:pt modelId="{D3458357-E8D2-45B2-A250-AF9A09B0DC07}" type="pres">
      <dgm:prSet presAssocID="{189F11AD-C336-4E0D-ABF0-2444B2A1E37F}" presName="level" presStyleLbl="node1" presStyleIdx="2" presStyleCnt="6">
        <dgm:presLayoutVars>
          <dgm:chMax val="1"/>
          <dgm:bulletEnabled val="1"/>
        </dgm:presLayoutVars>
      </dgm:prSet>
      <dgm:spPr/>
    </dgm:pt>
    <dgm:pt modelId="{EB888798-5870-43B1-AB7D-F677306DEFC6}" type="pres">
      <dgm:prSet presAssocID="{189F11AD-C336-4E0D-ABF0-2444B2A1E37F}" presName="levelTx" presStyleLbl="revTx" presStyleIdx="0" presStyleCnt="0">
        <dgm:presLayoutVars>
          <dgm:chMax val="1"/>
          <dgm:bulletEnabled val="1"/>
        </dgm:presLayoutVars>
      </dgm:prSet>
      <dgm:spPr/>
    </dgm:pt>
    <dgm:pt modelId="{6F265E88-1775-473F-AD79-24A26C390243}" type="pres">
      <dgm:prSet presAssocID="{CB62AA32-34F0-4ADE-948F-A4607EB65DF6}" presName="Name8" presStyleCnt="0"/>
      <dgm:spPr/>
    </dgm:pt>
    <dgm:pt modelId="{2E9841CB-D369-4D50-B3DF-91B1CB432857}" type="pres">
      <dgm:prSet presAssocID="{CB62AA32-34F0-4ADE-948F-A4607EB65DF6}" presName="level" presStyleLbl="node1" presStyleIdx="3" presStyleCnt="6" custLinFactNeighborX="362">
        <dgm:presLayoutVars>
          <dgm:chMax val="1"/>
          <dgm:bulletEnabled val="1"/>
        </dgm:presLayoutVars>
      </dgm:prSet>
      <dgm:spPr/>
    </dgm:pt>
    <dgm:pt modelId="{403E7FD9-7F60-4265-82F6-8F5070EF3B1C}" type="pres">
      <dgm:prSet presAssocID="{CB62AA32-34F0-4ADE-948F-A4607EB65DF6}" presName="levelTx" presStyleLbl="revTx" presStyleIdx="0" presStyleCnt="0">
        <dgm:presLayoutVars>
          <dgm:chMax val="1"/>
          <dgm:bulletEnabled val="1"/>
        </dgm:presLayoutVars>
      </dgm:prSet>
      <dgm:spPr/>
    </dgm:pt>
    <dgm:pt modelId="{A741954E-C559-4C56-962C-C0CA99C16132}" type="pres">
      <dgm:prSet presAssocID="{C6240533-08D9-4608-8B00-A4C7D3FCB475}" presName="Name8" presStyleCnt="0"/>
      <dgm:spPr/>
    </dgm:pt>
    <dgm:pt modelId="{BC23AC2C-C589-473D-B07A-EA5CA8DD25B7}" type="pres">
      <dgm:prSet presAssocID="{C6240533-08D9-4608-8B00-A4C7D3FCB475}" presName="level" presStyleLbl="node1" presStyleIdx="4" presStyleCnt="6">
        <dgm:presLayoutVars>
          <dgm:chMax val="1"/>
          <dgm:bulletEnabled val="1"/>
        </dgm:presLayoutVars>
      </dgm:prSet>
      <dgm:spPr/>
    </dgm:pt>
    <dgm:pt modelId="{69B29AEE-CCC1-48E7-9DD7-F832D199978A}" type="pres">
      <dgm:prSet presAssocID="{C6240533-08D9-4608-8B00-A4C7D3FCB475}" presName="levelTx" presStyleLbl="revTx" presStyleIdx="0" presStyleCnt="0">
        <dgm:presLayoutVars>
          <dgm:chMax val="1"/>
          <dgm:bulletEnabled val="1"/>
        </dgm:presLayoutVars>
      </dgm:prSet>
      <dgm:spPr/>
    </dgm:pt>
    <dgm:pt modelId="{53F4106B-472C-4D80-A1AC-7360B9B6A941}" type="pres">
      <dgm:prSet presAssocID="{B5C9E112-70BE-4142-B1EC-080F116C25B7}" presName="Name8" presStyleCnt="0"/>
      <dgm:spPr/>
    </dgm:pt>
    <dgm:pt modelId="{EFBE9C48-68C3-41E1-8414-F6D586349D59}" type="pres">
      <dgm:prSet presAssocID="{B5C9E112-70BE-4142-B1EC-080F116C25B7}" presName="level" presStyleLbl="node1" presStyleIdx="5" presStyleCnt="6">
        <dgm:presLayoutVars>
          <dgm:chMax val="1"/>
          <dgm:bulletEnabled val="1"/>
        </dgm:presLayoutVars>
      </dgm:prSet>
      <dgm:spPr/>
    </dgm:pt>
    <dgm:pt modelId="{7B36EE55-B69D-45B2-AD38-C172D4AFDE63}" type="pres">
      <dgm:prSet presAssocID="{B5C9E112-70BE-4142-B1EC-080F116C25B7}" presName="levelTx" presStyleLbl="revTx" presStyleIdx="0" presStyleCnt="0">
        <dgm:presLayoutVars>
          <dgm:chMax val="1"/>
          <dgm:bulletEnabled val="1"/>
        </dgm:presLayoutVars>
      </dgm:prSet>
      <dgm:spPr/>
    </dgm:pt>
  </dgm:ptLst>
  <dgm:cxnLst>
    <dgm:cxn modelId="{08157C28-76C8-4410-8CAF-F641B2FB5125}" type="presOf" srcId="{89FC4093-77EC-4A67-A554-798814E7FABC}" destId="{912E7169-AF04-4E0C-802E-EFD5E069E710}" srcOrd="0" destOrd="0" presId="urn:microsoft.com/office/officeart/2005/8/layout/pyramid3"/>
    <dgm:cxn modelId="{6ABE9D33-02BF-4B61-BC3B-7C912F0BE30D}" type="presOf" srcId="{CB62AA32-34F0-4ADE-948F-A4607EB65DF6}" destId="{2E9841CB-D369-4D50-B3DF-91B1CB432857}" srcOrd="0" destOrd="0" presId="urn:microsoft.com/office/officeart/2005/8/layout/pyramid3"/>
    <dgm:cxn modelId="{18CCF446-4F1D-4C7B-8747-8BAD501D1337}" srcId="{89FC4093-77EC-4A67-A554-798814E7FABC}" destId="{B2EEC4EA-DCBB-4F45-8E01-C3B1D149D96E}" srcOrd="1" destOrd="0" parTransId="{196B25F1-1C79-4686-8D1B-50CCC426AFB1}" sibTransId="{D6D169D9-04AF-4284-9364-5FEBC6E72C2F}"/>
    <dgm:cxn modelId="{76DD5D7E-F6A9-4071-B85E-2CB45226CAE8}" srcId="{89FC4093-77EC-4A67-A554-798814E7FABC}" destId="{189F11AD-C336-4E0D-ABF0-2444B2A1E37F}" srcOrd="2" destOrd="0" parTransId="{080213BC-5289-4819-B92E-5772E3036040}" sibTransId="{2659DEB4-6809-4ED1-A6E1-1E136EBE4819}"/>
    <dgm:cxn modelId="{C1EA198D-E586-42F7-8E96-07CEA5ED183C}" type="presOf" srcId="{B5C9E112-70BE-4142-B1EC-080F116C25B7}" destId="{7B36EE55-B69D-45B2-AD38-C172D4AFDE63}" srcOrd="1" destOrd="0" presId="urn:microsoft.com/office/officeart/2005/8/layout/pyramid3"/>
    <dgm:cxn modelId="{1E44E499-0245-4944-A4EB-3897376DFC84}" type="presOf" srcId="{70FE494B-4267-4F22-99A7-8B2FB99AB38D}" destId="{71B40B14-0D88-4426-B5EA-0A69F47F906B}" srcOrd="1" destOrd="0" presId="urn:microsoft.com/office/officeart/2005/8/layout/pyramid3"/>
    <dgm:cxn modelId="{40BAC19D-986A-4777-8DDF-87F0D9DAA4BA}" type="presOf" srcId="{189F11AD-C336-4E0D-ABF0-2444B2A1E37F}" destId="{D3458357-E8D2-45B2-A250-AF9A09B0DC07}" srcOrd="0" destOrd="0" presId="urn:microsoft.com/office/officeart/2005/8/layout/pyramid3"/>
    <dgm:cxn modelId="{78E78CAD-2DB6-4DAC-8F86-0AAC09B361AD}" srcId="{89FC4093-77EC-4A67-A554-798814E7FABC}" destId="{B5C9E112-70BE-4142-B1EC-080F116C25B7}" srcOrd="5" destOrd="0" parTransId="{BB95637E-03DC-4AEC-87F9-4686BA9783A2}" sibTransId="{3377ABEE-F251-4596-8DB8-11B3D718B7D4}"/>
    <dgm:cxn modelId="{208A0EB7-0215-4973-B556-A53497476DB0}" type="presOf" srcId="{C6240533-08D9-4608-8B00-A4C7D3FCB475}" destId="{69B29AEE-CCC1-48E7-9DD7-F832D199978A}" srcOrd="1" destOrd="0" presId="urn:microsoft.com/office/officeart/2005/8/layout/pyramid3"/>
    <dgm:cxn modelId="{DF3157C6-B752-4469-A754-CD74AC33F059}" type="presOf" srcId="{B2EEC4EA-DCBB-4F45-8E01-C3B1D149D96E}" destId="{37638A15-F53B-4722-A3A9-504F0872E3E9}" srcOrd="0" destOrd="0" presId="urn:microsoft.com/office/officeart/2005/8/layout/pyramid3"/>
    <dgm:cxn modelId="{AE70D7C6-0944-4F91-BE35-D4227E19A9C0}" type="presOf" srcId="{CB62AA32-34F0-4ADE-948F-A4607EB65DF6}" destId="{403E7FD9-7F60-4265-82F6-8F5070EF3B1C}" srcOrd="1" destOrd="0" presId="urn:microsoft.com/office/officeart/2005/8/layout/pyramid3"/>
    <dgm:cxn modelId="{10175AC9-7CCE-43A8-BD6D-710FCB681750}" type="presOf" srcId="{70FE494B-4267-4F22-99A7-8B2FB99AB38D}" destId="{9EB6C696-8BAE-43F5-A7AE-876CEB660999}" srcOrd="0" destOrd="0" presId="urn:microsoft.com/office/officeart/2005/8/layout/pyramid3"/>
    <dgm:cxn modelId="{7CCE4CD3-B2C1-4AAC-AA41-AE23E1135E33}" srcId="{89FC4093-77EC-4A67-A554-798814E7FABC}" destId="{C6240533-08D9-4608-8B00-A4C7D3FCB475}" srcOrd="4" destOrd="0" parTransId="{D941B2FE-C827-4B8F-9E1E-4B37347B8A22}" sibTransId="{8487AB02-FCED-4BD2-A66F-7F04C18AE8EF}"/>
    <dgm:cxn modelId="{2A864DDA-62EE-4187-9CA8-EC46C89A8E3B}" srcId="{89FC4093-77EC-4A67-A554-798814E7FABC}" destId="{CB62AA32-34F0-4ADE-948F-A4607EB65DF6}" srcOrd="3" destOrd="0" parTransId="{51386EDD-AA3A-43A6-AA95-73FB04EC42C9}" sibTransId="{94972244-6440-4472-B4CD-01DE0741D639}"/>
    <dgm:cxn modelId="{56AF98E9-492A-43F1-8995-919BD5BCD12C}" srcId="{89FC4093-77EC-4A67-A554-798814E7FABC}" destId="{70FE494B-4267-4F22-99A7-8B2FB99AB38D}" srcOrd="0" destOrd="0" parTransId="{88D57A9B-1444-485E-81BA-743C0A7650E0}" sibTransId="{D4EEEB41-F527-4B12-9DAB-E0639A14CFBF}"/>
    <dgm:cxn modelId="{EBD6EAF0-E0D4-4618-9A06-42ED1A00C450}" type="presOf" srcId="{B2EEC4EA-DCBB-4F45-8E01-C3B1D149D96E}" destId="{4C0C98E8-F66C-410F-AE1A-13AEFB236C83}" srcOrd="1" destOrd="0" presId="urn:microsoft.com/office/officeart/2005/8/layout/pyramid3"/>
    <dgm:cxn modelId="{ED250BF9-3847-4B8A-BA04-DB2C356B8A83}" type="presOf" srcId="{B5C9E112-70BE-4142-B1EC-080F116C25B7}" destId="{EFBE9C48-68C3-41E1-8414-F6D586349D59}" srcOrd="0" destOrd="0" presId="urn:microsoft.com/office/officeart/2005/8/layout/pyramid3"/>
    <dgm:cxn modelId="{72BA94FD-3FC8-4D68-8CEC-32DEE22614FC}" type="presOf" srcId="{189F11AD-C336-4E0D-ABF0-2444B2A1E37F}" destId="{EB888798-5870-43B1-AB7D-F677306DEFC6}" srcOrd="1" destOrd="0" presId="urn:microsoft.com/office/officeart/2005/8/layout/pyramid3"/>
    <dgm:cxn modelId="{6DCEB8FD-B7A4-4E41-A922-F7448B8BBA72}" type="presOf" srcId="{C6240533-08D9-4608-8B00-A4C7D3FCB475}" destId="{BC23AC2C-C589-473D-B07A-EA5CA8DD25B7}" srcOrd="0" destOrd="0" presId="urn:microsoft.com/office/officeart/2005/8/layout/pyramid3"/>
    <dgm:cxn modelId="{029A2E21-0ADD-4196-9FC9-5360AF79A2EA}" type="presParOf" srcId="{912E7169-AF04-4E0C-802E-EFD5E069E710}" destId="{C18B4275-3CDB-46B0-A0D5-39D753AF5EAB}" srcOrd="0" destOrd="0" presId="urn:microsoft.com/office/officeart/2005/8/layout/pyramid3"/>
    <dgm:cxn modelId="{6DD9BDB9-4326-43B7-86AF-86D942D3B98C}" type="presParOf" srcId="{C18B4275-3CDB-46B0-A0D5-39D753AF5EAB}" destId="{9EB6C696-8BAE-43F5-A7AE-876CEB660999}" srcOrd="0" destOrd="0" presId="urn:microsoft.com/office/officeart/2005/8/layout/pyramid3"/>
    <dgm:cxn modelId="{9A87856B-8C1D-46DC-8532-CAEA5E6EE9B6}" type="presParOf" srcId="{C18B4275-3CDB-46B0-A0D5-39D753AF5EAB}" destId="{71B40B14-0D88-4426-B5EA-0A69F47F906B}" srcOrd="1" destOrd="0" presId="urn:microsoft.com/office/officeart/2005/8/layout/pyramid3"/>
    <dgm:cxn modelId="{3CF0320D-EB0C-4C38-8EDF-D19A0BF6F05A}" type="presParOf" srcId="{912E7169-AF04-4E0C-802E-EFD5E069E710}" destId="{0606AFFD-56B8-4DB4-B45E-F7C2FBD918CA}" srcOrd="1" destOrd="0" presId="urn:microsoft.com/office/officeart/2005/8/layout/pyramid3"/>
    <dgm:cxn modelId="{48A00676-7CC6-44DB-B4A5-193526346E9E}" type="presParOf" srcId="{0606AFFD-56B8-4DB4-B45E-F7C2FBD918CA}" destId="{37638A15-F53B-4722-A3A9-504F0872E3E9}" srcOrd="0" destOrd="0" presId="urn:microsoft.com/office/officeart/2005/8/layout/pyramid3"/>
    <dgm:cxn modelId="{098E8333-C8BB-40ED-917C-2706A5D1B136}" type="presParOf" srcId="{0606AFFD-56B8-4DB4-B45E-F7C2FBD918CA}" destId="{4C0C98E8-F66C-410F-AE1A-13AEFB236C83}" srcOrd="1" destOrd="0" presId="urn:microsoft.com/office/officeart/2005/8/layout/pyramid3"/>
    <dgm:cxn modelId="{6C19AD56-1DDA-44A1-A92F-80E8B51898EC}" type="presParOf" srcId="{912E7169-AF04-4E0C-802E-EFD5E069E710}" destId="{33C778BB-2316-4D41-99E5-AC20C36E52EA}" srcOrd="2" destOrd="0" presId="urn:microsoft.com/office/officeart/2005/8/layout/pyramid3"/>
    <dgm:cxn modelId="{C6F89A6A-43F1-4461-9BFC-D36F8C5AEC5B}" type="presParOf" srcId="{33C778BB-2316-4D41-99E5-AC20C36E52EA}" destId="{D3458357-E8D2-45B2-A250-AF9A09B0DC07}" srcOrd="0" destOrd="0" presId="urn:microsoft.com/office/officeart/2005/8/layout/pyramid3"/>
    <dgm:cxn modelId="{E6982F4C-553F-4352-93F0-D936BFF571BC}" type="presParOf" srcId="{33C778BB-2316-4D41-99E5-AC20C36E52EA}" destId="{EB888798-5870-43B1-AB7D-F677306DEFC6}" srcOrd="1" destOrd="0" presId="urn:microsoft.com/office/officeart/2005/8/layout/pyramid3"/>
    <dgm:cxn modelId="{28A649C3-7EED-46C5-9B05-883D224D3E74}" type="presParOf" srcId="{912E7169-AF04-4E0C-802E-EFD5E069E710}" destId="{6F265E88-1775-473F-AD79-24A26C390243}" srcOrd="3" destOrd="0" presId="urn:microsoft.com/office/officeart/2005/8/layout/pyramid3"/>
    <dgm:cxn modelId="{87496712-542A-4BC3-9342-9F4953FC695B}" type="presParOf" srcId="{6F265E88-1775-473F-AD79-24A26C390243}" destId="{2E9841CB-D369-4D50-B3DF-91B1CB432857}" srcOrd="0" destOrd="0" presId="urn:microsoft.com/office/officeart/2005/8/layout/pyramid3"/>
    <dgm:cxn modelId="{6A53B011-F9E0-4FAA-AE23-6B8D2B2E52C2}" type="presParOf" srcId="{6F265E88-1775-473F-AD79-24A26C390243}" destId="{403E7FD9-7F60-4265-82F6-8F5070EF3B1C}" srcOrd="1" destOrd="0" presId="urn:microsoft.com/office/officeart/2005/8/layout/pyramid3"/>
    <dgm:cxn modelId="{0A4CDEC9-EC12-4DFB-B802-C6B443E963E6}" type="presParOf" srcId="{912E7169-AF04-4E0C-802E-EFD5E069E710}" destId="{A741954E-C559-4C56-962C-C0CA99C16132}" srcOrd="4" destOrd="0" presId="urn:microsoft.com/office/officeart/2005/8/layout/pyramid3"/>
    <dgm:cxn modelId="{F588E366-280F-4BB6-9D53-714FDA0B9B03}" type="presParOf" srcId="{A741954E-C559-4C56-962C-C0CA99C16132}" destId="{BC23AC2C-C589-473D-B07A-EA5CA8DD25B7}" srcOrd="0" destOrd="0" presId="urn:microsoft.com/office/officeart/2005/8/layout/pyramid3"/>
    <dgm:cxn modelId="{4CE877C5-BB87-4CB7-AD62-3E860F85756D}" type="presParOf" srcId="{A741954E-C559-4C56-962C-C0CA99C16132}" destId="{69B29AEE-CCC1-48E7-9DD7-F832D199978A}" srcOrd="1" destOrd="0" presId="urn:microsoft.com/office/officeart/2005/8/layout/pyramid3"/>
    <dgm:cxn modelId="{C9D8B9F8-E6B7-4A66-836D-91345B0BA609}" type="presParOf" srcId="{912E7169-AF04-4E0C-802E-EFD5E069E710}" destId="{53F4106B-472C-4D80-A1AC-7360B9B6A941}" srcOrd="5" destOrd="0" presId="urn:microsoft.com/office/officeart/2005/8/layout/pyramid3"/>
    <dgm:cxn modelId="{19826D87-F800-48C7-9857-0B958DD3EF09}" type="presParOf" srcId="{53F4106B-472C-4D80-A1AC-7360B9B6A941}" destId="{EFBE9C48-68C3-41E1-8414-F6D586349D59}" srcOrd="0" destOrd="0" presId="urn:microsoft.com/office/officeart/2005/8/layout/pyramid3"/>
    <dgm:cxn modelId="{21993B89-DD5E-4ABB-8E04-6C41116C9726}" type="presParOf" srcId="{53F4106B-472C-4D80-A1AC-7360B9B6A941}" destId="{7B36EE55-B69D-45B2-AD38-C172D4AFDE63}" srcOrd="1" destOrd="0" presId="urn:microsoft.com/office/officeart/2005/8/layout/pyramid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t>Qual das seguintes injunções NÃO pode um juiz no seu país emitir nos termos do artigo 18.º:</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pt-PT" b="1">
              <a:solidFill>
                <a:schemeClr val="tx1"/>
              </a:solidFill>
            </a:rPr>
            <a:t>a) Informação sobre subscritores de um fornecedor de serviços estrangeiro que ofereça serviços no seu país</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pt-PT" b="1"/>
            <a:t>b) Dados de conteúdo de um fornecedor de serviços estrangeiro que ofereça serviços no seu país</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pt-PT" b="1" dirty="0"/>
            <a:t>c) Dados informáticos de uma pessoa no seu país que controla dados armazenados fora do seu país </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pt-PT" b="1"/>
            <a:t>d) Dados informáticos de uma pessoa no seu país que possui dados armazenados no seu país</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23226"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t>Qual das seguintes injunções NÃO pode um juiz no seu país emitir nos termos do artigo 18.º:</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pt-PT" b="1">
              <a:solidFill>
                <a:schemeClr val="tx1"/>
              </a:solidFill>
            </a:rPr>
            <a:t>a) Informação sobre subscritores de um fornecedor de serviços estrangeiro que ofereça serviços no seu país</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pt-PT" b="1">
              <a:solidFill>
                <a:srgbClr val="FF0000"/>
              </a:solidFill>
            </a:rPr>
            <a:t>b) Dados de conteúdo de um fornecedor de serviços estrangeiro que ofereça serviços no seu país</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pt-PT" b="1"/>
            <a:t>c) Dados informáticos de uma pessoa no seu país que controla dados armazenados fora do seu país </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pt-PT" b="1"/>
            <a:t>d) Dados informáticos de uma pessoa no seu país que possui dados armazenados no seu país</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23226"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Pode emitir um mandado de interceção de dados de conteúdo para um processo relacionado com roubo. A infração é punida com uma pena de prisão de 6 meses.</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a:t>
          </a:r>
          <a:r>
            <a:rPr lang="pt-PT"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NeighborX="201" custLinFactNeighborY="96569"/>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01"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Pode emitir um mandado de interceção de dados de conteúdo para um processo relacionado com roubo. A infração é punida com uma pena de prisão de 6 meses.</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a:t>
          </a:r>
          <a:r>
            <a:rPr lang="pt-PT"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NeighborX="-2373" custLinFactNeighborY="96569"/>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373"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2600" b="1"/>
            <a:t>Qual dos seguintes não se enquadra na definição de “fornecedor de serviços”?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pt-PT" b="1">
              <a:solidFill>
                <a:schemeClr val="tx1"/>
              </a:solidFill>
            </a:rPr>
            <a:t>a) Facebook</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pt-PT" b="1">
              <a:solidFill>
                <a:schemeClr val="tx1"/>
              </a:solidFill>
            </a:rPr>
            <a:t>b) TikTok</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pt-PT" b="1">
              <a:solidFill>
                <a:srgbClr val="FF0000"/>
              </a:solidFill>
            </a:rPr>
            <a:t>c) Canal do YouTube do Conselho da Europa</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pt-PT" b="1">
              <a:solidFill>
                <a:schemeClr val="tx1"/>
              </a:solidFill>
            </a:rPr>
            <a:t>d) WhatsApp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pt-PT" b="1">
              <a:solidFill>
                <a:schemeClr val="tx1"/>
              </a:solidFill>
            </a:rPr>
            <a:t>e) Dropbox</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2600" b="1"/>
            <a:t>Para qual das seguintes infrações poderia a Convenção de Budapeste permitir a cooperação internacional?</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pt-PT" b="1"/>
            <a:t>a) Pirataria informática</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pt-PT" b="1"/>
            <a:t>b) Infração política </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pt-PT" b="1"/>
            <a:t>c) Falsidade informática</a:t>
          </a: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pt-PT" b="1"/>
            <a:t>d) Ataque DDoS</a:t>
          </a: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pt-PT" b="1"/>
            <a:t>e) Posse de pornografia infantil numa unidade USB</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2600" b="1"/>
            <a:t>Para qual das seguintes infrações poderia a Convenção de Budapeste permitir a cooperação internacional?</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pt-PT" b="1">
              <a:solidFill>
                <a:srgbClr val="FF0000"/>
              </a:solidFill>
            </a:rPr>
            <a:t>a) Pirataria informática</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pt-PT" b="1"/>
            <a:t>b) Infração política </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pt-PT" b="1">
              <a:solidFill>
                <a:srgbClr val="FF0000"/>
              </a:solidFill>
            </a:rPr>
            <a:t>c) Falsidade informática</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pt-PT" b="1">
              <a:solidFill>
                <a:srgbClr val="FF0000"/>
              </a:solidFill>
            </a:rPr>
            <a:t>d) Ataque DDoS</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pt-PT" b="1">
              <a:solidFill>
                <a:srgbClr val="FF0000"/>
              </a:solidFill>
            </a:rPr>
            <a:t>e) Posse de pornografia infantil numa unidade USB</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A Convenção de Budapeste permite a uma Parte recusar a prestação de assistência se a outra Parte utilizar terminologia diferente para definir uma infração, mesmo que a conduta subjacente seja uma infração em ambos os países. Verdadeiro ou falso?</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NeighborX="474" custLinFactNeighborY="96569"/>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01"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t>A Convenção de Budapeste não requer que uma Parte preste assistência mútua se a outra Parte utilizar terminologia diferente para definir uma infração, mesmo que a conduta subjacente seja uma infração em ambos os países. Verdadeiro ou falso?</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rgbClr val="FF0000"/>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rgbClr val="FF0000"/>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rgbClr val="FF0000"/>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Y="12410" custLinFactNeighborX="201" custLinFactNeighborY="100000"/>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373"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A Convenção de Budapeste prevalece sobre as disposições processuais e de confidencialidade dos acordos existentes em matéria de assistência mútua em matéria penal entre países?</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Y="12410" custLinFactNeighborX="-2373" custLinFactNeighborY="100000"/>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01"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A Convenção de Budapeste prevalece sobre as disposições processuais e de confidencialidade dos acordos existentes em matéria de assistência mútua em matéria penal entre países?</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Y="12410" custLinFactNeighborX="201" custLinFactNeighborY="100000"/>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NeighborX="-2373" custLinFactNeighborY="98361"/>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As Partes não são obrigadas a apresentar um pedido de assistência mútua para a divulgação de dados de tráfego recolhidos por outra Parte ao abrigo de um pedido de preservação de dados. A outra Parte tem de divulgar os dados de tráfego pertinentes sem necessidade de um pedido.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rgbClr val="FF0000"/>
              </a:solidFill>
            </a:rPr>
            <a:t>Verdadeiro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Y="12410" custLinFactNeighborX="-2373" custLinFactNeighborY="100000"/>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NeighborX="201" custLinFactNeighborY="98361"/>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100" b="1"/>
            <a:t>Em que situações é que a Convenção de Budapeste permite a uma Parte aceder a dados noutra jurisdição sem autorização da outra Parte?</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pt-PT" b="1"/>
            <a:t>a) Dados privados </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pt-PT" b="1"/>
            <a:t>b) Dados acessíveis ao público</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pt-PT" b="1" dirty="0"/>
            <a:t>c) Quaisquer dados armazenados com o consentimento legítimo ou voluntário da pessoa autorizada a divulgar </a:t>
          </a: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pt-PT" b="1"/>
            <a:t>d) Dados de tráfego</a:t>
          </a: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pt-PT" b="1"/>
            <a:t>e) Dados de conteúdo </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100" b="1"/>
            <a:t>Em que situações é que a Convenção de Budapeste permite a uma Parte aceder a dados noutra jurisdição sem autorização da outra Parte?</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pt-PT" b="1"/>
            <a:t>a) Dados privados </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pt-PT" b="1">
              <a:solidFill>
                <a:srgbClr val="FF0000"/>
              </a:solidFill>
            </a:rPr>
            <a:t>b) Dados acessíveis ao público</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pt-PT" b="1">
              <a:solidFill>
                <a:srgbClr val="FF0000"/>
              </a:solidFill>
            </a:rPr>
            <a:t>c) Quaisquer dados armazenados com o consentimento legítimo ou voluntário da pessoa autorizada a divulgar </a:t>
          </a: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pt-PT" b="1"/>
            <a:t>d) Dados de tráfego</a:t>
          </a: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pt-PT" b="1"/>
            <a:t>e) Dados de conteúdo </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Uma Parte recusa-se a prestar assistência mútua relativamente à interceção de dados de conteúdo a outra Parte, porque tal não é permitido pelo seu direito interno. A Parte violou o artigo 34.º da Convenção de Budapeste.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NeighborX="201" custLinFactNeighborY="96569"/>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01"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2600" b="1"/>
            <a:t>Quais dos seguintes não estão incluídos nos dados de tráfego?</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pt-PT"/>
            <a:t>a) Teor do corpo do e-mail</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pt-PT"/>
            <a:t>b) Hora do e-mail</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pt-PT"/>
            <a:t>c) Dimensão do e-mail</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pt-PT"/>
            <a:t>d) Tipo de serviço subjacente</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pt-PT"/>
            <a:t>e) Cabeçalho do assunto do e-mail</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Uma Parte recusa-se a prestar assistência mútua relativamente à interceção de dados de conteúdo a outra Parte, porque tal não é permitido pelo seu direito interno. A Parte violou o artigo 34.º da Convenção de Budapeste.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Y="12410" custLinFactNeighborX="2690" custLinFactNeighborY="100000"/>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373"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t>Qual dos seguintes elementos não está a ser considerado para inclusão no Segundo Protocolo Adicional?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pt-PT" b="1"/>
            <a:t>a) Divulgação de dados em situações de emergência</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pt-PT" b="1"/>
            <a:t>b) Racismo e xenofobia </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l"/>
          <a:r>
            <a:rPr lang="pt-PT" b="1">
              <a:solidFill>
                <a:schemeClr val="tx1"/>
              </a:solidFill>
            </a:rPr>
            <a:t>c) Investigações infiltradas</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pt-PT" b="1"/>
            <a:t>d) Pedido de informação WHOIS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t>Qual dos seguintes elementos não está a ser considerado para inclusão no Segundo Protocolo Adicional?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pt-PT" b="1"/>
            <a:t>a) Divulgação de dados em situações de emergência</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pt-PT" b="1">
              <a:solidFill>
                <a:srgbClr val="FF0000"/>
              </a:solidFill>
            </a:rPr>
            <a:t>b) Racismo e xenofobia </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l"/>
          <a:r>
            <a:rPr lang="pt-PT" b="1">
              <a:solidFill>
                <a:schemeClr val="tx1"/>
              </a:solidFill>
            </a:rPr>
            <a:t>c) Investigações infiltradas</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pt-PT" b="1"/>
            <a:t>d) Pedido de informação WHOIS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2600" b="1"/>
            <a:t>Quais dos seguintes não estão incluídos nos dados de tráfego?</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pt-PT" b="1">
              <a:solidFill>
                <a:srgbClr val="FF0000"/>
              </a:solidFill>
            </a:rPr>
            <a:t>a) Teor do corpo do e-mail</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pt-PT"/>
            <a:t>b) Hora do e-mail</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pt-PT"/>
            <a:t>c) Dimensão do e-mail</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pt-PT"/>
            <a:t>d) Tipo de serviço subjacente</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pt-PT" b="1">
              <a:solidFill>
                <a:srgbClr val="FF0000"/>
              </a:solidFill>
            </a:rPr>
            <a:t>e) Cabeçalho do assunto do e-mail</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Um homem liga-se a uma rede Wi-Fi pública e utiliza um software para intercetar uma comunicação de e-mail privada entre dois outros utilizadores da rede Wi-Fi. Não se trata de uma infração nos termos do artigo 3.º.</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Y="12410" custLinFactNeighborX="-2373" custLinFactNeighborY="100000"/>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373"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Um homem liga-se a uma rede Wi-Fi pública e utiliza um software para intercetar uma comunicação de e-mail privada entre dois outros utilizadores da rede Wi-Fi. Não se trata de uma infração nos termos do artigo 3.º.</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Y="12410" custLinFactNeighborX="201" custLinFactNeighborY="100000"/>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01"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Uma pessoa corta a alimentação elétrica a um sistema informático, impedindo assim o seu funcionamento. Não se trata de interferência no sistema nos termos do artigo 5.º da Convenção de Budapeste.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chemeClr val="tx1"/>
              </a:solidFill>
            </a:rPr>
            <a:t>Verdadeiro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Y="12410" custLinFactNeighborX="-2373" custLinFactNeighborY="100000"/>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01"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solidFill>
                <a:schemeClr val="tx1"/>
              </a:solidFill>
            </a:rPr>
            <a:t>Uma pessoa corta a alimentação elétrica a um sistema informático, impedindo assim o seu funcionamento. Não se trata de interferência no sistema nos termos do artigo 5.º da Convenção de Budapeste.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pt-PT" b="1" dirty="0">
              <a:solidFill>
                <a:srgbClr val="FF0000"/>
              </a:solidFill>
            </a:rPr>
            <a:t>Verdadeiro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pt-PT"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custLinFactY="12410" custLinFactNeighborX="2690" custLinFactNeighborY="100000"/>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custLinFactY="7410" custLinFactNeighborX="201" custLinFactNeighborY="100000"/>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pt-PT" sz="3400" b="1"/>
            <a:t>Qual dos seguintes não constitui pornografia infantil nos termos da Convenção de Budapeste?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pt-PT" b="0">
              <a:solidFill>
                <a:schemeClr val="tx1"/>
              </a:solidFill>
            </a:rPr>
            <a:t>a) Vídeo de menores envolvidos em comportamento sexualmente explícito</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pt-PT"/>
            <a:t>b) Vídeo contendo simulação de pornografia infantil gerada por computador</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pt-PT" dirty="0"/>
            <a:t>c) </a:t>
          </a:r>
          <a:r>
            <a:rPr lang="pt-PT" dirty="0" err="1"/>
            <a:t>Clip</a:t>
          </a:r>
          <a:r>
            <a:rPr lang="pt-PT" dirty="0"/>
            <a:t> de áudio de menores envolvidos em comportamentos sexualmente explícitos </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pt-PT" dirty="0"/>
            <a:t>D) Vídeo de indivíduos que aparentam ser menores envolvidos em comportamentos sexualmente explícitos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pt-PT" sz="2600" b="1" kern="1200"/>
            <a:t>Qual dos seguintes não se enquadra na definição de “fornecedor de serviços”? </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chemeClr val="tx1"/>
              </a:solidFill>
            </a:rPr>
            <a:t>a) Facebook</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chemeClr val="tx1"/>
              </a:solidFill>
            </a:rPr>
            <a:t>b) TikTok</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chemeClr val="tx1"/>
              </a:solidFill>
            </a:rPr>
            <a:t>c) Canal do YouTube do Conselho da Europa</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chemeClr val="tx1"/>
              </a:solidFill>
            </a:rPr>
            <a:t>d) WhatsApp </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chemeClr val="tx1"/>
              </a:solidFill>
            </a:rPr>
            <a:t>e) Dropbox</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t>Qual dos seguintes não constitui pornografia infantil nos termos da Convenção de Budapeste? </a:t>
          </a:r>
        </a:p>
      </dsp:txBody>
      <dsp:txXfrm>
        <a:off x="0" y="2466"/>
        <a:ext cx="2766445" cy="5052045"/>
      </dsp:txXfrm>
    </dsp:sp>
    <dsp:sp modelId="{5D9EDF3F-7B20-8E47-A431-F9F24450F874}">
      <dsp:nvSpPr>
        <dsp:cNvPr id="0" name=""/>
        <dsp:cNvSpPr/>
      </dsp:nvSpPr>
      <dsp:spPr>
        <a:xfrm>
          <a:off x="2872949" y="61738"/>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b="0" kern="1200">
              <a:solidFill>
                <a:schemeClr val="tx1"/>
              </a:solidFill>
            </a:rPr>
            <a:t>a) Vídeo de menores envolvidos em comportamento sexualmente explícito</a:t>
          </a:r>
        </a:p>
      </dsp:txBody>
      <dsp:txXfrm>
        <a:off x="2872949" y="61738"/>
        <a:ext cx="5573703" cy="1185449"/>
      </dsp:txXfrm>
    </dsp:sp>
    <dsp:sp modelId="{EB798B99-5590-864A-A2C1-F553D99D3FAA}">
      <dsp:nvSpPr>
        <dsp:cNvPr id="0" name=""/>
        <dsp:cNvSpPr/>
      </dsp:nvSpPr>
      <dsp:spPr>
        <a:xfrm>
          <a:off x="2766445" y="124718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306461"/>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b="0" kern="1200"/>
            <a:t>b) Vídeo contendo simulação de pornografia infantil gerada por computador</a:t>
          </a:r>
        </a:p>
      </dsp:txBody>
      <dsp:txXfrm>
        <a:off x="2872949" y="1306461"/>
        <a:ext cx="5573703" cy="1185449"/>
      </dsp:txXfrm>
    </dsp:sp>
    <dsp:sp modelId="{1E88F2A9-FC8F-2A4F-ABF4-2C5837CA76E5}">
      <dsp:nvSpPr>
        <dsp:cNvPr id="0" name=""/>
        <dsp:cNvSpPr/>
      </dsp:nvSpPr>
      <dsp:spPr>
        <a:xfrm>
          <a:off x="2766445" y="249191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551183"/>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b="1" kern="1200"/>
            <a:t>c) Clip de áudio de menores envolvidos em comportamentos sexualmente explícitos </a:t>
          </a:r>
        </a:p>
      </dsp:txBody>
      <dsp:txXfrm>
        <a:off x="2872949" y="2551183"/>
        <a:ext cx="5573703" cy="1185449"/>
      </dsp:txXfrm>
    </dsp:sp>
    <dsp:sp modelId="{45167FBC-5EE3-4C8A-A94C-30BB5DE89AD6}">
      <dsp:nvSpPr>
        <dsp:cNvPr id="0" name=""/>
        <dsp:cNvSpPr/>
      </dsp:nvSpPr>
      <dsp:spPr>
        <a:xfrm>
          <a:off x="2766445" y="373663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795905"/>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b="0" kern="1200"/>
            <a:t>D) Vídeo de indivíduos que aparentam ser menores envolvidos em comportamentos sexualmente explícitos </a:t>
          </a:r>
        </a:p>
      </dsp:txBody>
      <dsp:txXfrm>
        <a:off x="2880558" y="3795905"/>
        <a:ext cx="5573703" cy="1185449"/>
      </dsp:txXfrm>
    </dsp:sp>
    <dsp:sp modelId="{41DAB04F-B76E-41A3-BF92-19D36F058A9E}">
      <dsp:nvSpPr>
        <dsp:cNvPr id="0" name=""/>
        <dsp:cNvSpPr/>
      </dsp:nvSpPr>
      <dsp:spPr>
        <a:xfrm>
          <a:off x="2766445" y="4981355"/>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O diretor executivo de uma empresa comete uma burla informática utilizando um computador da empresa. Todos os produtos do crime vão para a sua conta bancária pessoal. A empresa pode ser considerada responsável pelas ações do diretor executivo.</a:t>
          </a:r>
        </a:p>
      </dsp:txBody>
      <dsp:txXfrm>
        <a:off x="0" y="2466"/>
        <a:ext cx="5627991" cy="5052045"/>
      </dsp:txXfrm>
    </dsp:sp>
    <dsp:sp modelId="{5D9EDF3F-7B20-8E47-A431-F9F24450F874}">
      <dsp:nvSpPr>
        <dsp:cNvPr id="0" name=""/>
        <dsp:cNvSpPr/>
      </dsp:nvSpPr>
      <dsp:spPr>
        <a:xfrm>
          <a:off x="5692933" y="96770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a:t>
          </a:r>
          <a:r>
            <a:rPr lang="pt-PT" sz="4400" b="1" kern="1200" dirty="0">
              <a:solidFill>
                <a:srgbClr val="FF0000"/>
              </a:solidFill>
            </a:rPr>
            <a:t> </a:t>
          </a:r>
        </a:p>
      </dsp:txBody>
      <dsp:txXfrm>
        <a:off x="5692933" y="967706"/>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92933"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Falso</a:t>
          </a:r>
        </a:p>
      </dsp:txBody>
      <dsp:txXfrm>
        <a:off x="5692933"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O diretor executivo de uma empresa comete uma burla informática utilizando um computador da empresa. Todos os produtos do crime vão para a sua conta bancária pessoal. A empresa pode ser considerada responsável pelas ações do diretor executivo.</a:t>
          </a:r>
        </a:p>
      </dsp:txBody>
      <dsp:txXfrm>
        <a:off x="0" y="2466"/>
        <a:ext cx="5627991" cy="5052045"/>
      </dsp:txXfrm>
    </dsp:sp>
    <dsp:sp modelId="{5D9EDF3F-7B20-8E47-A431-F9F24450F874}">
      <dsp:nvSpPr>
        <dsp:cNvPr id="0" name=""/>
        <dsp:cNvSpPr/>
      </dsp:nvSpPr>
      <dsp:spPr>
        <a:xfrm>
          <a:off x="5692933" y="111824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a:t>
          </a:r>
          <a:r>
            <a:rPr lang="pt-PT" sz="4400" b="1" kern="1200" dirty="0">
              <a:solidFill>
                <a:srgbClr val="FF0000"/>
              </a:solidFill>
            </a:rPr>
            <a:t> </a:t>
          </a:r>
        </a:p>
      </dsp:txBody>
      <dsp:txXfrm>
        <a:off x="5692933" y="1118248"/>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92933"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rgbClr val="FF0000"/>
              </a:solidFill>
            </a:rPr>
            <a:t>Falso</a:t>
          </a:r>
        </a:p>
      </dsp:txBody>
      <dsp:txXfrm>
        <a:off x="5692933"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As disposições de direito processual da Parte 2 do Capítulo II da Convenção de Budapeste só podem ser exercidas em relação a infrações estabelecidas em conformidade com a Convenção de Budapeste. </a:t>
          </a:r>
        </a:p>
      </dsp:txBody>
      <dsp:txXfrm>
        <a:off x="0" y="2466"/>
        <a:ext cx="5627991" cy="5052045"/>
      </dsp:txXfrm>
    </dsp:sp>
    <dsp:sp modelId="{5D9EDF3F-7B20-8E47-A431-F9F24450F874}">
      <dsp:nvSpPr>
        <dsp:cNvPr id="0" name=""/>
        <dsp:cNvSpPr/>
      </dsp:nvSpPr>
      <dsp:spPr>
        <a:xfrm>
          <a:off x="5692933" y="111824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a:t>
          </a:r>
          <a:r>
            <a:rPr lang="pt-PT" sz="4400" b="1" kern="1200" dirty="0">
              <a:solidFill>
                <a:srgbClr val="FF0000"/>
              </a:solidFill>
            </a:rPr>
            <a:t> </a:t>
          </a:r>
        </a:p>
      </dsp:txBody>
      <dsp:txXfrm>
        <a:off x="5692933" y="1118248"/>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60274" y="213207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Falso</a:t>
          </a:r>
        </a:p>
      </dsp:txBody>
      <dsp:txXfrm>
        <a:off x="5660274" y="213207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As disposições de direito processual da Parte 2 do Capítulo II da Convenção de Budapeste só podem ser exercidas em relação a infrações estabelecidas em conformidade com a Convenção de Budapeste. </a:t>
          </a:r>
        </a:p>
      </dsp:txBody>
      <dsp:txXfrm>
        <a:off x="0" y="2466"/>
        <a:ext cx="5627991" cy="5052045"/>
      </dsp:txXfrm>
    </dsp:sp>
    <dsp:sp modelId="{5D9EDF3F-7B20-8E47-A431-F9F24450F874}">
      <dsp:nvSpPr>
        <dsp:cNvPr id="0" name=""/>
        <dsp:cNvSpPr/>
      </dsp:nvSpPr>
      <dsp:spPr>
        <a:xfrm>
          <a:off x="5692933" y="111824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a:t>
          </a:r>
          <a:r>
            <a:rPr lang="pt-PT" sz="4400" b="1" kern="1200" dirty="0">
              <a:solidFill>
                <a:srgbClr val="FF0000"/>
              </a:solidFill>
            </a:rPr>
            <a:t> </a:t>
          </a:r>
        </a:p>
      </dsp:txBody>
      <dsp:txXfrm>
        <a:off x="5692933" y="1118248"/>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13778"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rgbClr val="FF0000"/>
              </a:solidFill>
            </a:rPr>
            <a:t>Falso</a:t>
          </a:r>
        </a:p>
      </dsp:txBody>
      <dsp:txXfrm>
        <a:off x="5613778"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B6C696-8BAE-43F5-A7AE-876CEB660999}">
      <dsp:nvSpPr>
        <dsp:cNvPr id="0" name=""/>
        <dsp:cNvSpPr/>
      </dsp:nvSpPr>
      <dsp:spPr>
        <a:xfrm rot="10800000">
          <a:off x="0" y="0"/>
          <a:ext cx="4476172"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pt-PT" sz="1400" b="1" kern="1200"/>
            <a:t>Interceção de dados de conteúdo</a:t>
          </a:r>
        </a:p>
      </dsp:txBody>
      <dsp:txXfrm rot="-10800000">
        <a:off x="783330" y="0"/>
        <a:ext cx="2909511" cy="754052"/>
      </dsp:txXfrm>
    </dsp:sp>
    <dsp:sp modelId="{37638A15-F53B-4722-A3A9-504F0872E3E9}">
      <dsp:nvSpPr>
        <dsp:cNvPr id="0" name=""/>
        <dsp:cNvSpPr/>
      </dsp:nvSpPr>
      <dsp:spPr>
        <a:xfrm rot="10800000">
          <a:off x="373014" y="754052"/>
          <a:ext cx="3730143"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pt-PT" sz="1400" b="1" kern="1200"/>
            <a:t>Recolha em tempo real de dados relativos ao tráfego</a:t>
          </a:r>
        </a:p>
      </dsp:txBody>
      <dsp:txXfrm rot="-10800000">
        <a:off x="1025789" y="754052"/>
        <a:ext cx="2424593" cy="754052"/>
      </dsp:txXfrm>
    </dsp:sp>
    <dsp:sp modelId="{D3458357-E8D2-45B2-A250-AF9A09B0DC07}">
      <dsp:nvSpPr>
        <dsp:cNvPr id="0" name=""/>
        <dsp:cNvSpPr/>
      </dsp:nvSpPr>
      <dsp:spPr>
        <a:xfrm rot="10800000">
          <a:off x="746028" y="1508105"/>
          <a:ext cx="2984114"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pt-PT" sz="1400" b="1" kern="1200"/>
            <a:t>Busca e apreensão</a:t>
          </a:r>
        </a:p>
      </dsp:txBody>
      <dsp:txXfrm rot="-10800000">
        <a:off x="1268248" y="1508105"/>
        <a:ext cx="1939674" cy="754052"/>
      </dsp:txXfrm>
    </dsp:sp>
    <dsp:sp modelId="{2E9841CB-D369-4D50-B3DF-91B1CB432857}">
      <dsp:nvSpPr>
        <dsp:cNvPr id="0" name=""/>
        <dsp:cNvSpPr/>
      </dsp:nvSpPr>
      <dsp:spPr>
        <a:xfrm rot="10800000">
          <a:off x="1127144" y="2262158"/>
          <a:ext cx="2238086"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pt-PT" sz="1400" b="1" kern="1200"/>
            <a:t>Injunção</a:t>
          </a:r>
        </a:p>
      </dsp:txBody>
      <dsp:txXfrm rot="-10800000">
        <a:off x="1518809" y="2262158"/>
        <a:ext cx="1454755" cy="754052"/>
      </dsp:txXfrm>
    </dsp:sp>
    <dsp:sp modelId="{BC23AC2C-C589-473D-B07A-EA5CA8DD25B7}">
      <dsp:nvSpPr>
        <dsp:cNvPr id="0" name=""/>
        <dsp:cNvSpPr/>
      </dsp:nvSpPr>
      <dsp:spPr>
        <a:xfrm rot="10800000">
          <a:off x="1492057" y="3016210"/>
          <a:ext cx="1492057"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pt-PT" sz="1400" b="1" kern="1200"/>
            <a:t>Divulgação parcial de dados de tráfego</a:t>
          </a:r>
        </a:p>
      </dsp:txBody>
      <dsp:txXfrm rot="-10800000">
        <a:off x="1753167" y="3016210"/>
        <a:ext cx="969837" cy="754052"/>
      </dsp:txXfrm>
    </dsp:sp>
    <dsp:sp modelId="{EFBE9C48-68C3-41E1-8414-F6D586349D59}">
      <dsp:nvSpPr>
        <dsp:cNvPr id="0" name=""/>
        <dsp:cNvSpPr/>
      </dsp:nvSpPr>
      <dsp:spPr>
        <a:xfrm rot="10800000">
          <a:off x="1865071" y="3770263"/>
          <a:ext cx="746028" cy="754052"/>
        </a:xfrm>
        <a:prstGeom prst="trapezoid">
          <a:avLst>
            <a:gd name="adj"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t" anchorCtr="0">
          <a:noAutofit/>
        </a:bodyPr>
        <a:lstStyle/>
        <a:p>
          <a:pPr marL="0" lvl="0" indent="0" algn="ctr" defTabSz="133350">
            <a:lnSpc>
              <a:spcPct val="90000"/>
            </a:lnSpc>
            <a:spcBef>
              <a:spcPct val="0"/>
            </a:spcBef>
            <a:spcAft>
              <a:spcPct val="35000"/>
            </a:spcAft>
            <a:buNone/>
          </a:pPr>
          <a:endParaRPr lang="en-US" sz="300" b="1" kern="1200" dirty="0"/>
        </a:p>
        <a:p>
          <a:pPr marL="0" lvl="0" indent="0" algn="ctr" defTabSz="133350">
            <a:lnSpc>
              <a:spcPct val="90000"/>
            </a:lnSpc>
            <a:spcBef>
              <a:spcPct val="0"/>
            </a:spcBef>
            <a:spcAft>
              <a:spcPct val="35000"/>
            </a:spcAft>
            <a:buNone/>
          </a:pPr>
          <a:r>
            <a:rPr lang="pt-PT" sz="1200" b="1" kern="1200"/>
            <a:t>Preservação expedita </a:t>
          </a:r>
        </a:p>
      </dsp:txBody>
      <dsp:txXfrm rot="-10800000">
        <a:off x="1865071" y="3770263"/>
        <a:ext cx="746028" cy="75405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026172"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t>Qual das seguintes injunções NÃO pode um juiz no seu país emitir nos termos do artigo 18.º:</a:t>
          </a:r>
        </a:p>
      </dsp:txBody>
      <dsp:txXfrm>
        <a:off x="0" y="2466"/>
        <a:ext cx="3026172" cy="5052045"/>
      </dsp:txXfrm>
    </dsp:sp>
    <dsp:sp modelId="{5D9EDF3F-7B20-8E47-A431-F9F24450F874}">
      <dsp:nvSpPr>
        <dsp:cNvPr id="0" name=""/>
        <dsp:cNvSpPr/>
      </dsp:nvSpPr>
      <dsp:spPr>
        <a:xfrm>
          <a:off x="3127846" y="61738"/>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b="1" kern="1200">
              <a:solidFill>
                <a:schemeClr val="tx1"/>
              </a:solidFill>
            </a:rPr>
            <a:t>a) Informação sobre subscritores de um fornecedor de serviços estrangeiro que ofereça serviços no seu país</a:t>
          </a:r>
        </a:p>
      </dsp:txBody>
      <dsp:txXfrm>
        <a:off x="3127846" y="61738"/>
        <a:ext cx="5320942" cy="1185449"/>
      </dsp:txXfrm>
    </dsp:sp>
    <dsp:sp modelId="{EB798B99-5590-864A-A2C1-F553D99D3FAA}">
      <dsp:nvSpPr>
        <dsp:cNvPr id="0" name=""/>
        <dsp:cNvSpPr/>
      </dsp:nvSpPr>
      <dsp:spPr>
        <a:xfrm>
          <a:off x="3026172" y="1247188"/>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127846" y="1306461"/>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b="1" kern="1200"/>
            <a:t>b) Dados de conteúdo de um fornecedor de serviços estrangeiro que ofereça serviços no seu país</a:t>
          </a:r>
        </a:p>
      </dsp:txBody>
      <dsp:txXfrm>
        <a:off x="3127846" y="1306461"/>
        <a:ext cx="5320942" cy="1185449"/>
      </dsp:txXfrm>
    </dsp:sp>
    <dsp:sp modelId="{1E88F2A9-FC8F-2A4F-ABF4-2C5837CA76E5}">
      <dsp:nvSpPr>
        <dsp:cNvPr id="0" name=""/>
        <dsp:cNvSpPr/>
      </dsp:nvSpPr>
      <dsp:spPr>
        <a:xfrm>
          <a:off x="3026172" y="2491911"/>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127846" y="2551183"/>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b="1" kern="1200" dirty="0"/>
            <a:t>c) Dados informáticos de uma pessoa no seu país que controla dados armazenados fora do seu país </a:t>
          </a:r>
        </a:p>
      </dsp:txBody>
      <dsp:txXfrm>
        <a:off x="3127846" y="2551183"/>
        <a:ext cx="5320942" cy="1185449"/>
      </dsp:txXfrm>
    </dsp:sp>
    <dsp:sp modelId="{45167FBC-5EE3-4C8A-A94C-30BB5DE89AD6}">
      <dsp:nvSpPr>
        <dsp:cNvPr id="0" name=""/>
        <dsp:cNvSpPr/>
      </dsp:nvSpPr>
      <dsp:spPr>
        <a:xfrm>
          <a:off x="3026172" y="3736633"/>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133319" y="3795905"/>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b="1" kern="1200"/>
            <a:t>d) Dados informáticos de uma pessoa no seu país que possui dados armazenados no seu país</a:t>
          </a:r>
        </a:p>
      </dsp:txBody>
      <dsp:txXfrm>
        <a:off x="3133319" y="3795905"/>
        <a:ext cx="5320942" cy="1185449"/>
      </dsp:txXfrm>
    </dsp:sp>
    <dsp:sp modelId="{41DAB04F-B76E-41A3-BF92-19D36F058A9E}">
      <dsp:nvSpPr>
        <dsp:cNvPr id="0" name=""/>
        <dsp:cNvSpPr/>
      </dsp:nvSpPr>
      <dsp:spPr>
        <a:xfrm>
          <a:off x="3026172" y="4981355"/>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026172"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t>Qual das seguintes injunções NÃO pode um juiz no seu país emitir nos termos do artigo 18.º:</a:t>
          </a:r>
        </a:p>
      </dsp:txBody>
      <dsp:txXfrm>
        <a:off x="0" y="2466"/>
        <a:ext cx="3026172" cy="5052045"/>
      </dsp:txXfrm>
    </dsp:sp>
    <dsp:sp modelId="{5D9EDF3F-7B20-8E47-A431-F9F24450F874}">
      <dsp:nvSpPr>
        <dsp:cNvPr id="0" name=""/>
        <dsp:cNvSpPr/>
      </dsp:nvSpPr>
      <dsp:spPr>
        <a:xfrm>
          <a:off x="3127846" y="61738"/>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b="1" kern="1200">
              <a:solidFill>
                <a:schemeClr val="tx1"/>
              </a:solidFill>
            </a:rPr>
            <a:t>a) Informação sobre subscritores de um fornecedor de serviços estrangeiro que ofereça serviços no seu país</a:t>
          </a:r>
        </a:p>
      </dsp:txBody>
      <dsp:txXfrm>
        <a:off x="3127846" y="61738"/>
        <a:ext cx="5320942" cy="1185449"/>
      </dsp:txXfrm>
    </dsp:sp>
    <dsp:sp modelId="{EB798B99-5590-864A-A2C1-F553D99D3FAA}">
      <dsp:nvSpPr>
        <dsp:cNvPr id="0" name=""/>
        <dsp:cNvSpPr/>
      </dsp:nvSpPr>
      <dsp:spPr>
        <a:xfrm>
          <a:off x="3026172" y="1247188"/>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127846" y="1306461"/>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b="1" kern="1200">
              <a:solidFill>
                <a:srgbClr val="FF0000"/>
              </a:solidFill>
            </a:rPr>
            <a:t>b) Dados de conteúdo de um fornecedor de serviços estrangeiro que ofereça serviços no seu país</a:t>
          </a:r>
        </a:p>
      </dsp:txBody>
      <dsp:txXfrm>
        <a:off x="3127846" y="1306461"/>
        <a:ext cx="5320942" cy="1185449"/>
      </dsp:txXfrm>
    </dsp:sp>
    <dsp:sp modelId="{1E88F2A9-FC8F-2A4F-ABF4-2C5837CA76E5}">
      <dsp:nvSpPr>
        <dsp:cNvPr id="0" name=""/>
        <dsp:cNvSpPr/>
      </dsp:nvSpPr>
      <dsp:spPr>
        <a:xfrm>
          <a:off x="3026172" y="2491911"/>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127846" y="2551183"/>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b="1" kern="1200"/>
            <a:t>c) Dados informáticos de uma pessoa no seu país que controla dados armazenados fora do seu país </a:t>
          </a:r>
        </a:p>
      </dsp:txBody>
      <dsp:txXfrm>
        <a:off x="3127846" y="2551183"/>
        <a:ext cx="5320942" cy="1185449"/>
      </dsp:txXfrm>
    </dsp:sp>
    <dsp:sp modelId="{45167FBC-5EE3-4C8A-A94C-30BB5DE89AD6}">
      <dsp:nvSpPr>
        <dsp:cNvPr id="0" name=""/>
        <dsp:cNvSpPr/>
      </dsp:nvSpPr>
      <dsp:spPr>
        <a:xfrm>
          <a:off x="3026172" y="3736633"/>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133319" y="3795905"/>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b="1" kern="1200"/>
            <a:t>d) Dados informáticos de uma pessoa no seu país que possui dados armazenados no seu país</a:t>
          </a:r>
        </a:p>
      </dsp:txBody>
      <dsp:txXfrm>
        <a:off x="3133319" y="3795905"/>
        <a:ext cx="5320942" cy="1185449"/>
      </dsp:txXfrm>
    </dsp:sp>
    <dsp:sp modelId="{41DAB04F-B76E-41A3-BF92-19D36F058A9E}">
      <dsp:nvSpPr>
        <dsp:cNvPr id="0" name=""/>
        <dsp:cNvSpPr/>
      </dsp:nvSpPr>
      <dsp:spPr>
        <a:xfrm>
          <a:off x="3026172" y="4981355"/>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Pode emitir um mandado de interceção de dados de conteúdo para um processo relacionado com roubo. A infração é punida com uma pena de prisão de 6 meses.</a:t>
          </a:r>
        </a:p>
      </dsp:txBody>
      <dsp:txXfrm>
        <a:off x="0" y="2466"/>
        <a:ext cx="5627991" cy="5052045"/>
      </dsp:txXfrm>
    </dsp:sp>
    <dsp:sp modelId="{5D9EDF3F-7B20-8E47-A431-F9F24450F874}">
      <dsp:nvSpPr>
        <dsp:cNvPr id="0" name=""/>
        <dsp:cNvSpPr/>
      </dsp:nvSpPr>
      <dsp:spPr>
        <a:xfrm>
          <a:off x="5692933" y="96770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a:t>
          </a:r>
          <a:r>
            <a:rPr lang="pt-PT" sz="4400" b="1" kern="1200" dirty="0">
              <a:solidFill>
                <a:srgbClr val="FF0000"/>
              </a:solidFill>
            </a:rPr>
            <a:t> </a:t>
          </a:r>
        </a:p>
      </dsp:txBody>
      <dsp:txXfrm>
        <a:off x="5692933" y="967706"/>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92933"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Falso</a:t>
          </a:r>
        </a:p>
      </dsp:txBody>
      <dsp:txXfrm>
        <a:off x="5692933"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Pode emitir um mandado de interceção de dados de conteúdo para um processo relacionado com roubo. A infração é punida com uma pena de prisão de 6 meses.</a:t>
          </a:r>
        </a:p>
      </dsp:txBody>
      <dsp:txXfrm>
        <a:off x="0" y="2466"/>
        <a:ext cx="5627991" cy="5052045"/>
      </dsp:txXfrm>
    </dsp:sp>
    <dsp:sp modelId="{5D9EDF3F-7B20-8E47-A431-F9F24450F874}">
      <dsp:nvSpPr>
        <dsp:cNvPr id="0" name=""/>
        <dsp:cNvSpPr/>
      </dsp:nvSpPr>
      <dsp:spPr>
        <a:xfrm>
          <a:off x="5613778" y="96770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a:t>
          </a:r>
          <a:r>
            <a:rPr lang="pt-PT" sz="4400" b="1" kern="1200" dirty="0">
              <a:solidFill>
                <a:srgbClr val="FF0000"/>
              </a:solidFill>
            </a:rPr>
            <a:t> </a:t>
          </a:r>
        </a:p>
      </dsp:txBody>
      <dsp:txXfrm>
        <a:off x="5613778" y="967706"/>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13778"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rgbClr val="FF0000"/>
              </a:solidFill>
            </a:rPr>
            <a:t>Falso</a:t>
          </a:r>
        </a:p>
      </dsp:txBody>
      <dsp:txXfrm>
        <a:off x="5613778"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pt-PT" sz="2600" b="1" kern="1200"/>
            <a:t>Qual dos seguintes não se enquadra na definição de “fornecedor de serviços”? </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chemeClr val="tx1"/>
              </a:solidFill>
            </a:rPr>
            <a:t>a) Facebook</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chemeClr val="tx1"/>
              </a:solidFill>
            </a:rPr>
            <a:t>b) TikTok</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rgbClr val="FF0000"/>
              </a:solidFill>
            </a:rPr>
            <a:t>c) Canal do YouTube do Conselho da Europa</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chemeClr val="tx1"/>
              </a:solidFill>
            </a:rPr>
            <a:t>d) WhatsApp </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chemeClr val="tx1"/>
              </a:solidFill>
            </a:rPr>
            <a:t>e) Dropbox</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pt-PT" sz="2600" b="1" kern="1200"/>
            <a:t>Para qual das seguintes infrações poderia a Convenção de Budapeste permitir a cooperação internacional?</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t>a) Pirataria informática</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t>b) Infração política </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t>c) Falsidade informática</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t>d) Ataque DDoS</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t>e) Posse de pornografia infantil numa unidade USB</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pt-PT" sz="2600" b="1" kern="1200"/>
            <a:t>Para qual das seguintes infrações poderia a Convenção de Budapeste permitir a cooperação internacional?</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rgbClr val="FF0000"/>
              </a:solidFill>
            </a:rPr>
            <a:t>a) Pirataria informática</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t>b) Infração política </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rgbClr val="FF0000"/>
              </a:solidFill>
            </a:rPr>
            <a:t>c) Falsidade informática</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rgbClr val="FF0000"/>
              </a:solidFill>
            </a:rPr>
            <a:t>d) Ataque DDoS</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pt-PT" sz="2600" b="1" kern="1200">
              <a:solidFill>
                <a:srgbClr val="FF0000"/>
              </a:solidFill>
            </a:rPr>
            <a:t>e) Posse de pornografia infantil numa unidade USB</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A Convenção de Budapeste permite a uma Parte recusar a prestação de assistência se a outra Parte utilizar terminologia diferente para definir uma infração, mesmo que a conduta subjacente seja uma infração em ambos os países. Verdadeiro ou falso?</a:t>
          </a:r>
        </a:p>
      </dsp:txBody>
      <dsp:txXfrm>
        <a:off x="0" y="2466"/>
        <a:ext cx="5627991" cy="5052045"/>
      </dsp:txXfrm>
    </dsp:sp>
    <dsp:sp modelId="{5D9EDF3F-7B20-8E47-A431-F9F24450F874}">
      <dsp:nvSpPr>
        <dsp:cNvPr id="0" name=""/>
        <dsp:cNvSpPr/>
      </dsp:nvSpPr>
      <dsp:spPr>
        <a:xfrm>
          <a:off x="5692946" y="96770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 </a:t>
          </a:r>
        </a:p>
      </dsp:txBody>
      <dsp:txXfrm>
        <a:off x="5692946" y="967706"/>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92933"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Falso</a:t>
          </a:r>
        </a:p>
      </dsp:txBody>
      <dsp:txXfrm>
        <a:off x="5692933"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t>A Convenção de Budapeste não requer que uma Parte preste assistência mútua se a outra Parte utilizar terminologia diferente para definir uma infração, mesmo que a conduta subjacente seja uma infração em ambos os países. Verdadeiro ou falso?</a:t>
          </a:r>
        </a:p>
      </dsp:txBody>
      <dsp:txXfrm>
        <a:off x="0" y="2466"/>
        <a:ext cx="5627991" cy="5052045"/>
      </dsp:txXfrm>
    </dsp:sp>
    <dsp:sp modelId="{5D9EDF3F-7B20-8E47-A431-F9F24450F874}">
      <dsp:nvSpPr>
        <dsp:cNvPr id="0" name=""/>
        <dsp:cNvSpPr/>
      </dsp:nvSpPr>
      <dsp:spPr>
        <a:xfrm>
          <a:off x="5692933" y="111824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 </a:t>
          </a:r>
        </a:p>
      </dsp:txBody>
      <dsp:txXfrm>
        <a:off x="5692933" y="1118248"/>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13778"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rgbClr val="FF0000"/>
              </a:solidFill>
            </a:rPr>
            <a:t>Falso</a:t>
          </a:r>
        </a:p>
      </dsp:txBody>
      <dsp:txXfrm>
        <a:off x="5613778"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A Convenção de Budapeste prevalece sobre as disposições processuais e de confidencialidade dos acordos existentes em matéria de assistência mútua em matéria penal entre países?</a:t>
          </a:r>
        </a:p>
      </dsp:txBody>
      <dsp:txXfrm>
        <a:off x="0" y="2466"/>
        <a:ext cx="5627991" cy="5052045"/>
      </dsp:txXfrm>
    </dsp:sp>
    <dsp:sp modelId="{5D9EDF3F-7B20-8E47-A431-F9F24450F874}">
      <dsp:nvSpPr>
        <dsp:cNvPr id="0" name=""/>
        <dsp:cNvSpPr/>
      </dsp:nvSpPr>
      <dsp:spPr>
        <a:xfrm>
          <a:off x="5613778" y="111824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 </a:t>
          </a:r>
        </a:p>
      </dsp:txBody>
      <dsp:txXfrm>
        <a:off x="5613778" y="1118248"/>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92933"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Falso</a:t>
          </a:r>
        </a:p>
      </dsp:txBody>
      <dsp:txXfrm>
        <a:off x="5692933"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A Convenção de Budapeste prevalece sobre as disposições processuais e de confidencialidade dos acordos existentes em matéria de assistência mútua em matéria penal entre países?</a:t>
          </a:r>
        </a:p>
      </dsp:txBody>
      <dsp:txXfrm>
        <a:off x="0" y="2466"/>
        <a:ext cx="5627991" cy="5052045"/>
      </dsp:txXfrm>
    </dsp:sp>
    <dsp:sp modelId="{5D9EDF3F-7B20-8E47-A431-F9F24450F874}">
      <dsp:nvSpPr>
        <dsp:cNvPr id="0" name=""/>
        <dsp:cNvSpPr/>
      </dsp:nvSpPr>
      <dsp:spPr>
        <a:xfrm>
          <a:off x="5692933" y="111824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 </a:t>
          </a:r>
        </a:p>
      </dsp:txBody>
      <dsp:txXfrm>
        <a:off x="5692933" y="1118248"/>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13778" y="19825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rgbClr val="FF0000"/>
              </a:solidFill>
            </a:rPr>
            <a:t>Falso</a:t>
          </a:r>
        </a:p>
      </dsp:txBody>
      <dsp:txXfrm>
        <a:off x="5613778" y="1982582"/>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As Partes não são obrigadas a apresentar um pedido de assistência mútua para a divulgação de dados de tráfego recolhidos por outra Parte ao abrigo de um pedido de preservação de dados. A outra Parte tem de divulgar os dados de tráfego pertinentes sem necessidade de um pedido. </a:t>
          </a:r>
        </a:p>
      </dsp:txBody>
      <dsp:txXfrm>
        <a:off x="0" y="2466"/>
        <a:ext cx="5627991" cy="5052045"/>
      </dsp:txXfrm>
    </dsp:sp>
    <dsp:sp modelId="{5D9EDF3F-7B20-8E47-A431-F9F24450F874}">
      <dsp:nvSpPr>
        <dsp:cNvPr id="0" name=""/>
        <dsp:cNvSpPr/>
      </dsp:nvSpPr>
      <dsp:spPr>
        <a:xfrm>
          <a:off x="5613778" y="111824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rgbClr val="FF0000"/>
              </a:solidFill>
            </a:rPr>
            <a:t>Verdadeiro </a:t>
          </a:r>
        </a:p>
      </dsp:txBody>
      <dsp:txXfrm>
        <a:off x="5613778" y="1118248"/>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92933" y="19825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Falso</a:t>
          </a:r>
        </a:p>
      </dsp:txBody>
      <dsp:txXfrm>
        <a:off x="5692933" y="1982582"/>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pt-PT" sz="3100" b="1" kern="1200"/>
            <a:t>Em que situações é que a Convenção de Budapeste permite a uma Parte aceder a dados noutra jurisdição sem autorização da outra Parte?</a:t>
          </a:r>
        </a:p>
      </dsp:txBody>
      <dsp:txXfrm>
        <a:off x="0" y="2466"/>
        <a:ext cx="3349636" cy="5052045"/>
      </dsp:txXfrm>
    </dsp:sp>
    <dsp:sp modelId="{5D9EDF3F-7B20-8E47-A431-F9F24450F874}">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pt-PT" sz="1900" b="1" kern="1200"/>
            <a:t>a) Dados privados </a:t>
          </a:r>
        </a:p>
      </dsp:txBody>
      <dsp:txXfrm>
        <a:off x="3427984" y="49982"/>
        <a:ext cx="4100197" cy="950329"/>
      </dsp:txXfrm>
    </dsp:sp>
    <dsp:sp modelId="{EB798B99-5590-864A-A2C1-F553D99D3FAA}">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pt-PT" sz="1900" b="1" kern="1200"/>
            <a:t>b) Dados acessíveis ao público</a:t>
          </a:r>
        </a:p>
      </dsp:txBody>
      <dsp:txXfrm>
        <a:off x="3427984" y="1047828"/>
        <a:ext cx="4100197" cy="950329"/>
      </dsp:txXfrm>
    </dsp:sp>
    <dsp:sp modelId="{1E88F2A9-FC8F-2A4F-ABF4-2C5837CA76E5}">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pt-PT" sz="1900" b="1" kern="1200" dirty="0"/>
            <a:t>c) Quaisquer dados armazenados com o consentimento legítimo ou voluntário da pessoa autorizada a divulgar </a:t>
          </a:r>
        </a:p>
      </dsp:txBody>
      <dsp:txXfrm>
        <a:off x="3431605" y="2068577"/>
        <a:ext cx="5336489" cy="950329"/>
      </dsp:txXfrm>
    </dsp:sp>
    <dsp:sp modelId="{45167FBC-5EE3-4C8A-A94C-30BB5DE89AD6}">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pt-PT" sz="1900" b="1" kern="1200"/>
            <a:t>d) Dados de tráfego</a:t>
          </a:r>
        </a:p>
      </dsp:txBody>
      <dsp:txXfrm>
        <a:off x="3456931" y="3043520"/>
        <a:ext cx="4100197" cy="950329"/>
      </dsp:txXfrm>
    </dsp:sp>
    <dsp:sp modelId="{41DAB04F-B76E-41A3-BF92-19D36F058A9E}">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pt-PT" sz="1900" b="1" kern="1200"/>
            <a:t>e) Dados de conteúdo </a:t>
          </a:r>
        </a:p>
      </dsp:txBody>
      <dsp:txXfrm>
        <a:off x="3427984" y="4041366"/>
        <a:ext cx="4100197" cy="950329"/>
      </dsp:txXfrm>
    </dsp:sp>
    <dsp:sp modelId="{9B1E8AEA-2A8D-4500-8486-4DCED5C7B4C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pt-PT" sz="3100" b="1" kern="1200"/>
            <a:t>Em que situações é que a Convenção de Budapeste permite a uma Parte aceder a dados noutra jurisdição sem autorização da outra Parte?</a:t>
          </a:r>
        </a:p>
      </dsp:txBody>
      <dsp:txXfrm>
        <a:off x="0" y="2466"/>
        <a:ext cx="3349636" cy="5052045"/>
      </dsp:txXfrm>
    </dsp:sp>
    <dsp:sp modelId="{5D9EDF3F-7B20-8E47-A431-F9F24450F874}">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pt-PT" sz="1900" b="1" kern="1200"/>
            <a:t>a) Dados privados </a:t>
          </a:r>
        </a:p>
      </dsp:txBody>
      <dsp:txXfrm>
        <a:off x="3427984" y="49982"/>
        <a:ext cx="4100197" cy="950329"/>
      </dsp:txXfrm>
    </dsp:sp>
    <dsp:sp modelId="{EB798B99-5590-864A-A2C1-F553D99D3FAA}">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pt-PT" sz="1900" b="1" kern="1200">
              <a:solidFill>
                <a:srgbClr val="FF0000"/>
              </a:solidFill>
            </a:rPr>
            <a:t>b) Dados acessíveis ao público</a:t>
          </a:r>
        </a:p>
      </dsp:txBody>
      <dsp:txXfrm>
        <a:off x="3427984" y="1047828"/>
        <a:ext cx="4100197" cy="950329"/>
      </dsp:txXfrm>
    </dsp:sp>
    <dsp:sp modelId="{1E88F2A9-FC8F-2A4F-ABF4-2C5837CA76E5}">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pt-PT" sz="1900" b="1" kern="1200">
              <a:solidFill>
                <a:srgbClr val="FF0000"/>
              </a:solidFill>
            </a:rPr>
            <a:t>c) Quaisquer dados armazenados com o consentimento legítimo ou voluntário da pessoa autorizada a divulgar </a:t>
          </a:r>
        </a:p>
      </dsp:txBody>
      <dsp:txXfrm>
        <a:off x="3431605" y="2068577"/>
        <a:ext cx="5336489" cy="950329"/>
      </dsp:txXfrm>
    </dsp:sp>
    <dsp:sp modelId="{45167FBC-5EE3-4C8A-A94C-30BB5DE89AD6}">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pt-PT" sz="1900" b="1" kern="1200"/>
            <a:t>d) Dados de tráfego</a:t>
          </a:r>
        </a:p>
      </dsp:txBody>
      <dsp:txXfrm>
        <a:off x="3456931" y="3043520"/>
        <a:ext cx="4100197" cy="950329"/>
      </dsp:txXfrm>
    </dsp:sp>
    <dsp:sp modelId="{41DAB04F-B76E-41A3-BF92-19D36F058A9E}">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pt-PT" sz="1900" b="1" kern="1200"/>
            <a:t>e) Dados de conteúdo </a:t>
          </a:r>
        </a:p>
      </dsp:txBody>
      <dsp:txXfrm>
        <a:off x="3427984" y="4041366"/>
        <a:ext cx="4100197" cy="950329"/>
      </dsp:txXfrm>
    </dsp:sp>
    <dsp:sp modelId="{9B1E8AEA-2A8D-4500-8486-4DCED5C7B4C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Uma Parte recusa-se a prestar assistência mútua relativamente à interceção de dados de conteúdo a outra Parte, porque tal não é permitido pelo seu direito interno. A Parte violou o artigo 34.º da Convenção de Budapeste. </a:t>
          </a:r>
        </a:p>
      </dsp:txBody>
      <dsp:txXfrm>
        <a:off x="0" y="2466"/>
        <a:ext cx="5627991" cy="5052045"/>
      </dsp:txXfrm>
    </dsp:sp>
    <dsp:sp modelId="{5D9EDF3F-7B20-8E47-A431-F9F24450F874}">
      <dsp:nvSpPr>
        <dsp:cNvPr id="0" name=""/>
        <dsp:cNvSpPr/>
      </dsp:nvSpPr>
      <dsp:spPr>
        <a:xfrm>
          <a:off x="5692933" y="96770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 </a:t>
          </a:r>
        </a:p>
      </dsp:txBody>
      <dsp:txXfrm>
        <a:off x="5692933" y="967706"/>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92933"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Falso</a:t>
          </a:r>
        </a:p>
      </dsp:txBody>
      <dsp:txXfrm>
        <a:off x="5692933"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pt-PT" sz="2600" b="1" kern="1200"/>
            <a:t>Quais dos seguintes não estão incluídos nos dados de tráfego?</a:t>
          </a:r>
        </a:p>
      </dsp:txBody>
      <dsp:txXfrm>
        <a:off x="0" y="2466"/>
        <a:ext cx="2766445" cy="5052045"/>
      </dsp:txXfrm>
    </dsp:sp>
    <dsp:sp modelId="{5D9EDF3F-7B20-8E47-A431-F9F24450F874}">
      <dsp:nvSpPr>
        <dsp:cNvPr id="0" name=""/>
        <dsp:cNvSpPr/>
      </dsp:nvSpPr>
      <dsp:spPr>
        <a:xfrm>
          <a:off x="2872949" y="49982"/>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pt-PT" sz="3000" kern="1200"/>
            <a:t>a) Teor do corpo do e-mail</a:t>
          </a:r>
        </a:p>
      </dsp:txBody>
      <dsp:txXfrm>
        <a:off x="2872949" y="49982"/>
        <a:ext cx="5573703" cy="950329"/>
      </dsp:txXfrm>
    </dsp:sp>
    <dsp:sp modelId="{EB798B99-5590-864A-A2C1-F553D99D3FAA}">
      <dsp:nvSpPr>
        <dsp:cNvPr id="0" name=""/>
        <dsp:cNvSpPr/>
      </dsp:nvSpPr>
      <dsp:spPr>
        <a:xfrm>
          <a:off x="2766445" y="1000312"/>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047828"/>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pt-PT" sz="3000" kern="1200"/>
            <a:t>b) Hora do e-mail</a:t>
          </a:r>
        </a:p>
      </dsp:txBody>
      <dsp:txXfrm>
        <a:off x="2872949" y="1047828"/>
        <a:ext cx="5573703" cy="950329"/>
      </dsp:txXfrm>
    </dsp:sp>
    <dsp:sp modelId="{1E88F2A9-FC8F-2A4F-ABF4-2C5837CA76E5}">
      <dsp:nvSpPr>
        <dsp:cNvPr id="0" name=""/>
        <dsp:cNvSpPr/>
      </dsp:nvSpPr>
      <dsp:spPr>
        <a:xfrm>
          <a:off x="2766445" y="1998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045674"/>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pt-PT" sz="3000" kern="1200"/>
            <a:t>c) Dimensão do e-mail</a:t>
          </a:r>
        </a:p>
      </dsp:txBody>
      <dsp:txXfrm>
        <a:off x="2872949" y="2045674"/>
        <a:ext cx="5573703" cy="950329"/>
      </dsp:txXfrm>
    </dsp:sp>
    <dsp:sp modelId="{45167FBC-5EE3-4C8A-A94C-30BB5DE89AD6}">
      <dsp:nvSpPr>
        <dsp:cNvPr id="0" name=""/>
        <dsp:cNvSpPr/>
      </dsp:nvSpPr>
      <dsp:spPr>
        <a:xfrm>
          <a:off x="2766445" y="2996004"/>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043520"/>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pt-PT" sz="3000" kern="1200"/>
            <a:t>d) Tipo de serviço subjacente</a:t>
          </a:r>
        </a:p>
      </dsp:txBody>
      <dsp:txXfrm>
        <a:off x="2880558" y="3043520"/>
        <a:ext cx="5573703" cy="950329"/>
      </dsp:txXfrm>
    </dsp:sp>
    <dsp:sp modelId="{41DAB04F-B76E-41A3-BF92-19D36F058A9E}">
      <dsp:nvSpPr>
        <dsp:cNvPr id="0" name=""/>
        <dsp:cNvSpPr/>
      </dsp:nvSpPr>
      <dsp:spPr>
        <a:xfrm>
          <a:off x="2766445" y="3993850"/>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872949" y="4041366"/>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pt-PT" sz="3000" kern="1200"/>
            <a:t>e) Cabeçalho do assunto do e-mail</a:t>
          </a:r>
        </a:p>
      </dsp:txBody>
      <dsp:txXfrm>
        <a:off x="2872949" y="4041366"/>
        <a:ext cx="5573703" cy="950329"/>
      </dsp:txXfrm>
    </dsp:sp>
    <dsp:sp modelId="{9B1E8AEA-2A8D-4500-8486-4DCED5C7B4CD}">
      <dsp:nvSpPr>
        <dsp:cNvPr id="0" name=""/>
        <dsp:cNvSpPr/>
      </dsp:nvSpPr>
      <dsp:spPr>
        <a:xfrm>
          <a:off x="2766445" y="499169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Uma Parte recusa-se a prestar assistência mútua relativamente à interceção de dados de conteúdo a outra Parte, porque tal não é permitido pelo seu direito interno. A Parte violou o artigo 34.º da Convenção de Budapeste. </a:t>
          </a:r>
        </a:p>
      </dsp:txBody>
      <dsp:txXfrm>
        <a:off x="0" y="2466"/>
        <a:ext cx="5627991" cy="5052045"/>
      </dsp:txXfrm>
    </dsp:sp>
    <dsp:sp modelId="{5D9EDF3F-7B20-8E47-A431-F9F24450F874}">
      <dsp:nvSpPr>
        <dsp:cNvPr id="0" name=""/>
        <dsp:cNvSpPr/>
      </dsp:nvSpPr>
      <dsp:spPr>
        <a:xfrm>
          <a:off x="5692946" y="111824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 </a:t>
          </a:r>
        </a:p>
      </dsp:txBody>
      <dsp:txXfrm>
        <a:off x="5692946" y="1118248"/>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13778"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rgbClr val="FF0000"/>
              </a:solidFill>
            </a:rPr>
            <a:t>Falso</a:t>
          </a:r>
        </a:p>
      </dsp:txBody>
      <dsp:txXfrm>
        <a:off x="5613778"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64980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t>Qual dos seguintes elementos não está a ser considerado para inclusão no Segundo Protocolo Adicional? </a:t>
          </a:r>
        </a:p>
      </dsp:txBody>
      <dsp:txXfrm>
        <a:off x="0" y="2466"/>
        <a:ext cx="3649803" cy="5052045"/>
      </dsp:txXfrm>
    </dsp:sp>
    <dsp:sp modelId="{5D9EDF3F-7B20-8E47-A431-F9F24450F874}">
      <dsp:nvSpPr>
        <dsp:cNvPr id="0" name=""/>
        <dsp:cNvSpPr/>
      </dsp:nvSpPr>
      <dsp:spPr>
        <a:xfrm>
          <a:off x="3739836" y="61738"/>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pt-PT" sz="3100" b="1" kern="1200"/>
            <a:t>a) Divulgação de dados em situações de emergência</a:t>
          </a:r>
        </a:p>
      </dsp:txBody>
      <dsp:txXfrm>
        <a:off x="3739836" y="61738"/>
        <a:ext cx="4711723" cy="1185449"/>
      </dsp:txXfrm>
    </dsp:sp>
    <dsp:sp modelId="{EB798B99-5590-864A-A2C1-F553D99D3FAA}">
      <dsp:nvSpPr>
        <dsp:cNvPr id="0" name=""/>
        <dsp:cNvSpPr/>
      </dsp:nvSpPr>
      <dsp:spPr>
        <a:xfrm>
          <a:off x="3649803" y="1247188"/>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739836" y="1306461"/>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pt-PT" sz="3100" b="1" kern="1200"/>
            <a:t>b) Racismo e xenofobia </a:t>
          </a:r>
        </a:p>
      </dsp:txBody>
      <dsp:txXfrm>
        <a:off x="3739836" y="1306461"/>
        <a:ext cx="4711723" cy="1185449"/>
      </dsp:txXfrm>
    </dsp:sp>
    <dsp:sp modelId="{1E88F2A9-FC8F-2A4F-ABF4-2C5837CA76E5}">
      <dsp:nvSpPr>
        <dsp:cNvPr id="0" name=""/>
        <dsp:cNvSpPr/>
      </dsp:nvSpPr>
      <dsp:spPr>
        <a:xfrm>
          <a:off x="3649803" y="2491911"/>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739836" y="2551183"/>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pt-PT" sz="3100" b="1" kern="1200">
              <a:solidFill>
                <a:schemeClr val="tx1"/>
              </a:solidFill>
            </a:rPr>
            <a:t>c) Investigações infiltradas</a:t>
          </a:r>
        </a:p>
      </dsp:txBody>
      <dsp:txXfrm>
        <a:off x="3739836" y="2551183"/>
        <a:ext cx="4711723" cy="1185449"/>
      </dsp:txXfrm>
    </dsp:sp>
    <dsp:sp modelId="{45167FBC-5EE3-4C8A-A94C-30BB5DE89AD6}">
      <dsp:nvSpPr>
        <dsp:cNvPr id="0" name=""/>
        <dsp:cNvSpPr/>
      </dsp:nvSpPr>
      <dsp:spPr>
        <a:xfrm>
          <a:off x="3649803" y="3736633"/>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742538" y="3795905"/>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pt-PT" sz="3100" b="1" kern="1200"/>
            <a:t>d) Pedido de informação WHOIS </a:t>
          </a:r>
        </a:p>
      </dsp:txBody>
      <dsp:txXfrm>
        <a:off x="3742538" y="3795905"/>
        <a:ext cx="4711723" cy="1185449"/>
      </dsp:txXfrm>
    </dsp:sp>
    <dsp:sp modelId="{41DAB04F-B76E-41A3-BF92-19D36F058A9E}">
      <dsp:nvSpPr>
        <dsp:cNvPr id="0" name=""/>
        <dsp:cNvSpPr/>
      </dsp:nvSpPr>
      <dsp:spPr>
        <a:xfrm>
          <a:off x="3649803" y="4981355"/>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64980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t>Qual dos seguintes elementos não está a ser considerado para inclusão no Segundo Protocolo Adicional? </a:t>
          </a:r>
        </a:p>
      </dsp:txBody>
      <dsp:txXfrm>
        <a:off x="0" y="2466"/>
        <a:ext cx="3649803" cy="5052045"/>
      </dsp:txXfrm>
    </dsp:sp>
    <dsp:sp modelId="{5D9EDF3F-7B20-8E47-A431-F9F24450F874}">
      <dsp:nvSpPr>
        <dsp:cNvPr id="0" name=""/>
        <dsp:cNvSpPr/>
      </dsp:nvSpPr>
      <dsp:spPr>
        <a:xfrm>
          <a:off x="3739836" y="61738"/>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pt-PT" sz="3100" b="1" kern="1200"/>
            <a:t>a) Divulgação de dados em situações de emergência</a:t>
          </a:r>
        </a:p>
      </dsp:txBody>
      <dsp:txXfrm>
        <a:off x="3739836" y="61738"/>
        <a:ext cx="4711723" cy="1185449"/>
      </dsp:txXfrm>
    </dsp:sp>
    <dsp:sp modelId="{EB798B99-5590-864A-A2C1-F553D99D3FAA}">
      <dsp:nvSpPr>
        <dsp:cNvPr id="0" name=""/>
        <dsp:cNvSpPr/>
      </dsp:nvSpPr>
      <dsp:spPr>
        <a:xfrm>
          <a:off x="3649803" y="1247188"/>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739836" y="1306461"/>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pt-PT" sz="3100" b="1" kern="1200">
              <a:solidFill>
                <a:srgbClr val="FF0000"/>
              </a:solidFill>
            </a:rPr>
            <a:t>b) Racismo e xenofobia </a:t>
          </a:r>
        </a:p>
      </dsp:txBody>
      <dsp:txXfrm>
        <a:off x="3739836" y="1306461"/>
        <a:ext cx="4711723" cy="1185449"/>
      </dsp:txXfrm>
    </dsp:sp>
    <dsp:sp modelId="{1E88F2A9-FC8F-2A4F-ABF4-2C5837CA76E5}">
      <dsp:nvSpPr>
        <dsp:cNvPr id="0" name=""/>
        <dsp:cNvSpPr/>
      </dsp:nvSpPr>
      <dsp:spPr>
        <a:xfrm>
          <a:off x="3649803" y="2491911"/>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739836" y="2551183"/>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pt-PT" sz="3100" b="1" kern="1200">
              <a:solidFill>
                <a:schemeClr val="tx1"/>
              </a:solidFill>
            </a:rPr>
            <a:t>c) Investigações infiltradas</a:t>
          </a:r>
        </a:p>
      </dsp:txBody>
      <dsp:txXfrm>
        <a:off x="3739836" y="2551183"/>
        <a:ext cx="4711723" cy="1185449"/>
      </dsp:txXfrm>
    </dsp:sp>
    <dsp:sp modelId="{45167FBC-5EE3-4C8A-A94C-30BB5DE89AD6}">
      <dsp:nvSpPr>
        <dsp:cNvPr id="0" name=""/>
        <dsp:cNvSpPr/>
      </dsp:nvSpPr>
      <dsp:spPr>
        <a:xfrm>
          <a:off x="3649803" y="3736633"/>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742538" y="3795905"/>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pt-PT" sz="3100" b="1" kern="1200"/>
            <a:t>d) Pedido de informação WHOIS </a:t>
          </a:r>
        </a:p>
      </dsp:txBody>
      <dsp:txXfrm>
        <a:off x="3742538" y="3795905"/>
        <a:ext cx="4711723" cy="1185449"/>
      </dsp:txXfrm>
    </dsp:sp>
    <dsp:sp modelId="{41DAB04F-B76E-41A3-BF92-19D36F058A9E}">
      <dsp:nvSpPr>
        <dsp:cNvPr id="0" name=""/>
        <dsp:cNvSpPr/>
      </dsp:nvSpPr>
      <dsp:spPr>
        <a:xfrm>
          <a:off x="3649803" y="4981355"/>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pt-PT" sz="2600" b="1" kern="1200"/>
            <a:t>Quais dos seguintes não estão incluídos nos dados de tráfego?</a:t>
          </a:r>
        </a:p>
      </dsp:txBody>
      <dsp:txXfrm>
        <a:off x="0" y="2466"/>
        <a:ext cx="2766445" cy="5052045"/>
      </dsp:txXfrm>
    </dsp:sp>
    <dsp:sp modelId="{5D9EDF3F-7B20-8E47-A431-F9F24450F874}">
      <dsp:nvSpPr>
        <dsp:cNvPr id="0" name=""/>
        <dsp:cNvSpPr/>
      </dsp:nvSpPr>
      <dsp:spPr>
        <a:xfrm>
          <a:off x="2872949" y="49982"/>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pt-PT" sz="2900" b="1" kern="1200">
              <a:solidFill>
                <a:srgbClr val="FF0000"/>
              </a:solidFill>
            </a:rPr>
            <a:t>a) Teor do corpo do e-mail</a:t>
          </a:r>
        </a:p>
      </dsp:txBody>
      <dsp:txXfrm>
        <a:off x="2872949" y="49982"/>
        <a:ext cx="5573703" cy="950329"/>
      </dsp:txXfrm>
    </dsp:sp>
    <dsp:sp modelId="{EB798B99-5590-864A-A2C1-F553D99D3FAA}">
      <dsp:nvSpPr>
        <dsp:cNvPr id="0" name=""/>
        <dsp:cNvSpPr/>
      </dsp:nvSpPr>
      <dsp:spPr>
        <a:xfrm>
          <a:off x="2766445" y="1000312"/>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047828"/>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pt-PT" sz="2900" kern="1200"/>
            <a:t>b) Hora do e-mail</a:t>
          </a:r>
        </a:p>
      </dsp:txBody>
      <dsp:txXfrm>
        <a:off x="2872949" y="1047828"/>
        <a:ext cx="5573703" cy="950329"/>
      </dsp:txXfrm>
    </dsp:sp>
    <dsp:sp modelId="{1E88F2A9-FC8F-2A4F-ABF4-2C5837CA76E5}">
      <dsp:nvSpPr>
        <dsp:cNvPr id="0" name=""/>
        <dsp:cNvSpPr/>
      </dsp:nvSpPr>
      <dsp:spPr>
        <a:xfrm>
          <a:off x="2766445" y="1998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045674"/>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pt-PT" sz="2900" kern="1200"/>
            <a:t>c) Dimensão do e-mail</a:t>
          </a:r>
        </a:p>
      </dsp:txBody>
      <dsp:txXfrm>
        <a:off x="2872949" y="2045674"/>
        <a:ext cx="5573703" cy="950329"/>
      </dsp:txXfrm>
    </dsp:sp>
    <dsp:sp modelId="{45167FBC-5EE3-4C8A-A94C-30BB5DE89AD6}">
      <dsp:nvSpPr>
        <dsp:cNvPr id="0" name=""/>
        <dsp:cNvSpPr/>
      </dsp:nvSpPr>
      <dsp:spPr>
        <a:xfrm>
          <a:off x="2766445" y="2996004"/>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043520"/>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pt-PT" sz="2900" kern="1200"/>
            <a:t>d) Tipo de serviço subjacente</a:t>
          </a:r>
        </a:p>
      </dsp:txBody>
      <dsp:txXfrm>
        <a:off x="2880558" y="3043520"/>
        <a:ext cx="5573703" cy="950329"/>
      </dsp:txXfrm>
    </dsp:sp>
    <dsp:sp modelId="{41DAB04F-B76E-41A3-BF92-19D36F058A9E}">
      <dsp:nvSpPr>
        <dsp:cNvPr id="0" name=""/>
        <dsp:cNvSpPr/>
      </dsp:nvSpPr>
      <dsp:spPr>
        <a:xfrm>
          <a:off x="2766445" y="3993850"/>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872949" y="4041366"/>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pt-PT" sz="2900" b="1" kern="1200">
              <a:solidFill>
                <a:srgbClr val="FF0000"/>
              </a:solidFill>
            </a:rPr>
            <a:t>e) Cabeçalho do assunto do e-mail</a:t>
          </a:r>
        </a:p>
      </dsp:txBody>
      <dsp:txXfrm>
        <a:off x="2872949" y="4041366"/>
        <a:ext cx="5573703" cy="950329"/>
      </dsp:txXfrm>
    </dsp:sp>
    <dsp:sp modelId="{9B1E8AEA-2A8D-4500-8486-4DCED5C7B4CD}">
      <dsp:nvSpPr>
        <dsp:cNvPr id="0" name=""/>
        <dsp:cNvSpPr/>
      </dsp:nvSpPr>
      <dsp:spPr>
        <a:xfrm>
          <a:off x="2766445" y="499169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Um homem liga-se a uma rede Wi-Fi pública e utiliza um software para intercetar uma comunicação de e-mail privada entre dois outros utilizadores da rede Wi-Fi. Não se trata de uma infração nos termos do artigo 3.º.</a:t>
          </a:r>
        </a:p>
      </dsp:txBody>
      <dsp:txXfrm>
        <a:off x="0" y="2466"/>
        <a:ext cx="5627991" cy="5052045"/>
      </dsp:txXfrm>
    </dsp:sp>
    <dsp:sp modelId="{5D9EDF3F-7B20-8E47-A431-F9F24450F874}">
      <dsp:nvSpPr>
        <dsp:cNvPr id="0" name=""/>
        <dsp:cNvSpPr/>
      </dsp:nvSpPr>
      <dsp:spPr>
        <a:xfrm>
          <a:off x="5613778" y="111824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 </a:t>
          </a:r>
        </a:p>
      </dsp:txBody>
      <dsp:txXfrm>
        <a:off x="5613778" y="1118248"/>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13778"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Falso</a:t>
          </a:r>
        </a:p>
      </dsp:txBody>
      <dsp:txXfrm>
        <a:off x="5613778"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Um homem liga-se a uma rede Wi-Fi pública e utiliza um software para intercetar uma comunicação de e-mail privada entre dois outros utilizadores da rede Wi-Fi. Não se trata de uma infração nos termos do artigo 3.º.</a:t>
          </a:r>
        </a:p>
      </dsp:txBody>
      <dsp:txXfrm>
        <a:off x="0" y="2466"/>
        <a:ext cx="5627991" cy="5052045"/>
      </dsp:txXfrm>
    </dsp:sp>
    <dsp:sp modelId="{5D9EDF3F-7B20-8E47-A431-F9F24450F874}">
      <dsp:nvSpPr>
        <dsp:cNvPr id="0" name=""/>
        <dsp:cNvSpPr/>
      </dsp:nvSpPr>
      <dsp:spPr>
        <a:xfrm>
          <a:off x="5692933" y="111824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 </a:t>
          </a:r>
        </a:p>
      </dsp:txBody>
      <dsp:txXfrm>
        <a:off x="5692933" y="1118248"/>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92933"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rgbClr val="FF0000"/>
              </a:solidFill>
            </a:rPr>
            <a:t>Falso</a:t>
          </a:r>
        </a:p>
      </dsp:txBody>
      <dsp:txXfrm>
        <a:off x="5692933"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Uma pessoa corta a alimentação elétrica a um sistema informático, impedindo assim o seu funcionamento. Não se trata de interferência no sistema nos termos do artigo 5.º da Convenção de Budapeste. </a:t>
          </a:r>
        </a:p>
      </dsp:txBody>
      <dsp:txXfrm>
        <a:off x="0" y="2466"/>
        <a:ext cx="5627991" cy="5052045"/>
      </dsp:txXfrm>
    </dsp:sp>
    <dsp:sp modelId="{5D9EDF3F-7B20-8E47-A431-F9F24450F874}">
      <dsp:nvSpPr>
        <dsp:cNvPr id="0" name=""/>
        <dsp:cNvSpPr/>
      </dsp:nvSpPr>
      <dsp:spPr>
        <a:xfrm>
          <a:off x="5613778" y="111824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Verdadeiro </a:t>
          </a:r>
        </a:p>
      </dsp:txBody>
      <dsp:txXfrm>
        <a:off x="5613778" y="1118248"/>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92933"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Falso</a:t>
          </a:r>
        </a:p>
      </dsp:txBody>
      <dsp:txXfrm>
        <a:off x="5692933"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solidFill>
                <a:schemeClr val="tx1"/>
              </a:solidFill>
            </a:rPr>
            <a:t>Uma pessoa corta a alimentação elétrica a um sistema informático, impedindo assim o seu funcionamento. Não se trata de interferência no sistema nos termos do artigo 5.º da Convenção de Budapeste. </a:t>
          </a:r>
        </a:p>
      </dsp:txBody>
      <dsp:txXfrm>
        <a:off x="0" y="2466"/>
        <a:ext cx="5627991" cy="5052045"/>
      </dsp:txXfrm>
    </dsp:sp>
    <dsp:sp modelId="{5D9EDF3F-7B20-8E47-A431-F9F24450F874}">
      <dsp:nvSpPr>
        <dsp:cNvPr id="0" name=""/>
        <dsp:cNvSpPr/>
      </dsp:nvSpPr>
      <dsp:spPr>
        <a:xfrm>
          <a:off x="5692946" y="111824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rgbClr val="FF0000"/>
              </a:solidFill>
            </a:rPr>
            <a:t>Verdadeiro </a:t>
          </a:r>
        </a:p>
      </dsp:txBody>
      <dsp:txXfrm>
        <a:off x="5692946" y="1118248"/>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92933" y="2068577"/>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pt-PT" sz="4400" b="1" kern="1200" dirty="0">
              <a:solidFill>
                <a:schemeClr val="tx1"/>
              </a:solidFill>
            </a:rPr>
            <a:t>Falso</a:t>
          </a:r>
        </a:p>
      </dsp:txBody>
      <dsp:txXfrm>
        <a:off x="5692933" y="2068577"/>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pt-PT" sz="3400" b="1" kern="1200"/>
            <a:t>Qual dos seguintes não constitui pornografia infantil nos termos da Convenção de Budapeste? </a:t>
          </a:r>
        </a:p>
      </dsp:txBody>
      <dsp:txXfrm>
        <a:off x="0" y="2466"/>
        <a:ext cx="2766445" cy="5052045"/>
      </dsp:txXfrm>
    </dsp:sp>
    <dsp:sp modelId="{5D9EDF3F-7B20-8E47-A431-F9F24450F874}">
      <dsp:nvSpPr>
        <dsp:cNvPr id="0" name=""/>
        <dsp:cNvSpPr/>
      </dsp:nvSpPr>
      <dsp:spPr>
        <a:xfrm>
          <a:off x="2872949" y="61738"/>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pt-PT" sz="2300" b="0" kern="1200">
              <a:solidFill>
                <a:schemeClr val="tx1"/>
              </a:solidFill>
            </a:rPr>
            <a:t>a) Vídeo de menores envolvidos em comportamento sexualmente explícito</a:t>
          </a:r>
        </a:p>
      </dsp:txBody>
      <dsp:txXfrm>
        <a:off x="2872949" y="61738"/>
        <a:ext cx="5573703" cy="1185449"/>
      </dsp:txXfrm>
    </dsp:sp>
    <dsp:sp modelId="{EB798B99-5590-864A-A2C1-F553D99D3FAA}">
      <dsp:nvSpPr>
        <dsp:cNvPr id="0" name=""/>
        <dsp:cNvSpPr/>
      </dsp:nvSpPr>
      <dsp:spPr>
        <a:xfrm>
          <a:off x="2766445" y="124718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306461"/>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pt-PT" sz="2300" kern="1200"/>
            <a:t>b) Vídeo contendo simulação de pornografia infantil gerada por computador</a:t>
          </a:r>
        </a:p>
      </dsp:txBody>
      <dsp:txXfrm>
        <a:off x="2872949" y="1306461"/>
        <a:ext cx="5573703" cy="1185449"/>
      </dsp:txXfrm>
    </dsp:sp>
    <dsp:sp modelId="{1E88F2A9-FC8F-2A4F-ABF4-2C5837CA76E5}">
      <dsp:nvSpPr>
        <dsp:cNvPr id="0" name=""/>
        <dsp:cNvSpPr/>
      </dsp:nvSpPr>
      <dsp:spPr>
        <a:xfrm>
          <a:off x="2766445" y="249191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551183"/>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pt-PT" sz="2300" kern="1200" dirty="0"/>
            <a:t>c) </a:t>
          </a:r>
          <a:r>
            <a:rPr lang="pt-PT" sz="2300" kern="1200" dirty="0" err="1"/>
            <a:t>Clip</a:t>
          </a:r>
          <a:r>
            <a:rPr lang="pt-PT" sz="2300" kern="1200" dirty="0"/>
            <a:t> de áudio de menores envolvidos em comportamentos sexualmente explícitos </a:t>
          </a:r>
        </a:p>
      </dsp:txBody>
      <dsp:txXfrm>
        <a:off x="2872949" y="2551183"/>
        <a:ext cx="5573703" cy="1185449"/>
      </dsp:txXfrm>
    </dsp:sp>
    <dsp:sp modelId="{45167FBC-5EE3-4C8A-A94C-30BB5DE89AD6}">
      <dsp:nvSpPr>
        <dsp:cNvPr id="0" name=""/>
        <dsp:cNvSpPr/>
      </dsp:nvSpPr>
      <dsp:spPr>
        <a:xfrm>
          <a:off x="2766445" y="373663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795905"/>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pt-PT" sz="2300" kern="1200" dirty="0"/>
            <a:t>D) Vídeo de indivíduos que aparentam ser menores envolvidos em comportamentos sexualmente explícitos </a:t>
          </a:r>
        </a:p>
      </dsp:txBody>
      <dsp:txXfrm>
        <a:off x="2880558" y="3795905"/>
        <a:ext cx="5573703" cy="1185449"/>
      </dsp:txXfrm>
    </dsp:sp>
    <dsp:sp modelId="{41DAB04F-B76E-41A3-BF92-19D36F058A9E}">
      <dsp:nvSpPr>
        <dsp:cNvPr id="0" name=""/>
        <dsp:cNvSpPr/>
      </dsp:nvSpPr>
      <dsp:spPr>
        <a:xfrm>
          <a:off x="2766445" y="4981355"/>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8/30/2021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s://rm.coe.int/CoERMPublicCommonSearchServices/DisplayDCTMContent?documentId=09000016806a495e"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Esta sessão será dividida em 5 partes.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primeira parte da sessão analisará as disposições gerais da Convenção de Budapeste em matéria de cooperação internacional e assistência mútua.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segunda parte da sessão abordará as disposições específicas relativas à cooperação internacional e à assistência mútua.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terceira parte da sessão abordará algumas das disposições do projeto de Segundo Protocolo Adicional à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quarta parte da sessão abordará alguns modelos de formulários de assistência jurídica mútua.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 quinta parte da sessão resumirá os objetivos da sessão</a:t>
            </a:r>
            <a:r>
              <a:rPr lang="en-GB" sz="1200" dirty="0"/>
              <a:t>.</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val="3069958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Do lado esquerdo, este slide apresenta o texto do artigo 1.º, alínea d), da Convenção de Budapeste, que é a definição de “dados de tráfego”.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Do lado direito, este slide fornece uma explicação da definição.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Os dados de tráfego, tal como definidos na Convenção de Budapeste, são uma categoria de dados informáticos sujeita a um regime jurídico específico. Estes dados são gerados por computadores na cadeia de comunicação de forma a encaminhar uma comunicação desde a sua origem até ao seu destino. São, portanto, elementos auxiliares da comunicação propriamente dita. O slide descreve algumas das principais características dos dados de tráfego</a:t>
            </a:r>
            <a:r>
              <a:rPr lang="en-US" sz="1200" kern="1200" dirty="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2017014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 Teor do corpo do e-mail, e e) Cabeçalho do assunto do e-mail.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Tal deve-se ao facto de os dados de tráfego estarem relacionados com dados sobre uma comunicação e não com o conteúdo efetivo comunicado (ou seja, o teor do corpo do e-mail e o cabeçalho do assunto do e-mail).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val="2385558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 Teor do corpo do e-mail, e e) Cabeçalho do assunto do e-mail.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Tal deve-se ao facto de os dados de tráfego estarem relacionados com dados sobre uma comunicação e não com o conteúdo efetivo comunicado (ou seja, o teor do corpo do e-mail e o cabeçalho do assunto do e-mail).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val="829318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O conjunto seguinte de slides aborda as disposições de direito substantivo no Capítulo II, Secção 1 da Convenção de Budapeste</a:t>
            </a:r>
            <a:r>
              <a:rPr lang="en-US" dirty="0"/>
              <a:t>.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2434412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a:extLst>
              <a:ext uri="{FF2B5EF4-FFF2-40B4-BE49-F238E27FC236}">
                <a16:creationId xmlns:a16="http://schemas.microsoft.com/office/drawing/2014/main"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3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crime de acesso ilícito é cometido por aqueles que acedem à totalidade ou a parte de um sistema informático de forma ilegítima. Esta ação tem de ser intencional e é descrita no artigo 2.º da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É frequentemente designada por pirataria informática e é um dos crimes informáticos mais comuns. Existem, no entanto, outros fenómenos, para além da pirataria informática, que podem ser considerados como acesso ilícito – na realidade, a pirataria informática é utilizada, normalmente, para descrever o ato de acesso ilegal a um sistema informático através da tecnologia. Mas o acesso ilícito abrange igualmente qualquer acesso não autorizado num sistema, independentemente da tecnologia utilizada ou mesmo da utilização ou não de tecnologia. Esse caso seria, por exemplo, a palavra-passe ilegalmente obtida pelo infrator. O interesse protegido neste caso é a confidencialidade de um sistema informático ou de dados informáticos.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elemento fundamental e a conduta exigida nos termos do artigo 2.º são o termo “acesso”. O termo refere-se ao ato de aceder a todo ou a parte de um sistema informático. O artigo 2.º é neutro em termos tecnológicos e não especifica os meios através dos quais o acesso deve ser realizado. O slide explica o que constitui e o que não constitui acesso.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Explica, através de exemplos, o significado da expressão “parte de um sistema informático” para efeitos do artigo 2.º.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Muitas das infrações previstas na Convenção têm de ser cometidas “ilegitimamente” ou sem autorização da pessoa ou entidade em causa. Num caso concreto, a autoridade pode ser legislativa, administrativa, judiciária, contratual ou consensual. A conduta autorizada não é criminalizada, nem o acesso a um sistema informático que permita o acesso livre e aberto ao público. O formador pode desejar associar esta questão à definição de “acesso não autorizado” discutida anteriormente para explicar como pode ser determinado o facto da autorização.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formador pode sublinhar que a definição de “não autorizado” pode ser diferente em relação a determinadas infrações, como o acesso ilícito, a interferência nos dados e a interferência no sistema. É por esta razão que muitos países têm definições diferentes de “alteração não autorizada” e de “ato não autorizado”, por exemplo.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As Partes podem restringir o âmbito do artigo 2.º, que prevê a criminalização geral do acesso ilícito, com determinados elementos condicionais. Por exemplo, as Partes podem exigir que a conduta do acesso ilícito seja efetuada através da violação de medidas de segurança (por ex., palavras-passe ou outros códigos de acesso), ou de outra forma com dolo ou para obter dados informáticos do sistema informático que está a ser acedido ou de qualquer outro sistema informático. Este slide enumera todos os elementos condicionais que as Partes podem desejar adotar na sua legislação interna</a:t>
            </a:r>
            <a:r>
              <a:rPr lang="en-GB" altLang="sr-Latn-RS" dirty="0"/>
              <a:t>.</a:t>
            </a:r>
            <a:endParaRPr lang="en-PK"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interceção ilícita, descrita no artigo 3.º da Convenção de Budapeste, constitui igualmente uma infração intencional. É cometida por aqueles que, de forma ilícita, intercetam, sem direito e por meios técnicos, transmissões não públicas de dados informáticos, para, de ou dentro de um sistema informático, por meios técnicos.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Esta disposição protege a integridade das transmissões não públicas de dados informáticos, criminalizando a sua interceção não autorizada.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transmissões de dados para um sistema informático, desse sistema ou dentro do mesmo sistema, são realidades mais relevantes na vida atual das redes.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Tecnicamente, pode ser muito fácil intercetar comunicações se a rede e a comunicação não estiverem devidamente protegidas. Uma interceção de comunicações pode revelar, por exemplo, quais os sítios Web que alguém visitou ou os e-mails que enviou ou recebeu.</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crime de interceção ilícita visa, por conseguinte, punir a vulnerabilidade da tecnologia de comunicações, protegendo o sigilo das comunicações não públicas.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formador deve estabelecer uma distinção entre a infração de “acesso” e “interceção” numa base conceptual. A infração de acesso diz respeito ao acesso a um computador ou a dados informáticos quando é estático – ao passo que a infração de interceção se refere à interceção de transmissões de dados informáticos (ou seja, dados tal como estão em movimento). A transmissão pode ser para, de ou dentro de um sistema informático.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elemento fundamental e a conduta exigida nos termos do artigo 3.º são o termo “intercetar”. Interceção refere-se a ouvir, controlar ou vigiar as comunicações. A interceção afeta a privacidade das comunicações de dados; e o artigo 3.º da Convenção visa proteger contra a interceção de transmissões de dados não públicas.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Muitas das infrações previstas na Convenção têm de ser cometidas “ilegitimamente” ou sem autorização da pessoa ou entidade em causa. Num caso concreto, a autoridade pode ser legislativa, administrativa, judiciária, contratual ou consensual. Em caso de interceção, é possível que a conduta esteja a ser realizada com autorização; eventualmente por agentes responsáveis pela aplicação da lei ou por pessoas autorizadas a realizar testes ou atividades de proteção. Por conseguinte, a interceção legítima efetuada “com direito” não é abrangida pelo âmbito do artigo 3.º.</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3.º não prevê a criminalização da interceção não técnica de transmissões e aplica-se quer quando uma pessoa acede e utiliza um sistema informático para intercetar uma transmissão, quer quando utiliza um dispositivo eletrónico de interceção de mensagens ou de escuta ou qualquer outro meio técnico. Este slide enumera alguns exemplos de formas de interceção que seriam abrangidas pelo conceito de “meios técnicos”.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interceção de transmissões públicas não constitui uma infração nos termos do artigo 3.º, que especifica que o âmbito do artigo se refere a transmissões não públicas. É importante distinguir entre transmissões não públicas e dados não públicos, uma vez que o artigo 3.º não tem em conta a natureza dos dados, mas sim a transmissão. Por conseguinte, a interceção de informações confidenciais comunicadas através de uma transmissão de dados acessível ao público não constitui uma infração, ao passo que a interceção de informações publicamente disponíveis comunicadas através de uma transmissão não pública de dados constituiria uma infração nos termos do artigo 3.º.</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interceção de transmissões para, de ou dentro de um sistema informático é criminalizada. Este slide fornece exemplos que explicam o âmbito do artigo 3.º a este respeito, bem como a diferença entre estes três elementos.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Para além da interceção de dados informáticos, a Convenção de Budapeste também criminaliza a interceção de transmissões de emissões eletromagnéticas, que não estejam abrangidas pela definição de “dados informáticos” constante do artigo 1.º. Com frequência, os sistemas informáticos são sujeitos a emissões eletromagnéticas que contêm dados. A interceção de emissões eletromagnéticas foi criminalizada, uma vez que é possível reconstruir os dados informáticos a partir das emissões eletromagnéticas, e, por conseguinte, deixar este elemento descriminalizado constituiria uma lacuna jurídica.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3.º prevê a criminalização geral da interceção intencional ilegítima, efetuada por meios técnicos, de transmissões não públicas de dados informáticos. As Partes podem limitar o âmbito do artigo 3.º exigindo o cumprimento de determinados elementos condicionais. Os elementos condicionais que as Partes podem adotar são aqui enumerados</a:t>
            </a:r>
            <a:r>
              <a:rPr lang="en-GB" altLang="sr-Latn-RS" dirty="0"/>
              <a:t>.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371184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Embora a rede Wi-Fi seja pública, a transmissão da comunicação de e-mail não é pública e a sua interceção pelo homem é ilegítima. Trata-se, por conseguinte, de uma infração nos termos do artigo 3.º da Convenção de Budapeste</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3889265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Embora a rede Wi-Fi seja pública, a transmissão da comunicação de e-mail não é pública e a sua interceção pelo homem é ilegítima. Trata-se, por conseguinte, de uma infração nos termos do artigo 3.º da Convenção de Budapeste</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1747210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conduta intencional e ilegítima, de danificar, apagar, deteriorar, alterar ou eliminar dados informáticos constitui a infração de interferência nos dados, tal como previsto no artigo 4.º da Convenção de Budapeste.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interferência nos dados protege a integridade dos dados contra interferências não autorizadas. O proprietário dos dados tem o direito de os conservar no estado em que estão, tal como o proprietário de um bem, na vida real, tem o direito de manter a sua propriedade segura contra interferências de terceiros. Em algumas jurisdições, os danos regulares e clássicos também abrangem a interferência nos dados, noutras, é necessário descrever separadamente os danos causados aos dados informáticos ou a interferência nos dados.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crime pune o grande aumento de dados relevantes (dados informáticos) da vida moderna. Os dados informáticos são muito vulneráveis e podem ser muito facilmente destruídos ou manipulados. Esta regra penal protege a sua integridade e disponibilidade.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Um dos casos mais frequentes de interferência nos dados é o resultado da ação de vírus – que, ilegalmente, se instalam no computador da vítima e apagam, por exemplo, os dados.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Danificar e deteriorar dados informáticos de forma ilegítima refere-se à alteração negativa da integridade ou do conteúdo da informação dos dados e dos programas. Ambos os termos são atos que se sobrepõem.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supressão refere-se à destruição de dados; e faz com que os dados apagados se tornem irreconhecíveis.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alteração refere-se à modificação de dados existentes (mas não à sua supressão). Os dados podem ser alterados de várias formas, incluindo através da introdução de códigos maliciosos, como vírus e cavalos de Troia.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eliminação de dados de refere-se a todo e qualquer ato no sentido de impedir ou extinguir a disponibilização dos dados à pessoa que tem acesso aos dados ou ao meio no qual os dados se encontram armazenados. Ao contrário da supressão de dados, a eliminação de dados não implica a sua destruição, mas sim a sua indisponibilidade.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Muitas das infrações previstas na Convenção têm de ser cometidas “ilegitimamente” ou sem autorização da pessoa ou entidade em causa. Em muitos casos, é possível que uma pessoa que interfere nos dados o faça “legitimamente”. Este slide enumera alguns exemplos em que uma pessoa pode legitimamente interferir nos dados sem envolver responsabilidade penal nos termos do artigo 4.º.</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Dado que a infração de interferência nos dados tem um âmbito alargado, as Partes podem optar por restringir essa infração exigindo que a conduta resulte em danos graves. O artigo 4.º não prevê uma definição específica de dano grave e os critérios podem ser determinados ao abrigo do direito interno</a:t>
            </a:r>
            <a:r>
              <a:rPr lang="en-GB" altLang="sr-Latn-RS" dirty="0"/>
              <a:t>.</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3454174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interferência no sistema constitui uma obstrução ao funcionamento de um sistema informático – a obstrução grave: O artigo 5.º da Convenção de Budapeste não abrange a obstrução grave. Este efeito pode resultar da introdução, transmissão, danificação, supressão, deterioração, alteração ou eliminação de dados informáticos, se tal for cometido de forma intencional e ilegítima.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 geral, este aspeto específico exclui, por exemplo, os testes de segurança realizados pelo administrador da rede. Esta infração abrange uma vasta gama de atos suscetíveis de interferir com o funcionamento normal e apropriado de uma rede. De facto, a Convenção de Budapeste reconhece a importância dos sistemas de comunicação e da tecnologia informática na vida quotidiana – a disponibilidade destes sistemas é fundamental para o funcionamento regular das atividades públicas, económicas e sociais. Mas este tipo de crime não abrange apenas interferências em grande escala, como ataques de negação de serviço.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Mesmo as pequenas ações, que visam apenas um computador, podem constituir interferência no sistema – será o caso dos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bombardeamentos de e-mails</a:t>
            </a:r>
            <a:r>
              <a:rPr lang="pt-PT" sz="1800" dirty="0">
                <a:effectLst/>
                <a:latin typeface="Calibri" panose="020F0502020204030204" pitchFamily="34" charset="0"/>
                <a:ea typeface="Calibri" panose="020F0502020204030204" pitchFamily="34" charset="0"/>
                <a:cs typeface="Times New Roman" panose="02020603050405020304" pitchFamily="18" charset="0"/>
              </a:rPr>
              <a:t> dirigidos a um único endereço de e-mail. De facto, será sempre um crime de interferência no sistema quando um infrator visa um sistema informático com mais pedidos do que o que esse sistema pode gerir.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crime visa proteger o acesso às redes de comunicação, protegendo tanto os operadores do sistema como o utilizador final.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formador deve salientar que o âmbito desta infração é diferente do de acesso ilícito previsto no artigo 2.º. Podem existir casos em que se verifica a interferência num computador sem haver acesso, por exemplo, no caso de um ataque de negação de serviço distribuído. Além disso, também podem verificar-se casos em que o acesso foi “legítimo”, mas a ação subsequente de interferência foi “ilegítima”.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“gravidade” do elemento foi incluída para restringir o âmbito da infração e evitar a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sobrepenalização</a:t>
            </a:r>
            <a:r>
              <a:rPr lang="pt-PT" sz="1800" dirty="0">
                <a:effectLst/>
                <a:latin typeface="Calibri" panose="020F0502020204030204" pitchFamily="34" charset="0"/>
                <a:ea typeface="Calibri" panose="020F0502020204030204" pitchFamily="34" charset="0"/>
                <a:cs typeface="Times New Roman" panose="02020603050405020304" pitchFamily="18" charset="0"/>
              </a:rPr>
              <a:t> de obstruções que não são de natureza grave. </a:t>
            </a: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gravidade de uma obstrução deve ser determinada ao abrigo da legislação interna e pode depender da forma, da dimensão, da frequência da obstrução ou do impacto da obstrução para a capacidade de continuar a utilizar o computador.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infração de interferência no sistema exige uma conduta que constitua uma obstrução ao bom funcionamento de um sistema informático. O artigo 4.º especifica que essa obstrução deve verificar-se através de: i) introdução,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ii</a:t>
            </a:r>
            <a:r>
              <a:rPr lang="pt-PT" sz="1800" dirty="0">
                <a:effectLst/>
                <a:latin typeface="Calibri" panose="020F0502020204030204" pitchFamily="34" charset="0"/>
                <a:ea typeface="Calibri" panose="020F0502020204030204" pitchFamily="34" charset="0"/>
                <a:cs typeface="Times New Roman" panose="02020603050405020304" pitchFamily="18" charset="0"/>
              </a:rPr>
              <a:t>) transmissão,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iii</a:t>
            </a:r>
            <a:r>
              <a:rPr lang="pt-PT" sz="1800" dirty="0">
                <a:effectLst/>
                <a:latin typeface="Calibri" panose="020F0502020204030204" pitchFamily="34" charset="0"/>
                <a:ea typeface="Calibri" panose="020F0502020204030204" pitchFamily="34" charset="0"/>
                <a:cs typeface="Times New Roman" panose="02020603050405020304" pitchFamily="18" charset="0"/>
              </a:rPr>
              <a:t>) danificação,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iv</a:t>
            </a:r>
            <a:r>
              <a:rPr lang="pt-PT" sz="1800" dirty="0">
                <a:effectLst/>
                <a:latin typeface="Calibri" panose="020F0502020204030204" pitchFamily="34" charset="0"/>
                <a:ea typeface="Calibri" panose="020F0502020204030204" pitchFamily="34" charset="0"/>
                <a:cs typeface="Times New Roman" panose="02020603050405020304" pitchFamily="18" charset="0"/>
              </a:rPr>
              <a:t>) alteração e v) eliminação de dados informáticos. As explicações de cada um destes termos já foram discutidas no âmbito da infração de interferência nos dados (artigo 4.º), aplicando-se as mesmas explicações à interferência no sistema.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Muitas das infrações previstas na Convenção têm de ser cometidas de “ilegitimamente” ou sem autorização da pessoa ou entidade em causa. Em muitos casos, é possível que uma pessoa que interfere num sistema informático o faça “legitimamente”. Este slide enumera alguns exemplos em que uma pessoa pode legitimamente interferir num sistema informático sem envolver responsabilidade penal nos termos do artigo 5.º</a:t>
            </a:r>
            <a:r>
              <a:rPr lang="en-US" altLang="en-US" dirty="0"/>
              <a:t>.</a:t>
            </a:r>
          </a:p>
          <a:p>
            <a:pPr>
              <a:defRPr/>
            </a:pPr>
            <a:endParaRPr lang="en-GB" altLang="sr-Latn-RS" dirty="0">
              <a:ea typeface="ＭＳ Ｐゴシック" panose="020B0600070205080204" pitchFamily="34" charset="-128"/>
            </a:endParaRPr>
          </a:p>
          <a:p>
            <a:pPr>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val="2036860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descreve os objetivos desta sessão. Sublinha o que os participantes devem esperar aprender com os slides, podendo ainda informá-los de que regressarão a este slide no final da sessão para avaliar se os objetivos foram alcançados</a:t>
            </a:r>
            <a:r>
              <a:rPr lang="en-GB" sz="1200" dirty="0"/>
              <a:t>. </a:t>
            </a:r>
          </a:p>
          <a:p>
            <a:endParaRPr lang="en-GB" sz="1200"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val="1678478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Verdadeiro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corte da alimentação elétrica não é abrangido pelo âmbito de aplicação do artigo 5.º da Convenção de Budapeste. O artigo 5.º abrange apenas a interferência no sistema cometida mediante a introdução, transmissão, danificação, eliminação, deterioração, alteração ou supressão de dados informáticos, e não o ato físico de cortar cabos elétricos</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1798560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Verdadeiro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corte da alimentação elétrica não é abrangido pelo âmbito de aplicação do artigo 5.º da Convenção de Budapeste. O artigo 5.º abrange apenas a interferência no sistema cometida mediante a introdução, transmissão, danificação, eliminação, deterioração, alteração ou supressão de dados informáticos, e não o ato físico de cortar cabos elétricos</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a:p>
        </p:txBody>
      </p:sp>
    </p:spTree>
    <p:extLst>
      <p:ext uri="{BB962C8B-B14F-4D97-AF65-F5344CB8AC3E}">
        <p14:creationId xmlns:p14="http://schemas.microsoft.com/office/powerpoint/2010/main" val="1594431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Uma das infrações mais importantes da Convenção de Budapeste é o crime de uso abusivo de dispositivos – artigo 6.º.</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Tal como acontece com outros crimes, a ação do infrator deve ser intencional e ilegítima. Esta infração abrange uma vasta gama de atividades, todas elas relacionadas com o uso abusivo de dispositivos.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Trata-se de um crime muito “novo”, não incluído na Recomendação de 1989. É também muito inovador – os factos aí descritos não eram anteriormente reconhecidos como crime em muitas das legislações nacionais.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No essencial, proíbe a produção, a venda, a obtenção para utilização, a importação, a distribuição ou, de outra forma, a disponibilização de dispositivos, incluindo um programa informático, concebidos ou adaptados basicamente com a finalidade de cometer quaisquer das infrações substanciais definidas na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Criminaliza igualmente a venda de palavras-passe, códigos de acesso ou dados semelhantes que permitam aceder a todo ou a parte de um sistema informático.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Com esta disposição, a Convenção reconhece a necessidade de criminalizar o “mercado secundário”, florescente e cada vez mais importante do ponto de vista económico, do “equipamento que propicia a criminalidade”: piratas informáticos que vendem online as ferramentas de trabalho, kits de vírus de desenvolvimento próprio e a eliminação em massa de palavras-passe que foram roubadas utilizando cavalos de Troia e outros dispositivos. Isto significa que a pirataria de um sistema informático deixou de estar reservada a programadores altamente qualificados. Qualquer criminoso “normal” pode, facilmente, adquirir as ferramentas necessárias ou diretamente as palavras-passe roubadas – muitas vezes, o vendedor criminoso oferece também um “serviço ao cliente” e ajuda o seu cliente a configurar o computador para cometer um crime.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6.º criminaliza a produção, a venda, a obtenção para utilização, a importação, a distribuição ou a disponibilização de dispositivos concebidos ou adaptados principalmente para cometer cibercrimes.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6.º abrange tanto o uso abusivo de dispositivos como de programas informáticos. Isto significa que o artigo 6.º inclui a produção, a venda, etc., de programas concebidos para alterar ou destruir dados, ou interferir com o funcionamento de sistemas informáticos. Isto significa que os programas de vírus que não estão contidos nos dispositivos também são abrangidos pelo âmbito do artigo 6.º, mesmo quando não está em causa o uso abusivo de um dispositivo físico.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Os redatores da Convenção de Budapeste tiveram de decidir se incluíam ou excluíam os dispositivos de utilização dupla do âmbito do artigo 6.º. A inclusão de dispositivos de utilização dupla pode ter resultado numa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sobrepenalização</a:t>
            </a:r>
            <a:r>
              <a:rPr lang="pt-PT" sz="1800" dirty="0">
                <a:effectLst/>
                <a:latin typeface="Calibri" panose="020F0502020204030204" pitchFamily="34" charset="0"/>
                <a:ea typeface="Calibri" panose="020F0502020204030204" pitchFamily="34" charset="0"/>
                <a:cs typeface="Times New Roman" panose="02020603050405020304" pitchFamily="18" charset="0"/>
              </a:rPr>
              <a:t> da produção e distribuição de dispositivos, mesmo que estes fossem produzidos e distribuídos para fins não criminosos. A exclusão dos dispositivos de utilização dupla seria demasiado restrita, uma vez que exigiria que se provasse que os dispositivos eram especificamente produzidos e se destinavam a cometer um cibercrime. A Convenção de Budapeste adotou uma abordagem equilibrada de acordo com a qual os dispositivos concebidos ou adaptados, principal mas não exclusivamente, para a prática de um cibercrime estabelecido em conformidade com os artigos 2.º a 5.º da Convenção de Budapeste (acesso ilícito, interceção ilícita, interferência nos dados e interferência no sistema) são abrangidos pelo artigo 6.º.</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Além do uso abusivo de dispositivos e programas informáticos, o artigo 6.º também criminaliza a produção, a venda, etc. de códigos de acesso, palavras-passe, etc., e de outros dados semelhantes que permitam o acesso à totalidade ou a parte de um sistema informático.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Além de produzir ou distribuir dispositivos, programas informáticos, palavras-passe, códigos de acesso, etc., o artigo 6.º criminaliza também a posse dos mesmos se os artigos estiverem na posse com a intenção de cometer um cibercrime. Permite que as Partes criminalizem apenas a posse de um certo número de artigos (que pode ser utilizado para criminalizar apenas a posse para fins comerciais).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Esta conduta explica determinadas exceções ao âmbito desta infração. Tal como outras infrações ao abrigo da Convenção de Budapeste, o artigo 6.º não abrange condutas cometidas “legitimamente”. Tal incluiria, a título de exemplo, a realização de ensaios autorizados de um sistema informático</a:t>
            </a:r>
            <a:r>
              <a:rPr lang="en-US" dirty="0"/>
              <a:t>. </a:t>
            </a:r>
            <a:endParaRPr lang="en-PK" dirty="0"/>
          </a:p>
          <a:p>
            <a:pPr>
              <a:defRPr/>
            </a:pPr>
            <a:endParaRPr lang="en-GB" altLang="sr-Latn-RS" dirty="0">
              <a:ea typeface="ＭＳ Ｐゴシック" panose="020B0600070205080204" pitchFamily="34" charset="-128"/>
            </a:endParaRPr>
          </a:p>
          <a:p>
            <a:pPr>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3999071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falsidade informática, descrita no artigo 7.º da Convenção de Budapeste, é uma modalidade particular de falsificação. Na maioria dos países, a falsificação é uma infração penal tradicional. Mas, normalmente, refere-se a bens corpóreos e, por vezes, não pode ser utilizada para criminalizar a falsidade informática ou a falsificação de dados informáticos que não exige a legibilidade visual de afirmações ou declarações integradas num documento físico.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Esta foi a razão para a sua introdução no artigo 7.º da Convenção de Budapeste.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Neste momento, a Convenção visa introduzir uma infração paralela à falsificação tradicional de documentos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documentos</a:t>
            </a:r>
            <a:r>
              <a:rPr lang="pt-PT" sz="1800" dirty="0">
                <a:effectLst/>
                <a:latin typeface="Calibri" panose="020F0502020204030204" pitchFamily="34" charset="0"/>
                <a:ea typeface="Calibri" panose="020F0502020204030204" pitchFamily="34" charset="0"/>
                <a:cs typeface="Times New Roman" panose="02020603050405020304" pitchFamily="18" charset="0"/>
              </a:rPr>
              <a:t> tangíveis). Mas, neste caso, o objeto do crime é constituído por dados informáticos. Este crime é cometido por aqueles que introduzem, alteram, eliminam ou suprimem dados informáticos, resultando em dados não autênticos com o intuito de que tais dados sejam considerados ou utilizados para fins legais como se fossem autênticos.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crime exige, evidentemente, uma ação intencional e ilegítima.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Trata-se dos quatro meios através dos quais a falsificação de um documento autêntico pode ocorrer ao abrigo do artigo 7.º:</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Introdução de dados corretos ou incorretos (no momento da criação ou da introdução dos dados)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Alterações subsequentes (incluindo modificações, variações ou alterações parciais)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Supressão (remoção de dados do meio de dados)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Eliminação (retenção ou ocultação de dados)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Tal como referido no relatório explicativo da Convenção de Budapeste, “os conceitos nacionais de falsificação poderão variar significativamente”. Um dos conceitos assenta na autenticidade no tocante ao autor do documento, enquanto outros se baseiam na veracidade da declaração contida no documento. Todavia, ficou acordado que o dolo relativo à autenticidade se refere, no mínimo, ao emissor dos dados, não obstante a exatidão ou a veracidade do conteúdo dos dados. As Partes poderão ir mais além e especificar que o termo “autêntico” se aplica também ao caráter genuíno dos dados.”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Para além do requisito de que a falsidade informática seja cometida intencionalmente, o artigo 7.º exige também que uma pessoa cometa o comportamento necessário com a intenção de o documento falsificado ser considerado ou utilizado para fins legais (ou seja, transações legais e documentos juridicamente relevantes). Além disso, as Partes podem exigir que a conduta seja cometida com a intenção de defraudar outra pessoa.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Os dados não autênticos não têm forçosamente de ser diretamente legíveis ou inteligíveis por um ser humano. Trata-se de um aspeto único da falsidade informática, que, ao contrário da falsificação tradicional, não exige necessariamente a legibilidade dos dados falsificados por seres humanos.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As Partes podem restringir o âmbito do artigo 7.º, que prevê a criminalização geral da falsidade informática, com determinados elementos condicionais. Em especial, as Partes podem exigir que a falsidade informática seja cometida com intenção fraudulenta ou com uma intenção ilegítima similar</a:t>
            </a:r>
            <a:r>
              <a:rPr lang="en-GB" altLang="sr-Latn-RS" dirty="0"/>
              <a:t>. </a:t>
            </a:r>
            <a:endParaRPr lang="en-PK" dirty="0"/>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4286322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burla informática, tal como estabelecida no artigo 8.º da Convenção de Budapeste, criminaliza a perda de bens de uma outra pessoa, intencional e ilegitimamente, por qualquer introdução, alteração, supressão ou eliminação de dados informáticos, ou de qualquer intervenção no funcionamento de um sistema informático, com a intenção de obter um benefício económico ilegítimo para si ou para terceiros.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Trata-se de uma infração importante, em particular porque os ativos representados ou administrados por sistemas informáticos (como fundos eletrónicos, dinheiro de depósitos, etc.) se tornaram alvo de manipulações da mesma maneira que as formas tradicionais de propriedade. Devido à natureza única do modo como a burla pode ser cometida em relação aos ativos administrados em sistemas informáticos (ou seja, através de manipulações da introdução de dados ou de programas), a Convenção de Budapeste exige que as Partes tomem medidas legislativas para a sua criminalização.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Enumera os cinco meios através dos quais uma perda de bens pode ser causada ao abrigo do artigo 8.º. Nomeadamente: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Introdução de dados corretos ou incorretos (no momento da criação ou da introdução dos dados)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Alterações subsequentes (incluindo modificações, variações ou alterações parciais)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Supressão (remoção de dados do meio de dados)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Eliminação (retenção ou ocultação de dados)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Interferência (no funcionamento de um sistema informático)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No que diz respeito à infração de burla informática, é necessário que a conduta resulte diretamente em perdas materiais ou económicas de terceiros. </a:t>
            </a: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Tal pode incluir a perda de dinheiro, bens corpóreos e bens incorpóreos aos quais é atribuído um valor económico.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Para além do requisito de que a burla informática seja cometida intencionalmente, o artigo 8.º exige também que uma pessoa cometa o comportamento necessário com a intenção fraudulenta de obter um benefício económico ilegítimo para si ou para terceiros. A título de exemplo, as práticas comerciais relativas à competitividade no mercado que são suscetíveis de ocasionar um prejuízo económico a uma pessoa e um benefício para outra pessoa mas que não são levadas a cabo com uma intenção fraudulenta ou desonesta não constituem uma infração</a:t>
            </a:r>
            <a:r>
              <a:rPr lang="en-US" dirty="0"/>
              <a:t>. </a:t>
            </a:r>
            <a:endParaRPr lang="en-PK" dirty="0"/>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6789034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9.º da Convenção de Budapeste revela uma das grandes inovações deste tratado: criminaliza os atos de pornografia infantil cometidos através de um sistema informático.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comércio de pornografia infantil aumentou enormemente com o advento da Internet. As redes de comunicação e de informação oferecem um grande número de vantagens e possibilidades aos que procuram este tipo de conteúdos. Além disso, na Internet, os utilizadores podem ser anónimos, ao mesmo tempo que têm acesso a material de abuso infantil online.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No que diz respeito às infrações de pornografia infantil, um aspeto é particularmente controverso: a criminalização de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pseudo-imagens</a:t>
            </a:r>
            <a:r>
              <a:rPr lang="pt-PT" sz="1800" dirty="0">
                <a:effectLst/>
                <a:latin typeface="Calibri" panose="020F0502020204030204" pitchFamily="34" charset="0"/>
                <a:ea typeface="Calibri" panose="020F0502020204030204" pitchFamily="34" charset="0"/>
                <a:cs typeface="Times New Roman" panose="02020603050405020304" pitchFamily="18" charset="0"/>
              </a:rPr>
              <a:t>”. Os artigos da Convenção abrangem não apenas situações de fotografias em que uma criança real é fotografada durante a atividade sexual, mas também representações falsas de crianças – por exemplo, imagens de crianças completamente criadas por computadores (</a:t>
            </a:r>
            <a:r>
              <a:rPr lang="pt-PT" sz="1800" i="1" dirty="0" err="1">
                <a:effectLst/>
                <a:latin typeface="Calibri" panose="020F0502020204030204" pitchFamily="34" charset="0"/>
                <a:ea typeface="Calibri" panose="020F0502020204030204" pitchFamily="34" charset="0"/>
                <a:cs typeface="Times New Roman" panose="02020603050405020304" pitchFamily="18" charset="0"/>
              </a:rPr>
              <a:t>morphing</a:t>
            </a:r>
            <a:r>
              <a:rPr lang="pt-PT" sz="1800" dirty="0">
                <a:effectLst/>
                <a:latin typeface="Calibri" panose="020F0502020204030204" pitchFamily="34" charset="0"/>
                <a:ea typeface="Calibri" panose="020F0502020204030204" pitchFamily="34" charset="0"/>
                <a:cs typeface="Times New Roman" panose="02020603050405020304" pitchFamily="18" charset="0"/>
              </a:rPr>
              <a:t>, por exemplo, a cabeça de uma criança no corpo do adulto que pratica o ato sexual) ou imagens de adultos (de forma convincente) que fazem de conta (atuando ou devido à roupa) que são crianças.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Deve ser discutido um segundo aspeto importante, uma vez que é amplamente tido em conta no texto da Convenção: a punição da mera posse de material de pornografia infantil. O artigo 9.º, n.º 1, define como infração a mera posse deste tipo de material, num sistema informático, bem como a obtenção dessas imagens para uso exclusivamente pessoal. Esta abordagem é comummente adotada por outros fóruns internacionais que estudaram o tema.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criminalização da mera posse de material de pornografia infantil torna muito mais fácil realizar uma investigação penal sobre este tema, uma vez que, ao abrigo desta disposição, qualquer pessoa que tenha na sua posse este tipo de material pode ser objeto de ação penal, não sendo necessário provar a intenção específica de utilizar as imagens de uma determinada forma (por exemplo, vendê-las) ou de comprovar a participação na sua produção. Isto também significa que os pedófilos suspeitos podem ser punidos sem qualquer prova de que tenham agido em função dos seus impulsos para com uma criança. Obviamente, a polícia e os tribunais podem investigar e condenar desta forma os fornecedores suspeitos de pornografia infantil (ainda que pela simples posse), com ou sem provas de ter havido comércio efetivo.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este respeito, é importante considerar também a opção jurídica da União Europeia. Durante muitos anos, a União Europeia decidiu criminalizar a mera posse de material de pornografia infantil – desde a Decisão do Conselho de 29 de maio de 2000. Mais recentemente, a Diretiva 2011/93/UE do Parlamento Europeu e do Conselho, de 13 de dezembro de 2011, relativa à luta contra o abuso sexual e a exploração sexual de crianças e a pornografia infantil, e que substitui a Decisão-Quadro 2004/68/JAI do Conselho, estabelece que os Estados-Membros da União Europeia devem punir, entre outros comportamentos ilegais, a aquisição ou a posse de pornografia infantil (artigo 5.º, n.º 2). No entanto, o mesmo documento permite a cada um dos Estados-Membros decidir se esta criminalização se aplica aos casos em que se comprove que o material pornográfico está na posse do produtor apenas para seu uso privado (na medida em que não tenha sido utilizado para a sua produção material pornográfico e desde que o ato não comporte o risco de difusão do material).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Esta opção da União Europeia está absolutamente em conformidade com o artigo 9.º da Convenção de Budapeste, que criminaliza a produção, oferta ou disponibilização, distribuição ou transmissão, obtenção ou posse de pornografia infantil num sistema informático ou num meio de armazenamento de dados informáticos. No entanto, a inclusão de “obtenção” ou de “posse” permite uma reserva das Partes na Convenção.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Esta opção foi reforçada pela Convenção do Conselho da Europa para a Proteção das Crianças (STCE 201), e aberta à assinatura em 2007. O objetivo deste tratado é harmonizar as disposições de direito penal entre as Partes, com vista a proteger as crianças da exploração sexual. Nos termos do artigo 20.º, entre outros,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a obtenção de pornografia infantil para si próprio ou para terceiros</a:t>
            </a:r>
            <a:r>
              <a:rPr lang="pt-PT" sz="1800" dirty="0">
                <a:effectLst/>
                <a:latin typeface="Calibri" panose="020F0502020204030204" pitchFamily="34" charset="0"/>
                <a:ea typeface="Calibri" panose="020F0502020204030204" pitchFamily="34" charset="0"/>
                <a:cs typeface="Times New Roman" panose="02020603050405020304" pitchFamily="18" charset="0"/>
              </a:rPr>
              <a:t>” e a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posse de pornografia infantil</a:t>
            </a:r>
            <a:r>
              <a:rPr lang="pt-PT" sz="1800" dirty="0">
                <a:effectLst/>
                <a:latin typeface="Calibri" panose="020F0502020204030204" pitchFamily="34" charset="0"/>
                <a:ea typeface="Calibri" panose="020F0502020204030204" pitchFamily="34" charset="0"/>
                <a:cs typeface="Times New Roman" panose="02020603050405020304" pitchFamily="18" charset="0"/>
              </a:rPr>
              <a:t>” devem ser criminalizadas.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Muitas das infrações previstas na Convenção de Budapeste devem ser cometidas de modo “ilegítimo” ou sem autorização da pessoa ou entidade em causa. É possível que o comportamento descrito no artigo 9.º seja “legítimo”. Existem outras defesas contra a conduta descrita no artigo 9.º; por ex., se o material pornográfico tiver mérito artístico, médico, científico ou similar.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explica, em particular, os critérios segundo os quais se deve determinar se certo material é de natureza pornográfica. O conteúdo deve ser determinado por normas nacionais relativas à obesidade, moralidade pública, etc.</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Embora a redação do artigo 9.º sugira que o material pornográfico deve constituir uma representação visual, também se destina a incluir dados armazenados num sistema informático ou num meio de armazenamento de dados informáticos capazes de serem convertidos numa imagem visual.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Define um critério mínimo para determinar se certos materiais representam “comportamento sexualmente explícito”. As Partes são livres de utilizar uma definição mais lata. É importante salientar que os comportamentos sexualmente explícitos não têm de ser comportamentos sexualmente explícitos reais e podem ser simulados.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Enumera e explica o objeto da representação nos termos do artigo 9.º. Representações de abusos sexuais de crianças reais, imagens que representem que uma pessoa que aparente ser menor (independentemente de ser ou não efetivamente menor) pratica comportamentos sexualmente explícitos, e imagens que, embora realistas, não envolvem, de facto, uma criança real num comportamento sexualmente explícito.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Define o termo “menor” na aceção do artigo 9.º. O âmbito desta definição limita-se à representação de crianças reais ou fictícias como objetos sexuais e não se refere, de modo algum, à determinação da idade consentida para se ter relações sexuais</a:t>
            </a:r>
            <a:r>
              <a:rPr lang="en-US" altLang="fr-FR" dirty="0"/>
              <a:t>. </a:t>
            </a:r>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38945662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c)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Clip</a:t>
            </a:r>
            <a:r>
              <a:rPr lang="pt-PT" sz="1800" dirty="0">
                <a:effectLst/>
                <a:latin typeface="Calibri" panose="020F0502020204030204" pitchFamily="34" charset="0"/>
                <a:ea typeface="Calibri" panose="020F0502020204030204" pitchFamily="34" charset="0"/>
                <a:cs typeface="Times New Roman" panose="02020603050405020304" pitchFamily="18" charset="0"/>
              </a:rPr>
              <a:t> de áudio de menores envolvidos em comportamentos sexualmente explícitos.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Tal deve-se ao facto de o artigo 9.º da Convenção de Budapeste incluir apenas imagens VISUAIS na definição de pornografia infantil, o que não inclui representações áudio</a:t>
            </a:r>
            <a:r>
              <a:rPr lang="en-US" dirty="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n-US"/>
          </a:p>
        </p:txBody>
      </p:sp>
    </p:spTree>
    <p:extLst>
      <p:ext uri="{BB962C8B-B14F-4D97-AF65-F5344CB8AC3E}">
        <p14:creationId xmlns:p14="http://schemas.microsoft.com/office/powerpoint/2010/main" val="1619200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c)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Clip</a:t>
            </a:r>
            <a:r>
              <a:rPr lang="pt-PT" sz="1800" dirty="0">
                <a:effectLst/>
                <a:latin typeface="Calibri" panose="020F0502020204030204" pitchFamily="34" charset="0"/>
                <a:ea typeface="Calibri" panose="020F0502020204030204" pitchFamily="34" charset="0"/>
                <a:cs typeface="Times New Roman" panose="02020603050405020304" pitchFamily="18" charset="0"/>
              </a:rPr>
              <a:t> de áudio de menores envolvidos em comportamentos sexualmente explícitos.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Tal deve-se ao facto de o artigo 9.º da Convenção de Budapeste incluir apenas imagens VISUAIS na definição de pornografia infantil, o que não inclui representações áudio</a:t>
            </a:r>
            <a:r>
              <a:rPr lang="en-US" dirty="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16808389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Convenção de Budapeste não inclui qualquer infração específica em matéria de direitos de autor. Pelo contrário, o artigo 10.º da Convenção de Budapeste apenas salienta que as regras existentes e bem estabelecidas em matéria de direitos de autor, ao abrigo do direito internacional, devem aplicar-se ao ambiente online: o que é proibido na vida real também deve ser proibido online. As violações dos direitos de autor online ou cometidas através de um sistema informático devem ser punidas como se tivessem sido cometidas no mundo real. Por este motivo, a Convenção de Budapeste remete para tratados e acordos internacionais já existentes nesta matéria (Acordo de Paris de 24 de julho de 1971, Convenção de Berna e Tratados da OMPI).</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10.º abrange a violação de direitos de autor (e direitos conexos), mas não de direitos morais. A Convenção de Budapeste exige apenas que uma Parte alargue as suas obrigações existentes ao abrigo de diferentes instrumentos internacionais no que diz respeito às infrações cometidas através de um sistema informático. Se, por exemplo, uma Parte não dispuser de tais obrigações, não necessita de aplicar o artigo 10.º da Convenção de Budapeste. Do mesmo modo, se uma Parte tiver reservas relativamente a instrumentos internacionais existentes relacionados com os direitos de autor, pode aplicar as mesmas reservas no que respeita à aplicação do artigo 10.º.</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10.º abrange as violações dos direitos de autor relativas a uma venda comercial, o que se destina a estar em conformidade com o quadro internacional existente ao abrigo do Acordo sobre Aspetos dos Direitos de Propriedade Intelectual Relacionados com o Comércio. As Partes podem procurar alargar mais esta disposição a todas as formas de violação, mesmo que não sejam cometidas à escala comercial.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é idêntico ao slide anterior, embora, em vez de abranger os “direitos de autor”, abranja os “direitos conexos”. Os direitos conexos referem-se aos direitos de um trabalho criativo não relacionado com o próprio autor da obra, como, por exemplo, os direitos dos artistas intérpretes ou executantes.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Clarifica que existe uma ampla isenção à imposição de responsabilidade criminal quando existem outras vias de recurso eficazes, tais como medidas civis ou administrativas</a:t>
            </a:r>
            <a:r>
              <a:rPr lang="en-US" altLang="fr-FR" dirty="0"/>
              <a:t>.</a:t>
            </a:r>
            <a:endParaRPr lang="en-PK"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25262198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Trata-se de criminalizar a tentativa e cumplicidade intencional em qualquer infração estabelecida em conformidade com a Convenção de Budapeste (artigo 2.º a 10.º). O infrator deve ter a intenção de cometer tal infração para que esta disposição seja aplicável. Trata-se de um requisito importante, uma vez que exclui os prestadores de serviços, que podem tentar e ser cúmplices de uma infração ao assumir uma conduta, mas sem intenção criminosa.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Por exemplo, a tentativa de acesso ilícito, o uso abusivo de dispositivos e determinados aspetos da pornografia infantil não seriam criminalizados, uma vez que é difícil determinar as infrações de tentativa. A Convenção de Budapeste exige que as tentativas sejam intencionais para envolver a responsabilidade criminal</a:t>
            </a:r>
            <a:r>
              <a:rPr lang="en-US" dirty="0"/>
              <a:t>. </a:t>
            </a:r>
            <a:endParaRPr lang="en-PK" dirty="0"/>
          </a:p>
          <a:p>
            <a:endParaRPr lang="en-US" dirty="0"/>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1125510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A segunda parte analisará as disposições especiais da Convenção de Budapeste relacionadas com a cooperação internacional e a assistência mútua</a:t>
            </a:r>
            <a:r>
              <a:rPr lang="en-US" dirty="0"/>
              <a:t>.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a:t>
            </a:fld>
            <a:endParaRPr lang="en-US"/>
          </a:p>
        </p:txBody>
      </p:sp>
    </p:spTree>
    <p:extLst>
      <p:ext uri="{BB962C8B-B14F-4D97-AF65-F5344CB8AC3E}">
        <p14:creationId xmlns:p14="http://schemas.microsoft.com/office/powerpoint/2010/main" val="23859381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Do lado esquerdo, este slide apresenta o texto do artigo 12.º da Convenção de Budapeste com um elemento (“pessoas coletivas possam ser consideradas responsáveis…. cometidas em seu benefício por uma pessoa singular…. posição de direção…. poder de representação… autoridade para tomar decisões… autoridade para exercer controlo”) realçado.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Do lado direito, este slide fornece uma explicação do elemento realçado.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Ambas as perspetivas da União Europeia e do Conselho da Europa incluem, pelo menos, algum tipo de responsabilidade (criminal ou não) das pessoas coletivas e outras entidades jurídicas por atos criminosos cometidos pelos seus representantes, agindo em sua representação e interesses. </a:t>
            </a: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Além disso, a Convenção estabelece que a responsabilidade das pessoas coletivas também se verifica em caso de falta de supervisão ou controlo por parte de um representante legal da empresa ou de outra entidade jurídica sobre alguém sob a sua supervisão. Em termos de condições prévias para envolver a responsabilidade de pessoas coletivas, a Convenção de Budapeste exige as quatro condições definidas no slide. O objetivo é garantir que as pessoas coletivas não sejam indevidamente penalizadas por comportamentos cometidos por pessoas singulares a título individual</a:t>
            </a:r>
            <a:r>
              <a:rPr lang="en-GB" altLang="en-US" dirty="0"/>
              <a:t>.</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2225338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Do lado esquerdo, este slide apresenta o texto do artigo 12.º da Convenção de Budapeste com um elemento (“ausência de supervisão ou de controlo por parte de uma pessoa singular, mencionada no n.º 1.... tiver tornado possível…. a prática…. em benefício da referida pessoa coletiva por uma pessoa singular agindo sob a sua autoridade”) realçado.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Do lado direito, este slide fornece uma explicação do elemento realçado.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Este elemento sugere que, para além das quatro condições descritas no slide anterior, uma pessoa coletiva pode ser considerada responsável se a prática da infração tiver sido tornada possível por falta de supervisão, mas tal exige que a infração tenha sido cometida em benefício da pessoa coletiva por uma pessoa singular que atue sob a autoridade da pessoa coletiva</a:t>
            </a:r>
            <a:r>
              <a:rPr lang="en-US" dirty="0"/>
              <a: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38643531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Para que se aplique a responsabilidade de pessoas coletivas nos termos do artigo 12.º da Convenção de Budapeste, a infração tem de ser cometida em benefício da empresa. Neste caso, só o diretor executivo, a título pessoal, beneficia da prática da infração</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7571625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Para que se aplique a responsabilidade de pessoas coletivas nos termos do artigo 12.º da Convenção de Budapeste, a infração tem de ser cometida em benefício da empresa. Neste caso, só o diretor executivo, a título pessoal, beneficia da prática da infração</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4214732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O conjunto seguinte de slides aborda as disposições de direito processual no Capítulo II, Secção 2 da Convenção de Budapeste</a:t>
            </a:r>
            <a:r>
              <a:rPr lang="en-US" dirty="0"/>
              <a:t>. </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32091715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objetivo deste elemento é clarificar que os poderes processuais descritos no Capítulo II, Secção 2 da Convenção de Budapeste só podem ser exercidos em relação a investigações ou procedimentos penais específicos. As disposições da Convenção de Budapeste não impõem medidas legislativas para outros fins, como a recolha de informações gerais.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Esta disposição descreve um dos aspetos fundamentais que tornam a Convenção de Budapeste um documento tão valioso. Nos termos do artigo 14.º, a Convenção de Budapeste será, obviamente, aplicável quando o crime investigado for uma das infrações enumeradas na Convenção de Budapeste. No entanto, inclui também duas extensões extremamente vastas e valiosas: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Times New Roman" panose="02020603050405020304" pitchFamily="18"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Em primeiro lugar, as regras processuais podem ser utilizadas na investigação de qualquer crime cometido através de um sistema informático;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Times New Roman" panose="02020603050405020304" pitchFamily="18"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Em segundo lugar, as regras também podem ser aplicáveis à recolha de elementos de prova em qualquer investigação se, no caso em apreço, os elementos de prova estiverem armazenados em qualquer tipo de registo digital: isto significa que todos os crimes se enquadram potencialmente nas regras processuais da Convenção de Budapeste.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Por conseguinte, o formador deve sublinhar que a Convenção de Budapeste não é uma convenção sobre cibercrime, mas sim uma convenção sobre cibercrime E PROVAS SOB A FORMA ELETRÓNICA</a:t>
            </a:r>
            <a:r>
              <a:rPr lang="en-GB"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20526537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As disposições de direito processual também podem ser aplicadas em relação à recolha de provas sob a forma eletrónica em qualquer infração penal</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24189735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As disposições de direito processual também podem ser aplicadas em relação à recolha de provas sob a forma eletrónica em qualquer infração penal</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24474148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proteção dos direitos humanos é um processo iterativo que deve ser assegurado tendo em conta todas as conjunturas. Por este motivo, a determinação das salvaguardas apropriadas deve ser realizada em cada etapa da vigência de uma regra processual: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o seu estabelecimento (ou seja, a sua integração no direito interno), a sua implementação (ou seja, a organização interna, a fim de permitir a aplicação do poder ou do procedimento) e a sua aplicação posterior (ou seja, a sua aplicação concreta a um determinado caso específico)</a:t>
            </a:r>
            <a:r>
              <a:rPr lang="pt-PT" sz="1800" dirty="0">
                <a:effectLst/>
                <a:latin typeface="Calibri" panose="020F0502020204030204" pitchFamily="34" charset="0"/>
                <a:ea typeface="Calibri" panose="020F0502020204030204" pitchFamily="34" charset="0"/>
                <a:cs typeface="Times New Roman" panose="02020603050405020304" pitchFamily="18" charset="0"/>
              </a:rPr>
              <a:t>. A antecipação é, além disso, uma ação particularmente importante que permite a preservação dos direitos humanos “desde a sua conceção” – quando apropriado – o que significa basicamente que, se uma salvaguarda tiver sido concebida para ser incluída num determinado procedimento no momento em que este procedimento foi definido, esta salvaguarda será totalmente compatível com a aplicação desse procedimento, o que permitirá economizar esforços na aplicação da salvaguarda e assegurar a correta aplicação da salvaguarda em benefício da proteção dos direitos fundamentais.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outro aspeto do elemento realçado é o princípio da base jurídica. As salvaguardas devem ser previstas no direito interno, o que possibilita simultaneamente a sua eficácia e o conhecimento público (graças ao qual os cidadãos poderão conhecer os seus direitos e obrigações). No entanto, a noção de “direito interno” é aqui entendida no seu sentido substantivo e refere-se a atos legislativos, mas também a normas constitucionais e a outras fontes jurídicas, como a jurisprudência constante (fonte: relatório explicativo da Convenção sobre o Cibercrime, que corresponde à posição do Tribunal Europeu dos Direitos Humanos do Conselho da Europa – CEDH).</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Nos termos da Convenção de Budapeste, as salvaguardas devem garantir, pelo menos, o princípio da proporcionalidade. O princípio da proporcionalidade é outro princípio importante, cujo significado pode variar consoante os sistemas jurídicos. O princípio da proporcionalidade exige que exista uma relação razoável entre um objetivo específico a alcançar e os meios utilizados para o alcançar.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Nos países vinculados à CEDH, o princípio da proporcionalidade garante que nenhum outro poder ou procedimento menos intrusivo permita alcançar adequadamente o objetivo desse poder ou procedimento, tendo em conta a natureza e as circunstâncias da infração, bem como a natureza e legitimidade dos direitos fundamentais afetados.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No âmbito da CEDH, este princípio é entendido como incluindo, ou sendo acompanhado por outro princípio, que é o princípio da “necessidade” do poder ou do procedimento. Refere-se 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existe uma necessidade social premente de alguma restrição dos direitos fundamentais?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em caso afirmativo, a restrição específica corresponde a essa necessidade?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em caso afirmativo, trata-se de uma resposta proporcionada a essa necessidade?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Convenção de Budapeste não limita os tipos de condições e salvaguardas que podem ser aplicáveis. Este artigo apenas prevê uma lista de salvaguardas que devem ser aplicadas como mínimo, quando apropriado, tendo em conta a natureza do procedimento ou do poder em causa (dependendo da natureza mais ou menos intrusiva do poder ou do procedimento).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slide mostra uma pirâmide invertida que demonstra a extensão das condições e salvaguardas necessárias para cada poder processual, dependendo do nível de intrusão do poder. O formador pode mencionar que cada um dos poderes será analisado posteriormente.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potenciais salvaguardas incluem: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uma supervisão judicial ou outra supervisão independente,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os motivos que justificam o pedido,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e a delimitação do âmbito e da duração desse poder ou procedimento.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supervisão independente e o âmbito de aplicação e a delimitação temporal são salvaguardas tradicionais que asseguram a proporcionalidade das medidas intrusivas, impondo limites a essas medidas e permitindo a verificação independente do respeito das mesmas e dos outros princípios que asseguram a proteção dos direitos.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especificação dos motivos que justificam a medida intrusiva é outro princípio que garante, tradicionalmente, tanto a necessidade como a proporcionalidade desta medida (esta especificação permite verificar se a medida que delimita as liberdades é efetivamente necessária e se essa medida é proporcional ao objetivo específico a alcançar).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elemento limita a necessidade de reduzir os impactos do poder ou do procedimento a situações em que essa redução seja “compatível com o interesse público, em particular, com a boa administração da justiça”. Isto significa que o impacto dos poderes ou procedimentos deve primeiramente ser avaliado em relação à sólida e correta administração da justiça e também a outros interesses públicos (por ex., a segurança pública e a saúde pública a par com outros interesses, incluindo os interesses de vítimas e o respeito pela vida privada). Na medida em que a limitação do impacto do poder ou do procedimento sobre outros direitos e interesses seja compatível com a salvaguarda desses interesses públicos, deverão ser aplicadas outras salvaguardas a fim de salvaguardar esses outros interesses, tais como a “redução das perturbações dos serviços prestados ao consumidor, proteção contra a responsabilidade imputável por divulgação de dados ou pela contribuição na divulgação dos mesmos, ao abrigo do disposto no presente Capítulo, ou proteção dos interesses patrimoniais” (ver o n.º 1 do relatório explicativo da Convenção sobre o Cibercrime, § 148).</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b="1" i="1" u="sng"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b="1" i="1" u="sng" dirty="0">
                <a:effectLst/>
                <a:latin typeface="Calibri" panose="020F0502020204030204" pitchFamily="34" charset="0"/>
                <a:ea typeface="Calibri" panose="020F0502020204030204" pitchFamily="34" charset="0"/>
                <a:cs typeface="Times New Roman" panose="02020603050405020304" pitchFamily="18" charset="0"/>
              </a:rPr>
              <a:t>Bibliografia: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baseline="30000" dirty="0">
                <a:effectLst/>
                <a:latin typeface="Calibri" panose="020F0502020204030204" pitchFamily="34" charset="0"/>
                <a:ea typeface="Calibri" panose="020F0502020204030204" pitchFamily="34" charset="0"/>
                <a:cs typeface="Times New Roman" panose="02020603050405020304" pitchFamily="18" charset="0"/>
              </a:rPr>
              <a:t>[1] </a:t>
            </a:r>
            <a:r>
              <a:rPr lang="pt-PT" sz="1800" dirty="0">
                <a:effectLst/>
                <a:latin typeface="Calibri" panose="020F0502020204030204" pitchFamily="34" charset="0"/>
                <a:ea typeface="Calibri" panose="020F0502020204030204" pitchFamily="34" charset="0"/>
                <a:cs typeface="Times New Roman" panose="02020603050405020304" pitchFamily="18" charset="0"/>
              </a:rPr>
              <a:t>Relatório explicativo da Convenção sobre o Cibercrime, §148</a:t>
            </a:r>
            <a:r>
              <a:rPr lang="en-GB" sz="1200" dirty="0"/>
              <a:t>.</a:t>
            </a:r>
            <a:endParaRPr lang="en-GB" b="0" baseline="0" dirty="0"/>
          </a:p>
          <a:p>
            <a:pPr algn="just" eaLnBrk="1" hangingPunct="1">
              <a:spcBef>
                <a:spcPct val="0"/>
              </a:spcBef>
            </a:pPr>
            <a:endParaRPr lang="en-GB" i="0"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25271361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Os elementos de prova tradicionais permanecerão no local do crime, por vezes, por um longo período de tempo, mas os dados digitais – provas sob a forma eletrónica – são muito voláteis e podem desaparecer muito rapidamente: uma vez perdidos ou destruídos, serão muito difíceis de recuperar.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Os dados de tráfego, por exemplo, são muito úteis para identificar o autor de uma infração. Mas este tipo de informação não está sistematicamente disponível. Por conseguinte, assegurar a sua preservação implica a existência de um instrumento jurídico que permita aos agentes responsáveis pela aplicação da lei ordenar a conservação dessa informação volátil e comunicá-la a outros serviços.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i="1" dirty="0">
                <a:effectLst/>
                <a:latin typeface="Calibri" panose="020F0502020204030204" pitchFamily="34" charset="0"/>
                <a:ea typeface="Calibri" panose="020F0502020204030204" pitchFamily="34" charset="0"/>
                <a:cs typeface="Times New Roman" panose="02020603050405020304" pitchFamily="18" charset="0"/>
              </a:rPr>
              <a:t>Alguns países implementaram legislação em matéria de conservação de dados. Fora da Europa, a maioria dos países ainda não implementou essa legislação. No seio da União Europeia, algumas legislações nacionais em matéria de conservação de dados foram declaradas contrárias à Constituição local devido à ausência de salvaguardas apropriadas (por ex., na Alemanha e na Eslovénia), e a própria diretiva da UE relativa à conservação de dados foi julgada desproporcionada pelo Tribunal de Justiça Europeu (devido a um âmbito demasiado vasto e à ausência de salvaguardas) e, por conseguinte, contrária à Carta dos Direitos Fundamentais da União Europeia e à Convenção Europeia dos Direitos do Homem (Acórdão do Tribunal de Justiça de 8 de abril de 2014, processos apensos C-293/12 e C-594/12, processo “Digital </a:t>
            </a:r>
            <a:r>
              <a:rPr lang="pt-PT" sz="1800" i="1" dirty="0" err="1">
                <a:effectLst/>
                <a:latin typeface="Calibri" panose="020F0502020204030204" pitchFamily="34" charset="0"/>
                <a:ea typeface="Calibri" panose="020F0502020204030204" pitchFamily="34" charset="0"/>
                <a:cs typeface="Times New Roman" panose="02020603050405020304" pitchFamily="18" charset="0"/>
              </a:rPr>
              <a:t>Rights</a:t>
            </a:r>
            <a:r>
              <a:rPr lang="pt-PT" sz="1800" i="1" dirty="0">
                <a:effectLst/>
                <a:latin typeface="Calibri" panose="020F0502020204030204" pitchFamily="34" charset="0"/>
                <a:ea typeface="Calibri" panose="020F0502020204030204" pitchFamily="34" charset="0"/>
                <a:cs typeface="Times New Roman" panose="02020603050405020304" pitchFamily="18" charset="0"/>
              </a:rPr>
              <a:t> </a:t>
            </a:r>
            <a:r>
              <a:rPr lang="pt-PT" sz="1800" i="1" dirty="0" err="1">
                <a:effectLst/>
                <a:latin typeface="Calibri" panose="020F0502020204030204" pitchFamily="34" charset="0"/>
                <a:ea typeface="Calibri" panose="020F0502020204030204" pitchFamily="34" charset="0"/>
                <a:cs typeface="Times New Roman" panose="02020603050405020304" pitchFamily="18" charset="0"/>
              </a:rPr>
              <a:t>Ireland</a:t>
            </a:r>
            <a:r>
              <a:rPr lang="pt-PT" sz="1800" i="1" dirty="0">
                <a:effectLst/>
                <a:latin typeface="Calibri" panose="020F0502020204030204" pitchFamily="34" charset="0"/>
                <a:ea typeface="Calibri" panose="020F0502020204030204" pitchFamily="34" charset="0"/>
                <a:cs typeface="Times New Roman" panose="02020603050405020304" pitchFamily="18" charset="0"/>
              </a:rPr>
              <a:t> Ltd”). Esta situação apresenta uma primeira perspetiva sobre a importância do artigo 15.º da Convenção de Budapeste relativo às condições e salvaguardas, que será analisada na Parte II.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Convenção de Budapeste não prevê disposições em matéria de conservação de dados. Os artigos 16.º e 17.º referem-se a dados específicos necessários no âmbito de uma investigação ou processo específico. Não se aplicam à recolha em tempo real nem à conservação de futuros dados de tráfego ou ao acesso em tempo real a dados de conteúdo. Estes artigos preveem a “preservação expedita” como medida provisória imediata para conservar elementos de prova e dar tempo para obter ordens judiciais para a apreensão ou a divulgação dos dados. O artigo 16.º refere-se aos dados de tráfego e aos dados de conteúdo. O artigo 17.º refere-se mais especificamente aos dados de tráfego.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Notas: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Times New Roman" panose="02020603050405020304" pitchFamily="18"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A distinção entre dados de tráfego e dados de conteúdo justifica-se pelo facto de os dados de conteúdo serem mais sensíveis;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Times New Roman" panose="02020603050405020304" pitchFamily="18"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Partes na Convenção podem ir além dos níveis mínimos aqui descritos.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 especial, este slide enumera os meios possíveis através dos quais pode ser efetuada a preservação expedita de dados informáticos armazenados. </a:t>
            </a: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Convenção de Budapeste é flexível e permite às Partes especificar na sua legislação nacional os meios através dos quais deve ser exercido o poder de preservação expedita de dados informáticos armazenados.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preservação expedita é um dos principais poderes processuais em matéria de provas eletrónicas. Dada a volatilidade dos dados informáticos e a facilidade com que podem ser apagados, modificados ou alterados, e tendo em conta o facto de muitos fornecedores de serviços e pessoas não conservarem os dados informáticos durante longos períodos, é necessário que exista um poder processual para assegurar a preservação expedita de dados. A utilização deste poder protege contra a supressão, modificação, alteração ou qualquer outra mudança do estado ou da qualidade dos dados informáticos.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poder de ordenar ou obter de forma semelhante a preservação expedita de dados não é equivalente ao conceito de conservação de dados, pelo que é necessário que a autoridade competente que ordena ou obtenha de forma semelhante a preservação expedita de dados informáticos armazenados esteja autorizada a fazer o mesmo em relação a apenas determinados dados, não impondo, geralmente, às pessoas a obrigação de conservarem quantidades de dados não especificadas ou indiscriminadas.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poder processual não pode ser utilizado para obrigar qualquer pessoa a preservar dados que ainda não existam ou que não foram armazenados através de um sistema informático. Mais uma vez, isto difere da obrigação de conservação de dados, que se pode aplicar a dados que não existem.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 algumas jurisdições, os agentes responsáveis pela aplicação da lei são obrigados a assegurar às autoridades competentes que os dados informáticos armazenados relativamente aos quais é solicitada uma preservação expedita são vulneráveis a perdas ou alterações. Tal inclui tanto a vulnerabilidade à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perda/alteração</a:t>
            </a:r>
            <a:r>
              <a:rPr lang="pt-PT" sz="1800" dirty="0">
                <a:effectLst/>
                <a:latin typeface="Calibri" panose="020F0502020204030204" pitchFamily="34" charset="0"/>
                <a:ea typeface="Calibri" panose="020F0502020204030204" pitchFamily="34" charset="0"/>
                <a:cs typeface="Times New Roman" panose="02020603050405020304" pitchFamily="18" charset="0"/>
              </a:rPr>
              <a:t> intencional de dados informáticos, como à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perda/alteração</a:t>
            </a:r>
            <a:r>
              <a:rPr lang="pt-PT" sz="1800" dirty="0">
                <a:effectLst/>
                <a:latin typeface="Calibri" panose="020F0502020204030204" pitchFamily="34" charset="0"/>
                <a:ea typeface="Calibri" panose="020F0502020204030204" pitchFamily="34" charset="0"/>
                <a:cs typeface="Times New Roman" panose="02020603050405020304" pitchFamily="18" charset="0"/>
              </a:rPr>
              <a:t> involuntária resultante do armazenamento inseguro de dados informáticos.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autoridade competente só pode ordenar a uma pessoa que preserve dados informáticos armazenados se esses dados informáticos especificados estiverem na posse ou sob o controlo dessa pessoa. Este slide faz a distinção entre posse (ou seja, a posse física) e controlo (ou seja, o livre controlo dos dados, mesmo que possam não estar na sua posse física).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É importante reconhecer que a preservação é um poder temporário, e não permite que os agentes responsáveis pela aplicação da lei ordenem às pessoas que preservem os dados por tempo indeterminado. Trata-se apenas de uma medida temporária que visa não frustrar o exercício de outros poderes processuais, nomeadamente, a produção de dados informáticos ou a busca e apreensão de dados informáticos. A Convenção de Budapeste exige que as Partes prevejam um prazo máximo de 90 dias para ordenar a preservação, devendo o prazo específico para um caso particular ser indicado na ordem de preservação.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É essencial que a tomada de medidas de preservação seja mantida confidencial por quem recebe a injunção, sob pena de a medida poder ser frustrada</a:t>
            </a:r>
            <a:r>
              <a:rPr lang="en-US" baseline="0" dirty="0"/>
              <a:t>. </a:t>
            </a:r>
            <a:endParaRPr lang="en-GB"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1723270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800" dirty="0">
                <a:effectLst/>
                <a:latin typeface="Calibri" panose="020F0502020204030204" pitchFamily="34" charset="0"/>
                <a:ea typeface="Calibri" panose="020F0502020204030204" pitchFamily="34" charset="0"/>
                <a:cs typeface="Times New Roman" panose="02020603050405020304" pitchFamily="18" charset="0"/>
              </a:rPr>
              <a:t>O conjunto seguinte de slides aborda as definições estabelecidas no Capítulo I da Convenção de Budapeste</a:t>
            </a:r>
            <a:r>
              <a:rPr lang="en-US" dirty="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val="38552620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Tendo em conta que, normalmente, existe mais de um fornecedor de serviços envolvido na cadeia de transmissão de qualquer comunicação, é difícil para as autoridades responsáveis pela aplicação da lei identificar cada fornecedor de serviços envolvido na cadeia de transmissão para poder exercer outros poderes (incluindo injunções, buscas e apreensões) relativamente a cada fornecedor de serviços. Assim, o artigo 17.º da Convenção de Budapeste confere às autoridades competentes um mandato legal para procurarem a divulgação parcial dos dados de tráfego, a fim de permitir a identificação dos fornecedores de serviços envolvidos na cadeia.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Um lembrete sobre “dados de tráfego” – todos os dados informáticos relacionados com uma comunicação efetuada por meio de um sistema informático, gerados por este sistema como elemento de uma cadeia de comunicação, indicando a origem da comunicação, o destino, o trajeto, a hora, a data, o tamanho, a duração ou o tipo do serviço subjacente.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apresenta também as várias formas de notificação das ordens aos vários fornecedores de serviços (por ex., ordens separadas, à medida que cada fornecedor de serviços subsequente envolvido na cadeia de transmissão é identificado, ordem única que é notificada sequencialmente a cada fornecedor de serviços subsequente à medida da identificação ou uma ordem única enviada a um único fornecedor de serviços que é obrigado a notificar o fornecedor de serviços seguinte envolvido na cadeia de transmissão).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É importante que o objeto da ordem de divulgação parcial de dados de tráfego esteja mandatado para divulgar dados de tráfego suficientes que permita a identificação de outros fornecedores de serviços envolvidos na transmissão da comunicação. Na ausência deste poder, será muito difícil identificar os diferentes fornecedores de serviços envolvidos e, por conseguinte, exercer os poderes apropriados em conformidade</a:t>
            </a:r>
            <a:r>
              <a:rPr lang="en-US" baseline="0" dirty="0"/>
              <a:t>.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18131809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disposição do artigo 18.º é também muito interessante. De acordo com esta disposição, cada Parte deve adotar medidas legislativas para conferir às suas autoridades responsáveis pela aplicação da lei a possibilidade de emitir “injunções”. Esta ordem judicial pode ser emitida pelas agências responsáveis pela aplicação da lei a cidadãos e fornecedores de serviços de Internet, ordenando-lhes que forneçam às autoridades competentes os dados armazenados num sistema informático, sob a sua responsabilidade ou fornecer dados de subscritores.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Nos termos da Convenção, a injunção tem de especificar a natureza e a extensão dos dados solicitados: é muito claro que os dados exigidos pela investigação devem ser previamente determinados e que, por conseguinte, as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expedições de pesca</a:t>
            </a:r>
            <a:r>
              <a:rPr lang="pt-PT" sz="1800" dirty="0">
                <a:effectLst/>
                <a:latin typeface="Calibri" panose="020F0502020204030204" pitchFamily="34" charset="0"/>
                <a:ea typeface="Calibri" panose="020F0502020204030204" pitchFamily="34" charset="0"/>
                <a:cs typeface="Times New Roman" panose="02020603050405020304" pitchFamily="18" charset="0"/>
              </a:rPr>
              <a:t> são proibidas. O objetivo deste limite legal é impor uma salvaguarda importante para a proteção dos direitos humanos e das liberdades no exercício desses poderes de investigação pelos agentes responsáveis pela aplicação da lei, assegura que a busca e apreensão de informação se limitem à informação diretamente relacionada com um processo sob investigação. Esta limitação é ainda mais importante do que limitações semelhantes que enquadram a busca e a apreensão no mundo real, onde estas operações têm, na maioria das vezes, um alcance prático limitado. No mundo digital, se a regra fosse a autorização total de acesso a toda a informação proveniente de um hardware, seria permitido aceder a todos os tipos de informações armazenadas nesse computador, muitas vezes não relacionadas com o crime investigado e (por ex., no caso da comunicação por e-mail) que envolvem também terceiros.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Como já foi referido, o artigo 16.º pode criar a obrigação, de um fornecedor de serviços, preservar os dados informáticos. A divulgação de dados de tráfego às agências responsáveis pela aplicação da lei é estabelecida pelo artigo 17.º, que apenas permite a divulgação de dados de tráfego. A possibilidade de divulgar às autoridades de aplicação da lei qualquer outro tipo de informação armazenada num meio digital é estabelecida pelo artigo 18.º, nos termos ou não de uma ordem de preservação emitida com base no artigo 16.º.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18.º, n.º 1, alínea a) aplica-se a qualquer pessoa que se encontre no território da Parte. Assim, embora não exija que os dados informáticos objeto de uma injunção estejam localizados no território, a pessoa a quem a injunção é emitida deve estar fisicamente presente no território. O termo pessoa é amplo e abrange tanto as pessoas singulares como as pessoas coletivas, incluindo os fornecedores de serviços.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É necessário que a autoridade competente que emite a injunção de dados informatizados esteja autorizada a fazer o mesmo no que diz respeito apenas a dados especificados e que, de um modo geral, não solicite, indiscriminadamente, grandes volumes de dados. Assim, uma injunção emitida a uma pessoa para produzir todos os dados armazenados no seu sistema informático não seria autorizada ao abrigo do artigo 18.º.</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autoridade competente só pode ordenar a uma pessoa a produção de dados informáticos quando esses dados informáticos especificados estiverem na posse ou sob o controlo dessa pessoa. Este slide faz a distinção entre posse (ou seja, a posse física) e controlo (ou seja, o livre controlo dos dados, mesmo que possam não estar na sua posse física).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injunções só podem ser emitidas relativamente a dados existentes que se encontrem num sistema informático ou num meio de armazenamento de dados informáticos. Não podem ser utilizadas para ordenar a uma pessoa o arquivo de dados ou para produzir dados que venham a existir numa data futura.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18.º, n.º 1, alínea b), tem um âmbito mais limitado do que o artigo 18.º, n.º 1, alínea a) no sentido em que se aplica apenas a fornecedores de serviços, e, por conseguinte, não se aplica a nenhuma pessoa singular ou coletiva que não seja abrangida pela definição de fornecedor de serviços.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No entanto, não está limitado em termos de localização física do fornecedor de serviços e é aplicável desde que o mesmo preste serviços no território da Parte.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slide enumera alguns dos fatores determinantes a ter em conta para avaliar se um fornecedor de serviços presta serviços num determinado território.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formador pode então remeter para a nota de orientação do T-CY relativa ao artigo 18.º.</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fornece uma explicação da definição de informação sobre subscritores nos termos do artigo 18.º da Convenção de Budapeste. É importante notar que a informação sobre subscritores pode não ser necessariamente sob a forma de dados informáticos e inclui, por conseguinte, os registos físicos detidos pelos fornecedores de serviços em relação aos seus subscritores.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Tal limita o âmbito da informação sobre subscritores que pode ser objeto de uma injunção à informação sobre subscritores relacionada com os serviços prestados por um fornecedor de serviços no território.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autoridade competente só pode ordenar a um prestador de serviços a produção de informação sobre subscritores quando essa informação sobre subscritores estiver na posse ou sob o controlo desse fornecedor de serviços. Este slide faz a distinção entre posse (ou seja, a posse física) e controlo (ou seja, o livre controlo da informação, mesmo que possam não estar na sua posse física).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Haverá também uma maior discussão sobre o artigo 18.º no módulo relativo à cooperação público-privada</a:t>
            </a:r>
            <a:r>
              <a:rPr lang="en-US" dirty="0"/>
              <a:t>.</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val="1887818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b) Dados de conteúdo de um fornecedor de serviços estrangeiro que ofereça serviços no seu país.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Tal deve-se ao facto de o âmbito do artigo 18.º, n.º 1, alínea b), apenas dizer respeito a informação sobre subscritores e não permitir a injunção relativa a dados de conteúdo a um fornecedor de serviços estrangeiro.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Embora os dados da opção c) sejam armazenados fora do seu país, a pessoa que controla esses dados está no seu país, pelo que essa pessoa pode ser obrigada a produzir os dados nos termos do artigo 18.º, n.º 1, alínea a)</a:t>
            </a:r>
            <a:r>
              <a:rPr lang="en-US" b="0" dirty="0"/>
              <a: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a:p>
        </p:txBody>
      </p:sp>
    </p:spTree>
    <p:extLst>
      <p:ext uri="{BB962C8B-B14F-4D97-AF65-F5344CB8AC3E}">
        <p14:creationId xmlns:p14="http://schemas.microsoft.com/office/powerpoint/2010/main" val="12589816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b) Dados de conteúdo de um fornecedor de serviços estrangeiro que ofereça serviços no seu país.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Tal deve-se ao facto de o âmbito do artigo 18.º, n.º 1, alínea b), apenas dizer respeito a informação sobre subscritores e não permitir a injunção relativa a dados de conteúdo a um fornecedor de serviços estrangeiro.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Embora os dados da opção c) sejam armazenados fora do seu país, a pessoa que controla esses dados está no seu país, pelo que essa pessoa pode ser obrigada a produzir os dados nos termos do artigo 18.º, n.º 1, alínea a)</a:t>
            </a:r>
            <a:r>
              <a:rPr lang="en-US" b="0" dirty="0"/>
              <a: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val="23412100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busca e a apreensão são descritas no artigo 19.º da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maioria das regras processuais nacionais inclui regulamentos gerais em matéria de busca e apreensão, mas nem todos os países dispõem de regras específicas que rejam as buscas e apreensões informáticas. Muitas jurisdições podem viver bem apenas com buscas e apreensões tradicionais. No entanto, o mundo real ensina que as investigações digitais enfrentam desafios anteriormente desconhecidos causados, por exemplo, pela interligação dos sistemas informáticos.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Para fazer face a este tipo de questões novas, a Convenção de Budapeste criou regras específicas para abordar as buscas e apreensões no mundo digital. Em consequência, organiza a possibilidade de efetuar buscas num sistema informático, num meio de armazenamento e num sistema informático disponível a partir do sistema inicial. Esta última possibilidade permite à autoridade alargar “de forma expedita” a busca a outro sistema quando, durante uma busca legal num determinado sistema informático ou numa parte do mesmo, essa autoridade formar uma convicção razoável de que os dados procurados estão armazenados noutro sistema informático no seu território.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No que diz respeito aos poderes de investigação, o artigo 19.º exige que os investigadores disponham dos poderes necessários para “apreender ou obter de forma semelhante os dados informáticos acedidos e para ordenar a qualquer pessoa que tenha conhecimento sobre o funcionamento do sistema informático ou das medidas aplicadas para proteger os dados informáticos nele contidos que forneça, na medida do razoável, a informação necessária para permitir a busca e a apreensão.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Tendo em conta as várias possibilidades e formas mais eficientes de apreender dados informáticos, a Convenção de Budapeste apresenta uma lista de ações básicas que os investigadores devem estar autorizados a realizar... (próximo slide).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n-US"/>
          </a:p>
        </p:txBody>
      </p:sp>
    </p:spTree>
    <p:extLst>
      <p:ext uri="{BB962C8B-B14F-4D97-AF65-F5344CB8AC3E}">
        <p14:creationId xmlns:p14="http://schemas.microsoft.com/office/powerpoint/2010/main" val="23086158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Nos termos da Convenção de Budapeste, as ações básicas que os investigadores devem estar legalmente autorizados a realizar durante o processo de apreensão legal de dados informáticos são as seguintes: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apreender fisicamente um sistema informático,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b) efetuar e conservar uma cópia desses dados informáticos (o que é importante no caso de os dados serem armazenados num grande servidor, em que a remoção física seja impossível e também quando a apreensão física puder interferir de forma demasiado significativa com os direitos de outras pessoas que têm direito de acesso a essa máquina – por exemplo, um servidor de uma grande empresa),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c) preservar a integridade dos dados informáticos pertinentes armazenados, e, por último, 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 tornar inacessíveis ou eliminar esses dados do sistema informático acedido.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Esta última disposição é relevante, por exemplo, quando a apreensão física é impossível, mas podem verificar-se prejuízos reais se um terceiro tiver acesso aos dados.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À exceção da mera apreensão de dados no seu próprio registo original, todas estas possibilidades processuais são medidas específicas no ambiente digital</a:t>
            </a:r>
            <a:r>
              <a:rPr lang="en-GB" dirty="0"/>
              <a:t>.</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21959161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Por vezes, o investigador necessita de </a:t>
            </a:r>
            <a:r>
              <a:rPr lang="pt-BR" sz="1800" dirty="0">
                <a:effectLst/>
                <a:latin typeface="Calibri" panose="020F0502020204030204" pitchFamily="34" charset="0"/>
                <a:ea typeface="Calibri" panose="020F0502020204030204" pitchFamily="34" charset="0"/>
                <a:cs typeface="Times New Roman" panose="02020603050405020304" pitchFamily="18" charset="0"/>
              </a:rPr>
              <a:t>informação mais recente do que a fornecida </a:t>
            </a:r>
            <a:r>
              <a:rPr lang="pt-PT" sz="1800" dirty="0">
                <a:effectLst/>
                <a:latin typeface="Calibri" panose="020F0502020204030204" pitchFamily="34" charset="0"/>
                <a:ea typeface="Calibri" panose="020F0502020204030204" pitchFamily="34" charset="0"/>
                <a:cs typeface="Times New Roman" panose="02020603050405020304" pitchFamily="18" charset="0"/>
              </a:rPr>
              <a:t>pela busca ou apreensão dos dados armazenados.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recolha em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tempo real</a:t>
            </a:r>
            <a:r>
              <a:rPr lang="pt-PT" sz="1800" dirty="0">
                <a:effectLst/>
                <a:latin typeface="Calibri" panose="020F0502020204030204" pitchFamily="34" charset="0"/>
                <a:ea typeface="Calibri" panose="020F0502020204030204" pitchFamily="34" charset="0"/>
                <a:cs typeface="Times New Roman" panose="02020603050405020304" pitchFamily="18" charset="0"/>
              </a:rPr>
              <a:t> de dados informáticos permite investigações mais ativas e é descrita no artigo 20.º da Convenção de Budapeste. Este tipo de medida intrusiva exige legislação adequada que permita às autoridades responsáveis pela aplicação da lei recolher ou registar dados em tempo real através de meios técnicos, bem como o poder de obrigar os fornecedores de serviços a recolher ou registar dados em tempo real junto dos seus clientes, no âmbito da sua atividade normal.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tipo de instrumento de investigação pode ser muito importante para, por exemplo, estabelecer a fonte de uma comunicação, a fim de identificar um infrator em tempo real.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De salientar que o §3 do artigo 20.º estabelece que as Partes adotarão as medidas legislativas e outras que se revelem necessárias, para obrigar os fornecedores de serviços a manterem confidencial o facto de qualquer um dos poderes previstos no presente artigo ter sido executado, bem como qualquer informação a esse respeito</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a:p>
        </p:txBody>
      </p:sp>
    </p:spTree>
    <p:extLst>
      <p:ext uri="{BB962C8B-B14F-4D97-AF65-F5344CB8AC3E}">
        <p14:creationId xmlns:p14="http://schemas.microsoft.com/office/powerpoint/2010/main" val="38387963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Por último, mas não menos importante, o artigo 21.º descreve a interceção de dados de conteúdo.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Para além dos dados de tráfego, por vezes, as autoridades responsáveis pela aplicação da lei podem ter de conhecer o verdadeiro conteúdo das comunicações entre suspeitos de um crime. Alguns países já têm disposições em matéria de interceções telefónicas, mas nem todos permitem às autoridades intercetar comunicações, exceto as telefónicas.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É por esta razão que, especificamente, no artigo 21.º, a Convenção de Budapeste inclui disposições que permitem aos investigadores intercetar e registar comunicações de dados.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Para além de constituir um instrumento de investigação muito poderoso, a interceção de comunicações é também uma medida muito intrusiva e só é permitida, nos termos da Convenção, em relação a uma série de infrações graves a determinar pelas legislações nacionais.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Para mais informações sobre as salvaguardas adicionais em matéria de vigilância dissimulada (incluindo a interceção de dados de conteúdo) que devem ser introduzidas na legislação nacional pelas Partes na Convenção Europeia dos Direitos do Homem, consultar uma compilação da jurisprudência pertinente do Tribunal Europeu dos Direitos do Homem elaborada com base no artigo 8.º (direito ao respeito da vida privada e familiar, do domicílio e da correspondência): http://www.echr.coe.int/Documents/FS_Mass_surveillance_ENG.pdf</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De salientar que o §3 do artigo 21.º estabelece que as Partes adotarão as medidas legislativas e outras que se revelem necessárias, para obrigar os fornecedores de serviços a manterem confidencial o facto de qualquer um dos poderes previstos no presente artigo ter sido executado, bem como qualquer informação a esse respeito</a:t>
            </a:r>
            <a:r>
              <a:rPr lang="en-GB"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22477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 interceção de dados de conteúdo nos termos do artigo 21.º só pode ser exercida em relação a infrações graves – provavelmente não infrações com penas mínimas</a:t>
            </a:r>
            <a:r>
              <a:rPr lang="en-US" sz="1200" b="0" dirty="0">
                <a:solidFill>
                  <a:srgbClr val="FF0000"/>
                </a:solidFill>
              </a:rPr>
              <a:t>.</a:t>
            </a:r>
            <a:endParaRPr lang="en-PK" b="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n-US"/>
          </a:p>
        </p:txBody>
      </p:sp>
    </p:spTree>
    <p:extLst>
      <p:ext uri="{BB962C8B-B14F-4D97-AF65-F5344CB8AC3E}">
        <p14:creationId xmlns:p14="http://schemas.microsoft.com/office/powerpoint/2010/main" val="21505902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 interceção de dados de conteúdo nos termos do artigo 21.º só pode ser exercida em relação a infrações graves – provavelmente não infrações com penas mínimas</a:t>
            </a:r>
            <a:r>
              <a:rPr lang="en-US" sz="1200" b="0" dirty="0">
                <a:solidFill>
                  <a:srgbClr val="FF0000"/>
                </a:solidFill>
              </a:rPr>
              <a:t>.</a:t>
            </a:r>
            <a:endParaRPr lang="en-PK" b="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52</a:t>
            </a:fld>
            <a:endParaRPr lang="en-US"/>
          </a:p>
        </p:txBody>
      </p:sp>
    </p:spTree>
    <p:extLst>
      <p:ext uri="{BB962C8B-B14F-4D97-AF65-F5344CB8AC3E}">
        <p14:creationId xmlns:p14="http://schemas.microsoft.com/office/powerpoint/2010/main" val="1433610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Do lado esquerdo, este slide apresenta o texto do artigo 1.º, alínea a), da Convenção de Budapeste, que é a definição de “sistema informático”.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Do lado direito, este slide fornece uma explicação da definição.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Um sistema informático, nos termos a que se refere a Convenção de Budapeste, é um equipamento constituído por hardware e software desenvolvidos para o tratamento automático de dados digitais. Poderá incluir dispositivos de entrada, saída e armazenamento. Poderá funcionar de forma autónoma ou estar ligado em rede com outros dispositivos semelhantes.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Um sistema informático é, normalmente, composto por vários dispositivos, distinguindo-se o processador ou a unidade central de processamento e os periféricos. Um “periférico” consiste num aparelho que desempenha determinadas funções específicas em interação com a unidade de processamento, tal como uma impressora, um monitor de vídeo, um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leitor/gravador</a:t>
            </a:r>
            <a:r>
              <a:rPr lang="pt-PT" sz="1800" dirty="0">
                <a:effectLst/>
                <a:latin typeface="Calibri" panose="020F0502020204030204" pitchFamily="34" charset="0"/>
                <a:ea typeface="Calibri" panose="020F0502020204030204" pitchFamily="34" charset="0"/>
                <a:cs typeface="Times New Roman" panose="02020603050405020304" pitchFamily="18" charset="0"/>
              </a:rPr>
              <a:t> de CD ou outro dispositivo de armazenamento.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Estes sistemas informáticos podem estar conectados à rede como terminais de saída ou como um meio de facilitar a comunicação na rede. O importante é que os dados sejam trocados através da rede.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formador pode partilhar um recurso adicional da Nota de orientação n.º 1</a:t>
            </a:r>
            <a:r>
              <a:rPr lang="en-US" sz="1200" kern="1200" dirty="0">
                <a:solidFill>
                  <a:schemeClr val="tx1"/>
                </a:solidFill>
                <a:latin typeface="+mn-lt"/>
                <a:ea typeface="MS PGothic" pitchFamily="34" charset="-128"/>
                <a:cs typeface="ＭＳ Ｐゴシック" charset="0"/>
              </a:rPr>
              <a:t>: http://rm.coe.int/CoERMPublicCommonSearchServices/DisplayDCTMContent?documentId=09000016802e79e6</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val="16619175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A primeira parte analisará as disposições gerais da Convenção de Budapeste relacionadas com a cooperação internacional e a assistência mútua</a:t>
            </a:r>
            <a:r>
              <a:rPr lang="en-US" dirty="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54</a:t>
            </a:fld>
            <a:endParaRPr lang="en-US"/>
          </a:p>
        </p:txBody>
      </p:sp>
    </p:spTree>
    <p:extLst>
      <p:ext uri="{BB962C8B-B14F-4D97-AF65-F5344CB8AC3E}">
        <p14:creationId xmlns:p14="http://schemas.microsoft.com/office/powerpoint/2010/main" val="37833988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Convenção de Budapeste reconhece outros instrumentos internacionais e bilaterais, bem como as legislações nacionais, que dizem respeito e permitem a cooperação internacional. Exige a utilização destes instrumentos e das legislações nacionais para a cooperação internacional em matéria penal.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Embora a Convenção de Budapeste seja, em grande medida, considerada uma convenção sobre o cibercrime que permite a cooperação internacional em matéria de cibercrime, o seu âmbito é, na realidade, muito mais abrangente. Os elementos realçados mostram que a Convenção de Budapeste permite e autoriza a cooperação internacional relativa 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Infrações relacionadas com sistemas e dados informáticos (cibercrime).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Recolha de provas de qualquer infração penal (cibercrime e não cibercrime).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Isto significa que a Convenção de Budapeste permite a cooperação no que diz respeito ao intercâmbio de provas sob a forma eletrónica, independentemente de a infração investigada ser ou não uma infração de cibercrime</a:t>
            </a:r>
            <a:r>
              <a:rPr lang="en-US" altLang="sr-Latn-RS" dirty="0"/>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55</a:t>
            </a:fld>
            <a:endParaRPr lang="en-US"/>
          </a:p>
        </p:txBody>
      </p:sp>
    </p:spTree>
    <p:extLst>
      <p:ext uri="{BB962C8B-B14F-4D97-AF65-F5344CB8AC3E}">
        <p14:creationId xmlns:p14="http://schemas.microsoft.com/office/powerpoint/2010/main" val="3711842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respostas corretas são: a) Pirataria informática, c) Falsidade informática, d)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DDoS</a:t>
            </a:r>
            <a:r>
              <a:rPr lang="pt-PT" sz="1800" dirty="0">
                <a:effectLst/>
                <a:latin typeface="Calibri" panose="020F0502020204030204" pitchFamily="34" charset="0"/>
                <a:ea typeface="Calibri" panose="020F0502020204030204" pitchFamily="34" charset="0"/>
                <a:cs typeface="Times New Roman" panose="02020603050405020304" pitchFamily="18" charset="0"/>
              </a:rPr>
              <a:t>, e) Posse de pornografia infantil numa unidade USB</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56</a:t>
            </a:fld>
            <a:endParaRPr lang="en-US"/>
          </a:p>
        </p:txBody>
      </p:sp>
    </p:spTree>
    <p:extLst>
      <p:ext uri="{BB962C8B-B14F-4D97-AF65-F5344CB8AC3E}">
        <p14:creationId xmlns:p14="http://schemas.microsoft.com/office/powerpoint/2010/main" val="36847286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As respostas corretas são: a) Pirataria informática, c) Falsidade informática, d)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DDoS</a:t>
            </a:r>
            <a:r>
              <a:rPr lang="pt-PT" sz="1800" dirty="0">
                <a:effectLst/>
                <a:latin typeface="Calibri" panose="020F0502020204030204" pitchFamily="34" charset="0"/>
                <a:ea typeface="Calibri" panose="020F0502020204030204" pitchFamily="34" charset="0"/>
                <a:cs typeface="Times New Roman" panose="02020603050405020304" pitchFamily="18" charset="0"/>
              </a:rPr>
              <a:t>, e) Posse de pornografia infantil numa unidade USB</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n-US"/>
          </a:p>
        </p:txBody>
      </p:sp>
    </p:spTree>
    <p:extLst>
      <p:ext uri="{BB962C8B-B14F-4D97-AF65-F5344CB8AC3E}">
        <p14:creationId xmlns:p14="http://schemas.microsoft.com/office/powerpoint/2010/main" val="11669745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Convenção de Budapeste não é normalmente um tratado de extradição – mas exige que as Partes extraditem os presumíveis infratores em determinadas circunstâncias em relação a infrações estabelecidas em conformidade com a Convenção de Budapeste. A infração deve ser punível em ambos os países durante, pelo menos, um ano, embora as Partes possam acordar numa pena diferente com base na legislação ou num tratado de extradição.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Convenção de Budapeste não é normalmente um tratado de extradição e, em vez de prescrever um procedimento específico para a extradição, prevê que as infrações estabelecidas em conformidade com a Convenção de Budapeste sejam consideradas como infrações passíveis de extradição em qualquer tratado de extradição. Isto significa que os procedimentos existentes aceites por cada uma das Partes serão aplicáveis às infrações estabelecidas em conformidade com 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Esta disposição permite a extradição no que diz respeito a infrações estabelecidas em conformidade com a Convenção de Budapeste, mesmo na ausência de um tratado de extradição – desde que, se uma Parte exigir uma base jurídica para extraditar, a Convenção de Budapeste seja considerada como uma base jurídica para a extradição relativamente a tais infrações. Neste cenário limitado, a própria Convenção de Budapeste atuaria como um tratado de extradição.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disposições da Convenção de Budapeste em matéria de extradição não prevalecem sobre as condições existentes nos tratados de extradição – incluindo os motivos pelos quais a Parte requerida pode recusar a extradição. Isto significa que as Partes continuam a ter flexibilidade, com base nos tratados de extradição existentes, para aceitar ou recusar extradições em condições mutuamente aceites.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Se a Parte requerida recusar a extradição com base na nacionalidade da pessoa ou se se considerar competente em relação à infração, deve processar a pessoa em causa e notificar a Parte requerente do resultado da ação penal. No entanto, a Parte requerida deve conduzir a investigação e a ação penal da mesma forma que uma infração comparável nos termos do direito interno</a:t>
            </a:r>
            <a:r>
              <a:rPr lang="en-US" sz="1200" dirty="0"/>
              <a:t>.</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n-US"/>
          </a:p>
        </p:txBody>
      </p:sp>
    </p:spTree>
    <p:extLst>
      <p:ext uri="{BB962C8B-B14F-4D97-AF65-F5344CB8AC3E}">
        <p14:creationId xmlns:p14="http://schemas.microsoft.com/office/powerpoint/2010/main" val="13502397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Embora a Convenção de Budapeste seja, em grande medida, considerada uma convenção sobre o cibercrime que permite a assistência mútua em matéria de cibercrime, o seu âmbito é, na realidade, muito mais abrangente. Os elementos realçados mostram que a Convenção de Budapeste permite e autoriza a assistência mútua relativa 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Infrações relacionadas com sistemas e dados informáticos (cibercrime).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Recolha de provas de qualquer infração penal (cibercrime e não cibercrime).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Isto significa que a Convenção de Budapeste permite a assistência mútua no que diz respeito ao intercâmbio de provas sob a forma eletrónica, independentemente de a infração investigada ser ou não uma infração de cibercrime.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Os dados informatizados são altamente voláteis. Bastará um simples premir de teclas ou a execução de programas automáticos para os apagar, tornando assim impossível chegar até ao autor da infração ou destruindo as provas da sua culpabilidade. Alguns tipos de dados informatizados são armazenados apenas por curtos períodos de tempo antes de serem eliminados. Noutros casos, se as provas não forem recolhidas rapidamente, tal poderá causar prejuízos significativos a pessoas e bens. Em casos urgentes como estes, tanto o pedido como a resposta deverão caracterizar-se pela maior celeridade possível. É por esta razão que as disposições realçadas da Convenção de Budapeste permitem a utilização de meios de comunicação expeditos (que incluem, mas não se limitam a fax ou e-mail) para apresentar pedidos de assistência mútua em circunstâncias urgentes. Esses meios de comunicação expeditos serão seguidos pelos documentos escritos tradicionais, selados através de malas diplomáticas ou de sistemas de distribuição, se a Parte requerida assim o exigir.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Para além de permitir meios de comunicação expeditos, a Convenção de Budapeste também permite que as Partes decidam, entre si, qual a forma de assegurar a autenticidade das comunicações, bem como determinar a necessidade de proteções especiais de segurança (incluindo a encriptação) relativamente a casos particularmente delicados.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Um mito comum sobre a Convenção de Budapeste é que permite o livre acesso aos dados de um determinado país. Com efeito, a Convenção de Budapeste reconhece claramente que qualquer assistência mútua estará sujeita a condições previstas nos tratados de assistência jurídica mútua ou no direito interno da Parte requerida. Tal inclui os motivos de recusa de assistência. A Convenção de Budapeste proíbe as Partes de recusarem a assistência mútua apenas com o fundamento de que o pedido diz respeito a uma infração que considera ser uma infração fiscal.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fornece efetivamente a definição de dupla criminalidade. Conforme referido no Relatório Explicativo da Convenção de Budapeste: </a:t>
            </a: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“Considera-se que existe dupla criminalidade caso a conduta subjacente à infração para a qual é pedida a assistência seja igualmente classificada como infração penal à luz da legislação da Parte requerida, mesmo que tal legislação inclua a dita infração numa categoria diferente de infrações ou que a terminologia utilizada na sua designação não seja a mesma. A necessidade inerente a esta disposição é a de assegurar que as Partes requeridas não se regem por critérios demasiadamente rígidos em se tratando da aplicação da criminalidade dupla. Tendo em conta as diferenças verificadas ao nível dos sistemas jurídicos nacionais, é inevitável a constatação das variações existentes no plano da terminologia e da categorização dos comportamentos de índole criminosa. Se a conduta em causa constituir uma infração penal ao abrigo de ambos os sistemas jurídicos, as diferenças de ordem técnica não deverão, pois, constituir um impedimento à prestação de assistência. Nos casos aos quais é aplicável o critério da dupla criminalidade, tal deverá ocorrer com alguma flexibilidade a fim de facilitar a concessão de assistência”. (ponto 259).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As Partes podem tornar a dupla criminalidade como condição para todas as formas de assistência mútua, exceto em certos casos no que diz respeito à preservação de dados nos termos do artigo 29.º, n.º 4, da Convenção de Budapeste</a:t>
            </a:r>
            <a:r>
              <a:rPr lang="en-US" dirty="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n-US"/>
          </a:p>
        </p:txBody>
      </p:sp>
    </p:spTree>
    <p:extLst>
      <p:ext uri="{BB962C8B-B14F-4D97-AF65-F5344CB8AC3E}">
        <p14:creationId xmlns:p14="http://schemas.microsoft.com/office/powerpoint/2010/main" val="19607550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Embora a Convenção de Budapeste permita às Partes recusar a cooperação na ausência de dupla criminalidade, avalia a existência de dupla criminalidade com base no facto de a conduta subjacente à infração ser criminalizada em ambos os países, independentemente da terminologia utilizada. Por outras palavras, mesmo que as Partes utilizem terminologia diferente para definir uma infração, se a conduta subjacente for criminalizada em ambos os países, a ausência de dupla criminalidade não pode ser invocada</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60</a:t>
            </a:fld>
            <a:endParaRPr lang="en-US"/>
          </a:p>
        </p:txBody>
      </p:sp>
    </p:spTree>
    <p:extLst>
      <p:ext uri="{BB962C8B-B14F-4D97-AF65-F5344CB8AC3E}">
        <p14:creationId xmlns:p14="http://schemas.microsoft.com/office/powerpoint/2010/main" val="38892656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Embora a Convenção de Budapeste permita às Partes recusar a cooperação na ausência de dupla criminalidade, avalia a existência de dupla criminalidade com base no facto de a conduta subjacente à infração ser criminalizada em ambos os países, independentemente da terminologia utilizada. Por outras palavras, mesmo que as Partes utilizem terminologia diferente para definir uma infração, se a conduta subjacente for criminalizada em ambos os países, a ausência de dupla criminalidade não pode ser invocada</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61</a:t>
            </a:fld>
            <a:endParaRPr lang="en-US"/>
          </a:p>
        </p:txBody>
      </p:sp>
    </p:spTree>
    <p:extLst>
      <p:ext uri="{BB962C8B-B14F-4D97-AF65-F5344CB8AC3E}">
        <p14:creationId xmlns:p14="http://schemas.microsoft.com/office/powerpoint/2010/main" val="17555677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Não é raro que um país disponha de informação importante e estar convicto de que a mesma poderá ter interesse no contexto das investigações e das ações penais levadas a cabo por um outro país que, por sua vez, não tem conhecimento da existência de tal informação. Em casos como este, não será apresentado qualquer pedido de assistência mútua. A Convenção de Budapeste, tal como muitas outras convenções internacionais, permite que um país na posse de informação a transmita ao outro país sem pedido prévio. Isto é particularmente útil quando os países requerem uma base jurídica positiva ou uma autoridade para enviar informação para outro país. Esta disposição não cria um mandato jurídico para a cooperação.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Sempre que esteja em causa informação sensível, os países que a enviam podem exigir que seja mantida confidencial ou utilizada em determinadas condições especificadas. A Convenção de Budapeste permite às Partes solicitar que a informação partilhada espontaneamente seja mantida confidencial ou utilizada em conformidade com essas condições. Se o país recetor aceitar estas condições, ficará vinculado pelas mesmas. Terá, no entanto, a oportunidade de notificar o outro país de que não pode cumprir as condições, caso em que o país que fornece a informação terá a oportunidade de reavaliar se deseja enviar a informação sem levantar objeções ao não cumprimento das condições</a:t>
            </a:r>
            <a:r>
              <a:rPr lang="en-US" dirty="0"/>
              <a:t>. </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n-US"/>
          </a:p>
        </p:txBody>
      </p:sp>
    </p:spTree>
    <p:extLst>
      <p:ext uri="{BB962C8B-B14F-4D97-AF65-F5344CB8AC3E}">
        <p14:creationId xmlns:p14="http://schemas.microsoft.com/office/powerpoint/2010/main" val="24591712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Contudo, a Convenção de Budapeste procura recorrer sobretudo aos canais de assistência mútua existentes (tais como tratados de assistência jurídica mútua ou outros acordos internacionais aplicáveis). O artigo 27.º prevê um procedimento relativo à assistência mútua nos casos em que as Partes não disponham de tratados de assistência jurídica mútua ou de acordos internacionais que permitam a aplicação da Convenção de Budapeste.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A Convenção de Budapeste obriga à constituição de uma ou mais autoridades centrais responsáveis pelo envio de, e pela resposta a, pedidos de assistência. A instituição das autoridades centrais é uma característica comum nos tratados de assistência judiciária mútua em matéria penal. Tendo em conta a natureza de cooperação em matéria de provas sob a forma eletrónica, é útil dispor de uma autoridade que possa proceder à comunicação rápida e eficiente e que assegure que tanto os pedidos recebidos como os pedidos emitidos são tratados de forma célere, que é prestado o necessário aconselhamento às entidades homólogas estrangeiras responsáveis pela aplicação da lei, no que concerne à melhor forma de satisfazer os requisitos legais vigentes no território do país requerido e, ainda, que todos os pedidos particularmente delicados ou urgentes são tratados em conformidade.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Um país pode ter mais do que uma autoridade central, se apropriado no âmbito do seu sistema jurídico, embora seja, em geral, mais eficiente dispor de uma única autoridade central.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Para isso é importante que as autoridades centrais disponham do poder e da capacidade para comunicar diretamente entre si, de modo a garantir uma cooperação eficaz.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Uma vez que o principal objetivo da procura de assistência mútua ao abrigo da Convenção de Budapeste é obter provas sob a forma eletrónica para utilização num julgamento, é importante que os elementos de prova sejam recolhidos em conformidade com os procedimentos especificados pelo país requerente – para que possam ser utilizados pelo país requerente num julgamento penal. No entanto, o procedimento especificado pelo país requerente pode não ser aplicado pelo país requerido se for incompatível com o seu direito interno.</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A Convenção de Budapeste permite a recusa de pedidos que não sejam os estabelecidos em conformidade com o seu direito interno ou com os tratados de assistência jurídica mútua pelos seguintes motivos: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tabLst>
                <a:tab pos="4572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A infração é uma infração política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tabLst>
                <a:tab pos="4572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A execução do pedido é suscetível de prejudicar sua:</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mj-lt"/>
              <a:buAutoNum type="alphaLcParenR"/>
              <a:tabLst>
                <a:tab pos="9144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Soberania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mj-lt"/>
              <a:buAutoNum type="alphaLcParenR"/>
              <a:tabLst>
                <a:tab pos="9144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Segurança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mj-lt"/>
              <a:buAutoNum type="alphaLcParenR"/>
              <a:tabLst>
                <a:tab pos="9144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Ordem pública</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mj-lt"/>
              <a:buAutoNum type="alphaLcParenR"/>
              <a:tabLst>
                <a:tab pos="9144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Outros interesses essenciais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Espera-se que os países interpretem estes fundamentos de forma restritiva e os apliquem com contenção.</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A Convenção de Budapeste autoriza uma Parte requerida a adiar, e não a recusar, a assistência nos casos em que a execução imediata do pedido se mostre prejudicial para as investigações ou ações penais levadas a cabo pelas suas autoridades. Assim, por exemplo, se a Parte requerente solicitar a comunicação de provas ou a apresentação do depoimento de uma testemunha para fins de investigação ou julgamento, e as referidas provas ou testemunha forem necessárias para integrar um julgamento em fase inicial no território da Parte requerida, esta última disporá, pois, de um argumento válido para adiar a concessão de assistência.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A Convenção de Budapeste permite à Parte requerida analisar se um determinado pedido pode ser parcialmente deferido ou sujeito a quaisquer condições, antes de recusar ou adiar a assistência. Tal pode ser realizado através de consultas com a Parte requerente.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100" dirty="0">
                <a:effectLst/>
                <a:latin typeface="Calibri" panose="020F0502020204030204" pitchFamily="34" charset="0"/>
                <a:ea typeface="Calibri" panose="020F0502020204030204" pitchFamily="34" charset="0"/>
                <a:cs typeface="Times New Roman" panose="02020603050405020304" pitchFamily="18" charset="0"/>
              </a:rPr>
              <a:t>A Parte requerente deve ser mantida informada acerca do seguimento dado ao pedido, e exigir que sejam expostos os motivos em caso de recusa ou adiamento da prestação de assistência. A apresentação dos motivos poderá, entre outros aspetos, ajudar a Parte requerente a compreender a forma como a Parte requerida interpreta os requisitos decorrentes do presente artigo, proporcionar uma base de consulta de modo a reforçar a eficácia de futuras prestações de assistência mútua, e fornecer à Parte requerente informações factuais anteriormente desconhecidas acerca da disponibilidade ou situação das testemunhas ou das provas</a:t>
            </a:r>
            <a:r>
              <a:rPr lang="en-US" sz="1200" dirty="0">
                <a:solidFill>
                  <a:srgbClr val="000000"/>
                </a:solidFill>
                <a:latin typeface="Arial" panose="020B0604020202020204" pitchFamily="34" charset="0"/>
              </a:rPr>
              <a:t>.</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n-US"/>
          </a:p>
        </p:txBody>
      </p:sp>
    </p:spTree>
    <p:extLst>
      <p:ext uri="{BB962C8B-B14F-4D97-AF65-F5344CB8AC3E}">
        <p14:creationId xmlns:p14="http://schemas.microsoft.com/office/powerpoint/2010/main" val="2786603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Do lado esquerdo, este slide apresenta o texto do artigo 1.º, alínea b), da Convenção de Budapeste, que é a definição de “dados informáticos”.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Do lado direito, este slide fornece uma explicação da definição.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definição de dados informáticos assenta na definição de dados, de acordo com a norma ISO. Esta definição contém os termos “adequado para tratamento”. Isto significa que os dados são disponibilizados de forma que podem ser diretamente processados pelo sistema informático. De modo a tornar claro que, ao abrigo da Convenção, o termo “dados” deverá ser entendido como referindo-se a dados sob a forma eletrónica ou outra forma diretamente processável, foi introduzida a noção de “dados informáticos”.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Os dados informáticos conforme definidos poderão constituir o alvo de uma das infrações penais definidas na Convenção de Budapeste (no Capítulo 2, Secção 1), bem como ser objeto de aplicação de uma das medidas de investigação definidas pela Convenção de Budapeste (no Capítulo 2, Secção 2).</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val="16333516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Parte requerente tem o direito, ao abrigo da Convenção de Budapeste, de solicitar a confidencialidade da apresentação do pedido. Isto é particularmente importante nos casos delicados em que a divulgação pública do pedido pode prejudicar uma investigação. Tal não restringirá a divulgação necessária para executar o pedido, por exemplo, nas condições indicadas no slide.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Embora a Convenção de Budapeste autorize a instituição de autoridades centrais para comunicar diretamente entre si no que respeita aos pedidos de assistência mútua, em caso de urgência, os pedidos de assistência jurídica mútua poderão ser enviados diretamente pelos juízes e procuradores da Parte requerente aos seus homólogos da Parte requerida. O juiz ou procurador de justiça que aplicar este procedimento deverá igualmente enviar uma cópia do pedido à autoridade central do seu país para que esta última a transmita, por sua vez, à autoridade central da Parte requerida. A Convenção de Budapeste também permite a apresentação de pedidos ou outras comunicações através da Interpol. Os pedidos poderão ainda ser transmitidos diretamente, sem a intervenção das autoridades centrais mesmo que não se revistam de um caráter urgente, desde que a autoridade da Parte requerida disponha das condições necessárias para satisfazer o pedido sem fazer uso de ações coercivas.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Pode ser solicitada à Parte requerente uma explicação acerca do uso que foi dado à informação ou ao material recebido segundo as condições, por forma a que a Parte requerida possa certificar-se de que a referida condição foi efetivamente cumprida. Mais se decidiu que a Parte requerida não poderá pois exigir a comunicação de demasiados pormenores, como por exemplo, a indicação de todas as vezes que as informações ou materiais fornecidos foram consultados</a:t>
            </a:r>
            <a:r>
              <a:rPr lang="en-US" dirty="0"/>
              <a:t>.</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n-US"/>
          </a:p>
        </p:txBody>
      </p:sp>
    </p:spTree>
    <p:extLst>
      <p:ext uri="{BB962C8B-B14F-4D97-AF65-F5344CB8AC3E}">
        <p14:creationId xmlns:p14="http://schemas.microsoft.com/office/powerpoint/2010/main" val="14110715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À semelhança do artigo 27.º, o artigo 28.º só é aplicável quando não exista outro tratado ou acordo de assistência mútua que permita a assistência mútua prevista na Convenção de Budapeste. Casa exista tal tratado ou acordo, as disposições de confidencialidade e limitação de utilização desse tratado ou acordo serão aplicáveis, exceto quando o contrário for acordado entre as partes. O objetivo é permitir que as Partes utilizem um regime já estabelecido e bem compreendido, em vez de recorrer a dois instrumentos concorrentes e possivelmente contraditórios.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Parte requerida, ao responder a um pedido de assistência mútua, pode impor dois tipos de condições. A primeira condição, realçada neste slide, permite à Parte requerida solicitar que a informação ou o material fornecido seja mantido confidencial nos casos em que o referido pedido não possa ser satisfeito na ausência de tal condição, como por exemplo, quando se trata da identidade de um informante secreto. Não será, pois, apropriado exigir uma confidencialidade absoluta nos casos em que a Parte requerida seja obrigada a prestar a assistência pedida, uma vez que tal comprometeria, em muitas situações, o êxito da Parte requerente no contexto das suas investigações e ações penais, como por exemplo, impedindo-a de utilizar as provas num julgamento público (incluindo a divulgação obrigatória).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Parte requerida, ao responder a um pedido de assistência mútua, pode impor dois tipos de condições. A segunda condição, realçada neste slide, permite à Parte requerida solicitar que a informação ou o material fornecido não seja utilizado para outras investigações ou processos para além dos indicados no pedido. Para que tal condição se aplique, é necessário que a Parte requerida o indique expressamente; caso contrário, não existirão quaisquer limitações de utilização que a Parte requerida deva observar. Nos casos de indicação expressa da referida condição, tal constituirá uma garantia de que a informação e o material em causa somente serão utilizados para os fins previstos no pedido, impossibilitando, assim, a sua utilização para outros fins sem o prévio consentimento da Parte requerida.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Caso a Parte à qual a informação é enviada não disponha da capacidade necessária para cumprir a condição imposta deverá desde logo notificar a Parte emissora, a qual poderá então optar por não fornecer a informação. Contudo, se a Parte destinatária aceitar a referida condição, ficará vinculada ao cumprimento da mesma</a:t>
            </a:r>
            <a:r>
              <a:rPr lang="en-US" altLang="sr-Latn-RS" dirty="0"/>
              <a:t>.</a:t>
            </a:r>
            <a:endParaRPr lang="en-PK"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n-US"/>
          </a:p>
        </p:txBody>
      </p:sp>
    </p:spTree>
    <p:extLst>
      <p:ext uri="{BB962C8B-B14F-4D97-AF65-F5344CB8AC3E}">
        <p14:creationId xmlns:p14="http://schemas.microsoft.com/office/powerpoint/2010/main" val="1398905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 Convenção de Budapeste respeita as disposições processuais e de confidencialidade dos acordos em vigor. O artigo 27.º da Convenção de Budapeste prevê um procedimento que só será aplicável na ausência de acordos em vigor, ao passo que o artigo 28.º da Convenção de Budapeste estabelece requisitos de confidencialidade que só serão aplicáveis na ausência de acordos em vigor</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n-US"/>
          </a:p>
        </p:txBody>
      </p:sp>
    </p:spTree>
    <p:extLst>
      <p:ext uri="{BB962C8B-B14F-4D97-AF65-F5344CB8AC3E}">
        <p14:creationId xmlns:p14="http://schemas.microsoft.com/office/powerpoint/2010/main" val="16930571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 Convenção de Budapeste respeita as disposições processuais e de confidencialidade dos acordos em vigor. O artigo 27.º da Convenção de Budapeste prevê um procedimento que só será aplicável na ausência de acordos em vigor, ao passo que o artigo 28.º da Convenção de Budapeste estabelece requisitos de confidencialidade que só serão aplicáveis na ausência de acordos em vigor</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67</a:t>
            </a:fld>
            <a:endParaRPr lang="en-US"/>
          </a:p>
        </p:txBody>
      </p:sp>
    </p:spTree>
    <p:extLst>
      <p:ext uri="{BB962C8B-B14F-4D97-AF65-F5344CB8AC3E}">
        <p14:creationId xmlns:p14="http://schemas.microsoft.com/office/powerpoint/2010/main" val="4004262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resume algumas das principais características do artigo 29.º da Convenção de Budapeste – que diz respeito à preservação expedita dos dados informáticos armazenados noutra jurisdição. É o equivalente internacional do poder interno nos termos do artigo 16.º da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poder de pedir a preservação é uma medida provisória destinada a permitir a preservação expedita de provas eletrónicas voláteis, enquanto a Parte requerente apresenta um pedido de divulgação dos dados através de canais de assistência mútua mais lentos. Assim, a Convenção de Budapeste exige a intenção da Parte requerente de apresentar um pedido de assistência mútua para a divulgação de dados (nos termos do artigo 31.º), a fim de solicitar a preservação desses dados.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Esta disposição estabelece a regra geral da Convenção de Budapeste segundo a qual, ao contrário de outras disposições da Convenção de Budapeste relativas à assistência mútua, a dupla criminalidade não deve ser exigida como condição prévia para assegurar a preservação. Tal deve-se ao facto de o poder de preservação não envolver a divulgação de dados e não ser, por conseguinte, um poder intrusivo. Muitas vezes, é necessário tempo para determinar de forma conclusiva se existe dupla criminalidade – o que representa um risco de que os elementos de prova que se pretende preservar sejam suprimidos antes da sua preservação.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Embora a dupla criminalidade não deva ser exigida como condição prévia para assegurar a preservação, uma Parte pode recusar um pedido de preservação nos casos em que: i) exija a dupla criminalidade como condição para a assistência mútua no que diz respeito à busca ou acesso semelhante, apreensão ou proteção similar ou divulgação de dados, e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ii</a:t>
            </a:r>
            <a:r>
              <a:rPr lang="pt-PT" sz="1800" dirty="0">
                <a:effectLst/>
                <a:latin typeface="Calibri" panose="020F0502020204030204" pitchFamily="34" charset="0"/>
                <a:ea typeface="Calibri" panose="020F0502020204030204" pitchFamily="34" charset="0"/>
                <a:cs typeface="Times New Roman" panose="02020603050405020304" pitchFamily="18" charset="0"/>
              </a:rPr>
              <a:t>) se tiver razões para crer que a condição da dupla criminalidade não pode ser satisfeita no momento da divulgação. Trata-se de uma exceção limitada à regra geral segundo a qual a preservação expedita não deve ser recusada devido à inexistência de dupla criminalidade.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Existem motivos limitados com base nos quais a preservação expedita pode ser recusada.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Se a Parte requerida se aperceber da probabilidade de o administrador dos dados agir de uma maneira que comprometa a confidencialidade ou, de algum modo, prejudique a investigação levada a cabo pela Parte requerente (por exemplo, quando os dados a serem preservados são detidos por um fornecedor de serviços controlado por um grupo de crime organizado ou pela própria pessoa alvo da investigação). Nestas situações, a Parte requerente deverá ser imediatamente notificada a esse respeito, de forma a poder avaliar se deverá sujeitar-se ao risco inerente à execução do requerimento de preservação ou procurar aplicar um método mais intrusivo, mas mais seguro, de concessão de assistência mútua, tal como a produção de dados ou a busca e apreensão.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objetivo do poder de preservação expedita é assegurar à Parte requerente tempo suficiente para apresentar um pedido de divulgação de dados. </a:t>
            </a: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Por conseguinte, o período mínimo de preservação foi estabelecido em 60 dias, o que proporciona tempo suficiente para a apresentação de um pedido de busca ou acesso semelhante, apreensão ou proteção similar ou divulgação dos dados. Uma vez apresentado esse pedido, os dados devem ser preservados até que seja tomada uma decisão final sobre o pedido. Tal assegurará que os dados foram adequadamente preservados e estarão disponíveis para divulgação se a Parte requerida aceitar o pedido</a:t>
            </a:r>
            <a:r>
              <a:rPr lang="en-US" dirty="0"/>
              <a:t>.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68</a:t>
            </a:fld>
            <a:endParaRPr lang="en-US"/>
          </a:p>
        </p:txBody>
      </p:sp>
    </p:spTree>
    <p:extLst>
      <p:ext uri="{BB962C8B-B14F-4D97-AF65-F5344CB8AC3E}">
        <p14:creationId xmlns:p14="http://schemas.microsoft.com/office/powerpoint/2010/main" val="19212409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Este slide resume algumas das principais características do artigo 30.º da Convenção de Budapeste – que diz respeito à divulgação de dados de tráfego armazenados noutra jurisdição. É o equivalente internacional do poder interno nos termos do artigo 17.º da Convenção de Budapeste.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Ao contrário da maioria das outras disposições em matéria de assistência mútua da Convenção de Budapeste, o artigo 30.º não exige que uma Parte apresente um pedido a outra Parte. Pelo contrário, impõe a uma Parte que executa um pedido de preservação nos termos do artigo 29.º a obrigação de divulgar, automaticamente e sem um pedido, de forma expedita os dados de tráfego à outra Parte se descobrir que um fornecedor de serviços noutra jurisdição esteve envolvido na transmissão da comunicação. Tal permite que a Parte que solicitou a preservação procure de forma expedita a preservação dos dados na posse desses fornecedores de serviços noutras jurisdições. Trata-se de um poder importante que ajuda a garantir que todo o registo dos elementos de prova relacionados com uma comunicação de interesse pode ser identificado e preservado.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A Parte que descubra o envolvimento de um fornecedor de serviços noutra jurisdição na transmissão de uma comunicação é obrigada a divulgar dados de tráfego suficientes que permitam identificar: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tabLst>
                <a:tab pos="9144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O fornecedor de serviços noutra jurisdição envolvido na transmissão da comunicação</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tabLst>
                <a:tab pos="9144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A via através da qual a comunicação foi transmitida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100" dirty="0">
                <a:effectLst/>
                <a:latin typeface="Calibri" panose="020F0502020204030204" pitchFamily="34" charset="0"/>
                <a:ea typeface="Calibri" panose="020F0502020204030204" pitchFamily="34" charset="0"/>
                <a:cs typeface="Times New Roman" panose="02020603050405020304" pitchFamily="18" charset="0"/>
              </a:rPr>
              <a:t>Existem circunstâncias limitadas em que uma Parte pode reter dados que é obrigada a divulgar nos termos do artigo 30.º</a:t>
            </a:r>
            <a:r>
              <a:rPr lang="en-US" dirty="0"/>
              <a:t>. </a:t>
            </a:r>
            <a:endParaRPr lang="en-PK" dirty="0"/>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69</a:t>
            </a:fld>
            <a:endParaRPr lang="en-US"/>
          </a:p>
        </p:txBody>
      </p:sp>
    </p:spTree>
    <p:extLst>
      <p:ext uri="{BB962C8B-B14F-4D97-AF65-F5344CB8AC3E}">
        <p14:creationId xmlns:p14="http://schemas.microsoft.com/office/powerpoint/2010/main" val="16706268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Verdadeiro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30.º exige que as Partes divulguem automaticamente os dados de tráfego recolhidos por outra Parte no âmbito de um pedido de preservação de dados que identifique os fornecedores de serviços fora da sua jurisdição sem um pedido da outra Parte</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70</a:t>
            </a:fld>
            <a:endParaRPr lang="en-US"/>
          </a:p>
        </p:txBody>
      </p:sp>
    </p:spTree>
    <p:extLst>
      <p:ext uri="{BB962C8B-B14F-4D97-AF65-F5344CB8AC3E}">
        <p14:creationId xmlns:p14="http://schemas.microsoft.com/office/powerpoint/2010/main" val="32763562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resume algumas das principais características do artigo 31.º da Convenção de Budapeste – que diz respeito à assistência mútua em matéria de busca ou acesso semelhante, apreensão ou proteção similar e divulgação de dados por meio de um sistema informático armazenado noutra jurisdição. É o equivalente internacional do poder interno nos termos do artigo 19.º da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31.º permite às Partes enviar pedidos de busca ou de acesso semelhante, apreensão ou proteção similar e divulgação de dados informáticos armazenados num sistema informático localizado num território de outra Parte, incluindo dados preservados nos termos do artigo 29.º da Convenção de Budapeste. É o equivalente internacional do poder interno nos termos do artigo 19.º da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Os termos e condições para a prestação de assistência mútua ao abrigo do artigo 31.º serão os estabelecidos nos tratados, acordos e leis nacionais aplicáveis que regem a assistência jurídica mútua – e, na sua ausência – os artigos 27.º e 28.º da Convenção de Budapeste.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a um pedido de assistência mútua apresentado ao abrigo do artigo 31.º deverá ocorrer numa base expedita, sempre que: 1) existam motivos para crer que os dados em causa sejam particularmente vulneráveis a perdas ou modificações, ou 2) os tratados, acordos ou legislações prescrevam uma cooperação expedita</a:t>
            </a:r>
            <a:r>
              <a:rPr lang="en-US" sz="1200" dirty="0">
                <a:ea typeface="+mn-ea"/>
                <a:cs typeface="Arial" panose="020B0604020202020204" pitchFamily="34" charset="0"/>
              </a:rPr>
              <a:t>.</a:t>
            </a:r>
            <a:endParaRPr lang="en-GB" sz="1200" dirty="0">
              <a:ea typeface="+mn-ea"/>
              <a:cs typeface="Arial" panose="020B0604020202020204" pitchFamily="34" charset="0"/>
            </a:endParaRP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71</a:t>
            </a:fld>
            <a:endParaRPr lang="en-US"/>
          </a:p>
        </p:txBody>
      </p:sp>
    </p:spTree>
    <p:extLst>
      <p:ext uri="{BB962C8B-B14F-4D97-AF65-F5344CB8AC3E}">
        <p14:creationId xmlns:p14="http://schemas.microsoft.com/office/powerpoint/2010/main" val="31307953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resume algumas das principais características do artigo 32.º da Convenção de Budapeste – que diz respeito ao acesso transfronteiras de dados informáticos quando disponíveis ao público ou com consentimento.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formador deve salientar que, embora a maioria das disposições da Convenção de Budapeste em matéria de cooperação internacional exijam autorização de outro Estado, o artigo 32.º é diferente na medida em que pode ser utilizado para obter provas sob a forma eletrónica de outra jurisdição, mesmo que o Estado onde essas provas se encontram não dê a sua autorização.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Uma das condições que permite o acesso transfronteiras aos dados sem autorização da Parte onde os dados estão armazenados – ou seja, que os dados estejam publicamente disponíveis (fonte aberta). Os slides explicam que, se uma parte de um sítio Web estiver fechada ao público em geral, não é considerada publicamente disponível para efeitos do artigo 32.º, alínea a). Os dados da localização geográfica dos dados são irrelevantes para aceder a dados publicamente disponíveis – pelo que é irrelevante que sejam armazenados no seio ou fora de uma Parte na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Ao contrário do poder de acesso aos dados publicamente disponíveis, que pode ser exercido em relação aos dados armazenados em qualquer lugar, o poder de aceder a dados com consentimento só está disponível quando os dados solicitados se localizarem numa outra Parte na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poder de aceder a dados transfronteiras pode ser exercido com base no consentimento legítimo e voluntário obtido da pessoa autorizada a divulgar os dados. O slide explica o alcance dos termos consentimento legítimo e voluntário e a forma como pode ser utilizado para obter dados de fornecedores de serviços estrangeiros sem recorrer a canais de assistência mútua. É importante salientar que em muitas jurisdições, o acordo quanto às “condições gerais de serviço” dos fornecedores de serviços pode não ser considerado um consentimento específico e explícito que seria necessário para permitir a divulgação de informação a governos estrangeiros.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questão de quem é a pessoa “legalmente autorizada” a divulgar os dados poderá variar em função das circunstâncias, da natureza jurídica da pessoa e da respetiva legislação aplicável. Por exemplo, uma mensagem de correio eletrónico de uma dada pessoa poderá ser armazenada num outro país por um fornecedor de serviços, ou a pessoa poderá intencionalmente armazenar os dados num outro país. Esta pessoa pode recuperar os dados e, desde que disponha da autoridade jurídica para tal, pode voluntariamente divulgar os dados às autoridades competentes para a aplicação da lei ou permitir que estas acedam aos dados, tal como previsto no artigo 32.º</a:t>
            </a:r>
            <a:r>
              <a:rPr lang="en-US" dirty="0"/>
              <a:t>.</a:t>
            </a:r>
            <a:endParaRPr lang="en-PK" dirty="0"/>
          </a:p>
          <a:p>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72</a:t>
            </a:fld>
            <a:endParaRPr lang="en-US"/>
          </a:p>
        </p:txBody>
      </p:sp>
    </p:spTree>
    <p:extLst>
      <p:ext uri="{BB962C8B-B14F-4D97-AF65-F5344CB8AC3E}">
        <p14:creationId xmlns:p14="http://schemas.microsoft.com/office/powerpoint/2010/main" val="40096135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respostas corretas são: b) Dados acessíveis ao público, e c) Quaisquer dados armazenados com o consentimento legítimo ou voluntário da pessoa autorizada a divulgar.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Estes poderes estão previstos no artigo 32.º da Convenção de Budapeste</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73</a:t>
            </a:fld>
            <a:endParaRPr lang="en-US"/>
          </a:p>
        </p:txBody>
      </p:sp>
    </p:spTree>
    <p:extLst>
      <p:ext uri="{BB962C8B-B14F-4D97-AF65-F5344CB8AC3E}">
        <p14:creationId xmlns:p14="http://schemas.microsoft.com/office/powerpoint/2010/main" val="3933203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Do lado esquerdo, este slide apresenta o texto do artigo 1.º, alínea c), da Convenção de Budapeste, que é a definição de “fornecedor de serviço”.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Do lado direito, este slide fornece uma explicação da definição.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termo “fornecedor de serviço”, tal como definido na Convenção de Budapeste, cobre uma ampla categoria de pessoas que desempenham um papel particular no que diz respeito à comunicação ou ao tratamento de dados em sistemas informáticos. Inclui entidades públicas e privadas, abrange o fornecimento de serviços a um grupo fechado ou ao público, serviços gratuitos ou pagos</a:t>
            </a:r>
            <a:r>
              <a:rPr lang="en-US" altLang="sr-Latn-RS" dirty="0"/>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val="14881783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respostas corretas são: b) Dados acessíveis ao público, e c) Quaisquer dados armazenados com o consentimento legítimo ou voluntário da pessoa autorizada a divulgar.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Estes poderes estão previstos no artigo 32.º da Convenção de Budapeste</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74</a:t>
            </a:fld>
            <a:endParaRPr lang="en-US"/>
          </a:p>
        </p:txBody>
      </p:sp>
    </p:spTree>
    <p:extLst>
      <p:ext uri="{BB962C8B-B14F-4D97-AF65-F5344CB8AC3E}">
        <p14:creationId xmlns:p14="http://schemas.microsoft.com/office/powerpoint/2010/main" val="243044172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Esta disposição autoriza os investigadores a obterem dados de tráfego em tempo real, no que respeita a comunicações transmitidas por meio de sistemas informáticos situados no território de outras Partes. É o equivalente internacional do poder estabelecido no direito interno nos termos do artigo 20.º da Convenção de Budapeste. Este poder é importante, uma vez que as comunicações circulam normalmente entre fronteiras territoriais.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Tal como indicado no slide, os pedidos de recolha de dados de tráfego apresentados em conformidade com o artigo 33.º devem ser associados a comunicações específicas identificadas pelos Estados requerentes. Tendo em conta as preocupações de privacidade associadas à recolha em tempo real de dados de tráfego, é necessário que qualquer exercício de poderes ao abrigo do presente artigo diga respeito a comunicações especificadas e não confira poderes de vigilância gerais ou indiscriminados às autoridades competentes.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disposição de assistência mútua prevista no artigo 33.º deve ser aplicada pela Parte requerida em conformidade com as condições e os procedimentos aplicáveis previstos no direito interno da Parte requerida (ou seja, os poderes estabelecidos em conformidade com o artigo 20.º da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As Partes são obrigadas a prestar assistência mútua nos termos do artigo 33.º, pelo menos para as infrações relativamente às quais, num caso nacional, o mesmo poder (equivalente ao artigo 20.º da Convenção de Budapeste) estaria disponível</a:t>
            </a:r>
            <a:r>
              <a:rPr lang="en-US" sz="1200" dirty="0"/>
              <a:t>.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endParaRPr lang="en-US"/>
          </a:p>
        </p:txBody>
      </p:sp>
    </p:spTree>
    <p:extLst>
      <p:ext uri="{BB962C8B-B14F-4D97-AF65-F5344CB8AC3E}">
        <p14:creationId xmlns:p14="http://schemas.microsoft.com/office/powerpoint/2010/main" val="42614812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Esta disposição autoriza os investigadores a obterem dados de conteúdo em tempo real, no que respeita a comunicações transmitidas por meio de sistemas informáticos situados no território de outras Partes. É o equivalente internacional do poder estabelecido no direito interno nos termos do artigo 21.º da Convenção de Budapeste. Este poder é importante, uma vez que as comunicações circulam normalmente entre fronteiras territoriais.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Tal como indicado no slide, os pedidos de registo ou recolha de dados de conteúdo apresentados em conformidade com o artigo 34.º devem ser associados a comunicações específicas identificadas pelos Estados requerentes. Tendo em conta as elevadas preocupações de privacidade associadas a este poder, é necessário que qualquer exercício de poderes ao abrigo do presente artigo diga respeito a comunicações especificadas e não confira poderes de vigilância gerais ou indiscriminados às autoridades competentes.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As partes são obrigadas a prestar assistência mútua nos termos do artigo 34.º, na medida em que o seu direito interno o permita. Uma vez que se trata de uma medida altamente intrusiva, as Partes têm plena liberdade para limitar o âmbito da assistência mútua que estão dispostas a prestar no que diz respeito à interceção de dados de conteúdo</a:t>
            </a:r>
            <a:r>
              <a:rPr lang="en-US" sz="1200" dirty="0"/>
              <a:t>.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76</a:t>
            </a:fld>
            <a:endParaRPr lang="en-US"/>
          </a:p>
        </p:txBody>
      </p:sp>
    </p:spTree>
    <p:extLst>
      <p:ext uri="{BB962C8B-B14F-4D97-AF65-F5344CB8AC3E}">
        <p14:creationId xmlns:p14="http://schemas.microsoft.com/office/powerpoint/2010/main" val="1912803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34.º da Convenção de Budapeste permite que as Partes recusem assistência mútua no que respeita à interceção de dados de conteúdo a outra Parte com base no facto de tal não ser permitido pelo seu direito interno</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77</a:t>
            </a:fld>
            <a:endParaRPr lang="en-US"/>
          </a:p>
        </p:txBody>
      </p:sp>
    </p:spTree>
    <p:extLst>
      <p:ext uri="{BB962C8B-B14F-4D97-AF65-F5344CB8AC3E}">
        <p14:creationId xmlns:p14="http://schemas.microsoft.com/office/powerpoint/2010/main" val="4934114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Falso</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artigo 34.º da Convenção de Budapeste permite que as Partes recusem assistência mútua no que respeita à interceção de dados de conteúdo a outra Parte com base no facto de tal não ser permitido pelo seu direito interno</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78</a:t>
            </a:fld>
            <a:endParaRPr lang="en-US"/>
          </a:p>
        </p:txBody>
      </p:sp>
    </p:spTree>
    <p:extLst>
      <p:ext uri="{BB962C8B-B14F-4D97-AF65-F5344CB8AC3E}">
        <p14:creationId xmlns:p14="http://schemas.microsoft.com/office/powerpoint/2010/main" val="9445097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Conforme referido no Relatório Explicativo da Convenção de Budapeste, “a eficácia da luta contra as infrações cometidas por meio de sistemas informáticos e a eficácia da recolha de provas sob a forma eletrónica estará diretamente relacionada com a rapidez de intervenção. Além do mais, bastará premir-se algumas teclas em qualquer parte do mundo para que, instantaneamente, se produzam efeitos a milhares de quilómetros de distância. Por esse motivo, as modalidades de assistência mútua e cooperação policial existentes requerem vias suplementares para fazer face ao desafio colocado pela era informática. A via instituída pelo presente artigo baseia-se na experiência adquirida através de uma rede já implantada e que foi criada sob os auspícios do grupo dos países mais industrializados, o G8”.</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Neste sentido, o artigo 35.º requer que as Partes designem um ponto de contacto que esteja disponível 24 horas por dia, 7 dias por semana, a fim de assegurar uma assistência imediata ao nível das investigações e dos processos penais levados a cabo em conformidade com o domínio de aplicação do Capítulo III da Convenção de Budapeste.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objetivo da rede 24/7 é prestar assistência imediata para efeitos de investigações ou processos: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Relativamente a infrações relacionadas com sistemas e dados informáticos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b) Para efeitos de recolha de meios de prova em suporte eletrónico, relativamente à prática de qualquer infração penal.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Isto significa que, tal como outra cooperação internacional e assistência mútua da Convenção de Budapeste, o artigo 35.º diz respeito não apenas ao cibercrime, mas também, de um modo mais geral, às provas sob a forma eletrónica.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assistência dos pontos de contacto 24/7 pode estar relacionada com: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Prestação de aconselhamento técnico para parar ou rastrear um ataque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Preservação de dados mediante pedido (para permitir uma preservação mais expedita do que através da autoridade central)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Recolha de elementos de prova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Prestação de informação jurídica (como pré-requisitos jurídicos para a prestação de assistência)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Localização de suspeitos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Esta lista não pretende ser exaustiva</a:t>
            </a:r>
            <a:r>
              <a:rPr lang="en-US" sz="2000" dirty="0"/>
              <a:t>. </a:t>
            </a:r>
          </a:p>
          <a:p>
            <a:pPr marL="0" indent="0" algn="just">
              <a:buFont typeface="Wingdings" pitchFamily="2" charset="2"/>
              <a:buNone/>
            </a:pPr>
            <a:endParaRPr lang="en-US" sz="20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79</a:t>
            </a:fld>
            <a:endParaRPr lang="en-US"/>
          </a:p>
        </p:txBody>
      </p:sp>
    </p:spTree>
    <p:extLst>
      <p:ext uri="{BB962C8B-B14F-4D97-AF65-F5344CB8AC3E}">
        <p14:creationId xmlns:p14="http://schemas.microsoft.com/office/powerpoint/2010/main" val="24679777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Este slide descreve os requisitos de capacidade para a rede 24/7.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100" dirty="0">
                <a:effectLst/>
                <a:latin typeface="Calibri" panose="020F0502020204030204" pitchFamily="34" charset="0"/>
                <a:ea typeface="Calibri" panose="020F0502020204030204" pitchFamily="34" charset="0"/>
                <a:cs typeface="Times New Roman" panose="02020603050405020304" pitchFamily="18" charset="0"/>
              </a:rPr>
              <a:t>A lista de equipamentos pode incluir:</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tabLst>
                <a:tab pos="9144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Telefone atualizado</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tabLst>
                <a:tab pos="9144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Fax</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tabLst>
                <a:tab pos="9144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Equipamento informático</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tabLst>
                <a:tab pos="9144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Outras formas de comunicação</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tabLst>
                <a:tab pos="914400" algn="l"/>
              </a:tabLst>
            </a:pPr>
            <a:r>
              <a:rPr lang="pt-PT" sz="1100" dirty="0">
                <a:effectLst/>
                <a:latin typeface="Calibri" panose="020F0502020204030204" pitchFamily="34" charset="0"/>
                <a:ea typeface="Calibri" panose="020F0502020204030204" pitchFamily="34" charset="0"/>
                <a:cs typeface="Times New Roman" panose="02020603050405020304" pitchFamily="18" charset="0"/>
              </a:rPr>
              <a:t>Equipamento de análise</a:t>
            </a:r>
            <a:endParaRPr lang="en-US" sz="1200"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80</a:t>
            </a:fld>
            <a:endParaRPr lang="en-US"/>
          </a:p>
        </p:txBody>
      </p:sp>
    </p:spTree>
    <p:extLst>
      <p:ext uri="{BB962C8B-B14F-4D97-AF65-F5344CB8AC3E}">
        <p14:creationId xmlns:p14="http://schemas.microsoft.com/office/powerpoint/2010/main" val="40616811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A terceira parte analisará alguns modelos de formulários de assistência jurídica mútua</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82</a:t>
            </a:fld>
            <a:endParaRPr lang="en-US"/>
          </a:p>
        </p:txBody>
      </p:sp>
    </p:spTree>
    <p:extLst>
      <p:ext uri="{BB962C8B-B14F-4D97-AF65-F5344CB8AC3E}">
        <p14:creationId xmlns:p14="http://schemas.microsoft.com/office/powerpoint/2010/main" val="257408533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mostra uma captura de ecrã do formulário normalizado de pedido de assistência em matéria penal à RAE de Hong Kong. Trata-se de parte das Orientações para a Apresentação de Pedidos ao abrigo do Decreto relativo à Assistência Jurídica Mútua em Matéria Penal, publicado pelo Departamento de Justiça da RAE de Hong Kong.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Inclui:</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Apresentação do indivíduo e do gabinete que realiza o pedido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Garantias obrigatórias sobre a natureza do pedido (ou seja, que este não é apresentado em relação a uma infração política, com o objetivo de prejudicar uma pessoa devido às suas características protegidas, e que não envolve dupla incriminação, e não constitui, em primeira instância, uma infração fiscal.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Síntese dos factos</a:t>
            </a:r>
          </a:p>
          <a:p>
            <a:pPr marL="342900" lvl="0" indent="-342900">
              <a:lnSpc>
                <a:spcPct val="107000"/>
              </a:lnSpc>
              <a:spcAft>
                <a:spcPts val="800"/>
              </a:spcAft>
              <a:buFont typeface="+mj-lt"/>
              <a:buAutoNum type="alphaLcParen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Descrição da assistência solicitada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83</a:t>
            </a:fld>
            <a:endParaRPr lang="en-US"/>
          </a:p>
        </p:txBody>
      </p:sp>
    </p:spTree>
    <p:extLst>
      <p:ext uri="{BB962C8B-B14F-4D97-AF65-F5344CB8AC3E}">
        <p14:creationId xmlns:p14="http://schemas.microsoft.com/office/powerpoint/2010/main" val="22666245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mostra uma captura de ecrã dos “Pedidos de Assistência Jurídica Mútua em Matéria Penal – Orientações para as Autoridades Fora do Reino Unido – 2015”, publicados pelo Ministério da Administração Interna do Reino Unido. O formador pode partilhar o URL no slide com os participantes interessados em ver o guia</a:t>
            </a:r>
            <a:r>
              <a:rPr lang="en-US" dirty="0"/>
              <a:t>.</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84</a:t>
            </a:fld>
            <a:endParaRPr lang="en-US"/>
          </a:p>
        </p:txBody>
      </p:sp>
    </p:spTree>
    <p:extLst>
      <p:ext uri="{BB962C8B-B14F-4D97-AF65-F5344CB8AC3E}">
        <p14:creationId xmlns:p14="http://schemas.microsoft.com/office/powerpoint/2010/main" val="522354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c) Canal do YouTube do Conselho da Europa. Tal deve-se ao facto de a definição de “fornecedor de serviços” excluir os fornecedores de conteúdos</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val="11044848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formador pode apresentar aos participantes os modelos do Conselho da Europa para solicitar a preservação de dados ao abrigo do artigo 29.º e do artigo 31.º da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formador pode explicar por que motivo o Conselho da Europa preparou os artigos 29.º/30 – principalmente para minimizar o tempo necessário para preparar os pedidos, fornecer orientações aos pontos de contacto estabelecidos e novos e, no mais longo prazo, para criar uma prática mais uniforme para os pedidos de preservação no futuro. No âmbito dos esforços de reforço das capacidades do projeto </a:t>
            </a:r>
            <a:r>
              <a:rPr lang="pt-PT" sz="1800" i="1" dirty="0" err="1">
                <a:effectLst/>
                <a:latin typeface="Calibri" panose="020F0502020204030204" pitchFamily="34" charset="0"/>
                <a:ea typeface="Calibri" panose="020F0502020204030204" pitchFamily="34" charset="0"/>
                <a:cs typeface="Times New Roman" panose="02020603050405020304" pitchFamily="18" charset="0"/>
              </a:rPr>
              <a:t>Cybercrime&amp;EAP</a:t>
            </a:r>
            <a:r>
              <a:rPr lang="pt-PT" sz="1800" dirty="0">
                <a:effectLst/>
                <a:latin typeface="Calibri" panose="020F0502020204030204" pitchFamily="34" charset="0"/>
                <a:ea typeface="Calibri" panose="020F0502020204030204" pitchFamily="34" charset="0"/>
                <a:cs typeface="Times New Roman" panose="02020603050405020304" pitchFamily="18" charset="0"/>
              </a:rPr>
              <a:t>, vários Estados testaram e desenvolveram modelos iniciais para os artigos 29.º e 31.º da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Os modelos foram apresentados e avaliados na primeira reunião de pontos de contacto 24/7 em Haia, em setembro de 2017. O modelo foi adotado como documento não vinculativo.</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Após novas apresentações e discussões através da lista de distribuição e do Gabinete do T-CY em 2017 e 2018, a versão foi revista e adotada na </a:t>
            </a:r>
            <a:br>
              <a:rPr lang="pt-PT" sz="1800" dirty="0">
                <a:effectLst/>
                <a:latin typeface="Calibri" panose="020F0502020204030204" pitchFamily="34" charset="0"/>
                <a:ea typeface="Calibri" panose="020F0502020204030204" pitchFamily="34" charset="0"/>
                <a:cs typeface="Times New Roman" panose="02020603050405020304" pitchFamily="18" charset="0"/>
              </a:rPr>
            </a:br>
            <a:r>
              <a:rPr lang="pt-PT" sz="1800" dirty="0">
                <a:effectLst/>
                <a:latin typeface="Calibri" panose="020F0502020204030204" pitchFamily="34" charset="0"/>
                <a:ea typeface="Calibri" panose="020F0502020204030204" pitchFamily="34" charset="0"/>
                <a:cs typeface="Times New Roman" panose="02020603050405020304" pitchFamily="18" charset="0"/>
              </a:rPr>
              <a:t>19.ª reunião plenária do T-CY, em 9 e 10 de julho de 2018</a:t>
            </a:r>
            <a:r>
              <a:rPr lang="en-GB" dirty="0">
                <a:latin typeface="Arial Narrow" panose="020B0606020202030204" pitchFamily="34" charset="0"/>
              </a:rPr>
              <a:t>.</a:t>
            </a:r>
            <a:endParaRPr lang="en-US" dirty="0">
              <a:latin typeface="Arial Narrow" panose="020B0606020202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85</a:t>
            </a:fld>
            <a:endParaRPr lang="en-US"/>
          </a:p>
        </p:txBody>
      </p:sp>
    </p:spTree>
    <p:extLst>
      <p:ext uri="{BB962C8B-B14F-4D97-AF65-F5344CB8AC3E}">
        <p14:creationId xmlns:p14="http://schemas.microsoft.com/office/powerpoint/2010/main" val="51890707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enumera as principais características do modelo do artigo 29.º/30.º</a:t>
            </a:r>
            <a:r>
              <a:rPr lang="en-US" dirty="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86</a:t>
            </a:fld>
            <a:endParaRPr lang="en-US"/>
          </a:p>
        </p:txBody>
      </p:sp>
    </p:spTree>
    <p:extLst>
      <p:ext uri="{BB962C8B-B14F-4D97-AF65-F5344CB8AC3E}">
        <p14:creationId xmlns:p14="http://schemas.microsoft.com/office/powerpoint/2010/main" val="44003146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800" dirty="0">
                <a:effectLst/>
                <a:latin typeface="Calibri" panose="020F0502020204030204" pitchFamily="34" charset="0"/>
                <a:ea typeface="Calibri" panose="020F0502020204030204" pitchFamily="34" charset="0"/>
                <a:cs typeface="Times New Roman" panose="02020603050405020304" pitchFamily="18" charset="0"/>
              </a:rPr>
              <a:t>Estes slides apresentam capturas de ecrã de todo o modelo do artigo 29.º/30.º</a:t>
            </a:r>
            <a:r>
              <a:rPr lang="en-US" dirty="0"/>
              <a:t>.</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87</a:t>
            </a:fld>
            <a:endParaRPr lang="en-US"/>
          </a:p>
        </p:txBody>
      </p:sp>
    </p:spTree>
    <p:extLst>
      <p:ext uri="{BB962C8B-B14F-4D97-AF65-F5344CB8AC3E}">
        <p14:creationId xmlns:p14="http://schemas.microsoft.com/office/powerpoint/2010/main" val="35771380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Estes slides apresentam capturas de ecrã de todo o modelo do artigo 29.º/30.º</a:t>
            </a:r>
            <a:r>
              <a:rPr lang="en-US" dirty="0"/>
              <a:t>.</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88</a:t>
            </a:fld>
            <a:endParaRPr lang="en-US"/>
          </a:p>
        </p:txBody>
      </p:sp>
    </p:spTree>
    <p:extLst>
      <p:ext uri="{BB962C8B-B14F-4D97-AF65-F5344CB8AC3E}">
        <p14:creationId xmlns:p14="http://schemas.microsoft.com/office/powerpoint/2010/main" val="287479529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Estes slides apresentam capturas de ecrã de todo o modelo do artigo 29.º/30.º</a:t>
            </a:r>
            <a:r>
              <a:rPr lang="en-US" dirty="0"/>
              <a:t>.</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89</a:t>
            </a:fld>
            <a:endParaRPr lang="en-US"/>
          </a:p>
        </p:txBody>
      </p:sp>
    </p:spTree>
    <p:extLst>
      <p:ext uri="{BB962C8B-B14F-4D97-AF65-F5344CB8AC3E}">
        <p14:creationId xmlns:p14="http://schemas.microsoft.com/office/powerpoint/2010/main" val="31204948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enumera as principais características do modelo do artigo 31.º</a:t>
            </a:r>
            <a:r>
              <a:rPr lang="en-US" dirty="0"/>
              <a:t>.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90</a:t>
            </a:fld>
            <a:endParaRPr lang="en-US"/>
          </a:p>
        </p:txBody>
      </p:sp>
    </p:spTree>
    <p:extLst>
      <p:ext uri="{BB962C8B-B14F-4D97-AF65-F5344CB8AC3E}">
        <p14:creationId xmlns:p14="http://schemas.microsoft.com/office/powerpoint/2010/main" val="182845944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Estes slides apresentam capturas de ecrã de todo o modelo do artigo 31.º</a:t>
            </a:r>
            <a:r>
              <a:rPr lang="en-US" dirty="0"/>
              <a:t>.</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91</a:t>
            </a:fld>
            <a:endParaRPr lang="en-US"/>
          </a:p>
        </p:txBody>
      </p:sp>
    </p:spTree>
    <p:extLst>
      <p:ext uri="{BB962C8B-B14F-4D97-AF65-F5344CB8AC3E}">
        <p14:creationId xmlns:p14="http://schemas.microsoft.com/office/powerpoint/2010/main" val="70299451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Estes slides apresentam capturas de ecrã de todo o modelo do artigo 31.º</a:t>
            </a:r>
            <a:r>
              <a:rPr lang="en-US" dirty="0"/>
              <a:t>.</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92</a:t>
            </a:fld>
            <a:endParaRPr lang="en-US"/>
          </a:p>
        </p:txBody>
      </p:sp>
    </p:spTree>
    <p:extLst>
      <p:ext uri="{BB962C8B-B14F-4D97-AF65-F5344CB8AC3E}">
        <p14:creationId xmlns:p14="http://schemas.microsoft.com/office/powerpoint/2010/main" val="166829785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Estes slides apresentam capturas de ecrã de todo o modelo do artigo 31.º</a:t>
            </a:r>
            <a:r>
              <a:rPr lang="en-US" dirty="0"/>
              <a:t>.</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93</a:t>
            </a:fld>
            <a:endParaRPr lang="en-US"/>
          </a:p>
        </p:txBody>
      </p:sp>
    </p:spTree>
    <p:extLst>
      <p:ext uri="{BB962C8B-B14F-4D97-AF65-F5344CB8AC3E}">
        <p14:creationId xmlns:p14="http://schemas.microsoft.com/office/powerpoint/2010/main" val="238211965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Estes slides apresentam capturas de ecrã de todo o modelo do artigo 31.º</a:t>
            </a:r>
            <a:r>
              <a:rPr lang="en-US" dirty="0"/>
              <a:t>.</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94</a:t>
            </a:fld>
            <a:endParaRPr lang="en-US"/>
          </a:p>
        </p:txBody>
      </p:sp>
    </p:spTree>
    <p:extLst>
      <p:ext uri="{BB962C8B-B14F-4D97-AF65-F5344CB8AC3E}">
        <p14:creationId xmlns:p14="http://schemas.microsoft.com/office/powerpoint/2010/main" val="1756374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c) Canal do YouTube do Conselho da Europa. Tal deve-se ao facto de a definição de “fornecedor de serviços” excluir os fornecedores de conteúdos</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11669745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fornece algum contexto ao desenvolvimento do Segundo Protocolo Adicional. Explica que um grande desafio enfrentado pelas Partes na Convenção de Budapeste foi o aumento da utilização de servidores em jurisdições estrangeiras, múltiplas, em alternância ou conhecidas – em especial no que diz respeito aos dados armazenados na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cloud</a:t>
            </a:r>
            <a:r>
              <a:rPr lang="pt-PT" sz="1800" dirty="0">
                <a:effectLst/>
                <a:latin typeface="Calibri" panose="020F0502020204030204" pitchFamily="34" charset="0"/>
                <a:ea typeface="Calibri" panose="020F0502020204030204" pitchFamily="34" charset="0"/>
                <a:cs typeface="Times New Roman" panose="02020603050405020304" pitchFamily="18" charset="0"/>
              </a:rPr>
              <a:t>. Os poderes processuais ao abrigo da Convenção de Budapeste estão limitados pelas fronteiras territoriais, pelo que as Partes procuraram encontrar uma solução que resultasse na evolução das disposições da Convenção de Budapeste com base nestes desenvolvimentos tecnológicos</a:t>
            </a:r>
            <a:r>
              <a:rPr lang="en-US" dirty="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97</a:t>
            </a:fld>
            <a:endParaRPr lang="en-US"/>
          </a:p>
        </p:txBody>
      </p:sp>
    </p:spTree>
    <p:extLst>
      <p:ext uri="{BB962C8B-B14F-4D97-AF65-F5344CB8AC3E}">
        <p14:creationId xmlns:p14="http://schemas.microsoft.com/office/powerpoint/2010/main" val="86167276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pt-PT" sz="1800" dirty="0">
                <a:effectLst/>
                <a:latin typeface="Calibri" panose="020F0502020204030204" pitchFamily="34" charset="0"/>
                <a:ea typeface="Calibri" panose="020F0502020204030204" pitchFamily="34" charset="0"/>
                <a:cs typeface="Times New Roman" panose="02020603050405020304" pitchFamily="18" charset="0"/>
              </a:rPr>
              <a:t>O </a:t>
            </a:r>
            <a:r>
              <a:rPr lang="pt-PT" sz="1800" b="1" dirty="0" err="1">
                <a:effectLst/>
                <a:latin typeface="Calibri" panose="020F0502020204030204" pitchFamily="34" charset="0"/>
                <a:ea typeface="Calibri" panose="020F0502020204030204" pitchFamily="34" charset="0"/>
                <a:cs typeface="Times New Roman" panose="02020603050405020304" pitchFamily="18" charset="0"/>
              </a:rPr>
              <a:t>Transborder</a:t>
            </a:r>
            <a:r>
              <a:rPr lang="pt-PT" sz="1800" b="1" dirty="0">
                <a:effectLst/>
                <a:latin typeface="Calibri" panose="020F0502020204030204" pitchFamily="34" charset="0"/>
                <a:ea typeface="Calibri" panose="020F0502020204030204" pitchFamily="34" charset="0"/>
                <a:cs typeface="Times New Roman" panose="02020603050405020304" pitchFamily="18" charset="0"/>
              </a:rPr>
              <a:t> Group </a:t>
            </a:r>
            <a:r>
              <a:rPr lang="pt-PT" sz="1800" dirty="0">
                <a:effectLst/>
                <a:latin typeface="Calibri" panose="020F0502020204030204" pitchFamily="34" charset="0"/>
                <a:ea typeface="Calibri" panose="020F0502020204030204" pitchFamily="34" charset="0"/>
                <a:cs typeface="Times New Roman" panose="02020603050405020304" pitchFamily="18" charset="0"/>
              </a:rPr>
              <a:t>(“subgrupo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ad </a:t>
            </a:r>
            <a:r>
              <a:rPr lang="pt-PT" sz="1800" i="1" dirty="0" err="1">
                <a:effectLst/>
                <a:latin typeface="Calibri" panose="020F0502020204030204" pitchFamily="34" charset="0"/>
                <a:ea typeface="Calibri" panose="020F0502020204030204" pitchFamily="34" charset="0"/>
                <a:cs typeface="Times New Roman" panose="02020603050405020304" pitchFamily="18" charset="0"/>
              </a:rPr>
              <a:t>hoc</a:t>
            </a:r>
            <a:r>
              <a:rPr lang="pt-PT" sz="1800" dirty="0">
                <a:effectLst/>
                <a:latin typeface="Calibri" panose="020F0502020204030204" pitchFamily="34" charset="0"/>
                <a:ea typeface="Calibri" panose="020F0502020204030204" pitchFamily="34" charset="0"/>
                <a:cs typeface="Times New Roman" panose="02020603050405020304" pitchFamily="18" charset="0"/>
              </a:rPr>
              <a:t> do T-CY sobre a jurisdição e o acesso transfronteiras a dados e a fluxos de dados”) foi incumbido de desenvolver um instrumento – como um aditamento à Convenção, um protocolo ou uma recomendação – para a regulamentação adicional do acesso transfronteiras a dados e a fluxos de dados, bem como da utilização de medidas de investigação transfronteiras na Internet e questões conexas, e de apresentar um relatório com as suas conclusões ao Comité. As suas conclusões culminaram na eventual adoção da Nota de orientação sobre o acesso transfronteiras (Nota de orientação n.º 3). O </a:t>
            </a:r>
            <a:r>
              <a:rPr lang="pt-PT" sz="1800" i="1" dirty="0" err="1">
                <a:effectLst/>
                <a:latin typeface="Calibri" panose="020F0502020204030204" pitchFamily="34" charset="0"/>
                <a:ea typeface="Calibri" panose="020F0502020204030204" pitchFamily="34" charset="0"/>
                <a:cs typeface="Times New Roman" panose="02020603050405020304" pitchFamily="18" charset="0"/>
              </a:rPr>
              <a:t>Transborder</a:t>
            </a:r>
            <a:r>
              <a:rPr lang="pt-PT" sz="1800" i="1" dirty="0">
                <a:effectLst/>
                <a:latin typeface="Calibri" panose="020F0502020204030204" pitchFamily="34" charset="0"/>
                <a:ea typeface="Calibri" panose="020F0502020204030204" pitchFamily="34" charset="0"/>
                <a:cs typeface="Times New Roman" panose="02020603050405020304" pitchFamily="18" charset="0"/>
              </a:rPr>
              <a:t> Group</a:t>
            </a:r>
            <a:r>
              <a:rPr lang="pt-PT" sz="1800" dirty="0">
                <a:effectLst/>
                <a:latin typeface="Calibri" panose="020F0502020204030204" pitchFamily="34" charset="0"/>
                <a:ea typeface="Calibri" panose="020F0502020204030204" pitchFamily="34" charset="0"/>
                <a:cs typeface="Times New Roman" panose="02020603050405020304" pitchFamily="18" charset="0"/>
              </a:rPr>
              <a:t> apresentou igualmente uma série de propostas para alargar o âmbito da capacidade de acesso transfronteiras aos dados, mesmo para além do disposto no artigo 32.º da Convenção de Budapeste</a:t>
            </a:r>
            <a:r>
              <a:rPr lang="en-US" dirty="0"/>
              <a:t>.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98</a:t>
            </a:fld>
            <a:endParaRPr lang="en-US"/>
          </a:p>
        </p:txBody>
      </p:sp>
    </p:spTree>
    <p:extLst>
      <p:ext uri="{BB962C8B-B14F-4D97-AF65-F5344CB8AC3E}">
        <p14:creationId xmlns:p14="http://schemas.microsoft.com/office/powerpoint/2010/main" val="4087328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a:t>
            </a:r>
            <a:r>
              <a:rPr lang="pt-PT" sz="1800" b="1" dirty="0" err="1">
                <a:effectLst/>
                <a:latin typeface="Calibri" panose="020F0502020204030204" pitchFamily="34" charset="0"/>
                <a:ea typeface="Calibri" panose="020F0502020204030204" pitchFamily="34" charset="0"/>
                <a:cs typeface="Times New Roman" panose="02020603050405020304" pitchFamily="18" charset="0"/>
              </a:rPr>
              <a:t>Cloud</a:t>
            </a:r>
            <a:r>
              <a:rPr lang="pt-PT" sz="1800" b="1" dirty="0">
                <a:effectLst/>
                <a:latin typeface="Calibri" panose="020F0502020204030204" pitchFamily="34" charset="0"/>
                <a:ea typeface="Calibri" panose="020F0502020204030204" pitchFamily="34" charset="0"/>
                <a:cs typeface="Times New Roman" panose="02020603050405020304" pitchFamily="18" charset="0"/>
              </a:rPr>
              <a:t> </a:t>
            </a:r>
            <a:r>
              <a:rPr lang="pt-PT" sz="1800" b="1" dirty="0" err="1">
                <a:effectLst/>
                <a:latin typeface="Calibri" panose="020F0502020204030204" pitchFamily="34" charset="0"/>
                <a:ea typeface="Calibri" panose="020F0502020204030204" pitchFamily="34" charset="0"/>
                <a:cs typeface="Times New Roman" panose="02020603050405020304" pitchFamily="18" charset="0"/>
              </a:rPr>
              <a:t>Evidence</a:t>
            </a:r>
            <a:r>
              <a:rPr lang="pt-PT" sz="1800" b="1" dirty="0">
                <a:effectLst/>
                <a:latin typeface="Calibri" panose="020F0502020204030204" pitchFamily="34" charset="0"/>
                <a:ea typeface="Calibri" panose="020F0502020204030204" pitchFamily="34" charset="0"/>
                <a:cs typeface="Times New Roman" panose="02020603050405020304" pitchFamily="18" charset="0"/>
              </a:rPr>
              <a:t> Group </a:t>
            </a:r>
            <a:r>
              <a:rPr lang="pt-PT" sz="1800" dirty="0">
                <a:effectLst/>
                <a:latin typeface="Calibri" panose="020F0502020204030204" pitchFamily="34" charset="0"/>
                <a:ea typeface="Calibri" panose="020F0502020204030204" pitchFamily="34" charset="0"/>
                <a:cs typeface="Times New Roman" panose="02020603050405020304" pitchFamily="18" charset="0"/>
              </a:rPr>
              <a:t>reuniu-se entre 2015 e 2017 para explorar soluções sobre o acesso da justiça penal aos elementos de prova armazenados em servidores na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cloud</a:t>
            </a:r>
            <a:r>
              <a:rPr lang="pt-PT" sz="1800" dirty="0">
                <a:effectLst/>
                <a:latin typeface="Calibri" panose="020F0502020204030204" pitchFamily="34" charset="0"/>
                <a:ea typeface="Calibri" panose="020F0502020204030204" pitchFamily="34" charset="0"/>
                <a:cs typeface="Times New Roman" panose="02020603050405020304" pitchFamily="18" charset="0"/>
              </a:rPr>
              <a:t> e em jurisdições estrangeiras, incluindo através da assistência jurídica mútua. Identificou uma série de questões colocadas pela computação em nuvem relativas às capacidades dos Estados em matéria de justiça penal, em especial no que diz respeito à natureza transnacional do armazenamento de provas sob a forma eletrónica, incluindo: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Localização dos elementos de prova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Localização dos infratores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Localização das vítimas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Propriedade dos dados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Localização física do fornecedor de serviços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Residência legal dos fornecedores de serviços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documento final elaborado pelo </a:t>
            </a:r>
            <a:r>
              <a:rPr lang="pt-PT" sz="1800" i="1" dirty="0" err="1">
                <a:effectLst/>
                <a:latin typeface="Calibri" panose="020F0502020204030204" pitchFamily="34" charset="0"/>
                <a:ea typeface="Calibri" panose="020F0502020204030204" pitchFamily="34" charset="0"/>
                <a:cs typeface="Times New Roman" panose="02020603050405020304" pitchFamily="18" charset="0"/>
              </a:rPr>
              <a:t>Cloud</a:t>
            </a:r>
            <a:r>
              <a:rPr lang="pt-PT" sz="1800" i="1" dirty="0">
                <a:effectLst/>
                <a:latin typeface="Calibri" panose="020F0502020204030204" pitchFamily="34" charset="0"/>
                <a:ea typeface="Calibri" panose="020F0502020204030204" pitchFamily="34" charset="0"/>
                <a:cs typeface="Times New Roman" panose="02020603050405020304" pitchFamily="18" charset="0"/>
              </a:rPr>
              <a:t> </a:t>
            </a:r>
            <a:r>
              <a:rPr lang="pt-PT" sz="1800" i="1" dirty="0" err="1">
                <a:effectLst/>
                <a:latin typeface="Calibri" panose="020F0502020204030204" pitchFamily="34" charset="0"/>
                <a:ea typeface="Calibri" panose="020F0502020204030204" pitchFamily="34" charset="0"/>
                <a:cs typeface="Times New Roman" panose="02020603050405020304" pitchFamily="18" charset="0"/>
              </a:rPr>
              <a:t>Evidence</a:t>
            </a:r>
            <a:r>
              <a:rPr lang="pt-PT" sz="1800" i="1" dirty="0">
                <a:effectLst/>
                <a:latin typeface="Calibri" panose="020F0502020204030204" pitchFamily="34" charset="0"/>
                <a:ea typeface="Calibri" panose="020F0502020204030204" pitchFamily="34" charset="0"/>
                <a:cs typeface="Times New Roman" panose="02020603050405020304" pitchFamily="18" charset="0"/>
              </a:rPr>
              <a:t> Group </a:t>
            </a:r>
            <a:r>
              <a:rPr lang="pt-PT" sz="1800" dirty="0">
                <a:effectLst/>
                <a:latin typeface="Calibri" panose="020F0502020204030204" pitchFamily="34" charset="0"/>
                <a:ea typeface="Calibri" panose="020F0502020204030204" pitchFamily="34" charset="0"/>
                <a:cs typeface="Times New Roman" panose="02020603050405020304" pitchFamily="18" charset="0"/>
              </a:rPr>
              <a:t>pode ser consultado em</a:t>
            </a:r>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3"/>
              </a:rPr>
              <a:t>https://rm.coe.int/CoERMPublicCommonSearchServices/DisplayDCTMContent?documentId=09000016806a495e</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99</a:t>
            </a:fld>
            <a:endParaRPr lang="en-US"/>
          </a:p>
        </p:txBody>
      </p:sp>
    </p:spTree>
    <p:extLst>
      <p:ext uri="{BB962C8B-B14F-4D97-AF65-F5344CB8AC3E}">
        <p14:creationId xmlns:p14="http://schemas.microsoft.com/office/powerpoint/2010/main" val="169085160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lnSpc>
                <a:spcPct val="107000"/>
              </a:lnSpc>
              <a:spcAft>
                <a:spcPts val="800"/>
              </a:spcAft>
            </a:pPr>
            <a:r>
              <a:rPr lang="pt-PT" sz="1800" b="1" dirty="0">
                <a:effectLst/>
                <a:latin typeface="Calibri" panose="020F0502020204030204" pitchFamily="34" charset="0"/>
                <a:ea typeface="Calibri" panose="020F0502020204030204" pitchFamily="34" charset="0"/>
                <a:cs typeface="Times New Roman" panose="02020603050405020304" pitchFamily="18" charset="0"/>
              </a:rPr>
              <a:t>Língua do pedido</a:t>
            </a:r>
            <a:r>
              <a:rPr lang="pt-PT" sz="1800" dirty="0">
                <a:effectLst/>
                <a:latin typeface="Calibri" panose="020F0502020204030204" pitchFamily="34" charset="0"/>
                <a:ea typeface="Calibri" panose="020F0502020204030204" pitchFamily="34" charset="0"/>
                <a:cs typeface="Times New Roman" panose="02020603050405020304" pitchFamily="18" charset="0"/>
              </a:rPr>
              <a:t>: Este artigo estabelece um quadro relativo às línguas que podem ser utilizadas quando se interage com as Partes e os fornecedores de serviços. Mesmo nos casos em que, na prática, as Partes podem trabalhar em línguas que não as suas línguas oficiais, essa possibilidade pode não estar prevista no direito interno ou nos tratados. O objetivo deste artigo é proporcionar flexibilidade adicional ao abrigo do presente Protocolo.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b="1" dirty="0">
                <a:effectLst/>
                <a:latin typeface="Calibri" panose="020F0502020204030204" pitchFamily="34" charset="0"/>
                <a:ea typeface="Calibri" panose="020F0502020204030204" pitchFamily="34" charset="0"/>
                <a:cs typeface="Times New Roman" panose="02020603050405020304" pitchFamily="18" charset="0"/>
              </a:rPr>
              <a:t>Videoconferência</a:t>
            </a:r>
            <a:r>
              <a:rPr lang="pt-PT" sz="1800" dirty="0">
                <a:effectLst/>
                <a:latin typeface="Calibri" panose="020F0502020204030204" pitchFamily="34" charset="0"/>
                <a:ea typeface="Calibri" panose="020F0502020204030204" pitchFamily="34" charset="0"/>
                <a:cs typeface="Times New Roman" panose="02020603050405020304" pitchFamily="18" charset="0"/>
              </a:rPr>
              <a:t>: O artigo aborda principalmente a utilização de tecnologias de videoconferência para recolher testemunhos ou depoimentos. Esta forma de cooperação pode ser prevista nos tratados de assistência mútua bilaterais e multilaterais existentes, por ex., STE 182 (Segundo Protocolo Adicional à Convenção relativa à Assistência Jurídica Mútua em Matéria Penal). A fim de não se sobrepor a disposições especificamente destinadas a cumprir as exigências das Partes nesses tratados ou convenções, o artigo [ ], tal como vários outros artigos do presente Protocolo, é aplicável na ausência de um tratado de assistência jurídica mútua ou de um acordo com base numa legislação uniforme ou recíproca, em vigor entre as Partes requerente e requerida. Estes artigos seguem a mesma abordagem do artigo 27.º da Convenção de Budapeste.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b="1" dirty="0">
                <a:effectLst/>
                <a:latin typeface="Calibri" panose="020F0502020204030204" pitchFamily="34" charset="0"/>
                <a:ea typeface="Calibri" panose="020F0502020204030204" pitchFamily="34" charset="0"/>
                <a:cs typeface="Times New Roman" panose="02020603050405020304" pitchFamily="18" charset="0"/>
              </a:rPr>
              <a:t>Equipas de investigação conjuntas e investigações conjuntas</a:t>
            </a:r>
            <a:r>
              <a:rPr lang="pt-PT" sz="1800" dirty="0">
                <a:effectLst/>
                <a:latin typeface="Calibri" panose="020F0502020204030204" pitchFamily="34" charset="0"/>
                <a:ea typeface="Calibri" panose="020F0502020204030204" pitchFamily="34" charset="0"/>
                <a:cs typeface="Times New Roman" panose="02020603050405020304" pitchFamily="18" charset="0"/>
              </a:rPr>
              <a:t>: Dada a natureza transnacional do cibercrime e das provas sob a forma eletrónica, as investigações e ações penais relacionadas com o cibercrime e as provas sob a forma eletrónica têm, com frequência, ligações a outros Estados. As equipas de investigação conjuntas podem constituir um meio eficaz de cooperação operacional ou de coordenação entre dois ou mais Estados. O artigo [ ] fornece uma base para essas formas de cooperação.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b="1" dirty="0">
                <a:effectLst/>
                <a:latin typeface="Calibri" panose="020F0502020204030204" pitchFamily="34" charset="0"/>
                <a:ea typeface="Calibri" panose="020F0502020204030204" pitchFamily="34" charset="0"/>
                <a:cs typeface="Times New Roman" panose="02020603050405020304" pitchFamily="18" charset="0"/>
              </a:rPr>
              <a:t>Assistência mútua de emergência</a:t>
            </a:r>
            <a:r>
              <a:rPr lang="pt-PT" sz="1800" dirty="0">
                <a:effectLst/>
                <a:latin typeface="Calibri" panose="020F0502020204030204" pitchFamily="34" charset="0"/>
                <a:ea typeface="Calibri" panose="020F0502020204030204" pitchFamily="34" charset="0"/>
                <a:cs typeface="Times New Roman" panose="02020603050405020304" pitchFamily="18" charset="0"/>
              </a:rPr>
              <a:t>: O artigo destina-se a prever um procedimento o mais expedito possível para os pedidos de assistência mútua apresentados em situações de emergência. Uma emergência é definida no parágrafo 1 como uma situação qual existe um risco significativo e iminente para a vida ou a segurança de uma pessoa singular. A definição visa abranger as situações em que o risco é iminente, no sentido em que não abrange as situações nas quais o risco para a vida ou a segurança da pessoa já tenha passado, ou nas quais possa existir um risco futuro que não seja iminente. Esta definição muito precisa explica-se pelo facto de o artigo impor obrigações intensivas em termos de trabalho às Partes requerentes e às Partes requeridas no sentido de reagir de forma muito acelerada em situações de emergência, o que exige, por conseguinte, que seja dada maior prioridade aos pedidos de emergência do que outros casos importantes, mas um pouco menos urgentes, mesmo que tenham sido apresentados anteriormente.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b="1" dirty="0">
                <a:effectLst/>
                <a:latin typeface="Calibri" panose="020F0502020204030204" pitchFamily="34" charset="0"/>
                <a:ea typeface="Calibri" panose="020F0502020204030204" pitchFamily="34" charset="0"/>
                <a:cs typeface="Times New Roman" panose="02020603050405020304" pitchFamily="18" charset="0"/>
              </a:rPr>
              <a:t>Divulgação direta de informação sobre subscritores</a:t>
            </a:r>
            <a:r>
              <a:rPr lang="pt-PT" sz="1800" dirty="0">
                <a:effectLst/>
                <a:latin typeface="Calibri" panose="020F0502020204030204" pitchFamily="34" charset="0"/>
                <a:ea typeface="Calibri" panose="020F0502020204030204" pitchFamily="34" charset="0"/>
                <a:cs typeface="Times New Roman" panose="02020603050405020304" pitchFamily="18" charset="0"/>
              </a:rPr>
              <a:t>: Este artigo estabelece um procedimento que prevê a cooperação direta entre as autoridades de uma Parte e um fornecedor de serviços no território de outra Parte para obter informação sobre subscritores. O procedimento baseia-se nas conclusões do </a:t>
            </a:r>
            <a:r>
              <a:rPr lang="pt-PT" sz="1800" i="1" dirty="0" err="1">
                <a:effectLst/>
                <a:latin typeface="Calibri" panose="020F0502020204030204" pitchFamily="34" charset="0"/>
                <a:ea typeface="Calibri" panose="020F0502020204030204" pitchFamily="34" charset="0"/>
                <a:cs typeface="Times New Roman" panose="02020603050405020304" pitchFamily="18" charset="0"/>
              </a:rPr>
              <a:t>Cloud</a:t>
            </a:r>
            <a:r>
              <a:rPr lang="pt-PT" sz="1800" i="1" dirty="0">
                <a:effectLst/>
                <a:latin typeface="Calibri" panose="020F0502020204030204" pitchFamily="34" charset="0"/>
                <a:ea typeface="Calibri" panose="020F0502020204030204" pitchFamily="34" charset="0"/>
                <a:cs typeface="Times New Roman" panose="02020603050405020304" pitchFamily="18" charset="0"/>
              </a:rPr>
              <a:t> </a:t>
            </a:r>
            <a:r>
              <a:rPr lang="pt-PT" sz="1800" i="1" dirty="0" err="1">
                <a:effectLst/>
                <a:latin typeface="Calibri" panose="020F0502020204030204" pitchFamily="34" charset="0"/>
                <a:ea typeface="Calibri" panose="020F0502020204030204" pitchFamily="34" charset="0"/>
                <a:cs typeface="Times New Roman" panose="02020603050405020304" pitchFamily="18" charset="0"/>
              </a:rPr>
              <a:t>Evidence</a:t>
            </a:r>
            <a:r>
              <a:rPr lang="pt-PT" sz="1800" i="1" dirty="0">
                <a:effectLst/>
                <a:latin typeface="Calibri" panose="020F0502020204030204" pitchFamily="34" charset="0"/>
                <a:ea typeface="Calibri" panose="020F0502020204030204" pitchFamily="34" charset="0"/>
                <a:cs typeface="Times New Roman" panose="02020603050405020304" pitchFamily="18" charset="0"/>
              </a:rPr>
              <a:t> Group </a:t>
            </a:r>
            <a:r>
              <a:rPr lang="pt-PT" sz="1800" dirty="0">
                <a:effectLst/>
                <a:latin typeface="Calibri" panose="020F0502020204030204" pitchFamily="34" charset="0"/>
                <a:ea typeface="Calibri" panose="020F0502020204030204" pitchFamily="34" charset="0"/>
                <a:cs typeface="Times New Roman" panose="02020603050405020304" pitchFamily="18" charset="0"/>
              </a:rPr>
              <a:t>do Comité da Convenção e na Nota de orientação sobre o artigo 18.º da Convenção, reconhecendo a importância de um acesso transfronteiras atempado a provas sob a forma eletrónica em investigações e processos penais, tendo em conta os desafios colocados pelos procedimentos existentes para a obtenção de provas sob a forma eletrónica junto de fornecedores de serviços de outros países.</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b="1" dirty="0">
                <a:effectLst/>
                <a:latin typeface="Calibri" panose="020F0502020204030204" pitchFamily="34" charset="0"/>
                <a:ea typeface="Calibri" panose="020F0502020204030204" pitchFamily="34" charset="0"/>
                <a:cs typeface="Times New Roman" panose="02020603050405020304" pitchFamily="18" charset="0"/>
              </a:rPr>
              <a:t>Atribuição de efeitos às injunções: </a:t>
            </a:r>
            <a:r>
              <a:rPr lang="pt-PT" sz="1800" dirty="0">
                <a:effectLst/>
                <a:latin typeface="Calibri" panose="020F0502020204030204" pitchFamily="34" charset="0"/>
                <a:ea typeface="Calibri" panose="020F0502020204030204" pitchFamily="34" charset="0"/>
                <a:cs typeface="Times New Roman" panose="02020603050405020304" pitchFamily="18" charset="0"/>
              </a:rPr>
              <a:t>O objetivo do presente artigo é permitir à Parte requerente emitir uma injunção a apresentar a uma Parte requerida e à Parte requerida ter a possibilidade de dar cumprimento a essa injunção obrigando um fornecedor de serviços no seu território a fornecer informação sobre subscritores ou dados de tráfego na posse ou sob o controlo do fornecedor de serviços</a:t>
            </a:r>
            <a:r>
              <a:rPr lang="en-US" sz="1200" kern="1200" dirty="0">
                <a:solidFill>
                  <a:schemeClr val="tx1"/>
                </a:solidFill>
                <a:effectLst/>
                <a:latin typeface="+mn-lt"/>
                <a:ea typeface="ＭＳ Ｐゴシック" pitchFamily="-65" charset="-128"/>
                <a:cs typeface="ＭＳ Ｐゴシック" pitchFamily="-65" charset="-128"/>
              </a:rPr>
              <a:t>. </a:t>
            </a:r>
            <a:endParaRPr lang="en-US" b="1"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100</a:t>
            </a:fld>
            <a:endParaRPr lang="en-US"/>
          </a:p>
        </p:txBody>
      </p:sp>
    </p:spTree>
    <p:extLst>
      <p:ext uri="{BB962C8B-B14F-4D97-AF65-F5344CB8AC3E}">
        <p14:creationId xmlns:p14="http://schemas.microsoft.com/office/powerpoint/2010/main" val="40488068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reuniões do grupo de redação do Protocolo prosseguiram durante a pandemia da COVID-19 com reuniões online. Várias discussões sobre o valor acrescentado estão em curso, em conjunto com discussões sobre a viabilidade da componente de cooperação internacional das investigações infiltradas.</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À medida que os trabalhos de adoção das propostas de disposições evoluem este e o slide anterior devem ser atualizados em conformidade</a:t>
            </a:r>
            <a:r>
              <a:rPr lang="en-US" sz="1200" kern="1200" dirty="0">
                <a:solidFill>
                  <a:schemeClr val="tx1"/>
                </a:solidFill>
                <a:effectLst/>
                <a:latin typeface="+mn-lt"/>
                <a:ea typeface="ＭＳ Ｐゴシック" pitchFamily="-65" charset="-128"/>
              </a:rPr>
              <a:t>.</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101</a:t>
            </a:fld>
            <a:endParaRPr lang="en-US"/>
          </a:p>
        </p:txBody>
      </p:sp>
    </p:spTree>
    <p:extLst>
      <p:ext uri="{BB962C8B-B14F-4D97-AF65-F5344CB8AC3E}">
        <p14:creationId xmlns:p14="http://schemas.microsoft.com/office/powerpoint/2010/main" val="7110537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b) Racismo e xenofobia. Tal está coberta pelo Primeiro Protocolo Adicional à Convenção de Budapeste</a:t>
            </a:r>
            <a:r>
              <a:rPr lang="en-US" dirty="0"/>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102</a:t>
            </a:fld>
            <a:endParaRPr lang="en-US"/>
          </a:p>
        </p:txBody>
      </p:sp>
    </p:spTree>
    <p:extLst>
      <p:ext uri="{BB962C8B-B14F-4D97-AF65-F5344CB8AC3E}">
        <p14:creationId xmlns:p14="http://schemas.microsoft.com/office/powerpoint/2010/main" val="411609174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A resposta correta é: b) Racismo e xenofobia. Tal está coberta pelo Primeiro Protocolo Adicional à Convenção de Budapeste</a:t>
            </a:r>
            <a:r>
              <a:rPr lang="en-US" dirty="0"/>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103</a:t>
            </a:fld>
            <a:endParaRPr lang="en-US"/>
          </a:p>
        </p:txBody>
      </p:sp>
    </p:spTree>
    <p:extLst>
      <p:ext uri="{BB962C8B-B14F-4D97-AF65-F5344CB8AC3E}">
        <p14:creationId xmlns:p14="http://schemas.microsoft.com/office/powerpoint/2010/main" val="152891506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Este slide repete os objetivos desta sessão. O formador pode rever estes objetivos para garantir que estes aspetos foram abrangidos pelo presente módulo</a:t>
            </a:r>
            <a:r>
              <a:rPr lang="en-GB" sz="1200" dirty="0"/>
              <a:t>.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105</a:t>
            </a:fld>
            <a:endParaRPr lang="en-US"/>
          </a:p>
        </p:txBody>
      </p:sp>
    </p:spTree>
    <p:extLst>
      <p:ext uri="{BB962C8B-B14F-4D97-AF65-F5344CB8AC3E}">
        <p14:creationId xmlns:p14="http://schemas.microsoft.com/office/powerpoint/2010/main" val="1722851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t>8/30/2021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t>8/30/2021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t>8/30/2021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t>8/30/2021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t>8/30/2021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t>8/30/2021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t>8/30/2021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t>8/30/2021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t>8/30/2021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t>8/30/2021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t>8/30/2021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t>8/30/2021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3.jpeg"/></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10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96.xml"/><Relationship Id="rId1" Type="http://schemas.openxmlformats.org/officeDocument/2006/relationships/slideLayout" Target="../slideLayouts/slideLayout7.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0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png"/><Relationship Id="rId7" Type="http://schemas.openxmlformats.org/officeDocument/2006/relationships/diagramColors" Target="../diagrams/colors5.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3.jpeg"/></Relationships>
</file>

<file path=ppt/slides/_rels/slide1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png"/><Relationship Id="rId7" Type="http://schemas.openxmlformats.org/officeDocument/2006/relationships/diagramColors" Target="../diagrams/colors7.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3.jpeg"/></Relationships>
</file>

<file path=ppt/slides/_rels/slide23.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png"/><Relationship Id="rId7" Type="http://schemas.openxmlformats.org/officeDocument/2006/relationships/diagramColors" Target="../diagrams/colors11.xml"/><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3.jpeg"/></Relationships>
</file>

<file path=ppt/slides/_rels/slide35.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1.png"/><Relationship Id="rId7" Type="http://schemas.openxmlformats.org/officeDocument/2006/relationships/diagramColors" Target="../diagrams/colors12.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png"/><Relationship Id="rId7" Type="http://schemas.openxmlformats.org/officeDocument/2006/relationships/diagramColors" Target="../diagrams/colors13.xml"/><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1.png"/><Relationship Id="rId7" Type="http://schemas.openxmlformats.org/officeDocument/2006/relationships/diagramColors" Target="../diagrams/colors14.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 Id="rId9" Type="http://schemas.openxmlformats.org/officeDocument/2006/relationships/image" Target="../media/image3.jpeg"/></Relationships>
</file>

<file path=ppt/slides/_rels/slide41.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1.png"/><Relationship Id="rId7" Type="http://schemas.openxmlformats.org/officeDocument/2006/relationships/diagramColors" Target="../diagrams/colors15.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1.png"/><Relationship Id="rId7" Type="http://schemas.openxmlformats.org/officeDocument/2006/relationships/diagramColors" Target="../diagrams/colors18.xml"/><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 Id="rId9" Type="http://schemas.openxmlformats.org/officeDocument/2006/relationships/image" Target="../media/image3.jpeg"/></Relationships>
</file>

<file path=ppt/slides/_rels/slide52.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image" Target="../media/image1.png"/><Relationship Id="rId7" Type="http://schemas.openxmlformats.org/officeDocument/2006/relationships/diagramColors" Target="../diagrams/colors19.xml"/><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 Id="rId9"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image" Target="../media/image1.png"/><Relationship Id="rId7" Type="http://schemas.openxmlformats.org/officeDocument/2006/relationships/diagramColors" Target="../diagrams/colors20.xml"/><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 Id="rId9" Type="http://schemas.openxmlformats.org/officeDocument/2006/relationships/image" Target="../media/image3.jpeg"/></Relationships>
</file>

<file path=ppt/slides/_rels/slide57.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image" Target="../media/image1.png"/><Relationship Id="rId7" Type="http://schemas.openxmlformats.org/officeDocument/2006/relationships/diagramColors" Target="../diagrams/colors21.xml"/><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 Id="rId9" Type="http://schemas.openxmlformats.org/officeDocument/2006/relationships/image" Target="../media/image3.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1.png"/><Relationship Id="rId7" Type="http://schemas.openxmlformats.org/officeDocument/2006/relationships/diagramColors" Target="../diagrams/colors22.xml"/><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 Id="rId9" Type="http://schemas.openxmlformats.org/officeDocument/2006/relationships/image" Target="../media/image3.jpeg"/></Relationships>
</file>

<file path=ppt/slides/_rels/slide61.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1.png"/><Relationship Id="rId7" Type="http://schemas.openxmlformats.org/officeDocument/2006/relationships/diagramColors" Target="../diagrams/colors23.xml"/><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 Id="rId9"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8" Type="http://schemas.microsoft.com/office/2007/relationships/diagramDrawing" Target="../diagrams/drawing24.xml"/><Relationship Id="rId3" Type="http://schemas.openxmlformats.org/officeDocument/2006/relationships/image" Target="../media/image1.png"/><Relationship Id="rId7" Type="http://schemas.openxmlformats.org/officeDocument/2006/relationships/diagramColors" Target="../diagrams/colors24.xm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diagramQuickStyle" Target="../diagrams/quickStyle24.xml"/><Relationship Id="rId5" Type="http://schemas.openxmlformats.org/officeDocument/2006/relationships/diagramLayout" Target="../diagrams/layout24.xml"/><Relationship Id="rId4" Type="http://schemas.openxmlformats.org/officeDocument/2006/relationships/diagramData" Target="../diagrams/data24.xml"/><Relationship Id="rId9" Type="http://schemas.openxmlformats.org/officeDocument/2006/relationships/image" Target="../media/image3.jpeg"/></Relationships>
</file>

<file path=ppt/slides/_rels/slide67.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1.png"/><Relationship Id="rId7" Type="http://schemas.openxmlformats.org/officeDocument/2006/relationships/diagramColors" Target="../diagrams/colors25.xml"/><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 Id="rId9" Type="http://schemas.openxmlformats.org/officeDocument/2006/relationships/image" Target="../media/image3.jpe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microsoft.com/office/2007/relationships/diagramDrawing" Target="../diagrams/drawing26.xml"/><Relationship Id="rId3" Type="http://schemas.openxmlformats.org/officeDocument/2006/relationships/image" Target="../media/image1.png"/><Relationship Id="rId7" Type="http://schemas.openxmlformats.org/officeDocument/2006/relationships/diagramColors" Target="../diagrams/colors26.xml"/><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 Id="rId9" Type="http://schemas.openxmlformats.org/officeDocument/2006/relationships/image" Target="../media/image3.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image" Target="../media/image11.png"/><Relationship Id="rId4" Type="http://schemas.microsoft.com/office/2017/06/relationships/model3d" Target="../media/model3d1.glb"/></Relationships>
</file>

<file path=ppt/slides/_rels/slide73.xml.rels><?xml version="1.0" encoding="UTF-8" standalone="yes"?>
<Relationships xmlns="http://schemas.openxmlformats.org/package/2006/relationships"><Relationship Id="rId8" Type="http://schemas.microsoft.com/office/2007/relationships/diagramDrawing" Target="../diagrams/drawing27.xml"/><Relationship Id="rId3" Type="http://schemas.openxmlformats.org/officeDocument/2006/relationships/image" Target="../media/image1.png"/><Relationship Id="rId7" Type="http://schemas.openxmlformats.org/officeDocument/2006/relationships/diagramColors" Target="../diagrams/colors27.xml"/><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diagramQuickStyle" Target="../diagrams/quickStyle27.xml"/><Relationship Id="rId5" Type="http://schemas.openxmlformats.org/officeDocument/2006/relationships/diagramLayout" Target="../diagrams/layout27.xml"/><Relationship Id="rId4" Type="http://schemas.openxmlformats.org/officeDocument/2006/relationships/diagramData" Target="../diagrams/data27.xml"/><Relationship Id="rId9" Type="http://schemas.openxmlformats.org/officeDocument/2006/relationships/image" Target="../media/image3.jpeg"/></Relationships>
</file>

<file path=ppt/slides/_rels/slide74.xml.rels><?xml version="1.0" encoding="UTF-8" standalone="yes"?>
<Relationships xmlns="http://schemas.openxmlformats.org/package/2006/relationships"><Relationship Id="rId8" Type="http://schemas.microsoft.com/office/2007/relationships/diagramDrawing" Target="../diagrams/drawing28.xml"/><Relationship Id="rId3" Type="http://schemas.openxmlformats.org/officeDocument/2006/relationships/image" Target="../media/image1.png"/><Relationship Id="rId7" Type="http://schemas.openxmlformats.org/officeDocument/2006/relationships/diagramColors" Target="../diagrams/colors28.xml"/><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 Id="rId9"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8" Type="http://schemas.microsoft.com/office/2007/relationships/diagramDrawing" Target="../diagrams/drawing29.xml"/><Relationship Id="rId3" Type="http://schemas.openxmlformats.org/officeDocument/2006/relationships/image" Target="../media/image1.png"/><Relationship Id="rId7" Type="http://schemas.openxmlformats.org/officeDocument/2006/relationships/diagramColors" Target="../diagrams/colors29.xml"/><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diagramQuickStyle" Target="../diagrams/quickStyle29.xml"/><Relationship Id="rId5" Type="http://schemas.openxmlformats.org/officeDocument/2006/relationships/diagramLayout" Target="../diagrams/layout29.xml"/><Relationship Id="rId4" Type="http://schemas.openxmlformats.org/officeDocument/2006/relationships/diagramData" Target="../diagrams/data29.xml"/><Relationship Id="rId9" Type="http://schemas.openxmlformats.org/officeDocument/2006/relationships/image" Target="../media/image3.jpeg"/></Relationships>
</file>

<file path=ppt/slides/_rels/slide78.xml.rels><?xml version="1.0" encoding="UTF-8" standalone="yes"?>
<Relationships xmlns="http://schemas.openxmlformats.org/package/2006/relationships"><Relationship Id="rId8" Type="http://schemas.microsoft.com/office/2007/relationships/diagramDrawing" Target="../diagrams/drawing30.xml"/><Relationship Id="rId3" Type="http://schemas.openxmlformats.org/officeDocument/2006/relationships/image" Target="../media/image1.png"/><Relationship Id="rId7" Type="http://schemas.openxmlformats.org/officeDocument/2006/relationships/diagramColors" Target="../diagrams/colors30.xml"/><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diagramQuickStyle" Target="../diagrams/quickStyle30.xml"/><Relationship Id="rId5" Type="http://schemas.openxmlformats.org/officeDocument/2006/relationships/diagramLayout" Target="../diagrams/layout30.xml"/><Relationship Id="rId4" Type="http://schemas.openxmlformats.org/officeDocument/2006/relationships/diagramData" Target="../diagrams/data30.xml"/><Relationship Id="rId9" Type="http://schemas.openxmlformats.org/officeDocument/2006/relationships/image" Target="../media/image3.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7.xml"/><Relationship Id="rId5" Type="http://schemas.openxmlformats.org/officeDocument/2006/relationships/image" Target="../media/image12.png"/><Relationship Id="rId4" Type="http://schemas.microsoft.com/office/2017/06/relationships/model3d" Target="../media/model3d2.glb"/></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7.xml"/><Relationship Id="rId5" Type="http://schemas.openxmlformats.org/officeDocument/2006/relationships/image" Target="../media/image13.png"/><Relationship Id="rId4" Type="http://schemas.microsoft.com/office/2017/06/relationships/model3d" Target="../media/model3d2.glb"/></Relationships>
</file>

<file path=ppt/slides/_rels/slide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doj.gov.hk/lawdoc/mla.pdf" TargetMode="External"/><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hyperlink" Target="https://www.gov.uk/government/uploads/system/uploads/attachment_data/file/415038/MLA_Guidelines_2015.pdf"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9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7.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2400" b="1" i="0" u="none" strike="noStrike" cap="none" normalizeH="0" baseline="0">
                <a:ln>
                  <a:noFill/>
                </a:ln>
                <a:solidFill>
                  <a:srgbClr val="2F618F"/>
                </a:solidFill>
                <a:latin typeface="Arial Narrow" panose="020B0606020202030204" pitchFamily="34" charset="0"/>
                <a:ea typeface="Calibri" pitchFamily="34" charset="0"/>
                <a:cs typeface="Times New Roman" pitchFamily="18" charset="0"/>
              </a:rPr>
              <a:t>www.coe.int/cybercrime</a:t>
            </a:r>
          </a:p>
        </p:txBody>
      </p:sp>
      <p:sp>
        <p:nvSpPr>
          <p:cNvPr id="10" name="Rectangle 9"/>
          <p:cNvSpPr/>
          <p:nvPr/>
        </p:nvSpPr>
        <p:spPr>
          <a:xfrm>
            <a:off x="179512" y="1727299"/>
            <a:ext cx="8750206" cy="3447098"/>
          </a:xfrm>
          <a:prstGeom prst="rect">
            <a:avLst/>
          </a:prstGeom>
          <a:ln>
            <a:noFill/>
          </a:ln>
        </p:spPr>
        <p:txBody>
          <a:bodyPr wrap="square">
            <a:spAutoFit/>
          </a:bodyPr>
          <a:lstStyle/>
          <a:p>
            <a:pPr algn="ctr"/>
            <a:r>
              <a:rPr lang="pt-PT" sz="3600" b="1" i="1">
                <a:solidFill>
                  <a:schemeClr val="tx2"/>
                </a:solidFill>
              </a:rPr>
              <a:t>Curso Judiciário Especializado sobre Cooperação Internacional</a:t>
            </a:r>
          </a:p>
          <a:p>
            <a:pPr algn="ctr"/>
            <a:endParaRPr lang="fr-FR" b="1" dirty="0"/>
          </a:p>
          <a:p>
            <a:pPr marL="0" indent="0" algn="ctr">
              <a:buFont typeface="Arial" charset="0"/>
              <a:buNone/>
              <a:defRPr/>
            </a:pPr>
            <a:r>
              <a:rPr lang="pt-PT" b="1"/>
              <a:t> </a:t>
            </a:r>
          </a:p>
          <a:p>
            <a:pPr marL="0" indent="0" algn="ctr">
              <a:buFont typeface="Arial" charset="0"/>
              <a:buNone/>
              <a:defRPr/>
            </a:pPr>
            <a:r>
              <a:rPr lang="pt-PT" sz="3200" b="1">
                <a:solidFill>
                  <a:schemeClr val="tx2"/>
                </a:solidFill>
              </a:rPr>
              <a:t>Sessão 2.1</a:t>
            </a:r>
          </a:p>
          <a:p>
            <a:pPr marL="0" indent="0" algn="ctr">
              <a:buFont typeface="Arial" charset="0"/>
              <a:buNone/>
              <a:defRPr/>
            </a:pPr>
            <a:r>
              <a:rPr lang="pt-PT" sz="3200" b="1">
                <a:solidFill>
                  <a:schemeClr val="tx2"/>
                </a:solidFill>
              </a:rPr>
              <a:t>Mecanismos ao abrigo da Convenção de Budapeste</a:t>
            </a: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1EF6372D-B3A1-4EBE-9077-4B0A1809EB7B}"/>
              </a:ext>
            </a:extLst>
          </p:cNvPr>
          <p:cNvSpPr txBox="1"/>
          <p:nvPr/>
        </p:nvSpPr>
        <p:spPr>
          <a:xfrm>
            <a:off x="2167970" y="5465755"/>
            <a:ext cx="4594034" cy="523220"/>
          </a:xfrm>
          <a:prstGeom prst="rect">
            <a:avLst/>
          </a:prstGeom>
          <a:noFill/>
        </p:spPr>
        <p:txBody>
          <a:bodyPr wrap="square">
            <a:spAutoFit/>
          </a:bodyPr>
          <a:lstStyle/>
          <a:p>
            <a:pPr algn="ctr"/>
            <a:r>
              <a:rPr lang="pt-PT" sz="2800" b="1">
                <a:solidFill>
                  <a:schemeClr val="tx2"/>
                </a:solidFill>
              </a:rPr>
              <a:t>- versão online -</a:t>
            </a:r>
          </a:p>
        </p:txBody>
      </p:sp>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40555148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Grupo de redação do protocolo </a:t>
            </a:r>
          </a:p>
          <a:p>
            <a:pPr algn="r"/>
            <a:r>
              <a:rPr lang="pt-PT" sz="3200" b="1"/>
              <a:t>Artigos propostos adotados (maio de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3816429"/>
          </a:xfrm>
          <a:prstGeom prst="rect">
            <a:avLst/>
          </a:prstGeom>
        </p:spPr>
        <p:txBody>
          <a:bodyPr>
            <a:spAutoFit/>
          </a:bodyPr>
          <a:lstStyle/>
          <a:p>
            <a:pPr marL="342900" indent="-342900">
              <a:buFont typeface="Wingdings" pitchFamily="2" charset="2"/>
              <a:buChar char="Ø"/>
            </a:pPr>
            <a:r>
              <a:rPr lang="pt-PT" sz="2200"/>
              <a:t>Língua dos pedidos</a:t>
            </a:r>
          </a:p>
          <a:p>
            <a:pPr marL="342900" indent="-342900">
              <a:buFont typeface="Wingdings" pitchFamily="2" charset="2"/>
              <a:buChar char="Ø"/>
            </a:pPr>
            <a:endParaRPr lang="en-US" sz="2200" dirty="0"/>
          </a:p>
          <a:p>
            <a:pPr marL="342900" indent="-342900">
              <a:buFont typeface="Wingdings" pitchFamily="2" charset="2"/>
              <a:buChar char="Ø"/>
            </a:pPr>
            <a:r>
              <a:rPr lang="pt-PT" sz="2200"/>
              <a:t>Videoconferência (para recolher testemunhos ou depoimentos de testemunhas)</a:t>
            </a:r>
          </a:p>
          <a:p>
            <a:pPr marL="342900" indent="-342900">
              <a:buFont typeface="Wingdings" pitchFamily="2" charset="2"/>
              <a:buChar char="Ø"/>
            </a:pPr>
            <a:endParaRPr lang="en-US" sz="2200" dirty="0"/>
          </a:p>
          <a:p>
            <a:pPr marL="342900" indent="-342900">
              <a:buFont typeface="Wingdings" pitchFamily="2" charset="2"/>
              <a:buChar char="Ø"/>
            </a:pPr>
            <a:r>
              <a:rPr lang="pt-PT" sz="2200"/>
              <a:t>Equipas de investigação conjuntas e investigações conjuntas</a:t>
            </a:r>
          </a:p>
          <a:p>
            <a:pPr marL="342900" indent="-342900">
              <a:buFont typeface="Wingdings" pitchFamily="2" charset="2"/>
              <a:buChar char="Ø"/>
            </a:pPr>
            <a:endParaRPr lang="en-GB" sz="2200" dirty="0"/>
          </a:p>
          <a:p>
            <a:pPr marL="342900" indent="-342900">
              <a:buFont typeface="Wingdings" pitchFamily="2" charset="2"/>
              <a:buChar char="Ø"/>
            </a:pPr>
            <a:r>
              <a:rPr lang="pt-PT" sz="2200"/>
              <a:t>Assistência mútua de emergência</a:t>
            </a:r>
          </a:p>
          <a:p>
            <a:pPr marL="342900" indent="-342900">
              <a:buFont typeface="Wingdings" pitchFamily="2" charset="2"/>
              <a:buChar char="Ø"/>
            </a:pPr>
            <a:endParaRPr lang="en-GB" sz="2200" dirty="0"/>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2123658"/>
          </a:xfrm>
          <a:prstGeom prst="rect">
            <a:avLst/>
          </a:prstGeom>
        </p:spPr>
        <p:txBody>
          <a:bodyPr wrap="square">
            <a:spAutoFit/>
          </a:bodyPr>
          <a:lstStyle/>
          <a:p>
            <a:pPr marL="342900" indent="-342900">
              <a:buFont typeface="Wingdings" pitchFamily="2" charset="2"/>
              <a:buChar char="Ø"/>
            </a:pPr>
            <a:r>
              <a:rPr lang="pt-PT" sz="2200" dirty="0"/>
              <a:t>Divulgação direta de informação sobre subscritores</a:t>
            </a:r>
          </a:p>
          <a:p>
            <a:pPr marL="342900" indent="-342900">
              <a:buFont typeface="Wingdings" pitchFamily="2" charset="2"/>
              <a:buChar char="Ø"/>
            </a:pPr>
            <a:endParaRPr lang="en-GB" sz="2200" dirty="0"/>
          </a:p>
          <a:p>
            <a:pPr marL="342900" indent="-342900">
              <a:buFont typeface="Wingdings" pitchFamily="2" charset="2"/>
              <a:buChar char="Ø"/>
            </a:pPr>
            <a:r>
              <a:rPr lang="pt-PT" sz="2200" dirty="0"/>
              <a:t>Execução de ordens de outra Parte para a produção expedita de dados </a:t>
            </a:r>
          </a:p>
        </p:txBody>
      </p:sp>
    </p:spTree>
    <p:extLst>
      <p:ext uri="{BB962C8B-B14F-4D97-AF65-F5344CB8AC3E}">
        <p14:creationId xmlns:p14="http://schemas.microsoft.com/office/powerpoint/2010/main" val="58025437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Grupo de redação do protocolo </a:t>
            </a:r>
          </a:p>
          <a:p>
            <a:pPr algn="r"/>
            <a:r>
              <a:rPr lang="pt-PT" sz="3200" b="1"/>
              <a:t>Artigos propostos em desenvolvimento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5170646"/>
          </a:xfrm>
          <a:prstGeom prst="rect">
            <a:avLst/>
          </a:prstGeom>
        </p:spPr>
        <p:txBody>
          <a:bodyPr>
            <a:spAutoFit/>
          </a:bodyPr>
          <a:lstStyle/>
          <a:p>
            <a:pPr marL="342900" indent="-342900">
              <a:buFont typeface="Wingdings" pitchFamily="2" charset="2"/>
              <a:buChar char="Ø"/>
            </a:pPr>
            <a:r>
              <a:rPr lang="pt-PT" sz="2200"/>
              <a:t>Disposições comuns</a:t>
            </a:r>
          </a:p>
          <a:p>
            <a:pPr marL="342900" indent="-342900">
              <a:buFont typeface="Wingdings" pitchFamily="2" charset="2"/>
              <a:buChar char="Ø"/>
            </a:pPr>
            <a:endParaRPr lang="en-US" sz="2200" dirty="0"/>
          </a:p>
          <a:p>
            <a:pPr marL="342900" indent="-342900">
              <a:buFont typeface="Wingdings" pitchFamily="2" charset="2"/>
              <a:buChar char="Ø"/>
            </a:pPr>
            <a:r>
              <a:rPr lang="pt-PT" sz="2200"/>
              <a:t>Condições e salvaguardas</a:t>
            </a:r>
          </a:p>
          <a:p>
            <a:pPr marL="342900" indent="-342900">
              <a:buFont typeface="Wingdings" pitchFamily="2" charset="2"/>
              <a:buChar char="Ø"/>
            </a:pPr>
            <a:endParaRPr lang="en-US" sz="2200" dirty="0"/>
          </a:p>
          <a:p>
            <a:pPr marL="342900" indent="-342900">
              <a:buFont typeface="Wingdings" pitchFamily="2" charset="2"/>
              <a:buChar char="Ø"/>
            </a:pPr>
            <a:r>
              <a:rPr lang="pt-PT" sz="2200"/>
              <a:t>Extensão de uma busca a um computador conectado</a:t>
            </a:r>
          </a:p>
          <a:p>
            <a:pPr marL="342900" indent="-342900">
              <a:buFont typeface="Wingdings" pitchFamily="2" charset="2"/>
              <a:buChar char="Ø"/>
            </a:pPr>
            <a:endParaRPr lang="en-GB" sz="2200" dirty="0"/>
          </a:p>
          <a:p>
            <a:pPr marL="342900" indent="-342900">
              <a:buFont typeface="Wingdings" pitchFamily="2" charset="2"/>
              <a:buChar char="Ø"/>
            </a:pPr>
            <a:r>
              <a:rPr lang="pt-PT" sz="2200"/>
              <a:t>Investigações infiltradas por meio de um sistema informático (a nível nacional)</a:t>
            </a:r>
          </a:p>
          <a:p>
            <a:pPr marL="342900" indent="-342900">
              <a:buFont typeface="Wingdings" pitchFamily="2" charset="2"/>
              <a:buChar char="Ø"/>
            </a:pPr>
            <a:endParaRPr lang="en-GB" sz="2200" dirty="0"/>
          </a:p>
          <a:p>
            <a:pPr marL="342900" indent="-342900">
              <a:buFont typeface="Wingdings" pitchFamily="2" charset="2"/>
              <a:buChar char="Ø"/>
            </a:pPr>
            <a:r>
              <a:rPr lang="pt-PT" sz="2200"/>
              <a:t>Investigações infiltradas (a nível internacional)</a:t>
            </a:r>
          </a:p>
          <a:p>
            <a:pPr marL="342900" indent="-342900">
              <a:buFont typeface="Wingdings" pitchFamily="2" charset="2"/>
              <a:buChar char="Ø"/>
            </a:pPr>
            <a:endParaRPr lang="en-GB" sz="2200" dirty="0"/>
          </a:p>
          <a:p>
            <a:pPr marL="342900" indent="-342900">
              <a:buFont typeface="Wingdings" pitchFamily="2" charset="2"/>
              <a:buChar char="Ø"/>
            </a:pPr>
            <a:r>
              <a:rPr lang="pt-PT" sz="2200"/>
              <a:t>Princípios gerais</a:t>
            </a:r>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4493538"/>
          </a:xfrm>
          <a:prstGeom prst="rect">
            <a:avLst/>
          </a:prstGeom>
        </p:spPr>
        <p:txBody>
          <a:bodyPr wrap="square">
            <a:spAutoFit/>
          </a:bodyPr>
          <a:lstStyle/>
          <a:p>
            <a:pPr marL="342900" indent="-342900">
              <a:buFont typeface="Wingdings" pitchFamily="2" charset="2"/>
              <a:buChar char="Ø"/>
            </a:pPr>
            <a:r>
              <a:rPr lang="pt-PT" sz="2200"/>
              <a:t>Preservação direta de dados por fornecedores de serviços</a:t>
            </a:r>
          </a:p>
          <a:p>
            <a:pPr marL="342900" indent="-342900">
              <a:buFont typeface="Wingdings" pitchFamily="2" charset="2"/>
              <a:buChar char="Ø"/>
            </a:pPr>
            <a:endParaRPr lang="en-GB" sz="2200" dirty="0"/>
          </a:p>
          <a:p>
            <a:pPr marL="342900" indent="-342900">
              <a:buFont typeface="Wingdings" pitchFamily="2" charset="2"/>
              <a:buChar char="Ø"/>
            </a:pPr>
            <a:r>
              <a:rPr lang="pt-PT" sz="2200"/>
              <a:t>Divulgação de dados em situações de emergência</a:t>
            </a:r>
          </a:p>
          <a:p>
            <a:pPr marL="342900" indent="-342900">
              <a:buFont typeface="Wingdings" pitchFamily="2" charset="2"/>
              <a:buChar char="Ø"/>
            </a:pPr>
            <a:endParaRPr lang="en-GB" sz="2200" dirty="0"/>
          </a:p>
          <a:p>
            <a:pPr marL="342900" indent="-342900">
              <a:buFont typeface="Wingdings" pitchFamily="2" charset="2"/>
              <a:buChar char="Ø"/>
            </a:pPr>
            <a:r>
              <a:rPr lang="pt-PT" sz="2200"/>
              <a:t>Acesso a informação relacionada com domínios de Internet registados – Pedido de informação sobre o registo de nomes de domínio [WHOIS]</a:t>
            </a:r>
          </a:p>
          <a:p>
            <a:pPr marL="342900" indent="-342900">
              <a:buFont typeface="Wingdings" pitchFamily="2" charset="2"/>
              <a:buChar char="Ø"/>
            </a:pPr>
            <a:endParaRPr lang="en-GB" sz="2200" dirty="0"/>
          </a:p>
          <a:p>
            <a:pPr marL="342900" indent="-342900">
              <a:buFont typeface="Wingdings" pitchFamily="2" charset="2"/>
              <a:buChar char="Ø"/>
            </a:pPr>
            <a:r>
              <a:rPr lang="pt-PT" sz="2200"/>
              <a:t>Disposições finais</a:t>
            </a:r>
          </a:p>
        </p:txBody>
      </p:sp>
    </p:spTree>
    <p:extLst>
      <p:ext uri="{BB962C8B-B14F-4D97-AF65-F5344CB8AC3E}">
        <p14:creationId xmlns:p14="http://schemas.microsoft.com/office/powerpoint/2010/main" val="347118028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102</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102</a:t>
            </a:fld>
            <a:endParaRPr lang="en-GB"/>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102</a:t>
            </a:fld>
            <a:endParaRPr lang="en-GB">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Questionário</a:t>
            </a:r>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05654773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103</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103</a:t>
            </a:fld>
            <a:endParaRPr lang="en-GB"/>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103</a:t>
            </a:fld>
            <a:endParaRPr lang="en-GB">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Questionário</a:t>
            </a:r>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3968761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Parte 5</a:t>
            </a:r>
          </a:p>
          <a:p>
            <a:pPr algn="ctr" eaLnBrk="1" hangingPunct="1">
              <a:lnSpc>
                <a:spcPct val="80000"/>
              </a:lnSpc>
            </a:pPr>
            <a:endParaRPr lang="en-GB" sz="3200" b="1" dirty="0">
              <a:ea typeface="ＭＳ Ｐゴシック" charset="0"/>
            </a:endParaRPr>
          </a:p>
          <a:p>
            <a:pPr algn="ctr" eaLnBrk="1" hangingPunct="1">
              <a:lnSpc>
                <a:spcPct val="80000"/>
              </a:lnSpc>
            </a:pPr>
            <a:r>
              <a:rPr lang="pt-PT" sz="3200" b="1">
                <a:ea typeface="ＭＳ Ｐゴシック" charset="0"/>
              </a:rPr>
              <a:t>Síntese</a:t>
            </a:r>
          </a:p>
          <a:p>
            <a:pPr algn="ctr">
              <a:lnSpc>
                <a:spcPct val="80000"/>
              </a:lnSpc>
            </a:pPr>
            <a:endParaRPr lang="en-GB" sz="3200" b="1" dirty="0"/>
          </a:p>
        </p:txBody>
      </p:sp>
    </p:spTree>
    <p:extLst>
      <p:ext uri="{BB962C8B-B14F-4D97-AF65-F5344CB8AC3E}">
        <p14:creationId xmlns:p14="http://schemas.microsoft.com/office/powerpoint/2010/main" val="416769158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Síntese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B338D81B-42B2-4194-AE0C-6E899516B38D}"/>
              </a:ext>
            </a:extLst>
          </p:cNvPr>
          <p:cNvSpPr/>
          <p:nvPr/>
        </p:nvSpPr>
        <p:spPr>
          <a:xfrm>
            <a:off x="211015" y="962421"/>
            <a:ext cx="4677508" cy="5780044"/>
          </a:xfrm>
          <a:prstGeom prst="rect">
            <a:avLst/>
          </a:prstGeom>
        </p:spPr>
        <p:txBody>
          <a:bodyPr wrap="square">
            <a:spAutoFit/>
          </a:bodyPr>
          <a:lstStyle/>
          <a:p>
            <a:pPr marL="342900" indent="-342900" algn="just">
              <a:lnSpc>
                <a:spcPct val="80000"/>
              </a:lnSpc>
              <a:buFont typeface="Wingdings" pitchFamily="2" charset="2"/>
              <a:buChar char="ü"/>
            </a:pPr>
            <a:r>
              <a:rPr lang="pt-PT" sz="2200" i="1" dirty="0"/>
              <a:t>Compreender a legislação substantiva e os poderes processuais ao abrigo da Convenção de Budapeste </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pt-PT" sz="2200" i="1" dirty="0"/>
              <a:t>Rever as disposições específicas da cooperação internacional e da assistência mútua ao abrigo da Convenção de Budapeste</a:t>
            </a:r>
          </a:p>
          <a:p>
            <a:pPr algn="just">
              <a:lnSpc>
                <a:spcPct val="80000"/>
              </a:lnSpc>
            </a:pPr>
            <a:endParaRPr lang="en-GB" sz="2200" i="1" dirty="0"/>
          </a:p>
          <a:p>
            <a:pPr marL="342900" indent="-342900" algn="just">
              <a:lnSpc>
                <a:spcPct val="80000"/>
              </a:lnSpc>
              <a:buFont typeface="Wingdings" pitchFamily="2" charset="2"/>
              <a:buChar char="ü"/>
            </a:pPr>
            <a:r>
              <a:rPr lang="pt-PT" sz="2200" i="1" dirty="0"/>
              <a:t>Compreender como utilizar os diferentes mecanismos ao abrigo da Convenção de Budapeste para procurar cooperação</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pt-PT" sz="2200" i="1" dirty="0"/>
              <a:t>Introdução aos modelos do T-CY para os pedidos de assistência jurídica mútua</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pt-PT" sz="2200" i="1" dirty="0"/>
              <a:t>Introdução ao Segundo Protocolo Adicional à Convenção</a:t>
            </a:r>
          </a:p>
          <a:p>
            <a:pPr marL="342900" indent="-342900" algn="just">
              <a:lnSpc>
                <a:spcPct val="80000"/>
              </a:lnSpc>
              <a:buFont typeface="Wingdings" pitchFamily="2" charset="2"/>
              <a:buChar char="ü"/>
            </a:pPr>
            <a:endParaRPr lang="en-GB" sz="2200" i="1" dirty="0"/>
          </a:p>
        </p:txBody>
      </p:sp>
      <p:pic>
        <p:nvPicPr>
          <p:cNvPr id="1026" name="Picture 2">
            <a:extLst>
              <a:ext uri="{FF2B5EF4-FFF2-40B4-BE49-F238E27FC236}">
                <a16:creationId xmlns:a16="http://schemas.microsoft.com/office/drawing/2014/main" id="{F6730FAE-07F1-4E01-A84E-87A8390497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1" y="1193778"/>
            <a:ext cx="3291048" cy="4652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7828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2539882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Dados de tráfego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305670" y="952123"/>
            <a:ext cx="4625266" cy="5632311"/>
          </a:xfrm>
          <a:prstGeom prst="rect">
            <a:avLst/>
          </a:prstGeom>
        </p:spPr>
        <p:txBody>
          <a:bodyPr wrap="square">
            <a:spAutoFit/>
          </a:bodyPr>
          <a:lstStyle/>
          <a:p>
            <a:pPr marL="342900" indent="-342900">
              <a:buFont typeface="Wingdings" pitchFamily="2" charset="2"/>
              <a:buChar char="Ø"/>
            </a:pPr>
            <a:r>
              <a:rPr lang="pt-PT" sz="2000" dirty="0"/>
              <a:t>Sim:</a:t>
            </a:r>
          </a:p>
          <a:p>
            <a:pPr marL="800100" lvl="1" indent="-342900" algn="just">
              <a:buFont typeface="Wingdings" pitchFamily="2" charset="2"/>
              <a:buChar char="Ø"/>
            </a:pPr>
            <a:r>
              <a:rPr lang="pt-PT" sz="2000" dirty="0"/>
              <a:t>Categoria de dados informáticos</a:t>
            </a:r>
          </a:p>
          <a:p>
            <a:pPr marL="800100" lvl="1" indent="-342900" algn="just">
              <a:buFont typeface="Wingdings" pitchFamily="2" charset="2"/>
              <a:buChar char="Ø"/>
            </a:pPr>
            <a:r>
              <a:rPr lang="pt-PT" sz="2000" dirty="0"/>
              <a:t>Gerados por computador que faz parte da cadeia de comunicação</a:t>
            </a:r>
          </a:p>
          <a:p>
            <a:pPr marL="800100" lvl="1" indent="-342900" algn="just">
              <a:buFont typeface="Wingdings" pitchFamily="2" charset="2"/>
              <a:buChar char="Ø"/>
            </a:pPr>
            <a:r>
              <a:rPr lang="pt-PT" sz="2000" dirty="0"/>
              <a:t>Relativamente às comunicações, indica:</a:t>
            </a:r>
          </a:p>
          <a:p>
            <a:pPr marL="1257300" lvl="2" indent="-342900" algn="just">
              <a:buFont typeface="Wingdings" pitchFamily="2" charset="2"/>
              <a:buChar char="Ø"/>
            </a:pPr>
            <a:r>
              <a:rPr lang="pt-PT" sz="2000" dirty="0"/>
              <a:t>origem </a:t>
            </a:r>
          </a:p>
          <a:p>
            <a:pPr marL="1257300" lvl="2" indent="-342900" algn="just">
              <a:buFont typeface="Wingdings" pitchFamily="2" charset="2"/>
              <a:buChar char="Ø"/>
            </a:pPr>
            <a:r>
              <a:rPr lang="pt-PT" sz="2000" dirty="0"/>
              <a:t>destino</a:t>
            </a:r>
          </a:p>
          <a:p>
            <a:pPr marL="1257300" lvl="2" indent="-342900" algn="just">
              <a:buFont typeface="Wingdings" pitchFamily="2" charset="2"/>
              <a:buChar char="Ø"/>
            </a:pPr>
            <a:r>
              <a:rPr lang="pt-PT" sz="2000" dirty="0"/>
              <a:t>rota</a:t>
            </a:r>
          </a:p>
          <a:p>
            <a:pPr marL="1257300" lvl="2" indent="-342900" algn="just">
              <a:buFont typeface="Wingdings" pitchFamily="2" charset="2"/>
              <a:buChar char="Ø"/>
            </a:pPr>
            <a:r>
              <a:rPr lang="pt-PT" sz="2000" dirty="0"/>
              <a:t>hora</a:t>
            </a:r>
          </a:p>
          <a:p>
            <a:pPr marL="1257300" lvl="2" indent="-342900" algn="just">
              <a:buFont typeface="Wingdings" pitchFamily="2" charset="2"/>
              <a:buChar char="Ø"/>
            </a:pPr>
            <a:r>
              <a:rPr lang="pt-PT" sz="2000" dirty="0"/>
              <a:t>data</a:t>
            </a:r>
          </a:p>
          <a:p>
            <a:pPr marL="1257300" lvl="2" indent="-342900" algn="just">
              <a:buFont typeface="Wingdings" pitchFamily="2" charset="2"/>
              <a:buChar char="Ø"/>
            </a:pPr>
            <a:r>
              <a:rPr lang="pt-PT" sz="2000" dirty="0"/>
              <a:t>dimensão</a:t>
            </a:r>
          </a:p>
          <a:p>
            <a:pPr marL="1257300" lvl="2" indent="-342900" algn="just">
              <a:buFont typeface="Wingdings" pitchFamily="2" charset="2"/>
              <a:buChar char="Ø"/>
            </a:pPr>
            <a:r>
              <a:rPr lang="pt-PT" sz="2000" dirty="0"/>
              <a:t>duração</a:t>
            </a:r>
          </a:p>
          <a:p>
            <a:pPr marL="1257300" lvl="2" indent="-342900" algn="just">
              <a:buFont typeface="Wingdings" pitchFamily="2" charset="2"/>
              <a:buChar char="Ø"/>
            </a:pPr>
            <a:r>
              <a:rPr lang="pt-PT" sz="2000" dirty="0"/>
              <a:t>tipo de serviço subjacente</a:t>
            </a:r>
          </a:p>
          <a:p>
            <a:pPr marL="342900" indent="-342900">
              <a:buFont typeface="Wingdings" pitchFamily="2" charset="2"/>
              <a:buChar char="Ø"/>
            </a:pPr>
            <a:r>
              <a:rPr lang="pt-PT" sz="2000" dirty="0"/>
              <a:t>Não:</a:t>
            </a:r>
          </a:p>
          <a:p>
            <a:pPr marL="800100" lvl="1" indent="-342900">
              <a:buFont typeface="Wingdings" pitchFamily="2" charset="2"/>
              <a:buChar char="Ø"/>
            </a:pPr>
            <a:r>
              <a:rPr lang="pt-PT" sz="2000" dirty="0"/>
              <a:t>Conteúdo da comunicação</a:t>
            </a:r>
            <a:endParaRPr lang="pt-PT" sz="2200" dirty="0"/>
          </a:p>
        </p:txBody>
      </p:sp>
      <p:sp>
        <p:nvSpPr>
          <p:cNvPr id="8" name="Rectangle 7">
            <a:extLst>
              <a:ext uri="{FF2B5EF4-FFF2-40B4-BE49-F238E27FC236}">
                <a16:creationId xmlns:a16="http://schemas.microsoft.com/office/drawing/2014/main" id="{687B7C23-9E4D-47A3-872A-857DE10440B9}"/>
              </a:ext>
            </a:extLst>
          </p:cNvPr>
          <p:cNvSpPr/>
          <p:nvPr/>
        </p:nvSpPr>
        <p:spPr>
          <a:xfrm>
            <a:off x="213064" y="1351508"/>
            <a:ext cx="3986074" cy="4154984"/>
          </a:xfrm>
          <a:prstGeom prst="rect">
            <a:avLst/>
          </a:prstGeom>
        </p:spPr>
        <p:txBody>
          <a:bodyPr wrap="square">
            <a:spAutoFit/>
          </a:bodyPr>
          <a:lstStyle/>
          <a:p>
            <a:pPr marL="342900" indent="-342900" algn="just">
              <a:buFont typeface="Wingdings" pitchFamily="2" charset="2"/>
              <a:buChar char="Ø"/>
            </a:pPr>
            <a:r>
              <a:rPr lang="pt-PT" sz="2200" dirty="0"/>
              <a:t>“</a:t>
            </a:r>
            <a:r>
              <a:rPr lang="pt-PT" sz="2200" b="1" dirty="0"/>
              <a:t>dados de tráfego</a:t>
            </a:r>
            <a:r>
              <a:rPr lang="pt-PT" sz="2200" dirty="0"/>
              <a:t>” significa todos os dados informáticos relacionados com uma comunicação efetuada por meio de um sistema informático, gerados por este sistema como elemento de uma cadeia de comunicação, indicando a origem da comunicação, o destino, o trajeto, a hora, a data, o tamanho, a duração ou o tipo do serviço subjacente.</a:t>
            </a:r>
          </a:p>
        </p:txBody>
      </p:sp>
    </p:spTree>
    <p:extLst>
      <p:ext uri="{BB962C8B-B14F-4D97-AF65-F5344CB8AC3E}">
        <p14:creationId xmlns:p14="http://schemas.microsoft.com/office/powerpoint/2010/main" val="777965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12</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3EA6618-8109-4CEE-A00D-3C263DE3DFA3}"/>
              </a:ext>
            </a:extLst>
          </p:cNvPr>
          <p:cNvPicPr>
            <a:picLocks noChangeAspect="1"/>
          </p:cNvPicPr>
          <p:nvPr/>
        </p:nvPicPr>
        <p:blipFill>
          <a:blip r:embed="rId8"/>
          <a:stretch>
            <a:fillRect/>
          </a:stretch>
        </p:blipFill>
        <p:spPr>
          <a:xfrm>
            <a:off x="7537051" y="781176"/>
            <a:ext cx="1767076" cy="1767076"/>
          </a:xfrm>
          <a:prstGeom prst="rect">
            <a:avLst/>
          </a:prstGeom>
        </p:spPr>
      </p:pic>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12</a:t>
            </a:fld>
            <a:endParaRPr lang="en-GB"/>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Questionário</a:t>
            </a:r>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926007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13</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3EA6618-8109-4CEE-A00D-3C263DE3DFA3}"/>
              </a:ext>
            </a:extLst>
          </p:cNvPr>
          <p:cNvPicPr>
            <a:picLocks noChangeAspect="1"/>
          </p:cNvPicPr>
          <p:nvPr/>
        </p:nvPicPr>
        <p:blipFill>
          <a:blip r:embed="rId8"/>
          <a:stretch>
            <a:fillRect/>
          </a:stretch>
        </p:blipFill>
        <p:spPr>
          <a:xfrm>
            <a:off x="7537051" y="781176"/>
            <a:ext cx="1767076" cy="1767076"/>
          </a:xfrm>
          <a:prstGeom prst="rect">
            <a:avLst/>
          </a:prstGeom>
        </p:spPr>
      </p:pic>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13</a:t>
            </a:fld>
            <a:endParaRPr lang="en-GB"/>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Questionário</a:t>
            </a:r>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736860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996240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15</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Direito substantivo</a:t>
            </a:r>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15</a:t>
            </a:fld>
            <a:endParaRPr lang="en-GB"/>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A Convenção de Budapeste</a:t>
            </a:r>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4369921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01B2789-EF2E-4BD2-B40F-2EDEBF060E14}"/>
              </a:ext>
            </a:extLst>
          </p:cNvPr>
          <p:cNvSpPr>
            <a:spLocks noGrp="1"/>
          </p:cNvSpPr>
          <p:nvPr>
            <p:ph type="body" idx="1"/>
          </p:nvPr>
        </p:nvSpPr>
        <p:spPr>
          <a:xfrm>
            <a:off x="457200" y="1108075"/>
            <a:ext cx="8229600" cy="4525963"/>
          </a:xfrm>
          <a:ln w="38100">
            <a:solidFill>
              <a:srgbClr val="FF0000"/>
            </a:solidFill>
            <a:miter lim="800000"/>
            <a:headEnd/>
            <a:tailEnd/>
          </a:ln>
        </p:spPr>
        <p:txBody>
          <a:bodyPr/>
          <a:lstStyle/>
          <a:p>
            <a:pPr eaLnBrk="1" hangingPunct="1">
              <a:lnSpc>
                <a:spcPct val="80000"/>
              </a:lnSpc>
              <a:buFont typeface="Arial" panose="020B0604020202020204" pitchFamily="34" charset="0"/>
              <a:buNone/>
            </a:pPr>
            <a:endParaRPr lang="en-GB" altLang="sr-Latn-RS" sz="2800">
              <a:cs typeface="Times New Roman" panose="02020603050405020304" pitchFamily="18" charset="0"/>
            </a:endParaRPr>
          </a:p>
          <a:p>
            <a:pPr algn="ctr" eaLnBrk="1" hangingPunct="1">
              <a:lnSpc>
                <a:spcPct val="80000"/>
              </a:lnSpc>
              <a:buFont typeface="Arial" panose="020B0604020202020204" pitchFamily="34" charset="0"/>
              <a:buNone/>
            </a:pPr>
            <a:r>
              <a:rPr lang="pt-PT" b="1" i="1">
                <a:cs typeface="Times New Roman" panose="02020603050405020304" pitchFamily="18" charset="0"/>
              </a:rPr>
              <a:t>Acesso ilícito</a:t>
            </a:r>
          </a:p>
          <a:p>
            <a:pPr algn="ctr" eaLnBrk="1" hangingPunct="1">
              <a:lnSpc>
                <a:spcPct val="80000"/>
              </a:lnSpc>
              <a:buFont typeface="Arial" panose="020B0604020202020204" pitchFamily="34" charset="0"/>
              <a:buNone/>
            </a:pPr>
            <a:r>
              <a:rPr lang="pt-PT" b="1" i="1">
                <a:cs typeface="Times New Roman" panose="02020603050405020304" pitchFamily="18" charset="0"/>
              </a:rPr>
              <a:t>(Artigo 2.º – Convenção de Budapeste)</a:t>
            </a:r>
          </a:p>
          <a:p>
            <a:pPr eaLnBrk="1" hangingPunct="1">
              <a:lnSpc>
                <a:spcPct val="80000"/>
              </a:lnSpc>
              <a:buFont typeface="Arial" panose="020B0604020202020204" pitchFamily="34" charset="0"/>
              <a:buNone/>
            </a:pPr>
            <a:endParaRPr lang="en-GB" altLang="sr-Latn-RS">
              <a:cs typeface="Times New Roman" panose="02020603050405020304" pitchFamily="18" charset="0"/>
            </a:endParaRPr>
          </a:p>
          <a:p>
            <a:pPr eaLnBrk="1" hangingPunct="1">
              <a:lnSpc>
                <a:spcPct val="80000"/>
              </a:lnSpc>
              <a:buFont typeface="Arial" panose="020B0604020202020204" pitchFamily="34" charset="0"/>
              <a:buNone/>
            </a:pPr>
            <a:endParaRPr lang="en-GB" altLang="sr-Latn-RS">
              <a:cs typeface="Times New Roman" panose="02020603050405020304" pitchFamily="18" charset="0"/>
            </a:endParaRPr>
          </a:p>
          <a:p>
            <a:pPr algn="ctr" eaLnBrk="1" hangingPunct="1">
              <a:lnSpc>
                <a:spcPct val="80000"/>
              </a:lnSpc>
            </a:pPr>
            <a:r>
              <a:rPr lang="pt-PT" i="1">
                <a:cs typeface="Times New Roman" panose="02020603050405020304" pitchFamily="18" charset="0"/>
              </a:rPr>
              <a:t>Para aceder de forma ilegítima à totalidade ou a parte de um sistema informático </a:t>
            </a:r>
          </a:p>
          <a:p>
            <a:pPr algn="ctr" eaLnBrk="1" hangingPunct="1">
              <a:lnSpc>
                <a:spcPct val="80000"/>
              </a:lnSpc>
            </a:pPr>
            <a:endParaRPr lang="en-GB" altLang="sr-Latn-RS" i="1">
              <a:cs typeface="Times New Roman" panose="02020603050405020304" pitchFamily="18" charset="0"/>
            </a:endParaRPr>
          </a:p>
          <a:p>
            <a:pPr algn="ctr" eaLnBrk="1" hangingPunct="1">
              <a:lnSpc>
                <a:spcPct val="80000"/>
              </a:lnSpc>
            </a:pPr>
            <a:r>
              <a:rPr lang="pt-PT" i="1">
                <a:cs typeface="Times New Roman" panose="02020603050405020304" pitchFamily="18" charset="0"/>
              </a:rPr>
              <a:t>Intencionalmente</a:t>
            </a:r>
          </a:p>
          <a:p>
            <a:pPr algn="ctr" eaLnBrk="1" hangingPunct="1">
              <a:lnSpc>
                <a:spcPct val="80000"/>
              </a:lnSpc>
              <a:buFont typeface="Arial" panose="020B0604020202020204" pitchFamily="34" charset="0"/>
              <a:buNone/>
            </a:pPr>
            <a:endParaRPr lang="en-GB" altLang="sr-Latn-RS">
              <a:cs typeface="Times New Roman" panose="02020603050405020304" pitchFamily="18" charset="0"/>
            </a:endParaRPr>
          </a:p>
        </p:txBody>
      </p:sp>
      <p:sp>
        <p:nvSpPr>
          <p:cNvPr id="9219" name="Slide Number Placeholder 1">
            <a:extLst>
              <a:ext uri="{FF2B5EF4-FFF2-40B4-BE49-F238E27FC236}">
                <a16:creationId xmlns:a16="http://schemas.microsoft.com/office/drawing/2014/main" id="{43152D46-F6F4-4D38-8A94-CCFA47BE6DF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121A2E0E-A3C0-4C4C-874E-7229B52FD4AA}" type="slidenum">
              <a:rPr lang="en-US" altLang="fr-FR" sz="1200">
                <a:solidFill>
                  <a:srgbClr val="898989"/>
                </a:solidFill>
              </a:rPr>
              <a:pPr>
                <a:spcBef>
                  <a:spcPct val="0"/>
                </a:spcBef>
                <a:buFontTx/>
                <a:buNone/>
              </a:pPr>
              <a:t>16</a:t>
            </a:fld>
            <a:endParaRPr lang="en-US" altLang="fr-FR" sz="1200">
              <a:solidFill>
                <a:srgbClr val="898989"/>
              </a:solidFill>
            </a:endParaRPr>
          </a:p>
        </p:txBody>
      </p:sp>
      <p:sp>
        <p:nvSpPr>
          <p:cNvPr id="4" name="Slide Number Placeholder 1">
            <a:extLst>
              <a:ext uri="{FF2B5EF4-FFF2-40B4-BE49-F238E27FC236}">
                <a16:creationId xmlns:a16="http://schemas.microsoft.com/office/drawing/2014/main" id="{4AEEF45F-BE67-4BD0-99F9-2C94D01D722A}"/>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16</a:t>
            </a:fld>
            <a:endParaRPr lang="en-GB"/>
          </a:p>
        </p:txBody>
      </p:sp>
      <p:sp>
        <p:nvSpPr>
          <p:cNvPr id="5" name="TextBox 4">
            <a:extLst>
              <a:ext uri="{FF2B5EF4-FFF2-40B4-BE49-F238E27FC236}">
                <a16:creationId xmlns:a16="http://schemas.microsoft.com/office/drawing/2014/main" id="{346A3927-B076-4806-A4B2-7E8929254F82}"/>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6" name="Slide Number Placeholder 4">
            <a:extLst>
              <a:ext uri="{FF2B5EF4-FFF2-40B4-BE49-F238E27FC236}">
                <a16:creationId xmlns:a16="http://schemas.microsoft.com/office/drawing/2014/main" id="{097F930B-E75D-4C79-B89C-C914E0084F7F}"/>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a:solidFill>
                <a:schemeClr val="tx1"/>
              </a:solidFill>
            </a:endParaRPr>
          </a:p>
        </p:txBody>
      </p:sp>
      <p:sp>
        <p:nvSpPr>
          <p:cNvPr id="7" name="Rectangle 6">
            <a:extLst>
              <a:ext uri="{FF2B5EF4-FFF2-40B4-BE49-F238E27FC236}">
                <a16:creationId xmlns:a16="http://schemas.microsoft.com/office/drawing/2014/main" id="{E90A6C00-C8F7-49A2-862C-5A5738B53BA4}"/>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4">
            <a:extLst>
              <a:ext uri="{FF2B5EF4-FFF2-40B4-BE49-F238E27FC236}">
                <a16:creationId xmlns:a16="http://schemas.microsoft.com/office/drawing/2014/main" id="{A7632B57-376C-4919-8161-26E0E2228BB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9" name="Rectangle 8">
            <a:extLst>
              <a:ext uri="{FF2B5EF4-FFF2-40B4-BE49-F238E27FC236}">
                <a16:creationId xmlns:a16="http://schemas.microsoft.com/office/drawing/2014/main" id="{108E4174-B8D4-4386-ADE7-AB140C76AC3B}"/>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2.º – Acesso ilícito</a:t>
            </a:r>
          </a:p>
        </p:txBody>
      </p:sp>
      <p:pic>
        <p:nvPicPr>
          <p:cNvPr id="10" name="Picture 4">
            <a:extLst>
              <a:ext uri="{FF2B5EF4-FFF2-40B4-BE49-F238E27FC236}">
                <a16:creationId xmlns:a16="http://schemas.microsoft.com/office/drawing/2014/main" id="{53926153-7970-4FC8-82A9-35CD2F9749F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a:extLst>
              <a:ext uri="{FF2B5EF4-FFF2-40B4-BE49-F238E27FC236}">
                <a16:creationId xmlns:a16="http://schemas.microsoft.com/office/drawing/2014/main" id="{89F04E61-A950-4BD7-B284-A864B1F0CED8}"/>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3.º – Interceção ilícita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pt-PT" b="1" i="1">
                <a:cs typeface="Times New Roman" panose="02020603050405020304" pitchFamily="18" charset="0"/>
              </a:rPr>
              <a:t>Interceção ilícita</a:t>
            </a:r>
          </a:p>
          <a:p>
            <a:pPr algn="ctr" eaLnBrk="1" hangingPunct="1">
              <a:lnSpc>
                <a:spcPct val="80000"/>
              </a:lnSpc>
              <a:buFont typeface="Arial" panose="020B0604020202020204" pitchFamily="34" charset="0"/>
              <a:buNone/>
            </a:pPr>
            <a:r>
              <a:rPr lang="pt-PT" b="1" i="1">
                <a:cs typeface="Times New Roman" panose="02020603050405020304" pitchFamily="18" charset="0"/>
              </a:rPr>
              <a:t>(Artigo 3.º – Convenção de Budapeste)</a:t>
            </a:r>
          </a:p>
          <a:p>
            <a:pP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pPr>
            <a:r>
              <a:rPr lang="pt-PT" i="1">
                <a:cs typeface="Times New Roman" panose="02020603050405020304" pitchFamily="18" charset="0"/>
              </a:rPr>
              <a:t>Intencional e ilegitimamente</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pt-PT" i="1">
                <a:cs typeface="Times New Roman" panose="02020603050405020304" pitchFamily="18" charset="0"/>
              </a:rPr>
              <a:t>Intercetar, por meios técnicos, transmissões não públicas de dados informáticos</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pt-PT" i="1">
                <a:cs typeface="Times New Roman" panose="02020603050405020304" pitchFamily="18" charset="0"/>
              </a:rPr>
              <a:t>Para, de ou dentro de um sistema informático</a:t>
            </a:r>
          </a:p>
          <a:p>
            <a:pPr algn="ctr" eaLnBrk="1" hangingPunct="1">
              <a:lnSpc>
                <a:spcPct val="80000"/>
              </a:lnSpc>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1245076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837972898"/>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9731224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75578271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884498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Agenda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043731"/>
            <a:ext cx="3791244" cy="2308324"/>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pt-PT" sz="2000" b="1"/>
              <a:t>Parte 1</a:t>
            </a:r>
          </a:p>
          <a:p>
            <a:pPr marL="342900" indent="-342900" algn="just" eaLnBrk="1" hangingPunct="1">
              <a:lnSpc>
                <a:spcPct val="80000"/>
              </a:lnSpc>
              <a:buFont typeface="Wingdings" pitchFamily="2" charset="2"/>
              <a:buChar char="ü"/>
            </a:pPr>
            <a:r>
              <a:rPr lang="pt-PT" sz="2000" i="1"/>
              <a:t>Disposições gerais</a:t>
            </a:r>
          </a:p>
          <a:p>
            <a:pPr marL="342900" indent="-342900" algn="just" eaLnBrk="1" hangingPunct="1">
              <a:lnSpc>
                <a:spcPct val="80000"/>
              </a:lnSpc>
              <a:buFont typeface="Wingdings" pitchFamily="2" charset="2"/>
              <a:buChar char="ü"/>
            </a:pPr>
            <a:endParaRPr lang="en-GB" sz="2000" dirty="0"/>
          </a:p>
          <a:p>
            <a:pPr marL="342900" indent="-342900" algn="just" eaLnBrk="1" hangingPunct="1">
              <a:lnSpc>
                <a:spcPct val="80000"/>
              </a:lnSpc>
              <a:buFont typeface="Wingdings" pitchFamily="2" charset="2"/>
              <a:buChar char="Ø"/>
            </a:pPr>
            <a:r>
              <a:rPr lang="pt-PT" sz="2000" b="1"/>
              <a:t>Parte 2</a:t>
            </a:r>
          </a:p>
          <a:p>
            <a:pPr marL="342900" indent="-342900" algn="just">
              <a:lnSpc>
                <a:spcPct val="80000"/>
              </a:lnSpc>
              <a:buFont typeface="Wingdings" pitchFamily="2" charset="2"/>
              <a:buChar char="ü"/>
            </a:pPr>
            <a:r>
              <a:rPr lang="pt-PT" sz="2000" i="1"/>
              <a:t>Disposições específicas </a:t>
            </a:r>
          </a:p>
          <a:p>
            <a:pPr marL="0" indent="0" algn="just" eaLnBrk="1" hangingPunct="1">
              <a:lnSpc>
                <a:spcPct val="80000"/>
              </a:lnSpc>
              <a:buNone/>
            </a:pPr>
            <a:endParaRPr lang="en-GB" sz="2000" dirty="0"/>
          </a:p>
          <a:p>
            <a:pPr marL="342900" indent="-342900" algn="just" eaLnBrk="1" hangingPunct="1">
              <a:lnSpc>
                <a:spcPct val="80000"/>
              </a:lnSpc>
              <a:buFont typeface="Wingdings" pitchFamily="2" charset="2"/>
              <a:buChar char="Ø"/>
            </a:pPr>
            <a:r>
              <a:rPr lang="pt-PT" sz="2000" b="1"/>
              <a:t>Parte 3</a:t>
            </a:r>
          </a:p>
          <a:p>
            <a:pPr marL="342900" indent="-342900" algn="just">
              <a:lnSpc>
                <a:spcPct val="80000"/>
              </a:lnSpc>
              <a:buFont typeface="Wingdings" pitchFamily="2" charset="2"/>
              <a:buChar char="ü"/>
            </a:pPr>
            <a:r>
              <a:rPr lang="pt-PT" sz="2000" i="1"/>
              <a:t>Disposições do projeto de Segundo Protocolo Adicional</a:t>
            </a:r>
          </a:p>
        </p:txBody>
      </p:sp>
      <p:sp>
        <p:nvSpPr>
          <p:cNvPr id="6" name="Rectangle 5">
            <a:extLst>
              <a:ext uri="{FF2B5EF4-FFF2-40B4-BE49-F238E27FC236}">
                <a16:creationId xmlns:a16="http://schemas.microsoft.com/office/drawing/2014/main" id="{EA3FFC4F-A0C7-6241-A6A3-D4D1CB58E595}"/>
              </a:ext>
            </a:extLst>
          </p:cNvPr>
          <p:cNvSpPr/>
          <p:nvPr/>
        </p:nvSpPr>
        <p:spPr>
          <a:xfrm>
            <a:off x="4450456" y="1043731"/>
            <a:ext cx="4357254" cy="1815882"/>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pt-PT" sz="2000" b="1"/>
              <a:t>Parte 4</a:t>
            </a:r>
          </a:p>
          <a:p>
            <a:pPr marL="342900" indent="-342900" algn="just">
              <a:lnSpc>
                <a:spcPct val="80000"/>
              </a:lnSpc>
              <a:buFont typeface="Wingdings" pitchFamily="2" charset="2"/>
              <a:buChar char="ü"/>
            </a:pPr>
            <a:r>
              <a:rPr lang="pt-PT" sz="2000" i="1"/>
              <a:t>Modelos de formulários de assistência jurídica mútua </a:t>
            </a:r>
          </a:p>
          <a:p>
            <a:pPr marL="342900" indent="-342900" algn="just">
              <a:lnSpc>
                <a:spcPct val="80000"/>
              </a:lnSpc>
              <a:buFont typeface="Wingdings" pitchFamily="2" charset="2"/>
              <a:buChar char="ü"/>
            </a:pPr>
            <a:endParaRPr lang="en-GB" sz="2000" i="1" dirty="0"/>
          </a:p>
          <a:p>
            <a:pPr marL="342900" indent="-342900" algn="just" eaLnBrk="1" hangingPunct="1">
              <a:lnSpc>
                <a:spcPct val="80000"/>
              </a:lnSpc>
              <a:buFont typeface="Wingdings" pitchFamily="2" charset="2"/>
              <a:buChar char="Ø"/>
            </a:pPr>
            <a:r>
              <a:rPr lang="pt-PT" sz="2000" b="1"/>
              <a:t>Parte 5</a:t>
            </a:r>
          </a:p>
          <a:p>
            <a:pPr marL="342900" indent="-342900" algn="just">
              <a:lnSpc>
                <a:spcPct val="80000"/>
              </a:lnSpc>
              <a:buFont typeface="Wingdings" pitchFamily="2" charset="2"/>
              <a:buChar char="ü"/>
            </a:pPr>
            <a:r>
              <a:rPr lang="pt-PT" sz="2000" i="1"/>
              <a:t>Síntese</a:t>
            </a:r>
          </a:p>
          <a:p>
            <a:pPr algn="just">
              <a:lnSpc>
                <a:spcPct val="80000"/>
              </a:lnSpc>
            </a:pPr>
            <a:endParaRPr lang="en-GB" sz="2000" i="1" dirty="0"/>
          </a:p>
        </p:txBody>
      </p:sp>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4.º – Interferência nos dados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713E56E4-CB03-4568-B0C6-D9E6BF7B48D3}"/>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pt-PT" b="1" i="1">
                <a:cs typeface="Times New Roman" panose="02020603050405020304" pitchFamily="18" charset="0"/>
              </a:rPr>
              <a:t>Interferência nos dados</a:t>
            </a:r>
          </a:p>
          <a:p>
            <a:pPr algn="ctr" eaLnBrk="1" hangingPunct="1">
              <a:lnSpc>
                <a:spcPct val="80000"/>
              </a:lnSpc>
              <a:buFont typeface="Arial" panose="020B0604020202020204" pitchFamily="34" charset="0"/>
              <a:buNone/>
            </a:pPr>
            <a:r>
              <a:rPr lang="pt-PT" b="1" i="1">
                <a:cs typeface="Times New Roman" panose="02020603050405020304" pitchFamily="18" charset="0"/>
              </a:rPr>
              <a:t>(Artigo 4.º – Convenção de Budapeste)</a:t>
            </a:r>
          </a:p>
          <a:p>
            <a:pP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pPr>
            <a:r>
              <a:rPr lang="pt-PT" i="1">
                <a:cs typeface="Times New Roman" panose="02020603050405020304" pitchFamily="18" charset="0"/>
              </a:rPr>
              <a:t>Danificar, apagar, deteriorar, alterar ou eliminar dados informáticos</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pt-PT" i="1">
                <a:cs typeface="Times New Roman" panose="02020603050405020304" pitchFamily="18" charset="0"/>
              </a:rPr>
              <a:t>Intencionalmente, ilegítima</a:t>
            </a:r>
          </a:p>
          <a:p>
            <a:pPr algn="ct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buFont typeface="Arial" pitchFamily="34" charset="0"/>
              <a:buNone/>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40356566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5.º – Interferência no sistema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A99BA9B3-49F6-473E-BD95-8A59FDEBEC04}"/>
              </a:ext>
            </a:extLst>
          </p:cNvPr>
          <p:cNvSpPr txBox="1">
            <a:spLocks/>
          </p:cNvSpPr>
          <p:nvPr/>
        </p:nvSpPr>
        <p:spPr>
          <a:xfrm>
            <a:off x="534380" y="989545"/>
            <a:ext cx="8075240" cy="5375703"/>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pt-PT" sz="3000" b="1" i="1">
                <a:cs typeface="Times New Roman" panose="02020603050405020304" pitchFamily="18" charset="0"/>
              </a:rPr>
              <a:t>Interferência no sistema</a:t>
            </a:r>
          </a:p>
          <a:p>
            <a:pPr algn="ctr" eaLnBrk="1" hangingPunct="1">
              <a:lnSpc>
                <a:spcPct val="80000"/>
              </a:lnSpc>
              <a:buFont typeface="Arial" panose="020B0604020202020204" pitchFamily="34" charset="0"/>
              <a:buNone/>
            </a:pPr>
            <a:r>
              <a:rPr lang="pt-PT" sz="3000" b="1" i="1">
                <a:cs typeface="Times New Roman" panose="02020603050405020304" pitchFamily="18" charset="0"/>
              </a:rPr>
              <a:t>(Artigo 5.º – Convenção de Budapeste)</a:t>
            </a:r>
          </a:p>
          <a:p>
            <a:pPr algn="ctr" eaLnBrk="1" hangingPunct="1">
              <a:lnSpc>
                <a:spcPct val="80000"/>
              </a:lnSpc>
              <a:buFont typeface="Arial" panose="020B0604020202020204" pitchFamily="34" charset="0"/>
              <a:buNone/>
            </a:pPr>
            <a:endParaRPr lang="en-GB" altLang="sr-Latn-RS" sz="3000" i="1" dirty="0">
              <a:cs typeface="Times New Roman" panose="02020603050405020304" pitchFamily="18" charset="0"/>
            </a:endParaRPr>
          </a:p>
          <a:p>
            <a:pPr algn="ctr" eaLnBrk="1" hangingPunct="1">
              <a:lnSpc>
                <a:spcPct val="80000"/>
              </a:lnSpc>
            </a:pPr>
            <a:r>
              <a:rPr lang="pt-PT" sz="3000" i="1">
                <a:cs typeface="Times New Roman" panose="02020603050405020304" pitchFamily="18" charset="0"/>
              </a:rPr>
              <a:t>A obstrução grave do funcionamento de um sistema informático</a:t>
            </a:r>
          </a:p>
          <a:p>
            <a:pPr algn="ctr" eaLnBrk="1" hangingPunct="1">
              <a:lnSpc>
                <a:spcPct val="80000"/>
              </a:lnSpc>
              <a:buFont typeface="Arial" panose="020B0604020202020204" pitchFamily="34" charset="0"/>
              <a:buNone/>
            </a:pPr>
            <a:endParaRPr lang="en-GB" altLang="sr-Latn-RS" sz="3000" i="1" dirty="0">
              <a:cs typeface="Times New Roman" panose="02020603050405020304" pitchFamily="18" charset="0"/>
            </a:endParaRPr>
          </a:p>
          <a:p>
            <a:pPr algn="ctr" eaLnBrk="1" hangingPunct="1">
              <a:lnSpc>
                <a:spcPct val="80000"/>
              </a:lnSpc>
            </a:pPr>
            <a:r>
              <a:rPr lang="pt-PT" sz="3000" i="1">
                <a:cs typeface="Times New Roman" panose="02020603050405020304" pitchFamily="18" charset="0"/>
              </a:rPr>
              <a:t>Mediante a introdução, transmissão, danificação, eliminação, deterioração, alteração ou supressão de dados informáticos</a:t>
            </a:r>
          </a:p>
          <a:p>
            <a:pPr algn="ctr" eaLnBrk="1" hangingPunct="1">
              <a:lnSpc>
                <a:spcPct val="80000"/>
              </a:lnSpc>
            </a:pPr>
            <a:endParaRPr lang="en-GB" altLang="sr-Latn-RS" sz="3000" i="1" dirty="0">
              <a:cs typeface="Times New Roman" panose="02020603050405020304" pitchFamily="18" charset="0"/>
            </a:endParaRPr>
          </a:p>
          <a:p>
            <a:pPr algn="ctr" eaLnBrk="1" hangingPunct="1">
              <a:lnSpc>
                <a:spcPct val="80000"/>
              </a:lnSpc>
            </a:pPr>
            <a:r>
              <a:rPr lang="pt-PT" sz="3000" i="1">
                <a:cs typeface="Times New Roman" panose="02020603050405020304" pitchFamily="18" charset="0"/>
              </a:rPr>
              <a:t>Intencionalmente, ilegítima </a:t>
            </a:r>
          </a:p>
        </p:txBody>
      </p:sp>
    </p:spTree>
    <p:extLst>
      <p:ext uri="{BB962C8B-B14F-4D97-AF65-F5344CB8AC3E}">
        <p14:creationId xmlns:p14="http://schemas.microsoft.com/office/powerpoint/2010/main" val="3143990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759439235"/>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3994417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4004569028"/>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4830589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6.º – Uso abusivo de dispositivos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C4A823AB-09DB-4F01-A77E-C71ED80212AC}"/>
              </a:ext>
            </a:extLst>
          </p:cNvPr>
          <p:cNvSpPr txBox="1">
            <a:spLocks/>
          </p:cNvSpPr>
          <p:nvPr/>
        </p:nvSpPr>
        <p:spPr>
          <a:xfrm>
            <a:off x="457200" y="1110343"/>
            <a:ext cx="8229600" cy="52055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buFont typeface="Arial" panose="020B0604020202020204" pitchFamily="34" charset="0"/>
              <a:buNone/>
            </a:pPr>
            <a:endParaRPr lang="en-GB" altLang="sr-Latn-RS" sz="1600" b="1" i="1" dirty="0">
              <a:cs typeface="Times New Roman" panose="02020603050405020304" pitchFamily="18" charset="0"/>
            </a:endParaRPr>
          </a:p>
          <a:p>
            <a:pPr algn="ctr" eaLnBrk="1" hangingPunct="1">
              <a:buFont typeface="Arial" panose="020B0604020202020204" pitchFamily="34" charset="0"/>
              <a:buNone/>
            </a:pPr>
            <a:r>
              <a:rPr lang="pt-PT" b="1" i="1">
                <a:cs typeface="Times New Roman" panose="02020603050405020304" pitchFamily="18" charset="0"/>
              </a:rPr>
              <a:t>Uso abusivo de dispositivos</a:t>
            </a:r>
          </a:p>
          <a:p>
            <a:pPr algn="ctr" eaLnBrk="1" hangingPunct="1">
              <a:buFont typeface="Arial" panose="020B0604020202020204" pitchFamily="34" charset="0"/>
              <a:buNone/>
            </a:pPr>
            <a:r>
              <a:rPr lang="pt-PT" b="1" i="1">
                <a:cs typeface="Times New Roman" panose="02020603050405020304" pitchFamily="18" charset="0"/>
              </a:rPr>
              <a:t>(Artigo 6.º – Convenção de Budapeste)</a:t>
            </a:r>
          </a:p>
          <a:p>
            <a:pPr algn="ctr" eaLnBrk="1" hangingPunct="1">
              <a:buFont typeface="Arial" panose="020B0604020202020204" pitchFamily="34" charset="0"/>
              <a:buNone/>
            </a:pPr>
            <a:endParaRPr lang="en-GB" altLang="sr-Latn-RS" i="1" dirty="0">
              <a:cs typeface="Times New Roman" panose="02020603050405020304" pitchFamily="18" charset="0"/>
            </a:endParaRPr>
          </a:p>
          <a:p>
            <a:pPr algn="ctr" eaLnBrk="1" hangingPunct="1"/>
            <a:r>
              <a:rPr lang="pt-PT" sz="2800" i="1">
                <a:cs typeface="Times New Roman" panose="02020603050405020304" pitchFamily="18" charset="0"/>
              </a:rPr>
              <a:t>Intencional e ilegitimamente</a:t>
            </a:r>
          </a:p>
          <a:p>
            <a:pPr algn="ctr" eaLnBrk="1" hangingPunct="1"/>
            <a:endParaRPr lang="en-GB" altLang="sr-Latn-RS" sz="2800" i="1" dirty="0">
              <a:cs typeface="Times New Roman" panose="02020603050405020304" pitchFamily="18" charset="0"/>
            </a:endParaRPr>
          </a:p>
          <a:p>
            <a:pPr algn="ctr" eaLnBrk="1" hangingPunct="1"/>
            <a:r>
              <a:rPr lang="pt-PT" sz="2800" i="1">
                <a:cs typeface="Times New Roman" panose="02020603050405020304" pitchFamily="18" charset="0"/>
              </a:rPr>
              <a:t>A posse de um elemento referido na alínea a), n.º 1 ou 2, com a intenção de ser utilizado com o objetivo de cometer qualquer uma das infrações referidas nos artigos 2.º a 5.º.</a:t>
            </a:r>
          </a:p>
          <a:p>
            <a:pPr algn="ctr" eaLnBrk="1" hangingPunct="1">
              <a:buFont typeface="Arial" pitchFamily="34" charset="0"/>
              <a:buNone/>
            </a:pPr>
            <a:endParaRPr lang="en-GB" altLang="sr-Latn-RS" i="1" dirty="0">
              <a:cs typeface="Times New Roman" panose="02020603050405020304" pitchFamily="18" charset="0"/>
            </a:endParaRPr>
          </a:p>
        </p:txBody>
      </p:sp>
      <p:sp>
        <p:nvSpPr>
          <p:cNvPr id="16" name="Slide Number Placeholder 1">
            <a:extLst>
              <a:ext uri="{FF2B5EF4-FFF2-40B4-BE49-F238E27FC236}">
                <a16:creationId xmlns:a16="http://schemas.microsoft.com/office/drawing/2014/main" id="{9C35F9D0-1A8C-4265-98A4-42CB00FF62C2}"/>
              </a:ext>
            </a:extLst>
          </p:cNvPr>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20000"/>
              </a:spcBef>
              <a:spcAft>
                <a:spcPct val="0"/>
              </a:spcAft>
              <a:buFont typeface="Arial" panose="020B0604020202020204" pitchFamily="34" charset="0"/>
              <a:buChar char="•"/>
              <a:defRPr sz="3200" kern="1200">
                <a:solidFill>
                  <a:schemeClr val="tx1"/>
                </a:solidFill>
                <a:latin typeface="Calibri" panose="020F0502020204030204" pitchFamily="34" charset="0"/>
                <a:ea typeface="MS PGothic" panose="020B0600070205080204" pitchFamily="34" charset="-128"/>
                <a:cs typeface="+mn-cs"/>
              </a:defRPr>
            </a:lvl1pPr>
            <a:lvl2pPr marL="742950" indent="-285750" algn="l" defTabSz="457200" rtl="0" fontAlgn="base">
              <a:spcBef>
                <a:spcPct val="20000"/>
              </a:spcBef>
              <a:spcAft>
                <a:spcPct val="0"/>
              </a:spcAft>
              <a:buFont typeface="Arial" panose="020B0604020202020204" pitchFamily="34" charset="0"/>
              <a:buChar char="–"/>
              <a:defRPr sz="2800" kern="1200">
                <a:solidFill>
                  <a:schemeClr val="tx1"/>
                </a:solidFill>
                <a:latin typeface="Calibri" panose="020F0502020204030204" pitchFamily="34" charset="0"/>
                <a:ea typeface="MS PGothic" panose="020B0600070205080204" pitchFamily="34" charset="-128"/>
                <a:cs typeface="+mn-cs"/>
              </a:defRPr>
            </a:lvl2pPr>
            <a:lvl3pPr marL="1143000" indent="-228600" algn="l" defTabSz="457200" rtl="0" fontAlgn="base">
              <a:spcBef>
                <a:spcPct val="20000"/>
              </a:spcBef>
              <a:spcAft>
                <a:spcPct val="0"/>
              </a:spcAft>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mn-cs"/>
              </a:defRPr>
            </a:lvl3pPr>
            <a:lvl4pPr marL="16002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4pPr>
            <a:lvl5pPr marL="20574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5pPr>
            <a:lvl6pPr marL="25146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6pPr>
            <a:lvl7pPr marL="29718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7pPr>
            <a:lvl8pPr marL="34290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8pPr>
            <a:lvl9pPr marL="38862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9pPr>
          </a:lstStyle>
          <a:p>
            <a:pPr>
              <a:spcBef>
                <a:spcPct val="0"/>
              </a:spcBef>
              <a:buFontTx/>
              <a:buNone/>
            </a:pPr>
            <a:r>
              <a:rPr lang="pt-PT" sz="1200">
                <a:solidFill>
                  <a:srgbClr val="898989"/>
                </a:solidFill>
              </a:rPr>
              <a:t>!</a:t>
            </a:r>
            <a:fld id="{C9066910-AA0C-450F-BC12-B858407182A7}" type="slidenum">
              <a:rPr lang="en-US" altLang="fr-FR" sz="1200" smtClean="0">
                <a:solidFill>
                  <a:srgbClr val="898989"/>
                </a:solidFill>
              </a:rPr>
              <a:pPr>
                <a:spcBef>
                  <a:spcPct val="0"/>
                </a:spcBef>
                <a:buFontTx/>
                <a:buNone/>
              </a:pPr>
              <a:t>24</a:t>
            </a:fld>
            <a:endParaRPr lang="en-US" altLang="fr-FR" sz="1200">
              <a:solidFill>
                <a:srgbClr val="898989"/>
              </a:solidFill>
            </a:endParaRPr>
          </a:p>
        </p:txBody>
      </p:sp>
    </p:spTree>
    <p:extLst>
      <p:ext uri="{BB962C8B-B14F-4D97-AF65-F5344CB8AC3E}">
        <p14:creationId xmlns:p14="http://schemas.microsoft.com/office/powerpoint/2010/main" val="2389350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7.º – Falsidade informática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3035F0EF-A7AE-4832-9845-FFD77FBF9D5B}"/>
              </a:ext>
            </a:extLst>
          </p:cNvPr>
          <p:cNvSpPr txBox="1">
            <a:spLocks/>
          </p:cNvSpPr>
          <p:nvPr/>
        </p:nvSpPr>
        <p:spPr>
          <a:xfrm>
            <a:off x="532469" y="1100138"/>
            <a:ext cx="8229600" cy="5265112"/>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endParaRPr lang="en-GB" altLang="sr-Latn-RS" sz="2700" b="1" i="1" dirty="0">
              <a:cs typeface="Times New Roman" pitchFamily="18" charset="0"/>
            </a:endParaRPr>
          </a:p>
          <a:p>
            <a:pPr marL="0" indent="0" algn="ctr" eaLnBrk="1" hangingPunct="1">
              <a:lnSpc>
                <a:spcPct val="90000"/>
              </a:lnSpc>
              <a:buFont typeface="Arial" panose="020B0604020202020204" pitchFamily="34" charset="0"/>
              <a:buNone/>
              <a:defRPr/>
            </a:pPr>
            <a:r>
              <a:rPr lang="pt-PT" sz="2800" b="1" i="1" dirty="0">
                <a:cs typeface="Times New Roman" pitchFamily="18" charset="0"/>
              </a:rPr>
              <a:t>Falsidade informática</a:t>
            </a:r>
          </a:p>
          <a:p>
            <a:pPr marL="0" indent="0" algn="ctr" eaLnBrk="1" hangingPunct="1">
              <a:lnSpc>
                <a:spcPct val="90000"/>
              </a:lnSpc>
              <a:buFont typeface="Arial" panose="020B0604020202020204" pitchFamily="34" charset="0"/>
              <a:buNone/>
              <a:defRPr/>
            </a:pPr>
            <a:r>
              <a:rPr lang="pt-PT" sz="2800" b="1" i="1" dirty="0">
                <a:cs typeface="Times New Roman" pitchFamily="18" charset="0"/>
              </a:rPr>
              <a:t>(Artigo 7.º – Convenção de Budapeste)</a:t>
            </a:r>
          </a:p>
          <a:p>
            <a:pPr algn="ctr" eaLnBrk="1" hangingPunct="1">
              <a:lnSpc>
                <a:spcPct val="90000"/>
              </a:lnSpc>
              <a:defRPr/>
            </a:pPr>
            <a:endParaRPr lang="en-GB" altLang="fr-FR" sz="2700" i="1" dirty="0">
              <a:cs typeface="Times New Roman" pitchFamily="18" charset="0"/>
            </a:endParaRPr>
          </a:p>
          <a:p>
            <a:pPr algn="ctr" eaLnBrk="1" hangingPunct="1">
              <a:lnSpc>
                <a:spcPct val="90000"/>
              </a:lnSpc>
              <a:defRPr/>
            </a:pPr>
            <a:r>
              <a:rPr lang="pt-PT" sz="2400" i="1" dirty="0">
                <a:cs typeface="Times New Roman" pitchFamily="18" charset="0"/>
              </a:rPr>
              <a:t>Institui uma infração paralela à falsificação de documentos tangíveis</a:t>
            </a:r>
          </a:p>
          <a:p>
            <a:pPr algn="ctr" eaLnBrk="1" hangingPunct="1">
              <a:lnSpc>
                <a:spcPct val="90000"/>
              </a:lnSpc>
              <a:defRPr/>
            </a:pPr>
            <a:endParaRPr lang="en-GB" altLang="fr-FR" sz="2400" i="1" dirty="0">
              <a:cs typeface="Times New Roman" pitchFamily="18" charset="0"/>
            </a:endParaRPr>
          </a:p>
          <a:p>
            <a:pPr algn="ctr" eaLnBrk="1" hangingPunct="1">
              <a:lnSpc>
                <a:spcPct val="90000"/>
              </a:lnSpc>
              <a:defRPr/>
            </a:pPr>
            <a:r>
              <a:rPr lang="pt-PT" sz="2400" i="1" dirty="0">
                <a:cs typeface="Times New Roman" pitchFamily="18" charset="0"/>
              </a:rPr>
              <a:t>Lacunas existentes ao nível do direito penal, uma vez que a falsificação clássica exige normalmente uma legibilidade visual das declarações contidas num documento</a:t>
            </a:r>
          </a:p>
          <a:p>
            <a:pPr algn="ctr" eaLnBrk="1" hangingPunct="1">
              <a:lnSpc>
                <a:spcPct val="90000"/>
              </a:lnSpc>
              <a:defRPr/>
            </a:pPr>
            <a:endParaRPr lang="en-GB" altLang="fr-FR" sz="2400" i="1" dirty="0">
              <a:cs typeface="Times New Roman" pitchFamily="18" charset="0"/>
            </a:endParaRPr>
          </a:p>
          <a:p>
            <a:pPr algn="ctr" eaLnBrk="1" hangingPunct="1">
              <a:lnSpc>
                <a:spcPct val="90000"/>
              </a:lnSpc>
              <a:defRPr/>
            </a:pPr>
            <a:r>
              <a:rPr lang="pt-PT" sz="2400" i="1" dirty="0">
                <a:cs typeface="Times New Roman" pitchFamily="18" charset="0"/>
              </a:rPr>
              <a:t>A falsificação clássica pode não se aplicar aos dados eletrónicos </a:t>
            </a:r>
          </a:p>
        </p:txBody>
      </p:sp>
    </p:spTree>
    <p:extLst>
      <p:ext uri="{BB962C8B-B14F-4D97-AF65-F5344CB8AC3E}">
        <p14:creationId xmlns:p14="http://schemas.microsoft.com/office/powerpoint/2010/main" val="311398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8.º – Burla informática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5C0A00A3-6D0E-4051-B2AD-B197984C428C}"/>
              </a:ext>
            </a:extLst>
          </p:cNvPr>
          <p:cNvSpPr txBox="1">
            <a:spLocks/>
          </p:cNvSpPr>
          <p:nvPr/>
        </p:nvSpPr>
        <p:spPr>
          <a:xfrm>
            <a:off x="457200" y="1755775"/>
            <a:ext cx="8229600" cy="3154363"/>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endParaRPr lang="en-GB" altLang="sr-Latn-RS" sz="1400" b="1" i="1">
              <a:cs typeface="Times New Roman" pitchFamily="18" charset="0"/>
            </a:endParaRPr>
          </a:p>
          <a:p>
            <a:pPr marL="0" indent="0" algn="ctr" eaLnBrk="1" hangingPunct="1">
              <a:lnSpc>
                <a:spcPct val="90000"/>
              </a:lnSpc>
              <a:buFont typeface="Arial" panose="020B0604020202020204" pitchFamily="34" charset="0"/>
              <a:buNone/>
              <a:defRPr/>
            </a:pPr>
            <a:r>
              <a:rPr lang="pt-PT" b="1" i="1">
                <a:cs typeface="Times New Roman" pitchFamily="18" charset="0"/>
              </a:rPr>
              <a:t>Burla informática</a:t>
            </a:r>
          </a:p>
          <a:p>
            <a:pPr marL="0" indent="0" algn="ctr" eaLnBrk="1" hangingPunct="1">
              <a:lnSpc>
                <a:spcPct val="90000"/>
              </a:lnSpc>
              <a:buFont typeface="Arial" panose="020B0604020202020204" pitchFamily="34" charset="0"/>
              <a:buNone/>
              <a:defRPr/>
            </a:pPr>
            <a:r>
              <a:rPr lang="pt-PT" b="1" i="1">
                <a:cs typeface="Times New Roman" pitchFamily="18" charset="0"/>
              </a:rPr>
              <a:t>(Artigo 8.º – Convenção de Budapeste)</a:t>
            </a:r>
          </a:p>
          <a:p>
            <a:pPr algn="ctr" eaLnBrk="1" hangingPunct="1">
              <a:lnSpc>
                <a:spcPct val="90000"/>
              </a:lnSpc>
              <a:defRPr/>
            </a:pPr>
            <a:endParaRPr lang="en-GB" altLang="fr-FR" i="1">
              <a:cs typeface="Times New Roman" pitchFamily="18" charset="0"/>
            </a:endParaRPr>
          </a:p>
          <a:p>
            <a:pPr algn="ctr" eaLnBrk="1" hangingPunct="1">
              <a:lnSpc>
                <a:spcPct val="90000"/>
              </a:lnSpc>
              <a:defRPr/>
            </a:pPr>
            <a:r>
              <a:rPr lang="pt-PT" sz="2800" i="1">
                <a:cs typeface="Times New Roman" pitchFamily="18" charset="0"/>
              </a:rPr>
              <a:t>Institui uma infração paralela à fraude relacionada com documentos tangíveis</a:t>
            </a:r>
          </a:p>
        </p:txBody>
      </p:sp>
    </p:spTree>
    <p:extLst>
      <p:ext uri="{BB962C8B-B14F-4D97-AF65-F5344CB8AC3E}">
        <p14:creationId xmlns:p14="http://schemas.microsoft.com/office/powerpoint/2010/main" val="3476615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a:solidFill>
                <a:schemeClr val="tx1"/>
              </a:solidFill>
            </a:endParaRPr>
          </a:p>
        </p:txBody>
      </p:sp>
      <p:sp>
        <p:nvSpPr>
          <p:cNvPr id="13" name="Rectangle 12"/>
          <p:cNvSpPr/>
          <p:nvPr/>
        </p:nvSpPr>
        <p:spPr>
          <a:xfrm>
            <a:off x="0" y="6553200"/>
            <a:ext cx="9144000" cy="330926"/>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9.º – Infrações relacionadas com </a:t>
            </a:r>
          </a:p>
          <a:p>
            <a:pPr algn="r"/>
            <a:r>
              <a:rPr lang="pt-PT" sz="3200" b="1"/>
              <a:t>pornografia infantil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35538C06-4AAE-4121-B8AA-D700FFA1C392}"/>
              </a:ext>
            </a:extLst>
          </p:cNvPr>
          <p:cNvSpPr txBox="1">
            <a:spLocks/>
          </p:cNvSpPr>
          <p:nvPr/>
        </p:nvSpPr>
        <p:spPr>
          <a:xfrm>
            <a:off x="442913" y="989546"/>
            <a:ext cx="8367712" cy="543246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buFont typeface="Arial" panose="020B0604020202020204" pitchFamily="34" charset="0"/>
              <a:buNone/>
              <a:defRPr/>
            </a:pPr>
            <a:r>
              <a:rPr lang="pt-PT" sz="3000" b="1" i="1">
                <a:ea typeface="ＭＳ Ｐゴシック" pitchFamily="34" charset="-128"/>
              </a:rPr>
              <a:t>Pornografia infantil</a:t>
            </a:r>
          </a:p>
          <a:p>
            <a:pPr marL="0" indent="0" algn="ctr" eaLnBrk="1" hangingPunct="1">
              <a:lnSpc>
                <a:spcPct val="80000"/>
              </a:lnSpc>
              <a:buFont typeface="Arial" panose="020B0604020202020204" pitchFamily="34" charset="0"/>
              <a:buNone/>
              <a:defRPr/>
            </a:pPr>
            <a:r>
              <a:rPr lang="pt-PT" sz="3000" b="1" i="1">
                <a:ea typeface="ＭＳ Ｐゴシック" pitchFamily="34" charset="-128"/>
              </a:rPr>
              <a:t>(Artigo 9.º – Convenção de Budapeste)</a:t>
            </a:r>
          </a:p>
          <a:p>
            <a:pPr eaLnBrk="1" hangingPunct="1">
              <a:lnSpc>
                <a:spcPct val="80000"/>
              </a:lnSpc>
              <a:buFont typeface="Arial" charset="0"/>
              <a:buChar char="•"/>
              <a:defRPr/>
            </a:pPr>
            <a:endParaRPr lang="en-GB" altLang="sr-Latn-RS" sz="2000" dirty="0">
              <a:ea typeface="ＭＳ Ｐゴシック" pitchFamily="34" charset="-128"/>
            </a:endParaRPr>
          </a:p>
          <a:p>
            <a:pPr algn="ctr" eaLnBrk="1" hangingPunct="1">
              <a:lnSpc>
                <a:spcPct val="80000"/>
              </a:lnSpc>
              <a:buFont typeface="Arial" charset="0"/>
              <a:buChar char="•"/>
              <a:defRPr/>
            </a:pPr>
            <a:r>
              <a:rPr lang="pt-PT" sz="2600" i="1">
                <a:ea typeface="ＭＳ Ｐゴシック" pitchFamily="34" charset="-128"/>
              </a:rPr>
              <a:t>Grande inovação </a:t>
            </a:r>
          </a:p>
          <a:p>
            <a:pPr algn="ctr" eaLnBrk="1" hangingPunct="1">
              <a:lnSpc>
                <a:spcPct val="80000"/>
              </a:lnSpc>
              <a:buFont typeface="Arial" charset="0"/>
              <a:buChar char="•"/>
              <a:defRPr/>
            </a:pPr>
            <a:r>
              <a:rPr lang="pt-PT" sz="2600" i="1">
                <a:ea typeface="ＭＳ Ｐゴシック" pitchFamily="34" charset="-128"/>
              </a:rPr>
              <a:t>Penalização de atos de pornografia infantil, cometidos através de um sistema informático</a:t>
            </a:r>
          </a:p>
          <a:p>
            <a:pPr eaLnBrk="1" hangingPunct="1">
              <a:lnSpc>
                <a:spcPct val="80000"/>
              </a:lnSpc>
              <a:buFont typeface="Arial" charset="0"/>
              <a:buChar char="•"/>
              <a:defRPr/>
            </a:pPr>
            <a:endParaRPr lang="en-GB" altLang="sr-Latn-RS" sz="2800" i="1" dirty="0">
              <a:ea typeface="ＭＳ Ｐゴシック" pitchFamily="34" charset="-128"/>
            </a:endParaRPr>
          </a:p>
          <a:p>
            <a:pPr eaLnBrk="1" hangingPunct="1">
              <a:lnSpc>
                <a:spcPct val="80000"/>
              </a:lnSpc>
              <a:buFont typeface="Arial" charset="0"/>
              <a:buChar char="•"/>
              <a:defRPr/>
            </a:pPr>
            <a:r>
              <a:rPr lang="pt-PT" sz="2600" i="1">
                <a:ea typeface="ＭＳ Ｐゴシック" pitchFamily="34" charset="-128"/>
              </a:rPr>
              <a:t>Aspetos importantes: </a:t>
            </a:r>
          </a:p>
          <a:p>
            <a:pPr lvl="1" eaLnBrk="1" hangingPunct="1">
              <a:lnSpc>
                <a:spcPct val="80000"/>
              </a:lnSpc>
              <a:buFont typeface="Arial" charset="0"/>
              <a:buChar char="•"/>
              <a:defRPr/>
            </a:pPr>
            <a:r>
              <a:rPr lang="pt-PT" sz="2200" i="1">
                <a:ea typeface="ＭＳ Ｐゴシック" charset="0"/>
              </a:rPr>
              <a:t>Penalização de “pseudo-imagens”</a:t>
            </a:r>
          </a:p>
          <a:p>
            <a:pPr lvl="1" eaLnBrk="1" hangingPunct="1">
              <a:lnSpc>
                <a:spcPct val="80000"/>
              </a:lnSpc>
              <a:buFont typeface="Arial" charset="0"/>
              <a:buChar char="•"/>
              <a:defRPr/>
            </a:pPr>
            <a:r>
              <a:rPr lang="pt-PT" sz="2200" i="1">
                <a:ea typeface="ＭＳ Ｐゴシック" pitchFamily="34" charset="-128"/>
              </a:rPr>
              <a:t>Punição da mera posse de material de pornografia infantil </a:t>
            </a:r>
          </a:p>
          <a:p>
            <a:pPr lvl="2" eaLnBrk="1" hangingPunct="1">
              <a:lnSpc>
                <a:spcPct val="80000"/>
              </a:lnSpc>
              <a:buFont typeface="Arial" charset="0"/>
              <a:buChar char="•"/>
              <a:defRPr/>
            </a:pPr>
            <a:r>
              <a:rPr lang="pt-PT" sz="1500" i="1">
                <a:ea typeface="ＭＳ Ｐゴシック" pitchFamily="34" charset="-128"/>
              </a:rPr>
              <a:t>Não abrangida por muitas legislações</a:t>
            </a:r>
          </a:p>
          <a:p>
            <a:pPr lvl="2" eaLnBrk="1" hangingPunct="1">
              <a:lnSpc>
                <a:spcPct val="80000"/>
              </a:lnSpc>
              <a:buFont typeface="Arial" charset="0"/>
              <a:buChar char="•"/>
              <a:defRPr/>
            </a:pPr>
            <a:r>
              <a:rPr lang="pt-PT" sz="1500" i="1">
                <a:ea typeface="ＭＳ Ｐゴシック" pitchFamily="34" charset="-128"/>
              </a:rPr>
              <a:t>Abordagem muito comum de todas as instâncias internacionais (por ex., ONU)</a:t>
            </a:r>
          </a:p>
          <a:p>
            <a:pPr lvl="2" eaLnBrk="1" hangingPunct="1">
              <a:lnSpc>
                <a:spcPct val="80000"/>
              </a:lnSpc>
              <a:buFont typeface="Arial" charset="0"/>
              <a:buChar char="•"/>
              <a:defRPr/>
            </a:pPr>
            <a:r>
              <a:rPr lang="pt-PT" sz="1500" i="1">
                <a:ea typeface="ＭＳ Ｐゴシック" pitchFamily="34" charset="-128"/>
              </a:rPr>
              <a:t>União Europeia </a:t>
            </a:r>
          </a:p>
          <a:p>
            <a:pPr lvl="3" eaLnBrk="1" hangingPunct="1">
              <a:lnSpc>
                <a:spcPct val="80000"/>
              </a:lnSpc>
              <a:buFont typeface="Arial" charset="0"/>
              <a:buChar char="•"/>
              <a:defRPr/>
            </a:pPr>
            <a:r>
              <a:rPr lang="pt-PT" sz="1500" i="1">
                <a:ea typeface="ＭＳ Ｐゴシック" pitchFamily="34" charset="-128"/>
              </a:rPr>
              <a:t>Punição da mera posse de material de pornografia infantil</a:t>
            </a:r>
          </a:p>
          <a:p>
            <a:pPr lvl="3" eaLnBrk="1" hangingPunct="1">
              <a:lnSpc>
                <a:spcPct val="80000"/>
              </a:lnSpc>
              <a:buFont typeface="Arial" charset="0"/>
              <a:buChar char="•"/>
              <a:defRPr/>
            </a:pPr>
            <a:r>
              <a:rPr lang="pt-PT" sz="1500" i="1">
                <a:ea typeface="ＭＳ Ｐゴシック" pitchFamily="34" charset="-128"/>
              </a:rPr>
              <a:t>Diretiva 2011/92/UE do Parlamento Europeu e do Conselho</a:t>
            </a:r>
          </a:p>
        </p:txBody>
      </p:sp>
    </p:spTree>
    <p:extLst>
      <p:ext uri="{BB962C8B-B14F-4D97-AF65-F5344CB8AC3E}">
        <p14:creationId xmlns:p14="http://schemas.microsoft.com/office/powerpoint/2010/main" val="2470619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28</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ext uri="{D42A27DB-BD31-4B8C-83A1-F6EECF244321}">
                <p14:modId xmlns:p14="http://schemas.microsoft.com/office/powerpoint/2010/main" val="1821294504"/>
              </p:ext>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28</a:t>
            </a:fld>
            <a:endParaRPr lang="en-GB"/>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Questionário</a:t>
            </a:r>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8287282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29</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29</a:t>
            </a:fld>
            <a:endParaRPr lang="en-GB"/>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Questionário</a:t>
            </a:r>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612951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Objetivos da sessão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193778"/>
            <a:ext cx="4677508" cy="3613297"/>
          </a:xfrm>
          <a:prstGeom prst="rect">
            <a:avLst/>
          </a:prstGeom>
        </p:spPr>
        <p:txBody>
          <a:bodyPr wrap="square">
            <a:spAutoFit/>
          </a:bodyPr>
          <a:lstStyle/>
          <a:p>
            <a:pPr marL="342900" indent="-342900" algn="just">
              <a:lnSpc>
                <a:spcPct val="80000"/>
              </a:lnSpc>
              <a:buFont typeface="Wingdings" pitchFamily="2" charset="2"/>
              <a:buChar char="ü"/>
            </a:pPr>
            <a:r>
              <a:rPr lang="pt-PT" sz="2200" i="1" dirty="0"/>
              <a:t>Rever as disposições gerais da cooperação internacional e da assistência mútua ao abrigo da Convenção de Budapeste </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pt-PT" sz="2200" i="1" dirty="0"/>
              <a:t>Rever as disposições específicas da cooperação internacional e da assistência mútua ao abrigo da Convenção de Budapeste</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pt-PT" sz="2200" i="1" dirty="0"/>
              <a:t>Discutir as disposições do Segundo Protocolo Adicional à Convenção de Budapeste </a:t>
            </a:r>
          </a:p>
        </p:txBody>
      </p:sp>
      <p:sp>
        <p:nvSpPr>
          <p:cNvPr id="6" name="Rectangle 5">
            <a:extLst>
              <a:ext uri="{FF2B5EF4-FFF2-40B4-BE49-F238E27FC236}">
                <a16:creationId xmlns:a16="http://schemas.microsoft.com/office/drawing/2014/main" id="{3B867BBA-A7A7-F84C-B403-7348B8834D1F}"/>
              </a:ext>
            </a:extLst>
          </p:cNvPr>
          <p:cNvSpPr/>
          <p:nvPr/>
        </p:nvSpPr>
        <p:spPr>
          <a:xfrm>
            <a:off x="4732127" y="1193778"/>
            <a:ext cx="4290329" cy="1988237"/>
          </a:xfrm>
          <a:prstGeom prst="rect">
            <a:avLst/>
          </a:prstGeom>
        </p:spPr>
        <p:txBody>
          <a:bodyPr wrap="square">
            <a:spAutoFit/>
          </a:bodyPr>
          <a:lstStyle/>
          <a:p>
            <a:pPr marL="342900" indent="-342900" algn="just">
              <a:lnSpc>
                <a:spcPct val="80000"/>
              </a:lnSpc>
              <a:buFont typeface="Wingdings" pitchFamily="2" charset="2"/>
              <a:buChar char="ü"/>
            </a:pPr>
            <a:r>
              <a:rPr lang="pt-PT" sz="2200" i="1"/>
              <a:t>Compreender como utilizar os diferentes mecanismos ao abrigo da Convenção de Budapeste para procurar cooperação</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pt-PT" sz="2200" i="1"/>
              <a:t>Introdução a diferentes modelos para pedidos de AJM</a:t>
            </a:r>
          </a:p>
        </p:txBody>
      </p:sp>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2800" b="1" dirty="0"/>
              <a:t>Artigo 10.º – Infrações penais relacionadas com a </a:t>
            </a:r>
            <a:br>
              <a:rPr lang="pt-PT" sz="2800" b="1" dirty="0"/>
            </a:br>
            <a:r>
              <a:rPr lang="pt-PT" sz="2800" b="1" dirty="0"/>
              <a:t>violação do direito de autor e direitos conexos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r>
              <a:rPr lang="pt-PT" sz="2800" b="1" i="1" dirty="0"/>
              <a:t>Direitos de propriedade intelectual</a:t>
            </a:r>
          </a:p>
          <a:p>
            <a:pPr marL="0" indent="0" algn="ctr" eaLnBrk="1" hangingPunct="1">
              <a:lnSpc>
                <a:spcPct val="90000"/>
              </a:lnSpc>
              <a:buFont typeface="Arial" panose="020B0604020202020204" pitchFamily="34" charset="0"/>
              <a:buNone/>
              <a:defRPr/>
            </a:pPr>
            <a:r>
              <a:rPr lang="pt-PT" sz="2800" b="1" i="1" dirty="0"/>
              <a:t>(Artigo 10.º – Convenção de Budapeste)</a:t>
            </a:r>
          </a:p>
          <a:p>
            <a:pPr marL="0" indent="0" algn="ctr" eaLnBrk="1" hangingPunct="1">
              <a:lnSpc>
                <a:spcPct val="90000"/>
              </a:lnSpc>
              <a:buFont typeface="Arial" panose="020B0604020202020204" pitchFamily="34" charset="0"/>
              <a:buNone/>
              <a:defRPr/>
            </a:pPr>
            <a:endParaRPr lang="pt-PT" sz="2800" dirty="0"/>
          </a:p>
          <a:p>
            <a:pPr algn="ctr" eaLnBrk="1" hangingPunct="1">
              <a:lnSpc>
                <a:spcPct val="90000"/>
              </a:lnSpc>
              <a:defRPr/>
            </a:pPr>
            <a:r>
              <a:rPr lang="pt-PT" sz="2400" i="1" dirty="0"/>
              <a:t>Não cria um novo regulamento sobre esta matéria</a:t>
            </a:r>
          </a:p>
          <a:p>
            <a:pPr algn="ctr" eaLnBrk="1" hangingPunct="1">
              <a:lnSpc>
                <a:spcPct val="90000"/>
              </a:lnSpc>
              <a:defRPr/>
            </a:pPr>
            <a:r>
              <a:rPr lang="pt-PT" sz="2400" i="1" dirty="0"/>
              <a:t>Objetivo da Convenção de Budapeste</a:t>
            </a:r>
          </a:p>
          <a:p>
            <a:pPr lvl="1" algn="ctr" eaLnBrk="1" hangingPunct="1">
              <a:lnSpc>
                <a:spcPct val="90000"/>
              </a:lnSpc>
              <a:defRPr/>
            </a:pPr>
            <a:r>
              <a:rPr lang="pt-PT" sz="2000" i="1" dirty="0"/>
              <a:t>Aplicar as regras anteriores em matéria de direitos de autor: o que é respeitado no mundo real também tem de ser cumprido na realidade online</a:t>
            </a:r>
          </a:p>
          <a:p>
            <a:pPr lvl="1" algn="ctr" eaLnBrk="1" hangingPunct="1">
              <a:lnSpc>
                <a:spcPct val="90000"/>
              </a:lnSpc>
              <a:defRPr/>
            </a:pPr>
            <a:r>
              <a:rPr lang="pt-PT" sz="2000" i="1" dirty="0"/>
              <a:t>As violações dos direitos de autor online ou cometidas através de um sistema informático devem ser punidas como se tivessem sido cometidas no mundo real</a:t>
            </a:r>
          </a:p>
          <a:p>
            <a:pPr eaLnBrk="1" hangingPunct="1">
              <a:lnSpc>
                <a:spcPct val="90000"/>
              </a:lnSpc>
              <a:defRPr/>
            </a:pPr>
            <a:r>
              <a:rPr lang="pt-PT" sz="2400" dirty="0"/>
              <a:t>A Convenção de Budapeste refere-se aos tratados internacionais existentes </a:t>
            </a:r>
          </a:p>
          <a:p>
            <a:pPr lvl="1" eaLnBrk="1" hangingPunct="1">
              <a:lnSpc>
                <a:spcPct val="90000"/>
              </a:lnSpc>
              <a:defRPr/>
            </a:pPr>
            <a:r>
              <a:rPr lang="pt-PT" sz="2000" dirty="0"/>
              <a:t>Acordo de Paris de 24 de julho de 1971</a:t>
            </a:r>
          </a:p>
          <a:p>
            <a:pPr lvl="1" eaLnBrk="1" hangingPunct="1">
              <a:lnSpc>
                <a:spcPct val="90000"/>
              </a:lnSpc>
              <a:defRPr/>
            </a:pPr>
            <a:r>
              <a:rPr lang="pt-PT" sz="2000" dirty="0"/>
              <a:t>Convenção de Berna</a:t>
            </a:r>
          </a:p>
          <a:p>
            <a:pPr lvl="1" eaLnBrk="1" hangingPunct="1">
              <a:lnSpc>
                <a:spcPct val="90000"/>
              </a:lnSpc>
              <a:defRPr/>
            </a:pPr>
            <a:r>
              <a:rPr lang="pt-PT" sz="2000" dirty="0"/>
              <a:t>Tratados da OMPI</a:t>
            </a:r>
          </a:p>
        </p:txBody>
      </p:sp>
    </p:spTree>
    <p:extLst>
      <p:ext uri="{BB962C8B-B14F-4D97-AF65-F5344CB8AC3E}">
        <p14:creationId xmlns:p14="http://schemas.microsoft.com/office/powerpoint/2010/main" val="2436814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11.º – Tentativa e cumplicidade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90000"/>
              </a:lnSpc>
              <a:defRPr/>
            </a:pPr>
            <a:endParaRPr lang="en-US" altLang="sr-Latn-RS" sz="2400" i="1" dirty="0"/>
          </a:p>
          <a:p>
            <a:pPr algn="ctr" eaLnBrk="1" hangingPunct="1">
              <a:lnSpc>
                <a:spcPct val="90000"/>
              </a:lnSpc>
              <a:defRPr/>
            </a:pPr>
            <a:r>
              <a:rPr lang="pt-PT" sz="2400" i="1"/>
              <a:t>A Convenção de Budapeste exige a penalização da tentativa e cumplicidade de qualquer infração estabelecida em conformidade com as suas disposições </a:t>
            </a:r>
          </a:p>
          <a:p>
            <a:pPr algn="ctr" eaLnBrk="1" hangingPunct="1">
              <a:lnSpc>
                <a:spcPct val="90000"/>
              </a:lnSpc>
              <a:defRPr/>
            </a:pPr>
            <a:endParaRPr lang="en-US" altLang="sr-Latn-RS" sz="2400" i="1" dirty="0"/>
          </a:p>
          <a:p>
            <a:pPr algn="ctr" eaLnBrk="1" hangingPunct="1">
              <a:lnSpc>
                <a:spcPct val="90000"/>
              </a:lnSpc>
              <a:defRPr/>
            </a:pPr>
            <a:r>
              <a:rPr lang="pt-PT" sz="2400" i="1"/>
              <a:t>Deve existir a intenção de cometer a infração </a:t>
            </a:r>
          </a:p>
          <a:p>
            <a:pPr algn="ctr" eaLnBrk="1" hangingPunct="1">
              <a:lnSpc>
                <a:spcPct val="90000"/>
              </a:lnSpc>
              <a:defRPr/>
            </a:pPr>
            <a:endParaRPr lang="en-US" altLang="sr-Latn-RS" sz="2400" i="1" dirty="0"/>
          </a:p>
          <a:p>
            <a:pPr algn="ctr" eaLnBrk="1" hangingPunct="1">
              <a:lnSpc>
                <a:spcPct val="90000"/>
              </a:lnSpc>
              <a:defRPr/>
            </a:pPr>
            <a:r>
              <a:rPr lang="pt-PT" sz="2400" i="1"/>
              <a:t>A Convenção de Budapeste não exige a penalização das tentativas de todas as infrações</a:t>
            </a:r>
          </a:p>
          <a:p>
            <a:pPr algn="ctr" eaLnBrk="1" hangingPunct="1">
              <a:lnSpc>
                <a:spcPct val="90000"/>
              </a:lnSpc>
              <a:defRPr/>
            </a:pPr>
            <a:endParaRPr lang="en-US" altLang="sr-Latn-RS" sz="2400" i="1" dirty="0"/>
          </a:p>
          <a:p>
            <a:pPr algn="ctr" eaLnBrk="1" hangingPunct="1">
              <a:lnSpc>
                <a:spcPct val="90000"/>
              </a:lnSpc>
              <a:defRPr/>
            </a:pPr>
            <a:r>
              <a:rPr lang="pt-PT" sz="2400" i="1"/>
              <a:t>As Partes têm o poder discricionário de não penalizar total ou parcialmente as tentativas</a:t>
            </a:r>
          </a:p>
        </p:txBody>
      </p:sp>
    </p:spTree>
    <p:extLst>
      <p:ext uri="{BB962C8B-B14F-4D97-AF65-F5344CB8AC3E}">
        <p14:creationId xmlns:p14="http://schemas.microsoft.com/office/powerpoint/2010/main" val="3640485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12.º – Responsabilidade das pessoas coletivas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1039367"/>
            <a:ext cx="4376057" cy="4031873"/>
          </a:xfrm>
          <a:prstGeom prst="rect">
            <a:avLst/>
          </a:prstGeom>
        </p:spPr>
        <p:txBody>
          <a:bodyPr wrap="square">
            <a:spAutoFit/>
          </a:bodyPr>
          <a:lstStyle/>
          <a:p>
            <a:pPr marL="342900" indent="-342900" algn="just">
              <a:buFont typeface="Wingdings" pitchFamily="2" charset="2"/>
              <a:buChar char="Ø"/>
            </a:pPr>
            <a:r>
              <a:rPr lang="pt-PT" sz="1600"/>
              <a:t>1 Cada Parte adotará as medidas legislativas e outras que se revelem necessárias para assegurar que as </a:t>
            </a:r>
            <a:r>
              <a:rPr lang="pt-PT" sz="1600" b="1">
                <a:solidFill>
                  <a:srgbClr val="FF0000"/>
                </a:solidFill>
              </a:rPr>
              <a:t>pessoas coletivas possam ser consideradas responsáveis</a:t>
            </a:r>
            <a:r>
              <a:rPr lang="pt-PT" sz="1600"/>
              <a:t> por infrações estabelecidas de acordo com a presente Convenção, quando </a:t>
            </a:r>
            <a:r>
              <a:rPr lang="pt-PT" sz="1600" b="1">
                <a:solidFill>
                  <a:srgbClr val="FF0000"/>
                </a:solidFill>
              </a:rPr>
              <a:t>cometidas em seu benefício por uma pessoa singular</a:t>
            </a:r>
            <a:r>
              <a:rPr lang="pt-PT" sz="1600"/>
              <a:t> agindo quer individualmente, quer como membro de um órgão da pessoa coletiva que ocupa no seu seio uma </a:t>
            </a:r>
            <a:r>
              <a:rPr lang="pt-PT" sz="1600" b="1">
                <a:solidFill>
                  <a:srgbClr val="FF0000"/>
                </a:solidFill>
              </a:rPr>
              <a:t>posição de direção</a:t>
            </a:r>
            <a:r>
              <a:rPr lang="pt-PT" sz="1600"/>
              <a:t>, com base no seguinte: </a:t>
            </a:r>
          </a:p>
          <a:p>
            <a:pPr lvl="1" algn="just"/>
            <a:r>
              <a:rPr lang="pt-PT" sz="1600"/>
              <a:t>a) </a:t>
            </a:r>
            <a:r>
              <a:rPr lang="pt-PT" sz="1600" b="1">
                <a:solidFill>
                  <a:srgbClr val="FF0000"/>
                </a:solidFill>
              </a:rPr>
              <a:t>poder de representação</a:t>
            </a:r>
            <a:r>
              <a:rPr lang="pt-PT" sz="1600"/>
              <a:t> da pessoa coletiva; </a:t>
            </a:r>
          </a:p>
          <a:p>
            <a:pPr lvl="1" algn="just"/>
            <a:r>
              <a:rPr lang="pt-PT" sz="1600"/>
              <a:t>b) </a:t>
            </a:r>
            <a:r>
              <a:rPr lang="pt-PT" sz="1600" b="1">
                <a:solidFill>
                  <a:srgbClr val="FF0000"/>
                </a:solidFill>
              </a:rPr>
              <a:t>autoridade para tomar decisões</a:t>
            </a:r>
            <a:r>
              <a:rPr lang="pt-PT" sz="1600"/>
              <a:t> em nome da pessoa coletiva; </a:t>
            </a:r>
          </a:p>
          <a:p>
            <a:pPr lvl="1" algn="just"/>
            <a:r>
              <a:rPr lang="pt-PT" sz="1600"/>
              <a:t>c) </a:t>
            </a:r>
            <a:r>
              <a:rPr lang="pt-PT" sz="1600" b="1">
                <a:solidFill>
                  <a:srgbClr val="FF0000"/>
                </a:solidFill>
              </a:rPr>
              <a:t>autoridade para exercer controlo</a:t>
            </a:r>
            <a:r>
              <a:rPr lang="pt-PT" sz="1600"/>
              <a:t> no seio da pessoa coletiva</a:t>
            </a:r>
          </a:p>
        </p:txBody>
      </p:sp>
      <p:sp>
        <p:nvSpPr>
          <p:cNvPr id="6" name="Rectangle 5">
            <a:extLst>
              <a:ext uri="{FF2B5EF4-FFF2-40B4-BE49-F238E27FC236}">
                <a16:creationId xmlns:a16="http://schemas.microsoft.com/office/drawing/2014/main" id="{524B6456-681F-2F44-A01A-AD3514E81BD2}"/>
              </a:ext>
            </a:extLst>
          </p:cNvPr>
          <p:cNvSpPr/>
          <p:nvPr/>
        </p:nvSpPr>
        <p:spPr>
          <a:xfrm>
            <a:off x="4376057" y="1061434"/>
            <a:ext cx="4608326" cy="5324535"/>
          </a:xfrm>
          <a:prstGeom prst="rect">
            <a:avLst/>
          </a:prstGeom>
        </p:spPr>
        <p:txBody>
          <a:bodyPr wrap="square">
            <a:spAutoFit/>
          </a:bodyPr>
          <a:lstStyle/>
          <a:p>
            <a:pPr marL="342900" indent="-342900" algn="just">
              <a:buFont typeface="Wingdings" pitchFamily="2" charset="2"/>
              <a:buChar char="ü"/>
            </a:pPr>
            <a:r>
              <a:rPr lang="pt-PT" dirty="0"/>
              <a:t>É necessário satisfazer quatro condições para envolver a responsabilidade de pessoas coletivas:</a:t>
            </a:r>
          </a:p>
          <a:p>
            <a:pPr marL="800100" lvl="1" indent="-342900" algn="just">
              <a:buFont typeface="Wingdings" pitchFamily="2" charset="2"/>
              <a:buChar char="ü"/>
            </a:pPr>
            <a:r>
              <a:rPr lang="pt-PT" dirty="0"/>
              <a:t>prática de infração nos termos da Convenção de Budapeste</a:t>
            </a:r>
          </a:p>
          <a:p>
            <a:pPr marL="800100" lvl="1" indent="-342900" algn="just">
              <a:buFont typeface="Wingdings" pitchFamily="2" charset="2"/>
              <a:buChar char="ü"/>
            </a:pPr>
            <a:r>
              <a:rPr lang="pt-PT" dirty="0"/>
              <a:t>a infração deverá ter sido cometida por conta da pessoa coletiva</a:t>
            </a:r>
          </a:p>
          <a:p>
            <a:pPr marL="800100" lvl="1" indent="-342900" algn="just">
              <a:buFont typeface="Wingdings" pitchFamily="2" charset="2"/>
              <a:buChar char="ü"/>
            </a:pPr>
            <a:r>
              <a:rPr lang="pt-PT" dirty="0"/>
              <a:t>a infração deverá ter sido cometida por uma pessoa que ocupe uma “posição de direção” (alto cargo na organização) </a:t>
            </a:r>
          </a:p>
          <a:p>
            <a:pPr marL="800100" lvl="1" indent="-342900" algn="just">
              <a:buFont typeface="Wingdings" pitchFamily="2" charset="2"/>
              <a:buChar char="ü"/>
            </a:pPr>
            <a:r>
              <a:rPr lang="pt-PT" dirty="0"/>
              <a:t>a pessoa que ocupe uma posição de direção deverá ter agido com base em:</a:t>
            </a:r>
          </a:p>
          <a:p>
            <a:pPr marL="1257300" lvl="2" indent="-342900" algn="just">
              <a:buFont typeface="Wingdings" pitchFamily="2" charset="2"/>
              <a:buChar char="ü"/>
            </a:pPr>
            <a:r>
              <a:rPr lang="pt-PT" dirty="0"/>
              <a:t>poder de representação</a:t>
            </a:r>
          </a:p>
          <a:p>
            <a:pPr marL="1257300" lvl="2" indent="-342900" algn="just">
              <a:buFont typeface="Wingdings" pitchFamily="2" charset="2"/>
              <a:buChar char="ü"/>
            </a:pPr>
            <a:r>
              <a:rPr lang="pt-PT" dirty="0"/>
              <a:t>autoridade para tomar decisões</a:t>
            </a:r>
          </a:p>
          <a:p>
            <a:pPr marL="1257300" lvl="2" indent="-342900" algn="just">
              <a:buFont typeface="Wingdings" pitchFamily="2" charset="2"/>
              <a:buChar char="ü"/>
            </a:pPr>
            <a:r>
              <a:rPr lang="pt-PT" dirty="0"/>
              <a:t>autoridade para exercer o seu controlo</a:t>
            </a:r>
          </a:p>
        </p:txBody>
      </p:sp>
    </p:spTree>
    <p:extLst>
      <p:ext uri="{BB962C8B-B14F-4D97-AF65-F5344CB8AC3E}">
        <p14:creationId xmlns:p14="http://schemas.microsoft.com/office/powerpoint/2010/main" val="3999699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2800" b="1" dirty="0"/>
              <a:t>Artigo 12.º – Responsabilidade das pessoas coletivas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1039367"/>
            <a:ext cx="4376057" cy="4524315"/>
          </a:xfrm>
          <a:prstGeom prst="rect">
            <a:avLst/>
          </a:prstGeom>
        </p:spPr>
        <p:txBody>
          <a:bodyPr wrap="square">
            <a:spAutoFit/>
          </a:bodyPr>
          <a:lstStyle/>
          <a:p>
            <a:pPr marL="342900" indent="-342900" algn="just">
              <a:buFont typeface="Wingdings" pitchFamily="2" charset="2"/>
              <a:buChar char="Ø"/>
            </a:pPr>
            <a:r>
              <a:rPr lang="pt-PT" sz="1600"/>
              <a:t>2 Além dos casos já previstos no n.º 1 deste artigo, cada Parte adotará as medidas necessárias para assegurar que uma pessoa coletiva possa ser considerada responsável quando a </a:t>
            </a:r>
            <a:r>
              <a:rPr lang="pt-PT" sz="1600" b="1">
                <a:solidFill>
                  <a:srgbClr val="FF0000"/>
                </a:solidFill>
              </a:rPr>
              <a:t>ausência de supervisão ou de controlo por parte de uma pessoa singular, mencionada no n.º 1</a:t>
            </a:r>
            <a:r>
              <a:rPr lang="pt-PT" sz="1600"/>
              <a:t> tiver </a:t>
            </a:r>
            <a:r>
              <a:rPr lang="pt-PT" sz="1600" b="1">
                <a:solidFill>
                  <a:srgbClr val="FF0000"/>
                </a:solidFill>
              </a:rPr>
              <a:t>tornado possível</a:t>
            </a:r>
            <a:r>
              <a:rPr lang="pt-PT" sz="1600"/>
              <a:t> a </a:t>
            </a:r>
            <a:r>
              <a:rPr lang="pt-PT" sz="1600" b="1">
                <a:solidFill>
                  <a:srgbClr val="FF0000"/>
                </a:solidFill>
              </a:rPr>
              <a:t>prática</a:t>
            </a:r>
            <a:r>
              <a:rPr lang="pt-PT" sz="1600"/>
              <a:t> de infrações previstas na presente Convenção, </a:t>
            </a:r>
            <a:r>
              <a:rPr lang="pt-PT" sz="1600" b="1">
                <a:solidFill>
                  <a:srgbClr val="FF0000"/>
                </a:solidFill>
              </a:rPr>
              <a:t>em benefício da referida pessoa coletiva por uma pessoa singular agindo sob a sua autoridade</a:t>
            </a:r>
            <a:r>
              <a:rPr lang="pt-PT" sz="1600"/>
              <a:t>. </a:t>
            </a:r>
          </a:p>
          <a:p>
            <a:pPr marL="342900" indent="-342900" algn="just">
              <a:buFont typeface="Wingdings" pitchFamily="2" charset="2"/>
              <a:buChar char="Ø"/>
            </a:pPr>
            <a:r>
              <a:rPr lang="pt-PT" sz="1600"/>
              <a:t>3 De acordo com os princípios jurídicos da Parte, a responsabilidade de uma pessoa coletiva pode ser criminal, civil ou administrativa. </a:t>
            </a:r>
          </a:p>
          <a:p>
            <a:pPr marL="342900" indent="-342900" algn="just">
              <a:buFont typeface="Wingdings" pitchFamily="2" charset="2"/>
              <a:buChar char="Ø"/>
            </a:pPr>
            <a:r>
              <a:rPr lang="pt-PT" sz="1600"/>
              <a:t>4 Essa responsabilidade deve ser determinada sem prejuízo da responsabilidade criminal das pessoas singulares que cometeram a infração.</a:t>
            </a:r>
          </a:p>
        </p:txBody>
      </p:sp>
      <p:sp>
        <p:nvSpPr>
          <p:cNvPr id="6" name="Rectangle 5">
            <a:extLst>
              <a:ext uri="{FF2B5EF4-FFF2-40B4-BE49-F238E27FC236}">
                <a16:creationId xmlns:a16="http://schemas.microsoft.com/office/drawing/2014/main" id="{524B6456-681F-2F44-A01A-AD3514E81BD2}"/>
              </a:ext>
            </a:extLst>
          </p:cNvPr>
          <p:cNvSpPr/>
          <p:nvPr/>
        </p:nvSpPr>
        <p:spPr>
          <a:xfrm>
            <a:off x="4376057" y="994031"/>
            <a:ext cx="4608326" cy="5647700"/>
          </a:xfrm>
          <a:prstGeom prst="rect">
            <a:avLst/>
          </a:prstGeom>
        </p:spPr>
        <p:txBody>
          <a:bodyPr wrap="square">
            <a:spAutoFit/>
          </a:bodyPr>
          <a:lstStyle/>
          <a:p>
            <a:pPr marL="342900" indent="-342900" algn="just">
              <a:buFont typeface="Wingdings" pitchFamily="2" charset="2"/>
              <a:buChar char="ü"/>
            </a:pPr>
            <a:r>
              <a:rPr lang="pt-PT" dirty="0"/>
              <a:t>As pessoas coletivas também podem ser consideradas responsáveis se a infração for cometida por alguém que não a pessoa que exerce uma posição de direção (por exemplo, funcionário ou representante que atue no quadro das suas competências) se:</a:t>
            </a:r>
          </a:p>
          <a:p>
            <a:pPr marL="800100" lvl="1" indent="-342900" algn="just">
              <a:buFont typeface="Wingdings" pitchFamily="2" charset="2"/>
              <a:buChar char="ü"/>
            </a:pPr>
            <a:r>
              <a:rPr lang="pt-PT" dirty="0"/>
              <a:t>a infração for cometida por um funcionário ou representante </a:t>
            </a:r>
          </a:p>
          <a:p>
            <a:pPr marL="800100" lvl="1" indent="-342900" algn="just">
              <a:buFont typeface="Wingdings" pitchFamily="2" charset="2"/>
              <a:buChar char="ü"/>
            </a:pPr>
            <a:r>
              <a:rPr lang="pt-PT" dirty="0"/>
              <a:t>a infração for cometida por conta e em benefício da pessoa coletiva</a:t>
            </a:r>
          </a:p>
          <a:p>
            <a:pPr marL="800100" lvl="1" indent="-342900" algn="just">
              <a:buFont typeface="Wingdings" pitchFamily="2" charset="2"/>
              <a:buChar char="ü"/>
            </a:pPr>
            <a:r>
              <a:rPr lang="pt-PT" dirty="0"/>
              <a:t>a prática da infração tiver sido proporcionada pela ausência de medidas de supervisão ou de controlo apropriadas por parte da pessoa que ocupa a posição de direção relativamente ao referido funcionário ou representante</a:t>
            </a:r>
          </a:p>
          <a:p>
            <a:pPr marL="342900" indent="-342900" algn="just">
              <a:buFont typeface="Wingdings" pitchFamily="2" charset="2"/>
              <a:buChar char="ü"/>
            </a:pPr>
            <a:r>
              <a:rPr lang="pt-PT" dirty="0"/>
              <a:t>Não impõe uma vigilância geral das comunicações do funcionário</a:t>
            </a:r>
            <a:endParaRPr lang="pt-PT" sz="1900" dirty="0"/>
          </a:p>
        </p:txBody>
      </p:sp>
    </p:spTree>
    <p:extLst>
      <p:ext uri="{BB962C8B-B14F-4D97-AF65-F5344CB8AC3E}">
        <p14:creationId xmlns:p14="http://schemas.microsoft.com/office/powerpoint/2010/main" val="21329104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967972977"/>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9086326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111749185"/>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311545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3438176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37</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Medidas processuais e salvaguardas</a:t>
            </a:r>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37</a:t>
            </a:fld>
            <a:endParaRPr lang="en-GB"/>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A Convenção de Budapeste</a:t>
            </a:r>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2687052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2800" b="1" dirty="0"/>
              <a:t>Artigo 14.º – Âmbito de aplicação das disposições processuais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endParaRPr lang="en-GB" sz="1000" i="1" dirty="0">
              <a:ea typeface="ＭＳ Ｐゴシック" pitchFamily="34" charset="-128"/>
            </a:endParaRPr>
          </a:p>
          <a:p>
            <a:pPr eaLnBrk="1" hangingPunct="1">
              <a:lnSpc>
                <a:spcPct val="80000"/>
              </a:lnSpc>
              <a:spcBef>
                <a:spcPts val="600"/>
              </a:spcBef>
              <a:spcAft>
                <a:spcPts val="1200"/>
              </a:spcAft>
              <a:defRPr/>
            </a:pPr>
            <a:r>
              <a:rPr lang="pt-PT" sz="2000" i="1" dirty="0">
                <a:ea typeface="ＭＳ Ｐゴシック" pitchFamily="34" charset="-128"/>
              </a:rPr>
              <a:t>As Partes têm de adotar as medidas necessárias para instituir os poderes e os procedimentos previstos nos artigos 16.º a 21.º da Convenção de Budapeste </a:t>
            </a:r>
          </a:p>
          <a:p>
            <a:pPr eaLnBrk="1" hangingPunct="1">
              <a:lnSpc>
                <a:spcPct val="80000"/>
              </a:lnSpc>
              <a:spcBef>
                <a:spcPts val="600"/>
              </a:spcBef>
              <a:spcAft>
                <a:spcPts val="1200"/>
              </a:spcAft>
              <a:defRPr/>
            </a:pPr>
            <a:r>
              <a:rPr lang="pt-PT" sz="2000" i="1" dirty="0">
                <a:ea typeface="ＭＳ Ｐゴシック" pitchFamily="34" charset="-128"/>
              </a:rPr>
              <a:t>Estes poderes devem ser exercidos em relação a investigações ou procedimentos penais específicos (ou seja, não para a recolha de informações gerais) </a:t>
            </a:r>
          </a:p>
          <a:p>
            <a:pPr marR="0" lvl="0" eaLnBrk="1" latinLnBrk="0" hangingPunct="1">
              <a:lnSpc>
                <a:spcPct val="80000"/>
              </a:lnSpc>
              <a:spcBef>
                <a:spcPts val="600"/>
              </a:spcBef>
              <a:spcAft>
                <a:spcPts val="1200"/>
              </a:spcAft>
              <a:buClrTx/>
              <a:buSzTx/>
              <a:tabLst/>
              <a:defRPr/>
            </a:pPr>
            <a:r>
              <a:rPr lang="pt-PT" sz="2000" i="1" dirty="0">
                <a:ea typeface="ＭＳ Ｐゴシック" pitchFamily="34" charset="-128"/>
              </a:rPr>
              <a:t>Os poderes processuais estabelecidos em conformidade com a Convenção de Budapeste não são aplicáveis apenas a cibercrimes</a:t>
            </a:r>
          </a:p>
          <a:p>
            <a:pPr marL="0" marR="0" lvl="0" indent="0" eaLnBrk="1" latinLnBrk="0" hangingPunct="1">
              <a:lnSpc>
                <a:spcPct val="80000"/>
              </a:lnSpc>
              <a:spcBef>
                <a:spcPts val="600"/>
              </a:spcBef>
              <a:spcAft>
                <a:spcPts val="1200"/>
              </a:spcAft>
              <a:buClrTx/>
              <a:buSzTx/>
              <a:buNone/>
              <a:tabLst/>
              <a:defRPr/>
            </a:pPr>
            <a:r>
              <a:rPr lang="pt-PT" sz="2000" i="1" dirty="0">
                <a:ea typeface="ＭＳ Ｐゴシック" pitchFamily="34" charset="-128"/>
              </a:rPr>
              <a:t>Estes poderes podem ser exercidos em relação a:</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pt-PT" sz="2000" i="1" dirty="0">
                <a:ea typeface="ＭＳ Ｐゴシック" pitchFamily="34" charset="-128"/>
              </a:rPr>
              <a:t>Infrações estabelecidas em conformidade com a Convenção de Budapeste</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pt-PT" sz="2000" i="1" dirty="0">
                <a:ea typeface="ＭＳ Ｐゴシック" pitchFamily="34" charset="-128"/>
              </a:rPr>
              <a:t>Outras infrações cometidas através de um computador </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pt-PT" sz="2000" i="1" dirty="0">
                <a:ea typeface="ＭＳ Ｐゴシック" pitchFamily="34" charset="-128"/>
              </a:rPr>
              <a:t>Recolha de meios de prova de qualquer infração penal</a:t>
            </a:r>
          </a:p>
        </p:txBody>
      </p:sp>
      <p:pic>
        <p:nvPicPr>
          <p:cNvPr id="6" name="Graphic 5" descr="Quotes">
            <a:extLst>
              <a:ext uri="{FF2B5EF4-FFF2-40B4-BE49-F238E27FC236}">
                <a16:creationId xmlns:a16="http://schemas.microsoft.com/office/drawing/2014/main" id="{62240A6B-5281-496D-B63E-802CE272DD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99610" y="4576214"/>
            <a:ext cx="1719389" cy="1719389"/>
          </a:xfrm>
          <a:prstGeom prst="rect">
            <a:avLst/>
          </a:prstGeom>
        </p:spPr>
      </p:pic>
    </p:spTree>
    <p:extLst>
      <p:ext uri="{BB962C8B-B14F-4D97-AF65-F5344CB8AC3E}">
        <p14:creationId xmlns:p14="http://schemas.microsoft.com/office/powerpoint/2010/main" val="30461306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450714072"/>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875867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Parte 1</a:t>
            </a:r>
          </a:p>
          <a:p>
            <a:pPr algn="ctr">
              <a:lnSpc>
                <a:spcPct val="80000"/>
              </a:lnSpc>
            </a:pPr>
            <a:br>
              <a:rPr lang="pt-PT" sz="3200" b="1">
                <a:ea typeface="ＭＳ Ｐゴシック" charset="0"/>
                <a:cs typeface="ＭＳ Ｐゴシック" charset="0"/>
              </a:rPr>
            </a:br>
            <a:r>
              <a:rPr lang="pt-PT" sz="3200" b="1"/>
              <a:t>Direito substantivo e poderes processuais</a:t>
            </a:r>
          </a:p>
          <a:p>
            <a:pPr algn="ctr" eaLnBrk="1" hangingPunct="1">
              <a:lnSpc>
                <a:spcPct val="80000"/>
              </a:lnSpc>
            </a:pPr>
            <a:endParaRPr lang="en-GB" sz="3200" dirty="0"/>
          </a:p>
        </p:txBody>
      </p:sp>
    </p:spTree>
    <p:extLst>
      <p:ext uri="{BB962C8B-B14F-4D97-AF65-F5344CB8AC3E}">
        <p14:creationId xmlns:p14="http://schemas.microsoft.com/office/powerpoint/2010/main" val="22571112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474633856"/>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5013000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15.º – Condições e salvaguardas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37490"/>
            <a:ext cx="8519885" cy="5505735"/>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endParaRPr lang="en-GB" altLang="sr-Latn-RS" sz="1000" b="1" i="1" dirty="0">
              <a:ea typeface="ＭＳ Ｐゴシック" pitchFamily="34" charset="-128"/>
            </a:endParaRPr>
          </a:p>
        </p:txBody>
      </p:sp>
      <p:graphicFrame>
        <p:nvGraphicFramePr>
          <p:cNvPr id="5" name="Diagram 4">
            <a:extLst>
              <a:ext uri="{FF2B5EF4-FFF2-40B4-BE49-F238E27FC236}">
                <a16:creationId xmlns:a16="http://schemas.microsoft.com/office/drawing/2014/main" id="{8CEC8775-ABFC-4457-8200-57647F059C51}"/>
              </a:ext>
            </a:extLst>
          </p:cNvPr>
          <p:cNvGraphicFramePr/>
          <p:nvPr/>
        </p:nvGraphicFramePr>
        <p:xfrm>
          <a:off x="4301276" y="1433314"/>
          <a:ext cx="4476172" cy="45243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TextBox 15">
            <a:extLst>
              <a:ext uri="{FF2B5EF4-FFF2-40B4-BE49-F238E27FC236}">
                <a16:creationId xmlns:a16="http://schemas.microsoft.com/office/drawing/2014/main" id="{7C686A23-9C79-416C-9679-A4B0C23A3EB5}"/>
              </a:ext>
            </a:extLst>
          </p:cNvPr>
          <p:cNvSpPr txBox="1"/>
          <p:nvPr/>
        </p:nvSpPr>
        <p:spPr>
          <a:xfrm>
            <a:off x="262298" y="2198427"/>
            <a:ext cx="3934724" cy="830997"/>
          </a:xfrm>
          <a:prstGeom prst="rect">
            <a:avLst/>
          </a:prstGeom>
          <a:noFill/>
        </p:spPr>
        <p:txBody>
          <a:bodyPr wrap="square">
            <a:spAutoFit/>
          </a:bodyPr>
          <a:lstStyle/>
          <a:p>
            <a:pPr marL="342900" indent="-342900" algn="just">
              <a:buFont typeface="Wingdings" pitchFamily="2" charset="2"/>
              <a:buChar char="ü"/>
            </a:pPr>
            <a:r>
              <a:rPr lang="pt-PT" sz="1600" i="1" dirty="0"/>
              <a:t>Os poderes e os procedimentos deverão ser proporcionais à natureza e às circunstâncias da infração</a:t>
            </a:r>
          </a:p>
        </p:txBody>
      </p:sp>
      <p:sp>
        <p:nvSpPr>
          <p:cNvPr id="19" name="TextBox 18">
            <a:extLst>
              <a:ext uri="{FF2B5EF4-FFF2-40B4-BE49-F238E27FC236}">
                <a16:creationId xmlns:a16="http://schemas.microsoft.com/office/drawing/2014/main" id="{8F595C04-F650-4D7D-A690-15AFBD2F427A}"/>
              </a:ext>
            </a:extLst>
          </p:cNvPr>
          <p:cNvSpPr txBox="1"/>
          <p:nvPr/>
        </p:nvSpPr>
        <p:spPr>
          <a:xfrm>
            <a:off x="281752" y="1066090"/>
            <a:ext cx="4066607" cy="1077218"/>
          </a:xfrm>
          <a:prstGeom prst="rect">
            <a:avLst/>
          </a:prstGeom>
          <a:noFill/>
        </p:spPr>
        <p:txBody>
          <a:bodyPr wrap="square">
            <a:spAutoFit/>
          </a:bodyPr>
          <a:lstStyle/>
          <a:p>
            <a:pPr marL="342900" indent="-342900" algn="just">
              <a:buFont typeface="Wingdings" pitchFamily="2" charset="2"/>
              <a:buChar char="ü"/>
            </a:pPr>
            <a:r>
              <a:rPr lang="pt-PT" sz="1600" i="1" dirty="0"/>
              <a:t>Assegurar um equilíbrio entre os requisitos da aplicação da lei e a proteção dos direitos humanos e das liberdades</a:t>
            </a:r>
          </a:p>
        </p:txBody>
      </p:sp>
      <p:sp>
        <p:nvSpPr>
          <p:cNvPr id="20" name="TextBox 19">
            <a:extLst>
              <a:ext uri="{FF2B5EF4-FFF2-40B4-BE49-F238E27FC236}">
                <a16:creationId xmlns:a16="http://schemas.microsoft.com/office/drawing/2014/main" id="{37292A80-BEEC-4F6E-A6EE-E56260FAC022}"/>
              </a:ext>
            </a:extLst>
          </p:cNvPr>
          <p:cNvSpPr txBox="1"/>
          <p:nvPr/>
        </p:nvSpPr>
        <p:spPr>
          <a:xfrm>
            <a:off x="265269" y="3077106"/>
            <a:ext cx="3934724" cy="1569660"/>
          </a:xfrm>
          <a:prstGeom prst="rect">
            <a:avLst/>
          </a:prstGeom>
          <a:noFill/>
        </p:spPr>
        <p:txBody>
          <a:bodyPr wrap="square">
            <a:spAutoFit/>
          </a:bodyPr>
          <a:lstStyle/>
          <a:p>
            <a:pPr marL="342900" indent="-342900" algn="just">
              <a:buFont typeface="Wingdings" pitchFamily="2" charset="2"/>
              <a:buChar char="ü"/>
            </a:pPr>
            <a:r>
              <a:rPr lang="pt-PT" sz="1600" i="1" dirty="0"/>
              <a:t>Condições e salvaguardas para proteger os direitos humanos e as liberdades em conformidade com as obrigações decorrentes dos instrumentos aplicáveis em matéria de direitos humanos</a:t>
            </a:r>
          </a:p>
        </p:txBody>
      </p:sp>
      <p:sp>
        <p:nvSpPr>
          <p:cNvPr id="22" name="TextBox 21">
            <a:extLst>
              <a:ext uri="{FF2B5EF4-FFF2-40B4-BE49-F238E27FC236}">
                <a16:creationId xmlns:a16="http://schemas.microsoft.com/office/drawing/2014/main" id="{36F503B6-5667-49E4-A218-E0C3D11DCC32}"/>
              </a:ext>
            </a:extLst>
          </p:cNvPr>
          <p:cNvSpPr txBox="1"/>
          <p:nvPr/>
        </p:nvSpPr>
        <p:spPr>
          <a:xfrm>
            <a:off x="105555" y="4551290"/>
            <a:ext cx="4195721" cy="2123658"/>
          </a:xfrm>
          <a:prstGeom prst="rect">
            <a:avLst/>
          </a:prstGeom>
          <a:noFill/>
        </p:spPr>
        <p:txBody>
          <a:bodyPr wrap="square">
            <a:spAutoFit/>
          </a:bodyPr>
          <a:lstStyle/>
          <a:p>
            <a:pPr marL="800100" lvl="1" indent="-342900" algn="just">
              <a:buFont typeface="Wingdings" pitchFamily="2" charset="2"/>
              <a:buChar char="ü"/>
            </a:pPr>
            <a:r>
              <a:rPr lang="pt-PT" sz="1600" i="1" dirty="0"/>
              <a:t>Controlo judicial</a:t>
            </a:r>
          </a:p>
          <a:p>
            <a:pPr marL="800100" lvl="1" indent="-342900" algn="just">
              <a:buFont typeface="Wingdings" pitchFamily="2" charset="2"/>
              <a:buChar char="ü"/>
            </a:pPr>
            <a:r>
              <a:rPr lang="pt-PT" sz="1600" i="1" dirty="0"/>
              <a:t>Outras formas de controlo independente</a:t>
            </a:r>
          </a:p>
          <a:p>
            <a:pPr marL="800100" lvl="1" indent="-342900" algn="just">
              <a:buFont typeface="Wingdings" pitchFamily="2" charset="2"/>
              <a:buChar char="ü"/>
            </a:pPr>
            <a:r>
              <a:rPr lang="pt-PT" sz="1600" i="1" dirty="0"/>
              <a:t>Fundamentos que justificam a aplicação dos poderes processuais</a:t>
            </a:r>
          </a:p>
          <a:p>
            <a:pPr marL="800100" lvl="1" indent="-342900" algn="just">
              <a:buFont typeface="Wingdings" pitchFamily="2" charset="2"/>
              <a:buChar char="ü"/>
            </a:pPr>
            <a:r>
              <a:rPr lang="pt-PT" sz="1600" i="1" dirty="0"/>
              <a:t>Delimitação do âmbito dos poderes</a:t>
            </a:r>
          </a:p>
          <a:p>
            <a:pPr marL="800100" lvl="1" indent="-342900" algn="just">
              <a:buFont typeface="Wingdings" pitchFamily="2" charset="2"/>
              <a:buChar char="ü"/>
            </a:pPr>
            <a:r>
              <a:rPr lang="pt-PT" sz="1600" i="1" dirty="0"/>
              <a:t>Delimitação da duração dos poderes</a:t>
            </a:r>
          </a:p>
        </p:txBody>
      </p:sp>
    </p:spTree>
    <p:extLst>
      <p:ext uri="{BB962C8B-B14F-4D97-AF65-F5344CB8AC3E}">
        <p14:creationId xmlns:p14="http://schemas.microsoft.com/office/powerpoint/2010/main" val="40086592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16.º – Preservação expedita de dados informatizados armazenados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spcBef>
                <a:spcPts val="600"/>
              </a:spcBef>
              <a:spcAft>
                <a:spcPts val="0"/>
              </a:spcAft>
              <a:buFont typeface="Arial" pitchFamily="34" charset="0"/>
              <a:buNone/>
              <a:defRPr/>
            </a:pPr>
            <a:endParaRPr lang="en-GB" altLang="sr-Latn-RS" sz="1000" i="1" dirty="0">
              <a:ea typeface="ＭＳ Ｐゴシック" pitchFamily="34" charset="-128"/>
            </a:endParaRPr>
          </a:p>
          <a:p>
            <a:pPr marL="539750" defTabSz="365125" eaLnBrk="1" hangingPunct="1">
              <a:spcBef>
                <a:spcPts val="600"/>
              </a:spcBef>
              <a:spcAft>
                <a:spcPts val="0"/>
              </a:spcAft>
              <a:buFont typeface="Arial" charset="0"/>
              <a:buChar char="•"/>
              <a:defRPr/>
            </a:pPr>
            <a:r>
              <a:rPr lang="pt-PT" sz="1600" i="1" dirty="0">
                <a:ea typeface="ＭＳ Ｐゴシック" pitchFamily="34" charset="-128"/>
                <a:cs typeface="+mn-cs"/>
              </a:rPr>
              <a:t>Os dados existentes sob forma armazenada devem ser protegidos de tudo quanto seja passível de causar a alteração ou deterioração da qualidade ou estado atual </a:t>
            </a:r>
          </a:p>
          <a:p>
            <a:pPr marL="539750" defTabSz="365125" eaLnBrk="1" hangingPunct="1">
              <a:spcBef>
                <a:spcPts val="600"/>
              </a:spcBef>
              <a:spcAft>
                <a:spcPts val="0"/>
              </a:spcAft>
              <a:buFont typeface="Arial" charset="0"/>
              <a:buChar char="•"/>
              <a:defRPr/>
            </a:pPr>
            <a:r>
              <a:rPr lang="pt-PT" sz="1600" i="1" dirty="0">
                <a:ea typeface="ＭＳ Ｐゴシック" pitchFamily="34" charset="-128"/>
                <a:cs typeface="+mn-cs"/>
              </a:rPr>
              <a:t>Dados que devem ser mantidos em segurança contra alteração, deterioração ou supressão</a:t>
            </a:r>
          </a:p>
          <a:p>
            <a:pPr marL="539750" defTabSz="365125" eaLnBrk="1" hangingPunct="1">
              <a:spcBef>
                <a:spcPts val="600"/>
              </a:spcBef>
              <a:spcAft>
                <a:spcPts val="0"/>
              </a:spcAft>
              <a:buFont typeface="Arial" charset="0"/>
              <a:buChar char="•"/>
              <a:defRPr/>
            </a:pPr>
            <a:r>
              <a:rPr lang="pt-PT" sz="1600" i="1" dirty="0">
                <a:ea typeface="ＭＳ Ｐゴシック" pitchFamily="34" charset="-128"/>
                <a:cs typeface="+mn-cs"/>
              </a:rPr>
              <a:t>O poder estende-se a todos os dados informáticos (subscritores, tráfego, conteúdos)</a:t>
            </a:r>
          </a:p>
          <a:p>
            <a:pPr marL="539750" defTabSz="365125" eaLnBrk="1" hangingPunct="1">
              <a:spcBef>
                <a:spcPts val="600"/>
              </a:spcBef>
              <a:spcAft>
                <a:spcPts val="0"/>
              </a:spcAft>
              <a:buFont typeface="Arial" charset="0"/>
              <a:buChar char="•"/>
              <a:defRPr/>
            </a:pPr>
            <a:r>
              <a:rPr lang="pt-PT" sz="1600" i="1" dirty="0">
                <a:ea typeface="ＭＳ Ｐゴシック" pitchFamily="34" charset="-128"/>
                <a:cs typeface="+mn-cs"/>
              </a:rPr>
              <a:t>Deve ser aplicada em relação à investigação de um caso particular e em relação a dados informáticos específicos (quantidades de dados não indiscriminadas)</a:t>
            </a:r>
          </a:p>
          <a:p>
            <a:pPr marL="539750" defTabSz="365125" eaLnBrk="1" hangingPunct="1">
              <a:spcBef>
                <a:spcPts val="600"/>
              </a:spcBef>
              <a:spcAft>
                <a:spcPts val="0"/>
              </a:spcAft>
              <a:buFont typeface="Arial" charset="0"/>
              <a:buChar char="•"/>
              <a:defRPr/>
            </a:pPr>
            <a:r>
              <a:rPr lang="pt-PT" sz="1600" i="1" dirty="0">
                <a:ea typeface="ＭＳ Ｐゴシック" pitchFamily="34" charset="-128"/>
                <a:cs typeface="+mn-cs"/>
              </a:rPr>
              <a:t>Os dados que se pretende preservar já devem estar armazenados num sistema informático</a:t>
            </a:r>
          </a:p>
          <a:p>
            <a:pPr marL="539750" defTabSz="365125" eaLnBrk="1" hangingPunct="1">
              <a:spcBef>
                <a:spcPts val="600"/>
              </a:spcBef>
              <a:spcAft>
                <a:spcPts val="0"/>
              </a:spcAft>
              <a:buFont typeface="Arial" charset="0"/>
              <a:buChar char="•"/>
              <a:defRPr/>
            </a:pPr>
            <a:r>
              <a:rPr lang="pt-PT" sz="1600" i="1" dirty="0">
                <a:ea typeface="ＭＳ Ｐゴシック" pitchFamily="34" charset="-128"/>
                <a:cs typeface="+mn-cs"/>
              </a:rPr>
              <a:t>Devem existir motivos para crer que os dados informáticos são especialmente vulneráveis à perda ou alteração</a:t>
            </a:r>
          </a:p>
          <a:p>
            <a:pPr marL="539750" defTabSz="365125" eaLnBrk="1" hangingPunct="1">
              <a:spcBef>
                <a:spcPts val="600"/>
              </a:spcBef>
              <a:spcAft>
                <a:spcPts val="0"/>
              </a:spcAft>
              <a:buFont typeface="Arial" charset="0"/>
              <a:buChar char="•"/>
              <a:defRPr/>
            </a:pPr>
            <a:r>
              <a:rPr lang="pt-PT" sz="1600" i="1" dirty="0">
                <a:ea typeface="ＭＳ Ｐゴシック" pitchFamily="34" charset="-128"/>
                <a:cs typeface="+mn-cs"/>
              </a:rPr>
              <a:t>A preservação é um poder temporário para proteger os dados enquanto as autoridades competentes procuram realizar a produção de dados ou a busca e apreensão de dados</a:t>
            </a:r>
          </a:p>
          <a:p>
            <a:pPr marL="539750" defTabSz="365125" eaLnBrk="1" hangingPunct="1">
              <a:spcBef>
                <a:spcPts val="600"/>
              </a:spcBef>
              <a:spcAft>
                <a:spcPts val="0"/>
              </a:spcAft>
              <a:buFont typeface="Arial" charset="0"/>
              <a:buChar char="•"/>
              <a:defRPr/>
            </a:pPr>
            <a:r>
              <a:rPr lang="pt-PT" sz="1600" i="1" dirty="0">
                <a:ea typeface="ＭＳ Ｐゴシック" pitchFamily="34" charset="-128"/>
                <a:cs typeface="+mn-cs"/>
              </a:rPr>
              <a:t>A preservação deve ser expedita e efetuada durante um período de tempo especificado</a:t>
            </a:r>
          </a:p>
          <a:p>
            <a:pPr marL="539750" defTabSz="365125" eaLnBrk="1" hangingPunct="1">
              <a:spcBef>
                <a:spcPts val="600"/>
              </a:spcBef>
              <a:spcAft>
                <a:spcPts val="0"/>
              </a:spcAft>
              <a:buFont typeface="Arial" charset="0"/>
              <a:buChar char="•"/>
              <a:defRPr/>
            </a:pPr>
            <a:r>
              <a:rPr lang="pt-PT" sz="1600" i="1" dirty="0">
                <a:ea typeface="ＭＳ Ｐゴシック" pitchFamily="34" charset="-128"/>
                <a:cs typeface="+mn-cs"/>
              </a:rPr>
              <a:t>A preservação pode ser exigida ou obtida de uma outra forma (por ex., busca e apreensão ou injunção)</a:t>
            </a:r>
          </a:p>
        </p:txBody>
      </p:sp>
    </p:spTree>
    <p:extLst>
      <p:ext uri="{BB962C8B-B14F-4D97-AF65-F5344CB8AC3E}">
        <p14:creationId xmlns:p14="http://schemas.microsoft.com/office/powerpoint/2010/main" val="26284438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17.º – Preservação expedita e divulgação parcial de dados de tráfego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r>
              <a:rPr lang="pt-PT" sz="2000" i="1">
                <a:ea typeface="ＭＳ Ｐゴシック" pitchFamily="34" charset="-128"/>
              </a:rPr>
              <a:t>Vários prestadores de serviços estão, em geral, envolvidos na transmissão de comunicações </a:t>
            </a:r>
          </a:p>
          <a:p>
            <a:pPr eaLnBrk="1" hangingPunct="1">
              <a:lnSpc>
                <a:spcPct val="80000"/>
              </a:lnSpc>
              <a:spcBef>
                <a:spcPts val="600"/>
              </a:spcBef>
              <a:spcAft>
                <a:spcPts val="1200"/>
              </a:spcAft>
              <a:defRPr/>
            </a:pPr>
            <a:r>
              <a:rPr lang="pt-PT" sz="2000" i="1">
                <a:ea typeface="ＭＳ Ｐゴシック" pitchFamily="34" charset="-128"/>
              </a:rPr>
              <a:t>Os dados de tráfego são frequentemente partilhados entre os fornecedores de serviços para fins comerciais, de segurança ou técnicos </a:t>
            </a:r>
          </a:p>
          <a:p>
            <a:pPr eaLnBrk="1" hangingPunct="1">
              <a:lnSpc>
                <a:spcPct val="80000"/>
              </a:lnSpc>
              <a:spcBef>
                <a:spcPts val="600"/>
              </a:spcBef>
              <a:spcAft>
                <a:spcPts val="1200"/>
              </a:spcAft>
              <a:defRPr/>
            </a:pPr>
            <a:r>
              <a:rPr lang="pt-PT" sz="2000" i="1">
                <a:ea typeface="ＭＳ Ｐゴシック" pitchFamily="34" charset="-128"/>
              </a:rPr>
              <a:t>Normalmente, nenhum dos fornecedores de serviços detém individualmente os dados de tráfego fundamentais, em número suficiente, para identificar a origem e o destino de uma comunicação (cada fornecedor de serviços dispõe de uma parte do puzzle)</a:t>
            </a:r>
          </a:p>
          <a:p>
            <a:pPr eaLnBrk="1" hangingPunct="1">
              <a:lnSpc>
                <a:spcPct val="80000"/>
              </a:lnSpc>
              <a:spcBef>
                <a:spcPts val="600"/>
              </a:spcBef>
              <a:spcAft>
                <a:spcPts val="1200"/>
              </a:spcAft>
              <a:defRPr/>
            </a:pPr>
            <a:r>
              <a:rPr lang="pt-PT" sz="2000" i="1">
                <a:ea typeface="ＭＳ Ｐゴシック" pitchFamily="34" charset="-128"/>
              </a:rPr>
              <a:t>As Partes podem emitir ordens separadas dirigidas a cada prestador de serviços ou uma ordem única emitida sequencialmente à medida que cada fornecedor de serviços é identificado</a:t>
            </a:r>
          </a:p>
          <a:p>
            <a:pPr eaLnBrk="1" hangingPunct="1">
              <a:lnSpc>
                <a:spcPct val="80000"/>
              </a:lnSpc>
              <a:spcBef>
                <a:spcPts val="600"/>
              </a:spcBef>
              <a:spcAft>
                <a:spcPts val="1200"/>
              </a:spcAft>
              <a:defRPr/>
            </a:pPr>
            <a:r>
              <a:rPr lang="pt-PT" sz="2000" i="1">
                <a:ea typeface="ＭＳ Ｐゴシック" pitchFamily="34" charset="-128"/>
              </a:rPr>
              <a:t>Este poder não se limita a assegurar a preservação: exige igualmente a divulgação expedita de dados de tráfego suficientes para identificar outros fornecedores de serviços envolvidos na transmissão de uma comunicação e a via da comunicação</a:t>
            </a:r>
          </a:p>
          <a:p>
            <a:pPr eaLnBrk="1" hangingPunct="1">
              <a:lnSpc>
                <a:spcPct val="80000"/>
              </a:lnSpc>
              <a:spcBef>
                <a:spcPts val="600"/>
              </a:spcBef>
              <a:spcAft>
                <a:spcPts val="1200"/>
              </a:spcAft>
              <a:defRPr/>
            </a:pPr>
            <a:r>
              <a:rPr lang="pt-PT" sz="2000" i="1">
                <a:ea typeface="ＭＳ Ｐゴシック" pitchFamily="34" charset="-128"/>
              </a:rPr>
              <a:t>O objetivo é permitir a identificação de todos os fornecedores de serviços, de modo a que possam ser tomadas as medidas processuais adequadas </a:t>
            </a:r>
          </a:p>
          <a:p>
            <a:pPr eaLnBrk="1" hangingPunct="1">
              <a:lnSpc>
                <a:spcPct val="80000"/>
              </a:lnSpc>
              <a:spcBef>
                <a:spcPts val="600"/>
              </a:spcBef>
              <a:spcAft>
                <a:spcPts val="1200"/>
              </a:spcAft>
              <a:defRPr/>
            </a:pPr>
            <a:endParaRPr lang="en-US" altLang="sr-Latn-RS" sz="2000" i="1" dirty="0">
              <a:ea typeface="ＭＳ Ｐゴシック" pitchFamily="34" charset="-128"/>
            </a:endParaRPr>
          </a:p>
        </p:txBody>
      </p:sp>
    </p:spTree>
    <p:extLst>
      <p:ext uri="{BB962C8B-B14F-4D97-AF65-F5344CB8AC3E}">
        <p14:creationId xmlns:p14="http://schemas.microsoft.com/office/powerpoint/2010/main" val="31673245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18.º – Injunção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7CDF275-D7EF-44BD-A16E-17251EE6E430}"/>
              </a:ext>
            </a:extLst>
          </p:cNvPr>
          <p:cNvSpPr txBox="1">
            <a:spLocks/>
          </p:cNvSpPr>
          <p:nvPr/>
        </p:nvSpPr>
        <p:spPr bwMode="auto">
          <a:xfrm>
            <a:off x="348345" y="1110343"/>
            <a:ext cx="8364582" cy="5290452"/>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pt-PT" sz="2800" b="1" i="1">
                <a:ea typeface="ＭＳ Ｐゴシック" pitchFamily="34" charset="-128"/>
              </a:rPr>
              <a:t>Injunções</a:t>
            </a:r>
          </a:p>
          <a:p>
            <a:pPr marL="0" indent="0" algn="ctr" eaLnBrk="1" hangingPunct="1">
              <a:lnSpc>
                <a:spcPct val="80000"/>
              </a:lnSpc>
              <a:spcBef>
                <a:spcPts val="600"/>
              </a:spcBef>
              <a:spcAft>
                <a:spcPts val="1200"/>
              </a:spcAft>
              <a:buFont typeface="Arial" pitchFamily="34" charset="0"/>
              <a:buNone/>
              <a:defRPr/>
            </a:pPr>
            <a:r>
              <a:rPr lang="pt-PT" sz="2800" b="1" i="1">
                <a:ea typeface="ＭＳ Ｐゴシック" pitchFamily="34" charset="-128"/>
              </a:rPr>
              <a:t>(Artigo 18.º – Convenção de Budapeste)</a:t>
            </a:r>
          </a:p>
          <a:p>
            <a:pPr algn="ctr" eaLnBrk="1" hangingPunct="1">
              <a:lnSpc>
                <a:spcPct val="80000"/>
              </a:lnSpc>
              <a:spcBef>
                <a:spcPts val="600"/>
              </a:spcBef>
              <a:spcAft>
                <a:spcPts val="1200"/>
              </a:spcAft>
              <a:defRPr/>
            </a:pPr>
            <a:r>
              <a:rPr lang="pt-PT" sz="2400" i="1">
                <a:ea typeface="ＭＳ Ｐゴシック" pitchFamily="34" charset="-128"/>
              </a:rPr>
              <a:t>Também muito inovador</a:t>
            </a:r>
          </a:p>
          <a:p>
            <a:pPr marL="539750" defTabSz="365125" eaLnBrk="1" hangingPunct="1">
              <a:lnSpc>
                <a:spcPct val="80000"/>
              </a:lnSpc>
              <a:spcBef>
                <a:spcPts val="600"/>
              </a:spcBef>
              <a:spcAft>
                <a:spcPts val="1200"/>
              </a:spcAft>
              <a:defRPr/>
            </a:pPr>
            <a:r>
              <a:rPr lang="pt-PT" sz="2000" i="1">
                <a:ea typeface="ＭＳ Ｐゴシック" pitchFamily="34" charset="-128"/>
              </a:rPr>
              <a:t>Para habilitar as autoridades competentes a emitir injunções </a:t>
            </a:r>
          </a:p>
          <a:p>
            <a:pPr marL="539750" defTabSz="365125" eaLnBrk="1" hangingPunct="1">
              <a:lnSpc>
                <a:spcPct val="80000"/>
              </a:lnSpc>
              <a:spcBef>
                <a:spcPts val="600"/>
              </a:spcBef>
              <a:spcAft>
                <a:spcPts val="1200"/>
              </a:spcAft>
              <a:defRPr/>
            </a:pPr>
            <a:r>
              <a:rPr lang="pt-PT" sz="2000" i="1">
                <a:ea typeface="ＭＳ Ｐゴシック" pitchFamily="34" charset="-128"/>
              </a:rPr>
              <a:t>Esta injunção pode ser emitida pelas agências responsáveis pela aplicação da lei a indivíduos e a fornecedores de serviços</a:t>
            </a:r>
          </a:p>
          <a:p>
            <a:pPr marL="539750" defTabSz="365125" eaLnBrk="1" hangingPunct="1">
              <a:lnSpc>
                <a:spcPct val="80000"/>
              </a:lnSpc>
              <a:spcBef>
                <a:spcPts val="600"/>
              </a:spcBef>
              <a:spcAft>
                <a:spcPts val="1200"/>
              </a:spcAft>
              <a:defRPr/>
            </a:pPr>
            <a:r>
              <a:rPr lang="pt-PT" sz="2000" i="1">
                <a:ea typeface="ＭＳ Ｐゴシック" pitchFamily="34" charset="-128"/>
              </a:rPr>
              <a:t>Ordem para disponibilizar </a:t>
            </a:r>
          </a:p>
          <a:p>
            <a:pPr marL="939800" lvl="1" defTabSz="365125" eaLnBrk="1" hangingPunct="1">
              <a:lnSpc>
                <a:spcPct val="80000"/>
              </a:lnSpc>
              <a:spcBef>
                <a:spcPts val="600"/>
              </a:spcBef>
              <a:spcAft>
                <a:spcPts val="1200"/>
              </a:spcAft>
              <a:defRPr/>
            </a:pPr>
            <a:r>
              <a:rPr lang="pt-PT" sz="1600" i="1">
                <a:ea typeface="ＭＳ Ｐゴシック" pitchFamily="34" charset="-128"/>
              </a:rPr>
              <a:t>dados armazenados num sistema informático sob a sua responsabilidade </a:t>
            </a:r>
          </a:p>
          <a:p>
            <a:pPr marL="939800" lvl="1" defTabSz="365125" eaLnBrk="1" hangingPunct="1">
              <a:lnSpc>
                <a:spcPct val="80000"/>
              </a:lnSpc>
              <a:spcBef>
                <a:spcPts val="600"/>
              </a:spcBef>
              <a:spcAft>
                <a:spcPts val="1200"/>
              </a:spcAft>
              <a:defRPr/>
            </a:pPr>
            <a:r>
              <a:rPr lang="pt-PT" sz="1600" i="1">
                <a:ea typeface="ＭＳ Ｐゴシック" pitchFamily="34" charset="-128"/>
              </a:rPr>
              <a:t>informação sobre subscritores</a:t>
            </a:r>
          </a:p>
          <a:p>
            <a:pPr marL="539750" defTabSz="365125" eaLnBrk="1" hangingPunct="1">
              <a:lnSpc>
                <a:spcPct val="80000"/>
              </a:lnSpc>
              <a:spcBef>
                <a:spcPts val="600"/>
              </a:spcBef>
              <a:spcAft>
                <a:spcPts val="1200"/>
              </a:spcAft>
              <a:defRPr/>
            </a:pPr>
            <a:r>
              <a:rPr lang="pt-PT" sz="2000" i="1">
                <a:ea typeface="ＭＳ Ｐゴシック" pitchFamily="34" charset="-128"/>
              </a:rPr>
              <a:t>A injunção tem de especificar a natureza e a extensão dos dados solicitados </a:t>
            </a:r>
          </a:p>
          <a:p>
            <a:pPr marL="539750" defTabSz="365125" eaLnBrk="1" hangingPunct="1">
              <a:lnSpc>
                <a:spcPct val="80000"/>
              </a:lnSpc>
              <a:spcBef>
                <a:spcPts val="600"/>
              </a:spcBef>
              <a:spcAft>
                <a:spcPts val="1200"/>
              </a:spcAft>
              <a:defRPr/>
            </a:pPr>
            <a:r>
              <a:rPr lang="pt-PT" sz="2000" i="1">
                <a:ea typeface="ＭＳ Ｐゴシック" pitchFamily="34" charset="-128"/>
              </a:rPr>
              <a:t>Os dados exigidos pela investigação devem ser previamente determinados</a:t>
            </a:r>
          </a:p>
        </p:txBody>
      </p:sp>
    </p:spTree>
    <p:extLst>
      <p:ext uri="{BB962C8B-B14F-4D97-AF65-F5344CB8AC3E}">
        <p14:creationId xmlns:p14="http://schemas.microsoft.com/office/powerpoint/2010/main" val="32155111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45</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extLst>
              <p:ext uri="{D42A27DB-BD31-4B8C-83A1-F6EECF244321}">
                <p14:modId xmlns:p14="http://schemas.microsoft.com/office/powerpoint/2010/main" val="1575354917"/>
              </p:ext>
            </p:extLst>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45</a:t>
            </a:fld>
            <a:endParaRPr lang="en-GB"/>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Questionário</a:t>
            </a:r>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9905253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46</a:t>
            </a:fld>
            <a:endParaRPr lang="en-U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46</a:t>
            </a:fld>
            <a:endParaRPr lang="en-GB"/>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Questionário</a:t>
            </a:r>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2843620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19.º – Busca e apreensão de </a:t>
            </a:r>
          </a:p>
          <a:p>
            <a:pPr algn="r"/>
            <a:r>
              <a:rPr lang="pt-PT" sz="3200" b="1"/>
              <a:t>dados informáticos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69D06C5-AD37-4D56-868C-9D81A182EE60}"/>
              </a:ext>
            </a:extLst>
          </p:cNvPr>
          <p:cNvSpPr txBox="1">
            <a:spLocks/>
          </p:cNvSpPr>
          <p:nvPr/>
        </p:nvSpPr>
        <p:spPr bwMode="auto">
          <a:xfrm>
            <a:off x="348344" y="1130869"/>
            <a:ext cx="8519885" cy="512169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pt-PT" sz="2800" b="1" i="1">
                <a:ea typeface="ＭＳ Ｐゴシック" pitchFamily="34" charset="-128"/>
              </a:rPr>
              <a:t>Busca e apreensão de dados informáticos armazenados</a:t>
            </a:r>
          </a:p>
          <a:p>
            <a:pPr marL="0" indent="0" algn="ctr" eaLnBrk="1" hangingPunct="1">
              <a:lnSpc>
                <a:spcPct val="80000"/>
              </a:lnSpc>
              <a:spcBef>
                <a:spcPts val="600"/>
              </a:spcBef>
              <a:spcAft>
                <a:spcPts val="1200"/>
              </a:spcAft>
              <a:buFont typeface="Arial" pitchFamily="34" charset="0"/>
              <a:buNone/>
              <a:defRPr/>
            </a:pPr>
            <a:r>
              <a:rPr lang="pt-PT" sz="2800" b="1" i="1">
                <a:ea typeface="ＭＳ Ｐゴシック" pitchFamily="34" charset="-128"/>
              </a:rPr>
              <a:t>(Artigo 19.º – Convenção de Budapeste)</a:t>
            </a:r>
          </a:p>
          <a:p>
            <a:pPr eaLnBrk="1" hangingPunct="1">
              <a:lnSpc>
                <a:spcPct val="80000"/>
              </a:lnSpc>
              <a:spcBef>
                <a:spcPts val="600"/>
              </a:spcBef>
              <a:spcAft>
                <a:spcPts val="1200"/>
              </a:spcAft>
              <a:defRPr/>
            </a:pPr>
            <a:r>
              <a:rPr lang="pt-PT" sz="2400" b="1" i="1">
                <a:ea typeface="ＭＳ Ｐゴシック" pitchFamily="34" charset="-128"/>
              </a:rPr>
              <a:t>Onde</a:t>
            </a:r>
            <a:r>
              <a:rPr lang="pt-PT" sz="2400" i="1">
                <a:ea typeface="ＭＳ Ｐゴシック" pitchFamily="34" charset="-128"/>
              </a:rPr>
              <a:t>:</a:t>
            </a:r>
          </a:p>
          <a:p>
            <a:pPr lvl="1" eaLnBrk="1" hangingPunct="1">
              <a:lnSpc>
                <a:spcPct val="80000"/>
              </a:lnSpc>
              <a:spcBef>
                <a:spcPts val="600"/>
              </a:spcBef>
              <a:spcAft>
                <a:spcPts val="1200"/>
              </a:spcAft>
              <a:defRPr/>
            </a:pPr>
            <a:r>
              <a:rPr lang="pt-PT" sz="2000" i="1">
                <a:ea typeface="ＭＳ Ｐゴシック" pitchFamily="34" charset="-128"/>
              </a:rPr>
              <a:t>Num sistema informático ou numa parte do mesmo</a:t>
            </a:r>
          </a:p>
          <a:p>
            <a:pPr lvl="1" eaLnBrk="1" hangingPunct="1">
              <a:lnSpc>
                <a:spcPct val="80000"/>
              </a:lnSpc>
              <a:spcBef>
                <a:spcPts val="600"/>
              </a:spcBef>
              <a:spcAft>
                <a:spcPts val="1200"/>
              </a:spcAft>
              <a:defRPr/>
            </a:pPr>
            <a:r>
              <a:rPr lang="pt-PT" sz="2000" i="1">
                <a:ea typeface="ＭＳ Ｐゴシック" pitchFamily="34" charset="-128"/>
              </a:rPr>
              <a:t>Num suporte de armazenamento </a:t>
            </a:r>
          </a:p>
          <a:p>
            <a:pPr lvl="1" eaLnBrk="1" hangingPunct="1">
              <a:lnSpc>
                <a:spcPct val="80000"/>
              </a:lnSpc>
              <a:spcBef>
                <a:spcPts val="600"/>
              </a:spcBef>
              <a:spcAft>
                <a:spcPts val="1200"/>
              </a:spcAft>
              <a:defRPr/>
            </a:pPr>
            <a:r>
              <a:rPr lang="pt-PT" sz="2000" i="1">
                <a:ea typeface="ＭＳ Ｐゴシック" pitchFamily="34" charset="-128"/>
              </a:rPr>
              <a:t>Num sistema informático acessível a partir do sistema inicial (extensão expedita da busca)</a:t>
            </a:r>
          </a:p>
          <a:p>
            <a:pPr eaLnBrk="1" hangingPunct="1">
              <a:lnSpc>
                <a:spcPct val="80000"/>
              </a:lnSpc>
              <a:spcBef>
                <a:spcPts val="600"/>
              </a:spcBef>
              <a:spcAft>
                <a:spcPts val="1200"/>
              </a:spcAft>
              <a:defRPr/>
            </a:pPr>
            <a:r>
              <a:rPr lang="pt-PT" sz="2400" b="1" i="1">
                <a:ea typeface="ＭＳ Ｐゴシック" pitchFamily="34" charset="-128"/>
              </a:rPr>
              <a:t>O quê</a:t>
            </a:r>
            <a:r>
              <a:rPr lang="pt-PT" sz="2400" i="1">
                <a:ea typeface="ＭＳ Ｐゴシック" pitchFamily="34" charset="-128"/>
              </a:rPr>
              <a:t>: </a:t>
            </a:r>
          </a:p>
          <a:p>
            <a:pPr lvl="1" eaLnBrk="1" hangingPunct="1">
              <a:lnSpc>
                <a:spcPct val="80000"/>
              </a:lnSpc>
              <a:spcBef>
                <a:spcPts val="600"/>
              </a:spcBef>
              <a:spcAft>
                <a:spcPts val="1200"/>
              </a:spcAft>
              <a:defRPr/>
            </a:pPr>
            <a:r>
              <a:rPr lang="pt-PT" sz="2000" i="1">
                <a:ea typeface="ＭＳ Ｐゴシック" pitchFamily="34" charset="-128"/>
              </a:rPr>
              <a:t>Apreender ou aceder de forma semelhante a dados informáticos acessíveis</a:t>
            </a:r>
          </a:p>
          <a:p>
            <a:pPr lvl="1" eaLnBrk="1" hangingPunct="1">
              <a:lnSpc>
                <a:spcPct val="80000"/>
              </a:lnSpc>
              <a:spcBef>
                <a:spcPts val="600"/>
              </a:spcBef>
              <a:spcAft>
                <a:spcPts val="1200"/>
              </a:spcAft>
              <a:defRPr/>
            </a:pPr>
            <a:r>
              <a:rPr lang="pt-PT" sz="2000" i="1">
                <a:ea typeface="ＭＳ Ｐゴシック" pitchFamily="34" charset="-128"/>
              </a:rPr>
              <a:t>Poder para exigir as informações necessárias para compreender o funcionamento do sistema</a:t>
            </a:r>
          </a:p>
        </p:txBody>
      </p:sp>
    </p:spTree>
    <p:extLst>
      <p:ext uri="{BB962C8B-B14F-4D97-AF65-F5344CB8AC3E}">
        <p14:creationId xmlns:p14="http://schemas.microsoft.com/office/powerpoint/2010/main" val="34362987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dirty="0"/>
              <a:t>Artigo 19.º – Busca e apreensão de </a:t>
            </a:r>
          </a:p>
          <a:p>
            <a:pPr algn="r"/>
            <a:r>
              <a:rPr lang="pt-PT" sz="3200" b="1" dirty="0"/>
              <a:t>dados informáticos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3">
            <a:extLst>
              <a:ext uri="{FF2B5EF4-FFF2-40B4-BE49-F238E27FC236}">
                <a16:creationId xmlns:a16="http://schemas.microsoft.com/office/drawing/2014/main" id="{E1718D79-515C-47A0-AAAF-D84C77BC1862}"/>
              </a:ext>
            </a:extLst>
          </p:cNvPr>
          <p:cNvSpPr txBox="1">
            <a:spLocks/>
          </p:cNvSpPr>
          <p:nvPr/>
        </p:nvSpPr>
        <p:spPr bwMode="auto">
          <a:xfrm>
            <a:off x="348344" y="1173480"/>
            <a:ext cx="8519885" cy="4678679"/>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pt-PT" sz="2800" b="1" i="1">
                <a:ea typeface="ＭＳ Ｐゴシック" pitchFamily="34" charset="-128"/>
              </a:rPr>
              <a:t>Apreender ou aceder de forma semelhante a dados informáticos acessíveis</a:t>
            </a:r>
          </a:p>
          <a:p>
            <a:pPr eaLnBrk="1" hangingPunct="1">
              <a:lnSpc>
                <a:spcPct val="80000"/>
              </a:lnSpc>
              <a:spcBef>
                <a:spcPts val="600"/>
              </a:spcBef>
              <a:spcAft>
                <a:spcPts val="1200"/>
              </a:spcAft>
              <a:defRPr/>
            </a:pPr>
            <a:endParaRPr lang="en-GB" altLang="sr-Latn-RS" sz="1800" dirty="0">
              <a:ea typeface="ＭＳ Ｐゴシック" pitchFamily="34" charset="-128"/>
            </a:endParaRPr>
          </a:p>
          <a:p>
            <a:pPr algn="ctr" eaLnBrk="1" hangingPunct="1">
              <a:lnSpc>
                <a:spcPct val="80000"/>
              </a:lnSpc>
              <a:spcBef>
                <a:spcPts val="600"/>
              </a:spcBef>
              <a:spcAft>
                <a:spcPts val="1200"/>
              </a:spcAft>
              <a:defRPr/>
            </a:pPr>
            <a:r>
              <a:rPr lang="pt-PT" sz="2400" i="1">
                <a:ea typeface="ＭＳ Ｐゴシック" pitchFamily="34" charset="-128"/>
              </a:rPr>
              <a:t>Apreensão física</a:t>
            </a:r>
          </a:p>
          <a:p>
            <a:pPr algn="ctr" eaLnBrk="1" hangingPunct="1">
              <a:lnSpc>
                <a:spcPct val="80000"/>
              </a:lnSpc>
              <a:spcBef>
                <a:spcPts val="600"/>
              </a:spcBef>
              <a:spcAft>
                <a:spcPts val="1200"/>
              </a:spcAft>
              <a:defRPr/>
            </a:pPr>
            <a:r>
              <a:rPr lang="pt-PT" sz="2400" i="1">
                <a:ea typeface="ＭＳ Ｐゴシック" pitchFamily="34" charset="-128"/>
              </a:rPr>
              <a:t>Apreensão através da simples cópia dos dados</a:t>
            </a:r>
          </a:p>
          <a:p>
            <a:pPr algn="ctr" eaLnBrk="1" hangingPunct="1">
              <a:lnSpc>
                <a:spcPct val="80000"/>
              </a:lnSpc>
              <a:spcBef>
                <a:spcPts val="600"/>
              </a:spcBef>
              <a:spcAft>
                <a:spcPts val="1200"/>
              </a:spcAft>
              <a:defRPr/>
            </a:pPr>
            <a:r>
              <a:rPr lang="pt-PT" sz="2400" i="1">
                <a:ea typeface="ＭＳ Ｐゴシック" pitchFamily="34" charset="-128"/>
              </a:rPr>
              <a:t>Apreensão como medida de preservação da integridade desses dados, conservando os dados no computador onde estão armazenados</a:t>
            </a:r>
          </a:p>
          <a:p>
            <a:pPr algn="ctr" eaLnBrk="1" hangingPunct="1">
              <a:lnSpc>
                <a:spcPct val="80000"/>
              </a:lnSpc>
              <a:spcBef>
                <a:spcPts val="600"/>
              </a:spcBef>
              <a:spcAft>
                <a:spcPts val="1200"/>
              </a:spcAft>
              <a:defRPr/>
            </a:pPr>
            <a:r>
              <a:rPr lang="pt-PT" sz="2400" i="1">
                <a:ea typeface="ＭＳ Ｐゴシック" pitchFamily="34" charset="-128"/>
              </a:rPr>
              <a:t>Apreensão, impondo a impossibilidade de acesso aos dados, ou mesmo a eliminação de dados específicos de um computador ou sistema informático especificado</a:t>
            </a:r>
          </a:p>
        </p:txBody>
      </p:sp>
    </p:spTree>
    <p:extLst>
      <p:ext uri="{BB962C8B-B14F-4D97-AF65-F5344CB8AC3E}">
        <p14:creationId xmlns:p14="http://schemas.microsoft.com/office/powerpoint/2010/main" val="23720751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dirty="0"/>
              <a:t>Artigo 20.º – Recolha em tempo real de </a:t>
            </a:r>
            <a:br>
              <a:rPr lang="pt-PT" sz="3200" b="1" dirty="0"/>
            </a:br>
            <a:r>
              <a:rPr lang="pt-PT" sz="3200" b="1" dirty="0"/>
              <a:t>dados de tráfego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3CDF5EA-36B1-46C0-B8AE-3BDC8A0FAA47}"/>
              </a:ext>
            </a:extLst>
          </p:cNvPr>
          <p:cNvSpPr txBox="1">
            <a:spLocks/>
          </p:cNvSpPr>
          <p:nvPr/>
        </p:nvSpPr>
        <p:spPr bwMode="auto">
          <a:xfrm>
            <a:off x="348344" y="1211170"/>
            <a:ext cx="8519885" cy="521208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pt-PT" sz="2800" b="1" i="1" dirty="0">
                <a:ea typeface="ＭＳ Ｐゴシック" pitchFamily="34" charset="-128"/>
              </a:rPr>
              <a:t>Recolha em tempo real de dados relativos ao tráfego</a:t>
            </a:r>
          </a:p>
          <a:p>
            <a:pPr marL="0" indent="0" algn="ctr" eaLnBrk="1" hangingPunct="1">
              <a:lnSpc>
                <a:spcPct val="80000"/>
              </a:lnSpc>
              <a:spcBef>
                <a:spcPts val="600"/>
              </a:spcBef>
              <a:spcAft>
                <a:spcPts val="1200"/>
              </a:spcAft>
              <a:buFont typeface="Arial" pitchFamily="34" charset="0"/>
              <a:buNone/>
              <a:defRPr/>
            </a:pPr>
            <a:r>
              <a:rPr lang="pt-PT" sz="2800" b="1" i="1" dirty="0">
                <a:ea typeface="ＭＳ Ｐゴシック" pitchFamily="34" charset="-128"/>
              </a:rPr>
              <a:t>(Artigo 20.º – Convenção de Budapeste)</a:t>
            </a:r>
          </a:p>
          <a:p>
            <a:pPr marL="0" indent="0" algn="ctr" eaLnBrk="1" hangingPunct="1">
              <a:lnSpc>
                <a:spcPct val="80000"/>
              </a:lnSpc>
              <a:spcBef>
                <a:spcPts val="600"/>
              </a:spcBef>
              <a:spcAft>
                <a:spcPts val="1200"/>
              </a:spcAft>
              <a:buFont typeface="Arial" pitchFamily="34" charset="0"/>
              <a:buNone/>
              <a:defRPr/>
            </a:pPr>
            <a:endParaRPr lang="en-GB" altLang="sr-Latn-RS" sz="2800" b="1" i="1" dirty="0">
              <a:ea typeface="ＭＳ Ｐゴシック" pitchFamily="34" charset="-128"/>
            </a:endParaRPr>
          </a:p>
          <a:p>
            <a:pPr algn="ctr" eaLnBrk="1" hangingPunct="1">
              <a:lnSpc>
                <a:spcPct val="80000"/>
              </a:lnSpc>
              <a:spcBef>
                <a:spcPts val="600"/>
              </a:spcBef>
              <a:spcAft>
                <a:spcPts val="1200"/>
              </a:spcAft>
              <a:defRPr/>
            </a:pPr>
            <a:r>
              <a:rPr lang="pt-PT" sz="2800" i="1" dirty="0">
                <a:ea typeface="ＭＳ Ｐゴシック" pitchFamily="34" charset="-128"/>
              </a:rPr>
              <a:t>Permite investigações em tempo real</a:t>
            </a:r>
          </a:p>
          <a:p>
            <a:pPr algn="ctr" eaLnBrk="1" hangingPunct="1">
              <a:lnSpc>
                <a:spcPct val="80000"/>
              </a:lnSpc>
              <a:spcBef>
                <a:spcPts val="600"/>
              </a:spcBef>
              <a:spcAft>
                <a:spcPts val="1200"/>
              </a:spcAft>
              <a:defRPr/>
            </a:pPr>
            <a:r>
              <a:rPr lang="pt-PT" sz="2800" i="1" dirty="0">
                <a:ea typeface="ＭＳ Ｐゴシック" pitchFamily="34" charset="-128"/>
              </a:rPr>
              <a:t>Medida intrusiva, exige legislação apropriada </a:t>
            </a:r>
          </a:p>
          <a:p>
            <a:pPr algn="ctr" eaLnBrk="1" hangingPunct="1">
              <a:lnSpc>
                <a:spcPct val="80000"/>
              </a:lnSpc>
              <a:spcBef>
                <a:spcPts val="600"/>
              </a:spcBef>
              <a:spcAft>
                <a:spcPts val="1200"/>
              </a:spcAft>
              <a:defRPr/>
            </a:pPr>
            <a:r>
              <a:rPr lang="pt-PT" sz="2800" i="1" dirty="0">
                <a:ea typeface="ＭＳ Ｐゴシック" pitchFamily="34" charset="-128"/>
              </a:rPr>
              <a:t>As autoridades responsáveis pela aplicação da lei podem recolher ou registar dados em tempo real através de meios técnicos, e </a:t>
            </a:r>
          </a:p>
          <a:p>
            <a:pPr algn="ctr" eaLnBrk="1" hangingPunct="1">
              <a:lnSpc>
                <a:spcPct val="80000"/>
              </a:lnSpc>
              <a:spcBef>
                <a:spcPts val="600"/>
              </a:spcBef>
              <a:spcAft>
                <a:spcPts val="1200"/>
              </a:spcAft>
              <a:defRPr/>
            </a:pPr>
            <a:r>
              <a:rPr lang="pt-PT" sz="2800" i="1" dirty="0">
                <a:ea typeface="ＭＳ Ｐゴシック" pitchFamily="34" charset="-128"/>
              </a:rPr>
              <a:t>Podem obrigar os fornecedores de serviços a recolher ou registar dados em tempo real junto dos seus clientes.</a:t>
            </a:r>
          </a:p>
        </p:txBody>
      </p:sp>
    </p:spTree>
    <p:extLst>
      <p:ext uri="{BB962C8B-B14F-4D97-AF65-F5344CB8AC3E}">
        <p14:creationId xmlns:p14="http://schemas.microsoft.com/office/powerpoint/2010/main" val="1527496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5</a:t>
            </a:fld>
            <a:endParaRPr lang="en-U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Definições </a:t>
            </a:r>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5</a:t>
            </a:fld>
            <a:endParaRPr lang="en-GB"/>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A Convenção de Budapeste</a:t>
            </a:r>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6904642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21.º – Interceção de dados de conteúdo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12500359-85B2-4D13-8A9E-4E87B00B60BD}"/>
              </a:ext>
            </a:extLst>
          </p:cNvPr>
          <p:cNvSpPr txBox="1">
            <a:spLocks/>
          </p:cNvSpPr>
          <p:nvPr/>
        </p:nvSpPr>
        <p:spPr bwMode="auto">
          <a:xfrm>
            <a:off x="348344" y="1385757"/>
            <a:ext cx="8519885" cy="463804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pt-PT" sz="2800" b="1" i="1">
                <a:ea typeface="ＭＳ Ｐゴシック" pitchFamily="34" charset="-128"/>
              </a:rPr>
              <a:t>Interceção de dados de conteúdo</a:t>
            </a:r>
          </a:p>
          <a:p>
            <a:pPr marL="0" indent="0" algn="ctr" eaLnBrk="1" hangingPunct="1">
              <a:lnSpc>
                <a:spcPct val="80000"/>
              </a:lnSpc>
              <a:spcBef>
                <a:spcPts val="600"/>
              </a:spcBef>
              <a:spcAft>
                <a:spcPts val="1200"/>
              </a:spcAft>
              <a:buFont typeface="Arial" pitchFamily="34" charset="0"/>
              <a:buNone/>
              <a:defRPr/>
            </a:pPr>
            <a:r>
              <a:rPr lang="pt-PT" sz="2800" b="1" i="1">
                <a:ea typeface="ＭＳ Ｐゴシック" pitchFamily="34" charset="-128"/>
              </a:rPr>
              <a:t>(Artigo 21.º – Convenção de Budapeste)</a:t>
            </a:r>
          </a:p>
          <a:p>
            <a:pPr algn="ctr" eaLnBrk="1" hangingPunct="1">
              <a:lnSpc>
                <a:spcPct val="80000"/>
              </a:lnSpc>
              <a:spcBef>
                <a:spcPts val="600"/>
              </a:spcBef>
              <a:spcAft>
                <a:spcPts val="1200"/>
              </a:spcAft>
              <a:defRPr/>
            </a:pPr>
            <a:endParaRPr lang="en-GB" altLang="sr-Latn-RS" sz="2800" i="1" dirty="0">
              <a:ea typeface="ＭＳ Ｐゴシック" pitchFamily="34" charset="-128"/>
            </a:endParaRPr>
          </a:p>
          <a:p>
            <a:pPr algn="ctr" eaLnBrk="1" hangingPunct="1">
              <a:lnSpc>
                <a:spcPct val="80000"/>
              </a:lnSpc>
              <a:spcBef>
                <a:spcPts val="600"/>
              </a:spcBef>
              <a:spcAft>
                <a:spcPts val="1200"/>
              </a:spcAft>
              <a:defRPr/>
            </a:pPr>
            <a:r>
              <a:rPr lang="pt-PT" sz="2800" i="1">
                <a:ea typeface="ＭＳ Ｐゴシック" pitchFamily="34" charset="-128"/>
              </a:rPr>
              <a:t>Ferramenta de investigação muito poderosa, mas também muito intrusiva </a:t>
            </a:r>
          </a:p>
          <a:p>
            <a:pPr algn="ctr" eaLnBrk="1" hangingPunct="1">
              <a:lnSpc>
                <a:spcPct val="80000"/>
              </a:lnSpc>
              <a:spcBef>
                <a:spcPts val="600"/>
              </a:spcBef>
              <a:spcAft>
                <a:spcPts val="1200"/>
              </a:spcAft>
              <a:defRPr/>
            </a:pPr>
            <a:r>
              <a:rPr lang="pt-PT" sz="2800" i="1">
                <a:ea typeface="ＭＳ Ｐゴシック" pitchFamily="34" charset="-128"/>
              </a:rPr>
              <a:t>Só é permitida relativamente a um leque de infrações graves, a definir pelo direito interno</a:t>
            </a:r>
          </a:p>
          <a:p>
            <a:pPr algn="ctr" eaLnBrk="1" hangingPunct="1">
              <a:lnSpc>
                <a:spcPct val="80000"/>
              </a:lnSpc>
              <a:spcBef>
                <a:spcPts val="600"/>
              </a:spcBef>
              <a:spcAft>
                <a:spcPts val="1200"/>
              </a:spcAft>
              <a:defRPr/>
            </a:pPr>
            <a:r>
              <a:rPr lang="pt-PT" sz="2800" i="1">
                <a:ea typeface="ＭＳ Ｐゴシック" pitchFamily="34" charset="-128"/>
              </a:rPr>
              <a:t>Devem ser implementadas salvaguardas adequadas</a:t>
            </a:r>
          </a:p>
        </p:txBody>
      </p:sp>
    </p:spTree>
    <p:extLst>
      <p:ext uri="{BB962C8B-B14F-4D97-AF65-F5344CB8AC3E}">
        <p14:creationId xmlns:p14="http://schemas.microsoft.com/office/powerpoint/2010/main" val="10916285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61700741"/>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5540454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195970655"/>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347713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0121897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594925"/>
            <a:ext cx="8525021" cy="1274195"/>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Parte 2</a:t>
            </a:r>
          </a:p>
          <a:p>
            <a:pPr algn="ctr" eaLnBrk="1" hangingPunct="1">
              <a:lnSpc>
                <a:spcPct val="80000"/>
              </a:lnSpc>
            </a:pPr>
            <a:br>
              <a:rPr lang="pt-PT" sz="3200" b="1">
                <a:ea typeface="ＭＳ Ｐゴシック" charset="0"/>
                <a:cs typeface="ＭＳ Ｐゴシック" charset="0"/>
              </a:rPr>
            </a:br>
            <a:r>
              <a:rPr lang="pt-PT" sz="3200" b="1">
                <a:ea typeface="ＭＳ Ｐゴシック" charset="0"/>
                <a:cs typeface="ＭＳ Ｐゴシック" charset="0"/>
              </a:rPr>
              <a:t>Disposições em matéria de cooperação internacional</a:t>
            </a:r>
          </a:p>
        </p:txBody>
      </p:sp>
    </p:spTree>
    <p:extLst>
      <p:ext uri="{BB962C8B-B14F-4D97-AF65-F5344CB8AC3E}">
        <p14:creationId xmlns:p14="http://schemas.microsoft.com/office/powerpoint/2010/main" val="20641575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dirty="0"/>
              <a:t>Artigo 23.º – Princípios gerais relativos à </a:t>
            </a:r>
            <a:br>
              <a:rPr lang="pt-PT" sz="3200" b="1" dirty="0"/>
            </a:br>
            <a:r>
              <a:rPr lang="pt-PT" sz="3200" b="1" dirty="0"/>
              <a:t>cooperação internacional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pPr>
            <a:r>
              <a:rPr lang="pt-PT" sz="2400" i="1" dirty="0">
                <a:cs typeface="Times New Roman" panose="02020603050405020304" pitchFamily="18" charset="0"/>
              </a:rPr>
              <a:t>Ordena a cooperação internacional através de:</a:t>
            </a:r>
          </a:p>
          <a:p>
            <a:pPr lvl="1" algn="just" eaLnBrk="1" hangingPunct="1">
              <a:lnSpc>
                <a:spcPct val="80000"/>
              </a:lnSpc>
            </a:pPr>
            <a:r>
              <a:rPr lang="pt-PT" sz="2000" i="1" dirty="0">
                <a:cs typeface="Times New Roman" panose="02020603050405020304" pitchFamily="18" charset="0"/>
              </a:rPr>
              <a:t>Aplicação dos instrumentos internacionais pertinentes em matéria de cooperação em questões penais (por ex., UNCAC, Convenção das Nações Unidas contra a Criminalidade Organizada Transnacional, etc.)</a:t>
            </a:r>
          </a:p>
          <a:p>
            <a:pPr lvl="1" algn="just" eaLnBrk="1" hangingPunct="1">
              <a:lnSpc>
                <a:spcPct val="80000"/>
              </a:lnSpc>
            </a:pPr>
            <a:r>
              <a:rPr lang="pt-PT" sz="2000" i="1" dirty="0">
                <a:cs typeface="Times New Roman" panose="02020603050405020304" pitchFamily="18" charset="0"/>
              </a:rPr>
              <a:t>Acordos com base em legislação uniforme ou recíproca (por ex., acordos bilaterais)</a:t>
            </a:r>
          </a:p>
          <a:p>
            <a:pPr lvl="1" algn="just" eaLnBrk="1" hangingPunct="1">
              <a:lnSpc>
                <a:spcPct val="80000"/>
              </a:lnSpc>
            </a:pPr>
            <a:r>
              <a:rPr lang="pt-PT" sz="2000" i="1" dirty="0">
                <a:cs typeface="Times New Roman" panose="02020603050405020304" pitchFamily="18" charset="0"/>
              </a:rPr>
              <a:t>Direito interno </a:t>
            </a:r>
          </a:p>
          <a:p>
            <a:pPr lvl="1" algn="just" eaLnBrk="1" hangingPunct="1">
              <a:lnSpc>
                <a:spcPct val="80000"/>
              </a:lnSpc>
            </a:pPr>
            <a:endParaRPr lang="en-US" altLang="sr-Latn-RS" sz="2000" i="1" dirty="0">
              <a:cs typeface="Times New Roman" panose="02020603050405020304" pitchFamily="18" charset="0"/>
            </a:endParaRPr>
          </a:p>
          <a:p>
            <a:pPr marL="342900" lvl="1" indent="-342900" algn="just" eaLnBrk="1" hangingPunct="1">
              <a:lnSpc>
                <a:spcPct val="80000"/>
              </a:lnSpc>
              <a:buFont typeface="Arial" pitchFamily="34" charset="0"/>
              <a:buChar char="•"/>
            </a:pPr>
            <a:r>
              <a:rPr lang="pt-PT" sz="2400" i="1" dirty="0">
                <a:cs typeface="Times New Roman" panose="02020603050405020304" pitchFamily="18" charset="0"/>
              </a:rPr>
              <a:t>A Convenção de Budapeste permite a cooperação internacional para:</a:t>
            </a:r>
          </a:p>
          <a:p>
            <a:pPr lvl="1" algn="just" eaLnBrk="1" hangingPunct="1">
              <a:lnSpc>
                <a:spcPct val="80000"/>
              </a:lnSpc>
            </a:pPr>
            <a:r>
              <a:rPr lang="pt-PT" sz="2000" i="1" dirty="0">
                <a:cs typeface="Times New Roman" panose="02020603050405020304" pitchFamily="18" charset="0"/>
              </a:rPr>
              <a:t>Infrações relacionadas com sistemas e dados informáticos </a:t>
            </a:r>
          </a:p>
          <a:p>
            <a:pPr lvl="1" algn="just" eaLnBrk="1" hangingPunct="1">
              <a:lnSpc>
                <a:spcPct val="80000"/>
              </a:lnSpc>
            </a:pPr>
            <a:r>
              <a:rPr lang="pt-PT" sz="2000" i="1" dirty="0">
                <a:cs typeface="Times New Roman" panose="02020603050405020304" pitchFamily="18" charset="0"/>
              </a:rPr>
              <a:t>Recolha de meios de prova de qualquer infração penal</a:t>
            </a:r>
          </a:p>
          <a:p>
            <a:pPr marL="342900" lvl="1" indent="-342900" algn="just" eaLnBrk="1" hangingPunct="1">
              <a:lnSpc>
                <a:spcPct val="80000"/>
              </a:lnSpc>
              <a:buFont typeface="Arial" pitchFamily="34" charset="0"/>
              <a:buChar char="•"/>
            </a:pPr>
            <a:endParaRPr lang="en-US" altLang="sr-Latn-RS" sz="2400" i="1" dirty="0">
              <a:cs typeface="Times New Roman" panose="02020603050405020304" pitchFamily="18" charset="0"/>
            </a:endParaRPr>
          </a:p>
          <a:p>
            <a:pPr marL="342900" lvl="1" indent="-342900" algn="just" eaLnBrk="1" hangingPunct="1">
              <a:lnSpc>
                <a:spcPct val="80000"/>
              </a:lnSpc>
              <a:buFont typeface="Arial" pitchFamily="34" charset="0"/>
              <a:buChar char="•"/>
            </a:pPr>
            <a:r>
              <a:rPr lang="pt-PT" sz="2400" i="1" dirty="0">
                <a:cs typeface="Times New Roman" panose="02020603050405020304" pitchFamily="18" charset="0"/>
              </a:rPr>
              <a:t>A cooperação internacional deve ser o mais ampla possível </a:t>
            </a:r>
          </a:p>
          <a:p>
            <a:pPr lvl="1" algn="just" eaLnBrk="1" hangingPunct="1">
              <a:lnSpc>
                <a:spcPct val="80000"/>
              </a:lnSpc>
            </a:pPr>
            <a:endParaRPr lang="en-US" altLang="sr-Latn-RS" i="1" dirty="0">
              <a:cs typeface="Times New Roman" panose="02020603050405020304" pitchFamily="18" charset="0"/>
            </a:endParaRPr>
          </a:p>
        </p:txBody>
      </p:sp>
    </p:spTree>
    <p:extLst>
      <p:ext uri="{BB962C8B-B14F-4D97-AF65-F5344CB8AC3E}">
        <p14:creationId xmlns:p14="http://schemas.microsoft.com/office/powerpoint/2010/main" val="27915965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4773249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343664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24.º – Extradição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pt-PT" sz="2000" i="1" dirty="0">
                <a:cs typeface="Times New Roman" panose="02020603050405020304" pitchFamily="18" charset="0"/>
              </a:rPr>
              <a:t>Condição prévia para a extradição: A infração deve ser punível em ambos os países com uma pena de, pelo menos, 1 ano de prisão </a:t>
            </a:r>
          </a:p>
          <a:p>
            <a:pPr algn="just" eaLnBrk="1" hangingPunct="1">
              <a:lnSpc>
                <a:spcPct val="80000"/>
              </a:lnSpc>
              <a:spcBef>
                <a:spcPts val="600"/>
              </a:spcBef>
              <a:spcAft>
                <a:spcPts val="600"/>
              </a:spcAft>
            </a:pPr>
            <a:r>
              <a:rPr lang="pt-PT" sz="2000" i="1" dirty="0">
                <a:cs typeface="Times New Roman" panose="02020603050405020304" pitchFamily="18" charset="0"/>
              </a:rPr>
              <a:t>As Partes podem acordar numa pena mínima diferente com base num acordo ou num tratado de extradição aplicável</a:t>
            </a:r>
          </a:p>
          <a:p>
            <a:pPr algn="just" eaLnBrk="1" hangingPunct="1">
              <a:lnSpc>
                <a:spcPct val="80000"/>
              </a:lnSpc>
              <a:spcBef>
                <a:spcPts val="600"/>
              </a:spcBef>
              <a:spcAft>
                <a:spcPts val="600"/>
              </a:spcAft>
            </a:pPr>
            <a:r>
              <a:rPr lang="pt-PT" sz="2000" i="1" dirty="0">
                <a:cs typeface="Times New Roman" panose="02020603050405020304" pitchFamily="18" charset="0"/>
              </a:rPr>
              <a:t>As infrações estabelecidas ao abrigo da Convenção de Budapeste são consideradas infrações passíveis de extradição nos termos dos tratados em vigor entre as Partes</a:t>
            </a:r>
          </a:p>
          <a:p>
            <a:pPr algn="just" eaLnBrk="1" hangingPunct="1">
              <a:lnSpc>
                <a:spcPct val="80000"/>
              </a:lnSpc>
              <a:spcBef>
                <a:spcPts val="600"/>
              </a:spcBef>
              <a:spcAft>
                <a:spcPts val="600"/>
              </a:spcAft>
            </a:pPr>
            <a:r>
              <a:rPr lang="pt-PT" sz="2000" i="1" dirty="0">
                <a:cs typeface="Times New Roman" panose="02020603050405020304" pitchFamily="18" charset="0"/>
              </a:rPr>
              <a:t> As Partes podem utilizar a Convenção de Budapeste como base para a extradição relativamente a infrações estabelecidas em conformidade com a Convenção de Budapeste </a:t>
            </a:r>
          </a:p>
          <a:p>
            <a:pPr algn="just" eaLnBrk="1" hangingPunct="1">
              <a:lnSpc>
                <a:spcPct val="80000"/>
              </a:lnSpc>
              <a:spcBef>
                <a:spcPts val="600"/>
              </a:spcBef>
              <a:spcAft>
                <a:spcPts val="600"/>
              </a:spcAft>
            </a:pPr>
            <a:r>
              <a:rPr lang="pt-PT" sz="2000" i="1" dirty="0">
                <a:cs typeface="Times New Roman" panose="02020603050405020304" pitchFamily="18" charset="0"/>
              </a:rPr>
              <a:t>Todos os pedidos de extradição estão sujeitos às condições previstas nos tratados de extradição ou no direito da Parte requerida</a:t>
            </a:r>
          </a:p>
          <a:p>
            <a:pPr algn="just" eaLnBrk="1" hangingPunct="1">
              <a:lnSpc>
                <a:spcPct val="80000"/>
              </a:lnSpc>
              <a:spcBef>
                <a:spcPts val="600"/>
              </a:spcBef>
              <a:spcAft>
                <a:spcPts val="600"/>
              </a:spcAft>
            </a:pPr>
            <a:r>
              <a:rPr lang="pt-PT" sz="2000" i="1" dirty="0">
                <a:cs typeface="Times New Roman" panose="02020603050405020304" pitchFamily="18" charset="0"/>
              </a:rPr>
              <a:t>Se a Parte requerida recusar a extradição com base na nacionalidade da pessoa ou se se considerar competente em relação à infração, deve processar a pessoa em causa e notificar a Parte requerente do resultado da ação penal</a:t>
            </a: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42709034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25.º – Princípios gerais relacionados </a:t>
            </a:r>
          </a:p>
          <a:p>
            <a:pPr algn="r"/>
            <a:r>
              <a:rPr lang="pt-PT" sz="3200" b="1"/>
              <a:t>com a assistência mútua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pt-PT" sz="2000" i="1" dirty="0">
                <a:cs typeface="Times New Roman" panose="02020603050405020304" pitchFamily="18" charset="0"/>
              </a:rPr>
              <a:t>A Convenção de Budapeste permite a assistência mútua em matéria de:</a:t>
            </a:r>
          </a:p>
          <a:p>
            <a:pPr lvl="1" algn="just" eaLnBrk="1" hangingPunct="1">
              <a:lnSpc>
                <a:spcPct val="80000"/>
              </a:lnSpc>
              <a:spcBef>
                <a:spcPts val="600"/>
              </a:spcBef>
              <a:spcAft>
                <a:spcPts val="600"/>
              </a:spcAft>
            </a:pPr>
            <a:r>
              <a:rPr lang="pt-PT" sz="1800" i="1" dirty="0">
                <a:cs typeface="Times New Roman" panose="02020603050405020304" pitchFamily="18" charset="0"/>
              </a:rPr>
              <a:t>Infrações relacionadas com sistemas e dados informáticos </a:t>
            </a:r>
          </a:p>
          <a:p>
            <a:pPr lvl="1" algn="just" eaLnBrk="1" hangingPunct="1">
              <a:lnSpc>
                <a:spcPct val="80000"/>
              </a:lnSpc>
              <a:spcBef>
                <a:spcPts val="600"/>
              </a:spcBef>
              <a:spcAft>
                <a:spcPts val="600"/>
              </a:spcAft>
            </a:pPr>
            <a:r>
              <a:rPr lang="pt-PT" sz="1800" i="1" dirty="0">
                <a:cs typeface="Times New Roman" panose="02020603050405020304" pitchFamily="18" charset="0"/>
              </a:rPr>
              <a:t>Recolha de meios de prova de qualquer infração penal</a:t>
            </a:r>
          </a:p>
          <a:p>
            <a:pPr algn="just" eaLnBrk="1" hangingPunct="1">
              <a:lnSpc>
                <a:spcPct val="80000"/>
              </a:lnSpc>
              <a:spcBef>
                <a:spcPts val="600"/>
              </a:spcBef>
              <a:spcAft>
                <a:spcPts val="600"/>
              </a:spcAft>
            </a:pPr>
            <a:r>
              <a:rPr lang="pt-PT" sz="2000" i="1" dirty="0">
                <a:cs typeface="Times New Roman" panose="02020603050405020304" pitchFamily="18" charset="0"/>
              </a:rPr>
              <a:t>A assistência mútua deve ser o mais ampla possível </a:t>
            </a:r>
          </a:p>
          <a:p>
            <a:pPr algn="just" eaLnBrk="1" hangingPunct="1">
              <a:lnSpc>
                <a:spcPct val="80000"/>
              </a:lnSpc>
              <a:spcBef>
                <a:spcPts val="600"/>
              </a:spcBef>
              <a:spcAft>
                <a:spcPts val="600"/>
              </a:spcAft>
            </a:pPr>
            <a:r>
              <a:rPr lang="pt-PT" sz="2000" i="1" dirty="0">
                <a:cs typeface="Times New Roman" panose="02020603050405020304" pitchFamily="18" charset="0"/>
              </a:rPr>
              <a:t>A Convenção de Budapeste reconhece que os dados informáticos são voláteis e que alguns pedidos podem ter de ser enviados com urgência </a:t>
            </a:r>
          </a:p>
          <a:p>
            <a:pPr algn="just" eaLnBrk="1" hangingPunct="1">
              <a:lnSpc>
                <a:spcPct val="80000"/>
              </a:lnSpc>
              <a:spcBef>
                <a:spcPts val="600"/>
              </a:spcBef>
              <a:spcAft>
                <a:spcPts val="600"/>
              </a:spcAft>
            </a:pPr>
            <a:r>
              <a:rPr lang="pt-PT" sz="2000" i="1" dirty="0">
                <a:cs typeface="Times New Roman" panose="02020603050405020304" pitchFamily="18" charset="0"/>
              </a:rPr>
              <a:t>As Partes podem utilizar qualquer meio de comunicação expedito, incluindo (mas não se limitando a) fax e e-mail </a:t>
            </a:r>
          </a:p>
          <a:p>
            <a:pPr algn="just" eaLnBrk="1" hangingPunct="1">
              <a:lnSpc>
                <a:spcPct val="80000"/>
              </a:lnSpc>
              <a:spcBef>
                <a:spcPts val="600"/>
              </a:spcBef>
              <a:spcAft>
                <a:spcPts val="600"/>
              </a:spcAft>
            </a:pPr>
            <a:r>
              <a:rPr lang="pt-PT" sz="2000" i="1" dirty="0">
                <a:cs typeface="Times New Roman" panose="02020603050405020304" pitchFamily="18" charset="0"/>
              </a:rPr>
              <a:t>A assistência mútua (incluindo os motivos de recusa) está sujeita aos pedidos de assistência mútua e aos direitos internos </a:t>
            </a:r>
          </a:p>
          <a:p>
            <a:pPr algn="just" eaLnBrk="1" hangingPunct="1">
              <a:lnSpc>
                <a:spcPct val="80000"/>
              </a:lnSpc>
              <a:spcBef>
                <a:spcPts val="600"/>
              </a:spcBef>
              <a:spcAft>
                <a:spcPts val="600"/>
              </a:spcAft>
            </a:pPr>
            <a:r>
              <a:rPr lang="pt-PT" sz="2000" i="1" dirty="0">
                <a:cs typeface="Times New Roman" panose="02020603050405020304" pitchFamily="18" charset="0"/>
              </a:rPr>
              <a:t>Definição de dupla criminalidade nos termos da Convenção de Budapeste: </a:t>
            </a:r>
          </a:p>
          <a:p>
            <a:pPr lvl="1" algn="just" eaLnBrk="1" hangingPunct="1">
              <a:lnSpc>
                <a:spcPct val="80000"/>
              </a:lnSpc>
              <a:spcBef>
                <a:spcPts val="600"/>
              </a:spcBef>
              <a:spcAft>
                <a:spcPts val="600"/>
              </a:spcAft>
            </a:pPr>
            <a:r>
              <a:rPr lang="pt-PT" sz="1800" i="1" dirty="0">
                <a:cs typeface="Times New Roman" panose="02020603050405020304" pitchFamily="18" charset="0"/>
              </a:rPr>
              <a:t>A conduta subjacente tem de constituir uma infração em ambos os países</a:t>
            </a:r>
          </a:p>
          <a:p>
            <a:pPr lvl="1" algn="just" eaLnBrk="1" hangingPunct="1">
              <a:lnSpc>
                <a:spcPct val="80000"/>
              </a:lnSpc>
              <a:spcBef>
                <a:spcPts val="600"/>
              </a:spcBef>
              <a:spcAft>
                <a:spcPts val="600"/>
              </a:spcAft>
            </a:pPr>
            <a:r>
              <a:rPr lang="pt-PT" sz="1800" i="1" dirty="0">
                <a:cs typeface="Times New Roman" panose="02020603050405020304" pitchFamily="18" charset="0"/>
              </a:rPr>
              <a:t>O facto de a infração ser ou não da mesma categoria ou de utilizar a mesma terminologia é irrelevante </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4257798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Sistema informático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720146"/>
            <a:ext cx="4518735" cy="4154984"/>
          </a:xfrm>
          <a:prstGeom prst="rect">
            <a:avLst/>
          </a:prstGeom>
        </p:spPr>
        <p:txBody>
          <a:bodyPr wrap="square">
            <a:spAutoFit/>
          </a:bodyPr>
          <a:lstStyle/>
          <a:p>
            <a:pPr marL="342900" indent="-342900" algn="just">
              <a:buFont typeface="Wingdings" pitchFamily="2" charset="2"/>
              <a:buChar char="Ø"/>
            </a:pPr>
            <a:r>
              <a:rPr lang="pt-PT" sz="2200"/>
              <a:t>Dispositivo constituído por hardware e software que processa automaticamente dados informáticos</a:t>
            </a:r>
          </a:p>
          <a:p>
            <a:pPr marL="342900" indent="-342900" algn="just">
              <a:buFont typeface="Wingdings" pitchFamily="2" charset="2"/>
              <a:buChar char="Ø"/>
            </a:pPr>
            <a:endParaRPr lang="en-US" sz="2200" dirty="0"/>
          </a:p>
          <a:p>
            <a:pPr marL="342900" indent="-342900" algn="just">
              <a:buFont typeface="Wingdings" pitchFamily="2" charset="2"/>
              <a:buChar char="Ø"/>
            </a:pPr>
            <a:r>
              <a:rPr lang="pt-PT" sz="2200"/>
              <a:t>O dispositivo pode ser autónomo ou estar ligado a uma rede </a:t>
            </a:r>
          </a:p>
          <a:p>
            <a:pPr marL="342900" indent="-342900" algn="just">
              <a:buFont typeface="Wingdings" pitchFamily="2" charset="2"/>
              <a:buChar char="Ø"/>
            </a:pPr>
            <a:endParaRPr lang="en-US" sz="2200" dirty="0"/>
          </a:p>
          <a:p>
            <a:pPr marL="342900" indent="-342900" algn="just">
              <a:buFont typeface="Wingdings" pitchFamily="2" charset="2"/>
              <a:buChar char="Ø"/>
            </a:pPr>
            <a:r>
              <a:rPr lang="pt-PT" sz="2200"/>
              <a:t>Inclui:</a:t>
            </a:r>
          </a:p>
          <a:p>
            <a:pPr marL="800100" lvl="1" indent="-342900" algn="just">
              <a:buFont typeface="Wingdings" pitchFamily="2" charset="2"/>
              <a:buChar char="Ø"/>
            </a:pPr>
            <a:r>
              <a:rPr lang="pt-PT" sz="2200"/>
              <a:t>dispositivos de entrada</a:t>
            </a:r>
          </a:p>
          <a:p>
            <a:pPr marL="800100" lvl="1" indent="-342900" algn="just">
              <a:buFont typeface="Wingdings" pitchFamily="2" charset="2"/>
              <a:buChar char="Ø"/>
            </a:pPr>
            <a:r>
              <a:rPr lang="pt-PT" sz="2200"/>
              <a:t>dispositivos de saída </a:t>
            </a:r>
          </a:p>
          <a:p>
            <a:pPr marL="800100" lvl="1" indent="-342900" algn="just">
              <a:buFont typeface="Wingdings" pitchFamily="2" charset="2"/>
              <a:buChar char="Ø"/>
            </a:pPr>
            <a:r>
              <a:rPr lang="pt-PT" sz="2200"/>
              <a:t>dispositivos de armazenamento </a:t>
            </a: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2800767"/>
          </a:xfrm>
          <a:prstGeom prst="rect">
            <a:avLst/>
          </a:prstGeom>
        </p:spPr>
        <p:txBody>
          <a:bodyPr wrap="square">
            <a:spAutoFit/>
          </a:bodyPr>
          <a:lstStyle/>
          <a:p>
            <a:pPr marL="342900" indent="-342900" algn="just">
              <a:buFont typeface="Wingdings" pitchFamily="2" charset="2"/>
              <a:buChar char="Ø"/>
            </a:pPr>
            <a:r>
              <a:rPr lang="pt-PT" sz="2200"/>
              <a:t>“</a:t>
            </a:r>
            <a:r>
              <a:rPr lang="pt-PT" sz="2200" b="1"/>
              <a:t>sistema informático</a:t>
            </a:r>
            <a:r>
              <a:rPr lang="pt-PT" sz="2200"/>
              <a:t>” significa qualquer dispositivo isolado ou grupo de dispositivos relacionados ou interligados, em que um ou mais de entre eles, realiza, em execução de um programa, o tratamento automatizado dos dados;</a:t>
            </a:r>
          </a:p>
        </p:txBody>
      </p:sp>
    </p:spTree>
    <p:extLst>
      <p:ext uri="{BB962C8B-B14F-4D97-AF65-F5344CB8AC3E}">
        <p14:creationId xmlns:p14="http://schemas.microsoft.com/office/powerpoint/2010/main" val="41571807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898343416"/>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664122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746373207"/>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942472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26.º – Informação espontânea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pt-PT" sz="2000" i="1" dirty="0">
                <a:cs typeface="Times New Roman" panose="02020603050405020304" pitchFamily="18" charset="0"/>
              </a:rPr>
              <a:t>Alguns países exigem a concessão de autoridade jurídica positiva para partilhar informação com outros países</a:t>
            </a:r>
          </a:p>
          <a:p>
            <a:pPr algn="just" eaLnBrk="1" hangingPunct="1">
              <a:lnSpc>
                <a:spcPct val="80000"/>
              </a:lnSpc>
              <a:spcBef>
                <a:spcPts val="600"/>
              </a:spcBef>
              <a:spcAft>
                <a:spcPts val="600"/>
              </a:spcAft>
            </a:pPr>
            <a:r>
              <a:rPr lang="pt-PT" sz="2000" i="1" dirty="0">
                <a:cs typeface="Times New Roman" panose="02020603050405020304" pitchFamily="18" charset="0"/>
              </a:rPr>
              <a:t>Esta disposição não impõe uma obrigação de transmitir espontaneamente informação a outras Partes – é discricionária </a:t>
            </a:r>
          </a:p>
          <a:p>
            <a:pPr algn="just" eaLnBrk="1" hangingPunct="1">
              <a:lnSpc>
                <a:spcPct val="80000"/>
              </a:lnSpc>
              <a:spcBef>
                <a:spcPts val="600"/>
              </a:spcBef>
              <a:spcAft>
                <a:spcPts val="600"/>
              </a:spcAft>
            </a:pPr>
            <a:r>
              <a:rPr lang="pt-PT" sz="2000" i="1" dirty="0">
                <a:cs typeface="Times New Roman" panose="02020603050405020304" pitchFamily="18" charset="0"/>
              </a:rPr>
              <a:t>A divulgação não impede a Parte que divulga a informação de investigar ou instaurar ações penais com base nos factos divulgados </a:t>
            </a:r>
          </a:p>
          <a:p>
            <a:pPr algn="just" eaLnBrk="1" hangingPunct="1">
              <a:lnSpc>
                <a:spcPct val="80000"/>
              </a:lnSpc>
              <a:spcBef>
                <a:spcPts val="600"/>
              </a:spcBef>
              <a:spcAft>
                <a:spcPts val="600"/>
              </a:spcAft>
            </a:pPr>
            <a:r>
              <a:rPr lang="pt-PT" sz="2000" i="1" dirty="0">
                <a:cs typeface="Times New Roman" panose="02020603050405020304" pitchFamily="18" charset="0"/>
              </a:rPr>
              <a:t>A Parte que divulga a informação tem o direito de solicitar que a informação transmitida seja mantida confidencial ou utilizada em determinadas condições. Estas condições serão vinculativas se forem aceites pela Parte recetora</a:t>
            </a:r>
          </a:p>
          <a:p>
            <a:pPr algn="just" eaLnBrk="1" hangingPunct="1">
              <a:lnSpc>
                <a:spcPct val="80000"/>
              </a:lnSpc>
              <a:spcBef>
                <a:spcPts val="600"/>
              </a:spcBef>
              <a:spcAft>
                <a:spcPts val="600"/>
              </a:spcAft>
            </a:pPr>
            <a:r>
              <a:rPr lang="pt-PT" sz="2000" i="1" dirty="0">
                <a:cs typeface="Times New Roman" panose="02020603050405020304" pitchFamily="18" charset="0"/>
              </a:rPr>
              <a:t>Se a Parte recetora não puder cumprir uma condição (por exemplo, não puder manter a informação confidencial uma vez que deve ser utilizada no julgamento público), deve informar a Parte que divulga a informação – que pode decidir se divulga ou não a informação </a:t>
            </a: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0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1225896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r>
              <a:rPr kumimoji="0" lang="pt-PT" sz="2400" b="1" i="0" u="none" strike="noStrike" cap="none" normalizeH="0" baseline="0" noProof="0" dirty="0">
                <a:ln>
                  <a:noFill/>
                </a:ln>
                <a:solidFill>
                  <a:prstClr val="white"/>
                </a:solidFill>
                <a:uLnTx/>
                <a:uFillTx/>
                <a:latin typeface="Calibri"/>
                <a:ea typeface="+mn-ea"/>
                <a:cs typeface="+mn-cs"/>
              </a:rPr>
              <a:t>Artigo 27.º – Procedimentos relativos a pedidos de assistência </a:t>
            </a:r>
            <a:br>
              <a:rPr kumimoji="0" lang="pt-PT" sz="2400" b="1" i="0" u="none" strike="noStrike" cap="none" normalizeH="0" baseline="0" noProof="0" dirty="0">
                <a:ln>
                  <a:noFill/>
                </a:ln>
                <a:solidFill>
                  <a:prstClr val="white"/>
                </a:solidFill>
                <a:uLnTx/>
                <a:uFillTx/>
                <a:latin typeface="Calibri"/>
                <a:ea typeface="+mn-ea"/>
                <a:cs typeface="+mn-cs"/>
              </a:rPr>
            </a:br>
            <a:r>
              <a:rPr kumimoji="0" lang="pt-PT" sz="2400" b="1" i="0" u="none" strike="noStrike" cap="none" normalizeH="0" baseline="0" noProof="0" dirty="0">
                <a:ln>
                  <a:noFill/>
                </a:ln>
                <a:solidFill>
                  <a:prstClr val="white"/>
                </a:solidFill>
                <a:uLnTx/>
                <a:uFillTx/>
                <a:latin typeface="Calibri"/>
                <a:ea typeface="+mn-ea"/>
                <a:cs typeface="+mn-cs"/>
              </a:rPr>
              <a:t>mútua na ausência de acordos internacionais aplicáveis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pt-PT" sz="2400" i="1" dirty="0">
                <a:cs typeface="Times New Roman" panose="02020603050405020304" pitchFamily="18" charset="0"/>
              </a:rPr>
              <a:t>A Convenção de Budapeste dá prioridade aos processos existentes ao abrigo do pedido de assistência jurídica mútua ou de outros acordos</a:t>
            </a:r>
          </a:p>
          <a:p>
            <a:pPr algn="just" eaLnBrk="1" hangingPunct="1">
              <a:lnSpc>
                <a:spcPct val="80000"/>
              </a:lnSpc>
              <a:spcBef>
                <a:spcPts val="600"/>
              </a:spcBef>
              <a:spcAft>
                <a:spcPts val="600"/>
              </a:spcAft>
            </a:pPr>
            <a:r>
              <a:rPr lang="pt-PT" sz="2400" i="1" dirty="0">
                <a:cs typeface="Times New Roman" panose="02020603050405020304" pitchFamily="18" charset="0"/>
              </a:rPr>
              <a:t>Espera-se que as autoridades centrais sejam mais céleres do que os canais diplomáticos </a:t>
            </a:r>
          </a:p>
          <a:p>
            <a:pPr algn="just" eaLnBrk="1" hangingPunct="1">
              <a:lnSpc>
                <a:spcPct val="80000"/>
              </a:lnSpc>
              <a:spcBef>
                <a:spcPts val="600"/>
              </a:spcBef>
              <a:spcAft>
                <a:spcPts val="600"/>
              </a:spcAft>
            </a:pPr>
            <a:r>
              <a:rPr lang="pt-PT" sz="2400" i="1" dirty="0">
                <a:cs typeface="Times New Roman" panose="02020603050405020304" pitchFamily="18" charset="0"/>
              </a:rPr>
              <a:t>É imperativo que o Estado requerente receba os elementos de prova de uma forma que satisfaça os seus requisitos probatórios locais</a:t>
            </a:r>
          </a:p>
          <a:p>
            <a:pPr algn="just" eaLnBrk="1" hangingPunct="1">
              <a:lnSpc>
                <a:spcPct val="80000"/>
              </a:lnSpc>
              <a:spcBef>
                <a:spcPts val="600"/>
              </a:spcBef>
              <a:spcAft>
                <a:spcPts val="600"/>
              </a:spcAft>
            </a:pPr>
            <a:r>
              <a:rPr lang="pt-PT" sz="2400" i="1" dirty="0">
                <a:cs typeface="Times New Roman" panose="02020603050405020304" pitchFamily="18" charset="0"/>
              </a:rPr>
              <a:t>As proteções processuais fundamentais da Parte requerida continuarão a ser aplicáveis</a:t>
            </a:r>
          </a:p>
          <a:p>
            <a:pPr algn="just" eaLnBrk="1" hangingPunct="1">
              <a:lnSpc>
                <a:spcPct val="80000"/>
              </a:lnSpc>
              <a:spcBef>
                <a:spcPts val="600"/>
              </a:spcBef>
              <a:spcAft>
                <a:spcPts val="600"/>
              </a:spcAft>
            </a:pPr>
            <a:r>
              <a:rPr lang="pt-PT" sz="2400" i="1" dirty="0">
                <a:cs typeface="Times New Roman" panose="02020603050405020304" pitchFamily="18" charset="0"/>
              </a:rPr>
              <a:t>Os motivos de recusa estabelecidos devem ser limitados e exercidos com contenção</a:t>
            </a:r>
          </a:p>
          <a:p>
            <a:pPr algn="just" eaLnBrk="1" hangingPunct="1">
              <a:lnSpc>
                <a:spcPct val="80000"/>
              </a:lnSpc>
              <a:spcBef>
                <a:spcPts val="600"/>
              </a:spcBef>
              <a:spcAft>
                <a:spcPts val="600"/>
              </a:spcAft>
            </a:pPr>
            <a:r>
              <a:rPr lang="pt-PT" sz="2400" i="1" dirty="0">
                <a:cs typeface="Times New Roman" panose="02020603050405020304" pitchFamily="18" charset="0"/>
              </a:rPr>
              <a:t>As Partes devem procurar impor condições, em vez de recusar a cooperação </a:t>
            </a:r>
          </a:p>
        </p:txBody>
      </p:sp>
    </p:spTree>
    <p:extLst>
      <p:ext uri="{BB962C8B-B14F-4D97-AF65-F5344CB8AC3E}">
        <p14:creationId xmlns:p14="http://schemas.microsoft.com/office/powerpoint/2010/main" val="25944215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r>
              <a:rPr kumimoji="0" lang="pt-PT" sz="2400" b="1" i="0" u="none" strike="noStrike" cap="none" normalizeH="0" baseline="0" noProof="0" dirty="0">
                <a:ln>
                  <a:noFill/>
                </a:ln>
                <a:solidFill>
                  <a:prstClr val="white"/>
                </a:solidFill>
                <a:uLnTx/>
                <a:uFillTx/>
                <a:latin typeface="Calibri"/>
                <a:ea typeface="+mn-ea"/>
                <a:cs typeface="+mn-cs"/>
              </a:rPr>
              <a:t>Artigo 27.º – Procedimentos relativos a pedidos de assistência </a:t>
            </a:r>
            <a:br>
              <a:rPr kumimoji="0" lang="pt-PT" sz="2400" b="1" i="0" u="none" strike="noStrike" cap="none" normalizeH="0" baseline="0" noProof="0" dirty="0">
                <a:ln>
                  <a:noFill/>
                </a:ln>
                <a:solidFill>
                  <a:prstClr val="white"/>
                </a:solidFill>
                <a:uLnTx/>
                <a:uFillTx/>
                <a:latin typeface="Calibri"/>
                <a:ea typeface="+mn-ea"/>
                <a:cs typeface="+mn-cs"/>
              </a:rPr>
            </a:br>
            <a:r>
              <a:rPr kumimoji="0" lang="pt-PT" sz="2400" b="1" i="0" u="none" strike="noStrike" cap="none" normalizeH="0" baseline="0" noProof="0" dirty="0">
                <a:ln>
                  <a:noFill/>
                </a:ln>
                <a:solidFill>
                  <a:prstClr val="white"/>
                </a:solidFill>
                <a:uLnTx/>
                <a:uFillTx/>
                <a:latin typeface="Calibri"/>
                <a:ea typeface="+mn-ea"/>
                <a:cs typeface="+mn-cs"/>
              </a:rPr>
              <a:t>mútua na ausência de acordos internacionais aplicáveis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pt-PT" sz="2400" i="1" dirty="0">
                <a:cs typeface="Times New Roman" panose="02020603050405020304" pitchFamily="18" charset="0"/>
              </a:rPr>
              <a:t>A Parte requerente pode solicitar que o motivo e o objeto do pedido sejam mantidos confidenciais</a:t>
            </a:r>
          </a:p>
          <a:p>
            <a:pPr algn="just" eaLnBrk="1" hangingPunct="1">
              <a:lnSpc>
                <a:spcPct val="80000"/>
              </a:lnSpc>
              <a:spcBef>
                <a:spcPts val="600"/>
              </a:spcBef>
              <a:spcAft>
                <a:spcPts val="600"/>
              </a:spcAft>
            </a:pPr>
            <a:r>
              <a:rPr lang="pt-PT" sz="2400" i="1" dirty="0">
                <a:cs typeface="Times New Roman" panose="02020603050405020304" pitchFamily="18" charset="0"/>
              </a:rPr>
              <a:t>A confidencialidade não pode restringir as divulgações necessárias para executar o pedido, tais como:</a:t>
            </a:r>
          </a:p>
          <a:p>
            <a:pPr lvl="1" algn="just" eaLnBrk="1" hangingPunct="1">
              <a:lnSpc>
                <a:spcPct val="80000"/>
              </a:lnSpc>
              <a:spcBef>
                <a:spcPts val="600"/>
              </a:spcBef>
              <a:spcAft>
                <a:spcPts val="600"/>
              </a:spcAft>
            </a:pPr>
            <a:r>
              <a:rPr lang="pt-PT" sz="2000" i="1" dirty="0">
                <a:cs typeface="Times New Roman" panose="02020603050405020304" pitchFamily="18" charset="0"/>
              </a:rPr>
              <a:t>a pessoas singulares que possuam provas</a:t>
            </a:r>
          </a:p>
          <a:p>
            <a:pPr lvl="1" algn="just" eaLnBrk="1" hangingPunct="1">
              <a:lnSpc>
                <a:spcPct val="80000"/>
              </a:lnSpc>
              <a:spcBef>
                <a:spcPts val="600"/>
              </a:spcBef>
              <a:spcAft>
                <a:spcPts val="600"/>
              </a:spcAft>
            </a:pPr>
            <a:r>
              <a:rPr lang="pt-PT" sz="2000" i="1" dirty="0">
                <a:cs typeface="Times New Roman" panose="02020603050405020304" pitchFamily="18" charset="0"/>
              </a:rPr>
              <a:t>o tribunal para obter uma ordem judicial</a:t>
            </a:r>
          </a:p>
          <a:p>
            <a:pPr algn="just" eaLnBrk="1" hangingPunct="1">
              <a:lnSpc>
                <a:spcPct val="80000"/>
              </a:lnSpc>
              <a:spcBef>
                <a:spcPts val="600"/>
              </a:spcBef>
              <a:spcAft>
                <a:spcPts val="600"/>
              </a:spcAft>
            </a:pPr>
            <a:r>
              <a:rPr lang="pt-PT" sz="2400" i="1" dirty="0">
                <a:cs typeface="Times New Roman" panose="02020603050405020304" pitchFamily="18" charset="0"/>
              </a:rPr>
              <a:t>O artigo 27.º permite:</a:t>
            </a:r>
          </a:p>
          <a:p>
            <a:pPr lvl="1" algn="just" eaLnBrk="1" hangingPunct="1">
              <a:lnSpc>
                <a:spcPct val="80000"/>
              </a:lnSpc>
              <a:spcBef>
                <a:spcPts val="600"/>
              </a:spcBef>
              <a:spcAft>
                <a:spcPts val="600"/>
              </a:spcAft>
            </a:pPr>
            <a:r>
              <a:rPr lang="pt-PT" sz="2000" i="1" dirty="0">
                <a:cs typeface="Times New Roman" panose="02020603050405020304" pitchFamily="18" charset="0"/>
              </a:rPr>
              <a:t>que autoridades judiciárias de um país enviem pedidos a outro (com cópia para a autoridade central) em caso de urgência</a:t>
            </a:r>
          </a:p>
          <a:p>
            <a:pPr lvl="1" algn="just" eaLnBrk="1" hangingPunct="1">
              <a:lnSpc>
                <a:spcPct val="80000"/>
              </a:lnSpc>
              <a:spcBef>
                <a:spcPts val="600"/>
              </a:spcBef>
              <a:spcAft>
                <a:spcPts val="600"/>
              </a:spcAft>
            </a:pPr>
            <a:r>
              <a:rPr lang="pt-PT" sz="2000" i="1" dirty="0">
                <a:cs typeface="Times New Roman" panose="02020603050405020304" pitchFamily="18" charset="0"/>
              </a:rPr>
              <a:t>o envio de pedidos através da Interpol </a:t>
            </a:r>
          </a:p>
          <a:p>
            <a:pPr lvl="1" algn="just" eaLnBrk="1" hangingPunct="1">
              <a:lnSpc>
                <a:spcPct val="80000"/>
              </a:lnSpc>
              <a:spcBef>
                <a:spcPts val="600"/>
              </a:spcBef>
              <a:spcAft>
                <a:spcPts val="600"/>
              </a:spcAft>
            </a:pPr>
            <a:r>
              <a:rPr lang="pt-PT" sz="2000" i="1" dirty="0">
                <a:cs typeface="Times New Roman" panose="02020603050405020304" pitchFamily="18" charset="0"/>
              </a:rPr>
              <a:t>que a autoridade competente de um país envie o pedido diretamente à autoridade competente de outro país quando não exista qualquer ação coerciva envolvida</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35560422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2400" b="1"/>
              <a:t>Artigo 28.º – Confidencialidade e restrição de utilização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pt-PT" sz="2400" i="1">
                <a:cs typeface="Times New Roman" panose="02020603050405020304" pitchFamily="18" charset="0"/>
              </a:rPr>
              <a:t>Esta disposição descreve a possibilidade de as Partes imporem condições de confidencialidade e limitações à utilização dos dados obtidos através da assistência jurídica mútua</a:t>
            </a:r>
          </a:p>
          <a:p>
            <a:pPr algn="just" eaLnBrk="1" hangingPunct="1">
              <a:lnSpc>
                <a:spcPct val="80000"/>
              </a:lnSpc>
              <a:spcBef>
                <a:spcPts val="600"/>
              </a:spcBef>
              <a:spcAft>
                <a:spcPts val="600"/>
              </a:spcAft>
            </a:pPr>
            <a:r>
              <a:rPr lang="pt-PT" sz="2400" i="1">
                <a:cs typeface="Times New Roman" panose="02020603050405020304" pitchFamily="18" charset="0"/>
              </a:rPr>
              <a:t>A primeira condição é a confidencialidade </a:t>
            </a:r>
          </a:p>
          <a:p>
            <a:pPr algn="just" eaLnBrk="1" hangingPunct="1">
              <a:lnSpc>
                <a:spcPct val="80000"/>
              </a:lnSpc>
              <a:spcBef>
                <a:spcPts val="600"/>
              </a:spcBef>
              <a:spcAft>
                <a:spcPts val="600"/>
              </a:spcAft>
            </a:pPr>
            <a:r>
              <a:rPr lang="pt-PT" sz="2400" i="1">
                <a:cs typeface="Times New Roman" panose="02020603050405020304" pitchFamily="18" charset="0"/>
              </a:rPr>
              <a:t>Esta confidencialidade só pode ser imposta se o pedido não puder ser satisfeito na ausência de confidencialidade (por ex., se estiver envolvido o nome do informador confidencial)</a:t>
            </a:r>
          </a:p>
          <a:p>
            <a:pPr algn="just" eaLnBrk="1" hangingPunct="1">
              <a:lnSpc>
                <a:spcPct val="80000"/>
              </a:lnSpc>
              <a:spcBef>
                <a:spcPts val="600"/>
              </a:spcBef>
              <a:spcAft>
                <a:spcPts val="600"/>
              </a:spcAft>
            </a:pPr>
            <a:r>
              <a:rPr lang="pt-PT" sz="2400" i="1">
                <a:cs typeface="Times New Roman" panose="02020603050405020304" pitchFamily="18" charset="0"/>
              </a:rPr>
              <a:t>A segunda condição é a limitação da utilização – deve ser expressamente invocada pela Parte requerida</a:t>
            </a:r>
          </a:p>
          <a:p>
            <a:pPr algn="just" eaLnBrk="1" hangingPunct="1">
              <a:lnSpc>
                <a:spcPct val="80000"/>
              </a:lnSpc>
              <a:spcBef>
                <a:spcPts val="600"/>
              </a:spcBef>
              <a:spcAft>
                <a:spcPts val="600"/>
              </a:spcAft>
            </a:pPr>
            <a:r>
              <a:rPr lang="pt-PT" sz="2400" i="1">
                <a:cs typeface="Times New Roman" panose="02020603050405020304" pitchFamily="18" charset="0"/>
              </a:rPr>
              <a:t>Se a Parte requerente não puder cumprir a condição imposta, deve informar a Parte requerida</a:t>
            </a:r>
          </a:p>
          <a:p>
            <a:pPr algn="just" eaLnBrk="1" hangingPunct="1">
              <a:lnSpc>
                <a:spcPct val="80000"/>
              </a:lnSpc>
              <a:spcBef>
                <a:spcPts val="600"/>
              </a:spcBef>
              <a:spcAft>
                <a:spcPts val="600"/>
              </a:spcAft>
            </a:pPr>
            <a:r>
              <a:rPr lang="pt-PT" sz="2400" i="1">
                <a:cs typeface="Times New Roman" panose="02020603050405020304" pitchFamily="18" charset="0"/>
              </a:rPr>
              <a:t>A Parte requerente pode ser instada a explicar a utilização dada à informação obtida de forma condicional, de modo a que a Parte requerida possa verificar se as condições foram cumpridas</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27595945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51092621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8953150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02653781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9518654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29.º – Preservação expedita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72242" y="872616"/>
            <a:ext cx="4449615" cy="5632311"/>
          </a:xfrm>
          <a:prstGeom prst="rect">
            <a:avLst/>
          </a:prstGeom>
        </p:spPr>
        <p:txBody>
          <a:bodyPr wrap="square">
            <a:spAutoFit/>
          </a:bodyPr>
          <a:lstStyle/>
          <a:p>
            <a:pPr marL="342900" indent="-342900" algn="just">
              <a:buFont typeface="Wingdings" panose="05000000000000000000" pitchFamily="2" charset="2"/>
              <a:buChar char="Ø"/>
            </a:pPr>
            <a:r>
              <a:rPr lang="pt-PT" sz="2000" dirty="0">
                <a:ea typeface="Verdana" panose="020B0604030504040204" pitchFamily="34" charset="0"/>
                <a:cs typeface="Arial" panose="020B0604020202020204" pitchFamily="34" charset="0"/>
              </a:rPr>
              <a:t>Preservação expedita de dados armazenados num sistema informático </a:t>
            </a: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pt-PT" sz="2000" dirty="0">
                <a:ea typeface="Verdana" panose="020B0604030504040204" pitchFamily="34" charset="0"/>
                <a:cs typeface="Arial" panose="020B0604020202020204" pitchFamily="34" charset="0"/>
              </a:rPr>
              <a:t>O quadro paralelo à disposição interna permite que uma Parte exija da outra Parte a preservação expedita de dados se, ao mesmo tempo, manifestar a sua intenção de enviar um pedido formal de assistência para uma busca ou apreensão, ou qualquer medida semelhante </a:t>
            </a: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pt-PT" sz="2000" dirty="0">
                <a:ea typeface="Verdana" panose="020B0604030504040204" pitchFamily="34" charset="0"/>
                <a:cs typeface="Arial" panose="020B0604020202020204" pitchFamily="34" charset="0"/>
              </a:rPr>
              <a:t>A Parte requerida deve agir com a devida diligência para preservar os dados solicitados, de acordo com o seu próprio direito interno </a:t>
            </a: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8EB3A8DE-CAA7-46E1-96C8-6203F1982BD2}"/>
              </a:ext>
            </a:extLst>
          </p:cNvPr>
          <p:cNvSpPr/>
          <p:nvPr/>
        </p:nvSpPr>
        <p:spPr>
          <a:xfrm>
            <a:off x="4450456" y="856637"/>
            <a:ext cx="4572000" cy="2246769"/>
          </a:xfrm>
          <a:prstGeom prst="rect">
            <a:avLst/>
          </a:prstGeom>
        </p:spPr>
        <p:txBody>
          <a:bodyPr>
            <a:spAutoFit/>
          </a:bodyPr>
          <a:lstStyle/>
          <a:p>
            <a:pPr marL="342900" indent="-342900" algn="just">
              <a:buFont typeface="Wingdings" panose="05000000000000000000" pitchFamily="2" charset="2"/>
              <a:buChar char="Ø"/>
            </a:pPr>
            <a:r>
              <a:rPr lang="pt-PT" sz="2000" dirty="0">
                <a:ea typeface="Verdana" panose="020B0604030504040204" pitchFamily="34" charset="0"/>
                <a:cs typeface="Arial" panose="020B0604020202020204" pitchFamily="34" charset="0"/>
              </a:rPr>
              <a:t>A dupla criminalidade não pode ser exigida pela Parte requerida como condição para a preservação dos dados (exceto infrações que não as constantes nos artigos 2.º a 11.º ou políticas, de soberania, de segurança, de ordem pública ou de outros interesses essenciais)</a:t>
            </a:r>
          </a:p>
        </p:txBody>
      </p:sp>
      <p:pic>
        <p:nvPicPr>
          <p:cNvPr id="5" name="Picture 2" descr="Image result for data preservation cartoon">
            <a:extLst>
              <a:ext uri="{FF2B5EF4-FFF2-40B4-BE49-F238E27FC236}">
                <a16:creationId xmlns:a16="http://schemas.microsoft.com/office/drawing/2014/main" id="{C2CCE09C-8029-464A-9CFE-9ABBC65EE9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288" y="3582544"/>
            <a:ext cx="2430493" cy="2816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83681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30.º – Divulgação de dados de tráfego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118695"/>
            <a:ext cx="4449615" cy="5170646"/>
          </a:xfrm>
          <a:prstGeom prst="rect">
            <a:avLst/>
          </a:prstGeom>
        </p:spPr>
        <p:txBody>
          <a:bodyPr wrap="square">
            <a:spAutoFit/>
          </a:bodyPr>
          <a:lstStyle/>
          <a:p>
            <a:pPr marL="342900" indent="-342900" algn="just">
              <a:buFont typeface="Wingdings" panose="05000000000000000000" pitchFamily="2" charset="2"/>
              <a:buChar char="Ø"/>
            </a:pPr>
            <a:r>
              <a:rPr lang="pt-PT" sz="2200" dirty="0">
                <a:ea typeface="Verdana" panose="020B0604030504040204" pitchFamily="34" charset="0"/>
                <a:cs typeface="Arial" panose="020B0604020202020204" pitchFamily="34" charset="0"/>
              </a:rPr>
              <a:t>Divulgação de uma quantidade suficiente de dados de tráfego para identificar o fornecedor de serviços e o trajeto de uma comunicação</a:t>
            </a: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pt-PT" sz="2200" dirty="0">
                <a:ea typeface="Verdana" panose="020B0604030504040204" pitchFamily="34" charset="0"/>
                <a:cs typeface="Arial" panose="020B0604020202020204" pitchFamily="34" charset="0"/>
              </a:rPr>
              <a:t>A divulgação pode ser recusada se: </a:t>
            </a:r>
          </a:p>
          <a:p>
            <a:pPr marL="800100" lvl="1" indent="-342900" algn="just">
              <a:buFont typeface="Wingdings" panose="05000000000000000000" pitchFamily="2" charset="2"/>
              <a:buChar char="Ø"/>
            </a:pPr>
            <a:r>
              <a:rPr lang="pt-PT" sz="2200" dirty="0">
                <a:ea typeface="Verdana" panose="020B0604030504040204" pitchFamily="34" charset="0"/>
                <a:cs typeface="Arial" panose="020B0604020202020204" pitchFamily="34" charset="0"/>
              </a:rPr>
              <a:t>O pedido se relacionar com uma infração política </a:t>
            </a:r>
          </a:p>
          <a:p>
            <a:pPr marL="800100" lvl="1" indent="-342900" algn="just">
              <a:buFont typeface="Wingdings" panose="05000000000000000000" pitchFamily="2" charset="2"/>
              <a:buChar char="Ø"/>
            </a:pPr>
            <a:r>
              <a:rPr lang="pt-PT" sz="2200" dirty="0">
                <a:ea typeface="Verdana" panose="020B0604030504040204" pitchFamily="34" charset="0"/>
                <a:cs typeface="Arial" panose="020B0604020202020204" pitchFamily="34" charset="0"/>
              </a:rPr>
              <a:t>O cumprimento do pedido atentar contra a soberania, a segurança, a ordem pública ou qualquer outro interesse essencial do país</a:t>
            </a:r>
          </a:p>
        </p:txBody>
      </p:sp>
      <p:pic>
        <p:nvPicPr>
          <p:cNvPr id="5" name="Picture 2" descr="http://research.dyn.com/wp-content/uploads/2013/11/jim_blog_nov_2013_path1_wired-01.jpg">
            <a:extLst>
              <a:ext uri="{FF2B5EF4-FFF2-40B4-BE49-F238E27FC236}">
                <a16:creationId xmlns:a16="http://schemas.microsoft.com/office/drawing/2014/main" id="{77FA6447-7365-490A-A606-08E19680758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4039" y="1179839"/>
            <a:ext cx="4261282" cy="206657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international &quot;traffic data&quot;">
            <a:extLst>
              <a:ext uri="{FF2B5EF4-FFF2-40B4-BE49-F238E27FC236}">
                <a16:creationId xmlns:a16="http://schemas.microsoft.com/office/drawing/2014/main" id="{72BB1A86-B64D-448C-B19A-F08E149DAD9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002" b="30692"/>
          <a:stretch/>
        </p:blipFill>
        <p:spPr bwMode="auto">
          <a:xfrm>
            <a:off x="4738296" y="3546718"/>
            <a:ext cx="4210650" cy="2689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476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Dados informáticos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258713" y="1103175"/>
            <a:ext cx="4518735" cy="4493538"/>
          </a:xfrm>
          <a:prstGeom prst="rect">
            <a:avLst/>
          </a:prstGeom>
        </p:spPr>
        <p:txBody>
          <a:bodyPr wrap="square">
            <a:spAutoFit/>
          </a:bodyPr>
          <a:lstStyle/>
          <a:p>
            <a:pPr marL="342900" indent="-342900" algn="just">
              <a:buFont typeface="Wingdings" pitchFamily="2" charset="2"/>
              <a:buChar char="Ø"/>
            </a:pPr>
            <a:r>
              <a:rPr lang="pt-PT" sz="2200" dirty="0"/>
              <a:t>Dados informáticos são quaisquer dados que se encontrem numa forma que possa ser diretamente processada por um sistema informático.</a:t>
            </a:r>
          </a:p>
          <a:p>
            <a:pPr marL="342900" indent="-342900" algn="just">
              <a:buFont typeface="Wingdings" pitchFamily="2" charset="2"/>
              <a:buChar char="Ø"/>
            </a:pPr>
            <a:endParaRPr lang="en-US" sz="2200" dirty="0"/>
          </a:p>
          <a:p>
            <a:pPr marL="342900" indent="-342900" algn="just">
              <a:buFont typeface="Wingdings" pitchFamily="2" charset="2"/>
              <a:buChar char="Ø"/>
            </a:pPr>
            <a:r>
              <a:rPr lang="pt-PT" sz="2200" dirty="0"/>
              <a:t>Os dados informáticos que podem ser automaticamente processados poderão constituir o alvo das infrações penais definidas na Convenção de Budapeste ou objeto de aplicação das medidas de investigação definidas pela Convenção de Budapeste. </a:t>
            </a: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3139321"/>
          </a:xfrm>
          <a:prstGeom prst="rect">
            <a:avLst/>
          </a:prstGeom>
        </p:spPr>
        <p:txBody>
          <a:bodyPr wrap="square">
            <a:spAutoFit/>
          </a:bodyPr>
          <a:lstStyle/>
          <a:p>
            <a:pPr marL="342900" indent="-342900" algn="just">
              <a:buFont typeface="Wingdings" pitchFamily="2" charset="2"/>
              <a:buChar char="Ø"/>
            </a:pPr>
            <a:r>
              <a:rPr lang="pt-PT" sz="2200"/>
              <a:t>“</a:t>
            </a:r>
            <a:r>
              <a:rPr lang="pt-PT" sz="2200" b="1"/>
              <a:t>dados informáticos</a:t>
            </a:r>
            <a:r>
              <a:rPr lang="pt-PT" sz="2200"/>
              <a:t>” significa qualquer representação de factos, de informações ou de conceitos sob uma forma suscetível de processamento num sistema informático, incluindo um programa, apto a fazer um sistema informático executar uma função;</a:t>
            </a:r>
          </a:p>
        </p:txBody>
      </p:sp>
    </p:spTree>
    <p:extLst>
      <p:ext uri="{BB962C8B-B14F-4D97-AF65-F5344CB8AC3E}">
        <p14:creationId xmlns:p14="http://schemas.microsoft.com/office/powerpoint/2010/main" val="9066284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426797788"/>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5848340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31.º – Assistência mútua relativamente </a:t>
            </a:r>
          </a:p>
          <a:p>
            <a:pPr algn="r"/>
            <a:r>
              <a:rPr lang="pt-PT" sz="3200" b="1"/>
              <a:t>ao acesso a dados informáticos armazenados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3816429"/>
          </a:xfrm>
          <a:prstGeom prst="rect">
            <a:avLst/>
          </a:prstGeom>
        </p:spPr>
        <p:txBody>
          <a:bodyPr wrap="square">
            <a:spAutoFit/>
          </a:bodyPr>
          <a:lstStyle/>
          <a:p>
            <a:pPr marL="342900" indent="-342900" algn="just">
              <a:buFont typeface="Wingdings" panose="05000000000000000000" pitchFamily="2" charset="2"/>
              <a:buChar char="Ø"/>
            </a:pPr>
            <a:r>
              <a:rPr lang="pt-PT" sz="2200">
                <a:ea typeface="Verdana" panose="020B0604030504040204" pitchFamily="34" charset="0"/>
                <a:cs typeface="Arial" panose="020B0604020202020204" pitchFamily="34" charset="0"/>
              </a:rPr>
              <a:t>Pedido a outro Estado de busca e apreensão (e divulgação) de dados armazenados por meio de um sistema informático</a:t>
            </a:r>
          </a:p>
          <a:p>
            <a:pPr marL="800100" lvl="1" indent="-342900" algn="just">
              <a:buFont typeface="Wingdings" panose="05000000000000000000" pitchFamily="2" charset="2"/>
              <a:buChar char="Ø"/>
            </a:pPr>
            <a:r>
              <a:rPr lang="pt-PT" sz="2200">
                <a:ea typeface="Verdana" panose="020B0604030504040204" pitchFamily="34" charset="0"/>
                <a:cs typeface="Arial" panose="020B0604020202020204" pitchFamily="34" charset="0"/>
              </a:rPr>
              <a:t>Localizado no território do Estado requerido</a:t>
            </a:r>
          </a:p>
          <a:p>
            <a:pPr marL="800100" lvl="1" indent="-342900" algn="just">
              <a:buFont typeface="Wingdings" panose="05000000000000000000" pitchFamily="2" charset="2"/>
              <a:buChar char="Ø"/>
            </a:pPr>
            <a:r>
              <a:rPr lang="pt-PT" sz="2200">
                <a:ea typeface="Verdana" panose="020B0604030504040204" pitchFamily="34" charset="0"/>
                <a:cs typeface="Arial" panose="020B0604020202020204" pitchFamily="34" charset="0"/>
              </a:rPr>
              <a:t>Incluindo os dados preservados nos termos do artigo 29.º</a:t>
            </a: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p:txBody>
      </p:sp>
      <p:pic>
        <p:nvPicPr>
          <p:cNvPr id="8" name="Picture 2" descr="https://www.diplomacy.edu/sites/default/files/Cybercrime%20illustration%20-%20L.jpg">
            <a:extLst>
              <a:ext uri="{FF2B5EF4-FFF2-40B4-BE49-F238E27FC236}">
                <a16:creationId xmlns:a16="http://schemas.microsoft.com/office/drawing/2014/main" id="{FB0247E3-8926-4208-9737-DFE6CF3C14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400" b="7716"/>
          <a:stretch/>
        </p:blipFill>
        <p:spPr bwMode="auto">
          <a:xfrm>
            <a:off x="4824449" y="1868835"/>
            <a:ext cx="4198007" cy="3137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94012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32.º – Acesso transfronteiras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1166842"/>
            <a:ext cx="4572000" cy="5355312"/>
          </a:xfrm>
          <a:prstGeom prst="rect">
            <a:avLst/>
          </a:prstGeom>
        </p:spPr>
        <p:txBody>
          <a:bodyPr>
            <a:spAutoFit/>
          </a:bodyPr>
          <a:lstStyle/>
          <a:p>
            <a:pPr marL="342900" indent="-342900" algn="just">
              <a:buFont typeface="Wingdings" panose="05000000000000000000" pitchFamily="2" charset="2"/>
              <a:buChar char="Ø"/>
            </a:pPr>
            <a:r>
              <a:rPr lang="pt-PT" dirty="0">
                <a:ea typeface="Verdana" panose="020B0604030504040204" pitchFamily="34" charset="0"/>
                <a:cs typeface="Arial" panose="020B0604020202020204" pitchFamily="34" charset="0"/>
              </a:rPr>
              <a:t>Possibilidade concedida à autoridade de aplicação da lei de uma Parte de obter elementos de prova armazenados num computador fisicamente localizado no território da outra Parte</a:t>
            </a:r>
          </a:p>
          <a:p>
            <a:pPr marL="342900" indent="-342900" algn="just">
              <a:buFont typeface="Wingdings" panose="05000000000000000000" pitchFamily="2" charset="2"/>
              <a:buChar char="Ø"/>
            </a:pPr>
            <a:endParaRPr lang="en-US"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pt-PT" dirty="0">
                <a:ea typeface="Verdana" panose="020B0604030504040204" pitchFamily="34" charset="0"/>
                <a:cs typeface="Arial" panose="020B0604020202020204" pitchFamily="34" charset="0"/>
              </a:rPr>
              <a:t>Sem qualquer pedido de cooperação internacional se, durante uma investigação concreta, os agentes responsáveis </a:t>
            </a:r>
          </a:p>
          <a:p>
            <a:pPr algn="just"/>
            <a:endParaRPr lang="pt-PT"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pt-PT" dirty="0">
                <a:ea typeface="Verdana" panose="020B0604030504040204" pitchFamily="34" charset="0"/>
                <a:cs typeface="Arial" panose="020B0604020202020204" pitchFamily="34" charset="0"/>
              </a:rPr>
              <a:t>necessitarem de obter informação de fonte aberta de um computador localizado num país estrangeiro; ou </a:t>
            </a:r>
          </a:p>
          <a:p>
            <a:pPr marL="800100" lvl="1" indent="-342900" algn="just">
              <a:buFont typeface="Wingdings" panose="05000000000000000000" pitchFamily="2" charset="2"/>
              <a:buChar char="Ø"/>
            </a:pPr>
            <a:endParaRPr lang="pt-PT" dirty="0">
              <a:ea typeface="Verdana" panose="020B0604030504040204" pitchFamily="34" charset="0"/>
              <a:cs typeface="Arial" panose="020B0604020202020204" pitchFamily="34" charset="0"/>
            </a:endParaRPr>
          </a:p>
          <a:p>
            <a:pPr marL="800100" lvl="1" indent="-342900" algn="just">
              <a:buFont typeface="Wingdings" panose="05000000000000000000" pitchFamily="2" charset="2"/>
              <a:buChar char="Ø"/>
            </a:pPr>
            <a:r>
              <a:rPr lang="pt-PT" dirty="0">
                <a:ea typeface="Verdana" panose="020B0604030504040204" pitchFamily="34" charset="0"/>
                <a:cs typeface="Arial" panose="020B0604020202020204" pitchFamily="34" charset="0"/>
              </a:rPr>
              <a:t>aceder aos dados com o consentimento legítimo e voluntário da pessoa legalmente autorizada </a:t>
            </a:r>
          </a:p>
        </p:txBody>
      </p:sp>
      <mc:AlternateContent xmlns:mc="http://schemas.openxmlformats.org/markup-compatibility/2006">
        <mc:Choice xmlns:am3d="http://schemas.microsoft.com/office/drawing/2017/model3d" Requires="am3d">
          <p:graphicFrame>
            <p:nvGraphicFramePr>
              <p:cNvPr id="5" name="3D Model 4" descr="Earth">
                <a:extLst>
                  <a:ext uri="{FF2B5EF4-FFF2-40B4-BE49-F238E27FC236}">
                    <a16:creationId xmlns:a16="http://schemas.microsoft.com/office/drawing/2014/main" id="{A5650E59-AD87-4EA3-BA56-AA565B541EAC}"/>
                  </a:ext>
                </a:extLst>
              </p:cNvPr>
              <p:cNvGraphicFramePr>
                <a:graphicFrameLocks noChangeAspect="1"/>
              </p:cNvGraphicFramePr>
              <p:nvPr>
                <p:extLst>
                  <p:ext uri="{D42A27DB-BD31-4B8C-83A1-F6EECF244321}">
                    <p14:modId xmlns:p14="http://schemas.microsoft.com/office/powerpoint/2010/main" val="4242051669"/>
                  </p:ext>
                </p:extLst>
              </p:nvPr>
            </p:nvGraphicFramePr>
            <p:xfrm>
              <a:off x="5293145" y="1843734"/>
              <a:ext cx="3569251" cy="3569251"/>
            </p:xfrm>
            <a:graphic>
              <a:graphicData uri="http://schemas.microsoft.com/office/drawing/2017/model3d">
                <am3d:model3d r:embed="rId4">
                  <am3d:spPr>
                    <a:xfrm>
                      <a:off x="0" y="0"/>
                      <a:ext cx="3569251" cy="3569251"/>
                    </a:xfrm>
                    <a:prstGeom prst="rect">
                      <a:avLst/>
                    </a:prstGeom>
                  </am3d:spPr>
                  <am3d:camera>
                    <am3d:pos x="0" y="0" z="81469193"/>
                    <am3d:up dx="0" dy="36000000" dz="0"/>
                    <am3d:lookAt x="0" y="0" z="0"/>
                    <am3d:perspective fov="2700000"/>
                  </am3d:camera>
                  <am3d:trans>
                    <am3d:meterPerModelUnit n="5000000" d="1000000"/>
                    <am3d:preTrans dx="-3" dy="0" dz="-3"/>
                    <am3d:scale>
                      <am3d:sx n="1000000" d="1000000"/>
                      <am3d:sy n="1000000" d="1000000"/>
                      <am3d:sz n="1000000" d="1000000"/>
                    </am3d:scale>
                    <am3d:rot ax="2538988" ay="586930" az="527643"/>
                    <am3d:postTrans dx="0" dy="0" dz="0"/>
                  </am3d:trans>
                  <am3d:raster rName="Office3DRenderer" rVer="16.0.8326">
                    <am3d:blip r:embed="rId5"/>
                  </am3d:raster>
                  <am3d:objViewport viewportSz="636754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5" name="3D Model 4" descr="Earth">
                <a:extLst>
                  <a:ext uri="{FF2B5EF4-FFF2-40B4-BE49-F238E27FC236}">
                    <a16:creationId xmlns:a16="http://schemas.microsoft.com/office/drawing/2014/main" id="{A5650E59-AD87-4EA3-BA56-AA565B541EAC}"/>
                  </a:ext>
                </a:extLst>
              </p:cNvPr>
              <p:cNvPicPr>
                <a:picLocks noGrp="1" noRot="1" noChangeAspect="1" noMove="1" noResize="1" noEditPoints="1" noAdjustHandles="1" noChangeArrowheads="1" noChangeShapeType="1" noCrop="1"/>
              </p:cNvPicPr>
              <p:nvPr/>
            </p:nvPicPr>
            <p:blipFill>
              <a:blip r:embed="rId5"/>
              <a:stretch>
                <a:fillRect/>
              </a:stretch>
            </p:blipFill>
            <p:spPr>
              <a:xfrm>
                <a:off x="5293145" y="1843734"/>
                <a:ext cx="3569251" cy="3569251"/>
              </a:xfrm>
              <a:prstGeom prst="rect">
                <a:avLst/>
              </a:prstGeom>
            </p:spPr>
          </p:pic>
        </mc:Fallback>
      </mc:AlternateContent>
    </p:spTree>
    <p:extLst>
      <p:ext uri="{BB962C8B-B14F-4D97-AF65-F5344CB8AC3E}">
        <p14:creationId xmlns:p14="http://schemas.microsoft.com/office/powerpoint/2010/main" val="6604183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940343022"/>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4058142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868987925"/>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5727975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2400" b="1"/>
              <a:t>Artigo 33.º – Assistência mútua relativamente </a:t>
            </a:r>
          </a:p>
          <a:p>
            <a:pPr algn="r"/>
            <a:r>
              <a:rPr lang="pt-PT" sz="2400" b="1"/>
              <a:t>à recolha em tempo real de dados relativos ao tráfego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pt-PT" sz="2000" i="1" dirty="0">
                <a:cs typeface="Times New Roman" panose="02020603050405020304" pitchFamily="18" charset="0"/>
              </a:rPr>
              <a:t>Esta disposição autoriza os investigadores a obterem de dados de tráfego em tempo real no que respeita a comunicações transmitidas por meio de sistemas informáticos situados no território de outras Partes</a:t>
            </a:r>
          </a:p>
          <a:p>
            <a:pPr algn="just" eaLnBrk="1" hangingPunct="1">
              <a:lnSpc>
                <a:spcPct val="80000"/>
              </a:lnSpc>
              <a:spcBef>
                <a:spcPts val="600"/>
              </a:spcBef>
              <a:spcAft>
                <a:spcPts val="600"/>
              </a:spcAft>
            </a:pPr>
            <a:r>
              <a:rPr lang="pt-PT" sz="2000" i="1" dirty="0">
                <a:cs typeface="Times New Roman" panose="02020603050405020304" pitchFamily="18" charset="0"/>
              </a:rPr>
              <a:t>Os pedidos de recolha de dados de tráfego devem estar associados a comunicações específicas identificadas pelos Estados requerentes</a:t>
            </a:r>
          </a:p>
          <a:p>
            <a:pPr algn="just" eaLnBrk="1" hangingPunct="1">
              <a:lnSpc>
                <a:spcPct val="80000"/>
              </a:lnSpc>
              <a:spcBef>
                <a:spcPts val="600"/>
              </a:spcBef>
              <a:spcAft>
                <a:spcPts val="600"/>
              </a:spcAft>
            </a:pPr>
            <a:r>
              <a:rPr lang="pt-PT" sz="2000" i="1" dirty="0">
                <a:cs typeface="Times New Roman" panose="02020603050405020304" pitchFamily="18" charset="0"/>
              </a:rPr>
              <a:t>Não é permitido fazer pedidos de vigilância ou de recolha, geral ou indiscriminada, de grandes quantidades de dados de tráfego </a:t>
            </a:r>
          </a:p>
          <a:p>
            <a:pPr algn="just" eaLnBrk="1" hangingPunct="1">
              <a:lnSpc>
                <a:spcPct val="80000"/>
              </a:lnSpc>
              <a:spcBef>
                <a:spcPts val="600"/>
              </a:spcBef>
              <a:spcAft>
                <a:spcPts val="600"/>
              </a:spcAft>
            </a:pPr>
            <a:r>
              <a:rPr lang="pt-PT" sz="2000" i="1" dirty="0">
                <a:cs typeface="Times New Roman" panose="02020603050405020304" pitchFamily="18" charset="0"/>
              </a:rPr>
              <a:t>As cláusulas e condições relativas à cooperação atrás mencionadas são, geralmente, as que figuram nos tratados, acordos e legislações aplicáveis que regulamentam a assistência jurídica mútua em matéria penal</a:t>
            </a:r>
          </a:p>
          <a:p>
            <a:pPr algn="just" eaLnBrk="1" hangingPunct="1">
              <a:lnSpc>
                <a:spcPct val="80000"/>
              </a:lnSpc>
              <a:spcBef>
                <a:spcPts val="600"/>
              </a:spcBef>
              <a:spcAft>
                <a:spcPts val="600"/>
              </a:spcAft>
            </a:pPr>
            <a:r>
              <a:rPr lang="pt-PT" sz="2000" i="1" dirty="0">
                <a:cs typeface="Times New Roman" panose="02020603050405020304" pitchFamily="18" charset="0"/>
              </a:rPr>
              <a:t>A recolha em tempo real de dados de tráfego é uma medida intrusiva, pelo que as Partes têm algum poder discricionário para limitar o âmbito da cooperação</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24135966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2400" b="1"/>
              <a:t>Artigo 34.º – Assistência mútua relativamente </a:t>
            </a:r>
          </a:p>
          <a:p>
            <a:pPr algn="r"/>
            <a:r>
              <a:rPr lang="pt-PT" sz="2400" b="1"/>
              <a:t>à interceção de dados de conteúdo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pt-PT" sz="2400" i="1" dirty="0">
                <a:cs typeface="Times New Roman" panose="02020603050405020304" pitchFamily="18" charset="0"/>
              </a:rPr>
              <a:t>Esta disposição autoriza os investigadores a obterem de dados de conteúdo de comunicações específicas transmitidas por meio de um sistema informático no território de outra Parte </a:t>
            </a:r>
          </a:p>
          <a:p>
            <a:pPr algn="just" eaLnBrk="1" hangingPunct="1">
              <a:lnSpc>
                <a:spcPct val="80000"/>
              </a:lnSpc>
              <a:spcBef>
                <a:spcPts val="600"/>
              </a:spcBef>
              <a:spcAft>
                <a:spcPts val="600"/>
              </a:spcAft>
            </a:pPr>
            <a:r>
              <a:rPr lang="pt-PT" sz="2400" i="1" dirty="0">
                <a:cs typeface="Times New Roman" panose="02020603050405020304" pitchFamily="18" charset="0"/>
              </a:rPr>
              <a:t>Os pedidos de interceção de dados de conteúdo devem estar associados a comunicações específicas identificadas pelos Estados requerentes</a:t>
            </a:r>
          </a:p>
          <a:p>
            <a:pPr algn="just" eaLnBrk="1" hangingPunct="1">
              <a:lnSpc>
                <a:spcPct val="80000"/>
              </a:lnSpc>
              <a:spcBef>
                <a:spcPts val="600"/>
              </a:spcBef>
              <a:spcAft>
                <a:spcPts val="600"/>
              </a:spcAft>
            </a:pPr>
            <a:r>
              <a:rPr lang="pt-PT" sz="2400" i="1" dirty="0">
                <a:cs typeface="Times New Roman" panose="02020603050405020304" pitchFamily="18" charset="0"/>
              </a:rPr>
              <a:t>Não é permitido fazer pedidos de vigilância ou de recolha, geral ou indiscriminada, de grandes quantidades de dados de conteúdo </a:t>
            </a:r>
          </a:p>
          <a:p>
            <a:pPr algn="just" eaLnBrk="1" hangingPunct="1">
              <a:lnSpc>
                <a:spcPct val="80000"/>
              </a:lnSpc>
              <a:spcBef>
                <a:spcPts val="600"/>
              </a:spcBef>
              <a:spcAft>
                <a:spcPts val="600"/>
              </a:spcAft>
            </a:pPr>
            <a:r>
              <a:rPr lang="pt-PT" sz="2400" i="1" dirty="0">
                <a:cs typeface="Times New Roman" panose="02020603050405020304" pitchFamily="18" charset="0"/>
              </a:rPr>
              <a:t>A interceção de dados de conteúdo é uma medida altamente intrusiva, pelo que as Partes têm algum poder discricionário para limitar o âmbito da cooperação</a:t>
            </a:r>
          </a:p>
          <a:p>
            <a:pPr algn="just" eaLnBrk="1" hangingPunct="1">
              <a:lnSpc>
                <a:spcPct val="80000"/>
              </a:lnSpc>
              <a:spcBef>
                <a:spcPts val="600"/>
              </a:spcBef>
              <a:spcAft>
                <a:spcPts val="600"/>
              </a:spcAft>
            </a:pPr>
            <a:r>
              <a:rPr lang="pt-PT" sz="2400" i="1" dirty="0">
                <a:cs typeface="Times New Roman" panose="02020603050405020304" pitchFamily="18" charset="0"/>
              </a:rPr>
              <a:t>O direito interno e os tratados aplicáveis podem limitar o âmbito da cooperação </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val="16673397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714914241"/>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8245811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731970223"/>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78456541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35.º – Rede 24/7</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904086"/>
            <a:ext cx="5334816" cy="5170646"/>
          </a:xfrm>
          <a:prstGeom prst="rect">
            <a:avLst/>
          </a:prstGeom>
        </p:spPr>
        <p:txBody>
          <a:bodyPr wrap="square">
            <a:spAutoFit/>
          </a:bodyPr>
          <a:lstStyle/>
          <a:p>
            <a:pPr marL="342900" indent="-342900" algn="just">
              <a:buFont typeface="Wingdings" pitchFamily="2" charset="2"/>
              <a:buChar char="ü"/>
            </a:pPr>
            <a:r>
              <a:rPr lang="pt-PT" sz="2000" dirty="0"/>
              <a:t>A recolha eficaz de provas sob a forma eletrónica exige uma resposta rápida</a:t>
            </a:r>
          </a:p>
          <a:p>
            <a:pPr marL="342900" indent="-342900" algn="just">
              <a:buFont typeface="Wingdings" pitchFamily="2" charset="2"/>
              <a:buChar char="ü"/>
            </a:pPr>
            <a:endParaRPr lang="en-US" sz="2000" dirty="0"/>
          </a:p>
          <a:p>
            <a:pPr marL="342900" indent="-342900" algn="just">
              <a:buFont typeface="Wingdings" pitchFamily="2" charset="2"/>
              <a:buChar char="ü"/>
            </a:pPr>
            <a:r>
              <a:rPr lang="pt-PT" sz="2000" dirty="0"/>
              <a:t>Cada Parte na Convenção deve estabelecer um ponto de contacto disponível 24/7 para a prestação de assistência imediata </a:t>
            </a:r>
          </a:p>
          <a:p>
            <a:pPr marL="342900" indent="-342900" algn="just">
              <a:buFont typeface="Wingdings" pitchFamily="2" charset="2"/>
              <a:buChar char="ü"/>
            </a:pPr>
            <a:endParaRPr lang="en-GB" sz="2000" dirty="0"/>
          </a:p>
          <a:p>
            <a:pPr marL="342900" indent="-342900" algn="just">
              <a:buFont typeface="Wingdings" pitchFamily="2" charset="2"/>
              <a:buChar char="ü"/>
            </a:pPr>
            <a:r>
              <a:rPr lang="pt-PT" sz="2000" dirty="0"/>
              <a:t>Os pontos de contacto 24/7 devem prestar assistência imediata para efeitos de:</a:t>
            </a:r>
          </a:p>
          <a:p>
            <a:pPr marL="800100" lvl="1" indent="-342900" algn="just">
              <a:buFont typeface="Wingdings" pitchFamily="2" charset="2"/>
              <a:buChar char="ü"/>
            </a:pPr>
            <a:r>
              <a:rPr lang="pt-PT" dirty="0"/>
              <a:t>Infrações relacionadas com sistemas e dados informáticos </a:t>
            </a:r>
          </a:p>
          <a:p>
            <a:pPr marL="800100" lvl="1" indent="-342900" algn="just">
              <a:buFont typeface="Wingdings" pitchFamily="2" charset="2"/>
              <a:buChar char="ü"/>
            </a:pPr>
            <a:r>
              <a:rPr lang="pt-PT" dirty="0"/>
              <a:t>Recolha de meios de prova de </a:t>
            </a:r>
            <a:r>
              <a:rPr lang="pt-PT" u="sng" dirty="0"/>
              <a:t>qualquer</a:t>
            </a:r>
            <a:r>
              <a:rPr lang="pt-PT" dirty="0"/>
              <a:t> infração penal</a:t>
            </a:r>
          </a:p>
          <a:p>
            <a:pPr marL="800100" lvl="1" indent="-342900" algn="just">
              <a:buFont typeface="Wingdings" pitchFamily="2" charset="2"/>
              <a:buChar char="ü"/>
            </a:pPr>
            <a:endParaRPr lang="en-GB" dirty="0"/>
          </a:p>
          <a:p>
            <a:pPr marL="342900" lvl="1" indent="-342900" algn="just">
              <a:buFont typeface="Wingdings" pitchFamily="2" charset="2"/>
              <a:buChar char="ü"/>
            </a:pPr>
            <a:r>
              <a:rPr lang="pt-PT" sz="2000" dirty="0"/>
              <a:t>As redes 24/7 podem facilitar ou prestar assistência diretamente </a:t>
            </a:r>
          </a:p>
        </p:txBody>
      </p:sp>
      <mc:AlternateContent xmlns:mc="http://schemas.openxmlformats.org/markup-compatibility/2006">
        <mc:Choice xmlns:am3d="http://schemas.microsoft.com/office/drawing/2017/model3d"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extLst>
                  <p:ext uri="{D42A27DB-BD31-4B8C-83A1-F6EECF244321}">
                    <p14:modId xmlns:p14="http://schemas.microsoft.com/office/powerpoint/2010/main" val="1150026945"/>
                  </p:ext>
                </p:extLst>
              </p:nvPr>
            </p:nvGraphicFramePr>
            <p:xfrm>
              <a:off x="5649963" y="1586027"/>
              <a:ext cx="3292258" cy="4567295"/>
            </p:xfrm>
            <a:graphic>
              <a:graphicData uri="http://schemas.microsoft.com/office/drawing/2017/model3d">
                <am3d:model3d r:embed="rId4">
                  <am3d:spPr>
                    <a:xfrm>
                      <a:off x="0" y="0"/>
                      <a:ext cx="3292258" cy="456729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447995" ay="-1938028" az="-240356"/>
                    <am3d:postTrans dx="0" dy="0" dz="0"/>
                  </am3d:trans>
                  <am3d:raster rName="Office3DRenderer" rVer="16.0.8326">
                    <am3d:blip r:embed="rId5"/>
                  </am3d:raster>
                  <am3d:objViewport viewportSz="59755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id="{2335123E-4A65-4294-81AE-5843D66822A2}"/>
                  </a:ext>
                </a:extLst>
              </p:cNvPr>
              <p:cNvPicPr>
                <a:picLocks noGrp="1" noRot="1" noChangeAspect="1" noMove="1" noResize="1" noEditPoints="1" noAdjustHandles="1" noChangeArrowheads="1" noChangeShapeType="1" noCrop="1"/>
              </p:cNvPicPr>
              <p:nvPr/>
            </p:nvPicPr>
            <p:blipFill>
              <a:blip r:embed="rId5"/>
              <a:stretch>
                <a:fillRect/>
              </a:stretch>
            </p:blipFill>
            <p:spPr>
              <a:xfrm>
                <a:off x="5649963" y="1586027"/>
                <a:ext cx="3292258" cy="4567295"/>
              </a:xfrm>
              <a:prstGeom prst="rect">
                <a:avLst/>
              </a:prstGeom>
            </p:spPr>
          </p:pic>
        </mc:Fallback>
      </mc:AlternateContent>
    </p:spTree>
    <p:extLst>
      <p:ext uri="{BB962C8B-B14F-4D97-AF65-F5344CB8AC3E}">
        <p14:creationId xmlns:p14="http://schemas.microsoft.com/office/powerpoint/2010/main" val="3595473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Fornecedor de serviços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412201" y="1720146"/>
            <a:ext cx="4518735" cy="4154984"/>
          </a:xfrm>
          <a:prstGeom prst="rect">
            <a:avLst/>
          </a:prstGeom>
        </p:spPr>
        <p:txBody>
          <a:bodyPr wrap="square">
            <a:spAutoFit/>
          </a:bodyPr>
          <a:lstStyle/>
          <a:p>
            <a:pPr marL="342900" indent="-342900">
              <a:buFont typeface="Wingdings" pitchFamily="2" charset="2"/>
              <a:buChar char="Ø"/>
            </a:pPr>
            <a:r>
              <a:rPr lang="pt-PT" sz="2200" dirty="0"/>
              <a:t>Sim:</a:t>
            </a:r>
          </a:p>
          <a:p>
            <a:pPr marL="800100" lvl="1" indent="-342900" algn="just">
              <a:buFont typeface="Wingdings" pitchFamily="2" charset="2"/>
              <a:buChar char="Ø"/>
            </a:pPr>
            <a:r>
              <a:rPr lang="pt-PT" sz="2200" dirty="0"/>
              <a:t>serviços de comunicação ou de tratamento de dados conexos (por ex., fornecedores de serviços de alojamento e de cache)</a:t>
            </a:r>
          </a:p>
          <a:p>
            <a:pPr marL="800100" lvl="1" indent="-342900">
              <a:buFont typeface="Wingdings" pitchFamily="2" charset="2"/>
              <a:buChar char="Ø"/>
            </a:pPr>
            <a:r>
              <a:rPr lang="pt-PT" sz="2200" dirty="0"/>
              <a:t>entidades públicas e privadas</a:t>
            </a:r>
          </a:p>
          <a:p>
            <a:pPr marL="800100" lvl="1" indent="-342900">
              <a:buFont typeface="Wingdings" pitchFamily="2" charset="2"/>
              <a:buChar char="Ø"/>
            </a:pPr>
            <a:r>
              <a:rPr lang="pt-PT" sz="2200" dirty="0"/>
              <a:t>serviços gratuitos ou pagos</a:t>
            </a:r>
          </a:p>
          <a:p>
            <a:pPr marL="800100" lvl="1" indent="-342900">
              <a:buFont typeface="Wingdings" pitchFamily="2" charset="2"/>
              <a:buChar char="Ø"/>
            </a:pPr>
            <a:r>
              <a:rPr lang="pt-PT" sz="2200" dirty="0"/>
              <a:t>fornecimento a grupo fechado ou público</a:t>
            </a:r>
          </a:p>
          <a:p>
            <a:pPr marL="342900" indent="-342900">
              <a:buFont typeface="Wingdings" pitchFamily="2" charset="2"/>
              <a:buChar char="Ø"/>
            </a:pPr>
            <a:endParaRPr lang="en-US" sz="2200" dirty="0"/>
          </a:p>
          <a:p>
            <a:pPr marL="342900" indent="-342900">
              <a:buFont typeface="Wingdings" pitchFamily="2" charset="2"/>
              <a:buChar char="Ø"/>
            </a:pPr>
            <a:r>
              <a:rPr lang="pt-PT" sz="2200" dirty="0"/>
              <a:t>Não:</a:t>
            </a:r>
          </a:p>
          <a:p>
            <a:pPr marL="800100" lvl="1" indent="-342900">
              <a:buFont typeface="Wingdings" pitchFamily="2" charset="2"/>
              <a:buChar char="Ø"/>
            </a:pPr>
            <a:r>
              <a:rPr lang="pt-PT" sz="2200" dirty="0"/>
              <a:t>fornecedores de conteúdo</a:t>
            </a: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3816429"/>
          </a:xfrm>
          <a:prstGeom prst="rect">
            <a:avLst/>
          </a:prstGeom>
        </p:spPr>
        <p:txBody>
          <a:bodyPr wrap="square">
            <a:spAutoFit/>
          </a:bodyPr>
          <a:lstStyle/>
          <a:p>
            <a:pPr marL="342900" indent="-342900" algn="just">
              <a:buFont typeface="Wingdings" pitchFamily="2" charset="2"/>
              <a:buChar char="Ø"/>
            </a:pPr>
            <a:r>
              <a:rPr lang="pt-PT" sz="2200" dirty="0"/>
              <a:t>“</a:t>
            </a:r>
            <a:r>
              <a:rPr lang="pt-PT" sz="2200" b="1" dirty="0"/>
              <a:t>fornecedor de serviços</a:t>
            </a:r>
            <a:r>
              <a:rPr lang="pt-PT" sz="2200" dirty="0"/>
              <a:t>” significa: </a:t>
            </a:r>
          </a:p>
          <a:p>
            <a:pPr algn="just"/>
            <a:r>
              <a:rPr lang="pt-PT" sz="2200" dirty="0"/>
              <a:t>i) qualquer entidade pública ou privada que faculte aos utilizadores dos seus serviços a possibilidade de comunicarem através de um sistema informático, e </a:t>
            </a:r>
          </a:p>
          <a:p>
            <a:pPr algn="just"/>
            <a:r>
              <a:rPr lang="pt-PT" sz="2200" dirty="0" err="1"/>
              <a:t>ii</a:t>
            </a:r>
            <a:r>
              <a:rPr lang="pt-PT" sz="2200" dirty="0"/>
              <a:t>) qualquer outra entidade que processe ou armazene dados informáticos em nome do referido serviço de comunicações ou dos utilizadores desse serviço.</a:t>
            </a:r>
          </a:p>
        </p:txBody>
      </p:sp>
    </p:spTree>
    <p:extLst>
      <p:ext uri="{BB962C8B-B14F-4D97-AF65-F5344CB8AC3E}">
        <p14:creationId xmlns:p14="http://schemas.microsoft.com/office/powerpoint/2010/main" val="36662177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Artigo 35.º – Rede 24/7</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904086"/>
            <a:ext cx="5334816" cy="6524863"/>
          </a:xfrm>
          <a:prstGeom prst="rect">
            <a:avLst/>
          </a:prstGeom>
        </p:spPr>
        <p:txBody>
          <a:bodyPr wrap="square">
            <a:spAutoFit/>
          </a:bodyPr>
          <a:lstStyle/>
          <a:p>
            <a:pPr marL="342900" indent="-342900" algn="just">
              <a:buFont typeface="Wingdings" pitchFamily="2" charset="2"/>
              <a:buChar char="ü"/>
            </a:pPr>
            <a:endParaRPr lang="en-US" sz="2200" dirty="0"/>
          </a:p>
          <a:p>
            <a:pPr marL="342900" indent="-342900" algn="just">
              <a:buFont typeface="Wingdings" pitchFamily="2" charset="2"/>
              <a:buChar char="ü"/>
            </a:pPr>
            <a:r>
              <a:rPr lang="pt-PT" sz="2200" dirty="0"/>
              <a:t>A rede 24/7 deve ter capacidade para comunicar com outras redes 24/7 e com as autoridades nacionais competentes (por ex., ação penal) numa base expedita e 24/7</a:t>
            </a:r>
          </a:p>
          <a:p>
            <a:pPr algn="just"/>
            <a:endParaRPr lang="en-US" sz="2200" dirty="0"/>
          </a:p>
          <a:p>
            <a:pPr marL="342900" indent="-342900" algn="just">
              <a:buFont typeface="Wingdings" pitchFamily="2" charset="2"/>
              <a:buChar char="ü"/>
            </a:pPr>
            <a:r>
              <a:rPr lang="pt-PT" sz="2200" dirty="0"/>
              <a:t>A rede 24/7 deve dispor de equipamento de comunicações apropriado</a:t>
            </a:r>
          </a:p>
          <a:p>
            <a:pPr marL="342900" indent="-342900" algn="just">
              <a:buFont typeface="Wingdings" pitchFamily="2" charset="2"/>
              <a:buChar char="ü"/>
            </a:pPr>
            <a:endParaRPr lang="en-US" sz="2200" dirty="0"/>
          </a:p>
          <a:p>
            <a:pPr marL="342900" indent="-342900" algn="just">
              <a:buFont typeface="Wingdings" pitchFamily="2" charset="2"/>
              <a:buChar char="ü"/>
            </a:pPr>
            <a:r>
              <a:rPr lang="pt-PT" sz="2200" dirty="0"/>
              <a:t>A rede 24/7 deve dispor de pessoal com formação adequada em matéria de cibercrime e provas sob a forma eletrónica e sobre como responder eficazmente aos pedidos </a:t>
            </a:r>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p:txBody>
      </p:sp>
      <mc:AlternateContent xmlns:mc="http://schemas.openxmlformats.org/markup-compatibility/2006">
        <mc:Choice xmlns:am3d="http://schemas.microsoft.com/office/drawing/2017/model3d"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extLst>
                  <p:ext uri="{D42A27DB-BD31-4B8C-83A1-F6EECF244321}">
                    <p14:modId xmlns:p14="http://schemas.microsoft.com/office/powerpoint/2010/main" val="2212688876"/>
                  </p:ext>
                </p:extLst>
              </p:nvPr>
            </p:nvGraphicFramePr>
            <p:xfrm>
              <a:off x="5685892" y="1382964"/>
              <a:ext cx="3558682" cy="4681475"/>
            </p:xfrm>
            <a:graphic>
              <a:graphicData uri="http://schemas.microsoft.com/office/drawing/2017/model3d">
                <am3d:model3d r:embed="rId4">
                  <am3d:spPr>
                    <a:xfrm>
                      <a:off x="0" y="0"/>
                      <a:ext cx="3558682" cy="468147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1513582" ay="1088710" az="-500772"/>
                    <am3d:postTrans dx="0" dy="0" dz="0"/>
                  </am3d:trans>
                  <am3d:raster rName="Office3DRenderer" rVer="16.0.8326">
                    <am3d:blip r:embed="rId5"/>
                  </am3d:raster>
                  <am3d:objViewport viewportSz="597554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id="{2335123E-4A65-4294-81AE-5843D66822A2}"/>
                  </a:ext>
                </a:extLst>
              </p:cNvPr>
              <p:cNvPicPr>
                <a:picLocks noGrp="1" noRot="1" noChangeAspect="1" noMove="1" noResize="1" noEditPoints="1" noAdjustHandles="1" noChangeArrowheads="1" noChangeShapeType="1" noCrop="1"/>
              </p:cNvPicPr>
              <p:nvPr/>
            </p:nvPicPr>
            <p:blipFill>
              <a:blip r:embed="rId5"/>
              <a:stretch>
                <a:fillRect/>
              </a:stretch>
            </p:blipFill>
            <p:spPr>
              <a:xfrm>
                <a:off x="5685892" y="1382964"/>
                <a:ext cx="3558682" cy="4681475"/>
              </a:xfrm>
              <a:prstGeom prst="rect">
                <a:avLst/>
              </a:prstGeom>
            </p:spPr>
          </p:pic>
        </mc:Fallback>
      </mc:AlternateContent>
    </p:spTree>
    <p:extLst>
      <p:ext uri="{BB962C8B-B14F-4D97-AF65-F5344CB8AC3E}">
        <p14:creationId xmlns:p14="http://schemas.microsoft.com/office/powerpoint/2010/main" val="15698607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8267006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Parte 3</a:t>
            </a:r>
          </a:p>
          <a:p>
            <a:pPr algn="ctr">
              <a:lnSpc>
                <a:spcPct val="80000"/>
              </a:lnSpc>
            </a:pPr>
            <a:br>
              <a:rPr lang="pt-PT" sz="3200" b="1">
                <a:ea typeface="ＭＳ Ｐゴシック" charset="0"/>
                <a:cs typeface="ＭＳ Ｐゴシック" charset="0"/>
              </a:rPr>
            </a:br>
            <a:r>
              <a:rPr lang="pt-PT" sz="3200" b="1"/>
              <a:t>Modelos de cooperação internacional</a:t>
            </a:r>
          </a:p>
          <a:p>
            <a:pPr algn="ctr">
              <a:lnSpc>
                <a:spcPct val="80000"/>
              </a:lnSpc>
            </a:pPr>
            <a:endParaRPr lang="en-GB" sz="3200" b="1" dirty="0"/>
          </a:p>
        </p:txBody>
      </p:sp>
    </p:spTree>
    <p:extLst>
      <p:ext uri="{BB962C8B-B14F-4D97-AF65-F5344CB8AC3E}">
        <p14:creationId xmlns:p14="http://schemas.microsoft.com/office/powerpoint/2010/main" val="411307073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83</a:t>
            </a:fld>
            <a:endParaRPr lang="en-U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83</a:t>
            </a:fld>
            <a:endParaRPr lang="en-GB"/>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83</a:t>
            </a:fld>
            <a:endParaRPr lang="en-GB">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Hong Kong</a:t>
            </a: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7E8C42C6-8FFB-475E-8246-A94ABE46ED19}"/>
              </a:ext>
            </a:extLst>
          </p:cNvPr>
          <p:cNvPicPr>
            <a:picLocks noChangeAspect="1"/>
          </p:cNvPicPr>
          <p:nvPr/>
        </p:nvPicPr>
        <p:blipFill rotWithShape="1">
          <a:blip r:embed="rId4"/>
          <a:srcRect l="22881" t="7344" r="22881" b="-2072"/>
          <a:stretch/>
        </p:blipFill>
        <p:spPr>
          <a:xfrm>
            <a:off x="0" y="894204"/>
            <a:ext cx="2415153" cy="2951664"/>
          </a:xfrm>
          <a:prstGeom prst="rect">
            <a:avLst/>
          </a:prstGeom>
        </p:spPr>
      </p:pic>
      <p:pic>
        <p:nvPicPr>
          <p:cNvPr id="17" name="Picture 16">
            <a:extLst>
              <a:ext uri="{FF2B5EF4-FFF2-40B4-BE49-F238E27FC236}">
                <a16:creationId xmlns:a16="http://schemas.microsoft.com/office/drawing/2014/main" id="{08A743B8-DC44-434F-912F-23735B617CDE}"/>
              </a:ext>
            </a:extLst>
          </p:cNvPr>
          <p:cNvPicPr>
            <a:picLocks noChangeAspect="1"/>
          </p:cNvPicPr>
          <p:nvPr/>
        </p:nvPicPr>
        <p:blipFill rotWithShape="1">
          <a:blip r:embed="rId5"/>
          <a:srcRect l="25422" t="11299" r="24860" b="-3012"/>
          <a:stretch/>
        </p:blipFill>
        <p:spPr>
          <a:xfrm>
            <a:off x="1588576" y="2145868"/>
            <a:ext cx="4210373" cy="5519454"/>
          </a:xfrm>
          <a:prstGeom prst="rect">
            <a:avLst/>
          </a:prstGeom>
        </p:spPr>
      </p:pic>
      <p:pic>
        <p:nvPicPr>
          <p:cNvPr id="19" name="Picture 18">
            <a:extLst>
              <a:ext uri="{FF2B5EF4-FFF2-40B4-BE49-F238E27FC236}">
                <a16:creationId xmlns:a16="http://schemas.microsoft.com/office/drawing/2014/main" id="{7BF5E73E-3A24-4325-A847-D977AF3A9892}"/>
              </a:ext>
            </a:extLst>
          </p:cNvPr>
          <p:cNvPicPr>
            <a:picLocks noChangeAspect="1"/>
          </p:cNvPicPr>
          <p:nvPr/>
        </p:nvPicPr>
        <p:blipFill rotWithShape="1">
          <a:blip r:embed="rId6"/>
          <a:srcRect l="26695" t="8475" r="25283"/>
          <a:stretch/>
        </p:blipFill>
        <p:spPr>
          <a:xfrm>
            <a:off x="5189222" y="1332205"/>
            <a:ext cx="3954778" cy="5295255"/>
          </a:xfrm>
          <a:prstGeom prst="rect">
            <a:avLst/>
          </a:prstGeom>
        </p:spPr>
      </p:pic>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604653"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pt-PT" sz="2400" b="1">
                <a:hlinkClick r:id="rId7"/>
              </a:rPr>
              <a:t>http://www.doj.gov.hk/lawdoc/mla.pdf</a:t>
            </a:r>
          </a:p>
          <a:p>
            <a:pPr marL="0" indent="0" algn="ctr">
              <a:buFont typeface="Arial" pitchFamily="34" charset="0"/>
              <a:buNone/>
            </a:pPr>
            <a:endParaRPr lang="en-US" sz="2000" b="1" dirty="0"/>
          </a:p>
          <a:p>
            <a:pPr marL="0" indent="0" algn="ctr">
              <a:buFont typeface="Arial" pitchFamily="34" charset="0"/>
              <a:buNone/>
            </a:pPr>
            <a:endParaRPr lang="en-US" sz="2000" b="1" dirty="0"/>
          </a:p>
        </p:txBody>
      </p:sp>
    </p:spTree>
    <p:extLst>
      <p:ext uri="{BB962C8B-B14F-4D97-AF65-F5344CB8AC3E}">
        <p14:creationId xmlns:p14="http://schemas.microsoft.com/office/powerpoint/2010/main" val="23014677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84</a:t>
            </a:fld>
            <a:endParaRPr lang="en-U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84</a:t>
            </a:fld>
            <a:endParaRPr lang="en-GB"/>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84</a:t>
            </a:fld>
            <a:endParaRPr lang="en-GB">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Reino Unido</a:t>
            </a: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215039"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pt-PT" sz="2400" b="1">
                <a:hlinkClick r:id="rId4"/>
              </a:rPr>
              <a:t>https://www.gov.uk/government/uploads/system/uploads/attachment_data/file/415038/MLA_Guidelines_2015.pdf</a:t>
            </a:r>
          </a:p>
        </p:txBody>
      </p:sp>
      <p:pic>
        <p:nvPicPr>
          <p:cNvPr id="3" name="Picture 2">
            <a:extLst>
              <a:ext uri="{FF2B5EF4-FFF2-40B4-BE49-F238E27FC236}">
                <a16:creationId xmlns:a16="http://schemas.microsoft.com/office/drawing/2014/main" id="{6E0A357F-EB73-4F96-8CE7-27E701FE095A}"/>
              </a:ext>
            </a:extLst>
          </p:cNvPr>
          <p:cNvPicPr>
            <a:picLocks noChangeAspect="1"/>
          </p:cNvPicPr>
          <p:nvPr/>
        </p:nvPicPr>
        <p:blipFill rotWithShape="1">
          <a:blip r:embed="rId5"/>
          <a:srcRect l="23305" t="1507" r="23164" b="4520"/>
          <a:stretch/>
        </p:blipFill>
        <p:spPr>
          <a:xfrm>
            <a:off x="65278" y="1853558"/>
            <a:ext cx="3384236" cy="4455762"/>
          </a:xfrm>
          <a:prstGeom prst="rect">
            <a:avLst/>
          </a:prstGeom>
        </p:spPr>
      </p:pic>
      <p:pic>
        <p:nvPicPr>
          <p:cNvPr id="4" name="Picture 3">
            <a:extLst>
              <a:ext uri="{FF2B5EF4-FFF2-40B4-BE49-F238E27FC236}">
                <a16:creationId xmlns:a16="http://schemas.microsoft.com/office/drawing/2014/main" id="{9472174A-DF34-4A4D-B7CB-715F3FA0AF1A}"/>
              </a:ext>
            </a:extLst>
          </p:cNvPr>
          <p:cNvPicPr>
            <a:picLocks noChangeAspect="1"/>
          </p:cNvPicPr>
          <p:nvPr/>
        </p:nvPicPr>
        <p:blipFill rotWithShape="1">
          <a:blip r:embed="rId6"/>
          <a:srcRect l="23729" t="9913" r="23446"/>
          <a:stretch/>
        </p:blipFill>
        <p:spPr>
          <a:xfrm>
            <a:off x="3096181" y="1853558"/>
            <a:ext cx="6367220" cy="5168920"/>
          </a:xfrm>
          <a:prstGeom prst="rect">
            <a:avLst/>
          </a:prstGeom>
        </p:spPr>
      </p:pic>
    </p:spTree>
    <p:extLst>
      <p:ext uri="{BB962C8B-B14F-4D97-AF65-F5344CB8AC3E}">
        <p14:creationId xmlns:p14="http://schemas.microsoft.com/office/powerpoint/2010/main" val="35434673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85</a:t>
            </a:fld>
            <a:endParaRPr lang="en-GB">
              <a:solidFill>
                <a:schemeClr val="tx1"/>
              </a:solidFill>
            </a:endParaRPr>
          </a:p>
        </p:txBody>
      </p:sp>
      <p:sp>
        <p:nvSpPr>
          <p:cNvPr id="5" name="TextBox 4"/>
          <p:cNvSpPr txBox="1"/>
          <p:nvPr/>
        </p:nvSpPr>
        <p:spPr>
          <a:xfrm>
            <a:off x="88522" y="1011207"/>
            <a:ext cx="8933934" cy="5616922"/>
          </a:xfrm>
          <a:prstGeom prst="rect">
            <a:avLst/>
          </a:prstGeom>
          <a:noFill/>
        </p:spPr>
        <p:txBody>
          <a:bodyPr wrap="square" rtlCol="0">
            <a:spAutoFit/>
          </a:bodyPr>
          <a:lstStyle/>
          <a:p>
            <a:r>
              <a:rPr lang="pt-PT" b="1" dirty="0">
                <a:solidFill>
                  <a:schemeClr val="tx2"/>
                </a:solidFill>
                <a:latin typeface="Verdana" panose="020B0604030504040204" pitchFamily="34" charset="0"/>
                <a:ea typeface="Verdana" panose="020B0604030504040204" pitchFamily="34" charset="0"/>
              </a:rPr>
              <a:t>Enquadramento</a:t>
            </a:r>
          </a:p>
          <a:p>
            <a:pPr marL="457200" lvl="0" indent="-457200">
              <a:spcBef>
                <a:spcPts val="600"/>
              </a:spcBef>
              <a:spcAft>
                <a:spcPts val="600"/>
              </a:spcAft>
              <a:buFont typeface="Arial" pitchFamily="34" charset="0"/>
              <a:buChar char="•"/>
            </a:pPr>
            <a:r>
              <a:rPr lang="pt-PT" sz="1600" dirty="0">
                <a:latin typeface="Verdana" panose="020B0604030504040204" pitchFamily="34" charset="0"/>
                <a:ea typeface="Verdana" panose="020B0604030504040204" pitchFamily="34" charset="0"/>
              </a:rPr>
              <a:t>Motivos para avançar com o modelo de preservação de dados previsto no artigo 29.º/30.º:</a:t>
            </a:r>
          </a:p>
          <a:p>
            <a:pPr marL="914400" lvl="1" indent="-457200">
              <a:spcBef>
                <a:spcPts val="600"/>
              </a:spcBef>
              <a:spcAft>
                <a:spcPts val="600"/>
              </a:spcAft>
              <a:buFont typeface="Arial" pitchFamily="34" charset="0"/>
              <a:buChar char="•"/>
            </a:pPr>
            <a:r>
              <a:rPr lang="pt-PT" sz="1600" dirty="0">
                <a:latin typeface="Verdana" panose="020B0604030504040204" pitchFamily="34" charset="0"/>
                <a:ea typeface="Verdana" panose="020B0604030504040204" pitchFamily="34" charset="0"/>
              </a:rPr>
              <a:t>Texto do artigo 35.º da Convenção adotado como modelo para os campos obrigatórios;</a:t>
            </a:r>
          </a:p>
          <a:p>
            <a:pPr marL="914400" lvl="1" indent="-457200">
              <a:spcBef>
                <a:spcPts val="600"/>
              </a:spcBef>
              <a:spcAft>
                <a:spcPts val="600"/>
              </a:spcAft>
              <a:buFont typeface="Arial" pitchFamily="34" charset="0"/>
              <a:buChar char="•"/>
            </a:pPr>
            <a:r>
              <a:rPr lang="pt-PT" sz="1600" dirty="0">
                <a:latin typeface="Verdana" panose="020B0604030504040204" pitchFamily="34" charset="0"/>
                <a:ea typeface="Verdana" panose="020B0604030504040204" pitchFamily="34" charset="0"/>
              </a:rPr>
              <a:t>Minimização dos dados introduzidos e, por conseguinte, menor tempo de processamento;</a:t>
            </a:r>
          </a:p>
          <a:p>
            <a:pPr marL="914400" lvl="1" indent="-457200">
              <a:spcBef>
                <a:spcPts val="600"/>
              </a:spcBef>
              <a:spcAft>
                <a:spcPts val="600"/>
              </a:spcAft>
              <a:buFont typeface="Arial" pitchFamily="34" charset="0"/>
              <a:buChar char="•"/>
            </a:pPr>
            <a:r>
              <a:rPr lang="pt-PT" sz="1600" dirty="0">
                <a:latin typeface="Verdana" panose="020B0604030504040204" pitchFamily="34" charset="0"/>
                <a:ea typeface="Verdana" panose="020B0604030504040204" pitchFamily="34" charset="0"/>
              </a:rPr>
              <a:t>Orientação para os pontos de contacto recentemente criados ou futuros;</a:t>
            </a:r>
          </a:p>
          <a:p>
            <a:pPr marL="914400" lvl="1" indent="-457200">
              <a:spcBef>
                <a:spcPts val="600"/>
              </a:spcBef>
              <a:spcAft>
                <a:spcPts val="600"/>
              </a:spcAft>
              <a:buFont typeface="Arial" pitchFamily="34" charset="0"/>
              <a:buChar char="•"/>
            </a:pPr>
            <a:r>
              <a:rPr lang="pt-PT" sz="1600" dirty="0">
                <a:latin typeface="Verdana" panose="020B0604030504040204" pitchFamily="34" charset="0"/>
                <a:ea typeface="Verdana" panose="020B0604030504040204" pitchFamily="34" charset="0"/>
              </a:rPr>
              <a:t>Prática mais uniforme de pedidos de preservação em todos os países.</a:t>
            </a:r>
          </a:p>
          <a:p>
            <a:pPr marL="457200" lvl="0" indent="-457200">
              <a:spcBef>
                <a:spcPts val="600"/>
              </a:spcBef>
              <a:spcAft>
                <a:spcPts val="600"/>
              </a:spcAft>
              <a:buFont typeface="Arial" pitchFamily="34" charset="0"/>
              <a:buChar char="•"/>
            </a:pPr>
            <a:r>
              <a:rPr lang="pt-PT" sz="1600" dirty="0">
                <a:latin typeface="Verdana" panose="020B0604030504040204" pitchFamily="34" charset="0"/>
                <a:ea typeface="Verdana" panose="020B0604030504040204" pitchFamily="34" charset="0"/>
              </a:rPr>
              <a:t>Esforços de reforço das capacidades (reuniões regionais, formação), 2016 e 2017;</a:t>
            </a:r>
          </a:p>
          <a:p>
            <a:pPr marL="457200" lvl="0" indent="-457200">
              <a:spcBef>
                <a:spcPts val="600"/>
              </a:spcBef>
              <a:spcAft>
                <a:spcPts val="600"/>
              </a:spcAft>
              <a:buFont typeface="Arial" pitchFamily="34" charset="0"/>
              <a:buChar char="•"/>
            </a:pPr>
            <a:r>
              <a:rPr lang="pt-PT" sz="1600" dirty="0">
                <a:latin typeface="Verdana" panose="020B0604030504040204" pitchFamily="34" charset="0"/>
                <a:ea typeface="Verdana" panose="020B0604030504040204" pitchFamily="34" charset="0"/>
              </a:rPr>
              <a:t>Modelos iniciais (artigos 29.º e 31.º da Convenção de Budapeste) testados por vários países;</a:t>
            </a:r>
          </a:p>
          <a:p>
            <a:pPr marL="457200" lvl="0" indent="-457200">
              <a:spcBef>
                <a:spcPts val="600"/>
              </a:spcBef>
              <a:spcAft>
                <a:spcPts val="600"/>
              </a:spcAft>
              <a:buFont typeface="Arial" pitchFamily="34" charset="0"/>
              <a:buChar char="•"/>
            </a:pPr>
            <a:r>
              <a:rPr lang="pt-PT" sz="1600" dirty="0">
                <a:latin typeface="Verdana" panose="020B0604030504040204" pitchFamily="34" charset="0"/>
                <a:ea typeface="Verdana" panose="020B0604030504040204" pitchFamily="34" charset="0"/>
              </a:rPr>
              <a:t>Outras apresentações e discussões através da lista de distribuição e do Gabinete do T-CY (2017 e 2018);</a:t>
            </a:r>
          </a:p>
          <a:p>
            <a:pPr marL="457200" lvl="0" indent="-457200">
              <a:spcBef>
                <a:spcPts val="600"/>
              </a:spcBef>
              <a:spcAft>
                <a:spcPts val="600"/>
              </a:spcAft>
              <a:buFont typeface="Arial" pitchFamily="34" charset="0"/>
              <a:buChar char="•"/>
            </a:pPr>
            <a:r>
              <a:rPr lang="pt-PT" sz="1600" dirty="0">
                <a:latin typeface="Verdana" panose="020B0604030504040204" pitchFamily="34" charset="0"/>
                <a:ea typeface="Verdana" panose="020B0604030504040204" pitchFamily="34" charset="0"/>
              </a:rPr>
              <a:t>Versão final revista e adotada na 19.ª reunião plenária do T-CY (9-10 de julho de 2018).</a:t>
            </a:r>
          </a:p>
        </p:txBody>
      </p:sp>
      <p:sp>
        <p:nvSpPr>
          <p:cNvPr id="12" name="Rectangle 11"/>
          <p:cNvSpPr/>
          <p:nvPr/>
        </p:nvSpPr>
        <p:spPr>
          <a:xfrm>
            <a:off x="0" y="6588125"/>
            <a:ext cx="9144000" cy="2968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b="1">
                <a:solidFill>
                  <a:srgbClr val="FFFFFF"/>
                </a:solidFill>
                <a:latin typeface="Arial Narrow" panose="020B0606020202030204" pitchFamily="34" charset="0"/>
                <a:cs typeface="Verdana" charset="0"/>
              </a:rPr>
              <a:t>www.coe.int/cybercrime</a:t>
            </a:r>
          </a:p>
        </p:txBody>
      </p:sp>
      <p:sp>
        <p:nvSpPr>
          <p:cNvPr id="6" name="Rectangle 4">
            <a:extLst>
              <a:ext uri="{FF2B5EF4-FFF2-40B4-BE49-F238E27FC236}">
                <a16:creationId xmlns:a16="http://schemas.microsoft.com/office/drawing/2014/main" id="{C88053CA-270D-410B-9EE3-CE117A0E464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id="{A2D56477-F1A4-4CAA-8455-82A0B63ABF54}"/>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2800" b="1" dirty="0">
                <a:solidFill>
                  <a:schemeClr val="bg1"/>
                </a:solidFill>
              </a:rPr>
              <a:t>Modelos do Conselho da Europa: Enquadramento</a:t>
            </a:r>
          </a:p>
        </p:txBody>
      </p:sp>
      <p:pic>
        <p:nvPicPr>
          <p:cNvPr id="8" name="Picture 4">
            <a:extLst>
              <a:ext uri="{FF2B5EF4-FFF2-40B4-BE49-F238E27FC236}">
                <a16:creationId xmlns:a16="http://schemas.microsoft.com/office/drawing/2014/main" id="{7806AF4A-3E52-420F-9625-BE23585789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45201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496" y="1000755"/>
            <a:ext cx="8933934" cy="5416868"/>
          </a:xfrm>
          <a:prstGeom prst="rect">
            <a:avLst/>
          </a:prstGeom>
          <a:noFill/>
        </p:spPr>
        <p:txBody>
          <a:bodyPr wrap="square" rtlCol="0">
            <a:spAutoFit/>
          </a:bodyPr>
          <a:lstStyle/>
          <a:p>
            <a:pPr>
              <a:spcAft>
                <a:spcPts val="600"/>
              </a:spcAft>
            </a:pPr>
            <a:r>
              <a:rPr lang="pt-PT" sz="1600" b="1" dirty="0">
                <a:solidFill>
                  <a:schemeClr val="tx2"/>
                </a:solidFill>
                <a:latin typeface="Verdana" panose="020B0604030504040204" pitchFamily="34" charset="0"/>
                <a:ea typeface="Verdana" panose="020B0604030504040204" pitchFamily="34" charset="0"/>
              </a:rPr>
              <a:t>Modelo do artigo 29.º/30.º – principais características:</a:t>
            </a:r>
          </a:p>
          <a:p>
            <a:pPr>
              <a:spcAft>
                <a:spcPts val="600"/>
              </a:spcAft>
            </a:pPr>
            <a:endParaRPr lang="en-GB" sz="1600"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Marcação dos elementos obrigatórios com um asterisco (requisitos do artigo 35.º);</a:t>
            </a:r>
          </a:p>
          <a:p>
            <a:pPr marL="457200" lvl="0" indent="-457200">
              <a:spcAft>
                <a:spcPts val="600"/>
              </a:spcAft>
              <a:buFont typeface="Arial" pitchFamily="34" charset="0"/>
              <a:buChar char="•"/>
            </a:pPr>
            <a:r>
              <a:rPr lang="pt-PT" sz="1600" dirty="0" err="1">
                <a:latin typeface="Verdana" panose="020B0604030504040204" pitchFamily="34" charset="0"/>
                <a:ea typeface="Verdana" panose="020B0604030504040204" pitchFamily="34" charset="0"/>
              </a:rPr>
              <a:t>Referência/estado</a:t>
            </a:r>
            <a:r>
              <a:rPr lang="pt-PT" sz="1600" dirty="0">
                <a:latin typeface="Verdana" panose="020B0604030504040204" pitchFamily="34" charset="0"/>
                <a:ea typeface="Verdana" panose="020B0604030504040204" pitchFamily="34" charset="0"/>
              </a:rPr>
              <a:t> do processo;</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Menos pormenores </a:t>
            </a:r>
            <a:r>
              <a:rPr lang="pt-PT" sz="1600" dirty="0" err="1">
                <a:latin typeface="Verdana" panose="020B0604030504040204" pitchFamily="34" charset="0"/>
                <a:ea typeface="Verdana" panose="020B0604030504040204" pitchFamily="34" charset="0"/>
              </a:rPr>
              <a:t>solicitados/mais</a:t>
            </a:r>
            <a:r>
              <a:rPr lang="pt-PT" sz="1600" dirty="0">
                <a:latin typeface="Verdana" panose="020B0604030504040204" pitchFamily="34" charset="0"/>
                <a:ea typeface="Verdana" panose="020B0604030504040204" pitchFamily="34" charset="0"/>
              </a:rPr>
              <a:t> </a:t>
            </a:r>
            <a:r>
              <a:rPr lang="pt-PT" sz="1600" dirty="0" err="1">
                <a:latin typeface="Verdana" panose="020B0604030504040204" pitchFamily="34" charset="0"/>
                <a:ea typeface="Verdana" panose="020B0604030504040204" pitchFamily="34" charset="0"/>
              </a:rPr>
              <a:t>pormenores</a:t>
            </a:r>
            <a:r>
              <a:rPr lang="pt-PT" sz="1600" dirty="0">
                <a:latin typeface="Verdana" panose="020B0604030504040204" pitchFamily="34" charset="0"/>
                <a:ea typeface="Verdana" panose="020B0604030504040204" pitchFamily="34" charset="0"/>
              </a:rPr>
              <a:t> sobre a autoridade requerente;</a:t>
            </a:r>
          </a:p>
          <a:p>
            <a:pPr marL="45720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Informações sobre as autoridades responsáveis pela investigação e pela ação penal (separadamente);</a:t>
            </a:r>
          </a:p>
          <a:p>
            <a:pPr marL="45720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Dados da pessoa de contacto para confirmação adicional;</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Escolha relativa aos meios de resposta;</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Possibilidade de anexar o pedido de assistência jurídica mútua;</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Secção “Infrações” simplificada;</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Descrição dos dados </a:t>
            </a:r>
            <a:r>
              <a:rPr lang="pt-PT" sz="1600" dirty="0" err="1">
                <a:latin typeface="Verdana" panose="020B0604030504040204" pitchFamily="34" charset="0"/>
                <a:ea typeface="Verdana" panose="020B0604030504040204" pitchFamily="34" charset="0"/>
              </a:rPr>
              <a:t>solicitados/anexo</a:t>
            </a:r>
            <a:r>
              <a:rPr lang="pt-PT" sz="1600" dirty="0">
                <a:latin typeface="Verdana" panose="020B0604030504040204" pitchFamily="34" charset="0"/>
                <a:ea typeface="Verdana" panose="020B0604030504040204" pitchFamily="34" charset="0"/>
              </a:rPr>
              <a:t> (formulário de especificação);</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Informações que identifiquem a pessoa ou a organização;</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Referência ao artigo 30.º;</a:t>
            </a:r>
          </a:p>
          <a:p>
            <a:pPr marL="457200" lvl="0" indent="-457200">
              <a:spcAft>
                <a:spcPts val="600"/>
              </a:spcAft>
              <a:buFont typeface="Arial" pitchFamily="34" charset="0"/>
              <a:buChar char="•"/>
            </a:pPr>
            <a:r>
              <a:rPr lang="pt-PT" sz="1600" dirty="0" err="1">
                <a:latin typeface="Verdana" panose="020B0604030504040204" pitchFamily="34" charset="0"/>
                <a:ea typeface="Verdana" panose="020B0604030504040204" pitchFamily="34" charset="0"/>
              </a:rPr>
              <a:t>Estado/urgência</a:t>
            </a:r>
            <a:r>
              <a:rPr lang="pt-PT" sz="1600" dirty="0">
                <a:latin typeface="Verdana" panose="020B0604030504040204" pitchFamily="34" charset="0"/>
                <a:ea typeface="Verdana" panose="020B0604030504040204" pitchFamily="34" charset="0"/>
              </a:rPr>
              <a:t> do processo (elementos predefinidos)</a:t>
            </a:r>
            <a:r>
              <a:rPr lang="pt-PT" sz="1600" dirty="0" err="1">
                <a:latin typeface="Verdana" panose="020B0604030504040204" pitchFamily="34" charset="0"/>
                <a:ea typeface="Verdana" panose="020B0604030504040204" pitchFamily="34" charset="0"/>
              </a:rPr>
              <a:t>/confidencialidade</a:t>
            </a:r>
            <a:r>
              <a:rPr lang="pt-PT" sz="1600"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Opções de </a:t>
            </a:r>
            <a:r>
              <a:rPr lang="pt-PT" sz="1600" dirty="0" err="1">
                <a:latin typeface="Verdana" panose="020B0604030504040204" pitchFamily="34" charset="0"/>
                <a:ea typeface="Verdana" panose="020B0604030504040204" pitchFamily="34" charset="0"/>
              </a:rPr>
              <a:t>confirmação/notificação</a:t>
            </a:r>
            <a:r>
              <a:rPr lang="pt-PT" dirty="0">
                <a:latin typeface="Arial Narrow" panose="020B0606020202030204" pitchFamily="34" charset="0"/>
              </a:rPr>
              <a:t>.</a:t>
            </a:r>
            <a:endParaRPr lang="pt-PT" sz="2000" dirty="0">
              <a:latin typeface="Arial Narrow" panose="020B0606020202030204" pitchFamily="34" charset="0"/>
            </a:endParaRPr>
          </a:p>
        </p:txBody>
      </p:sp>
      <p:sp>
        <p:nvSpPr>
          <p:cNvPr id="9" name="Slide Number Placeholder 1">
            <a:extLst>
              <a:ext uri="{FF2B5EF4-FFF2-40B4-BE49-F238E27FC236}">
                <a16:creationId xmlns:a16="http://schemas.microsoft.com/office/drawing/2014/main" id="{CBEEFD16-46E2-4732-BBFC-C085508B06B1}"/>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86</a:t>
            </a:fld>
            <a:endParaRPr lang="en-GB"/>
          </a:p>
        </p:txBody>
      </p:sp>
      <p:sp>
        <p:nvSpPr>
          <p:cNvPr id="10" name="TextBox 9">
            <a:extLst>
              <a:ext uri="{FF2B5EF4-FFF2-40B4-BE49-F238E27FC236}">
                <a16:creationId xmlns:a16="http://schemas.microsoft.com/office/drawing/2014/main" id="{51B8798A-0019-4545-9A12-131724C55B94}"/>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11" name="Slide Number Placeholder 4">
            <a:extLst>
              <a:ext uri="{FF2B5EF4-FFF2-40B4-BE49-F238E27FC236}">
                <a16:creationId xmlns:a16="http://schemas.microsoft.com/office/drawing/2014/main" id="{40F22D54-68B0-4E70-9EF6-B2B192F8334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86</a:t>
            </a:fld>
            <a:endParaRPr lang="en-GB">
              <a:solidFill>
                <a:schemeClr val="tx1"/>
              </a:solidFill>
            </a:endParaRPr>
          </a:p>
        </p:txBody>
      </p:sp>
      <p:sp>
        <p:nvSpPr>
          <p:cNvPr id="13" name="Rectangle 12">
            <a:extLst>
              <a:ext uri="{FF2B5EF4-FFF2-40B4-BE49-F238E27FC236}">
                <a16:creationId xmlns:a16="http://schemas.microsoft.com/office/drawing/2014/main" id="{312C2593-7C60-46C1-91B2-377889D21D4E}"/>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4">
            <a:extLst>
              <a:ext uri="{FF2B5EF4-FFF2-40B4-BE49-F238E27FC236}">
                <a16:creationId xmlns:a16="http://schemas.microsoft.com/office/drawing/2014/main" id="{61FE5FAA-D5B9-4BAA-B107-AF34C01FFEE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15">
            <a:extLst>
              <a:ext uri="{FF2B5EF4-FFF2-40B4-BE49-F238E27FC236}">
                <a16:creationId xmlns:a16="http://schemas.microsoft.com/office/drawing/2014/main" id="{5D3DE080-A417-415F-91A9-A71615912EF9}"/>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2800" b="1" dirty="0">
                <a:solidFill>
                  <a:schemeClr val="bg1"/>
                </a:solidFill>
              </a:rPr>
              <a:t>Modelo do artigo 29.º/30.º – Pedido de assistência </a:t>
            </a:r>
          </a:p>
          <a:p>
            <a:pPr algn="r"/>
            <a:r>
              <a:rPr lang="pt-PT" sz="2800" b="1" dirty="0">
                <a:solidFill>
                  <a:schemeClr val="bg1"/>
                </a:solidFill>
              </a:rPr>
              <a:t>jurídica mútua para pedido de preservação</a:t>
            </a:r>
          </a:p>
        </p:txBody>
      </p:sp>
      <p:pic>
        <p:nvPicPr>
          <p:cNvPr id="17" name="Picture 4">
            <a:extLst>
              <a:ext uri="{FF2B5EF4-FFF2-40B4-BE49-F238E27FC236}">
                <a16:creationId xmlns:a16="http://schemas.microsoft.com/office/drawing/2014/main" id="{4D73E5F6-2FA0-440C-A9BA-3233BA207A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a:extLst>
              <a:ext uri="{FF2B5EF4-FFF2-40B4-BE49-F238E27FC236}">
                <a16:creationId xmlns:a16="http://schemas.microsoft.com/office/drawing/2014/main" id="{39E63EE2-FAFE-40D7-9581-D2538CA7E641}"/>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4772535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87</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87</a:t>
            </a:fld>
            <a:endParaRPr lang="en-GB"/>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87</a:t>
            </a:fld>
            <a:endParaRPr lang="en-GB">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Modelo do artigo 29.º/30.º</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7" name="Picture 16">
            <a:extLst>
              <a:ext uri="{FF2B5EF4-FFF2-40B4-BE49-F238E27FC236}">
                <a16:creationId xmlns:a16="http://schemas.microsoft.com/office/drawing/2014/main" id="{6BD1C26D-1F22-4B98-A214-032715ED6FBB}"/>
              </a:ext>
            </a:extLst>
          </p:cNvPr>
          <p:cNvPicPr>
            <a:picLocks noChangeAspect="1"/>
          </p:cNvPicPr>
          <p:nvPr/>
        </p:nvPicPr>
        <p:blipFill>
          <a:blip r:embed="rId4"/>
          <a:stretch>
            <a:fillRect/>
          </a:stretch>
        </p:blipFill>
        <p:spPr>
          <a:xfrm>
            <a:off x="0" y="558835"/>
            <a:ext cx="4592499" cy="5962377"/>
          </a:xfrm>
          <a:prstGeom prst="rect">
            <a:avLst/>
          </a:prstGeom>
        </p:spPr>
      </p:pic>
      <p:pic>
        <p:nvPicPr>
          <p:cNvPr id="18" name="Picture 17">
            <a:extLst>
              <a:ext uri="{FF2B5EF4-FFF2-40B4-BE49-F238E27FC236}">
                <a16:creationId xmlns:a16="http://schemas.microsoft.com/office/drawing/2014/main" id="{4EE12ACF-86D3-4F3A-813D-61C197F27D57}"/>
              </a:ext>
            </a:extLst>
          </p:cNvPr>
          <p:cNvPicPr>
            <a:picLocks noChangeAspect="1"/>
          </p:cNvPicPr>
          <p:nvPr/>
        </p:nvPicPr>
        <p:blipFill>
          <a:blip r:embed="rId5"/>
          <a:stretch>
            <a:fillRect/>
          </a:stretch>
        </p:blipFill>
        <p:spPr>
          <a:xfrm>
            <a:off x="4597728" y="558835"/>
            <a:ext cx="4546272" cy="5998447"/>
          </a:xfrm>
          <a:prstGeom prst="rect">
            <a:avLst/>
          </a:prstGeom>
        </p:spPr>
      </p:pic>
    </p:spTree>
    <p:extLst>
      <p:ext uri="{BB962C8B-B14F-4D97-AF65-F5344CB8AC3E}">
        <p14:creationId xmlns:p14="http://schemas.microsoft.com/office/powerpoint/2010/main" val="3151617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88</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88</a:t>
            </a:fld>
            <a:endParaRPr lang="en-GB"/>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88</a:t>
            </a:fld>
            <a:endParaRPr lang="en-GB">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Modelo do artigo 29.º/30.º</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10A514D6-C5F9-4F10-9260-560C136ACD23}"/>
              </a:ext>
            </a:extLst>
          </p:cNvPr>
          <p:cNvPicPr>
            <a:picLocks noChangeAspect="1"/>
          </p:cNvPicPr>
          <p:nvPr/>
        </p:nvPicPr>
        <p:blipFill>
          <a:blip r:embed="rId4"/>
          <a:stretch>
            <a:fillRect/>
          </a:stretch>
        </p:blipFill>
        <p:spPr>
          <a:xfrm>
            <a:off x="0" y="564647"/>
            <a:ext cx="4597727" cy="5994747"/>
          </a:xfrm>
          <a:prstGeom prst="rect">
            <a:avLst/>
          </a:prstGeom>
        </p:spPr>
      </p:pic>
      <p:pic>
        <p:nvPicPr>
          <p:cNvPr id="4" name="Picture 3">
            <a:extLst>
              <a:ext uri="{FF2B5EF4-FFF2-40B4-BE49-F238E27FC236}">
                <a16:creationId xmlns:a16="http://schemas.microsoft.com/office/drawing/2014/main" id="{53CB7484-BBEF-41A1-91C0-C44710C4363D}"/>
              </a:ext>
            </a:extLst>
          </p:cNvPr>
          <p:cNvPicPr>
            <a:picLocks noChangeAspect="1"/>
          </p:cNvPicPr>
          <p:nvPr/>
        </p:nvPicPr>
        <p:blipFill>
          <a:blip r:embed="rId5"/>
          <a:stretch>
            <a:fillRect/>
          </a:stretch>
        </p:blipFill>
        <p:spPr>
          <a:xfrm>
            <a:off x="4572000" y="600280"/>
            <a:ext cx="4450476" cy="5920932"/>
          </a:xfrm>
          <a:prstGeom prst="rect">
            <a:avLst/>
          </a:prstGeom>
        </p:spPr>
      </p:pic>
    </p:spTree>
    <p:extLst>
      <p:ext uri="{BB962C8B-B14F-4D97-AF65-F5344CB8AC3E}">
        <p14:creationId xmlns:p14="http://schemas.microsoft.com/office/powerpoint/2010/main" val="38145746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89</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89</a:t>
            </a:fld>
            <a:endParaRPr lang="en-GB"/>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89</a:t>
            </a:fld>
            <a:endParaRPr lang="en-GB">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Modelo do artigo 29.º/30.º</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4" name="Picture 13">
            <a:extLst>
              <a:ext uri="{FF2B5EF4-FFF2-40B4-BE49-F238E27FC236}">
                <a16:creationId xmlns:a16="http://schemas.microsoft.com/office/drawing/2014/main" id="{D39A2F3C-8579-4334-938F-99D4C1479C6D}"/>
              </a:ext>
            </a:extLst>
          </p:cNvPr>
          <p:cNvPicPr>
            <a:picLocks noChangeAspect="1"/>
          </p:cNvPicPr>
          <p:nvPr/>
        </p:nvPicPr>
        <p:blipFill>
          <a:blip r:embed="rId4"/>
          <a:stretch>
            <a:fillRect/>
          </a:stretch>
        </p:blipFill>
        <p:spPr>
          <a:xfrm>
            <a:off x="36563" y="586219"/>
            <a:ext cx="4535437" cy="5966981"/>
          </a:xfrm>
          <a:prstGeom prst="rect">
            <a:avLst/>
          </a:prstGeom>
        </p:spPr>
      </p:pic>
      <p:pic>
        <p:nvPicPr>
          <p:cNvPr id="15" name="Picture 14">
            <a:extLst>
              <a:ext uri="{FF2B5EF4-FFF2-40B4-BE49-F238E27FC236}">
                <a16:creationId xmlns:a16="http://schemas.microsoft.com/office/drawing/2014/main" id="{9BB72623-5C38-4BAE-BB08-361AACEC5F14}"/>
              </a:ext>
            </a:extLst>
          </p:cNvPr>
          <p:cNvPicPr>
            <a:picLocks noChangeAspect="1"/>
          </p:cNvPicPr>
          <p:nvPr/>
        </p:nvPicPr>
        <p:blipFill>
          <a:blip r:embed="rId5"/>
          <a:stretch>
            <a:fillRect/>
          </a:stretch>
        </p:blipFill>
        <p:spPr>
          <a:xfrm>
            <a:off x="4662928" y="558835"/>
            <a:ext cx="4474346" cy="5994365"/>
          </a:xfrm>
          <a:prstGeom prst="rect">
            <a:avLst/>
          </a:prstGeom>
        </p:spPr>
      </p:pic>
    </p:spTree>
    <p:extLst>
      <p:ext uri="{BB962C8B-B14F-4D97-AF65-F5344CB8AC3E}">
        <p14:creationId xmlns:p14="http://schemas.microsoft.com/office/powerpoint/2010/main" val="762621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Questionário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690963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8522" y="961736"/>
            <a:ext cx="8933934" cy="5801588"/>
          </a:xfrm>
          <a:prstGeom prst="rect">
            <a:avLst/>
          </a:prstGeom>
          <a:noFill/>
        </p:spPr>
        <p:txBody>
          <a:bodyPr wrap="square" rtlCol="0">
            <a:spAutoFit/>
          </a:bodyPr>
          <a:lstStyle/>
          <a:p>
            <a:pPr>
              <a:spcAft>
                <a:spcPts val="600"/>
              </a:spcAft>
            </a:pPr>
            <a:r>
              <a:rPr lang="pt-PT" sz="1600" b="1" dirty="0">
                <a:solidFill>
                  <a:schemeClr val="tx2"/>
                </a:solidFill>
                <a:latin typeface="Verdana" panose="020B0604030504040204" pitchFamily="34" charset="0"/>
                <a:ea typeface="Verdana" panose="020B0604030504040204" pitchFamily="34" charset="0"/>
              </a:rPr>
              <a:t>Modelo do artigo 31.º – Pedido de assistência jurídica mútua relativa a informação sobre subscritores</a:t>
            </a:r>
          </a:p>
          <a:p>
            <a:pPr>
              <a:spcAft>
                <a:spcPts val="600"/>
              </a:spcAft>
            </a:pPr>
            <a:endParaRPr lang="en-GB" sz="1600"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Sincronizado para o conteúdo aplicável do modelo do artigo 29.º/30.º;</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Centra-se exclusivamente na informação sobre subscritores</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Nenhum elemento especificamente obrigatório, o que permite assim uma maior flexibilidade</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Informações sobre pedidos de assistência jurídica mútua ou de preservação anteriores</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Lista simplificada de infrações</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Secção separada sobre a base jurídica nacional</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Centra-se na informação que identifica o fornecedor de serviços;</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Anexos separados para a informação sobre subscritores necessária relativa a endereços IP e a informação sobre subscritores necessária para as contas</a:t>
            </a:r>
          </a:p>
          <a:p>
            <a:pPr marL="457200" lvl="0" indent="-457200">
              <a:spcAft>
                <a:spcPts val="600"/>
              </a:spcAft>
              <a:buFont typeface="Arial" pitchFamily="34" charset="0"/>
              <a:buChar char="•"/>
            </a:pPr>
            <a:r>
              <a:rPr lang="pt-PT" sz="1600" dirty="0">
                <a:latin typeface="Verdana" panose="020B0604030504040204" pitchFamily="34" charset="0"/>
                <a:ea typeface="Verdana" panose="020B0604030504040204" pitchFamily="34" charset="0"/>
              </a:rPr>
              <a:t>Perspetivas futuras: </a:t>
            </a:r>
          </a:p>
          <a:p>
            <a:pPr marL="914400" lvl="1" indent="-457200">
              <a:spcAft>
                <a:spcPts val="600"/>
              </a:spcAft>
              <a:buFont typeface="Arial" pitchFamily="34" charset="0"/>
              <a:buChar char="•"/>
            </a:pPr>
            <a:r>
              <a:rPr lang="pt-PT" sz="1400" dirty="0">
                <a:latin typeface="Verdana" panose="020B0604030504040204" pitchFamily="34" charset="0"/>
                <a:ea typeface="Verdana" panose="020B0604030504040204" pitchFamily="34" charset="0"/>
              </a:rPr>
              <a:t>Os modelos de assistência jurídica mútua devem ser multilingues para economizar tempo de tradução e tratamento</a:t>
            </a:r>
          </a:p>
          <a:p>
            <a:pPr marL="914400" lvl="1" indent="-457200">
              <a:spcAft>
                <a:spcPts val="600"/>
              </a:spcAft>
              <a:buFont typeface="Arial" pitchFamily="34" charset="0"/>
              <a:buChar char="•"/>
            </a:pPr>
            <a:r>
              <a:rPr lang="pt-PT" sz="1400" dirty="0">
                <a:latin typeface="Verdana" panose="020B0604030504040204" pitchFamily="34" charset="0"/>
                <a:ea typeface="Verdana" panose="020B0604030504040204" pitchFamily="34" charset="0"/>
              </a:rPr>
              <a:t>A ideia do modelo é de ser em formato </a:t>
            </a:r>
            <a:r>
              <a:rPr lang="pt-PT" sz="1400" dirty="0" err="1">
                <a:latin typeface="Verdana" panose="020B0604030504040204" pitchFamily="34" charset="0"/>
                <a:ea typeface="Verdana" panose="020B0604030504040204" pitchFamily="34" charset="0"/>
              </a:rPr>
              <a:t>eletrónico/PDF</a:t>
            </a:r>
            <a:r>
              <a:rPr lang="pt-PT" sz="1400" dirty="0">
                <a:latin typeface="Verdana" panose="020B0604030504040204" pitchFamily="34" charset="0"/>
                <a:ea typeface="Verdana" panose="020B0604030504040204" pitchFamily="34" charset="0"/>
              </a:rPr>
              <a:t> atualmente editável</a:t>
            </a:r>
          </a:p>
          <a:p>
            <a:pPr marL="914400" lvl="1" indent="-457200">
              <a:spcAft>
                <a:spcPts val="600"/>
              </a:spcAft>
              <a:buFont typeface="Arial" pitchFamily="34" charset="0"/>
              <a:buChar char="•"/>
            </a:pPr>
            <a:r>
              <a:rPr lang="pt-PT" sz="1400" dirty="0" err="1">
                <a:latin typeface="Verdana" panose="020B0604030504040204" pitchFamily="34" charset="0"/>
                <a:ea typeface="Verdana" panose="020B0604030504040204" pitchFamily="34" charset="0"/>
              </a:rPr>
              <a:t>Identificação/assinatura</a:t>
            </a:r>
            <a:r>
              <a:rPr lang="pt-PT" sz="1400" dirty="0">
                <a:latin typeface="Verdana" panose="020B0604030504040204" pitchFamily="34" charset="0"/>
                <a:ea typeface="Verdana" panose="020B0604030504040204" pitchFamily="34" charset="0"/>
              </a:rPr>
              <a:t> (comparável à rede 24/7)</a:t>
            </a:r>
          </a:p>
        </p:txBody>
      </p:sp>
      <p:sp>
        <p:nvSpPr>
          <p:cNvPr id="19" name="Slide Number Placeholder 1">
            <a:extLst>
              <a:ext uri="{FF2B5EF4-FFF2-40B4-BE49-F238E27FC236}">
                <a16:creationId xmlns:a16="http://schemas.microsoft.com/office/drawing/2014/main" id="{CBA86D5C-9A17-4181-AB57-DB705070B1E2}"/>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90</a:t>
            </a:fld>
            <a:endParaRPr lang="en-GB"/>
          </a:p>
        </p:txBody>
      </p:sp>
      <p:sp>
        <p:nvSpPr>
          <p:cNvPr id="20" name="TextBox 19">
            <a:extLst>
              <a:ext uri="{FF2B5EF4-FFF2-40B4-BE49-F238E27FC236}">
                <a16:creationId xmlns:a16="http://schemas.microsoft.com/office/drawing/2014/main" id="{D68F6C8B-9755-4CEF-A975-484422E3F9A9}"/>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21" name="Slide Number Placeholder 4">
            <a:extLst>
              <a:ext uri="{FF2B5EF4-FFF2-40B4-BE49-F238E27FC236}">
                <a16:creationId xmlns:a16="http://schemas.microsoft.com/office/drawing/2014/main" id="{523E7629-9AC2-4AF2-89E6-65293C7C280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90</a:t>
            </a:fld>
            <a:endParaRPr lang="en-GB">
              <a:solidFill>
                <a:schemeClr val="tx1"/>
              </a:solidFill>
            </a:endParaRPr>
          </a:p>
        </p:txBody>
      </p:sp>
      <p:sp>
        <p:nvSpPr>
          <p:cNvPr id="22" name="Rectangle 21">
            <a:extLst>
              <a:ext uri="{FF2B5EF4-FFF2-40B4-BE49-F238E27FC236}">
                <a16:creationId xmlns:a16="http://schemas.microsoft.com/office/drawing/2014/main" id="{CC2238F6-4243-40B8-83DB-193C09FF9BD7}"/>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4">
            <a:extLst>
              <a:ext uri="{FF2B5EF4-FFF2-40B4-BE49-F238E27FC236}">
                <a16:creationId xmlns:a16="http://schemas.microsoft.com/office/drawing/2014/main" id="{E8BC2B71-582D-46D8-B4C4-8C452E00A81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7" name="Rectangle 26">
            <a:extLst>
              <a:ext uri="{FF2B5EF4-FFF2-40B4-BE49-F238E27FC236}">
                <a16:creationId xmlns:a16="http://schemas.microsoft.com/office/drawing/2014/main" id="{FF34D282-F752-4725-8F2A-0D1CCAAD4448}"/>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2800" b="1" dirty="0">
                <a:solidFill>
                  <a:schemeClr val="bg1"/>
                </a:solidFill>
              </a:rPr>
              <a:t>Modelo do artigo 31.º – Pedido de assistência jurídica mútua relativa a informação sobre subscritores </a:t>
            </a:r>
          </a:p>
        </p:txBody>
      </p:sp>
      <p:pic>
        <p:nvPicPr>
          <p:cNvPr id="28" name="Picture 4">
            <a:extLst>
              <a:ext uri="{FF2B5EF4-FFF2-40B4-BE49-F238E27FC236}">
                <a16:creationId xmlns:a16="http://schemas.microsoft.com/office/drawing/2014/main" id="{BF285362-B678-4178-83C1-EF22EA7BA09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a:extLst>
              <a:ext uri="{FF2B5EF4-FFF2-40B4-BE49-F238E27FC236}">
                <a16:creationId xmlns:a16="http://schemas.microsoft.com/office/drawing/2014/main" id="{4B238654-FB1C-418A-B995-11E9ED90F0D0}"/>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499246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91</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91</a:t>
            </a:fld>
            <a:endParaRPr lang="en-GB"/>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91</a:t>
            </a:fld>
            <a:endParaRPr lang="en-GB">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Modelo do artigo 31.º</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198C62AB-3921-4492-A72B-2AC1A07B4F0A}"/>
              </a:ext>
            </a:extLst>
          </p:cNvPr>
          <p:cNvPicPr>
            <a:picLocks noChangeAspect="1"/>
          </p:cNvPicPr>
          <p:nvPr/>
        </p:nvPicPr>
        <p:blipFill>
          <a:blip r:embed="rId4"/>
          <a:stretch>
            <a:fillRect/>
          </a:stretch>
        </p:blipFill>
        <p:spPr>
          <a:xfrm>
            <a:off x="-2654" y="600280"/>
            <a:ext cx="4554102" cy="5952919"/>
          </a:xfrm>
          <a:prstGeom prst="rect">
            <a:avLst/>
          </a:prstGeom>
        </p:spPr>
      </p:pic>
      <p:pic>
        <p:nvPicPr>
          <p:cNvPr id="16" name="Picture 15">
            <a:extLst>
              <a:ext uri="{FF2B5EF4-FFF2-40B4-BE49-F238E27FC236}">
                <a16:creationId xmlns:a16="http://schemas.microsoft.com/office/drawing/2014/main" id="{93A874A7-F9C3-49D2-B88F-1DC6014AB941}"/>
              </a:ext>
            </a:extLst>
          </p:cNvPr>
          <p:cNvPicPr>
            <a:picLocks noChangeAspect="1"/>
          </p:cNvPicPr>
          <p:nvPr/>
        </p:nvPicPr>
        <p:blipFill>
          <a:blip r:embed="rId5"/>
          <a:stretch>
            <a:fillRect/>
          </a:stretch>
        </p:blipFill>
        <p:spPr>
          <a:xfrm>
            <a:off x="4760315" y="550424"/>
            <a:ext cx="4337538" cy="6002772"/>
          </a:xfrm>
          <a:prstGeom prst="rect">
            <a:avLst/>
          </a:prstGeom>
        </p:spPr>
      </p:pic>
    </p:spTree>
    <p:extLst>
      <p:ext uri="{BB962C8B-B14F-4D97-AF65-F5344CB8AC3E}">
        <p14:creationId xmlns:p14="http://schemas.microsoft.com/office/powerpoint/2010/main" val="11910064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92</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92</a:t>
            </a:fld>
            <a:endParaRPr lang="en-GB"/>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92</a:t>
            </a:fld>
            <a:endParaRPr lang="en-GB">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Modelo do artigo 31.º</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DFE457A1-3B6E-46D6-A77B-E70BCD439BD2}"/>
              </a:ext>
            </a:extLst>
          </p:cNvPr>
          <p:cNvPicPr>
            <a:picLocks noChangeAspect="1"/>
          </p:cNvPicPr>
          <p:nvPr/>
        </p:nvPicPr>
        <p:blipFill>
          <a:blip r:embed="rId4"/>
          <a:stretch>
            <a:fillRect/>
          </a:stretch>
        </p:blipFill>
        <p:spPr>
          <a:xfrm>
            <a:off x="-10355" y="558835"/>
            <a:ext cx="4661640" cy="5954306"/>
          </a:xfrm>
          <a:prstGeom prst="rect">
            <a:avLst/>
          </a:prstGeom>
        </p:spPr>
      </p:pic>
      <p:pic>
        <p:nvPicPr>
          <p:cNvPr id="4" name="Picture 3">
            <a:extLst>
              <a:ext uri="{FF2B5EF4-FFF2-40B4-BE49-F238E27FC236}">
                <a16:creationId xmlns:a16="http://schemas.microsoft.com/office/drawing/2014/main" id="{6EA6DBFC-3F39-4757-B156-4AA9C435722C}"/>
              </a:ext>
            </a:extLst>
          </p:cNvPr>
          <p:cNvPicPr>
            <a:picLocks noChangeAspect="1"/>
          </p:cNvPicPr>
          <p:nvPr/>
        </p:nvPicPr>
        <p:blipFill>
          <a:blip r:embed="rId5"/>
          <a:stretch>
            <a:fillRect/>
          </a:stretch>
        </p:blipFill>
        <p:spPr>
          <a:xfrm>
            <a:off x="4744150" y="588646"/>
            <a:ext cx="4306984" cy="5940941"/>
          </a:xfrm>
          <a:prstGeom prst="rect">
            <a:avLst/>
          </a:prstGeom>
        </p:spPr>
      </p:pic>
    </p:spTree>
    <p:extLst>
      <p:ext uri="{BB962C8B-B14F-4D97-AF65-F5344CB8AC3E}">
        <p14:creationId xmlns:p14="http://schemas.microsoft.com/office/powerpoint/2010/main" val="73609249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93</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93</a:t>
            </a:fld>
            <a:endParaRPr lang="en-GB"/>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93</a:t>
            </a:fld>
            <a:endParaRPr lang="en-GB">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Modelo do artigo 31.º</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3" name="Picture 12">
            <a:extLst>
              <a:ext uri="{FF2B5EF4-FFF2-40B4-BE49-F238E27FC236}">
                <a16:creationId xmlns:a16="http://schemas.microsoft.com/office/drawing/2014/main" id="{247949AA-96DB-4699-A77A-31787E4E28E9}"/>
              </a:ext>
            </a:extLst>
          </p:cNvPr>
          <p:cNvPicPr>
            <a:picLocks noChangeAspect="1"/>
          </p:cNvPicPr>
          <p:nvPr/>
        </p:nvPicPr>
        <p:blipFill>
          <a:blip r:embed="rId4"/>
          <a:stretch>
            <a:fillRect/>
          </a:stretch>
        </p:blipFill>
        <p:spPr>
          <a:xfrm>
            <a:off x="1" y="572897"/>
            <a:ext cx="4572000" cy="5922384"/>
          </a:xfrm>
          <a:prstGeom prst="rect">
            <a:avLst/>
          </a:prstGeom>
        </p:spPr>
      </p:pic>
      <p:pic>
        <p:nvPicPr>
          <p:cNvPr id="14" name="Picture 13">
            <a:extLst>
              <a:ext uri="{FF2B5EF4-FFF2-40B4-BE49-F238E27FC236}">
                <a16:creationId xmlns:a16="http://schemas.microsoft.com/office/drawing/2014/main" id="{B6B02872-75A1-411D-84D7-3582E6E88586}"/>
              </a:ext>
            </a:extLst>
          </p:cNvPr>
          <p:cNvPicPr>
            <a:picLocks noChangeAspect="1"/>
          </p:cNvPicPr>
          <p:nvPr/>
        </p:nvPicPr>
        <p:blipFill>
          <a:blip r:embed="rId5"/>
          <a:stretch>
            <a:fillRect/>
          </a:stretch>
        </p:blipFill>
        <p:spPr>
          <a:xfrm>
            <a:off x="4573380" y="600280"/>
            <a:ext cx="4570619" cy="5889124"/>
          </a:xfrm>
          <a:prstGeom prst="rect">
            <a:avLst/>
          </a:prstGeom>
        </p:spPr>
      </p:pic>
    </p:spTree>
    <p:extLst>
      <p:ext uri="{BB962C8B-B14F-4D97-AF65-F5344CB8AC3E}">
        <p14:creationId xmlns:p14="http://schemas.microsoft.com/office/powerpoint/2010/main" val="205581412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94</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94</a:t>
            </a:fld>
            <a:endParaRPr lang="en-GB"/>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94</a:t>
            </a:fld>
            <a:endParaRPr lang="en-GB">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Modelo do artigo 31.º</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3F92EE19-E334-4A5D-A751-826E4E7BD712}"/>
              </a:ext>
            </a:extLst>
          </p:cNvPr>
          <p:cNvPicPr>
            <a:picLocks noChangeAspect="1"/>
          </p:cNvPicPr>
          <p:nvPr/>
        </p:nvPicPr>
        <p:blipFill>
          <a:blip r:embed="rId4"/>
          <a:stretch>
            <a:fillRect/>
          </a:stretch>
        </p:blipFill>
        <p:spPr>
          <a:xfrm>
            <a:off x="2271633" y="585413"/>
            <a:ext cx="4281567" cy="5971869"/>
          </a:xfrm>
          <a:prstGeom prst="rect">
            <a:avLst/>
          </a:prstGeom>
        </p:spPr>
      </p:pic>
    </p:spTree>
    <p:extLst>
      <p:ext uri="{BB962C8B-B14F-4D97-AF65-F5344CB8AC3E}">
        <p14:creationId xmlns:p14="http://schemas.microsoft.com/office/powerpoint/2010/main" val="377151446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99962262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Parte 4</a:t>
            </a:r>
          </a:p>
          <a:p>
            <a:pPr algn="ctr">
              <a:lnSpc>
                <a:spcPct val="80000"/>
              </a:lnSpc>
            </a:pPr>
            <a:br>
              <a:rPr lang="pt-PT" sz="3200" b="1">
                <a:ea typeface="ＭＳ Ｐゴシック" charset="0"/>
                <a:cs typeface="ＭＳ Ｐゴシック" charset="0"/>
              </a:rPr>
            </a:br>
            <a:r>
              <a:rPr lang="pt-PT" sz="3200" b="1"/>
              <a:t>Perspetiva Geral sobre o Segundo Protocolo Adicional à Convenção de Budapeste </a:t>
            </a:r>
          </a:p>
        </p:txBody>
      </p:sp>
    </p:spTree>
    <p:extLst>
      <p:ext uri="{BB962C8B-B14F-4D97-AF65-F5344CB8AC3E}">
        <p14:creationId xmlns:p14="http://schemas.microsoft.com/office/powerpoint/2010/main" val="10563844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Perspetiva geral sobre o Segundo Protocolo Adicional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4114800" y="1117199"/>
            <a:ext cx="4907656" cy="5324535"/>
          </a:xfrm>
          <a:prstGeom prst="rect">
            <a:avLst/>
          </a:prstGeom>
        </p:spPr>
        <p:txBody>
          <a:bodyPr wrap="square">
            <a:spAutoFit/>
          </a:bodyPr>
          <a:lstStyle/>
          <a:p>
            <a:pPr marL="342900" indent="-342900" algn="just">
              <a:buFont typeface="Wingdings" pitchFamily="2" charset="2"/>
              <a:buChar char="Ø"/>
            </a:pPr>
            <a:r>
              <a:rPr lang="pt-PT" sz="2000" dirty="0"/>
              <a:t>Aumento da utilização de servidores em jurisdições estrangeiras, múltiplas, em alternância ou desconhecidas (</a:t>
            </a:r>
            <a:r>
              <a:rPr lang="pt-PT" sz="2000" dirty="0" err="1"/>
              <a:t>cloud</a:t>
            </a:r>
            <a:r>
              <a:rPr lang="pt-PT" sz="2000" dirty="0"/>
              <a:t>) para armazenar elementos de prova</a:t>
            </a:r>
          </a:p>
          <a:p>
            <a:pPr marL="342900" indent="-342900" algn="just">
              <a:buFont typeface="Wingdings" pitchFamily="2" charset="2"/>
              <a:buChar char="Ø"/>
            </a:pPr>
            <a:endParaRPr lang="en-US" sz="2000" dirty="0"/>
          </a:p>
          <a:p>
            <a:pPr marL="342900" indent="-342900" algn="just">
              <a:buFont typeface="Wingdings" pitchFamily="2" charset="2"/>
              <a:buChar char="Ø"/>
            </a:pPr>
            <a:r>
              <a:rPr lang="pt-PT" sz="2000" dirty="0"/>
              <a:t>Os poderes de aplicação da lei estão cada vez mais limitados pelas fronteiras territoriais</a:t>
            </a:r>
          </a:p>
          <a:p>
            <a:pPr marL="342900" indent="-342900" algn="just">
              <a:buFont typeface="Wingdings" pitchFamily="2" charset="2"/>
              <a:buChar char="Ø"/>
            </a:pPr>
            <a:endParaRPr lang="en-US" sz="2000" dirty="0"/>
          </a:p>
          <a:p>
            <a:pPr marL="342900" indent="-342900" algn="just">
              <a:buFont typeface="Wingdings" pitchFamily="2" charset="2"/>
              <a:buChar char="Ø"/>
            </a:pPr>
            <a:r>
              <a:rPr lang="pt-PT" sz="2000" dirty="0"/>
              <a:t>As Partes na Convenção de Budapeste têm tentado encontrar uma solução	</a:t>
            </a:r>
          </a:p>
          <a:p>
            <a:pPr marL="800100" lvl="1" indent="-342900" algn="just">
              <a:buFont typeface="Wingdings" pitchFamily="2" charset="2"/>
              <a:buChar char="Ø"/>
            </a:pPr>
            <a:r>
              <a:rPr lang="pt-PT" sz="2000" i="1" dirty="0" err="1"/>
              <a:t>Transborder</a:t>
            </a:r>
            <a:r>
              <a:rPr lang="pt-PT" sz="2000" i="1" dirty="0"/>
              <a:t> </a:t>
            </a:r>
            <a:r>
              <a:rPr lang="pt-PT" sz="2000" i="1" dirty="0" err="1"/>
              <a:t>Working</a:t>
            </a:r>
            <a:r>
              <a:rPr lang="pt-PT" sz="2000" i="1" dirty="0"/>
              <a:t> Group</a:t>
            </a:r>
            <a:r>
              <a:rPr lang="pt-PT" sz="2000" dirty="0"/>
              <a:t> (grupo de trabalho transfronteiriço)</a:t>
            </a:r>
          </a:p>
          <a:p>
            <a:pPr marL="800100" lvl="1" indent="-342900" algn="just">
              <a:buFont typeface="Wingdings" pitchFamily="2" charset="2"/>
              <a:buChar char="Ø"/>
            </a:pPr>
            <a:r>
              <a:rPr lang="pt-PT" sz="2000" i="1" dirty="0" err="1"/>
              <a:t>Cloud</a:t>
            </a:r>
            <a:r>
              <a:rPr lang="pt-PT" sz="2000" i="1" dirty="0"/>
              <a:t> </a:t>
            </a:r>
            <a:r>
              <a:rPr lang="pt-PT" sz="2000" i="1" dirty="0" err="1"/>
              <a:t>Evidence</a:t>
            </a:r>
            <a:r>
              <a:rPr lang="pt-PT" sz="2000" i="1" dirty="0"/>
              <a:t> Group</a:t>
            </a:r>
            <a:r>
              <a:rPr lang="pt-PT" sz="2000" dirty="0"/>
              <a:t> (grupo de elementos probatórios na </a:t>
            </a:r>
            <a:r>
              <a:rPr lang="pt-PT" sz="2000" dirty="0" err="1"/>
              <a:t>cloud</a:t>
            </a:r>
            <a:r>
              <a:rPr lang="pt-PT" sz="2000" dirty="0"/>
              <a:t>) </a:t>
            </a:r>
          </a:p>
        </p:txBody>
      </p:sp>
      <p:pic>
        <p:nvPicPr>
          <p:cNvPr id="10" name="Picture 6" descr="Council of Europe - Wikipedia">
            <a:extLst>
              <a:ext uri="{FF2B5EF4-FFF2-40B4-BE49-F238E27FC236}">
                <a16:creationId xmlns:a16="http://schemas.microsoft.com/office/drawing/2014/main" id="{8DBADDCD-8E10-4E83-9855-3FD54FC7D8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08" y="2236519"/>
            <a:ext cx="2978235" cy="2384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5608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i="1">
                <a:ea typeface="ＭＳ Ｐゴシック" pitchFamily="34" charset="-128"/>
              </a:rPr>
              <a:t>Transborder Working Group</a:t>
            </a:r>
            <a:r>
              <a:rPr lang="pt-PT" sz="3200" b="1">
                <a:ea typeface="ＭＳ Ｐゴシック" pitchFamily="34" charset="-128"/>
              </a:rPr>
              <a:t> (grupo de trabalho transfronteiriço)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4369342" y="1490178"/>
            <a:ext cx="4653114" cy="3477875"/>
          </a:xfrm>
          <a:prstGeom prst="rect">
            <a:avLst/>
          </a:prstGeom>
        </p:spPr>
        <p:txBody>
          <a:bodyPr wrap="square">
            <a:spAutoFit/>
          </a:bodyPr>
          <a:lstStyle/>
          <a:p>
            <a:pPr marL="342900" indent="-342900" algn="just">
              <a:buFont typeface="Wingdings" pitchFamily="2" charset="2"/>
              <a:buChar char="Ø"/>
            </a:pPr>
            <a:r>
              <a:rPr lang="pt-PT" sz="2200" dirty="0"/>
              <a:t>Período: 2012-2014 </a:t>
            </a:r>
          </a:p>
          <a:p>
            <a:pPr marL="342900" indent="-342900" algn="just">
              <a:buFont typeface="Wingdings" pitchFamily="2" charset="2"/>
              <a:buChar char="Ø"/>
            </a:pPr>
            <a:endParaRPr lang="en-US" sz="2200" dirty="0"/>
          </a:p>
          <a:p>
            <a:pPr marL="342900" indent="-342900" algn="just">
              <a:buFont typeface="Wingdings" pitchFamily="2" charset="2"/>
              <a:buChar char="Ø"/>
            </a:pPr>
            <a:r>
              <a:rPr lang="pt-PT" sz="2200" dirty="0"/>
              <a:t>Culminou na Nota de Orientação n.º 3 (Acesso transfronteiras aos dados)</a:t>
            </a:r>
          </a:p>
          <a:p>
            <a:pPr marL="342900" indent="-342900" algn="just">
              <a:buFont typeface="Wingdings" pitchFamily="2" charset="2"/>
              <a:buChar char="Ø"/>
            </a:pPr>
            <a:endParaRPr lang="en-US" sz="2200" dirty="0"/>
          </a:p>
          <a:p>
            <a:pPr marL="342900" indent="-342900" algn="just">
              <a:buFont typeface="Wingdings" pitchFamily="2" charset="2"/>
              <a:buChar char="Ø"/>
            </a:pPr>
            <a:r>
              <a:rPr lang="pt-PT" sz="2200" dirty="0"/>
              <a:t>Apresentou uma série de propostas para um protocolo adicional que alargaria o âmbito do acesso transfronteiras (para além do artigo 32.º, alínea b))</a:t>
            </a:r>
          </a:p>
          <a:p>
            <a:pPr marL="342900" indent="-342900" algn="just">
              <a:buFont typeface="Wingdings" pitchFamily="2" charset="2"/>
              <a:buChar char="Ø"/>
            </a:pPr>
            <a:endParaRPr lang="en-GB" sz="2200" dirty="0"/>
          </a:p>
        </p:txBody>
      </p:sp>
      <p:pic>
        <p:nvPicPr>
          <p:cNvPr id="5" name="Picture 4">
            <a:extLst>
              <a:ext uri="{FF2B5EF4-FFF2-40B4-BE49-F238E27FC236}">
                <a16:creationId xmlns:a16="http://schemas.microsoft.com/office/drawing/2014/main" id="{277D4BBE-B9F1-41FB-8DAF-6463078CA638}"/>
              </a:ext>
            </a:extLst>
          </p:cNvPr>
          <p:cNvPicPr>
            <a:picLocks noChangeAspect="1"/>
          </p:cNvPicPr>
          <p:nvPr/>
        </p:nvPicPr>
        <p:blipFill>
          <a:blip r:embed="rId4"/>
          <a:stretch>
            <a:fillRect/>
          </a:stretch>
        </p:blipFill>
        <p:spPr>
          <a:xfrm>
            <a:off x="257279" y="2389586"/>
            <a:ext cx="3771023" cy="2674964"/>
          </a:xfrm>
          <a:prstGeom prst="rect">
            <a:avLst/>
          </a:prstGeom>
        </p:spPr>
      </p:pic>
    </p:spTree>
    <p:extLst>
      <p:ext uri="{BB962C8B-B14F-4D97-AF65-F5344CB8AC3E}">
        <p14:creationId xmlns:p14="http://schemas.microsoft.com/office/powerpoint/2010/main" val="26783873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i="1">
                <a:ea typeface="ＭＳ Ｐゴシック" pitchFamily="34" charset="-128"/>
              </a:rPr>
              <a:t>Cloud Evidence Group</a:t>
            </a:r>
            <a:r>
              <a:rPr lang="pt-PT" sz="3200" b="1">
                <a:ea typeface="ＭＳ Ｐゴシック" pitchFamily="34" charset="-128"/>
              </a:rPr>
              <a:t> (grupo de elementos probatórios na cloud)</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3849452" y="872616"/>
            <a:ext cx="5043580" cy="6124754"/>
          </a:xfrm>
          <a:prstGeom prst="rect">
            <a:avLst/>
          </a:prstGeom>
        </p:spPr>
        <p:txBody>
          <a:bodyPr wrap="square">
            <a:spAutoFit/>
          </a:bodyPr>
          <a:lstStyle/>
          <a:p>
            <a:pPr marL="342900" indent="-342900" algn="just">
              <a:buFont typeface="Wingdings" pitchFamily="2" charset="2"/>
              <a:buChar char="Ø"/>
            </a:pPr>
            <a:r>
              <a:rPr lang="pt-PT" sz="2000" dirty="0"/>
              <a:t>Período: 2015-2017</a:t>
            </a:r>
          </a:p>
          <a:p>
            <a:pPr marL="342900" indent="-342900" algn="just">
              <a:buFont typeface="Wingdings" pitchFamily="2" charset="2"/>
              <a:buChar char="Ø"/>
            </a:pPr>
            <a:endParaRPr lang="en-US" sz="2000" dirty="0"/>
          </a:p>
          <a:p>
            <a:pPr marL="342900" indent="-342900" algn="just">
              <a:buFont typeface="Wingdings" pitchFamily="2" charset="2"/>
              <a:buChar char="Ø"/>
            </a:pPr>
            <a:r>
              <a:rPr lang="pt-PT" sz="2000" dirty="0"/>
              <a:t>Identificação de questões a abordar no Protocolo Adicional, incluindo:</a:t>
            </a:r>
          </a:p>
          <a:p>
            <a:pPr marL="800100" lvl="1" indent="-342900" algn="just">
              <a:buFont typeface="Wingdings" pitchFamily="2" charset="2"/>
              <a:buChar char="Ø"/>
            </a:pPr>
            <a:r>
              <a:rPr lang="pt-PT" dirty="0"/>
              <a:t>Necessidade de distinguir entre limiares para os dados sobre subscritores, de tráfego e de conteúdo</a:t>
            </a:r>
          </a:p>
          <a:p>
            <a:pPr marL="800100" lvl="1" indent="-342900" algn="just">
              <a:buFont typeface="Wingdings" pitchFamily="2" charset="2"/>
              <a:buChar char="Ø"/>
            </a:pPr>
            <a:r>
              <a:rPr lang="pt-PT" dirty="0"/>
              <a:t>Eficácia limitada da AJM para proteger provas sob a forma eletrónica voláteis</a:t>
            </a:r>
          </a:p>
          <a:p>
            <a:pPr marL="800100" lvl="1" indent="-342900" algn="just">
              <a:buFont typeface="Wingdings" pitchFamily="2" charset="2"/>
              <a:buChar char="Ø"/>
            </a:pPr>
            <a:r>
              <a:rPr lang="pt-PT" dirty="0"/>
              <a:t>Situações de perda de conhecimento sobre a localização dos dados</a:t>
            </a:r>
          </a:p>
          <a:p>
            <a:pPr marL="800100" lvl="1" indent="-342900" algn="just">
              <a:buFont typeface="Wingdings" pitchFamily="2" charset="2"/>
              <a:buChar char="Ø"/>
            </a:pPr>
            <a:r>
              <a:rPr lang="pt-PT" dirty="0"/>
              <a:t>Questão de saber se o fornecedor de serviços está suficientemente presente ou oferece serviços no território</a:t>
            </a:r>
          </a:p>
          <a:p>
            <a:pPr marL="800100" lvl="1" indent="-342900" algn="just">
              <a:buFont typeface="Wingdings" pitchFamily="2" charset="2"/>
              <a:buChar char="Ø"/>
            </a:pPr>
            <a:r>
              <a:rPr lang="pt-PT" dirty="0"/>
              <a:t>Regime de divulgação voluntária pelos fornecedores dos EUA</a:t>
            </a:r>
          </a:p>
          <a:p>
            <a:pPr marL="800100" lvl="1" indent="-342900" algn="just">
              <a:buFont typeface="Wingdings" pitchFamily="2" charset="2"/>
              <a:buChar char="Ø"/>
            </a:pPr>
            <a:r>
              <a:rPr lang="pt-PT" dirty="0"/>
              <a:t>Divulgação expedita em situações de emergência </a:t>
            </a:r>
          </a:p>
          <a:p>
            <a:pPr marL="800100" lvl="1" indent="-342900" algn="just">
              <a:buFont typeface="Wingdings" pitchFamily="2" charset="2"/>
              <a:buChar char="Ø"/>
            </a:pPr>
            <a:r>
              <a:rPr lang="pt-PT" dirty="0"/>
              <a:t>Proteção de dados e salvaguardas do Estado de direito</a:t>
            </a:r>
          </a:p>
          <a:p>
            <a:pPr marL="800100" lvl="1" indent="-342900" algn="just">
              <a:buFont typeface="Wingdings" pitchFamily="2" charset="2"/>
              <a:buChar char="Ø"/>
            </a:pPr>
            <a:endParaRPr lang="en-US" sz="2000" dirty="0"/>
          </a:p>
          <a:p>
            <a:pPr marL="342900" indent="-342900" algn="just">
              <a:buFont typeface="Wingdings" pitchFamily="2" charset="2"/>
              <a:buChar char="Ø"/>
            </a:pPr>
            <a:endParaRPr lang="en-US" sz="2000" dirty="0"/>
          </a:p>
          <a:p>
            <a:pPr marL="342900" indent="-342900" algn="just">
              <a:buFont typeface="Wingdings" pitchFamily="2" charset="2"/>
              <a:buChar char="Ø"/>
            </a:pPr>
            <a:endParaRPr lang="en-GB" sz="2000" dirty="0"/>
          </a:p>
        </p:txBody>
      </p:sp>
      <p:pic>
        <p:nvPicPr>
          <p:cNvPr id="8" name="Picture 7">
            <a:extLst>
              <a:ext uri="{FF2B5EF4-FFF2-40B4-BE49-F238E27FC236}">
                <a16:creationId xmlns:a16="http://schemas.microsoft.com/office/drawing/2014/main" id="{D2483154-2E4B-4AF7-874C-F5FA451997E3}"/>
              </a:ext>
            </a:extLst>
          </p:cNvPr>
          <p:cNvPicPr>
            <a:picLocks noChangeAspect="1"/>
          </p:cNvPicPr>
          <p:nvPr/>
        </p:nvPicPr>
        <p:blipFill>
          <a:blip r:embed="rId4"/>
          <a:stretch>
            <a:fillRect/>
          </a:stretch>
        </p:blipFill>
        <p:spPr>
          <a:xfrm>
            <a:off x="356643" y="2030227"/>
            <a:ext cx="3404287" cy="2320361"/>
          </a:xfrm>
          <a:prstGeom prst="rect">
            <a:avLst/>
          </a:prstGeom>
        </p:spPr>
      </p:pic>
    </p:spTree>
    <p:extLst>
      <p:ext uri="{BB962C8B-B14F-4D97-AF65-F5344CB8AC3E}">
        <p14:creationId xmlns:p14="http://schemas.microsoft.com/office/powerpoint/2010/main" val="1009545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15508</TotalTime>
  <Words>28602</Words>
  <Application>Microsoft Office PowerPoint</Application>
  <PresentationFormat>On-screen Show (4:3)</PresentationFormat>
  <Paragraphs>1948</Paragraphs>
  <Slides>106</Slides>
  <Notes>97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106</vt:i4>
      </vt:variant>
    </vt:vector>
  </HeadingPairs>
  <TitlesOfParts>
    <vt:vector size="114" baseType="lpstr">
      <vt:lpstr>Arial</vt:lpstr>
      <vt:lpstr>Arial Narrow</vt:lpstr>
      <vt:lpstr>Calibri</vt:lpstr>
      <vt:lpstr>Segoe UI</vt:lpstr>
      <vt:lpstr>Times New Roman</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JONES Ashley</cp:lastModifiedBy>
  <cp:revision>495</cp:revision>
  <dcterms:created xsi:type="dcterms:W3CDTF">2012-01-25T15:22:10Z</dcterms:created>
  <dcterms:modified xsi:type="dcterms:W3CDTF">2021-08-30T08:20:41Z</dcterms:modified>
</cp:coreProperties>
</file>