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3"/>
  </p:notesMasterIdLst>
  <p:handoutMasterIdLst>
    <p:handoutMasterId r:id="rId14"/>
  </p:handoutMasterIdLst>
  <p:sldIdLst>
    <p:sldId id="256" r:id="rId2"/>
    <p:sldId id="276" r:id="rId3"/>
    <p:sldId id="309" r:id="rId4"/>
    <p:sldId id="283" r:id="rId5"/>
    <p:sldId id="306" r:id="rId6"/>
    <p:sldId id="286" r:id="rId7"/>
    <p:sldId id="298" r:id="rId8"/>
    <p:sldId id="299" r:id="rId9"/>
    <p:sldId id="300" r:id="rId10"/>
    <p:sldId id="280" r:id="rId11"/>
    <p:sldId id="303" r:id="rId12"/>
  </p:sldIdLst>
  <p:sldSz cx="9144000" cy="6858000" type="screen4x3"/>
  <p:notesSz cx="6797675" cy="9926638"/>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79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26" autoAdjust="0"/>
    <p:restoredTop sz="95814" autoAdjust="0"/>
  </p:normalViewPr>
  <p:slideViewPr>
    <p:cSldViewPr>
      <p:cViewPr varScale="1">
        <p:scale>
          <a:sx n="64" d="100"/>
          <a:sy n="64" d="100"/>
        </p:scale>
        <p:origin x="1400" y="56"/>
      </p:cViewPr>
      <p:guideLst>
        <p:guide orient="horz" pos="3793"/>
        <p:guide pos="2880"/>
      </p:guideLst>
    </p:cSldViewPr>
  </p:slideViewPr>
  <p:outlineViewPr>
    <p:cViewPr>
      <p:scale>
        <a:sx n="33" d="100"/>
        <a:sy n="33" d="100"/>
      </p:scale>
      <p:origin x="210" y="0"/>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6880DF7C-27C0-4EF0-B7A6-7D2A7A20AF98}" type="datetimeFigureOut">
              <a:rPr lang="it-IT" smtClean="0"/>
              <a:pPr/>
              <a:t>03/07/2021</a:t>
            </a:fld>
            <a:endParaRPr lang="it-IT"/>
          </a:p>
        </p:txBody>
      </p:sp>
      <p:sp>
        <p:nvSpPr>
          <p:cNvPr id="4" name="Segnaposto piè di pagina 3"/>
          <p:cNvSpPr>
            <a:spLocks noGrp="1"/>
          </p:cNvSpPr>
          <p:nvPr>
            <p:ph type="ftr" sz="quarter" idx="2"/>
          </p:nvPr>
        </p:nvSpPr>
        <p:spPr>
          <a:xfrm>
            <a:off x="1" y="9428584"/>
            <a:ext cx="2945659" cy="49633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4174598D-E3C0-43D6-AF05-9714B45641D8}" type="slidenum">
              <a:rPr lang="it-IT" smtClean="0"/>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pPr>
              <a:defRPr/>
            </a:pPr>
            <a:fld id="{8B7F02BF-C25E-4448-A641-814D2AE73196}" type="datetimeFigureOut">
              <a:rPr lang="it-IT"/>
              <a:pPr>
                <a:defRPr/>
              </a:pPr>
              <a:t>03/07/2021</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pPr>
              <a:defRPr/>
            </a:pPr>
            <a:fld id="{003535DD-E951-4A69-82DA-B273C3E3CB18}"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84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dirty="0"/>
          </a:p>
        </p:txBody>
      </p:sp>
      <p:sp>
        <p:nvSpPr>
          <p:cNvPr id="184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B91C18-7DE0-4158-A9E2-6F7F92FBDC97}"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 typeface="Arial" panose="020B0604020202020204" pitchFamily="34" charset="0"/>
              <a:buChar char="•"/>
            </a:pPr>
            <a:endParaRPr lang="it-IT" altLang="it-IT" dirty="0"/>
          </a:p>
        </p:txBody>
      </p:sp>
      <p:sp>
        <p:nvSpPr>
          <p:cNvPr id="2662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073D94-9EC2-42D1-89DC-624D213E5839}" type="slidenum">
              <a:rPr lang="it-IT" altLang="it-IT"/>
              <a:pPr eaLnBrk="1" hangingPunct="1"/>
              <a:t>10</a:t>
            </a:fld>
            <a:endParaRPr lang="it-IT" altLang="it-IT"/>
          </a:p>
        </p:txBody>
      </p:sp>
    </p:spTree>
    <p:extLst>
      <p:ext uri="{BB962C8B-B14F-4D97-AF65-F5344CB8AC3E}">
        <p14:creationId xmlns:p14="http://schemas.microsoft.com/office/powerpoint/2010/main" val="214095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662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dirty="0"/>
          </a:p>
        </p:txBody>
      </p:sp>
      <p:sp>
        <p:nvSpPr>
          <p:cNvPr id="2662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9EF79A-17A3-40A6-B7EE-3F3DFD1B3F8D}" type="slidenum">
              <a:rPr lang="it-IT" smtClean="0"/>
              <a:pPr/>
              <a:t>11</a:t>
            </a:fld>
            <a:endParaRPr lang="it-IT"/>
          </a:p>
        </p:txBody>
      </p:sp>
    </p:spTree>
    <p:extLst>
      <p:ext uri="{BB962C8B-B14F-4D97-AF65-F5344CB8AC3E}">
        <p14:creationId xmlns:p14="http://schemas.microsoft.com/office/powerpoint/2010/main" val="308809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003535DD-E951-4A69-82DA-B273C3E3CB18}" type="slidenum">
              <a:rPr lang="it-IT" smtClean="0"/>
              <a:pPr>
                <a:defRPr/>
              </a:pPr>
              <a:t>2</a:t>
            </a:fld>
            <a:endParaRPr lang="it-IT"/>
          </a:p>
        </p:txBody>
      </p:sp>
    </p:spTree>
    <p:extLst>
      <p:ext uri="{BB962C8B-B14F-4D97-AF65-F5344CB8AC3E}">
        <p14:creationId xmlns:p14="http://schemas.microsoft.com/office/powerpoint/2010/main" val="251175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pPr>
              <a:defRPr/>
            </a:pPr>
            <a:fld id="{003535DD-E951-4A69-82DA-B273C3E3CB18}" type="slidenum">
              <a:rPr lang="it-IT" smtClean="0"/>
              <a:pPr>
                <a:defRPr/>
              </a:pPr>
              <a:t>3</a:t>
            </a:fld>
            <a:endParaRPr lang="it-IT"/>
          </a:p>
        </p:txBody>
      </p:sp>
    </p:spTree>
    <p:extLst>
      <p:ext uri="{BB962C8B-B14F-4D97-AF65-F5344CB8AC3E}">
        <p14:creationId xmlns:p14="http://schemas.microsoft.com/office/powerpoint/2010/main" val="171034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pPr>
              <a:defRPr/>
            </a:pPr>
            <a:fld id="{003535DD-E951-4A69-82DA-B273C3E3CB18}" type="slidenum">
              <a:rPr lang="it-IT" smtClean="0"/>
              <a:pPr>
                <a:defRPr/>
              </a:pPr>
              <a:t>4</a:t>
            </a:fld>
            <a:endParaRPr lang="it-IT"/>
          </a:p>
        </p:txBody>
      </p:sp>
    </p:spTree>
    <p:extLst>
      <p:ext uri="{BB962C8B-B14F-4D97-AF65-F5344CB8AC3E}">
        <p14:creationId xmlns:p14="http://schemas.microsoft.com/office/powerpoint/2010/main" val="1419967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pPr>
              <a:defRPr/>
            </a:pPr>
            <a:fld id="{003535DD-E951-4A69-82DA-B273C3E3CB18}" type="slidenum">
              <a:rPr lang="it-IT" smtClean="0"/>
              <a:pPr>
                <a:defRPr/>
              </a:pPr>
              <a:t>5</a:t>
            </a:fld>
            <a:endParaRPr lang="it-IT"/>
          </a:p>
        </p:txBody>
      </p:sp>
    </p:spTree>
    <p:extLst>
      <p:ext uri="{BB962C8B-B14F-4D97-AF65-F5344CB8AC3E}">
        <p14:creationId xmlns:p14="http://schemas.microsoft.com/office/powerpoint/2010/main" val="61719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662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sz="1200" dirty="0">
              <a:latin typeface="Franklin Gothic Medium Cond" pitchFamily="34" charset="0"/>
            </a:endParaRPr>
          </a:p>
        </p:txBody>
      </p:sp>
      <p:sp>
        <p:nvSpPr>
          <p:cNvPr id="2662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9EF79A-17A3-40A6-B7EE-3F3DFD1B3F8D}" type="slidenum">
              <a:rPr lang="it-IT" smtClean="0"/>
              <a:pPr/>
              <a:t>6</a:t>
            </a:fld>
            <a:endParaRPr lang="it-IT"/>
          </a:p>
        </p:txBody>
      </p:sp>
    </p:spTree>
    <p:extLst>
      <p:ext uri="{BB962C8B-B14F-4D97-AF65-F5344CB8AC3E}">
        <p14:creationId xmlns:p14="http://schemas.microsoft.com/office/powerpoint/2010/main" val="526073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662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dirty="0"/>
          </a:p>
        </p:txBody>
      </p:sp>
      <p:sp>
        <p:nvSpPr>
          <p:cNvPr id="2662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9EF79A-17A3-40A6-B7EE-3F3DFD1B3F8D}" type="slidenum">
              <a:rPr lang="it-IT" smtClean="0"/>
              <a:pPr/>
              <a:t>7</a:t>
            </a:fld>
            <a:endParaRPr lang="it-IT"/>
          </a:p>
        </p:txBody>
      </p:sp>
    </p:spTree>
    <p:extLst>
      <p:ext uri="{BB962C8B-B14F-4D97-AF65-F5344CB8AC3E}">
        <p14:creationId xmlns:p14="http://schemas.microsoft.com/office/powerpoint/2010/main" val="1613229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immagine diapositiva 1"/>
          <p:cNvSpPr>
            <a:spLocks noGrp="1" noRot="1" noChangeAspect="1"/>
          </p:cNvSpPr>
          <p:nvPr>
            <p:ph type="sldImg"/>
          </p:nvPr>
        </p:nvSpPr>
        <p:spPr bwMode="auto">
          <a:noFill/>
          <a:ln>
            <a:solidFill>
              <a:srgbClr val="000000"/>
            </a:solidFill>
            <a:miter lim="800000"/>
            <a:headEnd/>
            <a:tailEnd/>
          </a:ln>
        </p:spPr>
      </p:sp>
      <p:sp>
        <p:nvSpPr>
          <p:cNvPr id="3277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3277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04DAEC-B111-4901-AE50-97FC8E9C1067}" type="slidenum">
              <a:rPr lang="it-IT"/>
              <a:pPr/>
              <a:t>8</a:t>
            </a:fld>
            <a:endParaRPr lang="it-IT"/>
          </a:p>
        </p:txBody>
      </p:sp>
    </p:spTree>
    <p:extLst>
      <p:ext uri="{BB962C8B-B14F-4D97-AF65-F5344CB8AC3E}">
        <p14:creationId xmlns:p14="http://schemas.microsoft.com/office/powerpoint/2010/main" val="781634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immagine diapositiva 1"/>
          <p:cNvSpPr>
            <a:spLocks noGrp="1" noRot="1" noChangeAspect="1"/>
          </p:cNvSpPr>
          <p:nvPr>
            <p:ph type="sldImg"/>
          </p:nvPr>
        </p:nvSpPr>
        <p:spPr bwMode="auto">
          <a:noFill/>
          <a:ln>
            <a:solidFill>
              <a:srgbClr val="000000"/>
            </a:solidFill>
            <a:miter lim="800000"/>
            <a:headEnd/>
            <a:tailEnd/>
          </a:ln>
        </p:spPr>
      </p:sp>
      <p:sp>
        <p:nvSpPr>
          <p:cNvPr id="3277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3277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04DAEC-B111-4901-AE50-97FC8E9C1067}" type="slidenum">
              <a:rPr lang="it-IT"/>
              <a:pPr/>
              <a:t>9</a:t>
            </a:fld>
            <a:endParaRPr lang="it-IT"/>
          </a:p>
        </p:txBody>
      </p:sp>
    </p:spTree>
    <p:extLst>
      <p:ext uri="{BB962C8B-B14F-4D97-AF65-F5344CB8AC3E}">
        <p14:creationId xmlns:p14="http://schemas.microsoft.com/office/powerpoint/2010/main" val="591465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B82363A-7E54-453B-AA99-9ADA636988F5}"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97D73D5-D776-4893-BE81-EE562780AC08}"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CE235B5-F4A2-43A1-AF11-4E12728A44A6}"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BB62241-55B3-4DAB-A65D-EC706D2C1FA7}"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2046C11-32C8-4ACB-B682-554A239A41D3}"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D9936A-9472-4471-A095-425D0BF9DF1E}"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974F464-1ADD-499A-8030-6995CD20FC2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24014CB-839E-4E6C-8A8A-F0867E8CB94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F2A1467-2558-4ECF-9A8D-6F1FD6EFDFBA}"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E471CD8-ECE1-4A35-A048-9F36ED20E992}"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E79217C-5466-40BB-AAB2-C7EDABC2D485}"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2305C5D2-DCC8-4B73-9455-6115F099C2B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1.m4a"/><Relationship Id="rId16" Type="http://schemas.openxmlformats.org/officeDocument/2006/relationships/image" Target="../media/image12.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jpe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10.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11.xml"/><Relationship Id="rId9"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5.jpe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3.xml"/><Relationship Id="rId9" Type="http://schemas.openxmlformats.org/officeDocument/2006/relationships/image" Target="../media/image5.jpe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5.jpe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4.xml"/><Relationship Id="rId9" Type="http://schemas.openxmlformats.org/officeDocument/2006/relationships/image" Target="../media/image5.jpe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5.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6.xml"/><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7.xml"/><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8.xml"/><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9.xml"/><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373201" y="1767682"/>
            <a:ext cx="7361317" cy="1652697"/>
          </a:xfrm>
          <a:prstGeom prst="rect">
            <a:avLst/>
          </a:prstGeom>
          <a:noFill/>
          <a:ln w="9525">
            <a:no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lightRig rig="threePt" dir="t"/>
          </a:scene3d>
          <a:sp3d>
            <a:bevelT/>
          </a:sp3d>
        </p:spPr>
        <p:txBody>
          <a:bodyPr wrap="square">
            <a:spAutoFit/>
          </a:bodyPr>
          <a:lstStyle/>
          <a:p>
            <a:pPr algn="ctr">
              <a:lnSpc>
                <a:spcPct val="150000"/>
              </a:lnSpc>
              <a:defRPr/>
            </a:pPr>
            <a:r>
              <a:rPr lang="it-IT" sz="3600" dirty="0" err="1">
                <a:solidFill>
                  <a:schemeClr val="accent2">
                    <a:lumMod val="75000"/>
                  </a:schemeClr>
                </a:solidFill>
                <a:latin typeface="Franklin Gothic Medium" panose="020B0603020102020204" pitchFamily="34" charset="0"/>
                <a:cs typeface="Tahoma" pitchFamily="34" charset="0"/>
              </a:rPr>
              <a:t>Toward</a:t>
            </a:r>
            <a:r>
              <a:rPr lang="it-IT" sz="3600" dirty="0">
                <a:solidFill>
                  <a:schemeClr val="accent2">
                    <a:lumMod val="75000"/>
                  </a:schemeClr>
                </a:solidFill>
                <a:latin typeface="Franklin Gothic Medium" panose="020B0603020102020204" pitchFamily="34" charset="0"/>
                <a:cs typeface="Tahoma" pitchFamily="34" charset="0"/>
              </a:rPr>
              <a:t> a </a:t>
            </a:r>
            <a:r>
              <a:rPr lang="it-IT" sz="3600" dirty="0" err="1">
                <a:solidFill>
                  <a:schemeClr val="accent2">
                    <a:lumMod val="75000"/>
                  </a:schemeClr>
                </a:solidFill>
                <a:latin typeface="Franklin Gothic Medium" panose="020B0603020102020204" pitchFamily="34" charset="0"/>
                <a:cs typeface="Tahoma" pitchFamily="34" charset="0"/>
              </a:rPr>
              <a:t>guidance</a:t>
            </a:r>
            <a:r>
              <a:rPr lang="it-IT" sz="3600" dirty="0">
                <a:solidFill>
                  <a:schemeClr val="accent2">
                    <a:lumMod val="75000"/>
                  </a:schemeClr>
                </a:solidFill>
                <a:latin typeface="Franklin Gothic Medium" panose="020B0603020102020204" pitchFamily="34" charset="0"/>
                <a:cs typeface="Tahoma" pitchFamily="34" charset="0"/>
              </a:rPr>
              <a:t> </a:t>
            </a:r>
            <a:r>
              <a:rPr lang="it-IT" sz="3600" dirty="0" err="1">
                <a:solidFill>
                  <a:schemeClr val="accent2">
                    <a:lumMod val="75000"/>
                  </a:schemeClr>
                </a:solidFill>
                <a:latin typeface="Franklin Gothic Medium" panose="020B0603020102020204" pitchFamily="34" charset="0"/>
                <a:cs typeface="Tahoma" pitchFamily="34" charset="0"/>
              </a:rPr>
              <a:t>document</a:t>
            </a:r>
            <a:r>
              <a:rPr lang="it-IT" sz="3600" dirty="0">
                <a:solidFill>
                  <a:schemeClr val="accent2">
                    <a:lumMod val="75000"/>
                  </a:schemeClr>
                </a:solidFill>
                <a:latin typeface="Franklin Gothic Medium" panose="020B0603020102020204" pitchFamily="34" charset="0"/>
                <a:cs typeface="Tahoma" pitchFamily="34" charset="0"/>
              </a:rPr>
              <a:t> </a:t>
            </a:r>
          </a:p>
          <a:p>
            <a:pPr algn="ctr">
              <a:lnSpc>
                <a:spcPct val="150000"/>
              </a:lnSpc>
              <a:defRPr/>
            </a:pPr>
            <a:r>
              <a:rPr lang="it-IT" sz="3600" dirty="0">
                <a:solidFill>
                  <a:schemeClr val="accent2">
                    <a:lumMod val="75000"/>
                  </a:schemeClr>
                </a:solidFill>
                <a:latin typeface="Franklin Gothic Medium" panose="020B0603020102020204" pitchFamily="34" charset="0"/>
                <a:cs typeface="Tahoma" pitchFamily="34" charset="0"/>
              </a:rPr>
              <a:t>on e-commerce and IAS</a:t>
            </a:r>
          </a:p>
        </p:txBody>
      </p:sp>
      <p:sp>
        <p:nvSpPr>
          <p:cNvPr id="2054" name="Text Box 5"/>
          <p:cNvSpPr txBox="1">
            <a:spLocks noChangeArrowheads="1"/>
          </p:cNvSpPr>
          <p:nvPr/>
        </p:nvSpPr>
        <p:spPr bwMode="auto">
          <a:xfrm>
            <a:off x="995077" y="4398203"/>
            <a:ext cx="6148864" cy="769441"/>
          </a:xfrm>
          <a:prstGeom prst="rect">
            <a:avLst/>
          </a:prstGeom>
          <a:noFill/>
          <a:ln w="9525">
            <a:noFill/>
            <a:miter lim="800000"/>
            <a:headEnd/>
            <a:tailEnd/>
          </a:ln>
        </p:spPr>
        <p:txBody>
          <a:bodyPr wrap="none">
            <a:spAutoFit/>
          </a:bodyPr>
          <a:lstStyle/>
          <a:p>
            <a:pPr algn="ctr"/>
            <a:r>
              <a:rPr lang="en-US" sz="2400" b="1" dirty="0">
                <a:latin typeface="Franklin Gothic Medium" panose="020B0603020102020204" pitchFamily="34" charset="0"/>
              </a:rPr>
              <a:t>Andrea Monaco – </a:t>
            </a:r>
            <a:r>
              <a:rPr lang="en-US" sz="2400" dirty="0">
                <a:latin typeface="Franklin Gothic Medium" panose="020B0603020102020204" pitchFamily="34" charset="0"/>
              </a:rPr>
              <a:t>ISPRA/Lazio Region (Italy) </a:t>
            </a:r>
          </a:p>
          <a:p>
            <a:pPr algn="ctr"/>
            <a:r>
              <a:rPr lang="en-US" sz="2000" dirty="0">
                <a:latin typeface="Franklin Gothic Medium" panose="020B0603020102020204" pitchFamily="34" charset="0"/>
              </a:rPr>
              <a:t>IUCN SSC Invasive Species Specialist Group </a:t>
            </a:r>
            <a:endParaRPr lang="it-IT" sz="2000" dirty="0">
              <a:latin typeface="Franklin Gothic Medium" panose="020B0603020102020204" pitchFamily="34" charset="0"/>
            </a:endParaRPr>
          </a:p>
        </p:txBody>
      </p:sp>
      <p:sp>
        <p:nvSpPr>
          <p:cNvPr id="2056" name="Text Box 7"/>
          <p:cNvSpPr txBox="1">
            <a:spLocks noChangeArrowheads="1"/>
          </p:cNvSpPr>
          <p:nvPr/>
        </p:nvSpPr>
        <p:spPr bwMode="auto">
          <a:xfrm>
            <a:off x="2214563" y="214313"/>
            <a:ext cx="5256212" cy="784225"/>
          </a:xfrm>
          <a:prstGeom prst="rect">
            <a:avLst/>
          </a:prstGeom>
          <a:noFill/>
          <a:ln w="9525">
            <a:noFill/>
            <a:miter lim="800000"/>
            <a:headEnd/>
            <a:tailEnd/>
          </a:ln>
        </p:spPr>
        <p:txBody>
          <a:bodyPr>
            <a:spAutoFit/>
          </a:bodyPr>
          <a:lstStyle/>
          <a:p>
            <a:pPr algn="ctr">
              <a:spcBef>
                <a:spcPct val="50000"/>
              </a:spcBef>
            </a:pPr>
            <a:r>
              <a:rPr lang="it-IT">
                <a:latin typeface="Franklin Gothic Medium" panose="020B0603020102020204" pitchFamily="34" charset="0"/>
              </a:rPr>
              <a:t>Bern Convention Group of Experts on IAS</a:t>
            </a:r>
          </a:p>
          <a:p>
            <a:pPr algn="ctr">
              <a:spcBef>
                <a:spcPct val="50000"/>
              </a:spcBef>
            </a:pPr>
            <a:endParaRPr lang="it-IT">
              <a:latin typeface="Franklin Gothic Medium" panose="020B0603020102020204" pitchFamily="34" charset="0"/>
            </a:endParaRPr>
          </a:p>
        </p:txBody>
      </p:sp>
      <p:sp>
        <p:nvSpPr>
          <p:cNvPr id="2057" name="Text Box 8"/>
          <p:cNvSpPr txBox="1">
            <a:spLocks noChangeArrowheads="1"/>
          </p:cNvSpPr>
          <p:nvPr/>
        </p:nvSpPr>
        <p:spPr bwMode="auto">
          <a:xfrm>
            <a:off x="2286000" y="549275"/>
            <a:ext cx="5256213" cy="307777"/>
          </a:xfrm>
          <a:prstGeom prst="rect">
            <a:avLst/>
          </a:prstGeom>
          <a:noFill/>
          <a:ln w="9525">
            <a:noFill/>
            <a:miter lim="800000"/>
            <a:headEnd/>
            <a:tailEnd/>
          </a:ln>
        </p:spPr>
        <p:txBody>
          <a:bodyPr>
            <a:spAutoFit/>
          </a:bodyPr>
          <a:lstStyle/>
          <a:p>
            <a:pPr algn="ctr">
              <a:spcBef>
                <a:spcPct val="50000"/>
              </a:spcBef>
            </a:pPr>
            <a:r>
              <a:rPr lang="it-IT" sz="1400" dirty="0">
                <a:latin typeface="Franklin Gothic Medium" panose="020B0603020102020204" pitchFamily="34" charset="0"/>
              </a:rPr>
              <a:t>Virtual meeting </a:t>
            </a:r>
            <a:r>
              <a:rPr lang="it-IT" sz="1400" dirty="0" err="1">
                <a:latin typeface="Franklin Gothic Medium" panose="020B0603020102020204" pitchFamily="34" charset="0"/>
              </a:rPr>
              <a:t>July</a:t>
            </a:r>
            <a:r>
              <a:rPr lang="it-IT" sz="1400" dirty="0">
                <a:latin typeface="Franklin Gothic Medium" panose="020B0603020102020204" pitchFamily="34" charset="0"/>
              </a:rPr>
              <a:t> 6, 2021</a:t>
            </a:r>
          </a:p>
        </p:txBody>
      </p:sp>
      <p:pic>
        <p:nvPicPr>
          <p:cNvPr id="2061" name="Picture 13" descr="coe"/>
          <p:cNvPicPr>
            <a:picLocks noChangeAspect="1" noChangeArrowheads="1"/>
          </p:cNvPicPr>
          <p:nvPr/>
        </p:nvPicPr>
        <p:blipFill>
          <a:blip r:embed="rId5" cstate="print"/>
          <a:srcRect/>
          <a:stretch>
            <a:fillRect/>
          </a:stretch>
        </p:blipFill>
        <p:spPr bwMode="auto">
          <a:xfrm>
            <a:off x="285750" y="284163"/>
            <a:ext cx="798513" cy="573087"/>
          </a:xfrm>
          <a:prstGeom prst="rect">
            <a:avLst/>
          </a:prstGeom>
          <a:ln>
            <a:noFill/>
          </a:ln>
          <a:effectLst>
            <a:outerShdw blurRad="50800" dist="38100" dir="5400000" algn="t" rotWithShape="0">
              <a:prstClr val="black">
                <a:alpha val="40000"/>
              </a:prstClr>
            </a:outerShdw>
          </a:effectLst>
        </p:spPr>
      </p:pic>
      <p:pic>
        <p:nvPicPr>
          <p:cNvPr id="2062" name="Picture 14" descr="LOGO_Bern"/>
          <p:cNvPicPr>
            <a:picLocks noChangeAspect="1" noChangeArrowheads="1"/>
          </p:cNvPicPr>
          <p:nvPr/>
        </p:nvPicPr>
        <p:blipFill>
          <a:blip r:embed="rId6" cstate="print"/>
          <a:srcRect/>
          <a:stretch>
            <a:fillRect/>
          </a:stretch>
        </p:blipFill>
        <p:spPr bwMode="auto">
          <a:xfrm>
            <a:off x="1285875" y="284163"/>
            <a:ext cx="750888" cy="571500"/>
          </a:xfrm>
          <a:prstGeom prst="rect">
            <a:avLst/>
          </a:prstGeom>
          <a:noFill/>
          <a:effectLst>
            <a:outerShdw blurRad="50800" dist="38100" dir="5400000" algn="t" rotWithShape="0">
              <a:prstClr val="black">
                <a:alpha val="40000"/>
              </a:prstClr>
            </a:outerShdw>
          </a:effectLst>
        </p:spPr>
      </p:pic>
      <p:sp>
        <p:nvSpPr>
          <p:cNvPr id="37" name="Line 3"/>
          <p:cNvSpPr>
            <a:spLocks noChangeShapeType="1"/>
          </p:cNvSpPr>
          <p:nvPr/>
        </p:nvSpPr>
        <p:spPr bwMode="auto">
          <a:xfrm rot="10800000">
            <a:off x="7823359" y="214313"/>
            <a:ext cx="0" cy="6443663"/>
          </a:xfrm>
          <a:prstGeom prst="line">
            <a:avLst/>
          </a:prstGeom>
          <a:noFill/>
          <a:ln w="50800" cap="rnd">
            <a:solidFill>
              <a:schemeClr val="accent2">
                <a:lumMod val="75000"/>
              </a:schemeClr>
            </a:solidFill>
            <a:prstDash val="sysDot"/>
            <a:round/>
            <a:headEnd/>
            <a:tailEnd/>
          </a:ln>
          <a:effectLst/>
        </p:spPr>
        <p:txBody>
          <a:bodyPr/>
          <a:lstStyle/>
          <a:p>
            <a:pPr>
              <a:defRPr/>
            </a:pPr>
            <a:endParaRPr lang="it-IT"/>
          </a:p>
        </p:txBody>
      </p:sp>
      <p:pic>
        <p:nvPicPr>
          <p:cNvPr id="23"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accent1">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24"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accent1">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25"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accent1">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27" name="Picture 26" descr="G:\COE_Protectedareas&amp;IAS\presentazione malta\foto\3973480059_cbdeaea207.jpg"/>
          <p:cNvPicPr>
            <a:picLocks noChangeAspect="1" noChangeArrowheads="1"/>
          </p:cNvPicPr>
          <p:nvPr/>
        </p:nvPicPr>
        <p:blipFill>
          <a:blip r:embed="rId10" cstate="print">
            <a:duotone>
              <a:schemeClr val="accent1">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28" name="Picture 22" descr="G:\COE_Protectedareas&amp;IAS\presentazione malta\foto\carpobrotus_edulis.jpg"/>
          <p:cNvPicPr>
            <a:picLocks noChangeAspect="1" noChangeArrowheads="1"/>
          </p:cNvPicPr>
          <p:nvPr/>
        </p:nvPicPr>
        <p:blipFill>
          <a:blip r:embed="rId11" cstate="print">
            <a:duotone>
              <a:schemeClr val="accent1">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29" name="Picture 24" descr="G:\COE_Protectedareas&amp;IAS\presentazione malta\foto\ailanto-ailanthus.jpg"/>
          <p:cNvPicPr>
            <a:picLocks noChangeAspect="1" noChangeArrowheads="1"/>
          </p:cNvPicPr>
          <p:nvPr/>
        </p:nvPicPr>
        <p:blipFill>
          <a:blip r:embed="rId12" cstate="print">
            <a:duotone>
              <a:schemeClr val="accent1">
                <a:shade val="45000"/>
                <a:satMod val="135000"/>
              </a:schemeClr>
              <a:prstClr val="white"/>
            </a:duotone>
          </a:blip>
          <a:srcRect r="17638"/>
          <a:stretch>
            <a:fillRect/>
          </a:stretch>
        </p:blipFill>
        <p:spPr bwMode="auto">
          <a:xfrm>
            <a:off x="7901376" y="1486039"/>
            <a:ext cx="1235332" cy="1007240"/>
          </a:xfrm>
          <a:prstGeom prst="rect">
            <a:avLst/>
          </a:prstGeom>
          <a:noFill/>
        </p:spPr>
      </p:pic>
      <p:pic>
        <p:nvPicPr>
          <p:cNvPr id="30" name="Immagine 29" descr="2a - Logo ARP e Regione Lazio a DX (a colori corto).jpg"/>
          <p:cNvPicPr>
            <a:picLocks noChangeAspect="1"/>
          </p:cNvPicPr>
          <p:nvPr/>
        </p:nvPicPr>
        <p:blipFill>
          <a:blip r:embed="rId13" cstate="print"/>
          <a:srcRect l="44246" t="40655" r="25000" b="40166"/>
          <a:stretch>
            <a:fillRect/>
          </a:stretch>
        </p:blipFill>
        <p:spPr bwMode="auto">
          <a:xfrm>
            <a:off x="3591204" y="5188885"/>
            <a:ext cx="2832907" cy="1152128"/>
          </a:xfrm>
          <a:prstGeom prst="rect">
            <a:avLst/>
          </a:prstGeom>
          <a:noFill/>
          <a:ln w="9525">
            <a:noFill/>
            <a:miter lim="800000"/>
            <a:headEnd/>
            <a:tailEnd/>
          </a:ln>
        </p:spPr>
      </p:pic>
      <p:pic>
        <p:nvPicPr>
          <p:cNvPr id="16" name="Picture 3" descr="issg logo grey"/>
          <p:cNvPicPr>
            <a:picLocks noChangeAspect="1" noChangeArrowheads="1"/>
          </p:cNvPicPr>
          <p:nvPr/>
        </p:nvPicPr>
        <p:blipFill>
          <a:blip r:embed="rId14" cstate="print"/>
          <a:srcRect/>
          <a:stretch>
            <a:fillRect/>
          </a:stretch>
        </p:blipFill>
        <p:spPr bwMode="auto">
          <a:xfrm>
            <a:off x="6600403" y="5462536"/>
            <a:ext cx="657816" cy="604826"/>
          </a:xfrm>
          <a:prstGeom prst="rect">
            <a:avLst/>
          </a:prstGeom>
          <a:noFill/>
          <a:ln w="9525">
            <a:noFill/>
            <a:miter lim="800000"/>
            <a:headEnd/>
            <a:tailEnd/>
          </a:ln>
        </p:spPr>
      </p:pic>
      <p:pic>
        <p:nvPicPr>
          <p:cNvPr id="2" name="Immagine 1"/>
          <p:cNvPicPr>
            <a:picLocks noChangeAspect="1"/>
          </p:cNvPicPr>
          <p:nvPr/>
        </p:nvPicPr>
        <p:blipFill>
          <a:blip r:embed="rId15"/>
          <a:stretch>
            <a:fillRect/>
          </a:stretch>
        </p:blipFill>
        <p:spPr>
          <a:xfrm>
            <a:off x="846993" y="5531835"/>
            <a:ext cx="2592288" cy="589024"/>
          </a:xfrm>
          <a:prstGeom prst="rect">
            <a:avLst/>
          </a:prstGeom>
        </p:spPr>
      </p:pic>
      <p:pic>
        <p:nvPicPr>
          <p:cNvPr id="5" name="Audio 4">
            <a:hlinkClick r:id="" action="ppaction://media"/>
            <a:extLst>
              <a:ext uri="{FF2B5EF4-FFF2-40B4-BE49-F238E27FC236}">
                <a16:creationId xmlns:a16="http://schemas.microsoft.com/office/drawing/2014/main" id="{1BD1A149-C4EE-4367-A08F-9797954EDE9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86"/>
    </mc:Choice>
    <mc:Fallback xmlns="">
      <p:transition spd="slow" advTm="35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284657" y="1954204"/>
            <a:ext cx="697006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Char char="•"/>
            </a:pPr>
            <a:r>
              <a:rPr lang="it-IT" altLang="it-IT" sz="2100" dirty="0">
                <a:latin typeface="Franklin Gothic Medium" panose="020B0603020102020204" pitchFamily="34" charset="0"/>
              </a:rPr>
              <a:t> </a:t>
            </a:r>
            <a:r>
              <a:rPr lang="it-IT" altLang="it-IT" sz="2100" dirty="0" err="1">
                <a:solidFill>
                  <a:srgbClr val="FF0000"/>
                </a:solidFill>
                <a:latin typeface="Franklin Gothic Medium" panose="020B0603020102020204" pitchFamily="34" charset="0"/>
              </a:rPr>
              <a:t>Collect</a:t>
            </a:r>
            <a:r>
              <a:rPr lang="it-IT" altLang="it-IT" sz="2100" dirty="0">
                <a:solidFill>
                  <a:srgbClr val="FF0000"/>
                </a:solidFill>
                <a:latin typeface="Franklin Gothic Medium" panose="020B0603020102020204" pitchFamily="34" charset="0"/>
              </a:rPr>
              <a:t> </a:t>
            </a:r>
            <a:r>
              <a:rPr lang="it-IT" altLang="it-IT" sz="2100" dirty="0" err="1">
                <a:solidFill>
                  <a:srgbClr val="FF0000"/>
                </a:solidFill>
                <a:latin typeface="Franklin Gothic Medium" panose="020B0603020102020204" pitchFamily="34" charset="0"/>
              </a:rPr>
              <a:t>comments</a:t>
            </a:r>
            <a:r>
              <a:rPr lang="it-IT" altLang="it-IT" sz="2100" dirty="0">
                <a:solidFill>
                  <a:srgbClr val="FF0000"/>
                </a:solidFill>
                <a:latin typeface="Franklin Gothic Medium" panose="020B0603020102020204" pitchFamily="34" charset="0"/>
              </a:rPr>
              <a:t> and </a:t>
            </a:r>
            <a:r>
              <a:rPr lang="it-IT" altLang="it-IT" sz="2100" dirty="0" err="1">
                <a:solidFill>
                  <a:srgbClr val="FF0000"/>
                </a:solidFill>
                <a:latin typeface="Franklin Gothic Medium" panose="020B0603020102020204" pitchFamily="34" charset="0"/>
              </a:rPr>
              <a:t>suggestions</a:t>
            </a:r>
            <a:r>
              <a:rPr lang="it-IT" altLang="it-IT" sz="2100" dirty="0">
                <a:solidFill>
                  <a:srgbClr val="FF0000"/>
                </a:solidFill>
                <a:latin typeface="Franklin Gothic Medium" panose="020B0603020102020204" pitchFamily="34" charset="0"/>
              </a:rPr>
              <a:t> </a:t>
            </a:r>
            <a:r>
              <a:rPr lang="it-IT" altLang="it-IT" sz="2100" dirty="0" err="1">
                <a:latin typeface="Franklin Gothic Medium" panose="020B0603020102020204" pitchFamily="34" charset="0"/>
              </a:rPr>
              <a:t>at</a:t>
            </a:r>
            <a:r>
              <a:rPr lang="it-IT" altLang="it-IT" sz="2100" dirty="0">
                <a:latin typeface="Franklin Gothic Medium" panose="020B0603020102020204" pitchFamily="34" charset="0"/>
              </a:rPr>
              <a:t> </a:t>
            </a:r>
            <a:r>
              <a:rPr lang="it-IT" altLang="it-IT" sz="2100" dirty="0" err="1">
                <a:latin typeface="Franklin Gothic Medium" panose="020B0603020102020204" pitchFamily="34" charset="0"/>
              </a:rPr>
              <a:t>this</a:t>
            </a:r>
            <a:r>
              <a:rPr lang="it-IT" altLang="it-IT" sz="2100" dirty="0">
                <a:latin typeface="Franklin Gothic Medium" panose="020B0603020102020204" pitchFamily="34" charset="0"/>
              </a:rPr>
              <a:t> Meeting</a:t>
            </a:r>
          </a:p>
        </p:txBody>
      </p:sp>
      <p:grpSp>
        <p:nvGrpSpPr>
          <p:cNvPr id="16392" name="Gruppo 9"/>
          <p:cNvGrpSpPr>
            <a:grpSpLocks/>
          </p:cNvGrpSpPr>
          <p:nvPr/>
        </p:nvGrpSpPr>
        <p:grpSpPr bwMode="auto">
          <a:xfrm>
            <a:off x="285750" y="200025"/>
            <a:ext cx="7526610" cy="6443663"/>
            <a:chOff x="286441" y="199710"/>
            <a:chExt cx="7526023" cy="6444453"/>
          </a:xfrm>
        </p:grpSpPr>
        <p:grpSp>
          <p:nvGrpSpPr>
            <p:cNvPr id="16394" name="Gruppo 10"/>
            <p:cNvGrpSpPr>
              <a:grpSpLocks/>
            </p:cNvGrpSpPr>
            <p:nvPr/>
          </p:nvGrpSpPr>
          <p:grpSpPr bwMode="auto">
            <a:xfrm>
              <a:off x="286441" y="214000"/>
              <a:ext cx="1750876" cy="573157"/>
              <a:chOff x="286441" y="214000"/>
              <a:chExt cx="1750876" cy="573157"/>
            </a:xfrm>
          </p:grpSpPr>
          <p:pic>
            <p:nvPicPr>
              <p:cNvPr id="18" name="Picture 13" descr="coe"/>
              <p:cNvPicPr>
                <a:picLocks noChangeAspect="1" noChangeArrowheads="1"/>
              </p:cNvPicPr>
              <p:nvPr/>
            </p:nvPicPr>
            <p:blipFill>
              <a:blip r:embed="rId5"/>
              <a:srcRect/>
              <a:stretch>
                <a:fillRect/>
              </a:stretch>
            </p:blipFill>
            <p:spPr bwMode="auto">
              <a:xfrm>
                <a:off x="286441" y="214000"/>
                <a:ext cx="796863" cy="573157"/>
              </a:xfrm>
              <a:prstGeom prst="rect">
                <a:avLst/>
              </a:prstGeom>
              <a:ln>
                <a:noFill/>
              </a:ln>
              <a:effectLst>
                <a:outerShdw blurRad="50800" dist="38100" dir="5400000" algn="t" rotWithShape="0">
                  <a:prstClr val="black">
                    <a:alpha val="40000"/>
                  </a:prstClr>
                </a:outerShdw>
              </a:effectLst>
            </p:spPr>
          </p:pic>
          <p:pic>
            <p:nvPicPr>
              <p:cNvPr id="19" name="Picture 14" descr="LOGO_Bern"/>
              <p:cNvPicPr>
                <a:picLocks noChangeAspect="1" noChangeArrowheads="1"/>
              </p:cNvPicPr>
              <p:nvPr/>
            </p:nvPicPr>
            <p:blipFill>
              <a:blip r:embed="rId6"/>
              <a:srcRect/>
              <a:stretch>
                <a:fillRect/>
              </a:stretch>
            </p:blipFill>
            <p:spPr bwMode="auto">
              <a:xfrm>
                <a:off x="1286488" y="214000"/>
                <a:ext cx="750829" cy="571570"/>
              </a:xfrm>
              <a:prstGeom prst="rect">
                <a:avLst/>
              </a:prstGeom>
              <a:noFill/>
              <a:effectLst>
                <a:outerShdw blurRad="50800" dist="38100" dir="5400000" algn="t" rotWithShape="0">
                  <a:prstClr val="black">
                    <a:alpha val="40000"/>
                  </a:prstClr>
                </a:outerShdw>
              </a:effectLst>
            </p:spPr>
          </p:pic>
        </p:grpSp>
        <p:sp>
          <p:nvSpPr>
            <p:cNvPr id="14" name="Line 3"/>
            <p:cNvSpPr>
              <a:spLocks noChangeShapeType="1"/>
            </p:cNvSpPr>
            <p:nvPr/>
          </p:nvSpPr>
          <p:spPr bwMode="auto">
            <a:xfrm rot="10800000">
              <a:off x="7812464" y="199710"/>
              <a:ext cx="0" cy="6444453"/>
            </a:xfrm>
            <a:prstGeom prst="line">
              <a:avLst/>
            </a:prstGeom>
            <a:noFill/>
            <a:ln w="50800" cap="rnd">
              <a:solidFill>
                <a:schemeClr val="accent2">
                  <a:lumMod val="75000"/>
                </a:schemeClr>
              </a:solidFill>
              <a:prstDash val="sysDot"/>
              <a:round/>
              <a:headEnd/>
              <a:tailEnd/>
            </a:ln>
            <a:effectLst/>
          </p:spPr>
          <p:txBody>
            <a:bodyPr/>
            <a:lstStyle/>
            <a:p>
              <a:pPr>
                <a:defRPr/>
              </a:pPr>
              <a:endParaRPr lang="it-IT">
                <a:latin typeface="Arial" charset="0"/>
                <a:cs typeface="Arial" charset="0"/>
              </a:endParaRPr>
            </a:p>
          </p:txBody>
        </p:sp>
      </p:grpSp>
      <p:pic>
        <p:nvPicPr>
          <p:cNvPr id="30"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31"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3064" y="2927722"/>
            <a:ext cx="1242624" cy="923724"/>
          </a:xfrm>
          <a:prstGeom prst="rect">
            <a:avLst/>
          </a:prstGeom>
          <a:noFill/>
          <a:extLst/>
        </p:spPr>
      </p:pic>
      <p:pic>
        <p:nvPicPr>
          <p:cNvPr id="32"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33"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34"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6157" y="3851446"/>
            <a:ext cx="1261730" cy="935989"/>
          </a:xfrm>
          <a:prstGeom prst="rect">
            <a:avLst/>
          </a:prstGeom>
          <a:noFill/>
        </p:spPr>
      </p:pic>
      <p:pic>
        <p:nvPicPr>
          <p:cNvPr id="35"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0283" y="1917106"/>
            <a:ext cx="1235332" cy="1007240"/>
          </a:xfrm>
          <a:prstGeom prst="rect">
            <a:avLst/>
          </a:prstGeom>
          <a:noFill/>
        </p:spPr>
      </p:pic>
      <p:sp>
        <p:nvSpPr>
          <p:cNvPr id="20" name="Text Box 3"/>
          <p:cNvSpPr txBox="1">
            <a:spLocks noChangeArrowheads="1"/>
          </p:cNvSpPr>
          <p:nvPr/>
        </p:nvSpPr>
        <p:spPr bwMode="auto">
          <a:xfrm>
            <a:off x="2286000" y="214313"/>
            <a:ext cx="6408738" cy="523875"/>
          </a:xfrm>
          <a:prstGeom prst="rect">
            <a:avLst/>
          </a:prstGeom>
          <a:noFill/>
          <a:ln w="9525">
            <a:noFill/>
            <a:miter lim="800000"/>
            <a:headEnd/>
            <a:tailEnd/>
          </a:ln>
          <a:effectLst/>
        </p:spPr>
        <p:txBody>
          <a:bodyPr>
            <a:spAutoFit/>
          </a:bodyPr>
          <a:lstStyle/>
          <a:p>
            <a:pPr>
              <a:spcBef>
                <a:spcPct val="50000"/>
              </a:spcBef>
              <a:defRPr/>
            </a:pPr>
            <a:r>
              <a:rPr lang="it-IT" sz="2800" dirty="0" err="1">
                <a:solidFill>
                  <a:schemeClr val="accent2">
                    <a:lumMod val="75000"/>
                  </a:schemeClr>
                </a:solidFill>
                <a:latin typeface="Franklin Gothic Medium" panose="020B0603020102020204" pitchFamily="34" charset="0"/>
              </a:rPr>
              <a:t>Possible</a:t>
            </a:r>
            <a:r>
              <a:rPr lang="it-IT" sz="2800" dirty="0">
                <a:solidFill>
                  <a:schemeClr val="accent2">
                    <a:lumMod val="75000"/>
                  </a:schemeClr>
                </a:solidFill>
                <a:latin typeface="Franklin Gothic Medium" panose="020B0603020102020204" pitchFamily="34" charset="0"/>
              </a:rPr>
              <a:t> </a:t>
            </a:r>
            <a:r>
              <a:rPr lang="it-IT" sz="2800" dirty="0" err="1">
                <a:solidFill>
                  <a:schemeClr val="accent2">
                    <a:lumMod val="75000"/>
                  </a:schemeClr>
                </a:solidFill>
                <a:latin typeface="Franklin Gothic Medium" panose="020B0603020102020204" pitchFamily="34" charset="0"/>
              </a:rPr>
              <a:t>next</a:t>
            </a:r>
            <a:r>
              <a:rPr lang="it-IT" sz="2800" dirty="0">
                <a:solidFill>
                  <a:schemeClr val="accent2">
                    <a:lumMod val="75000"/>
                  </a:schemeClr>
                </a:solidFill>
                <a:latin typeface="Franklin Gothic Medium" panose="020B0603020102020204" pitchFamily="34" charset="0"/>
              </a:rPr>
              <a:t> </a:t>
            </a:r>
            <a:r>
              <a:rPr lang="it-IT" sz="2800" dirty="0" err="1">
                <a:solidFill>
                  <a:schemeClr val="accent2">
                    <a:lumMod val="75000"/>
                  </a:schemeClr>
                </a:solidFill>
                <a:latin typeface="Franklin Gothic Medium" panose="020B0603020102020204" pitchFamily="34" charset="0"/>
              </a:rPr>
              <a:t>steps</a:t>
            </a:r>
            <a:endParaRPr lang="it-IT" sz="2800" dirty="0">
              <a:solidFill>
                <a:schemeClr val="accent2">
                  <a:lumMod val="75000"/>
                </a:schemeClr>
              </a:solidFill>
              <a:latin typeface="Franklin Gothic Medium" panose="020B0603020102020204" pitchFamily="34" charset="0"/>
            </a:endParaRPr>
          </a:p>
        </p:txBody>
      </p:sp>
      <p:sp>
        <p:nvSpPr>
          <p:cNvPr id="21" name="Text Box 8"/>
          <p:cNvSpPr txBox="1">
            <a:spLocks noChangeArrowheads="1"/>
          </p:cNvSpPr>
          <p:nvPr/>
        </p:nvSpPr>
        <p:spPr bwMode="auto">
          <a:xfrm>
            <a:off x="238669" y="5026285"/>
            <a:ext cx="7062044" cy="738664"/>
          </a:xfrm>
          <a:prstGeom prst="rect">
            <a:avLst/>
          </a:prstGeom>
          <a:noFill/>
          <a:ln w="9525">
            <a:noFill/>
            <a:miter lim="800000"/>
            <a:headEnd/>
            <a:tailEnd/>
          </a:ln>
        </p:spPr>
        <p:txBody>
          <a:bodyPr wrap="square">
            <a:spAutoFit/>
          </a:bodyPr>
          <a:lstStyle/>
          <a:p>
            <a:pPr algn="just">
              <a:spcBef>
                <a:spcPct val="50000"/>
              </a:spcBef>
              <a:buFontTx/>
              <a:buChar char="•"/>
            </a:pPr>
            <a:r>
              <a:rPr lang="it-IT" sz="2100" dirty="0">
                <a:latin typeface="Franklin Gothic Medium" panose="020B0603020102020204" pitchFamily="34" charset="0"/>
              </a:rPr>
              <a:t> </a:t>
            </a:r>
            <a:r>
              <a:rPr lang="it-IT" sz="2100" dirty="0" err="1">
                <a:latin typeface="Franklin Gothic Medium" panose="020B0603020102020204" pitchFamily="34" charset="0"/>
              </a:rPr>
              <a:t>Submit</a:t>
            </a:r>
            <a:r>
              <a:rPr lang="it-IT" sz="2100" dirty="0">
                <a:latin typeface="Franklin Gothic Medium" panose="020B0603020102020204" pitchFamily="34" charset="0"/>
              </a:rPr>
              <a:t> the </a:t>
            </a:r>
            <a:r>
              <a:rPr lang="it-IT" sz="2100" dirty="0" err="1">
                <a:latin typeface="Franklin Gothic Medium" panose="020B0603020102020204" pitchFamily="34" charset="0"/>
              </a:rPr>
              <a:t>final</a:t>
            </a:r>
            <a:r>
              <a:rPr lang="it-IT" sz="2100" dirty="0">
                <a:latin typeface="Franklin Gothic Medium" panose="020B0603020102020204" pitchFamily="34" charset="0"/>
              </a:rPr>
              <a:t> </a:t>
            </a:r>
            <a:r>
              <a:rPr lang="it-IT" sz="2100" dirty="0" err="1">
                <a:latin typeface="Franklin Gothic Medium" panose="020B0603020102020204" pitchFamily="34" charset="0"/>
              </a:rPr>
              <a:t>version</a:t>
            </a:r>
            <a:r>
              <a:rPr lang="it-IT" sz="2100" dirty="0">
                <a:latin typeface="Franklin Gothic Medium" panose="020B0603020102020204" pitchFamily="34" charset="0"/>
              </a:rPr>
              <a:t> of the </a:t>
            </a:r>
            <a:r>
              <a:rPr lang="it-IT" sz="2100" dirty="0" err="1">
                <a:latin typeface="Franklin Gothic Medium" panose="020B0603020102020204" pitchFamily="34" charset="0"/>
              </a:rPr>
              <a:t>Guidelines</a:t>
            </a:r>
            <a:r>
              <a:rPr lang="it-IT" sz="2100" dirty="0">
                <a:latin typeface="Franklin Gothic Medium" panose="020B0603020102020204" pitchFamily="34" charset="0"/>
              </a:rPr>
              <a:t> for the </a:t>
            </a:r>
            <a:r>
              <a:rPr lang="it-IT" sz="2100" dirty="0" err="1">
                <a:solidFill>
                  <a:srgbClr val="FF0000"/>
                </a:solidFill>
                <a:latin typeface="Franklin Gothic Medium" panose="020B0603020102020204" pitchFamily="34" charset="0"/>
              </a:rPr>
              <a:t>adoption</a:t>
            </a:r>
            <a:r>
              <a:rPr lang="it-IT" sz="2100" dirty="0">
                <a:solidFill>
                  <a:srgbClr val="FF0000"/>
                </a:solidFill>
                <a:latin typeface="Franklin Gothic Medium" panose="020B0603020102020204" pitchFamily="34" charset="0"/>
              </a:rPr>
              <a:t> to the </a:t>
            </a:r>
            <a:r>
              <a:rPr lang="it-IT" sz="2100" dirty="0" err="1">
                <a:solidFill>
                  <a:srgbClr val="FF0000"/>
                </a:solidFill>
                <a:latin typeface="Franklin Gothic Medium" panose="020B0603020102020204" pitchFamily="34" charset="0"/>
              </a:rPr>
              <a:t>next</a:t>
            </a:r>
            <a:r>
              <a:rPr lang="it-IT" sz="2100" dirty="0">
                <a:solidFill>
                  <a:srgbClr val="FF0000"/>
                </a:solidFill>
                <a:latin typeface="Franklin Gothic Medium" panose="020B0603020102020204" pitchFamily="34" charset="0"/>
              </a:rPr>
              <a:t> Standing </a:t>
            </a:r>
            <a:r>
              <a:rPr lang="it-IT" sz="2100" dirty="0" err="1">
                <a:solidFill>
                  <a:srgbClr val="FF0000"/>
                </a:solidFill>
                <a:latin typeface="Franklin Gothic Medium" panose="020B0603020102020204" pitchFamily="34" charset="0"/>
              </a:rPr>
              <a:t>Commitee</a:t>
            </a:r>
            <a:r>
              <a:rPr lang="it-IT" sz="2100" dirty="0">
                <a:solidFill>
                  <a:srgbClr val="FF0000"/>
                </a:solidFill>
                <a:latin typeface="Franklin Gothic Medium" panose="020B0603020102020204" pitchFamily="34" charset="0"/>
              </a:rPr>
              <a:t> of the Bern Convention</a:t>
            </a:r>
            <a:endParaRPr lang="it-IT" sz="2100" dirty="0">
              <a:latin typeface="Franklin Gothic Medium" panose="020B0603020102020204" pitchFamily="34" charset="0"/>
            </a:endParaRPr>
          </a:p>
        </p:txBody>
      </p:sp>
      <p:sp>
        <p:nvSpPr>
          <p:cNvPr id="22" name="Text Box 2"/>
          <p:cNvSpPr txBox="1">
            <a:spLocks noChangeArrowheads="1"/>
          </p:cNvSpPr>
          <p:nvPr/>
        </p:nvSpPr>
        <p:spPr bwMode="auto">
          <a:xfrm>
            <a:off x="284657" y="2690557"/>
            <a:ext cx="6970068" cy="1061829"/>
          </a:xfrm>
          <a:prstGeom prst="rect">
            <a:avLst/>
          </a:prstGeom>
          <a:noFill/>
          <a:ln w="9525">
            <a:noFill/>
            <a:miter lim="800000"/>
            <a:headEnd/>
            <a:tailEnd/>
          </a:ln>
        </p:spPr>
        <p:txBody>
          <a:bodyPr wrap="square">
            <a:spAutoFit/>
          </a:bodyPr>
          <a:lstStyle/>
          <a:p>
            <a:pPr algn="just">
              <a:spcBef>
                <a:spcPct val="50000"/>
              </a:spcBef>
              <a:buFontTx/>
              <a:buChar char="•"/>
            </a:pPr>
            <a:r>
              <a:rPr lang="it-IT" sz="2100" dirty="0">
                <a:latin typeface="Franklin Gothic Medium" panose="020B0603020102020204" pitchFamily="34" charset="0"/>
              </a:rPr>
              <a:t> Integrate the </a:t>
            </a:r>
            <a:r>
              <a:rPr lang="it-IT" sz="2100" dirty="0" err="1">
                <a:latin typeface="Franklin Gothic Medium" panose="020B0603020102020204" pitchFamily="34" charset="0"/>
              </a:rPr>
              <a:t>third</a:t>
            </a:r>
            <a:r>
              <a:rPr lang="it-IT" sz="2100" dirty="0">
                <a:latin typeface="Franklin Gothic Medium" panose="020B0603020102020204" pitchFamily="34" charset="0"/>
              </a:rPr>
              <a:t> </a:t>
            </a:r>
            <a:r>
              <a:rPr lang="it-IT" sz="2100" dirty="0" err="1">
                <a:latin typeface="Franklin Gothic Medium" panose="020B0603020102020204" pitchFamily="34" charset="0"/>
              </a:rPr>
              <a:t>draft</a:t>
            </a:r>
            <a:r>
              <a:rPr lang="it-IT" sz="2100" dirty="0">
                <a:latin typeface="Franklin Gothic Medium" panose="020B0603020102020204" pitchFamily="34" charset="0"/>
              </a:rPr>
              <a:t> </a:t>
            </a:r>
            <a:r>
              <a:rPr lang="it-IT" sz="2100" dirty="0" err="1">
                <a:latin typeface="Franklin Gothic Medium" panose="020B0603020102020204" pitchFamily="34" charset="0"/>
              </a:rPr>
              <a:t>taking</a:t>
            </a:r>
            <a:r>
              <a:rPr lang="it-IT" sz="2100" dirty="0">
                <a:latin typeface="Franklin Gothic Medium" panose="020B0603020102020204" pitchFamily="34" charset="0"/>
              </a:rPr>
              <a:t> </a:t>
            </a:r>
            <a:r>
              <a:rPr lang="it-IT" sz="2100" dirty="0" err="1">
                <a:latin typeface="Franklin Gothic Medium" panose="020B0603020102020204" pitchFamily="34" charset="0"/>
              </a:rPr>
              <a:t>into</a:t>
            </a:r>
            <a:r>
              <a:rPr lang="it-IT" sz="2100" dirty="0">
                <a:latin typeface="Franklin Gothic Medium" panose="020B0603020102020204" pitchFamily="34" charset="0"/>
              </a:rPr>
              <a:t> account </a:t>
            </a:r>
            <a:r>
              <a:rPr lang="it-IT" sz="2100" dirty="0" err="1">
                <a:latin typeface="Franklin Gothic Medium" panose="020B0603020102020204" pitchFamily="34" charset="0"/>
              </a:rPr>
              <a:t>comments</a:t>
            </a:r>
            <a:r>
              <a:rPr lang="it-IT" sz="2100" dirty="0">
                <a:latin typeface="Franklin Gothic Medium" panose="020B0603020102020204" pitchFamily="34" charset="0"/>
              </a:rPr>
              <a:t>, </a:t>
            </a:r>
            <a:r>
              <a:rPr lang="it-IT" sz="2100" dirty="0" err="1">
                <a:latin typeface="Franklin Gothic Medium" panose="020B0603020102020204" pitchFamily="34" charset="0"/>
              </a:rPr>
              <a:t>suggestions</a:t>
            </a:r>
            <a:r>
              <a:rPr lang="it-IT" sz="2100" dirty="0">
                <a:latin typeface="Franklin Gothic Medium" panose="020B0603020102020204" pitchFamily="34" charset="0"/>
              </a:rPr>
              <a:t> and </a:t>
            </a:r>
            <a:r>
              <a:rPr lang="it-IT" sz="2100" dirty="0" err="1">
                <a:latin typeface="Franklin Gothic Medium" panose="020B0603020102020204" pitchFamily="34" charset="0"/>
              </a:rPr>
              <a:t>inputs</a:t>
            </a:r>
            <a:r>
              <a:rPr lang="it-IT" sz="2100" dirty="0">
                <a:latin typeface="Franklin Gothic Medium" panose="020B0603020102020204" pitchFamily="34" charset="0"/>
              </a:rPr>
              <a:t> </a:t>
            </a:r>
            <a:r>
              <a:rPr lang="it-IT" sz="2100" dirty="0" err="1">
                <a:latin typeface="Franklin Gothic Medium" panose="020B0603020102020204" pitchFamily="34" charset="0"/>
              </a:rPr>
              <a:t>received</a:t>
            </a:r>
            <a:r>
              <a:rPr lang="it-IT" sz="2100" dirty="0">
                <a:latin typeface="Franklin Gothic Medium" panose="020B0603020102020204" pitchFamily="34" charset="0"/>
              </a:rPr>
              <a:t> so far </a:t>
            </a:r>
            <a:r>
              <a:rPr lang="it-IT" altLang="it-IT" sz="2100" dirty="0">
                <a:latin typeface="Franklin Gothic Medium" panose="020B0603020102020204" pitchFamily="34" charset="0"/>
              </a:rPr>
              <a:t>and </a:t>
            </a:r>
            <a:r>
              <a:rPr lang="it-IT" altLang="it-IT" sz="2100" dirty="0" err="1">
                <a:solidFill>
                  <a:srgbClr val="FF0000"/>
                </a:solidFill>
                <a:latin typeface="Franklin Gothic Medium" panose="020B0603020102020204" pitchFamily="34" charset="0"/>
              </a:rPr>
              <a:t>prepare</a:t>
            </a:r>
            <a:r>
              <a:rPr lang="it-IT" altLang="it-IT" sz="2100" dirty="0">
                <a:solidFill>
                  <a:srgbClr val="FF0000"/>
                </a:solidFill>
                <a:latin typeface="Franklin Gothic Medium" panose="020B0603020102020204" pitchFamily="34" charset="0"/>
              </a:rPr>
              <a:t> the </a:t>
            </a:r>
            <a:r>
              <a:rPr lang="it-IT" altLang="it-IT" sz="2100" dirty="0" err="1">
                <a:solidFill>
                  <a:srgbClr val="FF0000"/>
                </a:solidFill>
                <a:latin typeface="Franklin Gothic Medium" panose="020B0603020102020204" pitchFamily="34" charset="0"/>
              </a:rPr>
              <a:t>final</a:t>
            </a:r>
            <a:r>
              <a:rPr lang="it-IT" altLang="it-IT" sz="2100" dirty="0">
                <a:solidFill>
                  <a:srgbClr val="FF0000"/>
                </a:solidFill>
                <a:latin typeface="Franklin Gothic Medium" panose="020B0603020102020204" pitchFamily="34" charset="0"/>
              </a:rPr>
              <a:t> </a:t>
            </a:r>
            <a:r>
              <a:rPr lang="it-IT" altLang="it-IT" sz="2100" dirty="0" err="1">
                <a:solidFill>
                  <a:srgbClr val="FF0000"/>
                </a:solidFill>
                <a:latin typeface="Franklin Gothic Medium" panose="020B0603020102020204" pitchFamily="34" charset="0"/>
              </a:rPr>
              <a:t>version</a:t>
            </a:r>
            <a:r>
              <a:rPr lang="it-IT" altLang="it-IT" sz="2100" dirty="0">
                <a:solidFill>
                  <a:srgbClr val="FF0000"/>
                </a:solidFill>
                <a:latin typeface="Franklin Gothic Medium" panose="020B0603020102020204" pitchFamily="34" charset="0"/>
              </a:rPr>
              <a:t> </a:t>
            </a:r>
            <a:r>
              <a:rPr lang="it-IT" altLang="it-IT" sz="2100" dirty="0">
                <a:latin typeface="Franklin Gothic Medium" panose="020B0603020102020204" pitchFamily="34" charset="0"/>
              </a:rPr>
              <a:t>of the Guidance</a:t>
            </a:r>
            <a:endParaRPr lang="it-IT" sz="2100" dirty="0">
              <a:solidFill>
                <a:schemeClr val="tx1">
                  <a:lumMod val="50000"/>
                  <a:lumOff val="50000"/>
                </a:schemeClr>
              </a:solidFill>
              <a:latin typeface="Franklin Gothic Medium" panose="020B0603020102020204" pitchFamily="34" charset="0"/>
            </a:endParaRPr>
          </a:p>
        </p:txBody>
      </p:sp>
      <p:sp>
        <p:nvSpPr>
          <p:cNvPr id="23" name="Text Box 6"/>
          <p:cNvSpPr txBox="1">
            <a:spLocks noChangeArrowheads="1"/>
          </p:cNvSpPr>
          <p:nvPr/>
        </p:nvSpPr>
        <p:spPr bwMode="auto">
          <a:xfrm>
            <a:off x="238669" y="3987151"/>
            <a:ext cx="706204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Char char="•"/>
            </a:pPr>
            <a:r>
              <a:rPr lang="it-IT" altLang="it-IT" sz="2100" dirty="0">
                <a:latin typeface="Franklin Gothic Medium" panose="020B0603020102020204" pitchFamily="34" charset="0"/>
              </a:rPr>
              <a:t> </a:t>
            </a:r>
            <a:r>
              <a:rPr lang="it-IT" altLang="it-IT" sz="2100" dirty="0" err="1">
                <a:solidFill>
                  <a:srgbClr val="FF0000"/>
                </a:solidFill>
                <a:latin typeface="Franklin Gothic Medium" panose="020B0603020102020204" pitchFamily="34" charset="0"/>
              </a:rPr>
              <a:t>Circulate</a:t>
            </a:r>
            <a:r>
              <a:rPr lang="it-IT" altLang="it-IT" sz="2100" dirty="0">
                <a:solidFill>
                  <a:srgbClr val="FF0000"/>
                </a:solidFill>
                <a:latin typeface="Franklin Gothic Medium" panose="020B0603020102020204" pitchFamily="34" charset="0"/>
              </a:rPr>
              <a:t> the </a:t>
            </a:r>
            <a:r>
              <a:rPr lang="it-IT" altLang="it-IT" sz="2100" dirty="0" err="1">
                <a:solidFill>
                  <a:srgbClr val="FF0000"/>
                </a:solidFill>
                <a:latin typeface="Franklin Gothic Medium" panose="020B0603020102020204" pitchFamily="34" charset="0"/>
              </a:rPr>
              <a:t>final</a:t>
            </a:r>
            <a:r>
              <a:rPr lang="it-IT" altLang="it-IT" sz="2100" dirty="0">
                <a:solidFill>
                  <a:srgbClr val="FF0000"/>
                </a:solidFill>
                <a:latin typeface="Franklin Gothic Medium" panose="020B0603020102020204" pitchFamily="34" charset="0"/>
              </a:rPr>
              <a:t> </a:t>
            </a:r>
            <a:r>
              <a:rPr lang="it-IT" altLang="it-IT" sz="2100" dirty="0" err="1">
                <a:solidFill>
                  <a:srgbClr val="FF0000"/>
                </a:solidFill>
                <a:latin typeface="Franklin Gothic Medium" panose="020B0603020102020204" pitchFamily="34" charset="0"/>
              </a:rPr>
              <a:t>draft</a:t>
            </a:r>
            <a:r>
              <a:rPr lang="it-IT" altLang="it-IT" sz="2100" dirty="0">
                <a:latin typeface="Franklin Gothic Medium" panose="020B0603020102020204" pitchFamily="34" charset="0"/>
              </a:rPr>
              <a:t> </a:t>
            </a:r>
            <a:r>
              <a:rPr lang="it-IT" altLang="it-IT" sz="2100" dirty="0" err="1">
                <a:latin typeface="Franklin Gothic Medium" panose="020B0603020102020204" pitchFamily="34" charset="0"/>
              </a:rPr>
              <a:t>among</a:t>
            </a:r>
            <a:r>
              <a:rPr lang="it-IT" altLang="it-IT" sz="2100" dirty="0">
                <a:latin typeface="Franklin Gothic Medium" panose="020B0603020102020204" pitchFamily="34" charset="0"/>
              </a:rPr>
              <a:t> </a:t>
            </a:r>
            <a:r>
              <a:rPr lang="it-IT" altLang="it-IT" sz="2100" dirty="0" err="1">
                <a:latin typeface="Franklin Gothic Medium" panose="020B0603020102020204" pitchFamily="34" charset="0"/>
              </a:rPr>
              <a:t>members</a:t>
            </a:r>
            <a:r>
              <a:rPr lang="it-IT" altLang="it-IT" sz="2100" dirty="0">
                <a:latin typeface="Franklin Gothic Medium" panose="020B0603020102020204" pitchFamily="34" charset="0"/>
              </a:rPr>
              <a:t> of the Group of </a:t>
            </a:r>
            <a:r>
              <a:rPr lang="it-IT" altLang="it-IT" sz="2100" dirty="0" err="1">
                <a:latin typeface="Franklin Gothic Medium" panose="020B0603020102020204" pitchFamily="34" charset="0"/>
              </a:rPr>
              <a:t>experts</a:t>
            </a:r>
            <a:r>
              <a:rPr lang="it-IT" altLang="it-IT" sz="2100" dirty="0">
                <a:latin typeface="Franklin Gothic Medium" panose="020B0603020102020204" pitchFamily="34" charset="0"/>
              </a:rPr>
              <a:t> on IAS of the Bern Convention</a:t>
            </a:r>
          </a:p>
        </p:txBody>
      </p:sp>
      <p:pic>
        <p:nvPicPr>
          <p:cNvPr id="2" name="Audio 1">
            <a:hlinkClick r:id="" action="ppaction://media"/>
            <a:extLst>
              <a:ext uri="{FF2B5EF4-FFF2-40B4-BE49-F238E27FC236}">
                <a16:creationId xmlns:a16="http://schemas.microsoft.com/office/drawing/2014/main" id="{65FC8B99-CBAF-412A-909B-28FE5E6D602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5322263"/>
      </p:ext>
    </p:extLst>
  </p:cSld>
  <p:clrMapOvr>
    <a:masterClrMapping/>
  </p:clrMapOvr>
  <mc:AlternateContent xmlns:mc="http://schemas.openxmlformats.org/markup-compatibility/2006">
    <mc:Choice xmlns:p14="http://schemas.microsoft.com/office/powerpoint/2010/main" Requires="p14">
      <p:transition spd="slow" p14:dur="2000" advTm="63159"/>
    </mc:Choice>
    <mc:Fallback>
      <p:transition spd="slow" advTm="63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286000" y="214313"/>
            <a:ext cx="6408738" cy="523875"/>
          </a:xfrm>
          <a:prstGeom prst="rect">
            <a:avLst/>
          </a:prstGeom>
          <a:noFill/>
          <a:ln w="9525">
            <a:noFill/>
            <a:miter lim="800000"/>
            <a:headEnd/>
            <a:tailEnd/>
          </a:ln>
          <a:effectLst/>
        </p:spPr>
        <p:txBody>
          <a:bodyPr>
            <a:spAutoFit/>
          </a:bodyPr>
          <a:lstStyle/>
          <a:p>
            <a:pPr>
              <a:spcBef>
                <a:spcPct val="50000"/>
              </a:spcBef>
              <a:defRPr/>
            </a:pPr>
            <a:r>
              <a:rPr lang="it-IT" sz="2800" dirty="0" err="1">
                <a:solidFill>
                  <a:schemeClr val="accent2">
                    <a:lumMod val="75000"/>
                  </a:schemeClr>
                </a:solidFill>
                <a:latin typeface="Franklin Gothic Medium" panose="020B0603020102020204" pitchFamily="34" charset="0"/>
              </a:rPr>
              <a:t>Acknowledgments</a:t>
            </a:r>
            <a:endParaRPr lang="it-IT" sz="2800" dirty="0">
              <a:solidFill>
                <a:schemeClr val="accent2">
                  <a:lumMod val="75000"/>
                </a:schemeClr>
              </a:solidFill>
              <a:latin typeface="Franklin Gothic Medium" panose="020B0603020102020204" pitchFamily="34" charset="0"/>
            </a:endParaRPr>
          </a:p>
        </p:txBody>
      </p:sp>
      <p:grpSp>
        <p:nvGrpSpPr>
          <p:cNvPr id="3" name="Gruppo 10"/>
          <p:cNvGrpSpPr>
            <a:grpSpLocks/>
          </p:cNvGrpSpPr>
          <p:nvPr/>
        </p:nvGrpSpPr>
        <p:grpSpPr bwMode="auto">
          <a:xfrm>
            <a:off x="285750" y="214313"/>
            <a:ext cx="1751013" cy="573087"/>
            <a:chOff x="286441" y="214000"/>
            <a:chExt cx="1750876" cy="573157"/>
          </a:xfrm>
        </p:grpSpPr>
        <p:pic>
          <p:nvPicPr>
            <p:cNvPr id="18" name="Picture 13" descr="coe"/>
            <p:cNvPicPr>
              <a:picLocks noChangeAspect="1" noChangeArrowheads="1"/>
            </p:cNvPicPr>
            <p:nvPr/>
          </p:nvPicPr>
          <p:blipFill>
            <a:blip r:embed="rId5" cstate="print"/>
            <a:srcRect/>
            <a:stretch>
              <a:fillRect/>
            </a:stretch>
          </p:blipFill>
          <p:spPr bwMode="auto">
            <a:xfrm>
              <a:off x="286441" y="214000"/>
              <a:ext cx="796863" cy="573157"/>
            </a:xfrm>
            <a:prstGeom prst="rect">
              <a:avLst/>
            </a:prstGeom>
            <a:ln>
              <a:noFill/>
            </a:ln>
            <a:effectLst>
              <a:outerShdw blurRad="50800" dist="38100" dir="5400000" algn="t" rotWithShape="0">
                <a:prstClr val="black">
                  <a:alpha val="40000"/>
                </a:prstClr>
              </a:outerShdw>
            </a:effectLst>
          </p:spPr>
        </p:pic>
        <p:pic>
          <p:nvPicPr>
            <p:cNvPr id="19" name="Picture 14" descr="LOGO_Bern"/>
            <p:cNvPicPr>
              <a:picLocks noChangeAspect="1" noChangeArrowheads="1"/>
            </p:cNvPicPr>
            <p:nvPr/>
          </p:nvPicPr>
          <p:blipFill>
            <a:blip r:embed="rId6" cstate="print"/>
            <a:srcRect/>
            <a:stretch>
              <a:fillRect/>
            </a:stretch>
          </p:blipFill>
          <p:spPr bwMode="auto">
            <a:xfrm>
              <a:off x="1286488" y="214000"/>
              <a:ext cx="750829" cy="571570"/>
            </a:xfrm>
            <a:prstGeom prst="rect">
              <a:avLst/>
            </a:prstGeom>
            <a:noFill/>
            <a:effectLst>
              <a:outerShdw blurRad="50800" dist="38100" dir="5400000" algn="t" rotWithShape="0">
                <a:prstClr val="black">
                  <a:alpha val="40000"/>
                </a:prstClr>
              </a:outerShdw>
            </a:effectLst>
          </p:spPr>
        </p:pic>
      </p:grpSp>
      <p:sp>
        <p:nvSpPr>
          <p:cNvPr id="32" name="Rettangolo 31"/>
          <p:cNvSpPr/>
          <p:nvPr/>
        </p:nvSpPr>
        <p:spPr>
          <a:xfrm>
            <a:off x="467544" y="1562889"/>
            <a:ext cx="6931866" cy="4708981"/>
          </a:xfrm>
          <a:prstGeom prst="rect">
            <a:avLst/>
          </a:prstGeom>
        </p:spPr>
        <p:txBody>
          <a:bodyPr wrap="square">
            <a:spAutoFit/>
          </a:bodyPr>
          <a:lstStyle/>
          <a:p>
            <a:pPr algn="ctr"/>
            <a:r>
              <a:rPr lang="en-US" sz="2000" dirty="0">
                <a:latin typeface="Franklin Gothic Medium" panose="020B0603020102020204" pitchFamily="34" charset="0"/>
              </a:rPr>
              <a:t>I sincerely thank the experts that contributed to the present document with suggestions and information, since the first presentation at the Meeting of the Select Group of Experts on Invasive Alien Species (Rome, April 2018)</a:t>
            </a:r>
          </a:p>
          <a:p>
            <a:pPr algn="ctr"/>
            <a:endParaRPr lang="en-US" sz="2000" dirty="0">
              <a:latin typeface="Franklin Gothic Medium" panose="020B0603020102020204" pitchFamily="34" charset="0"/>
            </a:endParaRPr>
          </a:p>
          <a:p>
            <a:pPr algn="ctr"/>
            <a:r>
              <a:rPr lang="en-US" sz="2000" dirty="0">
                <a:latin typeface="Franklin Gothic Medium" panose="020B0603020102020204" pitchFamily="34" charset="0"/>
              </a:rPr>
              <a:t>Among them, a special thank to Spyridon </a:t>
            </a:r>
            <a:r>
              <a:rPr lang="en-US" sz="2000" dirty="0" err="1">
                <a:latin typeface="Franklin Gothic Medium" panose="020B0603020102020204" pitchFamily="34" charset="0"/>
              </a:rPr>
              <a:t>Flevaris</a:t>
            </a:r>
            <a:r>
              <a:rPr lang="en-US" sz="2000" dirty="0">
                <a:latin typeface="Franklin Gothic Medium" panose="020B0603020102020204" pitchFamily="34" charset="0"/>
              </a:rPr>
              <a:t> and </a:t>
            </a:r>
            <a:r>
              <a:rPr lang="en-US" sz="2000" dirty="0" err="1">
                <a:latin typeface="Franklin Gothic Medium" panose="020B0603020102020204" pitchFamily="34" charset="0"/>
              </a:rPr>
              <a:t>Myriam</a:t>
            </a:r>
            <a:r>
              <a:rPr lang="en-US" sz="2000" dirty="0">
                <a:latin typeface="Franklin Gothic Medium" panose="020B0603020102020204" pitchFamily="34" charset="0"/>
              </a:rPr>
              <a:t> </a:t>
            </a:r>
            <a:r>
              <a:rPr lang="en-US" sz="2000" dirty="0" err="1">
                <a:latin typeface="Franklin Gothic Medium" panose="020B0603020102020204" pitchFamily="34" charset="0"/>
              </a:rPr>
              <a:t>Dumortier</a:t>
            </a:r>
            <a:r>
              <a:rPr lang="en-US" sz="2000" dirty="0">
                <a:latin typeface="Franklin Gothic Medium" panose="020B0603020102020204" pitchFamily="34" charset="0"/>
              </a:rPr>
              <a:t> (European Commission), Piero Genovesi, Riccardo </a:t>
            </a:r>
            <a:r>
              <a:rPr lang="en-US" sz="2000" dirty="0" err="1">
                <a:latin typeface="Franklin Gothic Medium" panose="020B0603020102020204" pitchFamily="34" charset="0"/>
              </a:rPr>
              <a:t>Scalera</a:t>
            </a:r>
            <a:r>
              <a:rPr lang="en-US" sz="2000" dirty="0">
                <a:latin typeface="Franklin Gothic Medium" panose="020B0603020102020204" pitchFamily="34" charset="0"/>
              </a:rPr>
              <a:t> and Kevin Smith (IUCN), Ilaria di Silvestre (</a:t>
            </a:r>
            <a:r>
              <a:rPr lang="en-US" sz="2000" dirty="0" err="1">
                <a:latin typeface="Franklin Gothic Medium" panose="020B0603020102020204" pitchFamily="34" charset="0"/>
              </a:rPr>
              <a:t>Eurogroup</a:t>
            </a:r>
            <a:r>
              <a:rPr lang="en-US" sz="2000" dirty="0">
                <a:latin typeface="Franklin Gothic Medium" panose="020B0603020102020204" pitchFamily="34" charset="0"/>
              </a:rPr>
              <a:t> for Animals), </a:t>
            </a:r>
            <a:r>
              <a:rPr lang="en-US" sz="2000" dirty="0" err="1">
                <a:latin typeface="Franklin Gothic Medium" panose="020B0603020102020204" pitchFamily="34" charset="0"/>
              </a:rPr>
              <a:t>Wojciech</a:t>
            </a:r>
            <a:r>
              <a:rPr lang="en-US" sz="2000" dirty="0">
                <a:latin typeface="Franklin Gothic Medium" panose="020B0603020102020204" pitchFamily="34" charset="0"/>
              </a:rPr>
              <a:t> </a:t>
            </a:r>
            <a:r>
              <a:rPr lang="en-US" sz="2000" dirty="0" err="1">
                <a:latin typeface="Franklin Gothic Medium" panose="020B0603020102020204" pitchFamily="34" charset="0"/>
              </a:rPr>
              <a:t>Solarz</a:t>
            </a:r>
            <a:r>
              <a:rPr lang="en-US" sz="2000" dirty="0">
                <a:latin typeface="Franklin Gothic Medium" panose="020B0603020102020204" pitchFamily="34" charset="0"/>
              </a:rPr>
              <a:t>, Juan Luis Rodriguez </a:t>
            </a:r>
            <a:r>
              <a:rPr lang="en-US" sz="2000" dirty="0" err="1">
                <a:latin typeface="Franklin Gothic Medium" panose="020B0603020102020204" pitchFamily="34" charset="0"/>
              </a:rPr>
              <a:t>Luengo</a:t>
            </a:r>
            <a:r>
              <a:rPr lang="en-US" sz="2000" dirty="0">
                <a:latin typeface="Franklin Gothic Medium" panose="020B0603020102020204" pitchFamily="34" charset="0"/>
              </a:rPr>
              <a:t> and Stephanie </a:t>
            </a:r>
            <a:r>
              <a:rPr lang="en-US" sz="2000" dirty="0" err="1">
                <a:latin typeface="Franklin Gothic Medium" panose="020B0603020102020204" pitchFamily="34" charset="0"/>
              </a:rPr>
              <a:t>Morelle</a:t>
            </a:r>
            <a:r>
              <a:rPr lang="en-US" sz="2000" dirty="0">
                <a:latin typeface="Franklin Gothic Medium" panose="020B0603020102020204" pitchFamily="34" charset="0"/>
              </a:rPr>
              <a:t> (</a:t>
            </a:r>
            <a:r>
              <a:rPr lang="en-US" sz="2000" dirty="0" err="1">
                <a:latin typeface="Franklin Gothic Medium" panose="020B0603020102020204" pitchFamily="34" charset="0"/>
              </a:rPr>
              <a:t>GoE</a:t>
            </a:r>
            <a:r>
              <a:rPr lang="en-US" sz="2000" dirty="0">
                <a:latin typeface="Franklin Gothic Medium" panose="020B0603020102020204" pitchFamily="34" charset="0"/>
              </a:rPr>
              <a:t> IAS Bern Convention), who provided very helpful comments and materials.</a:t>
            </a:r>
          </a:p>
          <a:p>
            <a:pPr algn="ctr"/>
            <a:endParaRPr lang="en-US" sz="2000" dirty="0">
              <a:latin typeface="Franklin Gothic Medium" panose="020B0603020102020204" pitchFamily="34" charset="0"/>
            </a:endParaRPr>
          </a:p>
          <a:p>
            <a:pPr algn="ctr"/>
            <a:r>
              <a:rPr lang="en-US" sz="2000" dirty="0">
                <a:latin typeface="Franklin Gothic Medium" panose="020B0603020102020204" pitchFamily="34" charset="0"/>
              </a:rPr>
              <a:t>Thanks to Nadia </a:t>
            </a:r>
            <a:r>
              <a:rPr lang="en-US" sz="2000" dirty="0" err="1">
                <a:latin typeface="Franklin Gothic Medium" panose="020B0603020102020204" pitchFamily="34" charset="0"/>
              </a:rPr>
              <a:t>Saporito</a:t>
            </a:r>
            <a:r>
              <a:rPr lang="en-US" sz="2000" dirty="0">
                <a:latin typeface="Franklin Gothic Medium" panose="020B0603020102020204" pitchFamily="34" charset="0"/>
              </a:rPr>
              <a:t> (Bern Convention) for revising and integrating the draft as well as improving the English language. </a:t>
            </a:r>
            <a:endParaRPr lang="it-IT" sz="2000" dirty="0">
              <a:latin typeface="Franklin Gothic Medium" panose="020B0603020102020204" pitchFamily="34" charset="0"/>
            </a:endParaRPr>
          </a:p>
        </p:txBody>
      </p:sp>
      <p:grpSp>
        <p:nvGrpSpPr>
          <p:cNvPr id="20" name="Gruppo 9"/>
          <p:cNvGrpSpPr>
            <a:grpSpLocks/>
          </p:cNvGrpSpPr>
          <p:nvPr/>
        </p:nvGrpSpPr>
        <p:grpSpPr bwMode="auto">
          <a:xfrm>
            <a:off x="285750" y="200025"/>
            <a:ext cx="7526610" cy="6443663"/>
            <a:chOff x="286441" y="199710"/>
            <a:chExt cx="7526023" cy="6444453"/>
          </a:xfrm>
        </p:grpSpPr>
        <p:grpSp>
          <p:nvGrpSpPr>
            <p:cNvPr id="28" name="Gruppo 10"/>
            <p:cNvGrpSpPr>
              <a:grpSpLocks/>
            </p:cNvGrpSpPr>
            <p:nvPr/>
          </p:nvGrpSpPr>
          <p:grpSpPr bwMode="auto">
            <a:xfrm>
              <a:off x="286441" y="214000"/>
              <a:ext cx="1750876" cy="573157"/>
              <a:chOff x="286441" y="214000"/>
              <a:chExt cx="1750876" cy="573157"/>
            </a:xfrm>
          </p:grpSpPr>
          <p:pic>
            <p:nvPicPr>
              <p:cNvPr id="30" name="Picture 13" descr="coe"/>
              <p:cNvPicPr>
                <a:picLocks noChangeAspect="1" noChangeArrowheads="1"/>
              </p:cNvPicPr>
              <p:nvPr/>
            </p:nvPicPr>
            <p:blipFill>
              <a:blip r:embed="rId5"/>
              <a:srcRect/>
              <a:stretch>
                <a:fillRect/>
              </a:stretch>
            </p:blipFill>
            <p:spPr bwMode="auto">
              <a:xfrm>
                <a:off x="286441" y="214000"/>
                <a:ext cx="796863" cy="573157"/>
              </a:xfrm>
              <a:prstGeom prst="rect">
                <a:avLst/>
              </a:prstGeom>
              <a:ln>
                <a:noFill/>
              </a:ln>
              <a:effectLst>
                <a:outerShdw blurRad="50800" dist="38100" dir="5400000" algn="t" rotWithShape="0">
                  <a:prstClr val="black">
                    <a:alpha val="40000"/>
                  </a:prstClr>
                </a:outerShdw>
              </a:effectLst>
            </p:spPr>
          </p:pic>
          <p:pic>
            <p:nvPicPr>
              <p:cNvPr id="31" name="Picture 14" descr="LOGO_Bern"/>
              <p:cNvPicPr>
                <a:picLocks noChangeAspect="1" noChangeArrowheads="1"/>
              </p:cNvPicPr>
              <p:nvPr/>
            </p:nvPicPr>
            <p:blipFill>
              <a:blip r:embed="rId6"/>
              <a:srcRect/>
              <a:stretch>
                <a:fillRect/>
              </a:stretch>
            </p:blipFill>
            <p:spPr bwMode="auto">
              <a:xfrm>
                <a:off x="1286488" y="214000"/>
                <a:ext cx="750829" cy="571570"/>
              </a:xfrm>
              <a:prstGeom prst="rect">
                <a:avLst/>
              </a:prstGeom>
              <a:noFill/>
              <a:effectLst>
                <a:outerShdw blurRad="50800" dist="38100" dir="5400000" algn="t" rotWithShape="0">
                  <a:prstClr val="black">
                    <a:alpha val="40000"/>
                  </a:prstClr>
                </a:outerShdw>
              </a:effectLst>
            </p:spPr>
          </p:pic>
        </p:grpSp>
        <p:sp>
          <p:nvSpPr>
            <p:cNvPr id="29" name="Line 3"/>
            <p:cNvSpPr>
              <a:spLocks noChangeShapeType="1"/>
            </p:cNvSpPr>
            <p:nvPr/>
          </p:nvSpPr>
          <p:spPr bwMode="auto">
            <a:xfrm rot="10800000">
              <a:off x="7812464" y="199710"/>
              <a:ext cx="0" cy="6444453"/>
            </a:xfrm>
            <a:prstGeom prst="line">
              <a:avLst/>
            </a:prstGeom>
            <a:noFill/>
            <a:ln w="50800" cap="rnd">
              <a:solidFill>
                <a:schemeClr val="accent2">
                  <a:lumMod val="75000"/>
                </a:schemeClr>
              </a:solidFill>
              <a:prstDash val="sysDot"/>
              <a:round/>
              <a:headEnd/>
              <a:tailEnd/>
            </a:ln>
            <a:effectLst/>
          </p:spPr>
          <p:txBody>
            <a:bodyPr/>
            <a:lstStyle/>
            <a:p>
              <a:pPr>
                <a:defRPr/>
              </a:pPr>
              <a:endParaRPr lang="it-IT">
                <a:latin typeface="Franklin Gothic Medium" panose="020B0603020102020204" pitchFamily="34" charset="0"/>
              </a:endParaRPr>
            </a:p>
          </p:txBody>
        </p:sp>
      </p:grpSp>
      <p:pic>
        <p:nvPicPr>
          <p:cNvPr id="33"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34"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35"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36"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37"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38"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1376" y="1486039"/>
            <a:ext cx="1235332" cy="1007240"/>
          </a:xfrm>
          <a:prstGeom prst="rect">
            <a:avLst/>
          </a:prstGeom>
          <a:noFill/>
        </p:spPr>
      </p:pic>
      <p:pic>
        <p:nvPicPr>
          <p:cNvPr id="2" name="Audio 1">
            <a:hlinkClick r:id="" action="ppaction://media"/>
            <a:extLst>
              <a:ext uri="{FF2B5EF4-FFF2-40B4-BE49-F238E27FC236}">
                <a16:creationId xmlns:a16="http://schemas.microsoft.com/office/drawing/2014/main" id="{67C3D898-1ACD-4B7B-AE25-19F753B0C41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83664319"/>
      </p:ext>
    </p:extLst>
  </p:cSld>
  <p:clrMapOvr>
    <a:masterClrMapping/>
  </p:clrMapOvr>
  <mc:AlternateContent xmlns:mc="http://schemas.openxmlformats.org/markup-compatibility/2006">
    <mc:Choice xmlns:p14="http://schemas.microsoft.com/office/powerpoint/2010/main" Requires="p14">
      <p:transition spd="slow" p14:dur="2000" advTm="43036"/>
    </mc:Choice>
    <mc:Fallback>
      <p:transition spd="slow" advTm="4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0"/>
          <p:cNvGrpSpPr>
            <a:grpSpLocks/>
          </p:cNvGrpSpPr>
          <p:nvPr/>
        </p:nvGrpSpPr>
        <p:grpSpPr bwMode="auto">
          <a:xfrm>
            <a:off x="285750" y="214313"/>
            <a:ext cx="1751012" cy="573086"/>
            <a:chOff x="286441" y="213999"/>
            <a:chExt cx="1750876" cy="573116"/>
          </a:xfrm>
        </p:grpSpPr>
        <p:pic>
          <p:nvPicPr>
            <p:cNvPr id="19" name="Picture 13" descr="coe"/>
            <p:cNvPicPr>
              <a:picLocks noChangeAspect="1" noChangeArrowheads="1"/>
            </p:cNvPicPr>
            <p:nvPr/>
          </p:nvPicPr>
          <p:blipFill>
            <a:blip r:embed="rId5" cstate="print"/>
            <a:srcRect/>
            <a:stretch>
              <a:fillRect/>
            </a:stretch>
          </p:blipFill>
          <p:spPr bwMode="auto">
            <a:xfrm>
              <a:off x="286441" y="213999"/>
              <a:ext cx="796863" cy="573116"/>
            </a:xfrm>
            <a:prstGeom prst="rect">
              <a:avLst/>
            </a:prstGeom>
            <a:ln>
              <a:noFill/>
            </a:ln>
            <a:effectLst>
              <a:outerShdw blurRad="50800" dist="38100" dir="5400000" algn="t" rotWithShape="0">
                <a:prstClr val="black">
                  <a:alpha val="40000"/>
                </a:prstClr>
              </a:outerShdw>
            </a:effectLst>
          </p:spPr>
        </p:pic>
        <p:pic>
          <p:nvPicPr>
            <p:cNvPr id="20" name="Picture 14" descr="LOGO_Bern"/>
            <p:cNvPicPr>
              <a:picLocks noChangeAspect="1" noChangeArrowheads="1"/>
            </p:cNvPicPr>
            <p:nvPr/>
          </p:nvPicPr>
          <p:blipFill>
            <a:blip r:embed="rId6" cstate="print"/>
            <a:srcRect/>
            <a:stretch>
              <a:fillRect/>
            </a:stretch>
          </p:blipFill>
          <p:spPr bwMode="auto">
            <a:xfrm>
              <a:off x="1286488" y="213999"/>
              <a:ext cx="750829" cy="571529"/>
            </a:xfrm>
            <a:prstGeom prst="rect">
              <a:avLst/>
            </a:prstGeom>
            <a:noFill/>
            <a:effectLst>
              <a:outerShdw blurRad="50800" dist="38100" dir="5400000" algn="t" rotWithShape="0">
                <a:prstClr val="black">
                  <a:alpha val="40000"/>
                </a:prstClr>
              </a:outerShdw>
            </a:effectLst>
          </p:spPr>
        </p:pic>
      </p:grpSp>
      <p:sp>
        <p:nvSpPr>
          <p:cNvPr id="29" name="Rettangolo 28"/>
          <p:cNvSpPr/>
          <p:nvPr/>
        </p:nvSpPr>
        <p:spPr>
          <a:xfrm>
            <a:off x="2915816" y="265686"/>
            <a:ext cx="3441968" cy="523220"/>
          </a:xfrm>
          <a:prstGeom prst="rect">
            <a:avLst/>
          </a:prstGeom>
        </p:spPr>
        <p:txBody>
          <a:bodyPr wrap="none">
            <a:spAutoFit/>
          </a:bodyPr>
          <a:lstStyle/>
          <a:p>
            <a:pPr>
              <a:spcBef>
                <a:spcPct val="50000"/>
              </a:spcBef>
              <a:defRPr/>
            </a:pPr>
            <a:r>
              <a:rPr lang="it-IT" sz="2800" dirty="0">
                <a:solidFill>
                  <a:schemeClr val="accent2">
                    <a:lumMod val="75000"/>
                  </a:schemeClr>
                </a:solidFill>
                <a:latin typeface="Franklin Gothic Medium" panose="020B0603020102020204" pitchFamily="34" charset="0"/>
              </a:rPr>
              <a:t>E-commerce and IAS</a:t>
            </a:r>
          </a:p>
        </p:txBody>
      </p:sp>
      <p:sp>
        <p:nvSpPr>
          <p:cNvPr id="22" name="Line 3"/>
          <p:cNvSpPr>
            <a:spLocks noChangeShapeType="1"/>
          </p:cNvSpPr>
          <p:nvPr/>
        </p:nvSpPr>
        <p:spPr bwMode="auto">
          <a:xfrm rot="10800000">
            <a:off x="7823359" y="214313"/>
            <a:ext cx="0" cy="6443663"/>
          </a:xfrm>
          <a:prstGeom prst="line">
            <a:avLst/>
          </a:prstGeom>
          <a:noFill/>
          <a:ln w="50800" cap="rnd">
            <a:solidFill>
              <a:schemeClr val="accent2">
                <a:lumMod val="75000"/>
              </a:schemeClr>
            </a:solidFill>
            <a:prstDash val="sysDot"/>
            <a:round/>
            <a:headEnd/>
            <a:tailEnd/>
          </a:ln>
          <a:effectLst/>
        </p:spPr>
        <p:txBody>
          <a:bodyPr/>
          <a:lstStyle/>
          <a:p>
            <a:pPr>
              <a:defRPr/>
            </a:pPr>
            <a:endParaRPr lang="it-IT"/>
          </a:p>
        </p:txBody>
      </p:sp>
      <p:pic>
        <p:nvPicPr>
          <p:cNvPr id="23"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24"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25"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26"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27"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28"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1376" y="1486039"/>
            <a:ext cx="1235332" cy="1007240"/>
          </a:xfrm>
          <a:prstGeom prst="rect">
            <a:avLst/>
          </a:prstGeom>
          <a:noFill/>
        </p:spPr>
      </p:pic>
      <p:sp>
        <p:nvSpPr>
          <p:cNvPr id="6" name="Rettangolo 5"/>
          <p:cNvSpPr/>
          <p:nvPr/>
        </p:nvSpPr>
        <p:spPr>
          <a:xfrm>
            <a:off x="405692" y="1486039"/>
            <a:ext cx="3014179" cy="2677656"/>
          </a:xfrm>
          <a:prstGeom prst="rect">
            <a:avLst/>
          </a:prstGeom>
        </p:spPr>
        <p:txBody>
          <a:bodyPr wrap="square">
            <a:spAutoFit/>
          </a:bodyPr>
          <a:lstStyle/>
          <a:p>
            <a:r>
              <a:rPr lang="en-US" dirty="0">
                <a:latin typeface="Franklin Gothic Medium" panose="020B0603020102020204" pitchFamily="34" charset="0"/>
              </a:rPr>
              <a:t>In the last decades internet has become an invaluable tool for facilitating commerce and communication worldwide, therefore the </a:t>
            </a:r>
            <a:r>
              <a:rPr lang="en-US" dirty="0">
                <a:solidFill>
                  <a:srgbClr val="FF0000"/>
                </a:solidFill>
                <a:latin typeface="Franklin Gothic Medium" panose="020B0603020102020204" pitchFamily="34" charset="0"/>
              </a:rPr>
              <a:t>opportunities  to trade in live animals and plants have hugely increased</a:t>
            </a:r>
            <a:r>
              <a:rPr lang="en-US" dirty="0">
                <a:latin typeface="Franklin Gothic Medium" panose="020B0603020102020204" pitchFamily="34" charset="0"/>
              </a:rPr>
              <a:t>.</a:t>
            </a:r>
          </a:p>
          <a:p>
            <a:endParaRPr lang="en-US" sz="600" dirty="0">
              <a:latin typeface="Franklin Gothic Medium" panose="020B0603020102020204" pitchFamily="34" charset="0"/>
            </a:endParaRPr>
          </a:p>
        </p:txBody>
      </p:sp>
      <p:pic>
        <p:nvPicPr>
          <p:cNvPr id="17" name="Immagine 16"/>
          <p:cNvPicPr/>
          <p:nvPr/>
        </p:nvPicPr>
        <p:blipFill>
          <a:blip r:embed="rId13"/>
          <a:stretch>
            <a:fillRect/>
          </a:stretch>
        </p:blipFill>
        <p:spPr>
          <a:xfrm>
            <a:off x="3666549" y="906199"/>
            <a:ext cx="3425732" cy="3089071"/>
          </a:xfrm>
          <a:prstGeom prst="rect">
            <a:avLst/>
          </a:prstGeom>
        </p:spPr>
      </p:pic>
      <p:sp>
        <p:nvSpPr>
          <p:cNvPr id="18" name="Rettangolo 17"/>
          <p:cNvSpPr/>
          <p:nvPr/>
        </p:nvSpPr>
        <p:spPr>
          <a:xfrm>
            <a:off x="285750" y="5545500"/>
            <a:ext cx="7368676" cy="1015663"/>
          </a:xfrm>
          <a:prstGeom prst="rect">
            <a:avLst/>
          </a:prstGeom>
        </p:spPr>
        <p:txBody>
          <a:bodyPr wrap="square">
            <a:spAutoFit/>
          </a:bodyPr>
          <a:lstStyle/>
          <a:p>
            <a:endParaRPr lang="en-US" sz="600" dirty="0">
              <a:latin typeface="Franklin Gothic Medium" panose="020B0603020102020204" pitchFamily="34" charset="0"/>
            </a:endParaRPr>
          </a:p>
          <a:p>
            <a:r>
              <a:rPr lang="en-US" dirty="0">
                <a:latin typeface="Franklin Gothic Medium" panose="020B0603020102020204" pitchFamily="34" charset="0"/>
              </a:rPr>
              <a:t>The rise of internet-based commerce in living organisms can be considered </a:t>
            </a:r>
            <a:r>
              <a:rPr lang="en-US" dirty="0">
                <a:solidFill>
                  <a:srgbClr val="FF0000"/>
                </a:solidFill>
                <a:latin typeface="Franklin Gothic Medium" panose="020B0603020102020204" pitchFamily="34" charset="0"/>
              </a:rPr>
              <a:t>among the main driver of IAS introduction and a major biosecurity concern</a:t>
            </a:r>
            <a:r>
              <a:rPr lang="en-US" dirty="0">
                <a:latin typeface="Franklin Gothic Medium" panose="020B0603020102020204" pitchFamily="34" charset="0"/>
              </a:rPr>
              <a:t> (</a:t>
            </a:r>
            <a:r>
              <a:rPr lang="en-US" dirty="0" err="1">
                <a:latin typeface="Franklin Gothic Medium" panose="020B0603020102020204" pitchFamily="34" charset="0"/>
              </a:rPr>
              <a:t>Ricciardi</a:t>
            </a:r>
            <a:r>
              <a:rPr lang="en-US" dirty="0">
                <a:latin typeface="Franklin Gothic Medium" panose="020B0603020102020204" pitchFamily="34" charset="0"/>
              </a:rPr>
              <a:t> et al., 2017).</a:t>
            </a:r>
            <a:endParaRPr lang="it-IT" dirty="0">
              <a:latin typeface="Franklin Gothic Medium" panose="020B0603020102020204" pitchFamily="34" charset="0"/>
            </a:endParaRPr>
          </a:p>
        </p:txBody>
      </p:sp>
      <p:sp>
        <p:nvSpPr>
          <p:cNvPr id="21" name="Rettangolo 20"/>
          <p:cNvSpPr/>
          <p:nvPr/>
        </p:nvSpPr>
        <p:spPr>
          <a:xfrm>
            <a:off x="273690" y="4401109"/>
            <a:ext cx="7333885" cy="1200329"/>
          </a:xfrm>
          <a:prstGeom prst="rect">
            <a:avLst/>
          </a:prstGeom>
        </p:spPr>
        <p:txBody>
          <a:bodyPr wrap="square">
            <a:spAutoFit/>
          </a:bodyPr>
          <a:lstStyle/>
          <a:p>
            <a:r>
              <a:rPr lang="en-US" dirty="0">
                <a:latin typeface="Franklin Gothic Medium" panose="020B0603020102020204" pitchFamily="34" charset="0"/>
              </a:rPr>
              <a:t>Internet sellers can directly approach a global clientele and commodities are often marketed by means of small and uneasily recognizable consignments, </a:t>
            </a:r>
            <a:r>
              <a:rPr lang="en-US" dirty="0">
                <a:solidFill>
                  <a:srgbClr val="FF0000"/>
                </a:solidFill>
                <a:latin typeface="Franklin Gothic Medium" panose="020B0603020102020204" pitchFamily="34" charset="0"/>
              </a:rPr>
              <a:t>entailing the risk of bypassing border controls and biosecurity regulations</a:t>
            </a:r>
            <a:endParaRPr lang="it-IT" dirty="0">
              <a:latin typeface="Franklin Gothic Medium" panose="020B0603020102020204" pitchFamily="34" charset="0"/>
            </a:endParaRPr>
          </a:p>
        </p:txBody>
      </p:sp>
      <p:pic>
        <p:nvPicPr>
          <p:cNvPr id="5" name="Audio 4">
            <a:hlinkClick r:id="" action="ppaction://media"/>
            <a:extLst>
              <a:ext uri="{FF2B5EF4-FFF2-40B4-BE49-F238E27FC236}">
                <a16:creationId xmlns:a16="http://schemas.microsoft.com/office/drawing/2014/main" id="{C2FE7261-0D5B-43C1-9799-2F684DFB35B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54865413"/>
      </p:ext>
    </p:extLst>
  </p:cSld>
  <p:clrMapOvr>
    <a:masterClrMapping/>
  </p:clrMapOvr>
  <mc:AlternateContent xmlns:mc="http://schemas.openxmlformats.org/markup-compatibility/2006">
    <mc:Choice xmlns:p14="http://schemas.microsoft.com/office/powerpoint/2010/main" Requires="p14">
      <p:transition spd="slow" p14:dur="2000" advTm="83505"/>
    </mc:Choice>
    <mc:Fallback>
      <p:transition spd="slow" advTm="8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0"/>
          <p:cNvGrpSpPr>
            <a:grpSpLocks/>
          </p:cNvGrpSpPr>
          <p:nvPr/>
        </p:nvGrpSpPr>
        <p:grpSpPr bwMode="auto">
          <a:xfrm>
            <a:off x="285750" y="214313"/>
            <a:ext cx="1751012" cy="573086"/>
            <a:chOff x="286441" y="213999"/>
            <a:chExt cx="1750876" cy="573116"/>
          </a:xfrm>
        </p:grpSpPr>
        <p:pic>
          <p:nvPicPr>
            <p:cNvPr id="19" name="Picture 13" descr="coe"/>
            <p:cNvPicPr>
              <a:picLocks noChangeAspect="1" noChangeArrowheads="1"/>
            </p:cNvPicPr>
            <p:nvPr/>
          </p:nvPicPr>
          <p:blipFill>
            <a:blip r:embed="rId5" cstate="print"/>
            <a:srcRect/>
            <a:stretch>
              <a:fillRect/>
            </a:stretch>
          </p:blipFill>
          <p:spPr bwMode="auto">
            <a:xfrm>
              <a:off x="286441" y="213999"/>
              <a:ext cx="796863" cy="573116"/>
            </a:xfrm>
            <a:prstGeom prst="rect">
              <a:avLst/>
            </a:prstGeom>
            <a:ln>
              <a:noFill/>
            </a:ln>
            <a:effectLst>
              <a:outerShdw blurRad="50800" dist="38100" dir="5400000" algn="t" rotWithShape="0">
                <a:prstClr val="black">
                  <a:alpha val="40000"/>
                </a:prstClr>
              </a:outerShdw>
            </a:effectLst>
          </p:spPr>
        </p:pic>
        <p:pic>
          <p:nvPicPr>
            <p:cNvPr id="20" name="Picture 14" descr="LOGO_Bern"/>
            <p:cNvPicPr>
              <a:picLocks noChangeAspect="1" noChangeArrowheads="1"/>
            </p:cNvPicPr>
            <p:nvPr/>
          </p:nvPicPr>
          <p:blipFill>
            <a:blip r:embed="rId6" cstate="print"/>
            <a:srcRect/>
            <a:stretch>
              <a:fillRect/>
            </a:stretch>
          </p:blipFill>
          <p:spPr bwMode="auto">
            <a:xfrm>
              <a:off x="1286488" y="213999"/>
              <a:ext cx="750829" cy="571529"/>
            </a:xfrm>
            <a:prstGeom prst="rect">
              <a:avLst/>
            </a:prstGeom>
            <a:noFill/>
            <a:effectLst>
              <a:outerShdw blurRad="50800" dist="38100" dir="5400000" algn="t" rotWithShape="0">
                <a:prstClr val="black">
                  <a:alpha val="40000"/>
                </a:prstClr>
              </a:outerShdw>
            </a:effectLst>
          </p:spPr>
        </p:pic>
      </p:grpSp>
      <p:sp>
        <p:nvSpPr>
          <p:cNvPr id="29" name="Rettangolo 28"/>
          <p:cNvSpPr/>
          <p:nvPr/>
        </p:nvSpPr>
        <p:spPr>
          <a:xfrm>
            <a:off x="2915816" y="265686"/>
            <a:ext cx="3441968" cy="523220"/>
          </a:xfrm>
          <a:prstGeom prst="rect">
            <a:avLst/>
          </a:prstGeom>
        </p:spPr>
        <p:txBody>
          <a:bodyPr wrap="none">
            <a:spAutoFit/>
          </a:bodyPr>
          <a:lstStyle/>
          <a:p>
            <a:pPr>
              <a:spcBef>
                <a:spcPct val="50000"/>
              </a:spcBef>
              <a:defRPr/>
            </a:pPr>
            <a:r>
              <a:rPr lang="it-IT" sz="2800" dirty="0">
                <a:solidFill>
                  <a:schemeClr val="accent2">
                    <a:lumMod val="75000"/>
                  </a:schemeClr>
                </a:solidFill>
                <a:latin typeface="Franklin Gothic Medium" panose="020B0603020102020204" pitchFamily="34" charset="0"/>
              </a:rPr>
              <a:t>E-commerce and IAS</a:t>
            </a:r>
          </a:p>
        </p:txBody>
      </p:sp>
      <p:sp>
        <p:nvSpPr>
          <p:cNvPr id="22" name="Line 3"/>
          <p:cNvSpPr>
            <a:spLocks noChangeShapeType="1"/>
          </p:cNvSpPr>
          <p:nvPr/>
        </p:nvSpPr>
        <p:spPr bwMode="auto">
          <a:xfrm rot="10800000">
            <a:off x="7823359" y="214313"/>
            <a:ext cx="0" cy="6443663"/>
          </a:xfrm>
          <a:prstGeom prst="line">
            <a:avLst/>
          </a:prstGeom>
          <a:noFill/>
          <a:ln w="50800" cap="rnd">
            <a:solidFill>
              <a:schemeClr val="accent2">
                <a:lumMod val="75000"/>
              </a:schemeClr>
            </a:solidFill>
            <a:prstDash val="sysDot"/>
            <a:round/>
            <a:headEnd/>
            <a:tailEnd/>
          </a:ln>
          <a:effectLst/>
        </p:spPr>
        <p:txBody>
          <a:bodyPr/>
          <a:lstStyle/>
          <a:p>
            <a:pPr>
              <a:defRPr/>
            </a:pPr>
            <a:endParaRPr lang="it-IT">
              <a:latin typeface="Franklin Gothic Medium" panose="020B0603020102020204" pitchFamily="34" charset="0"/>
            </a:endParaRPr>
          </a:p>
        </p:txBody>
      </p:sp>
      <p:pic>
        <p:nvPicPr>
          <p:cNvPr id="23"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24"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25"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26"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27"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28"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1376" y="1486039"/>
            <a:ext cx="1235332" cy="1007240"/>
          </a:xfrm>
          <a:prstGeom prst="rect">
            <a:avLst/>
          </a:prstGeom>
          <a:noFill/>
        </p:spPr>
      </p:pic>
      <p:sp>
        <p:nvSpPr>
          <p:cNvPr id="2" name="Rettangolo 1"/>
          <p:cNvSpPr/>
          <p:nvPr/>
        </p:nvSpPr>
        <p:spPr>
          <a:xfrm>
            <a:off x="268270" y="3848451"/>
            <a:ext cx="7506490" cy="1015663"/>
          </a:xfrm>
          <a:prstGeom prst="rect">
            <a:avLst/>
          </a:prstGeom>
        </p:spPr>
        <p:txBody>
          <a:bodyPr wrap="square">
            <a:spAutoFit/>
          </a:bodyPr>
          <a:lstStyle/>
          <a:p>
            <a:r>
              <a:rPr lang="en-US" sz="2000" dirty="0">
                <a:solidFill>
                  <a:srgbClr val="FF0000"/>
                </a:solidFill>
                <a:latin typeface="Franklin Gothic Medium" panose="020B0603020102020204" pitchFamily="34" charset="0"/>
              </a:rPr>
              <a:t>E-commerce</a:t>
            </a:r>
            <a:r>
              <a:rPr lang="en-US" sz="2000" dirty="0">
                <a:latin typeface="Franklin Gothic Medium" panose="020B0603020102020204" pitchFamily="34" charset="0"/>
              </a:rPr>
              <a:t> </a:t>
            </a:r>
            <a:r>
              <a:rPr lang="en-US" sz="2000" dirty="0">
                <a:solidFill>
                  <a:srgbClr val="FF0000"/>
                </a:solidFill>
                <a:latin typeface="Franklin Gothic Medium" panose="020B0603020102020204" pitchFamily="34" charset="0"/>
              </a:rPr>
              <a:t>is not a physical pathway, </a:t>
            </a:r>
            <a:r>
              <a:rPr lang="en-US" sz="2000" dirty="0">
                <a:latin typeface="Franklin Gothic Medium" panose="020B0603020102020204" pitchFamily="34" charset="0"/>
              </a:rPr>
              <a:t>but rather simply serves as a mechanism for processing commercial and non-commercial transactions</a:t>
            </a:r>
          </a:p>
        </p:txBody>
      </p:sp>
      <p:sp>
        <p:nvSpPr>
          <p:cNvPr id="8" name="Rettangolo 7"/>
          <p:cNvSpPr/>
          <p:nvPr/>
        </p:nvSpPr>
        <p:spPr>
          <a:xfrm>
            <a:off x="252376" y="5675307"/>
            <a:ext cx="7258166" cy="1015663"/>
          </a:xfrm>
          <a:prstGeom prst="rect">
            <a:avLst/>
          </a:prstGeom>
        </p:spPr>
        <p:txBody>
          <a:bodyPr wrap="square">
            <a:spAutoFit/>
          </a:bodyPr>
          <a:lstStyle/>
          <a:p>
            <a:r>
              <a:rPr lang="en-US" sz="2000" dirty="0">
                <a:solidFill>
                  <a:srgbClr val="FF0000"/>
                </a:solidFill>
                <a:latin typeface="Franklin Gothic Medium" panose="020B0603020102020204" pitchFamily="34" charset="0"/>
              </a:rPr>
              <a:t>Increase in non-experts </a:t>
            </a:r>
            <a:r>
              <a:rPr lang="en-US" sz="2000" dirty="0">
                <a:latin typeface="Franklin Gothic Medium" panose="020B0603020102020204" pitchFamily="34" charset="0"/>
              </a:rPr>
              <a:t>in the plant and animal trade who may be ignorant or misinformed on risks and regulations or incorrectly identify their products</a:t>
            </a:r>
            <a:endParaRPr lang="it-IT" sz="2000" dirty="0">
              <a:latin typeface="Franklin Gothic Medium" panose="020B0603020102020204" pitchFamily="34" charset="0"/>
            </a:endParaRPr>
          </a:p>
        </p:txBody>
      </p:sp>
      <p:sp>
        <p:nvSpPr>
          <p:cNvPr id="16" name="Rettangolo 15"/>
          <p:cNvSpPr/>
          <p:nvPr/>
        </p:nvSpPr>
        <p:spPr>
          <a:xfrm>
            <a:off x="252376" y="4915767"/>
            <a:ext cx="7382593" cy="707886"/>
          </a:xfrm>
          <a:prstGeom prst="rect">
            <a:avLst/>
          </a:prstGeom>
        </p:spPr>
        <p:txBody>
          <a:bodyPr wrap="square">
            <a:spAutoFit/>
          </a:bodyPr>
          <a:lstStyle/>
          <a:p>
            <a:r>
              <a:rPr lang="en-US" sz="2000" dirty="0">
                <a:latin typeface="Franklin Gothic Medium" panose="020B0603020102020204" pitchFamily="34" charset="0"/>
              </a:rPr>
              <a:t>Growing diversity and </a:t>
            </a:r>
            <a:r>
              <a:rPr lang="en-US" sz="2000" dirty="0">
                <a:solidFill>
                  <a:srgbClr val="FF0000"/>
                </a:solidFill>
                <a:latin typeface="Franklin Gothic Medium" panose="020B0603020102020204" pitchFamily="34" charset="0"/>
              </a:rPr>
              <a:t>complexity of the trade market</a:t>
            </a:r>
            <a:r>
              <a:rPr lang="en-US" sz="2000" dirty="0">
                <a:latin typeface="Franklin Gothic Medium" panose="020B0603020102020204" pitchFamily="34" charset="0"/>
              </a:rPr>
              <a:t>, more and more difficult to approach with prevention and control strategies</a:t>
            </a:r>
            <a:endParaRPr lang="it-IT" sz="2000" dirty="0">
              <a:latin typeface="Franklin Gothic Medium" panose="020B0603020102020204" pitchFamily="34" charset="0"/>
            </a:endParaRPr>
          </a:p>
        </p:txBody>
      </p:sp>
      <p:pic>
        <p:nvPicPr>
          <p:cNvPr id="3" name="Immagine 2"/>
          <p:cNvPicPr>
            <a:picLocks noChangeAspect="1"/>
          </p:cNvPicPr>
          <p:nvPr/>
        </p:nvPicPr>
        <p:blipFill rotWithShape="1">
          <a:blip r:embed="rId13"/>
          <a:srcRect l="17357" t="-3241" r="16466" b="18982"/>
          <a:stretch/>
        </p:blipFill>
        <p:spPr>
          <a:xfrm>
            <a:off x="4101114" y="1183267"/>
            <a:ext cx="3409428" cy="2351330"/>
          </a:xfrm>
          <a:prstGeom prst="rect">
            <a:avLst/>
          </a:prstGeom>
          <a:ln>
            <a:noFill/>
          </a:ln>
          <a:effectLst>
            <a:outerShdw blurRad="292100" dist="139700" dir="2700000" algn="tl" rotWithShape="0">
              <a:srgbClr val="333333">
                <a:alpha val="65000"/>
              </a:srgbClr>
            </a:outerShdw>
          </a:effectLst>
        </p:spPr>
      </p:pic>
      <p:sp>
        <p:nvSpPr>
          <p:cNvPr id="18" name="Rettangolo 17"/>
          <p:cNvSpPr/>
          <p:nvPr/>
        </p:nvSpPr>
        <p:spPr>
          <a:xfrm>
            <a:off x="352956" y="1389436"/>
            <a:ext cx="3699560" cy="2246769"/>
          </a:xfrm>
          <a:prstGeom prst="rect">
            <a:avLst/>
          </a:prstGeom>
        </p:spPr>
        <p:txBody>
          <a:bodyPr wrap="square">
            <a:spAutoFit/>
          </a:bodyPr>
          <a:lstStyle/>
          <a:p>
            <a:r>
              <a:rPr lang="en-US" sz="2000" dirty="0">
                <a:latin typeface="Franklin Gothic Medium" panose="020B0603020102020204" pitchFamily="34" charset="0"/>
              </a:rPr>
              <a:t>The online trade is </a:t>
            </a:r>
            <a:r>
              <a:rPr lang="en-US" sz="2000" dirty="0">
                <a:solidFill>
                  <a:srgbClr val="FF0000"/>
                </a:solidFill>
                <a:latin typeface="Franklin Gothic Medium" panose="020B0603020102020204" pitchFamily="34" charset="0"/>
              </a:rPr>
              <a:t>poorly regulated </a:t>
            </a:r>
            <a:r>
              <a:rPr lang="en-US" sz="2000" dirty="0">
                <a:latin typeface="Franklin Gothic Medium" panose="020B0603020102020204" pitchFamily="34" charset="0"/>
              </a:rPr>
              <a:t>and, being accessible to all, has increased considerably in recent years, </a:t>
            </a:r>
            <a:r>
              <a:rPr lang="en-US" sz="2000" dirty="0">
                <a:solidFill>
                  <a:srgbClr val="FF0000"/>
                </a:solidFill>
                <a:latin typeface="Franklin Gothic Medium" panose="020B0603020102020204" pitchFamily="34" charset="0"/>
              </a:rPr>
              <a:t>making  the  purchase  of  invasive  species  just  a  mouse  click  away  from  any  home</a:t>
            </a:r>
            <a:r>
              <a:rPr lang="en-US" sz="2000" dirty="0">
                <a:latin typeface="Franklin Gothic Medium" panose="020B0603020102020204" pitchFamily="34" charset="0"/>
              </a:rPr>
              <a:t>.</a:t>
            </a:r>
          </a:p>
        </p:txBody>
      </p:sp>
      <p:pic>
        <p:nvPicPr>
          <p:cNvPr id="5" name="Audio 4">
            <a:hlinkClick r:id="" action="ppaction://media"/>
            <a:extLst>
              <a:ext uri="{FF2B5EF4-FFF2-40B4-BE49-F238E27FC236}">
                <a16:creationId xmlns:a16="http://schemas.microsoft.com/office/drawing/2014/main" id="{0E8456E1-3CC8-4111-9ABA-5B0DA9ED4F7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05001223"/>
      </p:ext>
    </p:extLst>
  </p:cSld>
  <p:clrMapOvr>
    <a:masterClrMapping/>
  </p:clrMapOvr>
  <mc:AlternateContent xmlns:mc="http://schemas.openxmlformats.org/markup-compatibility/2006">
    <mc:Choice xmlns:p14="http://schemas.microsoft.com/office/powerpoint/2010/main" Requires="p14">
      <p:transition spd="slow" p14:dur="2000" advTm="134237"/>
    </mc:Choice>
    <mc:Fallback>
      <p:transition spd="slow" advTm="13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0"/>
          <p:cNvGrpSpPr>
            <a:grpSpLocks/>
          </p:cNvGrpSpPr>
          <p:nvPr/>
        </p:nvGrpSpPr>
        <p:grpSpPr bwMode="auto">
          <a:xfrm>
            <a:off x="285750" y="214313"/>
            <a:ext cx="1751012" cy="573086"/>
            <a:chOff x="286441" y="213999"/>
            <a:chExt cx="1750876" cy="573116"/>
          </a:xfrm>
        </p:grpSpPr>
        <p:pic>
          <p:nvPicPr>
            <p:cNvPr id="19" name="Picture 13" descr="coe"/>
            <p:cNvPicPr>
              <a:picLocks noChangeAspect="1" noChangeArrowheads="1"/>
            </p:cNvPicPr>
            <p:nvPr/>
          </p:nvPicPr>
          <p:blipFill>
            <a:blip r:embed="rId5" cstate="print"/>
            <a:srcRect/>
            <a:stretch>
              <a:fillRect/>
            </a:stretch>
          </p:blipFill>
          <p:spPr bwMode="auto">
            <a:xfrm>
              <a:off x="286441" y="213999"/>
              <a:ext cx="796863" cy="573116"/>
            </a:xfrm>
            <a:prstGeom prst="rect">
              <a:avLst/>
            </a:prstGeom>
            <a:ln>
              <a:noFill/>
            </a:ln>
            <a:effectLst>
              <a:outerShdw blurRad="50800" dist="38100" dir="5400000" algn="t" rotWithShape="0">
                <a:prstClr val="black">
                  <a:alpha val="40000"/>
                </a:prstClr>
              </a:outerShdw>
            </a:effectLst>
          </p:spPr>
        </p:pic>
        <p:pic>
          <p:nvPicPr>
            <p:cNvPr id="20" name="Picture 14" descr="LOGO_Bern"/>
            <p:cNvPicPr>
              <a:picLocks noChangeAspect="1" noChangeArrowheads="1"/>
            </p:cNvPicPr>
            <p:nvPr/>
          </p:nvPicPr>
          <p:blipFill>
            <a:blip r:embed="rId6" cstate="print"/>
            <a:srcRect/>
            <a:stretch>
              <a:fillRect/>
            </a:stretch>
          </p:blipFill>
          <p:spPr bwMode="auto">
            <a:xfrm>
              <a:off x="1286488" y="213999"/>
              <a:ext cx="750829" cy="571529"/>
            </a:xfrm>
            <a:prstGeom prst="rect">
              <a:avLst/>
            </a:prstGeom>
            <a:noFill/>
            <a:effectLst>
              <a:outerShdw blurRad="50800" dist="38100" dir="5400000" algn="t" rotWithShape="0">
                <a:prstClr val="black">
                  <a:alpha val="40000"/>
                </a:prstClr>
              </a:outerShdw>
            </a:effectLst>
          </p:spPr>
        </p:pic>
      </p:grpSp>
      <p:sp>
        <p:nvSpPr>
          <p:cNvPr id="29" name="Rettangolo 28"/>
          <p:cNvSpPr/>
          <p:nvPr/>
        </p:nvSpPr>
        <p:spPr>
          <a:xfrm>
            <a:off x="2407958" y="262592"/>
            <a:ext cx="5120056" cy="523220"/>
          </a:xfrm>
          <a:prstGeom prst="rect">
            <a:avLst/>
          </a:prstGeom>
        </p:spPr>
        <p:txBody>
          <a:bodyPr wrap="none">
            <a:spAutoFit/>
          </a:bodyPr>
          <a:lstStyle/>
          <a:p>
            <a:pPr>
              <a:spcBef>
                <a:spcPct val="50000"/>
              </a:spcBef>
              <a:defRPr/>
            </a:pPr>
            <a:r>
              <a:rPr lang="it-IT" sz="2800" dirty="0">
                <a:solidFill>
                  <a:schemeClr val="accent2">
                    <a:lumMod val="75000"/>
                  </a:schemeClr>
                </a:solidFill>
                <a:latin typeface="Franklin Gothic Medium" panose="020B0603020102020204" pitchFamily="34" charset="0"/>
              </a:rPr>
              <a:t>E-commerce, IAS and COVID 19</a:t>
            </a:r>
          </a:p>
        </p:txBody>
      </p:sp>
      <p:sp>
        <p:nvSpPr>
          <p:cNvPr id="22" name="Line 3"/>
          <p:cNvSpPr>
            <a:spLocks noChangeShapeType="1"/>
          </p:cNvSpPr>
          <p:nvPr/>
        </p:nvSpPr>
        <p:spPr bwMode="auto">
          <a:xfrm rot="10800000">
            <a:off x="7823359" y="214313"/>
            <a:ext cx="0" cy="6443663"/>
          </a:xfrm>
          <a:prstGeom prst="line">
            <a:avLst/>
          </a:prstGeom>
          <a:noFill/>
          <a:ln w="50800" cap="rnd">
            <a:solidFill>
              <a:schemeClr val="accent2">
                <a:lumMod val="75000"/>
              </a:schemeClr>
            </a:solidFill>
            <a:prstDash val="sysDot"/>
            <a:round/>
            <a:headEnd/>
            <a:tailEnd/>
          </a:ln>
          <a:effectLst/>
        </p:spPr>
        <p:txBody>
          <a:bodyPr/>
          <a:lstStyle/>
          <a:p>
            <a:pPr>
              <a:defRPr/>
            </a:pPr>
            <a:endParaRPr lang="it-IT"/>
          </a:p>
        </p:txBody>
      </p:sp>
      <p:pic>
        <p:nvPicPr>
          <p:cNvPr id="23"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24"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25"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26"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27"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28"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1376" y="1486039"/>
            <a:ext cx="1235332" cy="1007240"/>
          </a:xfrm>
          <a:prstGeom prst="rect">
            <a:avLst/>
          </a:prstGeom>
          <a:noFill/>
        </p:spPr>
      </p:pic>
      <p:sp>
        <p:nvSpPr>
          <p:cNvPr id="2" name="Rettangolo 1"/>
          <p:cNvSpPr/>
          <p:nvPr/>
        </p:nvSpPr>
        <p:spPr>
          <a:xfrm>
            <a:off x="150999" y="1170285"/>
            <a:ext cx="7419786" cy="1323439"/>
          </a:xfrm>
          <a:prstGeom prst="rect">
            <a:avLst/>
          </a:prstGeom>
        </p:spPr>
        <p:txBody>
          <a:bodyPr wrap="square">
            <a:spAutoFit/>
          </a:bodyPr>
          <a:lstStyle/>
          <a:p>
            <a:r>
              <a:rPr lang="en-US" sz="2000" dirty="0">
                <a:latin typeface="Franklin Gothic Medium" panose="020B0603020102020204" pitchFamily="34" charset="0"/>
              </a:rPr>
              <a:t>The recent COVID-19 pandemic has had a marked impact on consumer’s purchasing </a:t>
            </a:r>
            <a:r>
              <a:rPr lang="en-US" sz="2000" dirty="0" err="1">
                <a:latin typeface="Franklin Gothic Medium" panose="020B0603020102020204" pitchFamily="34" charset="0"/>
              </a:rPr>
              <a:t>behaviour</a:t>
            </a:r>
            <a:r>
              <a:rPr lang="en-US" sz="2000" dirty="0">
                <a:latin typeface="Franklin Gothic Medium" panose="020B0603020102020204" pitchFamily="34" charset="0"/>
              </a:rPr>
              <a:t>, </a:t>
            </a:r>
            <a:r>
              <a:rPr lang="en-US" sz="2000" dirty="0">
                <a:solidFill>
                  <a:srgbClr val="FF0000"/>
                </a:solidFill>
                <a:latin typeface="Franklin Gothic Medium" panose="020B0603020102020204" pitchFamily="34" charset="0"/>
              </a:rPr>
              <a:t>encouraging people to online shopping </a:t>
            </a:r>
            <a:r>
              <a:rPr lang="en-US" sz="2000" dirty="0">
                <a:latin typeface="Franklin Gothic Medium" panose="020B0603020102020204" pitchFamily="34" charset="0"/>
              </a:rPr>
              <a:t>and causing an increase from 16% (2019) to 19% (2020) in its share of all retail sales. </a:t>
            </a:r>
          </a:p>
        </p:txBody>
      </p:sp>
      <p:pic>
        <p:nvPicPr>
          <p:cNvPr id="21" name="Immagine 20"/>
          <p:cNvPicPr/>
          <p:nvPr/>
        </p:nvPicPr>
        <p:blipFill>
          <a:blip r:embed="rId13" cstate="print">
            <a:extLst>
              <a:ext uri="{28A0092B-C50C-407E-A947-70E740481C1C}">
                <a14:useLocalDpi xmlns:a14="http://schemas.microsoft.com/office/drawing/2010/main" val="0"/>
              </a:ext>
            </a:extLst>
          </a:blip>
          <a:stretch>
            <a:fillRect/>
          </a:stretch>
        </p:blipFill>
        <p:spPr>
          <a:xfrm>
            <a:off x="3465279" y="2708920"/>
            <a:ext cx="4062735" cy="2055907"/>
          </a:xfrm>
          <a:prstGeom prst="rect">
            <a:avLst/>
          </a:prstGeom>
          <a:ln>
            <a:noFill/>
          </a:ln>
          <a:effectLst>
            <a:outerShdw blurRad="292100" dist="139700" dir="2700000" algn="tl" rotWithShape="0">
              <a:srgbClr val="333333">
                <a:alpha val="65000"/>
              </a:srgbClr>
            </a:outerShdw>
          </a:effectLst>
        </p:spPr>
      </p:pic>
      <p:sp>
        <p:nvSpPr>
          <p:cNvPr id="3" name="Ovale 2"/>
          <p:cNvSpPr/>
          <p:nvPr/>
        </p:nvSpPr>
        <p:spPr>
          <a:xfrm>
            <a:off x="4833431" y="2675347"/>
            <a:ext cx="1224136" cy="122413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Franklin Gothic Medium" panose="020B0603020102020204" pitchFamily="34" charset="0"/>
            </a:endParaRPr>
          </a:p>
        </p:txBody>
      </p:sp>
      <p:sp>
        <p:nvSpPr>
          <p:cNvPr id="30" name="Ovale 29"/>
          <p:cNvSpPr/>
          <p:nvPr/>
        </p:nvSpPr>
        <p:spPr>
          <a:xfrm>
            <a:off x="3024025" y="3688454"/>
            <a:ext cx="1261581" cy="1232837"/>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Franklin Gothic Medium" panose="020B0603020102020204" pitchFamily="34" charset="0"/>
            </a:endParaRPr>
          </a:p>
        </p:txBody>
      </p:sp>
      <p:sp>
        <p:nvSpPr>
          <p:cNvPr id="5" name="Rettangolo 4"/>
          <p:cNvSpPr/>
          <p:nvPr/>
        </p:nvSpPr>
        <p:spPr>
          <a:xfrm>
            <a:off x="96212" y="2786062"/>
            <a:ext cx="3175406" cy="1938992"/>
          </a:xfrm>
          <a:prstGeom prst="rect">
            <a:avLst/>
          </a:prstGeom>
        </p:spPr>
        <p:txBody>
          <a:bodyPr wrap="square">
            <a:spAutoFit/>
          </a:bodyPr>
          <a:lstStyle/>
          <a:p>
            <a:r>
              <a:rPr lang="en-US" sz="2000" dirty="0">
                <a:latin typeface="Franklin Gothic Medium" panose="020B0603020102020204" pitchFamily="34" charset="0"/>
              </a:rPr>
              <a:t>The increase in online sales during the pandemic affected many product categories, including </a:t>
            </a:r>
            <a:r>
              <a:rPr lang="en-US" sz="2000" dirty="0">
                <a:solidFill>
                  <a:srgbClr val="FF0000"/>
                </a:solidFill>
                <a:latin typeface="Franklin Gothic Medium" panose="020B0603020102020204" pitchFamily="34" charset="0"/>
              </a:rPr>
              <a:t>pets and ornamental plants </a:t>
            </a:r>
            <a:r>
              <a:rPr lang="en-US" sz="2000" dirty="0">
                <a:latin typeface="Franklin Gothic Medium" panose="020B0603020102020204" pitchFamily="34" charset="0"/>
              </a:rPr>
              <a:t>(and related products)</a:t>
            </a:r>
            <a:endParaRPr lang="it-IT" sz="2000" dirty="0">
              <a:latin typeface="Franklin Gothic Medium" panose="020B0603020102020204" pitchFamily="34" charset="0"/>
            </a:endParaRPr>
          </a:p>
        </p:txBody>
      </p:sp>
      <p:sp>
        <p:nvSpPr>
          <p:cNvPr id="6" name="Rettangolo 5"/>
          <p:cNvSpPr/>
          <p:nvPr/>
        </p:nvSpPr>
        <p:spPr>
          <a:xfrm>
            <a:off x="229140" y="5327876"/>
            <a:ext cx="7298874" cy="1015663"/>
          </a:xfrm>
          <a:prstGeom prst="rect">
            <a:avLst/>
          </a:prstGeom>
        </p:spPr>
        <p:txBody>
          <a:bodyPr wrap="square">
            <a:spAutoFit/>
          </a:bodyPr>
          <a:lstStyle/>
          <a:p>
            <a:pPr algn="ctr"/>
            <a:r>
              <a:rPr lang="en-US" sz="2000" dirty="0">
                <a:latin typeface="Franklin Gothic Medium" panose="020B0603020102020204" pitchFamily="34" charset="0"/>
              </a:rPr>
              <a:t>It is likely that this shift towards online shopping will consolidate in the future, </a:t>
            </a:r>
            <a:r>
              <a:rPr lang="en-US" sz="2000" dirty="0">
                <a:solidFill>
                  <a:srgbClr val="FF0000"/>
                </a:solidFill>
                <a:latin typeface="Franklin Gothic Medium" panose="020B0603020102020204" pitchFamily="34" charset="0"/>
              </a:rPr>
              <a:t>increasing the risk of introduction and spread of pest and IAS </a:t>
            </a:r>
            <a:r>
              <a:rPr lang="en-US" sz="2000" dirty="0">
                <a:latin typeface="Franklin Gothic Medium" panose="020B0603020102020204" pitchFamily="34" charset="0"/>
              </a:rPr>
              <a:t>worldwide by this pathway. </a:t>
            </a:r>
            <a:endParaRPr lang="it-IT" sz="2000" dirty="0">
              <a:latin typeface="Franklin Gothic Medium" panose="020B0603020102020204" pitchFamily="34" charset="0"/>
            </a:endParaRPr>
          </a:p>
        </p:txBody>
      </p:sp>
      <p:pic>
        <p:nvPicPr>
          <p:cNvPr id="11" name="Audio 10">
            <a:hlinkClick r:id="" action="ppaction://media"/>
            <a:extLst>
              <a:ext uri="{FF2B5EF4-FFF2-40B4-BE49-F238E27FC236}">
                <a16:creationId xmlns:a16="http://schemas.microsoft.com/office/drawing/2014/main" id="{E337D912-139F-468E-BA06-30AC52C8314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93298392"/>
      </p:ext>
    </p:extLst>
  </p:cSld>
  <p:clrMapOvr>
    <a:masterClrMapping/>
  </p:clrMapOvr>
  <mc:AlternateContent xmlns:mc="http://schemas.openxmlformats.org/markup-compatibility/2006">
    <mc:Choice xmlns:p14="http://schemas.microsoft.com/office/powerpoint/2010/main" Requires="p14">
      <p:transition spd="slow" p14:dur="2000" advTm="41286"/>
    </mc:Choice>
    <mc:Fallback>
      <p:transition spd="slow" advTm="41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0"/>
          <p:cNvGrpSpPr>
            <a:grpSpLocks/>
          </p:cNvGrpSpPr>
          <p:nvPr/>
        </p:nvGrpSpPr>
        <p:grpSpPr bwMode="auto">
          <a:xfrm>
            <a:off x="285750" y="214313"/>
            <a:ext cx="1751012" cy="573086"/>
            <a:chOff x="286441" y="213999"/>
            <a:chExt cx="1750876" cy="573116"/>
          </a:xfrm>
        </p:grpSpPr>
        <p:pic>
          <p:nvPicPr>
            <p:cNvPr id="19" name="Picture 13" descr="coe"/>
            <p:cNvPicPr>
              <a:picLocks noChangeAspect="1" noChangeArrowheads="1"/>
            </p:cNvPicPr>
            <p:nvPr/>
          </p:nvPicPr>
          <p:blipFill>
            <a:blip r:embed="rId5" cstate="print"/>
            <a:srcRect/>
            <a:stretch>
              <a:fillRect/>
            </a:stretch>
          </p:blipFill>
          <p:spPr bwMode="auto">
            <a:xfrm>
              <a:off x="286441" y="213999"/>
              <a:ext cx="796863" cy="573116"/>
            </a:xfrm>
            <a:prstGeom prst="rect">
              <a:avLst/>
            </a:prstGeom>
            <a:ln>
              <a:noFill/>
            </a:ln>
            <a:effectLst>
              <a:outerShdw blurRad="50800" dist="38100" dir="5400000" algn="t" rotWithShape="0">
                <a:prstClr val="black">
                  <a:alpha val="40000"/>
                </a:prstClr>
              </a:outerShdw>
            </a:effectLst>
          </p:spPr>
        </p:pic>
        <p:pic>
          <p:nvPicPr>
            <p:cNvPr id="20" name="Picture 14" descr="LOGO_Bern"/>
            <p:cNvPicPr>
              <a:picLocks noChangeAspect="1" noChangeArrowheads="1"/>
            </p:cNvPicPr>
            <p:nvPr/>
          </p:nvPicPr>
          <p:blipFill>
            <a:blip r:embed="rId6" cstate="print"/>
            <a:srcRect/>
            <a:stretch>
              <a:fillRect/>
            </a:stretch>
          </p:blipFill>
          <p:spPr bwMode="auto">
            <a:xfrm>
              <a:off x="1286488" y="213999"/>
              <a:ext cx="750829" cy="571529"/>
            </a:xfrm>
            <a:prstGeom prst="rect">
              <a:avLst/>
            </a:prstGeom>
            <a:noFill/>
            <a:effectLst>
              <a:outerShdw blurRad="50800" dist="38100" dir="5400000" algn="t" rotWithShape="0">
                <a:prstClr val="black">
                  <a:alpha val="40000"/>
                </a:prstClr>
              </a:outerShdw>
            </a:effectLst>
          </p:spPr>
        </p:pic>
      </p:grpSp>
      <p:sp>
        <p:nvSpPr>
          <p:cNvPr id="29" name="Rettangolo 28"/>
          <p:cNvSpPr/>
          <p:nvPr/>
        </p:nvSpPr>
        <p:spPr>
          <a:xfrm>
            <a:off x="2915816" y="265686"/>
            <a:ext cx="3441968" cy="523220"/>
          </a:xfrm>
          <a:prstGeom prst="rect">
            <a:avLst/>
          </a:prstGeom>
        </p:spPr>
        <p:txBody>
          <a:bodyPr wrap="none">
            <a:spAutoFit/>
          </a:bodyPr>
          <a:lstStyle/>
          <a:p>
            <a:pPr>
              <a:spcBef>
                <a:spcPct val="50000"/>
              </a:spcBef>
              <a:defRPr/>
            </a:pPr>
            <a:r>
              <a:rPr lang="it-IT" sz="2800" dirty="0">
                <a:solidFill>
                  <a:schemeClr val="accent2">
                    <a:lumMod val="75000"/>
                  </a:schemeClr>
                </a:solidFill>
                <a:latin typeface="Franklin Gothic Medium" panose="020B0603020102020204" pitchFamily="34" charset="0"/>
              </a:rPr>
              <a:t>E-commerce and IAS</a:t>
            </a:r>
          </a:p>
        </p:txBody>
      </p:sp>
      <p:sp>
        <p:nvSpPr>
          <p:cNvPr id="22" name="Line 3"/>
          <p:cNvSpPr>
            <a:spLocks noChangeShapeType="1"/>
          </p:cNvSpPr>
          <p:nvPr/>
        </p:nvSpPr>
        <p:spPr bwMode="auto">
          <a:xfrm rot="10800000">
            <a:off x="7823359" y="214313"/>
            <a:ext cx="0" cy="6443663"/>
          </a:xfrm>
          <a:prstGeom prst="line">
            <a:avLst/>
          </a:prstGeom>
          <a:noFill/>
          <a:ln w="50800" cap="rnd">
            <a:solidFill>
              <a:schemeClr val="accent2">
                <a:lumMod val="75000"/>
              </a:schemeClr>
            </a:solidFill>
            <a:prstDash val="sysDot"/>
            <a:round/>
            <a:headEnd/>
            <a:tailEnd/>
          </a:ln>
          <a:effectLst/>
        </p:spPr>
        <p:txBody>
          <a:bodyPr/>
          <a:lstStyle/>
          <a:p>
            <a:pPr>
              <a:defRPr/>
            </a:pPr>
            <a:endParaRPr lang="it-IT"/>
          </a:p>
        </p:txBody>
      </p:sp>
      <p:pic>
        <p:nvPicPr>
          <p:cNvPr id="23"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24"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25"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26"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27"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28"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1376" y="1486039"/>
            <a:ext cx="1235332" cy="1007240"/>
          </a:xfrm>
          <a:prstGeom prst="rect">
            <a:avLst/>
          </a:prstGeom>
          <a:noFill/>
        </p:spPr>
      </p:pic>
      <p:sp>
        <p:nvSpPr>
          <p:cNvPr id="16" name="Rettangolo 15"/>
          <p:cNvSpPr/>
          <p:nvPr/>
        </p:nvSpPr>
        <p:spPr>
          <a:xfrm>
            <a:off x="278645" y="1814712"/>
            <a:ext cx="7310586" cy="4093428"/>
          </a:xfrm>
          <a:prstGeom prst="rect">
            <a:avLst/>
          </a:prstGeom>
        </p:spPr>
        <p:txBody>
          <a:bodyPr wrap="square">
            <a:spAutoFit/>
          </a:bodyPr>
          <a:lstStyle/>
          <a:p>
            <a:r>
              <a:rPr lang="en-US" sz="2000" dirty="0">
                <a:latin typeface="Franklin Gothic Medium" panose="020B0603020102020204" pitchFamily="34" charset="0"/>
              </a:rPr>
              <a:t>The major ways of addressing the risk associated with e-commerce are:</a:t>
            </a:r>
          </a:p>
          <a:p>
            <a:endParaRPr lang="en-US" sz="2000" dirty="0">
              <a:latin typeface="Franklin Gothic Medium" panose="020B0603020102020204" pitchFamily="34" charset="0"/>
            </a:endParaRPr>
          </a:p>
          <a:p>
            <a:pPr marL="285750" indent="-285750">
              <a:buFont typeface="Arial" panose="020B0604020202020204" pitchFamily="34" charset="0"/>
              <a:buChar char="•"/>
            </a:pPr>
            <a:r>
              <a:rPr lang="en-US" sz="2000" dirty="0">
                <a:solidFill>
                  <a:srgbClr val="FF0000"/>
                </a:solidFill>
                <a:latin typeface="Franklin Gothic Medium" panose="020B0603020102020204" pitchFamily="34" charset="0"/>
              </a:rPr>
              <a:t>development of national regulations</a:t>
            </a:r>
            <a:r>
              <a:rPr lang="en-US" sz="2000" dirty="0">
                <a:latin typeface="Franklin Gothic Medium" panose="020B0603020102020204" pitchFamily="34" charset="0"/>
              </a:rPr>
              <a:t>, to assist national customs agencies to enforce halting entries of invasive alien species.</a:t>
            </a:r>
          </a:p>
          <a:p>
            <a:endParaRPr lang="en-US" sz="2000" dirty="0">
              <a:latin typeface="Franklin Gothic Medium" panose="020B0603020102020204" pitchFamily="34" charset="0"/>
            </a:endParaRPr>
          </a:p>
          <a:p>
            <a:pPr marL="285750" indent="-285750">
              <a:buFont typeface="Arial" panose="020B0604020202020204" pitchFamily="34" charset="0"/>
              <a:buChar char="•"/>
            </a:pPr>
            <a:r>
              <a:rPr lang="en-US" sz="2000" dirty="0">
                <a:solidFill>
                  <a:srgbClr val="FF0000"/>
                </a:solidFill>
                <a:latin typeface="Franklin Gothic Medium" panose="020B0603020102020204" pitchFamily="34" charset="0"/>
              </a:rPr>
              <a:t>data sharing</a:t>
            </a:r>
            <a:r>
              <a:rPr lang="en-US" sz="2000" dirty="0">
                <a:latin typeface="Franklin Gothic Medium" panose="020B0603020102020204" pitchFamily="34" charset="0"/>
              </a:rPr>
              <a:t> and information flow </a:t>
            </a:r>
          </a:p>
          <a:p>
            <a:endParaRPr lang="en-US" sz="2000" dirty="0">
              <a:latin typeface="Franklin Gothic Medium" panose="020B0603020102020204" pitchFamily="34" charset="0"/>
            </a:endParaRPr>
          </a:p>
          <a:p>
            <a:pPr marL="285750" indent="-285750">
              <a:buFont typeface="Arial" panose="020B0604020202020204" pitchFamily="34" charset="0"/>
              <a:buChar char="•"/>
            </a:pPr>
            <a:r>
              <a:rPr lang="en-GB" sz="2000" dirty="0">
                <a:latin typeface="Franklin Gothic Medium" panose="020B0603020102020204" pitchFamily="34" charset="0"/>
              </a:rPr>
              <a:t>the need </a:t>
            </a:r>
            <a:r>
              <a:rPr lang="en-GB" sz="2000" dirty="0">
                <a:solidFill>
                  <a:srgbClr val="FF0000"/>
                </a:solidFill>
                <a:latin typeface="Franklin Gothic Medium" panose="020B0603020102020204" pitchFamily="34" charset="0"/>
              </a:rPr>
              <a:t>to engage with national Customs authorities </a:t>
            </a:r>
            <a:r>
              <a:rPr lang="en-US" sz="2000" dirty="0">
                <a:solidFill>
                  <a:srgbClr val="FF0000"/>
                </a:solidFill>
                <a:latin typeface="Franklin Gothic Medium" panose="020B0603020102020204" pitchFamily="34" charset="0"/>
              </a:rPr>
              <a:t>to raise the issue of invasive alien species</a:t>
            </a:r>
            <a:r>
              <a:rPr lang="en-US" sz="2000" dirty="0">
                <a:latin typeface="Franklin Gothic Medium" panose="020B0603020102020204" pitchFamily="34" charset="0"/>
              </a:rPr>
              <a:t>, in collaboration, among the users and operators of e- commerce</a:t>
            </a:r>
            <a:endParaRPr lang="it-IT" sz="2000" dirty="0">
              <a:latin typeface="Franklin Gothic Medium" panose="020B0603020102020204" pitchFamily="34" charset="0"/>
            </a:endParaRPr>
          </a:p>
          <a:p>
            <a:pPr marL="285750" indent="-285750">
              <a:buFont typeface="Arial" panose="020B0604020202020204" pitchFamily="34" charset="0"/>
              <a:buChar char="•"/>
            </a:pPr>
            <a:endParaRPr lang="it-IT" sz="2000" dirty="0">
              <a:latin typeface="Franklin Gothic Medium" panose="020B0603020102020204" pitchFamily="34" charset="0"/>
            </a:endParaRPr>
          </a:p>
        </p:txBody>
      </p:sp>
      <p:pic>
        <p:nvPicPr>
          <p:cNvPr id="3" name="Audio 2">
            <a:hlinkClick r:id="" action="ppaction://media"/>
            <a:extLst>
              <a:ext uri="{FF2B5EF4-FFF2-40B4-BE49-F238E27FC236}">
                <a16:creationId xmlns:a16="http://schemas.microsoft.com/office/drawing/2014/main" id="{6DA732CA-8431-4184-8D80-34A4923B47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8491457"/>
      </p:ext>
    </p:extLst>
  </p:cSld>
  <p:clrMapOvr>
    <a:masterClrMapping/>
  </p:clrMapOvr>
  <mc:AlternateContent xmlns:mc="http://schemas.openxmlformats.org/markup-compatibility/2006">
    <mc:Choice xmlns:p14="http://schemas.microsoft.com/office/powerpoint/2010/main" Requires="p14">
      <p:transition spd="slow" p14:dur="2000" advTm="53629"/>
    </mc:Choice>
    <mc:Fallback>
      <p:transition spd="slow" advTm="53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431711" y="324148"/>
            <a:ext cx="4996698" cy="461665"/>
          </a:xfrm>
          <a:prstGeom prst="rect">
            <a:avLst/>
          </a:prstGeom>
          <a:noFill/>
          <a:ln w="9525">
            <a:noFill/>
            <a:miter lim="800000"/>
            <a:headEnd/>
            <a:tailEnd/>
          </a:ln>
          <a:effectLst/>
        </p:spPr>
        <p:txBody>
          <a:bodyPr wrap="square">
            <a:spAutoFit/>
          </a:bodyPr>
          <a:lstStyle/>
          <a:p>
            <a:pPr>
              <a:spcBef>
                <a:spcPct val="50000"/>
              </a:spcBef>
              <a:defRPr/>
            </a:pPr>
            <a:r>
              <a:rPr lang="it-IT" sz="2400" dirty="0" err="1">
                <a:solidFill>
                  <a:schemeClr val="accent2">
                    <a:lumMod val="75000"/>
                  </a:schemeClr>
                </a:solidFill>
                <a:latin typeface="Franklin Gothic Medium" panose="020B0603020102020204" pitchFamily="34" charset="0"/>
              </a:rPr>
              <a:t>What</a:t>
            </a:r>
            <a:r>
              <a:rPr lang="it-IT" sz="2400" dirty="0">
                <a:solidFill>
                  <a:schemeClr val="accent2">
                    <a:lumMod val="75000"/>
                  </a:schemeClr>
                </a:solidFill>
                <a:latin typeface="Franklin Gothic Medium" panose="020B0603020102020204" pitchFamily="34" charset="0"/>
              </a:rPr>
              <a:t> </a:t>
            </a:r>
            <a:r>
              <a:rPr lang="it-IT" sz="2400" dirty="0" err="1">
                <a:solidFill>
                  <a:schemeClr val="accent2">
                    <a:lumMod val="75000"/>
                  </a:schemeClr>
                </a:solidFill>
                <a:latin typeface="Franklin Gothic Medium" panose="020B0603020102020204" pitchFamily="34" charset="0"/>
              </a:rPr>
              <a:t>happened</a:t>
            </a:r>
            <a:r>
              <a:rPr lang="it-IT" sz="2400" dirty="0">
                <a:solidFill>
                  <a:schemeClr val="accent2">
                    <a:lumMod val="75000"/>
                  </a:schemeClr>
                </a:solidFill>
                <a:latin typeface="Franklin Gothic Medium" panose="020B0603020102020204" pitchFamily="34" charset="0"/>
              </a:rPr>
              <a:t> </a:t>
            </a:r>
            <a:r>
              <a:rPr lang="it-IT" sz="2400" dirty="0" err="1">
                <a:solidFill>
                  <a:schemeClr val="accent2">
                    <a:lumMod val="75000"/>
                  </a:schemeClr>
                </a:solidFill>
                <a:latin typeface="Franklin Gothic Medium" panose="020B0603020102020204" pitchFamily="34" charset="0"/>
              </a:rPr>
              <a:t>after</a:t>
            </a:r>
            <a:r>
              <a:rPr lang="it-IT" sz="2400" dirty="0">
                <a:solidFill>
                  <a:schemeClr val="accent2">
                    <a:lumMod val="75000"/>
                  </a:schemeClr>
                </a:solidFill>
                <a:latin typeface="Franklin Gothic Medium" panose="020B0603020102020204" pitchFamily="34" charset="0"/>
              </a:rPr>
              <a:t> Batumi 2019</a:t>
            </a:r>
          </a:p>
        </p:txBody>
      </p:sp>
      <p:grpSp>
        <p:nvGrpSpPr>
          <p:cNvPr id="4" name="Gruppo 10"/>
          <p:cNvGrpSpPr>
            <a:grpSpLocks/>
          </p:cNvGrpSpPr>
          <p:nvPr/>
        </p:nvGrpSpPr>
        <p:grpSpPr bwMode="auto">
          <a:xfrm>
            <a:off x="285750" y="214313"/>
            <a:ext cx="1751012" cy="573087"/>
            <a:chOff x="286441" y="214000"/>
            <a:chExt cx="1750876" cy="573157"/>
          </a:xfrm>
        </p:grpSpPr>
        <p:pic>
          <p:nvPicPr>
            <p:cNvPr id="18" name="Picture 13" descr="coe"/>
            <p:cNvPicPr>
              <a:picLocks noChangeAspect="1" noChangeArrowheads="1"/>
            </p:cNvPicPr>
            <p:nvPr/>
          </p:nvPicPr>
          <p:blipFill>
            <a:blip r:embed="rId5" cstate="print"/>
            <a:srcRect/>
            <a:stretch>
              <a:fillRect/>
            </a:stretch>
          </p:blipFill>
          <p:spPr bwMode="auto">
            <a:xfrm>
              <a:off x="286441" y="214000"/>
              <a:ext cx="796863" cy="573157"/>
            </a:xfrm>
            <a:prstGeom prst="rect">
              <a:avLst/>
            </a:prstGeom>
            <a:ln>
              <a:noFill/>
            </a:ln>
            <a:effectLst>
              <a:outerShdw blurRad="50800" dist="38100" dir="5400000" algn="t" rotWithShape="0">
                <a:prstClr val="black">
                  <a:alpha val="40000"/>
                </a:prstClr>
              </a:outerShdw>
            </a:effectLst>
          </p:spPr>
        </p:pic>
        <p:pic>
          <p:nvPicPr>
            <p:cNvPr id="19" name="Picture 14" descr="LOGO_Bern"/>
            <p:cNvPicPr>
              <a:picLocks noChangeAspect="1" noChangeArrowheads="1"/>
            </p:cNvPicPr>
            <p:nvPr/>
          </p:nvPicPr>
          <p:blipFill>
            <a:blip r:embed="rId6" cstate="print"/>
            <a:srcRect/>
            <a:stretch>
              <a:fillRect/>
            </a:stretch>
          </p:blipFill>
          <p:spPr bwMode="auto">
            <a:xfrm>
              <a:off x="1286488" y="214000"/>
              <a:ext cx="750829" cy="571570"/>
            </a:xfrm>
            <a:prstGeom prst="rect">
              <a:avLst/>
            </a:prstGeom>
            <a:noFill/>
            <a:effectLst>
              <a:outerShdw blurRad="50800" dist="38100" dir="5400000" algn="t" rotWithShape="0">
                <a:prstClr val="black">
                  <a:alpha val="40000"/>
                </a:prstClr>
              </a:outerShdw>
            </a:effectLst>
          </p:spPr>
        </p:pic>
      </p:grpSp>
      <p:sp>
        <p:nvSpPr>
          <p:cNvPr id="28" name="Text Box 7"/>
          <p:cNvSpPr txBox="1">
            <a:spLocks noChangeArrowheads="1"/>
          </p:cNvSpPr>
          <p:nvPr/>
        </p:nvSpPr>
        <p:spPr bwMode="auto">
          <a:xfrm>
            <a:off x="650725" y="3955606"/>
            <a:ext cx="6600825" cy="646331"/>
          </a:xfrm>
          <a:prstGeom prst="rect">
            <a:avLst/>
          </a:prstGeom>
          <a:noFill/>
          <a:ln w="9525">
            <a:noFill/>
            <a:miter lim="800000"/>
            <a:headEnd/>
            <a:tailEnd/>
          </a:ln>
        </p:spPr>
        <p:txBody>
          <a:bodyPr>
            <a:spAutoFit/>
          </a:bodyPr>
          <a:lstStyle/>
          <a:p>
            <a:pPr algn="just">
              <a:spcBef>
                <a:spcPct val="50000"/>
              </a:spcBef>
              <a:buFontTx/>
              <a:buChar char="•"/>
            </a:pPr>
            <a:r>
              <a:rPr lang="it-IT" dirty="0">
                <a:latin typeface="Franklin Gothic Medium" panose="020B0603020102020204" pitchFamily="34" charset="0"/>
              </a:rPr>
              <a:t> </a:t>
            </a:r>
            <a:r>
              <a:rPr lang="it-IT" dirty="0" err="1">
                <a:latin typeface="Franklin Gothic Medium" panose="020B0603020102020204" pitchFamily="34" charset="0"/>
              </a:rPr>
              <a:t>Reviewed</a:t>
            </a:r>
            <a:r>
              <a:rPr lang="it-IT" dirty="0">
                <a:latin typeface="Franklin Gothic Medium" panose="020B0603020102020204" pitchFamily="34" charset="0"/>
              </a:rPr>
              <a:t> and </a:t>
            </a:r>
            <a:r>
              <a:rPr lang="it-IT" dirty="0" err="1">
                <a:latin typeface="Franklin Gothic Medium" panose="020B0603020102020204" pitchFamily="34" charset="0"/>
              </a:rPr>
              <a:t>updated</a:t>
            </a:r>
            <a:r>
              <a:rPr lang="it-IT" dirty="0">
                <a:latin typeface="Franklin Gothic Medium" panose="020B0603020102020204" pitchFamily="34" charset="0"/>
              </a:rPr>
              <a:t> </a:t>
            </a:r>
            <a:r>
              <a:rPr lang="it-IT" dirty="0" err="1">
                <a:latin typeface="Franklin Gothic Medium" panose="020B0603020102020204" pitchFamily="34" charset="0"/>
              </a:rPr>
              <a:t>scientific</a:t>
            </a:r>
            <a:r>
              <a:rPr lang="it-IT" dirty="0">
                <a:latin typeface="Franklin Gothic Medium" panose="020B0603020102020204" pitchFamily="34" charset="0"/>
              </a:rPr>
              <a:t> and </a:t>
            </a:r>
            <a:r>
              <a:rPr lang="it-IT" dirty="0" err="1">
                <a:latin typeface="Franklin Gothic Medium" panose="020B0603020102020204" pitchFamily="34" charset="0"/>
              </a:rPr>
              <a:t>technical</a:t>
            </a:r>
            <a:r>
              <a:rPr lang="it-IT" dirty="0">
                <a:latin typeface="Franklin Gothic Medium" panose="020B0603020102020204" pitchFamily="34" charset="0"/>
              </a:rPr>
              <a:t> </a:t>
            </a:r>
            <a:r>
              <a:rPr lang="it-IT" dirty="0" err="1">
                <a:latin typeface="Franklin Gothic Medium" panose="020B0603020102020204" pitchFamily="34" charset="0"/>
              </a:rPr>
              <a:t>literature</a:t>
            </a:r>
            <a:r>
              <a:rPr lang="it-IT" dirty="0">
                <a:latin typeface="Franklin Gothic Medium" panose="020B0603020102020204" pitchFamily="34" charset="0"/>
              </a:rPr>
              <a:t> </a:t>
            </a:r>
            <a:r>
              <a:rPr lang="it-IT" dirty="0" err="1">
                <a:latin typeface="Franklin Gothic Medium" panose="020B0603020102020204" pitchFamily="34" charset="0"/>
              </a:rPr>
              <a:t>as</a:t>
            </a:r>
            <a:r>
              <a:rPr lang="it-IT" dirty="0">
                <a:latin typeface="Franklin Gothic Medium" panose="020B0603020102020204" pitchFamily="34" charset="0"/>
              </a:rPr>
              <a:t> </a:t>
            </a:r>
            <a:r>
              <a:rPr lang="it-IT" dirty="0" err="1">
                <a:latin typeface="Franklin Gothic Medium" panose="020B0603020102020204" pitchFamily="34" charset="0"/>
              </a:rPr>
              <a:t>well</a:t>
            </a:r>
            <a:r>
              <a:rPr lang="it-IT" dirty="0">
                <a:latin typeface="Franklin Gothic Medium" panose="020B0603020102020204" pitchFamily="34" charset="0"/>
              </a:rPr>
              <a:t> </a:t>
            </a:r>
            <a:r>
              <a:rPr lang="it-IT" dirty="0" err="1">
                <a:latin typeface="Franklin Gothic Medium" panose="020B0603020102020204" pitchFamily="34" charset="0"/>
              </a:rPr>
              <a:t>as</a:t>
            </a:r>
            <a:r>
              <a:rPr lang="it-IT" dirty="0">
                <a:latin typeface="Franklin Gothic Medium" panose="020B0603020102020204" pitchFamily="34" charset="0"/>
              </a:rPr>
              <a:t> the new </a:t>
            </a:r>
            <a:r>
              <a:rPr lang="it-IT" dirty="0" err="1">
                <a:latin typeface="Franklin Gothic Medium" panose="020B0603020102020204" pitchFamily="34" charset="0"/>
              </a:rPr>
              <a:t>available</a:t>
            </a:r>
            <a:r>
              <a:rPr lang="it-IT" dirty="0">
                <a:latin typeface="Franklin Gothic Medium" panose="020B0603020102020204" pitchFamily="34" charset="0"/>
              </a:rPr>
              <a:t> </a:t>
            </a:r>
            <a:r>
              <a:rPr lang="it-IT" dirty="0" err="1">
                <a:latin typeface="Franklin Gothic Medium" panose="020B0603020102020204" pitchFamily="34" charset="0"/>
              </a:rPr>
              <a:t>guidance</a:t>
            </a:r>
            <a:r>
              <a:rPr lang="it-IT" dirty="0">
                <a:latin typeface="Franklin Gothic Medium" panose="020B0603020102020204" pitchFamily="34" charset="0"/>
              </a:rPr>
              <a:t> </a:t>
            </a:r>
            <a:r>
              <a:rPr lang="it-IT" dirty="0" err="1">
                <a:latin typeface="Franklin Gothic Medium" panose="020B0603020102020204" pitchFamily="34" charset="0"/>
              </a:rPr>
              <a:t>documents</a:t>
            </a:r>
            <a:endParaRPr lang="it-IT" i="1" dirty="0">
              <a:latin typeface="Franklin Gothic Medium" panose="020B0603020102020204" pitchFamily="34" charset="0"/>
            </a:endParaRPr>
          </a:p>
        </p:txBody>
      </p:sp>
      <p:sp>
        <p:nvSpPr>
          <p:cNvPr id="35" name="Text Box 7"/>
          <p:cNvSpPr txBox="1">
            <a:spLocks noChangeArrowheads="1"/>
          </p:cNvSpPr>
          <p:nvPr/>
        </p:nvSpPr>
        <p:spPr bwMode="auto">
          <a:xfrm>
            <a:off x="650725" y="5156557"/>
            <a:ext cx="5571515" cy="646331"/>
          </a:xfrm>
          <a:prstGeom prst="rect">
            <a:avLst/>
          </a:prstGeom>
          <a:noFill/>
          <a:ln w="9525">
            <a:noFill/>
            <a:miter lim="800000"/>
            <a:headEnd/>
            <a:tailEnd/>
          </a:ln>
        </p:spPr>
        <p:txBody>
          <a:bodyPr wrap="square">
            <a:spAutoFit/>
          </a:bodyPr>
          <a:lstStyle/>
          <a:p>
            <a:pPr algn="just">
              <a:spcBef>
                <a:spcPct val="50000"/>
              </a:spcBef>
              <a:buFontTx/>
              <a:buChar char="•"/>
            </a:pPr>
            <a:r>
              <a:rPr lang="it-IT" dirty="0">
                <a:latin typeface="Franklin Gothic Medium" panose="020B0603020102020204" pitchFamily="34" charset="0"/>
              </a:rPr>
              <a:t> </a:t>
            </a:r>
            <a:r>
              <a:rPr lang="it-IT" dirty="0" err="1">
                <a:latin typeface="Franklin Gothic Medium" panose="020B0603020102020204" pitchFamily="34" charset="0"/>
              </a:rPr>
              <a:t>Prepared</a:t>
            </a:r>
            <a:r>
              <a:rPr lang="it-IT" dirty="0">
                <a:latin typeface="Franklin Gothic Medium" panose="020B0603020102020204" pitchFamily="34" charset="0"/>
              </a:rPr>
              <a:t> the </a:t>
            </a:r>
            <a:r>
              <a:rPr lang="it-IT" dirty="0" err="1">
                <a:latin typeface="Franklin Gothic Medium" panose="020B0603020102020204" pitchFamily="34" charset="0"/>
              </a:rPr>
              <a:t>third</a:t>
            </a:r>
            <a:r>
              <a:rPr lang="it-IT" dirty="0">
                <a:latin typeface="Franklin Gothic Medium" panose="020B0603020102020204" pitchFamily="34" charset="0"/>
              </a:rPr>
              <a:t> </a:t>
            </a:r>
            <a:r>
              <a:rPr lang="it-IT" dirty="0" err="1">
                <a:latin typeface="Franklin Gothic Medium" panose="020B0603020102020204" pitchFamily="34" charset="0"/>
              </a:rPr>
              <a:t>draft</a:t>
            </a:r>
            <a:r>
              <a:rPr lang="it-IT" dirty="0">
                <a:latin typeface="Franklin Gothic Medium" panose="020B0603020102020204" pitchFamily="34" charset="0"/>
              </a:rPr>
              <a:t> of the </a:t>
            </a:r>
            <a:r>
              <a:rPr lang="it-IT" i="1" dirty="0" err="1">
                <a:latin typeface="Franklin Gothic Medium" panose="020B0603020102020204" pitchFamily="34" charset="0"/>
              </a:rPr>
              <a:t>Guidance</a:t>
            </a:r>
            <a:r>
              <a:rPr lang="it-IT" i="1" dirty="0">
                <a:latin typeface="Franklin Gothic Medium" panose="020B0603020102020204" pitchFamily="34" charset="0"/>
              </a:rPr>
              <a:t> </a:t>
            </a:r>
            <a:r>
              <a:rPr lang="it-IT" i="1" dirty="0" err="1">
                <a:latin typeface="Franklin Gothic Medium" panose="020B0603020102020204" pitchFamily="34" charset="0"/>
              </a:rPr>
              <a:t>document</a:t>
            </a:r>
            <a:r>
              <a:rPr lang="it-IT" i="1" dirty="0">
                <a:latin typeface="Franklin Gothic Medium" panose="020B0603020102020204" pitchFamily="34" charset="0"/>
              </a:rPr>
              <a:t> on e-commerce and IAS</a:t>
            </a:r>
          </a:p>
        </p:txBody>
      </p:sp>
      <p:sp>
        <p:nvSpPr>
          <p:cNvPr id="36" name="Line 3"/>
          <p:cNvSpPr>
            <a:spLocks noChangeShapeType="1"/>
          </p:cNvSpPr>
          <p:nvPr/>
        </p:nvSpPr>
        <p:spPr bwMode="auto">
          <a:xfrm rot="10800000">
            <a:off x="7823359" y="214313"/>
            <a:ext cx="0" cy="6443663"/>
          </a:xfrm>
          <a:prstGeom prst="line">
            <a:avLst/>
          </a:prstGeom>
          <a:noFill/>
          <a:ln w="50800" cap="rnd">
            <a:solidFill>
              <a:schemeClr val="accent2">
                <a:lumMod val="75000"/>
              </a:schemeClr>
            </a:solidFill>
            <a:prstDash val="sysDot"/>
            <a:round/>
            <a:headEnd/>
            <a:tailEnd/>
          </a:ln>
          <a:effectLst/>
        </p:spPr>
        <p:txBody>
          <a:bodyPr/>
          <a:lstStyle/>
          <a:p>
            <a:pPr>
              <a:defRPr/>
            </a:pPr>
            <a:endParaRPr lang="it-IT"/>
          </a:p>
        </p:txBody>
      </p:sp>
      <p:pic>
        <p:nvPicPr>
          <p:cNvPr id="37"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38"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39"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40"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41"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42"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1376" y="1486039"/>
            <a:ext cx="1235332" cy="1007240"/>
          </a:xfrm>
          <a:prstGeom prst="rect">
            <a:avLst/>
          </a:prstGeom>
          <a:noFill/>
        </p:spPr>
      </p:pic>
      <p:sp>
        <p:nvSpPr>
          <p:cNvPr id="20" name="Text Box 2"/>
          <p:cNvSpPr txBox="1">
            <a:spLocks noChangeArrowheads="1"/>
          </p:cNvSpPr>
          <p:nvPr/>
        </p:nvSpPr>
        <p:spPr bwMode="auto">
          <a:xfrm>
            <a:off x="653972" y="1459250"/>
            <a:ext cx="6602412" cy="646331"/>
          </a:xfrm>
          <a:prstGeom prst="rect">
            <a:avLst/>
          </a:prstGeom>
          <a:noFill/>
          <a:ln w="9525">
            <a:noFill/>
            <a:miter lim="800000"/>
            <a:headEnd/>
            <a:tailEnd/>
          </a:ln>
        </p:spPr>
        <p:txBody>
          <a:bodyPr>
            <a:spAutoFit/>
          </a:bodyPr>
          <a:lstStyle/>
          <a:p>
            <a:pPr algn="just">
              <a:spcBef>
                <a:spcPct val="50000"/>
              </a:spcBef>
              <a:buFontTx/>
              <a:buChar char="•"/>
            </a:pPr>
            <a:r>
              <a:rPr lang="it-IT" dirty="0">
                <a:latin typeface="Franklin Gothic Medium" panose="020B0603020102020204" pitchFamily="34" charset="0"/>
              </a:rPr>
              <a:t> </a:t>
            </a:r>
            <a:r>
              <a:rPr lang="it-IT" dirty="0" err="1">
                <a:latin typeface="Franklin Gothic Medium" panose="020B0603020102020204" pitchFamily="34" charset="0"/>
              </a:rPr>
              <a:t>Integrated</a:t>
            </a:r>
            <a:r>
              <a:rPr lang="it-IT" dirty="0">
                <a:latin typeface="Franklin Gothic Medium" panose="020B0603020102020204" pitchFamily="34" charset="0"/>
              </a:rPr>
              <a:t> the first </a:t>
            </a:r>
            <a:r>
              <a:rPr lang="it-IT" dirty="0" err="1">
                <a:latin typeface="Franklin Gothic Medium" panose="020B0603020102020204" pitchFamily="34" charset="0"/>
              </a:rPr>
              <a:t>draft</a:t>
            </a:r>
            <a:r>
              <a:rPr lang="it-IT" dirty="0">
                <a:latin typeface="Franklin Gothic Medium" panose="020B0603020102020204" pitchFamily="34" charset="0"/>
              </a:rPr>
              <a:t> </a:t>
            </a:r>
            <a:r>
              <a:rPr lang="it-IT" dirty="0" err="1">
                <a:latin typeface="Franklin Gothic Medium" panose="020B0603020102020204" pitchFamily="34" charset="0"/>
              </a:rPr>
              <a:t>after</a:t>
            </a:r>
            <a:r>
              <a:rPr lang="it-IT" dirty="0">
                <a:latin typeface="Franklin Gothic Medium" panose="020B0603020102020204" pitchFamily="34" charset="0"/>
              </a:rPr>
              <a:t> </a:t>
            </a:r>
            <a:r>
              <a:rPr lang="it-IT" dirty="0" err="1">
                <a:latin typeface="Franklin Gothic Medium" panose="020B0603020102020204" pitchFamily="34" charset="0"/>
              </a:rPr>
              <a:t>reciving</a:t>
            </a:r>
            <a:r>
              <a:rPr lang="it-IT" dirty="0">
                <a:latin typeface="Franklin Gothic Medium" panose="020B0603020102020204" pitchFamily="34" charset="0"/>
              </a:rPr>
              <a:t> </a:t>
            </a:r>
            <a:r>
              <a:rPr lang="it-IT" dirty="0" err="1">
                <a:latin typeface="Franklin Gothic Medium" panose="020B0603020102020204" pitchFamily="34" charset="0"/>
              </a:rPr>
              <a:t>comments</a:t>
            </a:r>
            <a:r>
              <a:rPr lang="it-IT" dirty="0">
                <a:latin typeface="Franklin Gothic Medium" panose="020B0603020102020204" pitchFamily="34" charset="0"/>
              </a:rPr>
              <a:t>, </a:t>
            </a:r>
            <a:r>
              <a:rPr lang="it-IT" dirty="0" err="1">
                <a:latin typeface="Franklin Gothic Medium" panose="020B0603020102020204" pitchFamily="34" charset="0"/>
              </a:rPr>
              <a:t>suggestions</a:t>
            </a:r>
            <a:r>
              <a:rPr lang="it-IT" dirty="0">
                <a:latin typeface="Franklin Gothic Medium" panose="020B0603020102020204" pitchFamily="34" charset="0"/>
              </a:rPr>
              <a:t> and </a:t>
            </a:r>
            <a:r>
              <a:rPr lang="it-IT" dirty="0" err="1">
                <a:latin typeface="Franklin Gothic Medium" panose="020B0603020102020204" pitchFamily="34" charset="0"/>
              </a:rPr>
              <a:t>inputs</a:t>
            </a:r>
            <a:r>
              <a:rPr lang="it-IT" dirty="0">
                <a:latin typeface="Franklin Gothic Medium" panose="020B0603020102020204" pitchFamily="34" charset="0"/>
              </a:rPr>
              <a:t> from the </a:t>
            </a:r>
            <a:r>
              <a:rPr lang="it-IT" dirty="0" err="1">
                <a:latin typeface="Franklin Gothic Medium" panose="020B0603020102020204" pitchFamily="34" charset="0"/>
              </a:rPr>
              <a:t>GoE</a:t>
            </a:r>
            <a:r>
              <a:rPr lang="it-IT" dirty="0">
                <a:latin typeface="Franklin Gothic Medium" panose="020B0603020102020204" pitchFamily="34" charset="0"/>
              </a:rPr>
              <a:t> on IAS and the EC-DG ENV</a:t>
            </a:r>
          </a:p>
        </p:txBody>
      </p:sp>
      <p:sp>
        <p:nvSpPr>
          <p:cNvPr id="21" name="Text Box 7"/>
          <p:cNvSpPr txBox="1">
            <a:spLocks noChangeArrowheads="1"/>
          </p:cNvSpPr>
          <p:nvPr/>
        </p:nvSpPr>
        <p:spPr bwMode="auto">
          <a:xfrm>
            <a:off x="650726" y="2670253"/>
            <a:ext cx="6600825" cy="923330"/>
          </a:xfrm>
          <a:prstGeom prst="rect">
            <a:avLst/>
          </a:prstGeom>
          <a:noFill/>
          <a:ln w="9525">
            <a:noFill/>
            <a:miter lim="800000"/>
            <a:headEnd/>
            <a:tailEnd/>
          </a:ln>
        </p:spPr>
        <p:txBody>
          <a:bodyPr>
            <a:spAutoFit/>
          </a:bodyPr>
          <a:lstStyle/>
          <a:p>
            <a:pPr algn="just">
              <a:spcBef>
                <a:spcPct val="50000"/>
              </a:spcBef>
              <a:buFontTx/>
              <a:buChar char="•"/>
            </a:pPr>
            <a:r>
              <a:rPr lang="it-IT" dirty="0">
                <a:latin typeface="Franklin Gothic Medium" panose="020B0603020102020204" pitchFamily="34" charset="0"/>
              </a:rPr>
              <a:t> </a:t>
            </a:r>
            <a:r>
              <a:rPr lang="it-IT" dirty="0" err="1">
                <a:latin typeface="Franklin Gothic Medium" panose="020B0603020102020204" pitchFamily="34" charset="0"/>
              </a:rPr>
              <a:t>Integrated</a:t>
            </a:r>
            <a:r>
              <a:rPr lang="it-IT" dirty="0">
                <a:latin typeface="Franklin Gothic Medium" panose="020B0603020102020204" pitchFamily="34" charset="0"/>
              </a:rPr>
              <a:t> </a:t>
            </a:r>
            <a:r>
              <a:rPr lang="en-US" dirty="0">
                <a:latin typeface="Franklin Gothic Medium" panose="020B0603020102020204" pitchFamily="34" charset="0"/>
              </a:rPr>
              <a:t>the Chapter 2 with the </a:t>
            </a:r>
            <a:r>
              <a:rPr lang="it-IT" dirty="0" err="1">
                <a:latin typeface="Franklin Gothic Medium" panose="020B0603020102020204" pitchFamily="34" charset="0"/>
              </a:rPr>
              <a:t>issue</a:t>
            </a:r>
            <a:r>
              <a:rPr lang="it-IT" dirty="0">
                <a:latin typeface="Franklin Gothic Medium" panose="020B0603020102020204" pitchFamily="34" charset="0"/>
              </a:rPr>
              <a:t> of COVID and E-commerce (</a:t>
            </a:r>
            <a:r>
              <a:rPr lang="it-IT" dirty="0" err="1">
                <a:latin typeface="Franklin Gothic Medium" panose="020B0603020102020204" pitchFamily="34" charset="0"/>
              </a:rPr>
              <a:t>following</a:t>
            </a:r>
            <a:r>
              <a:rPr lang="it-IT" dirty="0">
                <a:latin typeface="Franklin Gothic Medium" panose="020B0603020102020204" pitchFamily="34" charset="0"/>
              </a:rPr>
              <a:t> </a:t>
            </a:r>
            <a:r>
              <a:rPr lang="en-US" dirty="0">
                <a:latin typeface="Franklin Gothic Medium" panose="020B0603020102020204" pitchFamily="34" charset="0"/>
              </a:rPr>
              <a:t>the decision of the Standing Committee </a:t>
            </a:r>
            <a:r>
              <a:rPr lang="it-IT" dirty="0">
                <a:latin typeface="Franklin Gothic Medium" panose="020B0603020102020204" pitchFamily="34" charset="0"/>
              </a:rPr>
              <a:t>of Bern Convention </a:t>
            </a:r>
            <a:r>
              <a:rPr lang="en-US" dirty="0">
                <a:latin typeface="Franklin Gothic Medium" panose="020B0603020102020204" pitchFamily="34" charset="0"/>
              </a:rPr>
              <a:t>in December 2020</a:t>
            </a:r>
            <a:r>
              <a:rPr lang="it-IT" dirty="0">
                <a:latin typeface="Franklin Gothic Medium" panose="020B0603020102020204" pitchFamily="34" charset="0"/>
              </a:rPr>
              <a:t>)</a:t>
            </a:r>
          </a:p>
        </p:txBody>
      </p:sp>
      <p:pic>
        <p:nvPicPr>
          <p:cNvPr id="2" name="Audio 1">
            <a:hlinkClick r:id="" action="ppaction://media"/>
            <a:extLst>
              <a:ext uri="{FF2B5EF4-FFF2-40B4-BE49-F238E27FC236}">
                <a16:creationId xmlns:a16="http://schemas.microsoft.com/office/drawing/2014/main" id="{A8DCF852-FE53-4AE2-A504-A59F0D63E78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16732265"/>
      </p:ext>
    </p:extLst>
  </p:cSld>
  <p:clrMapOvr>
    <a:masterClrMapping/>
  </p:clrMapOvr>
  <mc:AlternateContent xmlns:mc="http://schemas.openxmlformats.org/markup-compatibility/2006">
    <mc:Choice xmlns:p14="http://schemas.microsoft.com/office/powerpoint/2010/main" Requires="p14">
      <p:transition spd="slow" p14:dur="2000" advTm="64419"/>
    </mc:Choice>
    <mc:Fallback>
      <p:transition spd="slow" advTm="64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10"/>
          <p:cNvGrpSpPr>
            <a:grpSpLocks/>
          </p:cNvGrpSpPr>
          <p:nvPr/>
        </p:nvGrpSpPr>
        <p:grpSpPr bwMode="auto">
          <a:xfrm>
            <a:off x="285750" y="214313"/>
            <a:ext cx="1751013" cy="573087"/>
            <a:chOff x="286441" y="213999"/>
            <a:chExt cx="1750877" cy="573116"/>
          </a:xfrm>
        </p:grpSpPr>
        <p:pic>
          <p:nvPicPr>
            <p:cNvPr id="35" name="Picture 13" descr="coe"/>
            <p:cNvPicPr>
              <a:picLocks noChangeAspect="1" noChangeArrowheads="1"/>
            </p:cNvPicPr>
            <p:nvPr/>
          </p:nvPicPr>
          <p:blipFill>
            <a:blip r:embed="rId5" cstate="print"/>
            <a:srcRect/>
            <a:stretch>
              <a:fillRect/>
            </a:stretch>
          </p:blipFill>
          <p:spPr bwMode="auto">
            <a:xfrm>
              <a:off x="286441" y="213999"/>
              <a:ext cx="796863" cy="573116"/>
            </a:xfrm>
            <a:prstGeom prst="rect">
              <a:avLst/>
            </a:prstGeom>
            <a:ln>
              <a:noFill/>
            </a:ln>
            <a:effectLst>
              <a:outerShdw blurRad="50800" dist="38100" dir="5400000" algn="t" rotWithShape="0">
                <a:prstClr val="black">
                  <a:alpha val="40000"/>
                </a:prstClr>
              </a:outerShdw>
            </a:effectLst>
          </p:spPr>
        </p:pic>
        <p:pic>
          <p:nvPicPr>
            <p:cNvPr id="36" name="Picture 14" descr="LOGO_Bern"/>
            <p:cNvPicPr>
              <a:picLocks noChangeAspect="1" noChangeArrowheads="1"/>
            </p:cNvPicPr>
            <p:nvPr/>
          </p:nvPicPr>
          <p:blipFill>
            <a:blip r:embed="rId6" cstate="print"/>
            <a:srcRect/>
            <a:stretch>
              <a:fillRect/>
            </a:stretch>
          </p:blipFill>
          <p:spPr bwMode="auto">
            <a:xfrm>
              <a:off x="1286488" y="213999"/>
              <a:ext cx="750830" cy="571529"/>
            </a:xfrm>
            <a:prstGeom prst="rect">
              <a:avLst/>
            </a:prstGeom>
            <a:noFill/>
            <a:effectLst>
              <a:outerShdw blurRad="50800" dist="38100" dir="5400000" algn="t" rotWithShape="0">
                <a:prstClr val="black">
                  <a:alpha val="40000"/>
                </a:prstClr>
              </a:outerShdw>
            </a:effectLst>
          </p:spPr>
        </p:pic>
      </p:grpSp>
      <p:sp>
        <p:nvSpPr>
          <p:cNvPr id="24" name="Text Box 3"/>
          <p:cNvSpPr txBox="1">
            <a:spLocks noChangeArrowheads="1"/>
          </p:cNvSpPr>
          <p:nvPr/>
        </p:nvSpPr>
        <p:spPr bwMode="auto">
          <a:xfrm>
            <a:off x="2286000" y="214313"/>
            <a:ext cx="5142409" cy="830997"/>
          </a:xfrm>
          <a:prstGeom prst="rect">
            <a:avLst/>
          </a:prstGeom>
          <a:noFill/>
          <a:ln w="9525">
            <a:noFill/>
            <a:miter lim="800000"/>
            <a:headEnd/>
            <a:tailEnd/>
          </a:ln>
          <a:effectLst/>
        </p:spPr>
        <p:txBody>
          <a:bodyPr wrap="square">
            <a:spAutoFit/>
          </a:bodyPr>
          <a:lstStyle/>
          <a:p>
            <a:pPr>
              <a:spcBef>
                <a:spcPct val="50000"/>
              </a:spcBef>
              <a:defRPr/>
            </a:pPr>
            <a:r>
              <a:rPr lang="it-IT" sz="2400" dirty="0">
                <a:solidFill>
                  <a:schemeClr val="accent2">
                    <a:lumMod val="75000"/>
                  </a:schemeClr>
                </a:solidFill>
                <a:latin typeface="Franklin Gothic Medium" panose="020B0603020102020204" pitchFamily="34" charset="0"/>
              </a:rPr>
              <a:t>Major </a:t>
            </a:r>
            <a:r>
              <a:rPr lang="it-IT" sz="2400" dirty="0" err="1">
                <a:solidFill>
                  <a:schemeClr val="accent2">
                    <a:lumMod val="75000"/>
                  </a:schemeClr>
                </a:solidFill>
                <a:latin typeface="Franklin Gothic Medium" panose="020B0603020102020204" pitchFamily="34" charset="0"/>
              </a:rPr>
              <a:t>comments</a:t>
            </a:r>
            <a:r>
              <a:rPr lang="it-IT" sz="2400" dirty="0">
                <a:solidFill>
                  <a:schemeClr val="accent2">
                    <a:lumMod val="75000"/>
                  </a:schemeClr>
                </a:solidFill>
                <a:latin typeface="Franklin Gothic Medium" panose="020B0603020102020204" pitchFamily="34" charset="0"/>
              </a:rPr>
              <a:t> or </a:t>
            </a:r>
            <a:r>
              <a:rPr lang="it-IT" sz="2400" dirty="0" err="1">
                <a:solidFill>
                  <a:schemeClr val="accent2">
                    <a:lumMod val="75000"/>
                  </a:schemeClr>
                </a:solidFill>
                <a:latin typeface="Franklin Gothic Medium" panose="020B0603020102020204" pitchFamily="34" charset="0"/>
              </a:rPr>
              <a:t>point</a:t>
            </a:r>
            <a:r>
              <a:rPr lang="it-IT" sz="2400" dirty="0">
                <a:solidFill>
                  <a:schemeClr val="accent2">
                    <a:lumMod val="75000"/>
                  </a:schemeClr>
                </a:solidFill>
                <a:latin typeface="Franklin Gothic Medium" panose="020B0603020102020204" pitchFamily="34" charset="0"/>
              </a:rPr>
              <a:t> of </a:t>
            </a:r>
            <a:r>
              <a:rPr lang="it-IT" sz="2400" dirty="0" err="1">
                <a:solidFill>
                  <a:schemeClr val="accent2">
                    <a:lumMod val="75000"/>
                  </a:schemeClr>
                </a:solidFill>
                <a:latin typeface="Franklin Gothic Medium" panose="020B0603020102020204" pitchFamily="34" charset="0"/>
              </a:rPr>
              <a:t>criticism</a:t>
            </a:r>
            <a:r>
              <a:rPr lang="it-IT" sz="2400" dirty="0">
                <a:solidFill>
                  <a:schemeClr val="accent2">
                    <a:lumMod val="75000"/>
                  </a:schemeClr>
                </a:solidFill>
                <a:latin typeface="Franklin Gothic Medium" panose="020B0603020102020204" pitchFamily="34" charset="0"/>
              </a:rPr>
              <a:t> </a:t>
            </a:r>
            <a:r>
              <a:rPr lang="it-IT" sz="2400" dirty="0" err="1">
                <a:solidFill>
                  <a:schemeClr val="accent2">
                    <a:lumMod val="75000"/>
                  </a:schemeClr>
                </a:solidFill>
                <a:latin typeface="Franklin Gothic Medium" panose="020B0603020102020204" pitchFamily="34" charset="0"/>
              </a:rPr>
              <a:t>at</a:t>
            </a:r>
            <a:r>
              <a:rPr lang="it-IT" sz="2400" dirty="0">
                <a:solidFill>
                  <a:schemeClr val="accent2">
                    <a:lumMod val="75000"/>
                  </a:schemeClr>
                </a:solidFill>
                <a:latin typeface="Franklin Gothic Medium" panose="020B0603020102020204" pitchFamily="34" charset="0"/>
              </a:rPr>
              <a:t> the first </a:t>
            </a:r>
            <a:r>
              <a:rPr lang="it-IT" sz="2400" dirty="0" err="1">
                <a:solidFill>
                  <a:schemeClr val="accent2">
                    <a:lumMod val="75000"/>
                  </a:schemeClr>
                </a:solidFill>
                <a:latin typeface="Franklin Gothic Medium" panose="020B0603020102020204" pitchFamily="34" charset="0"/>
              </a:rPr>
              <a:t>draft</a:t>
            </a:r>
            <a:endParaRPr lang="it-IT" sz="2400" dirty="0">
              <a:solidFill>
                <a:schemeClr val="accent2">
                  <a:lumMod val="75000"/>
                </a:schemeClr>
              </a:solidFill>
              <a:latin typeface="Franklin Gothic Medium" panose="020B0603020102020204" pitchFamily="34" charset="0"/>
            </a:endParaRPr>
          </a:p>
        </p:txBody>
      </p:sp>
      <p:sp>
        <p:nvSpPr>
          <p:cNvPr id="25" name="Text Box 7"/>
          <p:cNvSpPr txBox="1">
            <a:spLocks noChangeArrowheads="1"/>
          </p:cNvSpPr>
          <p:nvPr/>
        </p:nvSpPr>
        <p:spPr bwMode="auto">
          <a:xfrm>
            <a:off x="554385" y="4806243"/>
            <a:ext cx="6915418" cy="584775"/>
          </a:xfrm>
          <a:prstGeom prst="rect">
            <a:avLst/>
          </a:prstGeom>
          <a:noFill/>
          <a:ln w="9525">
            <a:noFill/>
            <a:miter lim="800000"/>
            <a:headEnd/>
            <a:tailEnd/>
          </a:ln>
        </p:spPr>
        <p:txBody>
          <a:bodyPr wrap="square">
            <a:spAutoFit/>
          </a:bodyPr>
          <a:lstStyle/>
          <a:p>
            <a:pPr algn="just">
              <a:spcBef>
                <a:spcPct val="50000"/>
              </a:spcBef>
              <a:buFontTx/>
              <a:buChar char="•"/>
            </a:pPr>
            <a:r>
              <a:rPr lang="it-IT" sz="1600" dirty="0" err="1">
                <a:latin typeface="Franklin Gothic Medium" panose="020B0603020102020204" pitchFamily="34" charset="0"/>
              </a:rPr>
              <a:t>Request</a:t>
            </a:r>
            <a:r>
              <a:rPr lang="it-IT" sz="1600" dirty="0">
                <a:latin typeface="Franklin Gothic Medium" panose="020B0603020102020204" pitchFamily="34" charset="0"/>
              </a:rPr>
              <a:t> to be a bit more accurate in </a:t>
            </a:r>
            <a:r>
              <a:rPr lang="it-IT" sz="1600" dirty="0" err="1">
                <a:latin typeface="Franklin Gothic Medium" panose="020B0603020102020204" pitchFamily="34" charset="0"/>
              </a:rPr>
              <a:t>talking</a:t>
            </a:r>
            <a:r>
              <a:rPr lang="it-IT" sz="1600" dirty="0">
                <a:latin typeface="Franklin Gothic Medium" panose="020B0603020102020204" pitchFamily="34" charset="0"/>
              </a:rPr>
              <a:t> </a:t>
            </a:r>
            <a:r>
              <a:rPr lang="it-IT" sz="1600" dirty="0" err="1">
                <a:latin typeface="Franklin Gothic Medium" panose="020B0603020102020204" pitchFamily="34" charset="0"/>
              </a:rPr>
              <a:t>about</a:t>
            </a:r>
            <a:r>
              <a:rPr lang="it-IT" sz="1600" dirty="0">
                <a:latin typeface="Franklin Gothic Medium" panose="020B0603020102020204" pitchFamily="34" charset="0"/>
              </a:rPr>
              <a:t> </a:t>
            </a:r>
            <a:r>
              <a:rPr lang="it-IT" sz="1600" dirty="0" err="1">
                <a:latin typeface="Franklin Gothic Medium" panose="020B0603020102020204" pitchFamily="34" charset="0"/>
              </a:rPr>
              <a:t>differences</a:t>
            </a:r>
            <a:r>
              <a:rPr lang="it-IT" sz="1600" dirty="0">
                <a:latin typeface="Franklin Gothic Medium" panose="020B0603020102020204" pitchFamily="34" charset="0"/>
              </a:rPr>
              <a:t> </a:t>
            </a:r>
            <a:r>
              <a:rPr lang="it-IT" sz="1600" dirty="0" err="1">
                <a:latin typeface="Franklin Gothic Medium" panose="020B0603020102020204" pitchFamily="34" charset="0"/>
              </a:rPr>
              <a:t>among</a:t>
            </a:r>
            <a:r>
              <a:rPr lang="it-IT" sz="1600" dirty="0">
                <a:latin typeface="Franklin Gothic Medium" panose="020B0603020102020204" pitchFamily="34" charset="0"/>
              </a:rPr>
              <a:t> </a:t>
            </a:r>
            <a:r>
              <a:rPr lang="it-IT" sz="1600" dirty="0" err="1">
                <a:latin typeface="Franklin Gothic Medium" panose="020B0603020102020204" pitchFamily="34" charset="0"/>
              </a:rPr>
              <a:t>white</a:t>
            </a:r>
            <a:r>
              <a:rPr lang="it-IT" sz="1600" dirty="0">
                <a:latin typeface="Franklin Gothic Medium" panose="020B0603020102020204" pitchFamily="34" charset="0"/>
              </a:rPr>
              <a:t> and </a:t>
            </a:r>
            <a:r>
              <a:rPr lang="it-IT" sz="1600" dirty="0" err="1">
                <a:latin typeface="Franklin Gothic Medium" panose="020B0603020102020204" pitchFamily="34" charset="0"/>
              </a:rPr>
              <a:t>black</a:t>
            </a:r>
            <a:r>
              <a:rPr lang="it-IT" sz="1600" dirty="0">
                <a:latin typeface="Franklin Gothic Medium" panose="020B0603020102020204" pitchFamily="34" charset="0"/>
              </a:rPr>
              <a:t> list of IAS (GP2) (</a:t>
            </a:r>
            <a:r>
              <a:rPr lang="it-IT" sz="1600" dirty="0" err="1">
                <a:solidFill>
                  <a:srgbClr val="FF0000"/>
                </a:solidFill>
                <a:latin typeface="Franklin Gothic Medium" panose="020B0603020102020204" pitchFamily="34" charset="0"/>
              </a:rPr>
              <a:t>addressed</a:t>
            </a:r>
            <a:r>
              <a:rPr lang="it-IT" sz="1600" dirty="0">
                <a:latin typeface="Franklin Gothic Medium" panose="020B0603020102020204" pitchFamily="34" charset="0"/>
              </a:rPr>
              <a:t>)</a:t>
            </a:r>
          </a:p>
        </p:txBody>
      </p:sp>
      <p:sp>
        <p:nvSpPr>
          <p:cNvPr id="26" name="Text Box 6"/>
          <p:cNvSpPr txBox="1">
            <a:spLocks noChangeArrowheads="1"/>
          </p:cNvSpPr>
          <p:nvPr/>
        </p:nvSpPr>
        <p:spPr bwMode="auto">
          <a:xfrm>
            <a:off x="532395" y="3079453"/>
            <a:ext cx="6991923" cy="584775"/>
          </a:xfrm>
          <a:prstGeom prst="rect">
            <a:avLst/>
          </a:prstGeom>
          <a:noFill/>
          <a:ln w="9525">
            <a:noFill/>
            <a:miter lim="800000"/>
            <a:headEnd/>
            <a:tailEnd/>
          </a:ln>
        </p:spPr>
        <p:txBody>
          <a:bodyPr wrap="square">
            <a:spAutoFit/>
          </a:bodyPr>
          <a:lstStyle/>
          <a:p>
            <a:pPr algn="just">
              <a:spcBef>
                <a:spcPct val="50000"/>
              </a:spcBef>
              <a:buFontTx/>
              <a:buChar char="•"/>
            </a:pPr>
            <a:r>
              <a:rPr lang="it-IT" sz="1600" dirty="0" err="1">
                <a:latin typeface="Franklin Gothic Medium" panose="020B0603020102020204" pitchFamily="34" charset="0"/>
              </a:rPr>
              <a:t>Request</a:t>
            </a:r>
            <a:r>
              <a:rPr lang="it-IT" sz="1600" dirty="0">
                <a:latin typeface="Franklin Gothic Medium" panose="020B0603020102020204" pitchFamily="34" charset="0"/>
              </a:rPr>
              <a:t> to </a:t>
            </a:r>
            <a:r>
              <a:rPr lang="it-IT" sz="1600" dirty="0" err="1">
                <a:latin typeface="Franklin Gothic Medium" panose="020B0603020102020204" pitchFamily="34" charset="0"/>
              </a:rPr>
              <a:t>clarify</a:t>
            </a:r>
            <a:r>
              <a:rPr lang="it-IT" sz="1600" dirty="0">
                <a:latin typeface="Franklin Gothic Medium" panose="020B0603020102020204" pitchFamily="34" charset="0"/>
              </a:rPr>
              <a:t> </a:t>
            </a:r>
            <a:r>
              <a:rPr lang="it-IT" sz="1600" dirty="0" err="1">
                <a:latin typeface="Franklin Gothic Medium" panose="020B0603020102020204" pitchFamily="34" charset="0"/>
              </a:rPr>
              <a:t>how</a:t>
            </a:r>
            <a:r>
              <a:rPr lang="it-IT" sz="1600" dirty="0">
                <a:latin typeface="Franklin Gothic Medium" panose="020B0603020102020204" pitchFamily="34" charset="0"/>
              </a:rPr>
              <a:t> the guidance </a:t>
            </a:r>
            <a:r>
              <a:rPr lang="it-IT" sz="1600" dirty="0" err="1">
                <a:latin typeface="Franklin Gothic Medium" panose="020B0603020102020204" pitchFamily="34" charset="0"/>
              </a:rPr>
              <a:t>could</a:t>
            </a:r>
            <a:r>
              <a:rPr lang="it-IT" sz="1600" dirty="0">
                <a:latin typeface="Franklin Gothic Medium" panose="020B0603020102020204" pitchFamily="34" charset="0"/>
              </a:rPr>
              <a:t> </a:t>
            </a:r>
            <a:r>
              <a:rPr lang="en-GB" sz="1600" dirty="0">
                <a:latin typeface="Franklin Gothic Medium" panose="020B0603020102020204" pitchFamily="34" charset="0"/>
              </a:rPr>
              <a:t>support the implementation of the EU IAS policy</a:t>
            </a:r>
            <a:r>
              <a:rPr lang="it-IT" sz="1600" dirty="0">
                <a:latin typeface="Franklin Gothic Medium" panose="020B0603020102020204" pitchFamily="34" charset="0"/>
              </a:rPr>
              <a:t> (</a:t>
            </a:r>
            <a:r>
              <a:rPr lang="it-IT" sz="1600" dirty="0" err="1">
                <a:solidFill>
                  <a:srgbClr val="FF0000"/>
                </a:solidFill>
                <a:latin typeface="Franklin Gothic Medium" panose="020B0603020102020204" pitchFamily="34" charset="0"/>
              </a:rPr>
              <a:t>addressed</a:t>
            </a:r>
            <a:r>
              <a:rPr lang="it-IT" sz="1600" dirty="0">
                <a:latin typeface="Franklin Gothic Medium" panose="020B0603020102020204" pitchFamily="34" charset="0"/>
              </a:rPr>
              <a:t>)</a:t>
            </a:r>
          </a:p>
        </p:txBody>
      </p:sp>
      <p:sp>
        <p:nvSpPr>
          <p:cNvPr id="27" name="Text Box 6"/>
          <p:cNvSpPr txBox="1">
            <a:spLocks noChangeArrowheads="1"/>
          </p:cNvSpPr>
          <p:nvPr/>
        </p:nvSpPr>
        <p:spPr bwMode="auto">
          <a:xfrm>
            <a:off x="544502" y="2294076"/>
            <a:ext cx="6991923" cy="584775"/>
          </a:xfrm>
          <a:prstGeom prst="rect">
            <a:avLst/>
          </a:prstGeom>
          <a:noFill/>
          <a:ln w="9525">
            <a:noFill/>
            <a:miter lim="800000"/>
            <a:headEnd/>
            <a:tailEnd/>
          </a:ln>
        </p:spPr>
        <p:txBody>
          <a:bodyPr wrap="square">
            <a:spAutoFit/>
          </a:bodyPr>
          <a:lstStyle/>
          <a:p>
            <a:pPr algn="just">
              <a:spcBef>
                <a:spcPct val="50000"/>
              </a:spcBef>
              <a:buFontTx/>
              <a:buChar char="•"/>
            </a:pPr>
            <a:r>
              <a:rPr lang="it-IT" sz="1600" dirty="0">
                <a:latin typeface="Franklin Gothic Medium" panose="020B0603020102020204" pitchFamily="34" charset="0"/>
              </a:rPr>
              <a:t>A </a:t>
            </a:r>
            <a:r>
              <a:rPr lang="it-IT" sz="1600" dirty="0" err="1">
                <a:latin typeface="Franklin Gothic Medium" panose="020B0603020102020204" pitchFamily="34" charset="0"/>
              </a:rPr>
              <a:t>number</a:t>
            </a:r>
            <a:r>
              <a:rPr lang="it-IT" sz="1600" dirty="0">
                <a:latin typeface="Franklin Gothic Medium" panose="020B0603020102020204" pitchFamily="34" charset="0"/>
              </a:rPr>
              <a:t> of </a:t>
            </a:r>
            <a:r>
              <a:rPr lang="it-IT" sz="1600" dirty="0" err="1">
                <a:latin typeface="Franklin Gothic Medium" panose="020B0603020102020204" pitchFamily="34" charset="0"/>
              </a:rPr>
              <a:t>revisions</a:t>
            </a:r>
            <a:r>
              <a:rPr lang="it-IT" sz="1600" dirty="0">
                <a:latin typeface="Franklin Gothic Medium" panose="020B0603020102020204" pitchFamily="34" charset="0"/>
              </a:rPr>
              <a:t> are </a:t>
            </a:r>
            <a:r>
              <a:rPr lang="it-IT" sz="1600" dirty="0" err="1">
                <a:latin typeface="Franklin Gothic Medium" panose="020B0603020102020204" pitchFamily="34" charset="0"/>
              </a:rPr>
              <a:t>requested</a:t>
            </a:r>
            <a:r>
              <a:rPr lang="it-IT" sz="1600" dirty="0">
                <a:latin typeface="Franklin Gothic Medium" panose="020B0603020102020204" pitchFamily="34" charset="0"/>
              </a:rPr>
              <a:t> to </a:t>
            </a:r>
            <a:r>
              <a:rPr lang="it-IT" sz="1600" dirty="0" err="1">
                <a:latin typeface="Franklin Gothic Medium" panose="020B0603020102020204" pitchFamily="34" charset="0"/>
              </a:rPr>
              <a:t>improve</a:t>
            </a:r>
            <a:r>
              <a:rPr lang="it-IT" sz="1600" dirty="0">
                <a:latin typeface="Franklin Gothic Medium" panose="020B0603020102020204" pitchFamily="34" charset="0"/>
              </a:rPr>
              <a:t> the </a:t>
            </a:r>
            <a:r>
              <a:rPr lang="it-IT" sz="1600" dirty="0" err="1">
                <a:latin typeface="Franklin Gothic Medium" panose="020B0603020102020204" pitchFamily="34" charset="0"/>
              </a:rPr>
              <a:t>chapter</a:t>
            </a:r>
            <a:r>
              <a:rPr lang="it-IT" sz="1600" dirty="0">
                <a:latin typeface="Franklin Gothic Medium" panose="020B0603020102020204" pitchFamily="34" charset="0"/>
              </a:rPr>
              <a:t> on the on-line </a:t>
            </a:r>
            <a:r>
              <a:rPr lang="it-IT" sz="1600" dirty="0" err="1">
                <a:latin typeface="Franklin Gothic Medium" panose="020B0603020102020204" pitchFamily="34" charset="0"/>
              </a:rPr>
              <a:t>survey</a:t>
            </a:r>
            <a:r>
              <a:rPr lang="it-IT" sz="1600" dirty="0">
                <a:latin typeface="Franklin Gothic Medium" panose="020B0603020102020204" pitchFamily="34" charset="0"/>
              </a:rPr>
              <a:t> </a:t>
            </a:r>
            <a:r>
              <a:rPr lang="it-IT" sz="1600" dirty="0" err="1">
                <a:latin typeface="Franklin Gothic Medium" panose="020B0603020102020204" pitchFamily="34" charset="0"/>
              </a:rPr>
              <a:t>results</a:t>
            </a:r>
            <a:r>
              <a:rPr lang="it-IT" sz="1600" dirty="0">
                <a:latin typeface="Franklin Gothic Medium" panose="020B0603020102020204" pitchFamily="34" charset="0"/>
              </a:rPr>
              <a:t> (</a:t>
            </a:r>
            <a:r>
              <a:rPr lang="it-IT" sz="1600" dirty="0" err="1">
                <a:solidFill>
                  <a:srgbClr val="FF0000"/>
                </a:solidFill>
                <a:latin typeface="Franklin Gothic Medium" panose="020B0603020102020204" pitchFamily="34" charset="0"/>
              </a:rPr>
              <a:t>addressed</a:t>
            </a:r>
            <a:r>
              <a:rPr lang="it-IT" sz="1600" dirty="0">
                <a:latin typeface="Franklin Gothic Medium" panose="020B0603020102020204" pitchFamily="34" charset="0"/>
              </a:rPr>
              <a:t>)</a:t>
            </a:r>
          </a:p>
        </p:txBody>
      </p:sp>
      <p:sp>
        <p:nvSpPr>
          <p:cNvPr id="30" name="Text Box 7"/>
          <p:cNvSpPr txBox="1">
            <a:spLocks noChangeArrowheads="1"/>
          </p:cNvSpPr>
          <p:nvPr/>
        </p:nvSpPr>
        <p:spPr bwMode="auto">
          <a:xfrm>
            <a:off x="532395" y="5601072"/>
            <a:ext cx="6915418" cy="830997"/>
          </a:xfrm>
          <a:prstGeom prst="rect">
            <a:avLst/>
          </a:prstGeom>
          <a:noFill/>
          <a:ln w="9525">
            <a:noFill/>
            <a:miter lim="800000"/>
            <a:headEnd/>
            <a:tailEnd/>
          </a:ln>
        </p:spPr>
        <p:txBody>
          <a:bodyPr wrap="square">
            <a:spAutoFit/>
          </a:bodyPr>
          <a:lstStyle/>
          <a:p>
            <a:pPr algn="just">
              <a:spcBef>
                <a:spcPct val="50000"/>
              </a:spcBef>
              <a:buFontTx/>
              <a:buChar char="•"/>
            </a:pPr>
            <a:r>
              <a:rPr lang="it-IT" sz="1600" dirty="0" err="1">
                <a:latin typeface="Franklin Gothic Medium" panose="020B0603020102020204" pitchFamily="34" charset="0"/>
              </a:rPr>
              <a:t>Invite</a:t>
            </a:r>
            <a:r>
              <a:rPr lang="it-IT" sz="1600" dirty="0">
                <a:latin typeface="Franklin Gothic Medium" panose="020B0603020102020204" pitchFamily="34" charset="0"/>
              </a:rPr>
              <a:t> to </a:t>
            </a:r>
            <a:r>
              <a:rPr lang="it-IT" sz="1600" dirty="0" err="1">
                <a:latin typeface="Franklin Gothic Medium" panose="020B0603020102020204" pitchFamily="34" charset="0"/>
              </a:rPr>
              <a:t>evaluate</a:t>
            </a:r>
            <a:r>
              <a:rPr lang="it-IT" sz="1600" dirty="0">
                <a:latin typeface="Franklin Gothic Medium" panose="020B0603020102020204" pitchFamily="34" charset="0"/>
              </a:rPr>
              <a:t> </a:t>
            </a:r>
            <a:r>
              <a:rPr lang="it-IT" sz="1600" dirty="0" err="1">
                <a:latin typeface="Franklin Gothic Medium" panose="020B0603020102020204" pitchFamily="34" charset="0"/>
              </a:rPr>
              <a:t>as</a:t>
            </a:r>
            <a:r>
              <a:rPr lang="it-IT" sz="1600" dirty="0">
                <a:latin typeface="Franklin Gothic Medium" panose="020B0603020102020204" pitchFamily="34" charset="0"/>
              </a:rPr>
              <a:t> a best </a:t>
            </a:r>
            <a:r>
              <a:rPr lang="it-IT" sz="1600" dirty="0" err="1">
                <a:latin typeface="Franklin Gothic Medium" panose="020B0603020102020204" pitchFamily="34" charset="0"/>
              </a:rPr>
              <a:t>practice</a:t>
            </a:r>
            <a:r>
              <a:rPr lang="it-IT" sz="1600" dirty="0">
                <a:latin typeface="Franklin Gothic Medium" panose="020B0603020102020204" pitchFamily="34" charset="0"/>
              </a:rPr>
              <a:t> the </a:t>
            </a:r>
            <a:r>
              <a:rPr lang="it-IT" sz="1600" dirty="0" err="1">
                <a:latin typeface="Franklin Gothic Medium" panose="020B0603020102020204" pitchFamily="34" charset="0"/>
              </a:rPr>
              <a:t>approach</a:t>
            </a:r>
            <a:r>
              <a:rPr lang="it-IT" sz="1600" dirty="0">
                <a:latin typeface="Franklin Gothic Medium" panose="020B0603020102020204" pitchFamily="34" charset="0"/>
              </a:rPr>
              <a:t> </a:t>
            </a:r>
            <a:r>
              <a:rPr lang="it-IT" sz="1600" dirty="0" err="1">
                <a:latin typeface="Franklin Gothic Medium" panose="020B0603020102020204" pitchFamily="34" charset="0"/>
              </a:rPr>
              <a:t>used</a:t>
            </a:r>
            <a:r>
              <a:rPr lang="it-IT" sz="1600" dirty="0">
                <a:latin typeface="Franklin Gothic Medium" panose="020B0603020102020204" pitchFamily="34" charset="0"/>
              </a:rPr>
              <a:t> by the </a:t>
            </a:r>
            <a:r>
              <a:rPr lang="it-IT" sz="1600" dirty="0" err="1">
                <a:latin typeface="Franklin Gothic Medium" panose="020B0603020102020204" pitchFamily="34" charset="0"/>
              </a:rPr>
              <a:t>Walloon</a:t>
            </a:r>
            <a:r>
              <a:rPr lang="it-IT" sz="1600" dirty="0">
                <a:latin typeface="Franklin Gothic Medium" panose="020B0603020102020204" pitchFamily="34" charset="0"/>
              </a:rPr>
              <a:t> </a:t>
            </a:r>
            <a:r>
              <a:rPr lang="it-IT" sz="1600" dirty="0" err="1">
                <a:latin typeface="Franklin Gothic Medium" panose="020B0603020102020204" pitchFamily="34" charset="0"/>
              </a:rPr>
              <a:t>Region</a:t>
            </a:r>
            <a:r>
              <a:rPr lang="it-IT" sz="1600" dirty="0">
                <a:latin typeface="Franklin Gothic Medium" panose="020B0603020102020204" pitchFamily="34" charset="0"/>
              </a:rPr>
              <a:t> to </a:t>
            </a:r>
            <a:r>
              <a:rPr lang="it-IT" sz="1600" dirty="0" err="1">
                <a:latin typeface="Franklin Gothic Medium" panose="020B0603020102020204" pitchFamily="34" charset="0"/>
              </a:rPr>
              <a:t>limit</a:t>
            </a:r>
            <a:r>
              <a:rPr lang="it-IT" sz="1600" dirty="0">
                <a:latin typeface="Franklin Gothic Medium" panose="020B0603020102020204" pitchFamily="34" charset="0"/>
              </a:rPr>
              <a:t> the sale of </a:t>
            </a:r>
            <a:r>
              <a:rPr lang="it-IT" sz="1600" dirty="0" err="1">
                <a:latin typeface="Franklin Gothic Medium" panose="020B0603020102020204" pitchFamily="34" charset="0"/>
              </a:rPr>
              <a:t>animals</a:t>
            </a:r>
            <a:r>
              <a:rPr lang="it-IT" sz="1600" dirty="0">
                <a:latin typeface="Franklin Gothic Medium" panose="020B0603020102020204" pitchFamily="34" charset="0"/>
              </a:rPr>
              <a:t> </a:t>
            </a:r>
            <a:r>
              <a:rPr lang="it-IT" sz="1600" dirty="0" err="1">
                <a:latin typeface="Franklin Gothic Medium" panose="020B0603020102020204" pitchFamily="34" charset="0"/>
              </a:rPr>
              <a:t>only</a:t>
            </a:r>
            <a:r>
              <a:rPr lang="it-IT" sz="1600" dirty="0">
                <a:latin typeface="Franklin Gothic Medium" panose="020B0603020102020204" pitchFamily="34" charset="0"/>
              </a:rPr>
              <a:t> to </a:t>
            </a:r>
            <a:r>
              <a:rPr lang="it-IT" sz="1600" dirty="0" err="1">
                <a:latin typeface="Franklin Gothic Medium" panose="020B0603020102020204" pitchFamily="34" charset="0"/>
              </a:rPr>
              <a:t>specialised</a:t>
            </a:r>
            <a:r>
              <a:rPr lang="it-IT" sz="1600" dirty="0">
                <a:latin typeface="Franklin Gothic Medium" panose="020B0603020102020204" pitchFamily="34" charset="0"/>
              </a:rPr>
              <a:t> </a:t>
            </a:r>
            <a:r>
              <a:rPr lang="it-IT" sz="1600" dirty="0" err="1">
                <a:latin typeface="Franklin Gothic Medium" panose="020B0603020102020204" pitchFamily="34" charset="0"/>
              </a:rPr>
              <a:t>websites</a:t>
            </a:r>
            <a:r>
              <a:rPr lang="it-IT" sz="1600" dirty="0">
                <a:latin typeface="Franklin Gothic Medium" panose="020B0603020102020204" pitchFamily="34" charset="0"/>
              </a:rPr>
              <a:t> (GP4) (</a:t>
            </a:r>
            <a:r>
              <a:rPr lang="it-IT" sz="1600" dirty="0" err="1">
                <a:solidFill>
                  <a:srgbClr val="FF0000"/>
                </a:solidFill>
                <a:latin typeface="Franklin Gothic Medium" panose="020B0603020102020204" pitchFamily="34" charset="0"/>
              </a:rPr>
              <a:t>addressed</a:t>
            </a:r>
            <a:r>
              <a:rPr lang="it-IT" sz="1600" dirty="0">
                <a:latin typeface="Franklin Gothic Medium" panose="020B0603020102020204" pitchFamily="34" charset="0"/>
              </a:rPr>
              <a:t>)</a:t>
            </a:r>
          </a:p>
        </p:txBody>
      </p:sp>
      <p:sp>
        <p:nvSpPr>
          <p:cNvPr id="48" name="Text Box 6"/>
          <p:cNvSpPr txBox="1">
            <a:spLocks noChangeArrowheads="1"/>
          </p:cNvSpPr>
          <p:nvPr/>
        </p:nvSpPr>
        <p:spPr bwMode="auto">
          <a:xfrm>
            <a:off x="539550" y="1555778"/>
            <a:ext cx="6991923" cy="584775"/>
          </a:xfrm>
          <a:prstGeom prst="rect">
            <a:avLst/>
          </a:prstGeom>
          <a:noFill/>
          <a:ln w="9525">
            <a:noFill/>
            <a:miter lim="800000"/>
            <a:headEnd/>
            <a:tailEnd/>
          </a:ln>
        </p:spPr>
        <p:txBody>
          <a:bodyPr wrap="square">
            <a:spAutoFit/>
          </a:bodyPr>
          <a:lstStyle/>
          <a:p>
            <a:pPr algn="just">
              <a:spcBef>
                <a:spcPct val="50000"/>
              </a:spcBef>
              <a:buFontTx/>
              <a:buChar char="•"/>
            </a:pPr>
            <a:r>
              <a:rPr lang="it-IT" sz="1600" dirty="0">
                <a:latin typeface="Franklin Gothic Medium" panose="020B0603020102020204" pitchFamily="34" charset="0"/>
              </a:rPr>
              <a:t>Some </a:t>
            </a:r>
            <a:r>
              <a:rPr lang="it-IT" sz="1600" dirty="0" err="1">
                <a:latin typeface="Franklin Gothic Medium" panose="020B0603020102020204" pitchFamily="34" charset="0"/>
              </a:rPr>
              <a:t>criticism</a:t>
            </a:r>
            <a:r>
              <a:rPr lang="it-IT" sz="1600" dirty="0">
                <a:latin typeface="Franklin Gothic Medium" panose="020B0603020102020204" pitchFamily="34" charset="0"/>
              </a:rPr>
              <a:t> on the </a:t>
            </a:r>
            <a:r>
              <a:rPr lang="it-IT" sz="1600" dirty="0" err="1">
                <a:latin typeface="Franklin Gothic Medium" panose="020B0603020102020204" pitchFamily="34" charset="0"/>
              </a:rPr>
              <a:t>real</a:t>
            </a:r>
            <a:r>
              <a:rPr lang="it-IT" sz="1600" dirty="0">
                <a:latin typeface="Franklin Gothic Medium" panose="020B0603020102020204" pitchFamily="34" charset="0"/>
              </a:rPr>
              <a:t> </a:t>
            </a:r>
            <a:r>
              <a:rPr lang="it-IT" sz="1600" dirty="0" err="1">
                <a:latin typeface="Franklin Gothic Medium" panose="020B0603020102020204" pitchFamily="34" charset="0"/>
              </a:rPr>
              <a:t>effectiveness</a:t>
            </a:r>
            <a:r>
              <a:rPr lang="it-IT" sz="1600" dirty="0">
                <a:latin typeface="Franklin Gothic Medium" panose="020B0603020102020204" pitchFamily="34" charset="0"/>
              </a:rPr>
              <a:t> of non-</a:t>
            </a:r>
            <a:r>
              <a:rPr lang="it-IT" sz="1600" dirty="0" err="1">
                <a:latin typeface="Franklin Gothic Medium" panose="020B0603020102020204" pitchFamily="34" charset="0"/>
              </a:rPr>
              <a:t>binding</a:t>
            </a:r>
            <a:r>
              <a:rPr lang="it-IT" sz="1600" dirty="0">
                <a:latin typeface="Franklin Gothic Medium" panose="020B0603020102020204" pitchFamily="34" charset="0"/>
              </a:rPr>
              <a:t>, </a:t>
            </a:r>
            <a:r>
              <a:rPr lang="it-IT" sz="1600" dirty="0" err="1">
                <a:latin typeface="Franklin Gothic Medium" panose="020B0603020102020204" pitchFamily="34" charset="0"/>
              </a:rPr>
              <a:t>voluntary</a:t>
            </a:r>
            <a:r>
              <a:rPr lang="it-IT" sz="1600" dirty="0">
                <a:latin typeface="Franklin Gothic Medium" panose="020B0603020102020204" pitchFamily="34" charset="0"/>
              </a:rPr>
              <a:t> </a:t>
            </a:r>
            <a:r>
              <a:rPr lang="it-IT" sz="1600" dirty="0" err="1">
                <a:latin typeface="Franklin Gothic Medium" panose="020B0603020102020204" pitchFamily="34" charset="0"/>
              </a:rPr>
              <a:t>tools</a:t>
            </a:r>
            <a:r>
              <a:rPr lang="it-IT" sz="1600" dirty="0">
                <a:latin typeface="Franklin Gothic Medium" panose="020B0603020102020204" pitchFamily="34" charset="0"/>
              </a:rPr>
              <a:t> (</a:t>
            </a:r>
            <a:r>
              <a:rPr lang="it-IT" sz="1600" dirty="0" err="1">
                <a:solidFill>
                  <a:srgbClr val="FF0000"/>
                </a:solidFill>
                <a:latin typeface="Franklin Gothic Medium" panose="020B0603020102020204" pitchFamily="34" charset="0"/>
              </a:rPr>
              <a:t>addressed</a:t>
            </a:r>
            <a:r>
              <a:rPr lang="it-IT" sz="1600" dirty="0">
                <a:latin typeface="Franklin Gothic Medium" panose="020B0603020102020204" pitchFamily="34" charset="0"/>
              </a:rPr>
              <a:t>) </a:t>
            </a:r>
          </a:p>
        </p:txBody>
      </p:sp>
      <p:sp>
        <p:nvSpPr>
          <p:cNvPr id="23" name="Line 3"/>
          <p:cNvSpPr>
            <a:spLocks noChangeShapeType="1"/>
          </p:cNvSpPr>
          <p:nvPr/>
        </p:nvSpPr>
        <p:spPr bwMode="auto">
          <a:xfrm rot="10800000">
            <a:off x="7823359" y="214313"/>
            <a:ext cx="0" cy="6443663"/>
          </a:xfrm>
          <a:prstGeom prst="line">
            <a:avLst/>
          </a:prstGeom>
          <a:noFill/>
          <a:ln w="50800" cap="rnd">
            <a:solidFill>
              <a:schemeClr val="accent2">
                <a:lumMod val="75000"/>
              </a:schemeClr>
            </a:solidFill>
            <a:prstDash val="sysDot"/>
            <a:round/>
            <a:headEnd/>
            <a:tailEnd/>
          </a:ln>
          <a:effectLst/>
        </p:spPr>
        <p:txBody>
          <a:bodyPr/>
          <a:lstStyle/>
          <a:p>
            <a:pPr>
              <a:defRPr/>
            </a:pPr>
            <a:endParaRPr lang="it-IT">
              <a:latin typeface="Franklin Gothic Medium" panose="020B0603020102020204" pitchFamily="34" charset="0"/>
            </a:endParaRPr>
          </a:p>
        </p:txBody>
      </p:sp>
      <p:pic>
        <p:nvPicPr>
          <p:cNvPr id="28"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29"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44"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45"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46"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47"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1376" y="1486039"/>
            <a:ext cx="1235332" cy="1007240"/>
          </a:xfrm>
          <a:prstGeom prst="rect">
            <a:avLst/>
          </a:prstGeom>
          <a:noFill/>
        </p:spPr>
      </p:pic>
      <p:sp>
        <p:nvSpPr>
          <p:cNvPr id="49" name="Text Box 7"/>
          <p:cNvSpPr txBox="1">
            <a:spLocks noChangeArrowheads="1"/>
          </p:cNvSpPr>
          <p:nvPr/>
        </p:nvSpPr>
        <p:spPr bwMode="auto">
          <a:xfrm>
            <a:off x="532396" y="3800033"/>
            <a:ext cx="6915418" cy="1200329"/>
          </a:xfrm>
          <a:prstGeom prst="rect">
            <a:avLst/>
          </a:prstGeom>
          <a:noFill/>
          <a:ln w="9525">
            <a:noFill/>
            <a:miter lim="800000"/>
            <a:headEnd/>
            <a:tailEnd/>
          </a:ln>
        </p:spPr>
        <p:txBody>
          <a:bodyPr wrap="square">
            <a:spAutoFit/>
          </a:bodyPr>
          <a:lstStyle/>
          <a:p>
            <a:pPr algn="just">
              <a:spcBef>
                <a:spcPct val="50000"/>
              </a:spcBef>
              <a:buFontTx/>
              <a:buChar char="•"/>
            </a:pPr>
            <a:r>
              <a:rPr lang="it-IT" sz="1600" dirty="0" err="1">
                <a:latin typeface="Franklin Gothic Medium" panose="020B0603020102020204" pitchFamily="34" charset="0"/>
              </a:rPr>
              <a:t>Request</a:t>
            </a:r>
            <a:r>
              <a:rPr lang="it-IT" sz="1600" dirty="0">
                <a:latin typeface="Franklin Gothic Medium" panose="020B0603020102020204" pitchFamily="34" charset="0"/>
              </a:rPr>
              <a:t> to </a:t>
            </a:r>
            <a:r>
              <a:rPr lang="it-IT" sz="1600" dirty="0" err="1">
                <a:latin typeface="Franklin Gothic Medium" panose="020B0603020102020204" pitchFamily="34" charset="0"/>
              </a:rPr>
              <a:t>underline</a:t>
            </a:r>
            <a:r>
              <a:rPr lang="it-IT" sz="1600" dirty="0">
                <a:latin typeface="Franklin Gothic Medium" panose="020B0603020102020204" pitchFamily="34" charset="0"/>
              </a:rPr>
              <a:t> </a:t>
            </a:r>
            <a:r>
              <a:rPr lang="it-IT" sz="1600" dirty="0" err="1">
                <a:latin typeface="Franklin Gothic Medium" panose="020B0603020102020204" pitchFamily="34" charset="0"/>
              </a:rPr>
              <a:t>that</a:t>
            </a:r>
            <a:r>
              <a:rPr lang="it-IT" sz="1600" dirty="0">
                <a:latin typeface="Franklin Gothic Medium" panose="020B0603020102020204" pitchFamily="34" charset="0"/>
              </a:rPr>
              <a:t> </a:t>
            </a:r>
            <a:r>
              <a:rPr lang="it-IT" sz="1600" dirty="0" err="1">
                <a:latin typeface="Franklin Gothic Medium" panose="020B0603020102020204" pitchFamily="34" charset="0"/>
              </a:rPr>
              <a:t>people</a:t>
            </a:r>
            <a:r>
              <a:rPr lang="it-IT" sz="1600" dirty="0">
                <a:latin typeface="Franklin Gothic Medium" panose="020B0603020102020204" pitchFamily="34" charset="0"/>
              </a:rPr>
              <a:t> </a:t>
            </a:r>
            <a:r>
              <a:rPr lang="it-IT" sz="1600" dirty="0" err="1">
                <a:latin typeface="Franklin Gothic Medium" panose="020B0603020102020204" pitchFamily="34" charset="0"/>
              </a:rPr>
              <a:t>involved</a:t>
            </a:r>
            <a:r>
              <a:rPr lang="it-IT" sz="1600" dirty="0">
                <a:latin typeface="Franklin Gothic Medium" panose="020B0603020102020204" pitchFamily="34" charset="0"/>
              </a:rPr>
              <a:t> in the e-commerce of IAS are </a:t>
            </a:r>
            <a:r>
              <a:rPr lang="it-IT" sz="1600" dirty="0" err="1">
                <a:latin typeface="Franklin Gothic Medium" panose="020B0603020102020204" pitchFamily="34" charset="0"/>
              </a:rPr>
              <a:t>often</a:t>
            </a:r>
            <a:r>
              <a:rPr lang="it-IT" sz="1600" dirty="0">
                <a:latin typeface="Franklin Gothic Medium" panose="020B0603020102020204" pitchFamily="34" charset="0"/>
              </a:rPr>
              <a:t> </a:t>
            </a:r>
            <a:r>
              <a:rPr lang="it-IT" sz="1600" dirty="0" err="1">
                <a:latin typeface="Franklin Gothic Medium" panose="020B0603020102020204" pitchFamily="34" charset="0"/>
              </a:rPr>
              <a:t>specialist</a:t>
            </a:r>
            <a:r>
              <a:rPr lang="it-IT" sz="1600" dirty="0">
                <a:latin typeface="Franklin Gothic Medium" panose="020B0603020102020204" pitchFamily="34" charset="0"/>
              </a:rPr>
              <a:t> and </a:t>
            </a:r>
            <a:r>
              <a:rPr lang="it-IT" sz="1600" dirty="0" err="1">
                <a:latin typeface="Franklin Gothic Medium" panose="020B0603020102020204" pitchFamily="34" charset="0"/>
              </a:rPr>
              <a:t>therefore</a:t>
            </a:r>
            <a:r>
              <a:rPr lang="it-IT" sz="1600" dirty="0">
                <a:latin typeface="Franklin Gothic Medium" panose="020B0603020102020204" pitchFamily="34" charset="0"/>
              </a:rPr>
              <a:t> </a:t>
            </a:r>
            <a:r>
              <a:rPr lang="it-IT" sz="1600" dirty="0" err="1">
                <a:latin typeface="Franklin Gothic Medium" panose="020B0603020102020204" pitchFamily="34" charset="0"/>
              </a:rPr>
              <a:t>nor</a:t>
            </a:r>
            <a:r>
              <a:rPr lang="it-IT" sz="1600" dirty="0">
                <a:latin typeface="Franklin Gothic Medium" panose="020B0603020102020204" pitchFamily="34" charset="0"/>
              </a:rPr>
              <a:t> </a:t>
            </a:r>
            <a:r>
              <a:rPr lang="it-IT" sz="1600" dirty="0" err="1">
                <a:latin typeface="Franklin Gothic Medium" panose="020B0603020102020204" pitchFamily="34" charset="0"/>
              </a:rPr>
              <a:t>ignorant</a:t>
            </a:r>
            <a:r>
              <a:rPr lang="it-IT" sz="1600" dirty="0">
                <a:latin typeface="Franklin Gothic Medium" panose="020B0603020102020204" pitchFamily="34" charset="0"/>
              </a:rPr>
              <a:t> or </a:t>
            </a:r>
            <a:r>
              <a:rPr lang="it-IT" sz="1600" dirty="0" err="1">
                <a:latin typeface="Franklin Gothic Medium" panose="020B0603020102020204" pitchFamily="34" charset="0"/>
              </a:rPr>
              <a:t>misinformed</a:t>
            </a:r>
            <a:r>
              <a:rPr lang="it-IT" sz="1600" dirty="0">
                <a:latin typeface="Franklin Gothic Medium" panose="020B0603020102020204" pitchFamily="34" charset="0"/>
              </a:rPr>
              <a:t> </a:t>
            </a:r>
            <a:r>
              <a:rPr lang="it-IT" sz="1600" dirty="0" err="1">
                <a:latin typeface="Franklin Gothic Medium" panose="020B0603020102020204" pitchFamily="34" charset="0"/>
              </a:rPr>
              <a:t>about</a:t>
            </a:r>
            <a:r>
              <a:rPr lang="it-IT" sz="1600" dirty="0">
                <a:latin typeface="Franklin Gothic Medium" panose="020B0603020102020204" pitchFamily="34" charset="0"/>
              </a:rPr>
              <a:t> </a:t>
            </a:r>
            <a:r>
              <a:rPr lang="it-IT" sz="1600" dirty="0" err="1">
                <a:latin typeface="Franklin Gothic Medium" panose="020B0603020102020204" pitchFamily="34" charset="0"/>
              </a:rPr>
              <a:t>species</a:t>
            </a:r>
            <a:r>
              <a:rPr lang="it-IT" sz="1600" dirty="0">
                <a:latin typeface="Franklin Gothic Medium" panose="020B0603020102020204" pitchFamily="34" charset="0"/>
              </a:rPr>
              <a:t> </a:t>
            </a:r>
            <a:r>
              <a:rPr lang="it-IT" sz="1600" dirty="0" err="1">
                <a:latin typeface="Franklin Gothic Medium" panose="020B0603020102020204" pitchFamily="34" charset="0"/>
              </a:rPr>
              <a:t>features</a:t>
            </a:r>
            <a:r>
              <a:rPr lang="it-IT" sz="1600" dirty="0">
                <a:latin typeface="Franklin Gothic Medium" panose="020B0603020102020204" pitchFamily="34" charset="0"/>
              </a:rPr>
              <a:t> and </a:t>
            </a:r>
            <a:r>
              <a:rPr lang="it-IT" sz="1600" dirty="0" err="1">
                <a:latin typeface="Franklin Gothic Medium" panose="020B0603020102020204" pitchFamily="34" charset="0"/>
              </a:rPr>
              <a:t>regulations</a:t>
            </a:r>
            <a:r>
              <a:rPr lang="it-IT" sz="1600" dirty="0">
                <a:latin typeface="Franklin Gothic Medium" panose="020B0603020102020204" pitchFamily="34" charset="0"/>
              </a:rPr>
              <a:t> (GP1) (</a:t>
            </a:r>
            <a:r>
              <a:rPr lang="it-IT" sz="1600" dirty="0" err="1">
                <a:solidFill>
                  <a:srgbClr val="FF0000"/>
                </a:solidFill>
                <a:latin typeface="Franklin Gothic Medium" panose="020B0603020102020204" pitchFamily="34" charset="0"/>
              </a:rPr>
              <a:t>addressed</a:t>
            </a:r>
            <a:r>
              <a:rPr lang="it-IT" sz="1600" dirty="0">
                <a:latin typeface="Franklin Gothic Medium" panose="020B0603020102020204" pitchFamily="34" charset="0"/>
              </a:rPr>
              <a:t>)</a:t>
            </a:r>
          </a:p>
          <a:p>
            <a:pPr algn="just">
              <a:spcBef>
                <a:spcPct val="50000"/>
              </a:spcBef>
              <a:buFontTx/>
              <a:buChar char="•"/>
            </a:pPr>
            <a:endParaRPr lang="it-IT" sz="1600" dirty="0">
              <a:latin typeface="Franklin Gothic Medium" panose="020B0603020102020204" pitchFamily="34" charset="0"/>
            </a:endParaRPr>
          </a:p>
        </p:txBody>
      </p:sp>
      <p:pic>
        <p:nvPicPr>
          <p:cNvPr id="2" name="Audio 1">
            <a:hlinkClick r:id="" action="ppaction://media"/>
            <a:extLst>
              <a:ext uri="{FF2B5EF4-FFF2-40B4-BE49-F238E27FC236}">
                <a16:creationId xmlns:a16="http://schemas.microsoft.com/office/drawing/2014/main" id="{4867BD7D-D753-4EE7-B80D-0C127675071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37688225"/>
      </p:ext>
    </p:extLst>
  </p:cSld>
  <p:clrMapOvr>
    <a:masterClrMapping/>
  </p:clrMapOvr>
  <mc:AlternateContent xmlns:mc="http://schemas.openxmlformats.org/markup-compatibility/2006">
    <mc:Choice xmlns:p14="http://schemas.microsoft.com/office/powerpoint/2010/main" Requires="p14">
      <p:transition spd="slow" p14:dur="2000" advTm="114834"/>
    </mc:Choice>
    <mc:Fallback>
      <p:transition spd="slow" advTm="114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2207847" y="214313"/>
            <a:ext cx="5172465" cy="954107"/>
          </a:xfrm>
          <a:prstGeom prst="rect">
            <a:avLst/>
          </a:prstGeom>
          <a:noFill/>
          <a:ln w="9525">
            <a:noFill/>
            <a:miter lim="800000"/>
            <a:headEnd/>
            <a:tailEnd/>
          </a:ln>
          <a:effectLst/>
        </p:spPr>
        <p:txBody>
          <a:bodyPr wrap="square">
            <a:spAutoFit/>
          </a:bodyPr>
          <a:lstStyle/>
          <a:p>
            <a:pPr>
              <a:spcBef>
                <a:spcPct val="50000"/>
              </a:spcBef>
              <a:defRPr/>
            </a:pPr>
            <a:r>
              <a:rPr lang="it-IT" sz="2800" dirty="0" err="1">
                <a:solidFill>
                  <a:schemeClr val="accent2">
                    <a:lumMod val="75000"/>
                  </a:schemeClr>
                </a:solidFill>
                <a:latin typeface="Franklin Gothic Medium" panose="020B0603020102020204" pitchFamily="34" charset="0"/>
              </a:rPr>
              <a:t>Aim</a:t>
            </a:r>
            <a:r>
              <a:rPr lang="it-IT" sz="2800" dirty="0">
                <a:solidFill>
                  <a:schemeClr val="accent2">
                    <a:lumMod val="75000"/>
                  </a:schemeClr>
                </a:solidFill>
                <a:latin typeface="Franklin Gothic Medium" panose="020B0603020102020204" pitchFamily="34" charset="0"/>
              </a:rPr>
              <a:t> and target of the </a:t>
            </a:r>
            <a:r>
              <a:rPr lang="it-IT" sz="2800" dirty="0" err="1">
                <a:solidFill>
                  <a:schemeClr val="accent2">
                    <a:lumMod val="75000"/>
                  </a:schemeClr>
                </a:solidFill>
                <a:latin typeface="Franklin Gothic Medium" panose="020B0603020102020204" pitchFamily="34" charset="0"/>
              </a:rPr>
              <a:t>Guidance</a:t>
            </a:r>
            <a:r>
              <a:rPr lang="it-IT" sz="2800" dirty="0">
                <a:solidFill>
                  <a:schemeClr val="accent2">
                    <a:lumMod val="75000"/>
                  </a:schemeClr>
                </a:solidFill>
                <a:latin typeface="Franklin Gothic Medium" panose="020B0603020102020204" pitchFamily="34" charset="0"/>
              </a:rPr>
              <a:t> </a:t>
            </a:r>
            <a:r>
              <a:rPr lang="it-IT" sz="2800" dirty="0" err="1">
                <a:solidFill>
                  <a:schemeClr val="accent2">
                    <a:lumMod val="75000"/>
                  </a:schemeClr>
                </a:solidFill>
                <a:latin typeface="Franklin Gothic Medium" panose="020B0603020102020204" pitchFamily="34" charset="0"/>
              </a:rPr>
              <a:t>document</a:t>
            </a:r>
            <a:endParaRPr lang="it-IT" sz="2800" dirty="0">
              <a:solidFill>
                <a:schemeClr val="accent2">
                  <a:lumMod val="75000"/>
                </a:schemeClr>
              </a:solidFill>
              <a:latin typeface="Franklin Gothic Medium" panose="020B0603020102020204" pitchFamily="34" charset="0"/>
            </a:endParaRPr>
          </a:p>
        </p:txBody>
      </p:sp>
      <p:grpSp>
        <p:nvGrpSpPr>
          <p:cNvPr id="4" name="Gruppo 10"/>
          <p:cNvGrpSpPr>
            <a:grpSpLocks/>
          </p:cNvGrpSpPr>
          <p:nvPr/>
        </p:nvGrpSpPr>
        <p:grpSpPr bwMode="auto">
          <a:xfrm>
            <a:off x="285750" y="214313"/>
            <a:ext cx="1751013" cy="573087"/>
            <a:chOff x="286441" y="213999"/>
            <a:chExt cx="1750877" cy="573116"/>
          </a:xfrm>
        </p:grpSpPr>
        <p:pic>
          <p:nvPicPr>
            <p:cNvPr id="21" name="Picture 13" descr="coe"/>
            <p:cNvPicPr>
              <a:picLocks noChangeAspect="1" noChangeArrowheads="1"/>
            </p:cNvPicPr>
            <p:nvPr/>
          </p:nvPicPr>
          <p:blipFill>
            <a:blip r:embed="rId5" cstate="print"/>
            <a:srcRect/>
            <a:stretch>
              <a:fillRect/>
            </a:stretch>
          </p:blipFill>
          <p:spPr bwMode="auto">
            <a:xfrm>
              <a:off x="286441" y="213999"/>
              <a:ext cx="796863" cy="573116"/>
            </a:xfrm>
            <a:prstGeom prst="rect">
              <a:avLst/>
            </a:prstGeom>
            <a:ln>
              <a:noFill/>
            </a:ln>
            <a:effectLst>
              <a:outerShdw blurRad="50800" dist="38100" dir="5400000" algn="t" rotWithShape="0">
                <a:prstClr val="black">
                  <a:alpha val="40000"/>
                </a:prstClr>
              </a:outerShdw>
            </a:effectLst>
          </p:spPr>
        </p:pic>
        <p:pic>
          <p:nvPicPr>
            <p:cNvPr id="22" name="Picture 14" descr="LOGO_Bern"/>
            <p:cNvPicPr>
              <a:picLocks noChangeAspect="1" noChangeArrowheads="1"/>
            </p:cNvPicPr>
            <p:nvPr/>
          </p:nvPicPr>
          <p:blipFill>
            <a:blip r:embed="rId6" cstate="print"/>
            <a:srcRect/>
            <a:stretch>
              <a:fillRect/>
            </a:stretch>
          </p:blipFill>
          <p:spPr bwMode="auto">
            <a:xfrm>
              <a:off x="1286488" y="213999"/>
              <a:ext cx="750830" cy="571529"/>
            </a:xfrm>
            <a:prstGeom prst="rect">
              <a:avLst/>
            </a:prstGeom>
            <a:noFill/>
            <a:effectLst>
              <a:outerShdw blurRad="50800" dist="38100" dir="5400000" algn="t" rotWithShape="0">
                <a:prstClr val="black">
                  <a:alpha val="40000"/>
                </a:prstClr>
              </a:outerShdw>
            </a:effectLst>
          </p:spPr>
        </p:pic>
      </p:grpSp>
      <p:sp>
        <p:nvSpPr>
          <p:cNvPr id="14" name="Rettangolo 13"/>
          <p:cNvSpPr/>
          <p:nvPr/>
        </p:nvSpPr>
        <p:spPr>
          <a:xfrm>
            <a:off x="213920" y="1636860"/>
            <a:ext cx="7310408" cy="1107996"/>
          </a:xfrm>
          <a:prstGeom prst="rect">
            <a:avLst/>
          </a:prstGeom>
        </p:spPr>
        <p:txBody>
          <a:bodyPr wrap="square">
            <a:spAutoFit/>
          </a:bodyPr>
          <a:lstStyle/>
          <a:p>
            <a:pPr marL="719138" indent="-363538">
              <a:buFont typeface="Wingdings" panose="05000000000000000000" pitchFamily="2" charset="2"/>
              <a:buChar char="ü"/>
            </a:pPr>
            <a:r>
              <a:rPr lang="en-US" sz="2200" i="1" dirty="0">
                <a:latin typeface="Franklin Gothic Medium" panose="020B0603020102020204" pitchFamily="34" charset="0"/>
              </a:rPr>
              <a:t>to draw </a:t>
            </a:r>
            <a:r>
              <a:rPr lang="en-US" sz="2200" i="1" dirty="0">
                <a:solidFill>
                  <a:srgbClr val="FF0000"/>
                </a:solidFill>
                <a:latin typeface="Franklin Gothic Medium" panose="020B0603020102020204" pitchFamily="34" charset="0"/>
              </a:rPr>
              <a:t>a set of key recommendations </a:t>
            </a:r>
            <a:r>
              <a:rPr lang="en-US" sz="2200" i="1" dirty="0">
                <a:latin typeface="Franklin Gothic Medium" panose="020B0603020102020204" pitchFamily="34" charset="0"/>
              </a:rPr>
              <a:t>to be adopted in order to limit the role of e-commerce as pathway of introduction of invasive alien species at all scale</a:t>
            </a:r>
            <a:endParaRPr lang="it-IT" sz="2200" i="1" dirty="0">
              <a:latin typeface="Franklin Gothic Medium" panose="020B0603020102020204" pitchFamily="34" charset="0"/>
            </a:endParaRPr>
          </a:p>
        </p:txBody>
      </p:sp>
      <p:sp>
        <p:nvSpPr>
          <p:cNvPr id="15" name="Rettangolo 14"/>
          <p:cNvSpPr/>
          <p:nvPr/>
        </p:nvSpPr>
        <p:spPr>
          <a:xfrm>
            <a:off x="179512" y="2954649"/>
            <a:ext cx="7264733" cy="769441"/>
          </a:xfrm>
          <a:prstGeom prst="rect">
            <a:avLst/>
          </a:prstGeom>
        </p:spPr>
        <p:txBody>
          <a:bodyPr wrap="square">
            <a:spAutoFit/>
          </a:bodyPr>
          <a:lstStyle/>
          <a:p>
            <a:pPr marL="719138" indent="-363538">
              <a:buFont typeface="Wingdings" panose="05000000000000000000" pitchFamily="2" charset="2"/>
              <a:buChar char="ü"/>
            </a:pPr>
            <a:r>
              <a:rPr lang="en-US" sz="2200" i="1" dirty="0">
                <a:latin typeface="Franklin Gothic Medium" panose="020B0603020102020204" pitchFamily="34" charset="0"/>
              </a:rPr>
              <a:t>to </a:t>
            </a:r>
            <a:r>
              <a:rPr lang="en-US" sz="2200" i="1" dirty="0">
                <a:solidFill>
                  <a:srgbClr val="FF0000"/>
                </a:solidFill>
                <a:latin typeface="Franklin Gothic Medium" panose="020B0603020102020204" pitchFamily="34" charset="0"/>
              </a:rPr>
              <a:t>raise awareness on this threat</a:t>
            </a:r>
            <a:r>
              <a:rPr lang="en-US" sz="2200" i="1" dirty="0">
                <a:latin typeface="Franklin Gothic Medium" panose="020B0603020102020204" pitchFamily="34" charset="0"/>
              </a:rPr>
              <a:t>, and at improving the information on this issue</a:t>
            </a:r>
            <a:endParaRPr lang="it-IT" sz="2200" i="1" dirty="0">
              <a:latin typeface="Franklin Gothic Medium" panose="020B0603020102020204" pitchFamily="34" charset="0"/>
            </a:endParaRPr>
          </a:p>
        </p:txBody>
      </p:sp>
      <p:sp>
        <p:nvSpPr>
          <p:cNvPr id="16" name="Rettangolo 15"/>
          <p:cNvSpPr/>
          <p:nvPr/>
        </p:nvSpPr>
        <p:spPr>
          <a:xfrm>
            <a:off x="290774" y="5043512"/>
            <a:ext cx="7408274" cy="1323439"/>
          </a:xfrm>
          <a:prstGeom prst="rect">
            <a:avLst/>
          </a:prstGeom>
        </p:spPr>
        <p:txBody>
          <a:bodyPr wrap="square">
            <a:spAutoFit/>
          </a:bodyPr>
          <a:lstStyle/>
          <a:p>
            <a:pPr marL="355600"/>
            <a:r>
              <a:rPr lang="en-US" sz="2000" dirty="0">
                <a:latin typeface="Franklin Gothic Medium" panose="020B0603020102020204" pitchFamily="34" charset="0"/>
              </a:rPr>
              <a:t>The Guidance document is specifically addressed at national authorities and institutions, and at different subjects that </a:t>
            </a:r>
            <a:r>
              <a:rPr lang="en-US" sz="2000" dirty="0">
                <a:solidFill>
                  <a:srgbClr val="FF0000"/>
                </a:solidFill>
                <a:latin typeface="Franklin Gothic Medium" panose="020B0603020102020204" pitchFamily="34" charset="0"/>
              </a:rPr>
              <a:t>can contribute to the enforcement of an effective management and regulation of this pathway</a:t>
            </a:r>
            <a:endParaRPr lang="it-IT" sz="2000" dirty="0">
              <a:solidFill>
                <a:srgbClr val="FF0000"/>
              </a:solidFill>
              <a:latin typeface="Franklin Gothic Medium" panose="020B0603020102020204" pitchFamily="34" charset="0"/>
            </a:endParaRPr>
          </a:p>
        </p:txBody>
      </p:sp>
      <p:sp>
        <p:nvSpPr>
          <p:cNvPr id="17" name="Rettangolo 16"/>
          <p:cNvSpPr/>
          <p:nvPr/>
        </p:nvSpPr>
        <p:spPr>
          <a:xfrm>
            <a:off x="259595" y="4110718"/>
            <a:ext cx="7264733" cy="707886"/>
          </a:xfrm>
          <a:prstGeom prst="rect">
            <a:avLst/>
          </a:prstGeom>
        </p:spPr>
        <p:txBody>
          <a:bodyPr wrap="square">
            <a:spAutoFit/>
          </a:bodyPr>
          <a:lstStyle/>
          <a:p>
            <a:pPr marL="355600"/>
            <a:r>
              <a:rPr lang="en-US" sz="2000" dirty="0">
                <a:latin typeface="Franklin Gothic Medium" panose="020B0603020102020204" pitchFamily="34" charset="0"/>
              </a:rPr>
              <a:t>The Guidance document is addressed to </a:t>
            </a:r>
            <a:r>
              <a:rPr lang="en-US" sz="2000" dirty="0">
                <a:solidFill>
                  <a:srgbClr val="FF0000"/>
                </a:solidFill>
                <a:latin typeface="Franklin Gothic Medium" panose="020B0603020102020204" pitchFamily="34" charset="0"/>
              </a:rPr>
              <a:t>all the fifty countries </a:t>
            </a:r>
            <a:r>
              <a:rPr lang="en-US" sz="2000" dirty="0">
                <a:latin typeface="Franklin Gothic Medium" panose="020B0603020102020204" pitchFamily="34" charset="0"/>
              </a:rPr>
              <a:t>which are signatories of the Bern Convention</a:t>
            </a:r>
            <a:endParaRPr lang="it-IT" sz="2000" dirty="0">
              <a:latin typeface="Franklin Gothic Medium" panose="020B0603020102020204" pitchFamily="34" charset="0"/>
            </a:endParaRPr>
          </a:p>
        </p:txBody>
      </p:sp>
      <p:sp>
        <p:nvSpPr>
          <p:cNvPr id="10" name="Line 3"/>
          <p:cNvSpPr>
            <a:spLocks noChangeShapeType="1"/>
          </p:cNvSpPr>
          <p:nvPr/>
        </p:nvSpPr>
        <p:spPr bwMode="auto">
          <a:xfrm rot="10800000">
            <a:off x="7823359" y="214313"/>
            <a:ext cx="0" cy="6443663"/>
          </a:xfrm>
          <a:prstGeom prst="line">
            <a:avLst/>
          </a:prstGeom>
          <a:noFill/>
          <a:ln w="50800" cap="rnd">
            <a:solidFill>
              <a:schemeClr val="accent2">
                <a:lumMod val="75000"/>
              </a:schemeClr>
            </a:solidFill>
            <a:prstDash val="sysDot"/>
            <a:round/>
            <a:headEnd/>
            <a:tailEnd/>
          </a:ln>
          <a:effectLst/>
        </p:spPr>
        <p:txBody>
          <a:bodyPr/>
          <a:lstStyle/>
          <a:p>
            <a:pPr>
              <a:defRPr/>
            </a:pPr>
            <a:endParaRPr lang="it-IT">
              <a:latin typeface="Franklin Gothic Medium" panose="020B0603020102020204" pitchFamily="34" charset="0"/>
            </a:endParaRPr>
          </a:p>
        </p:txBody>
      </p:sp>
      <p:pic>
        <p:nvPicPr>
          <p:cNvPr id="11"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13"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18"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19"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20"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23"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1376" y="1486039"/>
            <a:ext cx="1235332" cy="1007240"/>
          </a:xfrm>
          <a:prstGeom prst="rect">
            <a:avLst/>
          </a:prstGeom>
          <a:noFill/>
        </p:spPr>
      </p:pic>
      <p:pic>
        <p:nvPicPr>
          <p:cNvPr id="2" name="Audio 1">
            <a:hlinkClick r:id="" action="ppaction://media"/>
            <a:extLst>
              <a:ext uri="{FF2B5EF4-FFF2-40B4-BE49-F238E27FC236}">
                <a16:creationId xmlns:a16="http://schemas.microsoft.com/office/drawing/2014/main" id="{DC482D32-B566-4E1F-8641-71C8144475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6389163"/>
      </p:ext>
    </p:extLst>
  </p:cSld>
  <p:clrMapOvr>
    <a:masterClrMapping/>
  </p:clrMapOvr>
  <mc:AlternateContent xmlns:mc="http://schemas.openxmlformats.org/markup-compatibility/2006">
    <mc:Choice xmlns:p14="http://schemas.microsoft.com/office/powerpoint/2010/main" Requires="p14">
      <p:transition spd="slow" p14:dur="2000" advTm="88925"/>
    </mc:Choice>
    <mc:Fallback>
      <p:transition spd="slow" advTm="8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464056" y="1218169"/>
            <a:ext cx="6763298" cy="646331"/>
          </a:xfrm>
          <a:prstGeom prst="rect">
            <a:avLst/>
          </a:prstGeom>
          <a:noFill/>
          <a:ln w="9525">
            <a:noFill/>
            <a:miter lim="800000"/>
            <a:headEnd/>
            <a:tailEnd/>
          </a:ln>
        </p:spPr>
        <p:txBody>
          <a:bodyPr wrap="square">
            <a:spAutoFit/>
          </a:bodyPr>
          <a:lstStyle/>
          <a:p>
            <a:pPr algn="just">
              <a:spcBef>
                <a:spcPct val="50000"/>
              </a:spcBef>
            </a:pPr>
            <a:r>
              <a:rPr lang="en-US" b="1" dirty="0">
                <a:latin typeface="Franklin Gothic Medium" panose="020B0603020102020204" pitchFamily="34" charset="0"/>
              </a:rPr>
              <a:t>GP 1</a:t>
            </a:r>
            <a:r>
              <a:rPr lang="en-US" dirty="0">
                <a:latin typeface="Franklin Gothic Medium" panose="020B0603020102020204" pitchFamily="34" charset="0"/>
              </a:rPr>
              <a:t>: </a:t>
            </a:r>
            <a:r>
              <a:rPr lang="en-US" b="1" dirty="0">
                <a:solidFill>
                  <a:srgbClr val="C00000"/>
                </a:solidFill>
                <a:latin typeface="Franklin Gothic Medium" panose="020B0603020102020204" pitchFamily="34" charset="0"/>
              </a:rPr>
              <a:t>Raise awareness on biological invasion risks associated with e-commerce</a:t>
            </a:r>
            <a:r>
              <a:rPr lang="en-US" dirty="0">
                <a:latin typeface="Franklin Gothic Medium" panose="020B0603020102020204" pitchFamily="34" charset="0"/>
              </a:rPr>
              <a:t>, among all relevant subjects and institutions </a:t>
            </a:r>
            <a:r>
              <a:rPr lang="en-GB" dirty="0">
                <a:latin typeface="Franklin Gothic Medium" panose="020B0603020102020204" pitchFamily="34" charset="0"/>
              </a:rPr>
              <a:t> </a:t>
            </a:r>
            <a:endParaRPr lang="it-IT" dirty="0">
              <a:latin typeface="Franklin Gothic Medium" panose="020B0603020102020204" pitchFamily="34" charset="0"/>
            </a:endParaRPr>
          </a:p>
        </p:txBody>
      </p:sp>
      <p:sp>
        <p:nvSpPr>
          <p:cNvPr id="15363" name="Text Box 4"/>
          <p:cNvSpPr txBox="1">
            <a:spLocks noChangeArrowheads="1"/>
          </p:cNvSpPr>
          <p:nvPr/>
        </p:nvSpPr>
        <p:spPr bwMode="auto">
          <a:xfrm>
            <a:off x="467553" y="2105660"/>
            <a:ext cx="6925304" cy="1754326"/>
          </a:xfrm>
          <a:prstGeom prst="rect">
            <a:avLst/>
          </a:prstGeom>
          <a:noFill/>
          <a:ln w="9525">
            <a:noFill/>
            <a:miter lim="800000"/>
            <a:headEnd/>
            <a:tailEnd/>
          </a:ln>
        </p:spPr>
        <p:txBody>
          <a:bodyPr wrap="square">
            <a:spAutoFit/>
          </a:bodyPr>
          <a:lstStyle/>
          <a:p>
            <a:pPr algn="just">
              <a:spcBef>
                <a:spcPct val="50000"/>
              </a:spcBef>
            </a:pPr>
            <a:r>
              <a:rPr lang="en-US" b="1" dirty="0">
                <a:latin typeface="Franklin Gothic Medium" panose="020B0603020102020204" pitchFamily="34" charset="0"/>
              </a:rPr>
              <a:t>GP 2</a:t>
            </a:r>
            <a:r>
              <a:rPr lang="en-US" dirty="0">
                <a:latin typeface="Franklin Gothic Medium" panose="020B0603020102020204" pitchFamily="34" charset="0"/>
              </a:rPr>
              <a:t>: </a:t>
            </a:r>
            <a:r>
              <a:rPr lang="en-US" b="1" dirty="0">
                <a:solidFill>
                  <a:srgbClr val="C00000"/>
                </a:solidFill>
                <a:latin typeface="Franklin Gothic Medium" panose="020B0603020102020204" pitchFamily="34" charset="0"/>
              </a:rPr>
              <a:t>Adopt and enforce national legislations</a:t>
            </a:r>
            <a:r>
              <a:rPr lang="en-US" dirty="0">
                <a:solidFill>
                  <a:srgbClr val="C00000"/>
                </a:solidFill>
                <a:latin typeface="Franklin Gothic Medium" panose="020B0603020102020204" pitchFamily="34" charset="0"/>
              </a:rPr>
              <a:t> </a:t>
            </a:r>
            <a:r>
              <a:rPr lang="en-US" dirty="0">
                <a:latin typeface="Franklin Gothic Medium" panose="020B0603020102020204" pitchFamily="34" charset="0"/>
              </a:rPr>
              <a:t>regulating invasive alien species,</a:t>
            </a:r>
            <a:r>
              <a:rPr lang="en-US" dirty="0">
                <a:solidFill>
                  <a:srgbClr val="0070C0"/>
                </a:solidFill>
                <a:latin typeface="Franklin Gothic Medium" panose="020B0603020102020204" pitchFamily="34" charset="0"/>
              </a:rPr>
              <a:t> including the further development and implementation of the list of invasive alien species of Union concern,</a:t>
            </a:r>
            <a:r>
              <a:rPr lang="en-US" dirty="0">
                <a:latin typeface="Franklin Gothic Medium" panose="020B0603020102020204" pitchFamily="34" charset="0"/>
              </a:rPr>
              <a:t> and make the lists of regulated species easily accessible to all subjects (sellers, buyers, platforms, custom organizations, environmental protection agencies, etc.)</a:t>
            </a:r>
            <a:endParaRPr lang="it-IT" dirty="0">
              <a:latin typeface="Franklin Gothic Medium" panose="020B0603020102020204" pitchFamily="34" charset="0"/>
            </a:endParaRPr>
          </a:p>
        </p:txBody>
      </p:sp>
      <p:sp>
        <p:nvSpPr>
          <p:cNvPr id="15366" name="Text Box 7"/>
          <p:cNvSpPr txBox="1">
            <a:spLocks noChangeArrowheads="1"/>
          </p:cNvSpPr>
          <p:nvPr/>
        </p:nvSpPr>
        <p:spPr bwMode="auto">
          <a:xfrm>
            <a:off x="442270" y="4069177"/>
            <a:ext cx="7300285" cy="646331"/>
          </a:xfrm>
          <a:prstGeom prst="rect">
            <a:avLst/>
          </a:prstGeom>
          <a:noFill/>
          <a:ln w="9525">
            <a:noFill/>
            <a:miter lim="800000"/>
            <a:headEnd/>
            <a:tailEnd/>
          </a:ln>
        </p:spPr>
        <p:txBody>
          <a:bodyPr wrap="square">
            <a:spAutoFit/>
          </a:bodyPr>
          <a:lstStyle/>
          <a:p>
            <a:pPr algn="just">
              <a:spcBef>
                <a:spcPct val="50000"/>
              </a:spcBef>
            </a:pPr>
            <a:r>
              <a:rPr lang="en-US" b="1" dirty="0">
                <a:latin typeface="Franklin Gothic Medium" panose="020B0603020102020204" pitchFamily="34" charset="0"/>
              </a:rPr>
              <a:t>GP 3</a:t>
            </a:r>
            <a:r>
              <a:rPr lang="en-US" dirty="0">
                <a:latin typeface="Franklin Gothic Medium" panose="020B0603020102020204" pitchFamily="34" charset="0"/>
              </a:rPr>
              <a:t>: </a:t>
            </a:r>
            <a:r>
              <a:rPr lang="en-US" b="1" dirty="0">
                <a:solidFill>
                  <a:srgbClr val="C00000"/>
                </a:solidFill>
                <a:latin typeface="Franklin Gothic Medium" panose="020B0603020102020204" pitchFamily="34" charset="0"/>
              </a:rPr>
              <a:t>Collaborate with the main platforms and actors of e-trade</a:t>
            </a:r>
            <a:r>
              <a:rPr lang="en-US" dirty="0">
                <a:solidFill>
                  <a:srgbClr val="C00000"/>
                </a:solidFill>
                <a:latin typeface="Franklin Gothic Medium" panose="020B0603020102020204" pitchFamily="34" charset="0"/>
              </a:rPr>
              <a:t> </a:t>
            </a:r>
            <a:r>
              <a:rPr lang="en-US" dirty="0">
                <a:latin typeface="Franklin Gothic Medium" panose="020B0603020102020204" pitchFamily="34" charset="0"/>
              </a:rPr>
              <a:t>of plants and animals to prevent the e-commerce of invasive alien species</a:t>
            </a:r>
            <a:endParaRPr lang="it-IT" dirty="0">
              <a:latin typeface="Franklin Gothic Medium" panose="020B0603020102020204" pitchFamily="34" charset="0"/>
            </a:endParaRPr>
          </a:p>
        </p:txBody>
      </p:sp>
      <p:sp>
        <p:nvSpPr>
          <p:cNvPr id="12" name="Text Box 3"/>
          <p:cNvSpPr txBox="1">
            <a:spLocks noChangeArrowheads="1"/>
          </p:cNvSpPr>
          <p:nvPr/>
        </p:nvSpPr>
        <p:spPr bwMode="auto">
          <a:xfrm>
            <a:off x="2286000" y="214313"/>
            <a:ext cx="4446240" cy="523220"/>
          </a:xfrm>
          <a:prstGeom prst="rect">
            <a:avLst/>
          </a:prstGeom>
          <a:noFill/>
          <a:ln w="9525">
            <a:noFill/>
            <a:miter lim="800000"/>
            <a:headEnd/>
            <a:tailEnd/>
          </a:ln>
          <a:effectLst/>
        </p:spPr>
        <p:txBody>
          <a:bodyPr wrap="square">
            <a:spAutoFit/>
          </a:bodyPr>
          <a:lstStyle/>
          <a:p>
            <a:pPr>
              <a:spcBef>
                <a:spcPct val="50000"/>
              </a:spcBef>
              <a:defRPr/>
            </a:pPr>
            <a:r>
              <a:rPr lang="it-IT" sz="2800" dirty="0">
                <a:solidFill>
                  <a:schemeClr val="accent2">
                    <a:lumMod val="75000"/>
                  </a:schemeClr>
                </a:solidFill>
                <a:latin typeface="Franklin Gothic Medium" panose="020B0603020102020204" pitchFamily="34" charset="0"/>
              </a:rPr>
              <a:t>The 5 </a:t>
            </a:r>
            <a:r>
              <a:rPr lang="it-IT" sz="2800" dirty="0" err="1">
                <a:solidFill>
                  <a:schemeClr val="accent2">
                    <a:lumMod val="75000"/>
                  </a:schemeClr>
                </a:solidFill>
                <a:latin typeface="Franklin Gothic Medium" panose="020B0603020102020204" pitchFamily="34" charset="0"/>
              </a:rPr>
              <a:t>Guiding</a:t>
            </a:r>
            <a:r>
              <a:rPr lang="it-IT" sz="2800" dirty="0">
                <a:solidFill>
                  <a:schemeClr val="accent2">
                    <a:lumMod val="75000"/>
                  </a:schemeClr>
                </a:solidFill>
                <a:latin typeface="Franklin Gothic Medium" panose="020B0603020102020204" pitchFamily="34" charset="0"/>
              </a:rPr>
              <a:t> </a:t>
            </a:r>
            <a:r>
              <a:rPr lang="it-IT" sz="2800" dirty="0" err="1">
                <a:solidFill>
                  <a:schemeClr val="accent2">
                    <a:lumMod val="75000"/>
                  </a:schemeClr>
                </a:solidFill>
                <a:latin typeface="Franklin Gothic Medium" panose="020B0603020102020204" pitchFamily="34" charset="0"/>
              </a:rPr>
              <a:t>principles</a:t>
            </a:r>
            <a:endParaRPr lang="it-IT" sz="2800" dirty="0">
              <a:solidFill>
                <a:schemeClr val="accent2">
                  <a:lumMod val="75000"/>
                </a:schemeClr>
              </a:solidFill>
              <a:latin typeface="Franklin Gothic Medium" panose="020B0603020102020204" pitchFamily="34" charset="0"/>
            </a:endParaRPr>
          </a:p>
        </p:txBody>
      </p:sp>
      <p:grpSp>
        <p:nvGrpSpPr>
          <p:cNvPr id="3" name="Gruppo 10"/>
          <p:cNvGrpSpPr>
            <a:grpSpLocks/>
          </p:cNvGrpSpPr>
          <p:nvPr/>
        </p:nvGrpSpPr>
        <p:grpSpPr bwMode="auto">
          <a:xfrm>
            <a:off x="285750" y="214313"/>
            <a:ext cx="1751013" cy="573087"/>
            <a:chOff x="286441" y="213999"/>
            <a:chExt cx="1750877" cy="573116"/>
          </a:xfrm>
        </p:grpSpPr>
        <p:pic>
          <p:nvPicPr>
            <p:cNvPr id="21" name="Picture 13" descr="coe"/>
            <p:cNvPicPr>
              <a:picLocks noChangeAspect="1" noChangeArrowheads="1"/>
            </p:cNvPicPr>
            <p:nvPr/>
          </p:nvPicPr>
          <p:blipFill>
            <a:blip r:embed="rId5" cstate="print"/>
            <a:srcRect/>
            <a:stretch>
              <a:fillRect/>
            </a:stretch>
          </p:blipFill>
          <p:spPr bwMode="auto">
            <a:xfrm>
              <a:off x="286441" y="213999"/>
              <a:ext cx="796863" cy="573116"/>
            </a:xfrm>
            <a:prstGeom prst="rect">
              <a:avLst/>
            </a:prstGeom>
            <a:ln>
              <a:noFill/>
            </a:ln>
            <a:effectLst>
              <a:outerShdw blurRad="50800" dist="38100" dir="5400000" algn="t" rotWithShape="0">
                <a:prstClr val="black">
                  <a:alpha val="40000"/>
                </a:prstClr>
              </a:outerShdw>
            </a:effectLst>
          </p:spPr>
        </p:pic>
        <p:pic>
          <p:nvPicPr>
            <p:cNvPr id="22" name="Picture 14" descr="LOGO_Bern"/>
            <p:cNvPicPr>
              <a:picLocks noChangeAspect="1" noChangeArrowheads="1"/>
            </p:cNvPicPr>
            <p:nvPr/>
          </p:nvPicPr>
          <p:blipFill>
            <a:blip r:embed="rId6" cstate="print"/>
            <a:srcRect/>
            <a:stretch>
              <a:fillRect/>
            </a:stretch>
          </p:blipFill>
          <p:spPr bwMode="auto">
            <a:xfrm>
              <a:off x="1286488" y="213999"/>
              <a:ext cx="750830" cy="571529"/>
            </a:xfrm>
            <a:prstGeom prst="rect">
              <a:avLst/>
            </a:prstGeom>
            <a:noFill/>
            <a:effectLst>
              <a:outerShdw blurRad="50800" dist="38100" dir="5400000" algn="t" rotWithShape="0">
                <a:prstClr val="black">
                  <a:alpha val="40000"/>
                </a:prstClr>
              </a:outerShdw>
            </a:effectLst>
          </p:spPr>
        </p:pic>
      </p:grpSp>
      <p:sp>
        <p:nvSpPr>
          <p:cNvPr id="38" name="Text Box 2"/>
          <p:cNvSpPr txBox="1">
            <a:spLocks noChangeArrowheads="1"/>
          </p:cNvSpPr>
          <p:nvPr/>
        </p:nvSpPr>
        <p:spPr bwMode="auto">
          <a:xfrm>
            <a:off x="443000" y="4933273"/>
            <a:ext cx="7061183" cy="923330"/>
          </a:xfrm>
          <a:prstGeom prst="rect">
            <a:avLst/>
          </a:prstGeom>
          <a:noFill/>
          <a:ln w="9525">
            <a:noFill/>
            <a:miter lim="800000"/>
            <a:headEnd/>
            <a:tailEnd/>
          </a:ln>
        </p:spPr>
        <p:txBody>
          <a:bodyPr wrap="square">
            <a:spAutoFit/>
          </a:bodyPr>
          <a:lstStyle/>
          <a:p>
            <a:pPr algn="just">
              <a:spcBef>
                <a:spcPct val="50000"/>
              </a:spcBef>
            </a:pPr>
            <a:r>
              <a:rPr lang="en-US" b="1" dirty="0">
                <a:latin typeface="Franklin Gothic Medium" panose="020B0603020102020204" pitchFamily="34" charset="0"/>
              </a:rPr>
              <a:t>GP 4</a:t>
            </a:r>
            <a:r>
              <a:rPr lang="en-US" dirty="0">
                <a:latin typeface="Franklin Gothic Medium" panose="020B0603020102020204" pitchFamily="34" charset="0"/>
              </a:rPr>
              <a:t>: </a:t>
            </a:r>
            <a:r>
              <a:rPr lang="en-US" b="1" dirty="0">
                <a:solidFill>
                  <a:srgbClr val="C00000"/>
                </a:solidFill>
                <a:latin typeface="Franklin Gothic Medium" panose="020B0603020102020204" pitchFamily="34" charset="0"/>
              </a:rPr>
              <a:t>Ensure that sellers and buyers are provided with the key information and warnings</a:t>
            </a:r>
            <a:r>
              <a:rPr lang="en-US" dirty="0">
                <a:solidFill>
                  <a:srgbClr val="C00000"/>
                </a:solidFill>
                <a:latin typeface="Franklin Gothic Medium" panose="020B0603020102020204" pitchFamily="34" charset="0"/>
              </a:rPr>
              <a:t> </a:t>
            </a:r>
            <a:r>
              <a:rPr lang="en-US" dirty="0">
                <a:latin typeface="Franklin Gothic Medium" panose="020B0603020102020204" pitchFamily="34" charset="0"/>
              </a:rPr>
              <a:t>on the species they sell or buy, including on their potential invasiveness</a:t>
            </a:r>
            <a:endParaRPr lang="it-IT" dirty="0">
              <a:latin typeface="Franklin Gothic Medium" panose="020B0603020102020204" pitchFamily="34" charset="0"/>
            </a:endParaRPr>
          </a:p>
        </p:txBody>
      </p:sp>
      <p:sp>
        <p:nvSpPr>
          <p:cNvPr id="24" name="Text Box 2"/>
          <p:cNvSpPr txBox="1">
            <a:spLocks noChangeArrowheads="1"/>
          </p:cNvSpPr>
          <p:nvPr/>
        </p:nvSpPr>
        <p:spPr bwMode="auto">
          <a:xfrm>
            <a:off x="457115" y="6105146"/>
            <a:ext cx="7061183" cy="369332"/>
          </a:xfrm>
          <a:prstGeom prst="rect">
            <a:avLst/>
          </a:prstGeom>
          <a:noFill/>
          <a:ln w="9525">
            <a:noFill/>
            <a:miter lim="800000"/>
            <a:headEnd/>
            <a:tailEnd/>
          </a:ln>
        </p:spPr>
        <p:txBody>
          <a:bodyPr wrap="square">
            <a:spAutoFit/>
          </a:bodyPr>
          <a:lstStyle/>
          <a:p>
            <a:pPr algn="just">
              <a:spcBef>
                <a:spcPct val="50000"/>
              </a:spcBef>
            </a:pPr>
            <a:r>
              <a:rPr lang="en-US" b="1" dirty="0">
                <a:latin typeface="Franklin Gothic Medium" panose="020B0603020102020204" pitchFamily="34" charset="0"/>
              </a:rPr>
              <a:t>GP 5</a:t>
            </a:r>
            <a:r>
              <a:rPr lang="en-US" dirty="0">
                <a:latin typeface="Franklin Gothic Medium" panose="020B0603020102020204" pitchFamily="34" charset="0"/>
              </a:rPr>
              <a:t>: </a:t>
            </a:r>
            <a:r>
              <a:rPr lang="en-US" b="1" dirty="0">
                <a:solidFill>
                  <a:srgbClr val="C00000"/>
                </a:solidFill>
                <a:latin typeface="Franklin Gothic Medium" panose="020B0603020102020204" pitchFamily="34" charset="0"/>
              </a:rPr>
              <a:t>Monitor e-commerce </a:t>
            </a:r>
            <a:r>
              <a:rPr lang="en-US" dirty="0">
                <a:latin typeface="Franklin Gothic Medium" panose="020B0603020102020204" pitchFamily="34" charset="0"/>
              </a:rPr>
              <a:t>of invasive alien species at all scale</a:t>
            </a:r>
            <a:endParaRPr lang="it-IT" dirty="0">
              <a:latin typeface="Franklin Gothic Medium" panose="020B0603020102020204" pitchFamily="34" charset="0"/>
            </a:endParaRPr>
          </a:p>
        </p:txBody>
      </p:sp>
      <p:sp>
        <p:nvSpPr>
          <p:cNvPr id="25" name="Line 3"/>
          <p:cNvSpPr>
            <a:spLocks noChangeShapeType="1"/>
          </p:cNvSpPr>
          <p:nvPr/>
        </p:nvSpPr>
        <p:spPr bwMode="auto">
          <a:xfrm rot="10800000">
            <a:off x="7823359" y="214313"/>
            <a:ext cx="0" cy="6443663"/>
          </a:xfrm>
          <a:prstGeom prst="line">
            <a:avLst/>
          </a:prstGeom>
          <a:noFill/>
          <a:ln w="50800" cap="rnd">
            <a:solidFill>
              <a:schemeClr val="accent2">
                <a:lumMod val="75000"/>
              </a:schemeClr>
            </a:solidFill>
            <a:prstDash val="sysDot"/>
            <a:round/>
            <a:headEnd/>
            <a:tailEnd/>
          </a:ln>
          <a:effectLst/>
        </p:spPr>
        <p:txBody>
          <a:bodyPr/>
          <a:lstStyle/>
          <a:p>
            <a:pPr>
              <a:defRPr/>
            </a:pPr>
            <a:endParaRPr lang="it-IT">
              <a:latin typeface="Franklin Gothic Medium" panose="020B0603020102020204" pitchFamily="34" charset="0"/>
            </a:endParaRPr>
          </a:p>
        </p:txBody>
      </p:sp>
      <p:pic>
        <p:nvPicPr>
          <p:cNvPr id="26" name="Picture 3" descr="C:\Documents and Settings\amonaco\Desktop\ultimi testi PASAL\foto aliene per corriere\Anoplophora chinensis ph Archivio Fotografico Servizio Fitosanitario Regione Lazio.JPG">
            <a:extLst/>
          </p:cNvPr>
          <p:cNvPicPr>
            <a:picLocks noChangeAspect="1" noChangeArrowheads="1"/>
          </p:cNvPicPr>
          <p:nvPr/>
        </p:nvPicPr>
        <p:blipFill rotWithShape="1">
          <a:blip r:embed="rId7" cstate="print">
            <a:duotone>
              <a:schemeClr val="bg2">
                <a:shade val="45000"/>
                <a:satMod val="135000"/>
              </a:schemeClr>
              <a:prstClr val="white"/>
            </a:duotone>
            <a:extLst/>
          </a:blip>
          <a:srcRect l="14616"/>
          <a:stretch/>
        </p:blipFill>
        <p:spPr bwMode="auto">
          <a:xfrm>
            <a:off x="7901376" y="620688"/>
            <a:ext cx="1242624" cy="922417"/>
          </a:xfrm>
          <a:prstGeom prst="rect">
            <a:avLst/>
          </a:prstGeom>
          <a:noFill/>
          <a:extLst/>
        </p:spPr>
      </p:pic>
      <p:pic>
        <p:nvPicPr>
          <p:cNvPr id="27" name="Picture 4" descr="C:\Documents and Settings\amonaco\Desktop\ultimi testi PASAL\foto aliene per corriere\Procambarus clarkii ph Christian Angelici.jpg">
            <a:extLst/>
          </p:cNvPr>
          <p:cNvPicPr>
            <a:picLocks noChangeAspect="1" noChangeArrowheads="1"/>
          </p:cNvPicPr>
          <p:nvPr/>
        </p:nvPicPr>
        <p:blipFill rotWithShape="1">
          <a:blip r:embed="rId8" cstate="print">
            <a:duotone>
              <a:schemeClr val="bg2">
                <a:shade val="45000"/>
                <a:satMod val="135000"/>
              </a:schemeClr>
              <a:prstClr val="white"/>
            </a:duotone>
            <a:extLst/>
          </a:blip>
          <a:srcRect r="15084"/>
          <a:stretch/>
        </p:blipFill>
        <p:spPr bwMode="auto">
          <a:xfrm>
            <a:off x="7904157" y="2496655"/>
            <a:ext cx="1242624" cy="923724"/>
          </a:xfrm>
          <a:prstGeom prst="rect">
            <a:avLst/>
          </a:prstGeom>
          <a:noFill/>
          <a:extLst/>
        </p:spPr>
      </p:pic>
      <p:pic>
        <p:nvPicPr>
          <p:cNvPr id="28" name="Picture 5" descr="C:\Documents and Settings\amonaco\Desktop\ultimi testi PASAL\foto aliene per corriere\Rana catesbeiana ph Riccardo Scalera.JPG">
            <a:extLst/>
          </p:cNvPr>
          <p:cNvPicPr>
            <a:picLocks noChangeAspect="1" noChangeArrowheads="1"/>
          </p:cNvPicPr>
          <p:nvPr/>
        </p:nvPicPr>
        <p:blipFill rotWithShape="1">
          <a:blip r:embed="rId9" cstate="print">
            <a:duotone>
              <a:schemeClr val="bg2">
                <a:shade val="45000"/>
                <a:satMod val="135000"/>
              </a:schemeClr>
              <a:prstClr val="white"/>
            </a:duotone>
            <a:extLst/>
          </a:blip>
          <a:srcRect l="1694" r="5515"/>
          <a:stretch/>
        </p:blipFill>
        <p:spPr bwMode="auto">
          <a:xfrm>
            <a:off x="7884368" y="4356483"/>
            <a:ext cx="1259632" cy="967956"/>
          </a:xfrm>
          <a:prstGeom prst="rect">
            <a:avLst/>
          </a:prstGeom>
          <a:noFill/>
          <a:extLst/>
        </p:spPr>
      </p:pic>
      <p:pic>
        <p:nvPicPr>
          <p:cNvPr id="39" name="Picture 26" descr="G:\COE_Protectedareas&amp;IAS\presentazione malta\foto\3973480059_cbdeaea207.jpg"/>
          <p:cNvPicPr>
            <a:picLocks noChangeAspect="1" noChangeArrowheads="1"/>
          </p:cNvPicPr>
          <p:nvPr/>
        </p:nvPicPr>
        <p:blipFill>
          <a:blip r:embed="rId10" cstate="print">
            <a:duotone>
              <a:schemeClr val="bg2">
                <a:shade val="45000"/>
                <a:satMod val="135000"/>
              </a:schemeClr>
              <a:prstClr val="white"/>
            </a:duotone>
          </a:blip>
          <a:srcRect/>
          <a:stretch>
            <a:fillRect/>
          </a:stretch>
        </p:blipFill>
        <p:spPr bwMode="auto">
          <a:xfrm>
            <a:off x="7884368" y="5292587"/>
            <a:ext cx="1259632" cy="944725"/>
          </a:xfrm>
          <a:prstGeom prst="rect">
            <a:avLst/>
          </a:prstGeom>
          <a:noFill/>
        </p:spPr>
      </p:pic>
      <p:pic>
        <p:nvPicPr>
          <p:cNvPr id="40" name="Picture 22" descr="G:\COE_Protectedareas&amp;IAS\presentazione malta\foto\carpobrotus_edulis.jpg"/>
          <p:cNvPicPr>
            <a:picLocks noChangeAspect="1" noChangeArrowheads="1"/>
          </p:cNvPicPr>
          <p:nvPr/>
        </p:nvPicPr>
        <p:blipFill>
          <a:blip r:embed="rId11" cstate="print">
            <a:duotone>
              <a:schemeClr val="bg2">
                <a:shade val="45000"/>
                <a:satMod val="135000"/>
              </a:schemeClr>
              <a:prstClr val="white"/>
            </a:duotone>
          </a:blip>
          <a:srcRect r="3700" b="4921"/>
          <a:stretch>
            <a:fillRect/>
          </a:stretch>
        </p:blipFill>
        <p:spPr bwMode="auto">
          <a:xfrm>
            <a:off x="7887250" y="3420379"/>
            <a:ext cx="1261730" cy="935989"/>
          </a:xfrm>
          <a:prstGeom prst="rect">
            <a:avLst/>
          </a:prstGeom>
          <a:noFill/>
        </p:spPr>
      </p:pic>
      <p:pic>
        <p:nvPicPr>
          <p:cNvPr id="41" name="Picture 24" descr="G:\COE_Protectedareas&amp;IAS\presentazione malta\foto\ailanto-ailanthus.jpg"/>
          <p:cNvPicPr>
            <a:picLocks noChangeAspect="1" noChangeArrowheads="1"/>
          </p:cNvPicPr>
          <p:nvPr/>
        </p:nvPicPr>
        <p:blipFill>
          <a:blip r:embed="rId12" cstate="print">
            <a:duotone>
              <a:schemeClr val="bg2">
                <a:shade val="45000"/>
                <a:satMod val="135000"/>
              </a:schemeClr>
              <a:prstClr val="white"/>
            </a:duotone>
          </a:blip>
          <a:srcRect r="17638"/>
          <a:stretch>
            <a:fillRect/>
          </a:stretch>
        </p:blipFill>
        <p:spPr bwMode="auto">
          <a:xfrm>
            <a:off x="7901376" y="1486039"/>
            <a:ext cx="1235332" cy="1007240"/>
          </a:xfrm>
          <a:prstGeom prst="rect">
            <a:avLst/>
          </a:prstGeom>
          <a:noFill/>
        </p:spPr>
      </p:pic>
      <p:pic>
        <p:nvPicPr>
          <p:cNvPr id="2" name="Audio 1">
            <a:hlinkClick r:id="" action="ppaction://media"/>
            <a:extLst>
              <a:ext uri="{FF2B5EF4-FFF2-40B4-BE49-F238E27FC236}">
                <a16:creationId xmlns:a16="http://schemas.microsoft.com/office/drawing/2014/main" id="{169180F7-92EA-4320-AC7B-DE23952A444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63317849"/>
      </p:ext>
    </p:extLst>
  </p:cSld>
  <p:clrMapOvr>
    <a:masterClrMapping/>
  </p:clrMapOvr>
  <mc:AlternateContent xmlns:mc="http://schemas.openxmlformats.org/markup-compatibility/2006">
    <mc:Choice xmlns:p14="http://schemas.microsoft.com/office/powerpoint/2010/main" Requires="p14">
      <p:transition spd="slow" p14:dur="2000" advTm="57858"/>
    </mc:Choice>
    <mc:Fallback>
      <p:transition spd="slow" advTm="57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8615</TotalTime>
  <Words>1082</Words>
  <Application>Microsoft Office PowerPoint</Application>
  <PresentationFormat>Presentazione su schermo (4:3)</PresentationFormat>
  <Paragraphs>73</Paragraphs>
  <Slides>11</Slides>
  <Notes>11</Notes>
  <HiddenSlides>0</HiddenSlides>
  <MMClips>11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11</vt:i4>
      </vt:variant>
    </vt:vector>
  </HeadingPairs>
  <TitlesOfParts>
    <vt:vector size="18" baseType="lpstr">
      <vt:lpstr>Arial</vt:lpstr>
      <vt:lpstr>Calibri</vt:lpstr>
      <vt:lpstr>Franklin Gothic Medium</vt:lpstr>
      <vt:lpstr>Franklin Gothic Medium Cond</vt:lpstr>
      <vt:lpstr>Tahoma</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ADMIN</dc:creator>
  <cp:lastModifiedBy>Andrea Monaco</cp:lastModifiedBy>
  <cp:revision>263</cp:revision>
  <cp:lastPrinted>2021-07-02T14:25:14Z</cp:lastPrinted>
  <dcterms:created xsi:type="dcterms:W3CDTF">2011-05-14T09:14:57Z</dcterms:created>
  <dcterms:modified xsi:type="dcterms:W3CDTF">2021-07-03T16:27:57Z</dcterms:modified>
</cp:coreProperties>
</file>