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7" r:id="rId3"/>
    <p:sldId id="268" r:id="rId4"/>
    <p:sldId id="284" r:id="rId5"/>
    <p:sldId id="283" r:id="rId6"/>
    <p:sldId id="270" r:id="rId7"/>
    <p:sldId id="276" r:id="rId8"/>
    <p:sldId id="277" r:id="rId9"/>
    <p:sldId id="278" r:id="rId10"/>
    <p:sldId id="279" r:id="rId11"/>
    <p:sldId id="271" r:id="rId12"/>
    <p:sldId id="273" r:id="rId13"/>
    <p:sldId id="280" r:id="rId14"/>
    <p:sldId id="274" r:id="rId15"/>
    <p:sldId id="275" r:id="rId16"/>
    <p:sldId id="281" r:id="rId17"/>
    <p:sldId id="266" r:id="rId18"/>
    <p:sldId id="282" r:id="rId19"/>
  </p:sldIdLst>
  <p:sldSz cx="9144000" cy="6858000" type="screen4x3"/>
  <p:notesSz cx="68072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04" autoAdjust="0"/>
  </p:normalViewPr>
  <p:slideViewPr>
    <p:cSldViewPr showGuides="1">
      <p:cViewPr varScale="1">
        <p:scale>
          <a:sx n="94" d="100"/>
          <a:sy n="94" d="100"/>
        </p:scale>
        <p:origin x="-212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694" y="-96"/>
      </p:cViewPr>
      <p:guideLst>
        <p:guide orient="horz" pos="312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CF38B-2303-456D-AEBD-233C18822E24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D83A1-61E8-4C63-BA71-7ABAAB1A8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56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E246B-659E-4F94-B699-D86A5B3CE227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F471B-9E35-4338-872C-2A7276917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0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004F4-BC9F-4086-916B-6505A373461C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56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16090" y="4718975"/>
            <a:ext cx="5445760" cy="44577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8DC5D-69FF-469B-82F7-7C9F95859691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228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695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695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Writers shouldn’t confuse comprehensiveness with detail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677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 smtClean="0"/>
              <a:t>Providing the reader with guideposts is an important device in organizing a report. </a:t>
            </a:r>
          </a:p>
          <a:p>
            <a:r>
              <a:rPr lang="en-US" sz="1100" dirty="0" smtClean="0"/>
              <a:t>Among the most useful guideposts: headings and subheadings, paragraphs, and such visual aids as boldface type and boxes. </a:t>
            </a:r>
          </a:p>
          <a:p>
            <a:endParaRPr lang="en-US" sz="1100" dirty="0" smtClean="0"/>
          </a:p>
          <a:p>
            <a:r>
              <a:rPr lang="en-US" sz="1100" dirty="0" smtClean="0"/>
              <a:t>Paragraph breaks show clearly where one thought ends and another begins.</a:t>
            </a:r>
          </a:p>
          <a:p>
            <a:endParaRPr lang="en-US" sz="1100" dirty="0" smtClean="0"/>
          </a:p>
          <a:p>
            <a:r>
              <a:rPr lang="en-US" sz="1100" dirty="0" smtClean="0"/>
              <a:t>The first sentence of a paragraph should make absolutely clear what subject the paragraph will treat.</a:t>
            </a:r>
          </a:p>
          <a:p>
            <a:r>
              <a:rPr lang="en-US" sz="1100" dirty="0" smtClean="0"/>
              <a:t>The organizing principle of putting the bottom line at the top applies throughout a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131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131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43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53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16090" y="4718975"/>
            <a:ext cx="5445760" cy="4457700"/>
          </a:xfrm>
        </p:spPr>
        <p:txBody>
          <a:bodyPr>
            <a:normAutofit/>
          </a:bodyPr>
          <a:lstStyle/>
          <a:p>
            <a:pPr marL="4763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 smtClean="0"/>
              <a:t>This Outcome looks at  Investigation/Prosecution solely relating to TF - so it is the equivalent of IO7 for ML.  But there are some important differences. </a:t>
            </a:r>
          </a:p>
          <a:p>
            <a:pPr marL="4763">
              <a:spcBef>
                <a:spcPts val="600"/>
              </a:spcBef>
            </a:pPr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8DC5D-69FF-469B-82F7-7C9F958596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16090" y="4718975"/>
            <a:ext cx="5445760" cy="4457700"/>
          </a:xfrm>
        </p:spPr>
        <p:txBody>
          <a:bodyPr>
            <a:normAutofit/>
          </a:bodyPr>
          <a:lstStyle/>
          <a:p>
            <a:pPr marL="4763">
              <a:spcBef>
                <a:spcPts val="600"/>
              </a:spcBef>
            </a:pPr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8DC5D-69FF-469B-82F7-7C9F9585969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16090" y="4718975"/>
            <a:ext cx="5445760" cy="4457700"/>
          </a:xfrm>
        </p:spPr>
        <p:txBody>
          <a:bodyPr>
            <a:normAutofit/>
          </a:bodyPr>
          <a:lstStyle/>
          <a:p>
            <a:pPr marL="4763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 smtClean="0"/>
              <a:t>This Outcome looks at  Investigation/Prosecution solely relating to TF - so it is the equivalent of IO7 for ML.  But there are some important differences. </a:t>
            </a:r>
          </a:p>
          <a:p>
            <a:pPr marL="4763">
              <a:spcBef>
                <a:spcPts val="600"/>
              </a:spcBef>
            </a:pPr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8DC5D-69FF-469B-82F7-7C9F958596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901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903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778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F471B-9E35-4338-872C-2A72769172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482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16090" y="4718975"/>
            <a:ext cx="5445760" cy="44577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8DC5D-69FF-469B-82F7-7C9F95859691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31E78-B3D0-4548-888F-DEE90C5300E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80582-98AC-4767-9EAF-96A44E423BB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C7264-90CB-43E4-BE54-E60AC01DC30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BBF47-AD60-4011-9723-6C83ED7689A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C9B34-1718-4381-B8BD-0D9013CCEFD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84938-9288-4BBE-8EE3-B064949A2CA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A97CD-E671-484F-A667-60E032B8E0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85B2-E5DA-4269-AE89-173E8BC1DB6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8DAC8-4F1A-46EE-9752-6E968E1656A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CCB21-46B7-4E6B-91BC-38B093CE88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9F8D3C-ACE3-4647-8EAF-4490881FEDC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7FEB49-4BDC-4D75-8967-E56A653A4EC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9" name="Picture 20" descr="PPT_background_201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9"/>
          <p:cNvSpPr txBox="1">
            <a:spLocks noChangeArrowheads="1"/>
          </p:cNvSpPr>
          <p:nvPr userDrawn="1"/>
        </p:nvSpPr>
        <p:spPr bwMode="auto">
          <a:xfrm>
            <a:off x="4788024" y="188913"/>
            <a:ext cx="4140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000" dirty="0" smtClean="0">
                <a:solidFill>
                  <a:srgbClr val="FFFFFF"/>
                </a:solidFill>
                <a:latin typeface="Myriad Pro" pitchFamily="34" charset="0"/>
              </a:rPr>
              <a:t>Conference of the Parties to CETS No. 198</a:t>
            </a:r>
            <a:endParaRPr lang="en-US" sz="2000" dirty="0" smtClean="0">
              <a:solidFill>
                <a:srgbClr val="FFFFFF"/>
              </a:solidFill>
              <a:latin typeface="Myriad Pro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nventions.coe.in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r-FR" altLang="en-US" smtClean="0"/>
          </a:p>
        </p:txBody>
      </p:sp>
      <p:pic>
        <p:nvPicPr>
          <p:cNvPr id="2052" name="Picture 4" descr="PPT_background_2011_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7938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83568" y="2130056"/>
            <a:ext cx="756126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yriad Pro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Module 1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ROLE AND RESPONSIBILITIES OF ASSESSORS</a:t>
            </a:r>
          </a:p>
        </p:txBody>
      </p:sp>
    </p:spTree>
    <p:extLst>
      <p:ext uri="{BB962C8B-B14F-4D97-AF65-F5344CB8AC3E}">
        <p14:creationId xmlns:p14="http://schemas.microsoft.com/office/powerpoint/2010/main" val="49890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3196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preparation of the draft report</a:t>
            </a: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77240" lvl="2" indent="0">
              <a:buNone/>
            </a:pPr>
            <a:endParaRPr lang="en-GB" sz="2400" dirty="0" smtClean="0"/>
          </a:p>
          <a:p>
            <a:pPr marL="342900" lvl="2">
              <a:buClr>
                <a:schemeClr val="accent1"/>
              </a:buClr>
            </a:pPr>
            <a:r>
              <a:rPr lang="en-GB" sz="2400" dirty="0" smtClean="0"/>
              <a:t>Identify </a:t>
            </a:r>
            <a:r>
              <a:rPr lang="en-GB" sz="2400" dirty="0"/>
              <a:t>missing material</a:t>
            </a:r>
            <a:endParaRPr lang="en-US" sz="2400" dirty="0"/>
          </a:p>
          <a:p>
            <a:pPr marL="342900" lvl="2">
              <a:buClr>
                <a:schemeClr val="accent1"/>
              </a:buClr>
            </a:pPr>
            <a:r>
              <a:rPr lang="en-GB" sz="2400" dirty="0"/>
              <a:t>Identify areas of ambiguity or </a:t>
            </a:r>
            <a:r>
              <a:rPr lang="en-GB" sz="2400" dirty="0" smtClean="0"/>
              <a:t>inconsistency</a:t>
            </a:r>
            <a:endParaRPr lang="en-US" sz="1600" dirty="0"/>
          </a:p>
          <a:p>
            <a:r>
              <a:rPr lang="en-GB" sz="2400" dirty="0"/>
              <a:t>Prepare supplementary written questions to be sent to assessed </a:t>
            </a:r>
            <a:r>
              <a:rPr lang="en-GB" sz="2400" dirty="0" smtClean="0"/>
              <a:t>Party </a:t>
            </a:r>
            <a:r>
              <a:rPr lang="en-GB" sz="2400" dirty="0"/>
              <a:t>through the Secretariat </a:t>
            </a:r>
            <a:endParaRPr lang="en-US" sz="1600" dirty="0"/>
          </a:p>
          <a:p>
            <a:endParaRPr lang="en-US" sz="2400" dirty="0" smtClean="0"/>
          </a:p>
          <a:p>
            <a:endParaRPr lang="fr-FR" sz="2400" dirty="0"/>
          </a:p>
          <a:p>
            <a:endParaRPr lang="en-US" sz="1600" dirty="0"/>
          </a:p>
          <a:p>
            <a:endParaRPr lang="en-US" sz="2400" dirty="0"/>
          </a:p>
          <a:p>
            <a:pPr marL="0" indent="0" algn="just"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0A03-EAF6-4471-8815-B28EB8D033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5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620000" cy="576064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the assessment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0000"/>
              </a:solidFill>
            </a:endParaRPr>
          </a:p>
          <a:p>
            <a:r>
              <a:rPr lang="en-US" b="1" dirty="0"/>
              <a:t>Template Questionnaire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A. Introduction</a:t>
            </a:r>
            <a:r>
              <a:rPr lang="en-US" dirty="0"/>
              <a:t> – Background information and general information on the implementation of the Convention.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B. Assessment of specific areas on which the Convention adds value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u="sng" dirty="0"/>
              <a:t>1. </a:t>
            </a:r>
            <a:r>
              <a:rPr lang="en-US" u="sng" dirty="0" err="1"/>
              <a:t>Criminalisation</a:t>
            </a:r>
            <a:r>
              <a:rPr lang="en-US" u="sng" dirty="0"/>
              <a:t> of money laundering – </a:t>
            </a:r>
            <a:r>
              <a:rPr lang="en-US" b="1" u="sng" dirty="0"/>
              <a:t>Article 9</a:t>
            </a:r>
            <a:r>
              <a:rPr lang="en-US" u="sng" dirty="0"/>
              <a:t> paragraphs 3, 4, 5, 6 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Description and analysis</a:t>
            </a:r>
          </a:p>
          <a:p>
            <a:pPr lvl="0"/>
            <a:r>
              <a:rPr lang="en-US" dirty="0"/>
              <a:t>Effective implementation </a:t>
            </a:r>
          </a:p>
          <a:p>
            <a:pPr lvl="0"/>
            <a:r>
              <a:rPr lang="en-US" dirty="0"/>
              <a:t>Recommendations and comments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u="sng" dirty="0"/>
              <a:t>(…)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3. Overall conclusions on implementation of the Convention</a:t>
            </a:r>
            <a:endParaRPr lang="en-US" dirty="0"/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the assessment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important to respect the template for the draft report under CETS No. 198</a:t>
            </a:r>
          </a:p>
          <a:p>
            <a:endParaRPr lang="en-US" dirty="0"/>
          </a:p>
          <a:p>
            <a:r>
              <a:rPr lang="en-US" dirty="0"/>
              <a:t>The monitoring procedure under the </a:t>
            </a:r>
            <a:r>
              <a:rPr lang="en-US" dirty="0" smtClean="0"/>
              <a:t>Convention </a:t>
            </a:r>
            <a:r>
              <a:rPr lang="en-US" dirty="0"/>
              <a:t>should not be a duplication of the monitoring procedures of MONEYVAL and the FATF</a:t>
            </a:r>
          </a:p>
          <a:p>
            <a:endParaRPr lang="en-US" dirty="0"/>
          </a:p>
          <a:p>
            <a:pPr lvl="1"/>
            <a:r>
              <a:rPr lang="en-US" dirty="0"/>
              <a:t>It is therefore important that </a:t>
            </a:r>
            <a:r>
              <a:rPr lang="en-US" dirty="0" smtClean="0"/>
              <a:t>Rapporteurs </a:t>
            </a:r>
            <a:r>
              <a:rPr lang="en-US" dirty="0"/>
              <a:t>only focus and </a:t>
            </a:r>
            <a:r>
              <a:rPr lang="en-US" dirty="0" err="1"/>
              <a:t>analyse</a:t>
            </a:r>
            <a:r>
              <a:rPr lang="en-US" dirty="0"/>
              <a:t> those provisions of the Convention that add value to the international standards. </a:t>
            </a:r>
            <a:endParaRPr lang="en-US" dirty="0" smtClean="0"/>
          </a:p>
          <a:p>
            <a:pPr lvl="1"/>
            <a:endParaRPr lang="en-US" dirty="0"/>
          </a:p>
          <a:p>
            <a:pPr algn="just"/>
            <a:r>
              <a:rPr lang="en-US" dirty="0" smtClean="0"/>
              <a:t>Adequate reference needs to be made to the relevant implementing measures taken by a  Party in order to be precise and substantiate the conclusion reached </a:t>
            </a:r>
            <a:r>
              <a:rPr lang="en-US" dirty="0"/>
              <a:t> 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2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the assessment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Rapporteurs should </a:t>
            </a:r>
            <a:r>
              <a:rPr lang="en-US" sz="2000" dirty="0"/>
              <a:t>s</a:t>
            </a:r>
            <a:r>
              <a:rPr lang="en-US" sz="2000" dirty="0" smtClean="0"/>
              <a:t>ubject the Party to </a:t>
            </a:r>
            <a:r>
              <a:rPr lang="en-US" sz="2000" dirty="0"/>
              <a:t>a critical analysis </a:t>
            </a:r>
            <a:r>
              <a:rPr lang="en-US" sz="2000" dirty="0" smtClean="0"/>
              <a:t>: </a:t>
            </a:r>
          </a:p>
          <a:p>
            <a:pPr marL="114300" indent="0"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smtClean="0"/>
              <a:t>of their </a:t>
            </a:r>
            <a:r>
              <a:rPr lang="en-US" sz="2000" dirty="0"/>
              <a:t>compliance with the requirements of the Convention </a:t>
            </a:r>
            <a:r>
              <a:rPr lang="en-US" sz="2000" dirty="0" smtClean="0"/>
              <a:t>and identify gaps in implementation</a:t>
            </a:r>
          </a:p>
          <a:p>
            <a:pPr marL="114300" indent="0">
              <a:lnSpc>
                <a:spcPct val="80000"/>
              </a:lnSpc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 smtClean="0"/>
              <a:t>of the </a:t>
            </a:r>
            <a:r>
              <a:rPr lang="en-US" sz="2000" dirty="0"/>
              <a:t>effective and practical implementation of the  provisions of the </a:t>
            </a:r>
            <a:r>
              <a:rPr lang="en-US" sz="2000" dirty="0" smtClean="0"/>
              <a:t>Convention by the Party ( within the limits of a desk based review)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smtClean="0"/>
              <a:t>Rapporteurs should suggest improvements/remedies/next steps, while taking into account the language to be used in respect of </a:t>
            </a:r>
            <a:r>
              <a:rPr lang="en-US" sz="2000" u="sng" dirty="0"/>
              <a:t>mandatory </a:t>
            </a:r>
            <a:r>
              <a:rPr lang="en-US" sz="2000" u="sng" dirty="0" smtClean="0"/>
              <a:t>/ non mandatory </a:t>
            </a:r>
            <a:r>
              <a:rPr lang="en-US" sz="2000" dirty="0" smtClean="0"/>
              <a:t>provisions </a:t>
            </a:r>
            <a:r>
              <a:rPr lang="en-US" sz="2000" dirty="0"/>
              <a:t>of the Convention </a:t>
            </a:r>
            <a:endParaRPr lang="en-US" sz="2000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82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1340768"/>
            <a:ext cx="76200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fr-FR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</a:t>
            </a:r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</a:t>
            </a:r>
            <a:r>
              <a:rPr lang="en-US" sz="3600" dirty="0">
                <a:latin typeface="Arial"/>
                <a:ea typeface="Times New Roman"/>
                <a:cs typeface="Times New Roman"/>
              </a:rPr>
              <a:t/>
            </a:r>
            <a:br>
              <a:rPr lang="en-US" sz="3600" dirty="0">
                <a:latin typeface="Arial"/>
                <a:ea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spcAft>
                <a:spcPts val="0"/>
              </a:spcAft>
              <a:buNone/>
            </a:pPr>
            <a:endParaRPr lang="en-US" sz="1600" dirty="0">
              <a:latin typeface="Arial"/>
              <a:ea typeface="Times New Roman"/>
              <a:cs typeface="Times New Roman"/>
            </a:endParaRPr>
          </a:p>
          <a:p>
            <a:pPr marL="0" lvl="0" indent="0">
              <a:lnSpc>
                <a:spcPct val="80000"/>
              </a:lnSpc>
              <a:buNone/>
              <a:tabLst>
                <a:tab pos="457200" algn="l"/>
              </a:tabLst>
            </a:pPr>
            <a:r>
              <a:rPr lang="en-US" b="1" dirty="0"/>
              <a:t>Brevity and </a:t>
            </a:r>
            <a:r>
              <a:rPr lang="en-US" b="1" dirty="0" smtClean="0"/>
              <a:t>Comprehensiveness</a:t>
            </a:r>
          </a:p>
          <a:p>
            <a:pPr marL="0" lvl="0" indent="0">
              <a:lnSpc>
                <a:spcPct val="80000"/>
              </a:lnSpc>
              <a:buNone/>
              <a:tabLst>
                <a:tab pos="457200" algn="l"/>
              </a:tabLst>
            </a:pPr>
            <a:endParaRPr lang="en-US" b="1" dirty="0"/>
          </a:p>
          <a:p>
            <a:pPr marL="0" lvl="0" indent="0">
              <a:lnSpc>
                <a:spcPct val="80000"/>
              </a:lnSpc>
              <a:buNone/>
              <a:tabLst>
                <a:tab pos="457200" algn="l"/>
              </a:tabLst>
            </a:pPr>
            <a:r>
              <a:rPr lang="en-US" dirty="0" smtClean="0"/>
              <a:t>Be concise. Comprehensiveness </a:t>
            </a:r>
            <a:r>
              <a:rPr lang="en-US" dirty="0"/>
              <a:t>≠ more detail, but rather adequate coverage of what is important</a:t>
            </a:r>
            <a:r>
              <a:rPr lang="en-US" dirty="0" smtClean="0"/>
              <a:t>.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411480" lvl="1" indent="0">
              <a:buNone/>
            </a:pPr>
            <a:r>
              <a:rPr lang="en-US" sz="2200" dirty="0"/>
              <a:t>"The best way to be boring is to leave nothing out " (Voltaire)</a:t>
            </a:r>
          </a:p>
          <a:p>
            <a:pPr marL="457200" lvl="1" indent="0">
              <a:lnSpc>
                <a:spcPct val="80000"/>
              </a:lnSpc>
              <a:buClr>
                <a:schemeClr val="accent1"/>
              </a:buClr>
              <a:buNone/>
              <a:tabLst>
                <a:tab pos="914400" algn="l"/>
              </a:tabLst>
            </a:pPr>
            <a:endParaRPr lang="en-US" sz="2200" dirty="0" smtClean="0"/>
          </a:p>
          <a:p>
            <a:r>
              <a:rPr lang="en-US" dirty="0" smtClean="0"/>
              <a:t>Do </a:t>
            </a:r>
            <a:r>
              <a:rPr lang="en-US" dirty="0"/>
              <a:t>not explain too much summarize the essence of data and give conclusions</a:t>
            </a:r>
          </a:p>
          <a:p>
            <a:endParaRPr lang="en-US" dirty="0"/>
          </a:p>
          <a:p>
            <a:r>
              <a:rPr lang="en-US" dirty="0"/>
              <a:t>Use reasonably short sentences and short words. Long sentences are difficult to read</a:t>
            </a:r>
          </a:p>
          <a:p>
            <a:pPr marL="742950" lvl="1" indent="-285750">
              <a:lnSpc>
                <a:spcPct val="80000"/>
              </a:lnSpc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–"/>
              <a:tabLst>
                <a:tab pos="9144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0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Drafting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Tips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Discovering the conclusion may be the last step in an analyst’s work before drafting, but it must be the first thing written into his or her report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1"/>
            <a:r>
              <a:rPr lang="en-US" dirty="0" smtClean="0"/>
              <a:t>The overall conclusion </a:t>
            </a:r>
            <a:r>
              <a:rPr lang="en-US" dirty="0"/>
              <a:t>belongs at the top as well as at the bottom.</a:t>
            </a:r>
          </a:p>
          <a:p>
            <a:endParaRPr lang="en-US" dirty="0"/>
          </a:p>
          <a:p>
            <a:r>
              <a:rPr lang="en-US" dirty="0"/>
              <a:t>Guideposts must be clear and properly placed so that the reader knows exactly where he or she is being led. </a:t>
            </a:r>
          </a:p>
          <a:p>
            <a:pPr marL="114300" indent="0">
              <a:buNone/>
            </a:pPr>
            <a:endParaRPr lang="en-US" dirty="0"/>
          </a:p>
          <a:p>
            <a:pPr lvl="2" algn="just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7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76200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Arial"/>
              </a:rPr>
              <a:t>Teamwork</a:t>
            </a:r>
            <a:r>
              <a:rPr lang="en-US" sz="3600" dirty="0">
                <a:latin typeface="Arial"/>
                <a:ea typeface="Times New Roman"/>
                <a:cs typeface="Times New Roman"/>
              </a:rPr>
              <a:t/>
            </a:r>
            <a:br>
              <a:rPr lang="en-US" sz="3600" dirty="0">
                <a:latin typeface="Arial"/>
                <a:ea typeface="Times New Roman"/>
                <a:cs typeface="Times New Roman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endParaRPr lang="en-US" sz="1600" dirty="0">
              <a:latin typeface="Arial"/>
              <a:ea typeface="Times New Roman"/>
              <a:cs typeface="Times New Roman"/>
            </a:endParaRPr>
          </a:p>
          <a:p>
            <a:pPr lvl="0" indent="-342900" algn="just">
              <a:buFont typeface="Times New Roman"/>
              <a:buChar char="–"/>
            </a:pPr>
            <a:r>
              <a:rPr lang="en-US" dirty="0">
                <a:ea typeface="Times New Roman"/>
                <a:cs typeface="Arial"/>
              </a:rPr>
              <a:t>Assessors should understand and be familiar with the whole report – not just their sections.</a:t>
            </a:r>
            <a:endParaRPr lang="en-US" dirty="0">
              <a:ea typeface="Times New Roman"/>
              <a:cs typeface="Times New Roman"/>
            </a:endParaRPr>
          </a:p>
          <a:p>
            <a:pPr lvl="0" indent="-342900" algn="just">
              <a:buFont typeface="Times New Roman"/>
              <a:buChar char="–"/>
            </a:pPr>
            <a:r>
              <a:rPr lang="en-US" dirty="0">
                <a:ea typeface="Times New Roman"/>
                <a:cs typeface="Arial"/>
              </a:rPr>
              <a:t>They should support other assessors (with their notes, analysis)</a:t>
            </a:r>
            <a:endParaRPr lang="en-US" dirty="0">
              <a:ea typeface="Times New Roman"/>
              <a:cs typeface="Times New Roman"/>
            </a:endParaRPr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pPr lvl="2" algn="just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2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1268760"/>
            <a:ext cx="7632700" cy="504825"/>
          </a:xfrm>
        </p:spPr>
        <p:txBody>
          <a:bodyPr>
            <a:noAutofit/>
          </a:bodyPr>
          <a:lstStyle/>
          <a:p>
            <a:pPr algn="ctr"/>
            <a:r>
              <a:rPr lang="en-US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Secretariat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91369" y="1916832"/>
            <a:ext cx="7561262" cy="4092129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sz="2400" b="1" dirty="0"/>
              <a:t> </a:t>
            </a:r>
            <a:endParaRPr lang="en-US" sz="1600" dirty="0"/>
          </a:p>
          <a:p>
            <a:pPr lvl="0"/>
            <a:r>
              <a:rPr lang="en-US" sz="2800" dirty="0" smtClean="0"/>
              <a:t>Coordinates </a:t>
            </a:r>
            <a:r>
              <a:rPr lang="en-US" sz="2800" dirty="0"/>
              <a:t>the </a:t>
            </a:r>
            <a:r>
              <a:rPr lang="en-US" sz="2800" dirty="0" smtClean="0"/>
              <a:t>assessment and is responsible for the preparation of the draft report in conjunction with the Rapporteurs</a:t>
            </a:r>
            <a:endParaRPr lang="en-US" sz="2800" dirty="0"/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Liaises </a:t>
            </a:r>
            <a:r>
              <a:rPr lang="en-US" sz="2800" dirty="0"/>
              <a:t>with the authorities and </a:t>
            </a:r>
            <a:r>
              <a:rPr lang="en-US" sz="2800" dirty="0"/>
              <a:t>R</a:t>
            </a:r>
            <a:r>
              <a:rPr lang="en-US" sz="2800" dirty="0" smtClean="0"/>
              <a:t>apporteurs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Carries out </a:t>
            </a:r>
            <a:r>
              <a:rPr lang="en-US" sz="2800" dirty="0" smtClean="0"/>
              <a:t>a quality </a:t>
            </a:r>
            <a:r>
              <a:rPr lang="en-US" sz="2800" dirty="0"/>
              <a:t>and consistency </a:t>
            </a:r>
            <a:r>
              <a:rPr lang="en-US" sz="2800" dirty="0" smtClean="0"/>
              <a:t>review</a:t>
            </a:r>
            <a:r>
              <a:rPr lang="en-US" sz="2800" dirty="0"/>
              <a:t> </a:t>
            </a:r>
            <a:r>
              <a:rPr lang="en-US" sz="2800" dirty="0" smtClean="0"/>
              <a:t>and ensures that </a:t>
            </a:r>
            <a:r>
              <a:rPr lang="en-US" sz="2800" dirty="0" smtClean="0"/>
              <a:t>the </a:t>
            </a:r>
            <a:r>
              <a:rPr lang="en-US" sz="2800" dirty="0"/>
              <a:t>report is complete, coherent and in line with CETS No 198 and, as much as possible, with the </a:t>
            </a:r>
            <a:r>
              <a:rPr lang="en-US" sz="2800" dirty="0" smtClean="0"/>
              <a:t>findings </a:t>
            </a:r>
            <a:r>
              <a:rPr lang="en-US" sz="2800" dirty="0"/>
              <a:t>of MONEYVAL/FATF where parallel assessments are being </a:t>
            </a:r>
            <a:r>
              <a:rPr lang="en-US" sz="2800" dirty="0" smtClean="0"/>
              <a:t>carried out</a:t>
            </a:r>
            <a:r>
              <a:rPr lang="en-US" sz="2800" dirty="0" smtClean="0"/>
              <a:t>.</a:t>
            </a:r>
          </a:p>
          <a:p>
            <a:pPr marL="114300" lvl="0" indent="0">
              <a:buNone/>
            </a:pPr>
            <a:endParaRPr lang="en-US" sz="2800" dirty="0"/>
          </a:p>
          <a:p>
            <a:pPr lvl="0"/>
            <a:r>
              <a:rPr lang="en-US" sz="2800" dirty="0" smtClean="0"/>
              <a:t>Prepares the final documents </a:t>
            </a:r>
            <a:r>
              <a:rPr lang="en-US" sz="2800" dirty="0"/>
              <a:t>for </a:t>
            </a:r>
            <a:r>
              <a:rPr lang="en-US" sz="2800" dirty="0" smtClean="0"/>
              <a:t>the Conference of the Parties</a:t>
            </a:r>
            <a:r>
              <a:rPr lang="en-US" sz="2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1035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Commitment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pPr lvl="0"/>
            <a:r>
              <a:rPr lang="en-GB" dirty="0" smtClean="0"/>
              <a:t>Average of up to 3 weeks </a:t>
            </a:r>
            <a:r>
              <a:rPr lang="en-GB" dirty="0"/>
              <a:t>to draft the respective section of the report</a:t>
            </a:r>
            <a:endParaRPr lang="en-US" dirty="0"/>
          </a:p>
          <a:p>
            <a:pPr lvl="0"/>
            <a:r>
              <a:rPr lang="en-GB" dirty="0"/>
              <a:t>Additional time to </a:t>
            </a:r>
            <a:r>
              <a:rPr lang="en-GB" dirty="0" smtClean="0"/>
              <a:t>review and if necessary amend </a:t>
            </a:r>
            <a:r>
              <a:rPr lang="en-GB" dirty="0"/>
              <a:t>the respective </a:t>
            </a:r>
            <a:r>
              <a:rPr lang="en-GB" dirty="0" smtClean="0"/>
              <a:t>draft sections, </a:t>
            </a:r>
            <a:r>
              <a:rPr lang="en-GB" dirty="0"/>
              <a:t>in the light of new information made available by the </a:t>
            </a:r>
            <a:r>
              <a:rPr lang="en-GB" dirty="0" smtClean="0"/>
              <a:t>authorities </a:t>
            </a:r>
            <a:endParaRPr lang="en-US" dirty="0"/>
          </a:p>
          <a:p>
            <a:pPr lvl="0"/>
            <a:r>
              <a:rPr lang="en-GB" dirty="0"/>
              <a:t>One or two days in Strasbourg for the pre-meeting with the </a:t>
            </a:r>
            <a:r>
              <a:rPr lang="en-GB" dirty="0" smtClean="0"/>
              <a:t>representative of the Party assessed to </a:t>
            </a:r>
            <a:r>
              <a:rPr lang="en-GB" dirty="0"/>
              <a:t>discuss the </a:t>
            </a:r>
            <a:r>
              <a:rPr lang="en-GB" dirty="0" smtClean="0"/>
              <a:t>draft report</a:t>
            </a:r>
            <a:endParaRPr lang="en-US" dirty="0"/>
          </a:p>
          <a:p>
            <a:pPr lvl="0"/>
            <a:r>
              <a:rPr lang="en-GB" dirty="0"/>
              <a:t>Presence during the </a:t>
            </a:r>
            <a:r>
              <a:rPr lang="fr-FR" dirty="0" err="1" smtClean="0"/>
              <a:t>Conference</a:t>
            </a:r>
            <a:r>
              <a:rPr lang="fr-FR" dirty="0" smtClean="0"/>
              <a:t> of the Parties meeting </a:t>
            </a:r>
            <a:r>
              <a:rPr lang="fr-FR" dirty="0" err="1" smtClean="0"/>
              <a:t>where</a:t>
            </a:r>
            <a:r>
              <a:rPr lang="fr-FR" dirty="0" smtClean="0"/>
              <a:t> the </a:t>
            </a:r>
            <a:r>
              <a:rPr lang="fr-FR" dirty="0" err="1" smtClean="0"/>
              <a:t>dra</a:t>
            </a:r>
            <a:r>
              <a:rPr lang="fr-FR" dirty="0" err="1" smtClean="0"/>
              <a:t>ft</a:t>
            </a:r>
            <a:r>
              <a:rPr lang="fr-FR" dirty="0" smtClean="0"/>
              <a:t> report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examined</a:t>
            </a:r>
            <a:endParaRPr lang="en-GB" dirty="0" smtClean="0"/>
          </a:p>
          <a:p>
            <a:pPr lvl="0"/>
            <a:r>
              <a:rPr lang="en-GB" i="1" dirty="0" smtClean="0"/>
              <a:t>It </a:t>
            </a:r>
            <a:r>
              <a:rPr lang="en-GB" i="1" dirty="0"/>
              <a:t>is very important to meet all deadlines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2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1196752"/>
            <a:ext cx="7632700" cy="50482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GB" sz="40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561262" cy="394811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The </a:t>
            </a:r>
            <a:r>
              <a:rPr lang="en-US" dirty="0" smtClean="0"/>
              <a:t>assessment team usually consists </a:t>
            </a:r>
            <a:r>
              <a:rPr lang="en-US" dirty="0"/>
              <a:t>of three rapporteurs </a:t>
            </a:r>
            <a:r>
              <a:rPr lang="en-US" dirty="0" smtClean="0"/>
              <a:t>:</a:t>
            </a:r>
          </a:p>
          <a:p>
            <a:pPr marL="114300" indent="0"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One responsible for the assessment  of the implementation of new legal requirements of the Convention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One responsible for the assessment  of the implementation of new judicial international </a:t>
            </a:r>
            <a:r>
              <a:rPr lang="en-US" dirty="0" smtClean="0"/>
              <a:t>co-operation </a:t>
            </a:r>
            <a:r>
              <a:rPr lang="en-US" dirty="0"/>
              <a:t>issues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One responsible for the assessment  of the implementation of new  requirements on the functioning of the </a:t>
            </a:r>
            <a:r>
              <a:rPr lang="en-US" dirty="0" smtClean="0"/>
              <a:t>FIUs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0A03-EAF6-4471-8815-B28EB8D0332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52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1196752"/>
            <a:ext cx="7632700" cy="504825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Assessors – skills and competencies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369" y="2060848"/>
            <a:ext cx="7561262" cy="4392488"/>
          </a:xfrm>
        </p:spPr>
        <p:txBody>
          <a:bodyPr>
            <a:normAutofit fontScale="92500"/>
          </a:bodyPr>
          <a:lstStyle/>
          <a:p>
            <a:endParaRPr lang="en-US" sz="1600" dirty="0"/>
          </a:p>
          <a:p>
            <a:pPr lvl="0"/>
            <a:r>
              <a:rPr lang="en-GB" sz="2400" dirty="0" smtClean="0"/>
              <a:t>Rapporteurs </a:t>
            </a:r>
            <a:r>
              <a:rPr lang="en-GB" sz="2400" dirty="0"/>
              <a:t>are central to effective and successful evaluations</a:t>
            </a:r>
            <a:endParaRPr lang="en-US" sz="1600" dirty="0"/>
          </a:p>
          <a:p>
            <a:pPr lvl="0"/>
            <a:r>
              <a:rPr lang="en-GB" sz="2400" dirty="0"/>
              <a:t>R</a:t>
            </a:r>
            <a:r>
              <a:rPr lang="en-GB" sz="2400" dirty="0" smtClean="0"/>
              <a:t>apporteurs </a:t>
            </a:r>
            <a:r>
              <a:rPr lang="en-GB" sz="2400" dirty="0"/>
              <a:t>are chosen primarily for their technical expertise</a:t>
            </a:r>
            <a:endParaRPr lang="en-US" sz="1600" dirty="0"/>
          </a:p>
          <a:p>
            <a:pPr lvl="0"/>
            <a:r>
              <a:rPr lang="en-GB" sz="2400" dirty="0"/>
              <a:t>However other skills and attributes are just as important:</a:t>
            </a:r>
            <a:endParaRPr lang="en-US" sz="1600" dirty="0"/>
          </a:p>
          <a:p>
            <a:pPr lvl="1"/>
            <a:r>
              <a:rPr lang="en-GB" dirty="0"/>
              <a:t>Analytical skills </a:t>
            </a:r>
            <a:endParaRPr lang="en-US" sz="1400" dirty="0"/>
          </a:p>
          <a:p>
            <a:pPr lvl="1"/>
            <a:r>
              <a:rPr lang="en-GB" dirty="0"/>
              <a:t>Writing skills</a:t>
            </a:r>
            <a:endParaRPr lang="en-US" sz="1400" dirty="0"/>
          </a:p>
          <a:p>
            <a:pPr lvl="1"/>
            <a:r>
              <a:rPr lang="en-GB" dirty="0"/>
              <a:t>Tact and judgement</a:t>
            </a:r>
            <a:endParaRPr lang="en-US" sz="1400" dirty="0"/>
          </a:p>
          <a:p>
            <a:pPr lvl="1"/>
            <a:r>
              <a:rPr lang="en-GB" dirty="0"/>
              <a:t>Teamwork</a:t>
            </a:r>
            <a:endParaRPr lang="en-US" sz="1400" dirty="0"/>
          </a:p>
          <a:p>
            <a:pPr lvl="1"/>
            <a:r>
              <a:rPr lang="en-GB" dirty="0"/>
              <a:t>Flexibility and openness</a:t>
            </a:r>
            <a:endParaRPr lang="en-US" sz="1400" dirty="0"/>
          </a:p>
          <a:p>
            <a:pPr lvl="1"/>
            <a:r>
              <a:rPr lang="en-GB" dirty="0"/>
              <a:t>Commitment</a:t>
            </a:r>
            <a:endParaRPr lang="en-US" sz="1400" dirty="0"/>
          </a:p>
          <a:p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0A03-EAF6-4471-8815-B28EB8D033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7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1196752"/>
            <a:ext cx="7632700" cy="50482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GB" sz="40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561262" cy="394811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draft report is a </a:t>
            </a:r>
            <a:r>
              <a:rPr lang="en-US" u="sng" dirty="0"/>
              <a:t>desk review.</a:t>
            </a:r>
            <a:r>
              <a:rPr lang="en-US" dirty="0"/>
              <a:t> Based on the replies of the assessed Party, the team prepares a draft report to be submitted </a:t>
            </a:r>
            <a:r>
              <a:rPr lang="en-US" dirty="0" smtClean="0"/>
              <a:t>for discussion by the Conference of the Parties</a:t>
            </a:r>
            <a:r>
              <a:rPr lang="en-US" dirty="0" smtClean="0"/>
              <a:t>.  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If there are </a:t>
            </a:r>
            <a:r>
              <a:rPr lang="en-US" u="sng" dirty="0"/>
              <a:t>significant concerns</a:t>
            </a:r>
            <a:r>
              <a:rPr lang="en-US" dirty="0"/>
              <a:t> raised about </a:t>
            </a:r>
            <a:endParaRPr lang="en-US" dirty="0" smtClean="0"/>
          </a:p>
          <a:p>
            <a:pPr lvl="1" algn="just"/>
            <a:r>
              <a:rPr lang="en-US" i="1" dirty="0" smtClean="0"/>
              <a:t>the </a:t>
            </a:r>
            <a:r>
              <a:rPr lang="en-US" i="1" dirty="0"/>
              <a:t>sufficiency of the information provided </a:t>
            </a:r>
            <a:r>
              <a:rPr lang="en-US" dirty="0"/>
              <a:t>in the draft report</a:t>
            </a:r>
            <a:r>
              <a:rPr lang="en-US" dirty="0" smtClean="0"/>
              <a:t>,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/>
              <a:t>or about </a:t>
            </a:r>
            <a:r>
              <a:rPr lang="en-US" i="1" dirty="0"/>
              <a:t>the implementation of the Convention’s provisions</a:t>
            </a:r>
            <a:r>
              <a:rPr lang="en-US" dirty="0"/>
              <a:t> by the Party concerned, </a:t>
            </a:r>
            <a:endParaRPr lang="en-US" dirty="0" smtClean="0"/>
          </a:p>
          <a:p>
            <a:pPr marL="411480" lvl="1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COP may conclude that a more in-depth assessment is needed. This may, but need not necessarily, involve an onsite visit by an evaluation team.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0A03-EAF6-4471-8815-B28EB8D033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1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187952" cy="576064"/>
          </a:xfrm>
        </p:spPr>
        <p:txBody>
          <a:bodyPr/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Confidentiality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b="1" dirty="0"/>
              <a:t> </a:t>
            </a:r>
            <a:endParaRPr lang="en-US" dirty="0"/>
          </a:p>
          <a:p>
            <a:r>
              <a:rPr lang="en-GB" dirty="0" smtClean="0"/>
              <a:t>Rapporteurs  </a:t>
            </a:r>
            <a:r>
              <a:rPr lang="en-GB" dirty="0"/>
              <a:t>may need to consider information which is sensitive or confidential, such as: </a:t>
            </a:r>
            <a:endParaRPr lang="en-US" dirty="0"/>
          </a:p>
          <a:p>
            <a:pPr marL="114300" indent="0">
              <a:buNone/>
            </a:pPr>
            <a:r>
              <a:rPr lang="en-GB" dirty="0"/>
              <a:t> </a:t>
            </a:r>
            <a:endParaRPr lang="en-US" dirty="0"/>
          </a:p>
          <a:p>
            <a:pPr lvl="0"/>
            <a:r>
              <a:rPr lang="en-GB" dirty="0"/>
              <a:t>Subject to confidentiality or data protection rules (e.g. case studies/samples)</a:t>
            </a:r>
            <a:endParaRPr lang="en-US" dirty="0"/>
          </a:p>
          <a:p>
            <a:pPr lvl="0"/>
            <a:r>
              <a:rPr lang="en-GB" dirty="0"/>
              <a:t>Politically sensitive (e.g. feedback on the performance of government agencies)</a:t>
            </a:r>
            <a:endParaRPr lang="en-US" dirty="0"/>
          </a:p>
          <a:p>
            <a:endParaRPr lang="en-US" dirty="0"/>
          </a:p>
          <a:p>
            <a:r>
              <a:rPr lang="en-GB" dirty="0" err="1" smtClean="0"/>
              <a:t>CoE</a:t>
            </a:r>
            <a:r>
              <a:rPr lang="en-GB" dirty="0" smtClean="0"/>
              <a:t> confidentiality rules apply to documents  and information obtained in the context of the assessment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9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 of Responsibility:</a:t>
            </a:r>
            <a:r>
              <a:rPr lang="en-GB" sz="3600" dirty="0"/>
              <a:t/>
            </a:r>
            <a:br>
              <a:rPr lang="en-GB" sz="3600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spcBef>
                <a:spcPct val="0"/>
              </a:spcBef>
              <a:buNone/>
            </a:pPr>
            <a:endParaRPr lang="en-GB" dirty="0"/>
          </a:p>
          <a:p>
            <a:pPr marL="114300" indent="0">
              <a:buNone/>
            </a:pPr>
            <a:r>
              <a:rPr lang="en-GB" b="1" dirty="0"/>
              <a:t>Legal requirements of the </a:t>
            </a:r>
            <a:r>
              <a:rPr lang="en-GB" b="1" dirty="0" smtClean="0"/>
              <a:t>Convention (selected aspects)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Article 3 –Confiscation measures</a:t>
            </a:r>
          </a:p>
          <a:p>
            <a:r>
              <a:rPr lang="en-GB" dirty="0"/>
              <a:t>Article 6 – Asset Management</a:t>
            </a:r>
          </a:p>
          <a:p>
            <a:r>
              <a:rPr lang="en-GB" dirty="0"/>
              <a:t>Article 7 – Investigative powers</a:t>
            </a:r>
          </a:p>
          <a:p>
            <a:r>
              <a:rPr lang="en-GB" dirty="0"/>
              <a:t>Article 9 – </a:t>
            </a:r>
            <a:r>
              <a:rPr lang="en-GB" dirty="0" smtClean="0"/>
              <a:t>The  </a:t>
            </a:r>
            <a:r>
              <a:rPr lang="en-GB" dirty="0"/>
              <a:t>offence of money laundering </a:t>
            </a:r>
          </a:p>
          <a:p>
            <a:r>
              <a:rPr lang="en-GB" dirty="0"/>
              <a:t>Article 10 – Corporate Liability </a:t>
            </a:r>
          </a:p>
          <a:p>
            <a:r>
              <a:rPr lang="en-GB" dirty="0"/>
              <a:t>Article 11 – Previous decisions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>
              <a:spcBef>
                <a:spcPct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8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 of Responsibility:</a:t>
            </a:r>
            <a:r>
              <a:rPr lang="en-GB" sz="3600" dirty="0"/>
              <a:t/>
            </a:r>
            <a:br>
              <a:rPr lang="en-GB" sz="3600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spcBef>
                <a:spcPct val="0"/>
              </a:spcBef>
              <a:buNone/>
            </a:pPr>
            <a:endParaRPr lang="en-GB" dirty="0"/>
          </a:p>
          <a:p>
            <a:r>
              <a:rPr lang="en-GB" b="1" dirty="0"/>
              <a:t>J</a:t>
            </a:r>
            <a:r>
              <a:rPr lang="en-GB" b="1" dirty="0" smtClean="0"/>
              <a:t>udicial </a:t>
            </a:r>
            <a:r>
              <a:rPr lang="fr-FR" b="1" dirty="0" err="1" smtClean="0"/>
              <a:t>co-operation</a:t>
            </a:r>
            <a:r>
              <a:rPr lang="fr-FR" b="1" dirty="0" smtClean="0"/>
              <a:t> </a:t>
            </a:r>
            <a:r>
              <a:rPr lang="fr-FR" b="1" dirty="0" err="1" smtClean="0"/>
              <a:t>requirements</a:t>
            </a:r>
            <a:r>
              <a:rPr lang="fr-FR" b="1" dirty="0" smtClean="0"/>
              <a:t> </a:t>
            </a:r>
            <a:r>
              <a:rPr lang="en-GB" b="1" dirty="0"/>
              <a:t>(selected aspects)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Articles </a:t>
            </a:r>
            <a:r>
              <a:rPr lang="en-GB" dirty="0" smtClean="0"/>
              <a:t>17  and 18 – </a:t>
            </a:r>
            <a:r>
              <a:rPr lang="en-GB" dirty="0"/>
              <a:t>I</a:t>
            </a:r>
            <a:r>
              <a:rPr lang="en-GB" dirty="0" smtClean="0"/>
              <a:t>nvestigative assistance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Article 19 – Monitoring of transactions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Article </a:t>
            </a:r>
            <a:r>
              <a:rPr lang="en-GB" dirty="0"/>
              <a:t>23 - International cooperation in respect of </a:t>
            </a:r>
            <a:r>
              <a:rPr lang="en-GB" dirty="0" smtClean="0"/>
              <a:t>non conviction based confiscations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Article 25 – Asset sharing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Article 34 – Direct communication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Article 28 -  Refusal of international cooperation requests</a:t>
            </a:r>
            <a:endParaRPr lang="en-US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>
              <a:spcBef>
                <a:spcPct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6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 of Responsibility:</a:t>
            </a:r>
            <a:r>
              <a:rPr lang="en-GB" sz="3600" dirty="0"/>
              <a:t/>
            </a:r>
            <a:br>
              <a:rPr lang="en-GB" sz="3600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spcBef>
                <a:spcPct val="0"/>
              </a:spcBef>
              <a:buNone/>
            </a:pPr>
            <a:endParaRPr lang="en-GB" dirty="0"/>
          </a:p>
          <a:p>
            <a:r>
              <a:rPr lang="en-US" b="1" dirty="0" smtClean="0"/>
              <a:t>Issues related to the functioning of </a:t>
            </a:r>
            <a:r>
              <a:rPr lang="en-US" b="1" dirty="0" smtClean="0"/>
              <a:t>FIUs </a:t>
            </a:r>
            <a:r>
              <a:rPr lang="en-GB" b="1" dirty="0"/>
              <a:t>(selected aspects</a:t>
            </a:r>
            <a:r>
              <a:rPr lang="en-GB" b="1" dirty="0" smtClean="0"/>
              <a:t>)</a:t>
            </a:r>
            <a:endParaRPr lang="en-US" dirty="0"/>
          </a:p>
          <a:p>
            <a:pPr lvl="0">
              <a:buClr>
                <a:srgbClr val="A9A57C"/>
              </a:buClr>
            </a:pPr>
            <a:r>
              <a:rPr lang="en-GB" dirty="0">
                <a:solidFill>
                  <a:srgbClr val="2F2B20"/>
                </a:solidFill>
              </a:rPr>
              <a:t>Article </a:t>
            </a:r>
            <a:r>
              <a:rPr lang="en-GB" dirty="0" smtClean="0">
                <a:solidFill>
                  <a:srgbClr val="2F2B20"/>
                </a:solidFill>
              </a:rPr>
              <a:t>14 -  </a:t>
            </a:r>
            <a:r>
              <a:rPr lang="en-GB" dirty="0">
                <a:solidFill>
                  <a:srgbClr val="2F2B20"/>
                </a:solidFill>
              </a:rPr>
              <a:t>Postponement of </a:t>
            </a:r>
            <a:r>
              <a:rPr lang="en-GB" dirty="0" smtClean="0">
                <a:solidFill>
                  <a:srgbClr val="2F2B20"/>
                </a:solidFill>
              </a:rPr>
              <a:t>transactions</a:t>
            </a:r>
            <a:endParaRPr lang="en-US" dirty="0" smtClean="0"/>
          </a:p>
          <a:p>
            <a:r>
              <a:rPr lang="en-US" dirty="0" smtClean="0"/>
              <a:t>Article </a:t>
            </a:r>
            <a:r>
              <a:rPr lang="en-US" dirty="0"/>
              <a:t>46 – FIU to FIU cooperation</a:t>
            </a:r>
          </a:p>
          <a:p>
            <a:r>
              <a:rPr lang="en-US" dirty="0"/>
              <a:t>Article 47 -  Postponement of transaction at the request of a foreign FIU</a:t>
            </a:r>
          </a:p>
          <a:p>
            <a:endParaRPr lang="en-US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>
              <a:spcBef>
                <a:spcPct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9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3196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preparation of the draft report</a:t>
            </a: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en-GB" sz="2600" dirty="0" smtClean="0"/>
          </a:p>
          <a:p>
            <a:pPr algn="just"/>
            <a:r>
              <a:rPr lang="en-GB" sz="2600" dirty="0" smtClean="0"/>
              <a:t>Carefully </a:t>
            </a:r>
            <a:r>
              <a:rPr lang="en-GB" sz="2600" dirty="0"/>
              <a:t>review the COP questionnaire and all supporting material provided by the </a:t>
            </a:r>
            <a:r>
              <a:rPr lang="fr-FR" sz="2600" dirty="0" smtClean="0"/>
              <a:t>Party </a:t>
            </a:r>
            <a:r>
              <a:rPr lang="fr-FR" sz="2600" dirty="0" err="1" smtClean="0"/>
              <a:t>assessed</a:t>
            </a:r>
            <a:endParaRPr lang="fr-FR" sz="2600" dirty="0" smtClean="0"/>
          </a:p>
          <a:p>
            <a:pPr algn="just"/>
            <a:r>
              <a:rPr lang="fr-FR" sz="2600" dirty="0" err="1" smtClean="0"/>
              <a:t>Take</a:t>
            </a:r>
            <a:r>
              <a:rPr lang="fr-FR" sz="2600" dirty="0" smtClean="0"/>
              <a:t> </a:t>
            </a:r>
            <a:r>
              <a:rPr lang="fr-FR" sz="2600" dirty="0" err="1" smtClean="0"/>
              <a:t>into</a:t>
            </a:r>
            <a:r>
              <a:rPr lang="fr-FR" sz="2600" dirty="0" smtClean="0"/>
              <a:t> </a:t>
            </a:r>
            <a:r>
              <a:rPr lang="fr-FR" sz="2600" dirty="0" err="1" smtClean="0"/>
              <a:t>account</a:t>
            </a:r>
            <a:r>
              <a:rPr lang="fr-FR" sz="2600" dirty="0" smtClean="0"/>
              <a:t> </a:t>
            </a:r>
            <a:r>
              <a:rPr lang="fr-FR" sz="2600" dirty="0" err="1" smtClean="0"/>
              <a:t>any</a:t>
            </a:r>
            <a:r>
              <a:rPr lang="fr-FR" sz="2600" dirty="0" smtClean="0"/>
              <a:t> relevant </a:t>
            </a:r>
            <a:r>
              <a:rPr lang="fr-FR" sz="2600" dirty="0" err="1" smtClean="0"/>
              <a:t>declarations</a:t>
            </a:r>
            <a:r>
              <a:rPr lang="fr-FR" sz="2600" dirty="0" smtClean="0"/>
              <a:t>/</a:t>
            </a:r>
            <a:r>
              <a:rPr lang="fr-FR" sz="2600" dirty="0" err="1" smtClean="0"/>
              <a:t>reservations</a:t>
            </a:r>
            <a:r>
              <a:rPr lang="fr-FR" sz="2600" dirty="0"/>
              <a:t> (</a:t>
            </a:r>
            <a:r>
              <a:rPr lang="fr-FR" sz="2600" dirty="0">
                <a:hlinkClick r:id="rId3"/>
              </a:rPr>
              <a:t>http://conventions.coe.int</a:t>
            </a:r>
            <a:r>
              <a:rPr lang="fr-FR" sz="2600" dirty="0" smtClean="0">
                <a:hlinkClick r:id="rId3"/>
              </a:rPr>
              <a:t>/</a:t>
            </a:r>
            <a:r>
              <a:rPr lang="fr-FR" sz="2600" dirty="0" smtClean="0"/>
              <a:t>  )</a:t>
            </a:r>
          </a:p>
          <a:p>
            <a:pPr marL="114300" indent="0" algn="just">
              <a:buNone/>
            </a:pPr>
            <a:r>
              <a:rPr lang="en-GB" sz="2600" dirty="0"/>
              <a:t> </a:t>
            </a:r>
            <a:endParaRPr lang="en-US" sz="2600" dirty="0"/>
          </a:p>
          <a:p>
            <a:pPr algn="just"/>
            <a:r>
              <a:rPr lang="en-US" sz="2600" dirty="0" smtClean="0"/>
              <a:t>Where COP </a:t>
            </a:r>
            <a:r>
              <a:rPr lang="en-US" sz="2600" dirty="0" smtClean="0"/>
              <a:t>assessments </a:t>
            </a:r>
            <a:r>
              <a:rPr lang="en-US" sz="2600" dirty="0" smtClean="0"/>
              <a:t>are carried </a:t>
            </a:r>
            <a:r>
              <a:rPr lang="en-US" sz="2600" dirty="0"/>
              <a:t>out in parallel with MONEYVAL </a:t>
            </a:r>
            <a:r>
              <a:rPr lang="en-US" sz="2600" dirty="0" smtClean="0"/>
              <a:t>(and </a:t>
            </a:r>
            <a:r>
              <a:rPr lang="en-US" sz="2600" dirty="0"/>
              <a:t>FATF </a:t>
            </a:r>
            <a:r>
              <a:rPr lang="en-US" sz="2600" dirty="0" smtClean="0"/>
              <a:t>evaluations), </a:t>
            </a:r>
            <a:r>
              <a:rPr lang="en-US" sz="2600" dirty="0"/>
              <a:t>additional material may be made available to the COP </a:t>
            </a:r>
            <a:r>
              <a:rPr lang="en-US" sz="2600" dirty="0" smtClean="0"/>
              <a:t>team </a:t>
            </a:r>
            <a:r>
              <a:rPr lang="en-US" sz="2600" dirty="0"/>
              <a:t>such as:</a:t>
            </a:r>
          </a:p>
          <a:p>
            <a:pPr lvl="1" algn="just"/>
            <a:r>
              <a:rPr lang="en-US" sz="2600" dirty="0" smtClean="0"/>
              <a:t>Additional </a:t>
            </a:r>
            <a:r>
              <a:rPr lang="en-US" sz="2600" dirty="0"/>
              <a:t>legislation</a:t>
            </a:r>
          </a:p>
          <a:p>
            <a:pPr lvl="1" algn="just"/>
            <a:r>
              <a:rPr lang="en-US" sz="2600" dirty="0"/>
              <a:t>The Mutual Evaluation Questionnaire on  technical Compliance </a:t>
            </a:r>
            <a:r>
              <a:rPr lang="en-US" sz="2600" dirty="0" smtClean="0"/>
              <a:t>(relevant excerpts)</a:t>
            </a:r>
            <a:endParaRPr lang="en-US" sz="2600" dirty="0"/>
          </a:p>
          <a:p>
            <a:pPr lvl="1" algn="just"/>
            <a:r>
              <a:rPr lang="en-US" sz="2600" dirty="0"/>
              <a:t>The Mutual Evaluation Questionnaire on effectiveness (relevant excerpts)</a:t>
            </a:r>
          </a:p>
          <a:p>
            <a:pPr marL="114300" indent="0" algn="just">
              <a:buNone/>
            </a:pPr>
            <a:endParaRPr lang="en-US" sz="2600" dirty="0"/>
          </a:p>
          <a:p>
            <a:pPr algn="just"/>
            <a:r>
              <a:rPr lang="en-US" sz="2600" dirty="0"/>
              <a:t>It is also important to read the relevant sections of MONEYVAL or </a:t>
            </a:r>
            <a:r>
              <a:rPr lang="en-US" sz="2600" dirty="0" smtClean="0"/>
              <a:t>FATF </a:t>
            </a:r>
            <a:r>
              <a:rPr lang="en-US" sz="2600" dirty="0"/>
              <a:t>reports or progress reports which have been published.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0A03-EAF6-4471-8815-B28EB8D033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61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</TotalTime>
  <Words>987</Words>
  <Application>Microsoft Office PowerPoint</Application>
  <PresentationFormat>On-screen Show (4:3)</PresentationFormat>
  <Paragraphs>188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PowerPoint Presentation</vt:lpstr>
      <vt:lpstr>Overview</vt:lpstr>
      <vt:lpstr>Assessors – skills and competencies</vt:lpstr>
      <vt:lpstr>Overview</vt:lpstr>
      <vt:lpstr>Confidentiality </vt:lpstr>
      <vt:lpstr>Areas of Responsibility: </vt:lpstr>
      <vt:lpstr>Areas of Responsibility: </vt:lpstr>
      <vt:lpstr>Areas of Responsibility: </vt:lpstr>
      <vt:lpstr>In preparation of the draft report</vt:lpstr>
      <vt:lpstr>In preparation of the draft report</vt:lpstr>
      <vt:lpstr>Writing the assessment report </vt:lpstr>
      <vt:lpstr>Writing the assessment report</vt:lpstr>
      <vt:lpstr>Writing the assessment report</vt:lpstr>
      <vt:lpstr>What to aim for </vt:lpstr>
      <vt:lpstr> Drafting Tips</vt:lpstr>
      <vt:lpstr> Teamwork </vt:lpstr>
      <vt:lpstr>Role of the Secretariat</vt:lpstr>
      <vt:lpstr>Commitment 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 John</dc:creator>
  <cp:lastModifiedBy>LS</cp:lastModifiedBy>
  <cp:revision>43</cp:revision>
  <cp:lastPrinted>2015-07-09T09:55:03Z</cp:lastPrinted>
  <dcterms:created xsi:type="dcterms:W3CDTF">2014-07-23T09:01:25Z</dcterms:created>
  <dcterms:modified xsi:type="dcterms:W3CDTF">2015-07-13T13:51:41Z</dcterms:modified>
</cp:coreProperties>
</file>