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4.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610" r:id="rId5"/>
    <p:sldId id="997" r:id="rId6"/>
    <p:sldId id="973" r:id="rId7"/>
    <p:sldId id="974" r:id="rId8"/>
    <p:sldId id="957" r:id="rId9"/>
    <p:sldId id="1118" r:id="rId10"/>
    <p:sldId id="1117" r:id="rId11"/>
    <p:sldId id="806" r:id="rId12"/>
    <p:sldId id="1119" r:id="rId13"/>
    <p:sldId id="1120" r:id="rId14"/>
    <p:sldId id="1163" r:id="rId15"/>
    <p:sldId id="998" r:id="rId16"/>
    <p:sldId id="325" r:id="rId17"/>
    <p:sldId id="979" r:id="rId18"/>
    <p:sldId id="1121" r:id="rId19"/>
    <p:sldId id="1122" r:id="rId20"/>
    <p:sldId id="980" r:id="rId21"/>
    <p:sldId id="981" r:id="rId22"/>
    <p:sldId id="1123" r:id="rId23"/>
    <p:sldId id="1124" r:id="rId24"/>
    <p:sldId id="982" r:id="rId25"/>
    <p:sldId id="983" r:id="rId26"/>
    <p:sldId id="984" r:id="rId27"/>
    <p:sldId id="985" r:id="rId28"/>
    <p:sldId id="1125" r:id="rId29"/>
    <p:sldId id="1141" r:id="rId30"/>
    <p:sldId id="986" r:id="rId31"/>
    <p:sldId id="970" r:id="rId32"/>
    <p:sldId id="994" r:id="rId33"/>
    <p:sldId id="995" r:id="rId34"/>
    <p:sldId id="1126" r:id="rId35"/>
    <p:sldId id="1127" r:id="rId36"/>
    <p:sldId id="1164" r:id="rId37"/>
    <p:sldId id="999" r:id="rId38"/>
    <p:sldId id="916" r:id="rId39"/>
    <p:sldId id="1142" r:id="rId40"/>
    <p:sldId id="1128" r:id="rId41"/>
    <p:sldId id="1052" r:id="rId42"/>
    <p:sldId id="987" r:id="rId43"/>
    <p:sldId id="889" r:id="rId44"/>
    <p:sldId id="988" r:id="rId45"/>
    <p:sldId id="1131" r:id="rId46"/>
    <p:sldId id="1132" r:id="rId47"/>
    <p:sldId id="1438" r:id="rId48"/>
    <p:sldId id="1439" r:id="rId49"/>
    <p:sldId id="1451" r:id="rId50"/>
    <p:sldId id="1076" r:id="rId51"/>
    <p:sldId id="1134" r:id="rId52"/>
    <p:sldId id="1133" r:id="rId53"/>
    <p:sldId id="1165" r:id="rId54"/>
    <p:sldId id="735" r:id="rId55"/>
    <p:sldId id="1452" r:id="rId56"/>
    <p:sldId id="1471" r:id="rId57"/>
    <p:sldId id="1472" r:id="rId58"/>
    <p:sldId id="1455" r:id="rId59"/>
    <p:sldId id="1456" r:id="rId60"/>
    <p:sldId id="1473" r:id="rId61"/>
    <p:sldId id="1474" r:id="rId62"/>
    <p:sldId id="1459" r:id="rId63"/>
    <p:sldId id="1460" r:id="rId64"/>
    <p:sldId id="1461" r:id="rId65"/>
    <p:sldId id="1462" r:id="rId66"/>
    <p:sldId id="1475" r:id="rId67"/>
    <p:sldId id="1476" r:id="rId68"/>
    <p:sldId id="912" r:id="rId69"/>
    <p:sldId id="913" r:id="rId70"/>
    <p:sldId id="1477" r:id="rId71"/>
    <p:sldId id="919" r:id="rId72"/>
    <p:sldId id="923" r:id="rId73"/>
    <p:sldId id="1478" r:id="rId74"/>
    <p:sldId id="1479" r:id="rId75"/>
    <p:sldId id="1135" r:id="rId76"/>
    <p:sldId id="1136" r:id="rId77"/>
    <p:sldId id="1480" r:id="rId78"/>
    <p:sldId id="1481" r:id="rId79"/>
    <p:sldId id="1137" r:id="rId80"/>
    <p:sldId id="1482" r:id="rId81"/>
    <p:sldId id="609" r:id="rId82"/>
    <p:sldId id="114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1129" r:id="rId97"/>
    <p:sldId id="807" r:id="rId98"/>
    <p:sldId id="809" r:id="rId99"/>
    <p:sldId id="810" r:id="rId100"/>
    <p:sldId id="1055" r:id="rId101"/>
    <p:sldId id="1130" r:id="rId102"/>
    <p:sldId id="1138" r:id="rId103"/>
    <p:sldId id="1139"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99" autoAdjust="0"/>
    <p:restoredTop sz="55132" autoAdjust="0"/>
  </p:normalViewPr>
  <p:slideViewPr>
    <p:cSldViewPr snapToGrid="0" snapToObjects="1">
      <p:cViewPr varScale="1">
        <p:scale>
          <a:sx n="56" d="100"/>
          <a:sy n="56" d="100"/>
        </p:scale>
        <p:origin x="528" y="30"/>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2600" b="1" dirty="0"/>
            <a:t>Кое од наведените не спаѓа под дефиницијата „давател на услуги“</a:t>
          </a:r>
          <a:r>
            <a:rPr lang="en-US" sz="2600" b="1" dirty="0"/>
            <a: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а</a:t>
          </a:r>
          <a:r>
            <a:rPr lang="en-US" b="1" dirty="0">
              <a:solidFill>
                <a:schemeClr val="tx1"/>
              </a:solidFill>
            </a:rPr>
            <a:t>)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б</a:t>
          </a:r>
          <a:r>
            <a:rPr lang="en-US" b="1" dirty="0">
              <a:solidFill>
                <a:schemeClr val="tx1"/>
              </a:solidFill>
            </a:rPr>
            <a:t>) </a:t>
          </a:r>
          <a:r>
            <a:rPr lang="en-US" b="1" dirty="0" err="1">
              <a:solidFill>
                <a:schemeClr val="tx1"/>
              </a:solidFill>
            </a:rPr>
            <a:t>TikTok</a:t>
          </a:r>
          <a:endParaRPr lang="en-US" b="1" dirty="0">
            <a:solidFill>
              <a:schemeClr val="tx1"/>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mk-MK" b="1" dirty="0">
              <a:solidFill>
                <a:schemeClr val="tx1"/>
              </a:solidFill>
            </a:rPr>
            <a:t>в</a:t>
          </a:r>
          <a:r>
            <a:rPr lang="en-US" b="1" dirty="0">
              <a:solidFill>
                <a:schemeClr val="tx1"/>
              </a:solidFill>
            </a:rPr>
            <a:t>) YouTube </a:t>
          </a:r>
          <a:r>
            <a:rPr lang="mk-MK" b="1" dirty="0">
              <a:solidFill>
                <a:schemeClr val="tx1"/>
              </a:solidFill>
            </a:rPr>
            <a:t>каналот на Советот на Европа</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b="1" dirty="0">
              <a:solidFill>
                <a:schemeClr val="tx1"/>
              </a:solidFill>
            </a:rPr>
            <a:t>г) </a:t>
          </a:r>
          <a:r>
            <a:rPr lang="en-US" b="1" dirty="0">
              <a:solidFill>
                <a:schemeClr val="tx1"/>
              </a:solidFill>
            </a:rPr>
            <a:t>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mk-MK" b="1" dirty="0">
              <a:solidFill>
                <a:schemeClr val="tx1"/>
              </a:solidFill>
            </a:rPr>
            <a:t>д</a:t>
          </a:r>
          <a:r>
            <a:rPr lang="en-US" b="1" dirty="0">
              <a:solidFill>
                <a:schemeClr val="tx1"/>
              </a:solidFill>
            </a:rPr>
            <a:t>)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t>Што од наведеното не би претставувало детска порнографија според Конвенцијата од Будимпешта?</a:t>
          </a:r>
          <a:endParaRPr lang="en-US" sz="3200" b="1" dirty="0"/>
        </a:p>
      </dgm:t>
    </dgm:pt>
    <dgm:pt modelId="{B1168E5A-BE86-1A40-8851-D878ACC39274}" type="parTrans" cxnId="{D2DD020B-3DFC-B348-B676-6EC163FF5FEB}">
      <dgm:prSet/>
      <dgm:spPr/>
      <dgm:t>
        <a:bodyPr/>
        <a:lstStyle/>
        <a:p>
          <a:endParaRPr lang="en-US" sz="1600"/>
        </a:p>
      </dgm:t>
    </dgm:pt>
    <dgm:pt modelId="{8978AB35-F5FB-FF43-BA08-4C259A445311}" type="sibTrans" cxnId="{D2DD020B-3DFC-B348-B676-6EC163FF5FEB}">
      <dgm:prSet/>
      <dgm:spPr/>
      <dgm:t>
        <a:bodyPr/>
        <a:lstStyle/>
        <a:p>
          <a:endParaRPr lang="en-US" sz="1600"/>
        </a:p>
      </dgm:t>
    </dgm:pt>
    <dgm:pt modelId="{7029F5E8-D056-AE49-BD66-3C193010DDE8}">
      <dgm:prSet phldrT="[Text]" custT="1"/>
      <dgm:spPr/>
      <dgm:t>
        <a:bodyPr/>
        <a:lstStyle/>
        <a:p>
          <a:pPr algn="just"/>
          <a:r>
            <a:rPr lang="mk-MK" sz="2000" b="1" dirty="0">
              <a:solidFill>
                <a:schemeClr val="tx1"/>
              </a:solidFill>
            </a:rPr>
            <a:t>а</a:t>
          </a:r>
          <a:r>
            <a:rPr lang="en-US" sz="2000" b="1" dirty="0">
              <a:solidFill>
                <a:schemeClr val="tx1"/>
              </a:solidFill>
            </a:rPr>
            <a:t>) </a:t>
          </a:r>
          <a:r>
            <a:rPr lang="mk-MK" sz="2000" b="1" dirty="0">
              <a:solidFill>
                <a:schemeClr val="tx1"/>
              </a:solidFill>
            </a:rPr>
            <a:t>Видео од малолетници кои се во очигледна сексуална положба</a:t>
          </a:r>
          <a:endParaRPr lang="en-US" sz="2000" b="1" dirty="0">
            <a:solidFill>
              <a:schemeClr val="tx1"/>
            </a:solidFill>
          </a:endParaRPr>
        </a:p>
      </dgm:t>
    </dgm:pt>
    <dgm:pt modelId="{ACE97453-93D9-C642-95ED-D55F9984F778}" type="parTrans" cxnId="{99EB5834-3593-6644-A836-6C8D5595A820}">
      <dgm:prSet/>
      <dgm:spPr/>
      <dgm:t>
        <a:bodyPr/>
        <a:lstStyle/>
        <a:p>
          <a:endParaRPr lang="en-US" sz="1600"/>
        </a:p>
      </dgm:t>
    </dgm:pt>
    <dgm:pt modelId="{3346CD8C-3206-F84A-BEA2-B5492B6B7347}" type="sibTrans" cxnId="{99EB5834-3593-6644-A836-6C8D5595A820}">
      <dgm:prSet/>
      <dgm:spPr/>
      <dgm:t>
        <a:bodyPr/>
        <a:lstStyle/>
        <a:p>
          <a:endParaRPr lang="en-US" sz="1600"/>
        </a:p>
      </dgm:t>
    </dgm:pt>
    <dgm:pt modelId="{412DA8CB-B9E5-F44F-9FDD-EF35DF68306D}">
      <dgm:prSet phldrT="[Text]" custT="1"/>
      <dgm:spPr/>
      <dgm:t>
        <a:bodyPr/>
        <a:lstStyle/>
        <a:p>
          <a:pPr algn="just"/>
          <a:r>
            <a:rPr lang="mk-MK" sz="2000" b="1" dirty="0"/>
            <a:t>б</a:t>
          </a:r>
          <a:r>
            <a:rPr lang="en-US" sz="2000" b="1" dirty="0"/>
            <a:t>) </a:t>
          </a:r>
          <a:r>
            <a:rPr lang="mk-MK" sz="2000" b="1" dirty="0"/>
            <a:t>Видео кое содржи компјутерска симулација на детска порнографија</a:t>
          </a:r>
          <a:endParaRPr lang="en-US" sz="2000" b="1" dirty="0"/>
        </a:p>
      </dgm:t>
    </dgm:pt>
    <dgm:pt modelId="{7E8B7982-18DC-F246-BFD4-7B9D4C9DB2CA}" type="parTrans" cxnId="{AFD2487F-444F-4C44-A623-9AAFEB90AC49}">
      <dgm:prSet/>
      <dgm:spPr/>
      <dgm:t>
        <a:bodyPr/>
        <a:lstStyle/>
        <a:p>
          <a:endParaRPr lang="en-US" sz="1600"/>
        </a:p>
      </dgm:t>
    </dgm:pt>
    <dgm:pt modelId="{960A4A2E-B23E-7544-9A93-1312898E2DC4}" type="sibTrans" cxnId="{AFD2487F-444F-4C44-A623-9AAFEB90AC49}">
      <dgm:prSet/>
      <dgm:spPr/>
      <dgm:t>
        <a:bodyPr/>
        <a:lstStyle/>
        <a:p>
          <a:endParaRPr lang="en-US" sz="1600"/>
        </a:p>
      </dgm:t>
    </dgm:pt>
    <dgm:pt modelId="{D907F82D-4934-4260-A319-D0C1005DB73A}">
      <dgm:prSet phldrT="[Text]" custT="1"/>
      <dgm:spPr/>
      <dgm:t>
        <a:bodyPr/>
        <a:lstStyle/>
        <a:p>
          <a:pPr algn="just"/>
          <a:r>
            <a:rPr lang="mk-MK" sz="2000" b="1" dirty="0"/>
            <a:t>в</a:t>
          </a:r>
          <a:r>
            <a:rPr lang="en-US" sz="2000" b="1" dirty="0"/>
            <a:t>) </a:t>
          </a:r>
          <a:r>
            <a:rPr lang="mk-MK" sz="2000" b="1" dirty="0"/>
            <a:t>Аудио клип од малолетници кои се во очигледна сексуална положба</a:t>
          </a:r>
          <a:endParaRPr lang="en-US" sz="2000" b="1" dirty="0"/>
        </a:p>
      </dgm:t>
    </dgm:pt>
    <dgm:pt modelId="{6643C99F-6929-4115-B10C-449964C298DB}" type="parTrans" cxnId="{5441ACF7-001D-47E8-BE90-D77A819FBE03}">
      <dgm:prSet/>
      <dgm:spPr/>
      <dgm:t>
        <a:bodyPr/>
        <a:lstStyle/>
        <a:p>
          <a:endParaRPr lang="en-PK" sz="1600"/>
        </a:p>
      </dgm:t>
    </dgm:pt>
    <dgm:pt modelId="{9EB8D1B3-16DB-4A75-A7E2-3B79ADD997CE}" type="sibTrans" cxnId="{5441ACF7-001D-47E8-BE90-D77A819FBE03}">
      <dgm:prSet/>
      <dgm:spPr/>
      <dgm:t>
        <a:bodyPr/>
        <a:lstStyle/>
        <a:p>
          <a:endParaRPr lang="en-PK" sz="1600"/>
        </a:p>
      </dgm:t>
    </dgm:pt>
    <dgm:pt modelId="{9EFF4F62-79ED-4EA0-85C1-51F88755C8EE}">
      <dgm:prSet phldrT="[Text]" custT="1"/>
      <dgm:spPr/>
      <dgm:t>
        <a:bodyPr/>
        <a:lstStyle/>
        <a:p>
          <a:pPr algn="just"/>
          <a:r>
            <a:rPr lang="mk-MK" sz="2000" b="1" dirty="0"/>
            <a:t>г</a:t>
          </a:r>
          <a:r>
            <a:rPr lang="en-US" sz="2000" b="1" dirty="0"/>
            <a:t>) </a:t>
          </a:r>
          <a:r>
            <a:rPr lang="mk-MK" sz="2000" b="1" dirty="0"/>
            <a:t>Видео во кое лица кои изгледаат како малолетници и кои се во очигледна сексуална положба</a:t>
          </a:r>
          <a:endParaRPr lang="en-US" sz="2000" b="1" dirty="0"/>
        </a:p>
      </dgm:t>
    </dgm:pt>
    <dgm:pt modelId="{8EAFCDE7-4869-4D95-9359-6DA608AB28F0}" type="parTrans" cxnId="{40F08CBE-C0FF-49E9-A14D-59F0F70F60CC}">
      <dgm:prSet/>
      <dgm:spPr/>
      <dgm:t>
        <a:bodyPr/>
        <a:lstStyle/>
        <a:p>
          <a:endParaRPr lang="en-PK" sz="1600"/>
        </a:p>
      </dgm:t>
    </dgm:pt>
    <dgm:pt modelId="{D3274077-7919-4B64-B4D8-786A32E9EF73}" type="sibTrans" cxnId="{40F08CBE-C0FF-49E9-A14D-59F0F70F60CC}">
      <dgm:prSet/>
      <dgm:spPr/>
      <dgm:t>
        <a:bodyPr/>
        <a:lstStyle/>
        <a:p>
          <a:endParaRPr lang="en-PK" sz="1600"/>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Главниот извршен директор на една компанија извршил компјутерска измама користејќи компјутер на компанијата. Сите приходи од делото одат на неговата лична банкарска сметка. Компанијата може да одговара за неговите постапки.</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Главниот извршен директор на една компанија извршил компјутерска измама користејќи компјутер на компанијата. Сите приходи од делото одат на неговата лична банкарска сметка. Компанијата може да одговара за неговите постапки.</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Одредбите за процесно право во Поглавје </a:t>
          </a:r>
          <a:r>
            <a:rPr lang="en-US" sz="3400" b="1" dirty="0">
              <a:solidFill>
                <a:schemeClr val="tx1"/>
              </a:solidFill>
            </a:rPr>
            <a:t>II</a:t>
          </a:r>
          <a:r>
            <a:rPr lang="mk-MK" sz="3400" b="1" dirty="0">
              <a:solidFill>
                <a:schemeClr val="tx1"/>
              </a:solidFill>
            </a:rPr>
            <a:t>, Оддел 2 од Конвенцијата од Будимпешта можат да се користат само во врска со кривични дела утврдени во согласност со Конвенцијата од Будимпешта.</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Одредбите за процесно право во Поглавје </a:t>
          </a:r>
          <a:r>
            <a:rPr lang="en-US" sz="3400" b="1" dirty="0">
              <a:solidFill>
                <a:schemeClr val="tx1"/>
              </a:solidFill>
            </a:rPr>
            <a:t>II</a:t>
          </a:r>
          <a:r>
            <a:rPr lang="mk-MK" sz="3400" b="1" dirty="0">
              <a:solidFill>
                <a:schemeClr val="tx1"/>
              </a:solidFill>
            </a:rPr>
            <a:t>, Оддел 2 од Конвенцијата од Будимпешта можат да се користат само во врска со кривични дела утврдени во согласност со Конвенцијата од Будимпешта.</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mk-MK" sz="1400" b="1" dirty="0"/>
            <a:t>Налог за генерирање информации</a:t>
          </a:r>
          <a:endParaRPr lang="en-PK" sz="1400" b="1" dirty="0"/>
        </a:p>
      </dgm:t>
    </dgm:pt>
    <dgm:pt modelId="{51386EDD-AA3A-43A6-AA95-73FB04EC42C9}" type="parTrans" cxnId="{2A864DDA-62EE-4187-9CA8-EC46C89A8E3B}">
      <dgm:prSet/>
      <dgm:spPr/>
      <dgm:t>
        <a:bodyPr/>
        <a:lstStyle/>
        <a:p>
          <a:endParaRPr lang="en-PK"/>
        </a:p>
      </dgm:t>
    </dgm:pt>
    <dgm:pt modelId="{94972244-6440-4472-B4CD-01DE0741D639}" type="sibTrans" cxnId="{2A864DDA-62EE-4187-9CA8-EC46C89A8E3B}">
      <dgm:prSet/>
      <dgm:spPr/>
      <dgm:t>
        <a:bodyPr/>
        <a:lstStyle/>
        <a:p>
          <a:endParaRPr lang="en-PK"/>
        </a:p>
      </dgm:t>
    </dgm:pt>
    <dgm:pt modelId="{C6240533-08D9-4608-8B00-A4C7D3FCB475}">
      <dgm:prSet phldrT="[Text]" custT="1"/>
      <dgm:spPr/>
      <dgm:t>
        <a:bodyPr/>
        <a:lstStyle/>
        <a:p>
          <a:r>
            <a:rPr lang="mk-MK" sz="1200" b="1" dirty="0"/>
            <a:t>Делумно откривање на податочен сообраќај</a:t>
          </a:r>
          <a:endParaRPr lang="en-PK" sz="1200" b="1" dirty="0"/>
        </a:p>
      </dgm:t>
    </dgm:pt>
    <dgm:pt modelId="{8487AB02-FCED-4BD2-A66F-7F04C18AE8EF}" type="sibTrans" cxnId="{7CCE4CD3-B2C1-4AAC-AA41-AE23E1135E33}">
      <dgm:prSet/>
      <dgm:spPr/>
      <dgm:t>
        <a:bodyPr/>
        <a:lstStyle/>
        <a:p>
          <a:endParaRPr lang="en-PK"/>
        </a:p>
      </dgm:t>
    </dgm:pt>
    <dgm:pt modelId="{D941B2FE-C827-4B8F-9E1E-4B37347B8A22}" type="parTrans" cxnId="{7CCE4CD3-B2C1-4AAC-AA41-AE23E1135E33}">
      <dgm:prSet/>
      <dgm:spPr/>
      <dgm:t>
        <a:bodyPr/>
        <a:lstStyle/>
        <a:p>
          <a:endParaRPr lang="en-PK"/>
        </a:p>
      </dgm:t>
    </dgm:pt>
    <dgm:pt modelId="{B5C9E112-70BE-4142-B1EC-080F116C25B7}">
      <dgm:prSet phldrT="[Text]" custT="1"/>
      <dgm:spPr/>
      <dgm:t>
        <a:bodyPr anchor="t" anchorCtr="0"/>
        <a:lstStyle/>
        <a:p>
          <a:r>
            <a:rPr lang="mk-MK" sz="1200" b="1" dirty="0"/>
            <a:t>Експедитивно зачувување</a:t>
          </a:r>
          <a:endParaRPr lang="en-PK" sz="1200" b="1" dirty="0"/>
        </a:p>
      </dgm:t>
    </dgm:pt>
    <dgm:pt modelId="{3377ABEE-F251-4596-8DB8-11B3D718B7D4}" type="sibTrans" cxnId="{78E78CAD-2DB6-4DAC-8F86-0AAC09B361AD}">
      <dgm:prSet/>
      <dgm:spPr/>
      <dgm:t>
        <a:bodyPr/>
        <a:lstStyle/>
        <a:p>
          <a:endParaRPr lang="en-PK"/>
        </a:p>
      </dgm:t>
    </dgm:pt>
    <dgm:pt modelId="{BB95637E-03DC-4AEC-87F9-4686BA9783A2}" type="parTrans" cxnId="{78E78CAD-2DB6-4DAC-8F86-0AAC09B361AD}">
      <dgm:prSet/>
      <dgm:spPr/>
      <dgm:t>
        <a:bodyPr/>
        <a:lstStyle/>
        <a:p>
          <a:endParaRPr lang="en-PK"/>
        </a:p>
      </dgm:t>
    </dgm:pt>
    <dgm:pt modelId="{189F11AD-C336-4E0D-ABF0-2444B2A1E37F}">
      <dgm:prSet phldrT="[Text]" custT="1"/>
      <dgm:spPr/>
      <dgm:t>
        <a:bodyPr/>
        <a:lstStyle/>
        <a:p>
          <a:r>
            <a:rPr lang="mk-MK" sz="1400" b="1" dirty="0"/>
            <a:t>Претрес и запленување</a:t>
          </a:r>
          <a:endParaRPr lang="en-PK" sz="1400" b="1" dirty="0"/>
        </a:p>
      </dgm:t>
    </dgm:pt>
    <dgm:pt modelId="{080213BC-5289-4819-B92E-5772E3036040}" type="parTrans" cxnId="{76DD5D7E-F6A9-4071-B85E-2CB45226CAE8}">
      <dgm:prSet/>
      <dgm:spPr/>
      <dgm:t>
        <a:bodyPr/>
        <a:lstStyle/>
        <a:p>
          <a:endParaRPr lang="en-PK"/>
        </a:p>
      </dgm:t>
    </dgm:pt>
    <dgm:pt modelId="{2659DEB4-6809-4ED1-A6E1-1E136EBE4819}" type="sibTrans" cxnId="{76DD5D7E-F6A9-4071-B85E-2CB45226CAE8}">
      <dgm:prSet/>
      <dgm:spPr/>
      <dgm:t>
        <a:bodyPr/>
        <a:lstStyle/>
        <a:p>
          <a:endParaRPr lang="en-PK"/>
        </a:p>
      </dgm:t>
    </dgm:pt>
    <dgm:pt modelId="{B2EEC4EA-DCBB-4F45-8E01-C3B1D149D96E}">
      <dgm:prSet phldrT="[Text]" custT="1"/>
      <dgm:spPr/>
      <dgm:t>
        <a:bodyPr/>
        <a:lstStyle/>
        <a:p>
          <a:r>
            <a:rPr lang="mk-MK" sz="1400" b="1" dirty="0"/>
            <a:t>Собирање на податочен сообраќај во реално време</a:t>
          </a:r>
          <a:endParaRPr lang="en-PK" sz="1400" b="1" dirty="0"/>
        </a:p>
      </dgm:t>
    </dgm:pt>
    <dgm:pt modelId="{196B25F1-1C79-4686-8D1B-50CCC426AFB1}" type="parTrans" cxnId="{18CCF446-4F1D-4C7B-8747-8BAD501D1337}">
      <dgm:prSet/>
      <dgm:spPr/>
      <dgm:t>
        <a:bodyPr/>
        <a:lstStyle/>
        <a:p>
          <a:endParaRPr lang="en-PK"/>
        </a:p>
      </dgm:t>
    </dgm:pt>
    <dgm:pt modelId="{D6D169D9-04AF-4284-9364-5FEBC6E72C2F}" type="sibTrans" cxnId="{18CCF446-4F1D-4C7B-8747-8BAD501D1337}">
      <dgm:prSet/>
      <dgm:spPr/>
      <dgm:t>
        <a:bodyPr/>
        <a:lstStyle/>
        <a:p>
          <a:endParaRPr lang="en-PK"/>
        </a:p>
      </dgm:t>
    </dgm:pt>
    <dgm:pt modelId="{70FE494B-4267-4F22-99A7-8B2FB99AB38D}">
      <dgm:prSet phldrT="[Text]" custT="1"/>
      <dgm:spPr/>
      <dgm:t>
        <a:bodyPr/>
        <a:lstStyle/>
        <a:p>
          <a:r>
            <a:rPr lang="mk-MK" sz="1400" b="1" dirty="0"/>
            <a:t>Следење на содржински податоци</a:t>
          </a:r>
          <a:endParaRPr lang="en-PK" sz="1400" b="1" dirty="0"/>
        </a:p>
      </dgm:t>
    </dgm:pt>
    <dgm:pt modelId="{88D57A9B-1444-485E-81BA-743C0A7650E0}" type="parTrans" cxnId="{56AF98E9-492A-43F1-8995-919BD5BCD12C}">
      <dgm:prSet/>
      <dgm:spPr/>
      <dgm:t>
        <a:bodyPr/>
        <a:lstStyle/>
        <a:p>
          <a:endParaRPr lang="en-PK"/>
        </a:p>
      </dgm:t>
    </dgm:pt>
    <dgm:pt modelId="{D4EEEB41-F527-4B12-9DAB-E0639A14CFBF}" type="sibTrans" cxnId="{56AF98E9-492A-43F1-8995-919BD5BCD12C}">
      <dgm:prSet/>
      <dgm:spPr/>
      <dgm:t>
        <a:bodyPr/>
        <a:lstStyle/>
        <a:p>
          <a:endParaRPr lang="en-PK"/>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pt>
    <dgm:pt modelId="{71B40B14-0D88-4426-B5EA-0A69F47F906B}" type="pres">
      <dgm:prSet presAssocID="{70FE494B-4267-4F22-99A7-8B2FB99AB38D}" presName="levelTx" presStyleLbl="revTx" presStyleIdx="0" presStyleCnt="0">
        <dgm:presLayoutVars>
          <dgm:chMax val="1"/>
          <dgm:bulletEnabled val="1"/>
        </dgm:presLayoutVars>
      </dgm:prSet>
      <dgm:spPr/>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6">
        <dgm:presLayoutVars>
          <dgm:chMax val="1"/>
          <dgm:bulletEnabled val="1"/>
        </dgm:presLayoutVars>
      </dgm:prSet>
      <dgm:spPr/>
    </dgm:pt>
    <dgm:pt modelId="{4C0C98E8-F66C-410F-AE1A-13AEFB236C83}" type="pres">
      <dgm:prSet presAssocID="{B2EEC4EA-DCBB-4F45-8E01-C3B1D149D96E}" presName="levelTx" presStyleLbl="revTx" presStyleIdx="0" presStyleCnt="0">
        <dgm:presLayoutVars>
          <dgm:chMax val="1"/>
          <dgm:bulletEnabled val="1"/>
        </dgm:presLayoutVars>
      </dgm:prSet>
      <dgm:spPr/>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6">
        <dgm:presLayoutVars>
          <dgm:chMax val="1"/>
          <dgm:bulletEnabled val="1"/>
        </dgm:presLayoutVars>
      </dgm:prSet>
      <dgm:spPr/>
    </dgm:pt>
    <dgm:pt modelId="{EB888798-5870-43B1-AB7D-F677306DEFC6}" type="pres">
      <dgm:prSet presAssocID="{189F11AD-C336-4E0D-ABF0-2444B2A1E37F}" presName="levelTx" presStyleLbl="revTx" presStyleIdx="0" presStyleCnt="0">
        <dgm:presLayoutVars>
          <dgm:chMax val="1"/>
          <dgm:bulletEnabled val="1"/>
        </dgm:presLayoutVars>
      </dgm:prSet>
      <dgm:spPr/>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6">
        <dgm:presLayoutVars>
          <dgm:chMax val="1"/>
          <dgm:bulletEnabled val="1"/>
        </dgm:presLayoutVars>
      </dgm:prSet>
      <dgm:spPr/>
    </dgm:pt>
    <dgm:pt modelId="{403E7FD9-7F60-4265-82F6-8F5070EF3B1C}" type="pres">
      <dgm:prSet presAssocID="{CB62AA32-34F0-4ADE-948F-A4607EB65DF6}" presName="levelTx" presStyleLbl="revTx" presStyleIdx="0" presStyleCnt="0">
        <dgm:presLayoutVars>
          <dgm:chMax val="1"/>
          <dgm:bulletEnabled val="1"/>
        </dgm:presLayoutVars>
      </dgm:prSet>
      <dgm:spPr/>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6" custScaleX="105228">
        <dgm:presLayoutVars>
          <dgm:chMax val="1"/>
          <dgm:bulletEnabled val="1"/>
        </dgm:presLayoutVars>
      </dgm:prSet>
      <dgm:spPr/>
    </dgm:pt>
    <dgm:pt modelId="{69B29AEE-CCC1-48E7-9DD7-F832D199978A}" type="pres">
      <dgm:prSet presAssocID="{C6240533-08D9-4608-8B00-A4C7D3FCB475}" presName="levelTx" presStyleLbl="revTx" presStyleIdx="0" presStyleCnt="0">
        <dgm:presLayoutVars>
          <dgm:chMax val="1"/>
          <dgm:bulletEnabled val="1"/>
        </dgm:presLayoutVars>
      </dgm:prSet>
      <dgm:spPr/>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6">
        <dgm:presLayoutVars>
          <dgm:chMax val="1"/>
          <dgm:bulletEnabled val="1"/>
        </dgm:presLayoutVars>
      </dgm:prSet>
      <dgm:spPr/>
    </dgm:pt>
    <dgm:pt modelId="{7B36EE55-B69D-45B2-AD38-C172D4AFDE63}" type="pres">
      <dgm:prSet presAssocID="{B5C9E112-70BE-4142-B1EC-080F116C25B7}" presName="levelTx" presStyleLbl="revTx" presStyleIdx="0" presStyleCnt="0">
        <dgm:presLayoutVars>
          <dgm:chMax val="1"/>
          <dgm:bulletEnabled val="1"/>
        </dgm:presLayoutVars>
      </dgm:prSet>
      <dgm:spPr/>
    </dgm:pt>
  </dgm:ptLst>
  <dgm:cxnLst>
    <dgm:cxn modelId="{08157C28-76C8-4410-8CAF-F641B2FB5125}" type="presOf" srcId="{89FC4093-77EC-4A67-A554-798814E7FABC}" destId="{912E7169-AF04-4E0C-802E-EFD5E069E710}" srcOrd="0" destOrd="0" presId="urn:microsoft.com/office/officeart/2005/8/layout/pyramid3"/>
    <dgm:cxn modelId="{6ABE9D33-02BF-4B61-BC3B-7C912F0BE30D}" type="presOf" srcId="{CB62AA32-34F0-4ADE-948F-A4607EB65DF6}" destId="{2E9841CB-D369-4D50-B3DF-91B1CB432857}" srcOrd="0" destOrd="0" presId="urn:microsoft.com/office/officeart/2005/8/layout/pyramid3"/>
    <dgm:cxn modelId="{18CCF446-4F1D-4C7B-8747-8BAD501D1337}" srcId="{89FC4093-77EC-4A67-A554-798814E7FABC}" destId="{B2EEC4EA-DCBB-4F45-8E01-C3B1D149D96E}" srcOrd="1" destOrd="0" parTransId="{196B25F1-1C79-4686-8D1B-50CCC426AFB1}" sibTransId="{D6D169D9-04AF-4284-9364-5FEBC6E72C2F}"/>
    <dgm:cxn modelId="{76DD5D7E-F6A9-4071-B85E-2CB45226CAE8}" srcId="{89FC4093-77EC-4A67-A554-798814E7FABC}" destId="{189F11AD-C336-4E0D-ABF0-2444B2A1E37F}" srcOrd="2" destOrd="0" parTransId="{080213BC-5289-4819-B92E-5772E3036040}" sibTransId="{2659DEB4-6809-4ED1-A6E1-1E136EBE4819}"/>
    <dgm:cxn modelId="{C1EA198D-E586-42F7-8E96-07CEA5ED183C}" type="presOf" srcId="{B5C9E112-70BE-4142-B1EC-080F116C25B7}" destId="{7B36EE55-B69D-45B2-AD38-C172D4AFDE63}" srcOrd="1" destOrd="0" presId="urn:microsoft.com/office/officeart/2005/8/layout/pyramid3"/>
    <dgm:cxn modelId="{1E44E499-0245-4944-A4EB-3897376DFC84}" type="presOf" srcId="{70FE494B-4267-4F22-99A7-8B2FB99AB38D}" destId="{71B40B14-0D88-4426-B5EA-0A69F47F906B}" srcOrd="1" destOrd="0" presId="urn:microsoft.com/office/officeart/2005/8/layout/pyramid3"/>
    <dgm:cxn modelId="{40BAC19D-986A-4777-8DDF-87F0D9DAA4BA}" type="presOf" srcId="{189F11AD-C336-4E0D-ABF0-2444B2A1E37F}" destId="{D3458357-E8D2-45B2-A250-AF9A09B0DC07}" srcOrd="0" destOrd="0" presId="urn:microsoft.com/office/officeart/2005/8/layout/pyramid3"/>
    <dgm:cxn modelId="{78E78CAD-2DB6-4DAC-8F86-0AAC09B361AD}" srcId="{89FC4093-77EC-4A67-A554-798814E7FABC}" destId="{B5C9E112-70BE-4142-B1EC-080F116C25B7}" srcOrd="5" destOrd="0" parTransId="{BB95637E-03DC-4AEC-87F9-4686BA9783A2}" sibTransId="{3377ABEE-F251-4596-8DB8-11B3D718B7D4}"/>
    <dgm:cxn modelId="{208A0EB7-0215-4973-B556-A53497476DB0}" type="presOf" srcId="{C6240533-08D9-4608-8B00-A4C7D3FCB475}" destId="{69B29AEE-CCC1-48E7-9DD7-F832D199978A}"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AE70D7C6-0944-4F91-BE35-D4227E19A9C0}" type="presOf" srcId="{CB62AA32-34F0-4ADE-948F-A4607EB65DF6}" destId="{403E7FD9-7F60-4265-82F6-8F5070EF3B1C}" srcOrd="1"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7CCE4CD3-B2C1-4AAC-AA41-AE23E1135E33}" srcId="{89FC4093-77EC-4A67-A554-798814E7FABC}" destId="{C6240533-08D9-4608-8B00-A4C7D3FCB475}" srcOrd="4" destOrd="0" parTransId="{D941B2FE-C827-4B8F-9E1E-4B37347B8A22}" sibTransId="{8487AB02-FCED-4BD2-A66F-7F04C18AE8EF}"/>
    <dgm:cxn modelId="{2A864DDA-62EE-4187-9CA8-EC46C89A8E3B}" srcId="{89FC4093-77EC-4A67-A554-798814E7FABC}" destId="{CB62AA32-34F0-4ADE-948F-A4607EB65DF6}" srcOrd="3" destOrd="0" parTransId="{51386EDD-AA3A-43A6-AA95-73FB04EC42C9}" sibTransId="{94972244-6440-4472-B4CD-01DE0741D639}"/>
    <dgm:cxn modelId="{56AF98E9-492A-43F1-8995-919BD5BCD12C}" srcId="{89FC4093-77EC-4A67-A554-798814E7FABC}" destId="{70FE494B-4267-4F22-99A7-8B2FB99AB38D}" srcOrd="0" destOrd="0" parTransId="{88D57A9B-1444-485E-81BA-743C0A7650E0}" sibTransId="{D4EEEB41-F527-4B12-9DAB-E0639A14CFBF}"/>
    <dgm:cxn modelId="{EBD6EAF0-E0D4-4618-9A06-42ED1A00C450}" type="presOf" srcId="{B2EEC4EA-DCBB-4F45-8E01-C3B1D149D96E}" destId="{4C0C98E8-F66C-410F-AE1A-13AEFB236C83}" srcOrd="1"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6DCEB8FD-B7A4-4E41-A922-F7448B8BBA72}" type="presOf" srcId="{C6240533-08D9-4608-8B00-A4C7D3FCB475}" destId="{BC23AC2C-C589-473D-B07A-EA5CA8DD25B7}" srcOrd="0"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400" b="1" dirty="0"/>
            <a:t>Која од следниве налози за генерирање информации НЕ може да ја издаде судија во вашата земја според член 18:</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mk-MK" b="1" dirty="0">
              <a:solidFill>
                <a:schemeClr val="tx1"/>
              </a:solidFill>
            </a:rPr>
            <a:t>а</a:t>
          </a:r>
          <a:r>
            <a:rPr lang="en-US" b="1" dirty="0">
              <a:solidFill>
                <a:schemeClr val="tx1"/>
              </a:solidFill>
            </a:rPr>
            <a:t>) </a:t>
          </a:r>
          <a:r>
            <a:rPr lang="mk-MK" b="1" dirty="0">
              <a:solidFill>
                <a:schemeClr val="tx1"/>
              </a:solidFill>
            </a:rPr>
            <a:t>Информации за претплатници од странски давател на услуги што нуди услуги во вашата земја</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mk-MK" b="1" dirty="0"/>
            <a:t>б</a:t>
          </a:r>
          <a:r>
            <a:rPr lang="en-US" b="1" dirty="0"/>
            <a:t>) </a:t>
          </a:r>
          <a:r>
            <a:rPr lang="mk-MK" b="1" dirty="0"/>
            <a:t>Содржински податоци од странски давател на услуги што нуди услуги во вашата земја</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mk-MK" b="1" dirty="0"/>
            <a:t>в</a:t>
          </a:r>
          <a:r>
            <a:rPr lang="en-US" b="1" dirty="0"/>
            <a:t>) </a:t>
          </a:r>
          <a:r>
            <a:rPr lang="mk-MK" b="1" dirty="0"/>
            <a:t>Компјутерски податоци од лице во вашата земја кое контролира податоци складирани надвор од вашата земја</a:t>
          </a:r>
          <a:endParaRPr lang="en-US" b="1"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mk-MK" b="1" dirty="0"/>
            <a:t>г</a:t>
          </a:r>
          <a:r>
            <a:rPr lang="en-US" b="1" dirty="0"/>
            <a:t>) </a:t>
          </a:r>
          <a:r>
            <a:rPr lang="mk-MK" b="1" dirty="0"/>
            <a:t>Компјутерски податоци од лице во вашата земја кое поседува податоци складирани во вашата земја</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t>Која од следниве налози за генерирање информации НЕ може да ја издаде судија во вашата земја според член 18:</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mk-MK" b="1" dirty="0">
              <a:solidFill>
                <a:schemeClr val="tx1"/>
              </a:solidFill>
            </a:rPr>
            <a:t>а</a:t>
          </a:r>
          <a:r>
            <a:rPr lang="en-US" b="1" dirty="0">
              <a:solidFill>
                <a:schemeClr val="tx1"/>
              </a:solidFill>
            </a:rPr>
            <a:t>) </a:t>
          </a:r>
          <a:r>
            <a:rPr lang="mk-MK" b="1" dirty="0">
              <a:solidFill>
                <a:schemeClr val="tx1"/>
              </a:solidFill>
            </a:rPr>
            <a:t>Информации за претплатници од странски давател на услуги што нуди услуги во вашата земја</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mk-MK" b="1" dirty="0">
              <a:solidFill>
                <a:srgbClr val="FF0000"/>
              </a:solidFill>
            </a:rPr>
            <a:t>б</a:t>
          </a:r>
          <a:r>
            <a:rPr lang="en-US" b="1" dirty="0">
              <a:solidFill>
                <a:srgbClr val="FF0000"/>
              </a:solidFill>
            </a:rPr>
            <a:t>) </a:t>
          </a:r>
          <a:r>
            <a:rPr lang="mk-MK" b="1" dirty="0">
              <a:solidFill>
                <a:srgbClr val="FF0000"/>
              </a:solidFill>
            </a:rPr>
            <a:t>Содржински податоци од странски давател на услуги што нуди услуги во вашата земја</a:t>
          </a:r>
          <a:endParaRPr lang="en-US" b="1" dirty="0">
            <a:solidFill>
              <a:srgbClr val="FF0000"/>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mk-MK" b="1" dirty="0"/>
            <a:t>в</a:t>
          </a:r>
          <a:r>
            <a:rPr lang="en-US" b="1" dirty="0"/>
            <a:t>) </a:t>
          </a:r>
          <a:r>
            <a:rPr lang="mk-MK" b="1" dirty="0"/>
            <a:t>Компјутерски податоци од лице во вашата земја кое контролира податоци складирани надвор од вашата земја</a:t>
          </a:r>
          <a:endParaRPr lang="en-US" b="1"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mk-MK" b="1" dirty="0"/>
            <a:t>г</a:t>
          </a:r>
          <a:r>
            <a:rPr lang="en-US" b="1" dirty="0"/>
            <a:t>) </a:t>
          </a:r>
          <a:r>
            <a:rPr lang="mk-MK" b="1" dirty="0"/>
            <a:t>Компјутерски податоци од лице во вашата земја кое поседува податоци складирани во вашата земја</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Може да издадете налог за следење на содржински податоци за случај поврзан со кражба. Кривичното дело предвидува затворска казна од 6 месеци.</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Може да издадете налог за следење на содржински податоци за случај поврзан со кражба. Кривичното дело предвидува затворска казна од 6 месеци.</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2600" b="1" dirty="0"/>
            <a:t>Кое од наведените не спаѓа под дефиницијата „давател на услуги“</a:t>
          </a:r>
          <a:r>
            <a:rPr lang="en-US" sz="2600" b="1" dirty="0"/>
            <a: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а</a:t>
          </a:r>
          <a:r>
            <a:rPr lang="en-US" b="1" dirty="0">
              <a:solidFill>
                <a:schemeClr val="tx1"/>
              </a:solidFill>
            </a:rPr>
            <a:t>)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б</a:t>
          </a:r>
          <a:r>
            <a:rPr lang="en-US" b="1" dirty="0">
              <a:solidFill>
                <a:schemeClr val="tx1"/>
              </a:solidFill>
            </a:rPr>
            <a:t>)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mk-MK" b="1" dirty="0">
              <a:solidFill>
                <a:srgbClr val="FF0000"/>
              </a:solidFill>
            </a:rPr>
            <a:t>в</a:t>
          </a:r>
          <a:r>
            <a:rPr lang="en-US" b="1" dirty="0">
              <a:solidFill>
                <a:srgbClr val="FF0000"/>
              </a:solidFill>
            </a:rPr>
            <a:t>) YouTube </a:t>
          </a:r>
          <a:r>
            <a:rPr lang="mk-MK" b="1" dirty="0">
              <a:solidFill>
                <a:srgbClr val="FF0000"/>
              </a:solidFill>
            </a:rPr>
            <a:t>каналот на Советот на Европа</a:t>
          </a:r>
          <a:endParaRPr lang="en-US" b="1" dirty="0">
            <a:solidFill>
              <a:srgbClr val="FF0000"/>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b="1" dirty="0">
              <a:solidFill>
                <a:schemeClr val="tx1"/>
              </a:solidFill>
            </a:rPr>
            <a:t>г</a:t>
          </a:r>
          <a:r>
            <a:rPr lang="en-US" b="1" dirty="0">
              <a:solidFill>
                <a:schemeClr val="tx1"/>
              </a:solidFill>
            </a:rPr>
            <a:t>)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mk-MK" b="1" dirty="0">
              <a:solidFill>
                <a:schemeClr val="tx1"/>
              </a:solidFill>
            </a:rPr>
            <a:t>д</a:t>
          </a:r>
          <a:r>
            <a:rPr lang="en-US" b="1" dirty="0">
              <a:solidFill>
                <a:schemeClr val="tx1"/>
              </a:solidFill>
            </a:rPr>
            <a:t>)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2600" b="1" dirty="0"/>
            <a:t>За кои од следниве кривични дела Конвенцијата од Будимпешта ќе овозможи меѓународна соработка?</a:t>
          </a:r>
          <a:endParaRPr lang="en-US" sz="26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mk-MK" b="1" dirty="0"/>
            <a:t>а</a:t>
          </a:r>
          <a:r>
            <a:rPr lang="en-US" b="1" dirty="0"/>
            <a:t>) </a:t>
          </a:r>
          <a:r>
            <a:rPr lang="mk-MK" b="1" dirty="0"/>
            <a:t>Хакерство</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mk-MK" b="1" dirty="0"/>
            <a:t>б</a:t>
          </a:r>
          <a:r>
            <a:rPr lang="en-US" b="1" dirty="0"/>
            <a:t>) </a:t>
          </a:r>
          <a:r>
            <a:rPr lang="mk-MK" b="1" dirty="0"/>
            <a:t>Политичко кривично дело</a:t>
          </a:r>
          <a:endParaRPr lang="en-US" b="1" dirty="0"/>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mk-MK" b="1" dirty="0"/>
            <a:t>в</a:t>
          </a:r>
          <a:r>
            <a:rPr lang="en-US" b="1" dirty="0"/>
            <a:t>) </a:t>
          </a:r>
          <a:r>
            <a:rPr lang="mk-MK" b="1" dirty="0"/>
            <a:t>Фалсификување поврзано со компјутери</a:t>
          </a:r>
          <a:endParaRPr lang="en-US" b="1" dirty="0"/>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mk-MK" b="1" dirty="0"/>
            <a:t>г</a:t>
          </a:r>
          <a:r>
            <a:rPr lang="en-US" b="1" dirty="0"/>
            <a:t>) </a:t>
          </a:r>
          <a:r>
            <a:rPr lang="en-US" b="1" dirty="0" err="1"/>
            <a:t>DDoS</a:t>
          </a:r>
          <a:r>
            <a:rPr lang="en-US" b="1" dirty="0"/>
            <a:t> </a:t>
          </a:r>
          <a:r>
            <a:rPr lang="mk-MK" b="1" dirty="0"/>
            <a:t>напад</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mk-MK" b="1" dirty="0"/>
            <a:t>д</a:t>
          </a:r>
          <a:r>
            <a:rPr lang="en-US" b="1" dirty="0"/>
            <a:t>) </a:t>
          </a:r>
          <a:r>
            <a:rPr lang="mk-MK" b="1" dirty="0"/>
            <a:t>Поседување на детска порнографија на </a:t>
          </a:r>
          <a:r>
            <a:rPr lang="en-US" b="1" dirty="0"/>
            <a:t>USB</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2600" b="1" dirty="0"/>
            <a:t>За кои од следниве кривични дела Конвенцијата од Будимпешта ќе овозможи меѓународна соработка?</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b="1" dirty="0">
              <a:solidFill>
                <a:srgbClr val="FF0000"/>
              </a:solidFill>
            </a:rPr>
            <a:t>а</a:t>
          </a:r>
          <a:r>
            <a:rPr lang="en-US" b="1" dirty="0">
              <a:solidFill>
                <a:srgbClr val="FF0000"/>
              </a:solidFill>
            </a:rPr>
            <a:t>) </a:t>
          </a:r>
          <a:r>
            <a:rPr lang="mk-MK" b="1" dirty="0">
              <a:solidFill>
                <a:srgbClr val="FF0000"/>
              </a:solidFill>
            </a:rPr>
            <a:t>Хакирање</a:t>
          </a:r>
          <a:endParaRPr lang="en-US" b="1" dirty="0">
            <a:solidFill>
              <a:srgbClr val="FF0000"/>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b="1" dirty="0"/>
            <a:t>б</a:t>
          </a:r>
          <a:r>
            <a:rPr lang="en-US" b="1" dirty="0"/>
            <a:t>) </a:t>
          </a:r>
          <a:r>
            <a:rPr lang="mk-MK" b="1" dirty="0"/>
            <a:t>Политичко кривично дело</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mk-MK" b="1" dirty="0">
              <a:solidFill>
                <a:srgbClr val="FF0000"/>
              </a:solidFill>
            </a:rPr>
            <a:t>в</a:t>
          </a:r>
          <a:r>
            <a:rPr lang="en-US" b="1" dirty="0">
              <a:solidFill>
                <a:srgbClr val="FF0000"/>
              </a:solidFill>
            </a:rPr>
            <a:t>) </a:t>
          </a:r>
          <a:r>
            <a:rPr lang="mk-MK" b="1" dirty="0">
              <a:solidFill>
                <a:srgbClr val="FF0000"/>
              </a:solidFill>
            </a:rPr>
            <a:t>Фалсификување поврзано со компјутери</a:t>
          </a:r>
          <a:endParaRPr lang="en-US" b="1" dirty="0">
            <a:solidFill>
              <a:srgbClr val="FF0000"/>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b="1" dirty="0">
              <a:solidFill>
                <a:srgbClr val="FF0000"/>
              </a:solidFill>
            </a:rPr>
            <a:t>г</a:t>
          </a:r>
          <a:r>
            <a:rPr lang="en-US" b="1" dirty="0">
              <a:solidFill>
                <a:srgbClr val="FF0000"/>
              </a:solidFill>
            </a:rPr>
            <a:t>) </a:t>
          </a:r>
          <a:r>
            <a:rPr lang="en-US" b="1" dirty="0" err="1">
              <a:solidFill>
                <a:srgbClr val="FF0000"/>
              </a:solidFill>
            </a:rPr>
            <a:t>DDoS</a:t>
          </a:r>
          <a:r>
            <a:rPr lang="en-US" b="1" dirty="0">
              <a:solidFill>
                <a:srgbClr val="FF0000"/>
              </a:solidFill>
            </a:rPr>
            <a:t> </a:t>
          </a:r>
          <a:r>
            <a:rPr lang="mk-MK" b="1" dirty="0">
              <a:solidFill>
                <a:srgbClr val="FF0000"/>
              </a:solidFill>
            </a:rPr>
            <a:t>напад</a:t>
          </a:r>
          <a:endParaRPr lang="en-US" b="1" dirty="0">
            <a:solidFill>
              <a:srgbClr val="FF0000"/>
            </a:solidFill>
          </a:endParaRP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mk-MK" b="1" dirty="0">
              <a:solidFill>
                <a:srgbClr val="FF0000"/>
              </a:solidFill>
            </a:rPr>
            <a:t>д</a:t>
          </a:r>
          <a:r>
            <a:rPr lang="en-US" b="1" dirty="0">
              <a:solidFill>
                <a:srgbClr val="FF0000"/>
              </a:solidFill>
            </a:rPr>
            <a:t>) </a:t>
          </a:r>
          <a:r>
            <a:rPr lang="mk-MK" b="1" dirty="0">
              <a:solidFill>
                <a:srgbClr val="FF0000"/>
              </a:solidFill>
            </a:rPr>
            <a:t>Поседување на детска порнографија на </a:t>
          </a:r>
          <a:r>
            <a:rPr lang="en-US" b="1" dirty="0">
              <a:solidFill>
                <a:srgbClr val="FF0000"/>
              </a:solidFill>
            </a:rPr>
            <a:t>USB</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solidFill>
                <a:schemeClr val="tx1"/>
              </a:solidFill>
            </a:rPr>
            <a:t>Конвенцијата од Будимпешта ѝ дозволува на страна да одбие да даде помош доколку другата страна користи различна терминологија за дефинирање на кривично дело, дури и ако основното дејство претставува кривично дело во двете земји. Точно или неточно?</a:t>
          </a:r>
          <a:endParaRPr lang="en-US" sz="32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solidFill>
                <a:schemeClr val="tx1"/>
              </a:solidFill>
            </a:rPr>
            <a:t>Конвенцијата од Будимпешта не бара страната да дава заемна помош доколку друга страна користи различна терминологија за да го дефинира кривично дело, дури и доколку основното дејство е кривично дело во двете земји. Точно или неточно?</a:t>
          </a:r>
          <a:endParaRPr lang="en-US" sz="3200" b="1" dirty="0"/>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400" b="1" dirty="0">
              <a:solidFill>
                <a:schemeClr val="tx1"/>
              </a:solidFill>
            </a:rPr>
            <a:t>Конвенцијата од Будимпешта ги надминува процесните и доверливите одредби од постојните аранжмани поврзани со заемна помош во кривични предмети помеѓу земјите?</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400" b="1" dirty="0">
              <a:solidFill>
                <a:schemeClr val="tx1"/>
              </a:solidFill>
            </a:rPr>
            <a:t>Конвенцијата од Будимпешта ги надминува процесните и доверливите одредби од постојните аранжмани поврзани со заемна помош во кривични предмети помеѓу земјите?</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solidFill>
                <a:schemeClr val="tx1"/>
              </a:solidFill>
            </a:rPr>
            <a:t>Не е потребно страните да поднесат барање за заемна помош за откривање на податочен сообраќај преземен од друга страна согласно барањето за зачувување на податоци. Другата страна мора да открие релевантни податочен сообраќај без барање.</a:t>
          </a:r>
          <a:endParaRPr lang="en-US" sz="32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rgbClr val="FF0000"/>
              </a:solidFill>
            </a:rPr>
            <a:t>Точно</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100" b="1" dirty="0"/>
            <a:t>Во кои ситуации, Конвенцијата од Будимпешта ќе дозволи една страна да има пристап до податоци во друга судска надлежност без одобрение од друга страна?</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mk-MK" b="1" dirty="0"/>
            <a:t>а</a:t>
          </a:r>
          <a:r>
            <a:rPr lang="en-US" b="1" dirty="0"/>
            <a:t>) </a:t>
          </a:r>
          <a:r>
            <a:rPr lang="mk-MK" b="1" dirty="0"/>
            <a:t>Приватни податоци</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mk-MK" b="1" dirty="0"/>
            <a:t>б</a:t>
          </a:r>
          <a:r>
            <a:rPr lang="en-US" b="1" dirty="0"/>
            <a:t>) </a:t>
          </a:r>
          <a:r>
            <a:rPr lang="mk-MK" b="1" dirty="0"/>
            <a:t>Јавно достапни податоци</a:t>
          </a:r>
          <a:endParaRPr lang="en-US" b="1" dirty="0"/>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mk-MK" b="1" dirty="0"/>
            <a:t>в) Сите складирани податоци со законска или доброволна согласност од лице овластено да ги открие истите</a:t>
          </a:r>
          <a:endParaRPr lang="en-US" b="1" dirty="0"/>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mk-MK" b="1" dirty="0"/>
            <a:t>г</a:t>
          </a:r>
          <a:r>
            <a:rPr lang="en-US" b="1" dirty="0"/>
            <a:t>) </a:t>
          </a:r>
          <a:r>
            <a:rPr lang="mk-MK" b="1" dirty="0"/>
            <a:t>Податочен сообраќај</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mk-MK" b="1" dirty="0"/>
            <a:t>д</a:t>
          </a:r>
          <a:r>
            <a:rPr lang="en-US" b="1" dirty="0"/>
            <a:t>) </a:t>
          </a:r>
          <a:r>
            <a:rPr lang="mk-MK" b="1" dirty="0"/>
            <a:t>Содржински податоци</a:t>
          </a:r>
          <a:r>
            <a:rPr lang="en-US" b="1" dirty="0"/>
            <a:t>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100" b="1" dirty="0"/>
            <a:t>Во кои ситуации, Конвенцијата од Будимпешта ќе дозволи една страна да има пристап до податоци во друга судска надлежност без одобрение од друга страна?</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mk-MK" b="1" dirty="0"/>
            <a:t>а</a:t>
          </a:r>
          <a:r>
            <a:rPr lang="en-US" b="1" dirty="0"/>
            <a:t>) </a:t>
          </a:r>
          <a:r>
            <a:rPr lang="mk-MK" b="1" dirty="0"/>
            <a:t>Приватни податоци</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mk-MK" b="1" dirty="0">
              <a:solidFill>
                <a:srgbClr val="FF0000"/>
              </a:solidFill>
            </a:rPr>
            <a:t>б</a:t>
          </a:r>
          <a:r>
            <a:rPr lang="en-US" b="1" dirty="0">
              <a:solidFill>
                <a:srgbClr val="FF0000"/>
              </a:solidFill>
            </a:rPr>
            <a:t>) </a:t>
          </a:r>
          <a:r>
            <a:rPr lang="mk-MK" b="1" dirty="0">
              <a:solidFill>
                <a:srgbClr val="FF0000"/>
              </a:solidFill>
            </a:rPr>
            <a:t>Јавно достапни податоци</a:t>
          </a:r>
          <a:endParaRPr lang="en-US" b="1" dirty="0">
            <a:solidFill>
              <a:srgbClr val="FF0000"/>
            </a:solidFill>
          </a:endParaRP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mk-MK" b="1" dirty="0">
              <a:solidFill>
                <a:srgbClr val="FF0000"/>
              </a:solidFill>
            </a:rPr>
            <a:t>в) Сите складирани податоци со законска или доброволна согласност од лице овластено да ги открие истите</a:t>
          </a:r>
          <a:endParaRPr lang="en-US" b="1" dirty="0">
            <a:solidFill>
              <a:srgbClr val="FF0000"/>
            </a:solidFill>
          </a:endParaRP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mk-MK" b="1" dirty="0"/>
            <a:t>г</a:t>
          </a:r>
          <a:r>
            <a:rPr lang="en-US" b="1" dirty="0"/>
            <a:t>) </a:t>
          </a:r>
          <a:r>
            <a:rPr lang="mk-MK" b="1" dirty="0"/>
            <a:t>Податочен сообраќај</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mk-MK" b="1" dirty="0"/>
            <a:t>д</a:t>
          </a:r>
          <a:r>
            <a:rPr lang="en-US" b="1" dirty="0"/>
            <a:t>) </a:t>
          </a:r>
          <a:r>
            <a:rPr lang="mk-MK" b="1" dirty="0"/>
            <a:t>Содржински податоци</a:t>
          </a:r>
          <a:r>
            <a:rPr lang="en-US" b="1" dirty="0"/>
            <a:t>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solidFill>
                <a:schemeClr val="tx1"/>
              </a:solidFill>
            </a:rPr>
            <a:t>Страната одбива да обезбеди заемна помош во врска со следење на содржински податоци на друга страна, бидејќи тоа не е дозволено според нејзиното домашно законодавство. Страната го повредила член 34 од Конвенцијата од Будимпешта.</a:t>
          </a:r>
          <a:endParaRPr lang="en-US" sz="3200" b="1" dirty="0">
            <a:solidFill>
              <a:schemeClr val="tx1"/>
            </a:solidFill>
          </a:endParaRPr>
        </a:p>
      </dgm:t>
    </dgm:pt>
    <dgm:pt modelId="{8978AB35-F5FB-FF43-BA08-4C259A445311}" type="sibTrans" cxnId="{D2DD020B-3DFC-B348-B676-6EC163FF5FEB}">
      <dgm:prSet/>
      <dgm:spPr/>
      <dgm:t>
        <a:bodyPr/>
        <a:lstStyle/>
        <a:p>
          <a:endParaRPr lang="en-US" sz="1600"/>
        </a:p>
      </dgm:t>
    </dgm:pt>
    <dgm:pt modelId="{B1168E5A-BE86-1A40-8851-D878ACC39274}" type="parTrans" cxnId="{D2DD020B-3DFC-B348-B676-6EC163FF5FEB}">
      <dgm:prSet/>
      <dgm:spPr/>
      <dgm:t>
        <a:bodyPr/>
        <a:lstStyle/>
        <a:p>
          <a:endParaRPr lang="en-US" sz="1600"/>
        </a:p>
      </dgm:t>
    </dgm:pt>
    <dgm:pt modelId="{7029F5E8-D056-AE49-BD66-3C193010DDE8}">
      <dgm:prSet phldrT="[Text]" custT="1"/>
      <dgm:spPr/>
      <dgm:t>
        <a:bodyPr/>
        <a:lstStyle/>
        <a:p>
          <a:pPr algn="l"/>
          <a:r>
            <a:rPr lang="mk-MK" sz="4000" b="1" dirty="0">
              <a:solidFill>
                <a:schemeClr val="tx1"/>
              </a:solidFill>
            </a:rPr>
            <a:t>Точно</a:t>
          </a:r>
          <a:r>
            <a:rPr lang="en-US" sz="4000" b="1" dirty="0">
              <a:solidFill>
                <a:schemeClr val="tx1"/>
              </a:solidFill>
            </a:rPr>
            <a:t> </a:t>
          </a:r>
        </a:p>
      </dgm:t>
    </dgm:pt>
    <dgm:pt modelId="{3346CD8C-3206-F84A-BEA2-B5492B6B7347}" type="sibTrans" cxnId="{99EB5834-3593-6644-A836-6C8D5595A820}">
      <dgm:prSet/>
      <dgm:spPr/>
      <dgm:t>
        <a:bodyPr/>
        <a:lstStyle/>
        <a:p>
          <a:endParaRPr lang="en-US" sz="1600"/>
        </a:p>
      </dgm:t>
    </dgm:pt>
    <dgm:pt modelId="{ACE97453-93D9-C642-95ED-D55F9984F778}" type="parTrans" cxnId="{99EB5834-3593-6644-A836-6C8D5595A820}">
      <dgm:prSet/>
      <dgm:spPr/>
      <dgm:t>
        <a:bodyPr/>
        <a:lstStyle/>
        <a:p>
          <a:endParaRPr lang="en-US" sz="1600"/>
        </a:p>
      </dgm:t>
    </dgm:pt>
    <dgm:pt modelId="{412DA8CB-B9E5-F44F-9FDD-EF35DF68306D}">
      <dgm:prSet phldrT="[Text]" custT="1"/>
      <dgm:spPr/>
      <dgm:t>
        <a:bodyPr/>
        <a:lstStyle/>
        <a:p>
          <a:r>
            <a:rPr lang="mk-MK" sz="4000" b="1" dirty="0">
              <a:solidFill>
                <a:schemeClr val="tx1"/>
              </a:solidFill>
            </a:rPr>
            <a:t>Неточно</a:t>
          </a:r>
          <a:endParaRPr lang="en-US" sz="4000" b="1" dirty="0">
            <a:solidFill>
              <a:schemeClr val="tx1"/>
            </a:solidFill>
          </a:endParaRPr>
        </a:p>
      </dgm:t>
    </dgm:pt>
    <dgm:pt modelId="{960A4A2E-B23E-7544-9A93-1312898E2DC4}" type="sibTrans" cxnId="{AFD2487F-444F-4C44-A623-9AAFEB90AC49}">
      <dgm:prSet/>
      <dgm:spPr/>
      <dgm:t>
        <a:bodyPr/>
        <a:lstStyle/>
        <a:p>
          <a:endParaRPr lang="en-US" sz="1600"/>
        </a:p>
      </dgm:t>
    </dgm:pt>
    <dgm:pt modelId="{7E8B7982-18DC-F246-BFD4-7B9D4C9DB2CA}" type="parTrans" cxnId="{AFD2487F-444F-4C44-A623-9AAFEB90AC49}">
      <dgm:prSet/>
      <dgm:spPr/>
      <dgm:t>
        <a:bodyPr/>
        <a:lstStyle/>
        <a:p>
          <a:endParaRPr lang="en-US" sz="1600"/>
        </a:p>
      </dgm:t>
    </dgm:pt>
    <dgm:pt modelId="{D907F82D-4934-4260-A319-D0C1005DB73A}">
      <dgm:prSet phldrT="[Text]" custT="1"/>
      <dgm:spPr/>
      <dgm:t>
        <a:bodyPr/>
        <a:lstStyle/>
        <a:p>
          <a:endParaRPr lang="en-US" sz="4000" b="1" dirty="0">
            <a:solidFill>
              <a:schemeClr val="tx1"/>
            </a:solidFill>
          </a:endParaRPr>
        </a:p>
      </dgm:t>
    </dgm:pt>
    <dgm:pt modelId="{9EB8D1B3-16DB-4A75-A7E2-3B79ADD997CE}" type="sibTrans" cxnId="{5441ACF7-001D-47E8-BE90-D77A819FBE03}">
      <dgm:prSet/>
      <dgm:spPr/>
      <dgm:t>
        <a:bodyPr/>
        <a:lstStyle/>
        <a:p>
          <a:endParaRPr lang="en-PK" sz="1600"/>
        </a:p>
      </dgm:t>
    </dgm:pt>
    <dgm:pt modelId="{6643C99F-6929-4115-B10C-449964C298DB}" type="parTrans" cxnId="{5441ACF7-001D-47E8-BE90-D77A819FBE03}">
      <dgm:prSet/>
      <dgm:spPr/>
      <dgm:t>
        <a:bodyPr/>
        <a:lstStyle/>
        <a:p>
          <a:endParaRPr lang="en-PK" sz="1600"/>
        </a:p>
      </dgm:t>
    </dgm:pt>
    <dgm:pt modelId="{9EFF4F62-79ED-4EA0-85C1-51F88755C8EE}">
      <dgm:prSet phldrT="[Text]" custT="1"/>
      <dgm:spPr/>
      <dgm:t>
        <a:bodyPr/>
        <a:lstStyle/>
        <a:p>
          <a:endParaRPr lang="en-US" sz="4000" b="1" dirty="0">
            <a:solidFill>
              <a:schemeClr val="tx1"/>
            </a:solidFill>
          </a:endParaRPr>
        </a:p>
      </dgm:t>
    </dgm:pt>
    <dgm:pt modelId="{D3274077-7919-4B64-B4D8-786A32E9EF73}" type="sibTrans" cxnId="{40F08CBE-C0FF-49E9-A14D-59F0F70F60CC}">
      <dgm:prSet/>
      <dgm:spPr/>
      <dgm:t>
        <a:bodyPr/>
        <a:lstStyle/>
        <a:p>
          <a:endParaRPr lang="en-PK" sz="1600"/>
        </a:p>
      </dgm:t>
    </dgm:pt>
    <dgm:pt modelId="{8EAFCDE7-4869-4D95-9359-6DA608AB28F0}" type="parTrans" cxnId="{40F08CBE-C0FF-49E9-A14D-59F0F70F60CC}">
      <dgm:prSet/>
      <dgm:spPr/>
      <dgm:t>
        <a:bodyPr/>
        <a:lstStyle/>
        <a:p>
          <a:endParaRPr lang="en-PK" sz="1600"/>
        </a:p>
      </dgm:t>
    </dgm:pt>
    <dgm:pt modelId="{2D567ECC-EE11-40BE-8D44-12DF75E7AAA4}">
      <dgm:prSet phldrT="[Text]" custT="1"/>
      <dgm:spPr/>
      <dgm:t>
        <a:bodyPr/>
        <a:lstStyle/>
        <a:p>
          <a:endParaRPr lang="en-US" sz="4000" b="1" dirty="0">
            <a:solidFill>
              <a:schemeClr val="tx1"/>
            </a:solidFill>
          </a:endParaRPr>
        </a:p>
      </dgm:t>
    </dgm:pt>
    <dgm:pt modelId="{352CE29C-C095-4E8D-B62B-E607F5416469}" type="sibTrans" cxnId="{45629286-2642-481F-BB3F-C9DC76E6A851}">
      <dgm:prSet/>
      <dgm:spPr/>
      <dgm:t>
        <a:bodyPr/>
        <a:lstStyle/>
        <a:p>
          <a:endParaRPr lang="en-PK" sz="1600"/>
        </a:p>
      </dgm:t>
    </dgm:pt>
    <dgm:pt modelId="{096A135B-3D51-4C14-B762-4DFFB46136C9}" type="parTrans" cxnId="{45629286-2642-481F-BB3F-C9DC76E6A851}">
      <dgm:prSet/>
      <dgm:spPr/>
      <dgm:t>
        <a:bodyPr/>
        <a:lstStyle/>
        <a:p>
          <a:endParaRPr lang="en-PK" sz="1600"/>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2600" b="1" dirty="0"/>
            <a:t>Кои од наведените не се дел од податочниот сообраќај? </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dirty="0"/>
            <a:t>а</a:t>
          </a:r>
          <a:r>
            <a:rPr lang="en-US" dirty="0"/>
            <a:t>) </a:t>
          </a:r>
          <a:r>
            <a:rPr lang="mk-MK" dirty="0"/>
            <a:t>Содржина на телото од пораката по е-пошта</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dirty="0"/>
            <a:t>б</a:t>
          </a:r>
          <a:r>
            <a:rPr lang="en-US" dirty="0"/>
            <a:t>) </a:t>
          </a:r>
          <a:r>
            <a:rPr lang="mk-MK" dirty="0"/>
            <a:t>Време на е-пошта</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mk-MK" dirty="0"/>
            <a:t>в</a:t>
          </a:r>
          <a:r>
            <a:rPr lang="en-US" dirty="0"/>
            <a:t>) </a:t>
          </a:r>
          <a:r>
            <a:rPr lang="mk-MK" dirty="0"/>
            <a:t>Големина на е-пошта</a:t>
          </a:r>
          <a:endParaRPr lang="en-US"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dirty="0"/>
            <a:t>г</a:t>
          </a:r>
          <a:r>
            <a:rPr lang="en-US" dirty="0"/>
            <a:t>) </a:t>
          </a:r>
          <a:r>
            <a:rPr lang="mk-MK" dirty="0"/>
            <a:t>Вид на основна услуга</a:t>
          </a:r>
          <a:endParaRPr lang="en-US"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mk-MK" dirty="0"/>
            <a:t>д</a:t>
          </a:r>
          <a:r>
            <a:rPr lang="en-US" dirty="0"/>
            <a:t>) </a:t>
          </a:r>
          <a:r>
            <a:rPr lang="mk-MK" dirty="0"/>
            <a:t>Наслов на предметот на е-пошта</a:t>
          </a:r>
          <a:endParaRPr lang="en-US" dirty="0"/>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95168"/>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solidFill>
                <a:schemeClr val="tx1"/>
              </a:solidFill>
            </a:rPr>
            <a:t>Страната одбива да обезбеди заемна помош во врска со следење на содржински податоци на друга страна, бидејќи тоа не е дозволено според нејзиното домашно законодавство. Страната го повредила член 34 од Конвенцијата од Будимпешта.</a:t>
          </a:r>
          <a:endParaRPr lang="en-US" sz="3200" b="1" dirty="0">
            <a:solidFill>
              <a:schemeClr val="tx1"/>
            </a:solidFill>
          </a:endParaRPr>
        </a:p>
      </dgm:t>
    </dgm:pt>
    <dgm:pt modelId="{8978AB35-F5FB-FF43-BA08-4C259A445311}" type="sibTrans" cxnId="{D2DD020B-3DFC-B348-B676-6EC163FF5FEB}">
      <dgm:prSet/>
      <dgm:spPr/>
      <dgm:t>
        <a:bodyPr/>
        <a:lstStyle/>
        <a:p>
          <a:pPr algn="l"/>
          <a:endParaRPr lang="en-US" sz="1600"/>
        </a:p>
      </dgm:t>
    </dgm:pt>
    <dgm:pt modelId="{B1168E5A-BE86-1A40-8851-D878ACC39274}" type="parTrans" cxnId="{D2DD020B-3DFC-B348-B676-6EC163FF5FEB}">
      <dgm:prSet/>
      <dgm:spPr/>
      <dgm:t>
        <a:bodyPr/>
        <a:lstStyle/>
        <a:p>
          <a:pPr algn="l"/>
          <a:endParaRPr lang="en-US" sz="1600"/>
        </a:p>
      </dgm:t>
    </dgm:pt>
    <dgm:pt modelId="{7029F5E8-D056-AE49-BD66-3C193010DDE8}">
      <dgm:prSet phldrT="[Text]" custT="1"/>
      <dgm:spPr/>
      <dgm:t>
        <a:bodyPr/>
        <a:lstStyle/>
        <a:p>
          <a:pPr algn="l"/>
          <a:r>
            <a:rPr lang="mk-MK" sz="4000" b="1" dirty="0">
              <a:solidFill>
                <a:schemeClr val="tx1"/>
              </a:solidFill>
            </a:rPr>
            <a:t>Точно</a:t>
          </a:r>
          <a:r>
            <a:rPr lang="en-US" sz="4000" b="1" dirty="0">
              <a:solidFill>
                <a:schemeClr val="tx1"/>
              </a:solidFill>
            </a:rPr>
            <a:t> </a:t>
          </a:r>
        </a:p>
      </dgm:t>
    </dgm:pt>
    <dgm:pt modelId="{3346CD8C-3206-F84A-BEA2-B5492B6B7347}" type="sibTrans" cxnId="{99EB5834-3593-6644-A836-6C8D5595A820}">
      <dgm:prSet/>
      <dgm:spPr/>
      <dgm:t>
        <a:bodyPr/>
        <a:lstStyle/>
        <a:p>
          <a:pPr algn="l"/>
          <a:endParaRPr lang="en-US" sz="1600"/>
        </a:p>
      </dgm:t>
    </dgm:pt>
    <dgm:pt modelId="{ACE97453-93D9-C642-95ED-D55F9984F778}" type="parTrans" cxnId="{99EB5834-3593-6644-A836-6C8D5595A820}">
      <dgm:prSet/>
      <dgm:spPr/>
      <dgm:t>
        <a:bodyPr/>
        <a:lstStyle/>
        <a:p>
          <a:pPr algn="l"/>
          <a:endParaRPr lang="en-US" sz="1600"/>
        </a:p>
      </dgm:t>
    </dgm:pt>
    <dgm:pt modelId="{412DA8CB-B9E5-F44F-9FDD-EF35DF68306D}">
      <dgm:prSet phldrT="[Text]" custT="1"/>
      <dgm:spPr/>
      <dgm:t>
        <a:bodyPr/>
        <a:lstStyle/>
        <a:p>
          <a:pPr algn="l"/>
          <a:r>
            <a:rPr lang="mk-MK" sz="4000" b="1" dirty="0">
              <a:solidFill>
                <a:srgbClr val="FF0000"/>
              </a:solidFill>
            </a:rPr>
            <a:t>Неточно</a:t>
          </a:r>
          <a:endParaRPr lang="en-US" sz="4000" b="1" dirty="0">
            <a:solidFill>
              <a:srgbClr val="FF0000"/>
            </a:solidFill>
          </a:endParaRPr>
        </a:p>
      </dgm:t>
    </dgm:pt>
    <dgm:pt modelId="{960A4A2E-B23E-7544-9A93-1312898E2DC4}" type="sibTrans" cxnId="{AFD2487F-444F-4C44-A623-9AAFEB90AC49}">
      <dgm:prSet/>
      <dgm:spPr/>
      <dgm:t>
        <a:bodyPr/>
        <a:lstStyle/>
        <a:p>
          <a:pPr algn="l"/>
          <a:endParaRPr lang="en-US" sz="1600"/>
        </a:p>
      </dgm:t>
    </dgm:pt>
    <dgm:pt modelId="{7E8B7982-18DC-F246-BFD4-7B9D4C9DB2CA}" type="parTrans" cxnId="{AFD2487F-444F-4C44-A623-9AAFEB90AC49}">
      <dgm:prSet/>
      <dgm:spPr/>
      <dgm:t>
        <a:bodyPr/>
        <a:lstStyle/>
        <a:p>
          <a:pPr algn="l"/>
          <a:endParaRPr lang="en-US" sz="1600"/>
        </a:p>
      </dgm:t>
    </dgm:pt>
    <dgm:pt modelId="{D907F82D-4934-4260-A319-D0C1005DB73A}">
      <dgm:prSet phldrT="[Text]" custT="1"/>
      <dgm:spPr/>
      <dgm:t>
        <a:bodyPr/>
        <a:lstStyle/>
        <a:p>
          <a:pPr algn="l"/>
          <a:endParaRPr lang="en-US" sz="4000" b="1" dirty="0">
            <a:solidFill>
              <a:schemeClr val="tx1"/>
            </a:solidFill>
          </a:endParaRPr>
        </a:p>
      </dgm:t>
    </dgm:pt>
    <dgm:pt modelId="{9EB8D1B3-16DB-4A75-A7E2-3B79ADD997CE}" type="sibTrans" cxnId="{5441ACF7-001D-47E8-BE90-D77A819FBE03}">
      <dgm:prSet/>
      <dgm:spPr/>
      <dgm:t>
        <a:bodyPr/>
        <a:lstStyle/>
        <a:p>
          <a:pPr algn="l"/>
          <a:endParaRPr lang="en-PK" sz="1600"/>
        </a:p>
      </dgm:t>
    </dgm:pt>
    <dgm:pt modelId="{6643C99F-6929-4115-B10C-449964C298DB}" type="parTrans" cxnId="{5441ACF7-001D-47E8-BE90-D77A819FBE03}">
      <dgm:prSet/>
      <dgm:spPr/>
      <dgm:t>
        <a:bodyPr/>
        <a:lstStyle/>
        <a:p>
          <a:pPr algn="l"/>
          <a:endParaRPr lang="en-PK" sz="1600"/>
        </a:p>
      </dgm:t>
    </dgm:pt>
    <dgm:pt modelId="{9EFF4F62-79ED-4EA0-85C1-51F88755C8EE}">
      <dgm:prSet phldrT="[Text]" custT="1"/>
      <dgm:spPr/>
      <dgm:t>
        <a:bodyPr/>
        <a:lstStyle/>
        <a:p>
          <a:pPr algn="l"/>
          <a:endParaRPr lang="en-US" sz="4000" b="1" dirty="0">
            <a:solidFill>
              <a:schemeClr val="tx1"/>
            </a:solidFill>
          </a:endParaRPr>
        </a:p>
      </dgm:t>
    </dgm:pt>
    <dgm:pt modelId="{D3274077-7919-4B64-B4D8-786A32E9EF73}" type="sibTrans" cxnId="{40F08CBE-C0FF-49E9-A14D-59F0F70F60CC}">
      <dgm:prSet/>
      <dgm:spPr/>
      <dgm:t>
        <a:bodyPr/>
        <a:lstStyle/>
        <a:p>
          <a:pPr algn="l"/>
          <a:endParaRPr lang="en-PK" sz="1600"/>
        </a:p>
      </dgm:t>
    </dgm:pt>
    <dgm:pt modelId="{8EAFCDE7-4869-4D95-9359-6DA608AB28F0}" type="parTrans" cxnId="{40F08CBE-C0FF-49E9-A14D-59F0F70F60CC}">
      <dgm:prSet/>
      <dgm:spPr/>
      <dgm:t>
        <a:bodyPr/>
        <a:lstStyle/>
        <a:p>
          <a:pPr algn="l"/>
          <a:endParaRPr lang="en-PK" sz="1600"/>
        </a:p>
      </dgm:t>
    </dgm:pt>
    <dgm:pt modelId="{2D567ECC-EE11-40BE-8D44-12DF75E7AAA4}">
      <dgm:prSet phldrT="[Text]" custT="1"/>
      <dgm:spPr/>
      <dgm:t>
        <a:bodyPr/>
        <a:lstStyle/>
        <a:p>
          <a:pPr algn="l"/>
          <a:endParaRPr lang="en-US" sz="4000" b="1" dirty="0">
            <a:solidFill>
              <a:schemeClr val="tx1"/>
            </a:solidFill>
          </a:endParaRPr>
        </a:p>
      </dgm:t>
    </dgm:pt>
    <dgm:pt modelId="{352CE29C-C095-4E8D-B62B-E607F5416469}" type="sibTrans" cxnId="{45629286-2642-481F-BB3F-C9DC76E6A851}">
      <dgm:prSet/>
      <dgm:spPr/>
      <dgm:t>
        <a:bodyPr/>
        <a:lstStyle/>
        <a:p>
          <a:pPr algn="l"/>
          <a:endParaRPr lang="en-PK" sz="1600"/>
        </a:p>
      </dgm:t>
    </dgm:pt>
    <dgm:pt modelId="{096A135B-3D51-4C14-B762-4DFFB46136C9}" type="parTrans" cxnId="{45629286-2642-481F-BB3F-C9DC76E6A851}">
      <dgm:prSet/>
      <dgm:spPr/>
      <dgm:t>
        <a:bodyPr/>
        <a:lstStyle/>
        <a:p>
          <a:pPr algn="l"/>
          <a:endParaRPr lang="en-PK" sz="1600"/>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400" b="1" dirty="0"/>
            <a:t>Што од наведеното не се разгледува за вклучување со Вториот дополнителен протокол?</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mk-MK" b="1" dirty="0"/>
            <a:t>а</a:t>
          </a:r>
          <a:r>
            <a:rPr lang="en-US" b="1" dirty="0"/>
            <a:t>) </a:t>
          </a:r>
          <a:r>
            <a:rPr lang="mk-MK" b="1" dirty="0"/>
            <a:t>Откривање на податоци во итни случаи</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mk-MK" b="1" dirty="0"/>
            <a:t>б</a:t>
          </a:r>
          <a:r>
            <a:rPr lang="en-GB" b="1" dirty="0"/>
            <a:t>) </a:t>
          </a:r>
          <a:r>
            <a:rPr lang="mk-MK" b="1" dirty="0"/>
            <a:t>Расизам и ксенофобија </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mk-MK" b="1" dirty="0">
              <a:solidFill>
                <a:schemeClr val="tx1"/>
              </a:solidFill>
            </a:rPr>
            <a:t>в</a:t>
          </a:r>
          <a:r>
            <a:rPr lang="en-US" b="1" dirty="0">
              <a:solidFill>
                <a:schemeClr val="tx1"/>
              </a:solidFill>
            </a:rPr>
            <a:t>) </a:t>
          </a:r>
          <a:r>
            <a:rPr lang="mk-MK" b="1" dirty="0">
              <a:solidFill>
                <a:schemeClr val="tx1"/>
              </a:solidFill>
            </a:rPr>
            <a:t>Тајни истраги</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mk-MK" b="1" dirty="0"/>
            <a:t>г</a:t>
          </a:r>
          <a:r>
            <a:rPr lang="en-US" b="1" dirty="0"/>
            <a:t>) </a:t>
          </a:r>
          <a:r>
            <a:rPr lang="mk-MK" b="1" dirty="0"/>
            <a:t>Барање на </a:t>
          </a:r>
          <a:r>
            <a:rPr lang="en-US" b="1" dirty="0"/>
            <a:t>WHOIS </a:t>
          </a:r>
          <a:r>
            <a:rPr lang="mk-MK" b="1" dirty="0"/>
            <a:t>информации</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400" b="1" dirty="0"/>
            <a:t>Што од наведеното не се разгледува за вклучување со Вториот дополнителен протокол?</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mk-MK" b="1" dirty="0"/>
            <a:t>а</a:t>
          </a:r>
          <a:r>
            <a:rPr lang="en-US" b="1" dirty="0"/>
            <a:t>) </a:t>
          </a:r>
          <a:r>
            <a:rPr lang="mk-MK" b="1" dirty="0"/>
            <a:t>Откривање на податоци во итни случаи</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mk-MK" b="1" dirty="0">
              <a:solidFill>
                <a:srgbClr val="FF0000"/>
              </a:solidFill>
            </a:rPr>
            <a:t>б</a:t>
          </a:r>
          <a:r>
            <a:rPr lang="en-GB" b="1" dirty="0">
              <a:solidFill>
                <a:srgbClr val="FF0000"/>
              </a:solidFill>
            </a:rPr>
            <a:t>) </a:t>
          </a:r>
          <a:r>
            <a:rPr lang="mk-MK" b="1" dirty="0">
              <a:solidFill>
                <a:srgbClr val="FF0000"/>
              </a:solidFill>
            </a:rPr>
            <a:t>Расизам и ксенофобија </a:t>
          </a:r>
          <a:endParaRPr lang="en-US" b="1" dirty="0">
            <a:solidFill>
              <a:srgbClr val="FF0000"/>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mk-MK" b="1" dirty="0">
              <a:solidFill>
                <a:schemeClr val="tx1"/>
              </a:solidFill>
            </a:rPr>
            <a:t>в</a:t>
          </a:r>
          <a:r>
            <a:rPr lang="en-US" b="1" dirty="0">
              <a:solidFill>
                <a:schemeClr val="tx1"/>
              </a:solidFill>
            </a:rPr>
            <a:t>) </a:t>
          </a:r>
          <a:r>
            <a:rPr lang="mk-MK" b="1" dirty="0">
              <a:solidFill>
                <a:schemeClr val="tx1"/>
              </a:solidFill>
            </a:rPr>
            <a:t>Тајни истраги</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mk-MK" b="1" dirty="0"/>
            <a:t>г</a:t>
          </a:r>
          <a:r>
            <a:rPr lang="en-US" b="1" dirty="0"/>
            <a:t>) </a:t>
          </a:r>
          <a:r>
            <a:rPr lang="mk-MK" b="1" dirty="0"/>
            <a:t>Барање на </a:t>
          </a:r>
          <a:r>
            <a:rPr lang="en-US" b="1" dirty="0"/>
            <a:t>WHOIS </a:t>
          </a:r>
          <a:r>
            <a:rPr lang="mk-MK" b="1" dirty="0"/>
            <a:t>информации</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2600" b="1" dirty="0"/>
            <a:t>Кои од наведените не се дел од податочниот сообраќај? </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b="1" dirty="0">
              <a:solidFill>
                <a:srgbClr val="FF0000"/>
              </a:solidFill>
            </a:rPr>
            <a:t>а</a:t>
          </a:r>
          <a:r>
            <a:rPr lang="en-US" b="1" dirty="0">
              <a:solidFill>
                <a:srgbClr val="FF0000"/>
              </a:solidFill>
            </a:rPr>
            <a:t>) </a:t>
          </a:r>
          <a:r>
            <a:rPr lang="mk-MK" b="1" dirty="0">
              <a:solidFill>
                <a:srgbClr val="FF0000"/>
              </a:solidFill>
            </a:rPr>
            <a:t>Содржина на телото од пораката по е-пошта</a:t>
          </a:r>
          <a:endParaRPr lang="en-US" b="1" dirty="0">
            <a:solidFill>
              <a:srgbClr val="FF0000"/>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dirty="0"/>
            <a:t>б</a:t>
          </a:r>
          <a:r>
            <a:rPr lang="en-US" dirty="0"/>
            <a:t>) </a:t>
          </a:r>
          <a:r>
            <a:rPr lang="mk-MK" dirty="0"/>
            <a:t>Време на е-пошта</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mk-MK" dirty="0"/>
            <a:t>в</a:t>
          </a:r>
          <a:r>
            <a:rPr lang="en-US" dirty="0"/>
            <a:t>) </a:t>
          </a:r>
          <a:r>
            <a:rPr lang="mk-MK" dirty="0"/>
            <a:t>Големина на е-пошта</a:t>
          </a:r>
          <a:endParaRPr lang="en-US"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dirty="0"/>
            <a:t>г</a:t>
          </a:r>
          <a:r>
            <a:rPr lang="en-US" dirty="0"/>
            <a:t>) </a:t>
          </a:r>
          <a:r>
            <a:rPr lang="mk-MK" dirty="0"/>
            <a:t>Вид на основна услуга</a:t>
          </a:r>
          <a:endParaRPr lang="en-US"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mk-MK" b="1" dirty="0">
              <a:solidFill>
                <a:srgbClr val="FF0000"/>
              </a:solidFill>
            </a:rPr>
            <a:t>д</a:t>
          </a:r>
          <a:r>
            <a:rPr lang="en-US" b="1" dirty="0">
              <a:solidFill>
                <a:srgbClr val="FF0000"/>
              </a:solidFill>
            </a:rPr>
            <a:t>) </a:t>
          </a:r>
          <a:r>
            <a:rPr lang="mk-MK" b="1" dirty="0">
              <a:solidFill>
                <a:srgbClr val="FF0000"/>
              </a:solidFill>
            </a:rPr>
            <a:t>Наслов на предметот на е-пошта</a:t>
          </a:r>
          <a:endParaRPr lang="en-US" b="1" dirty="0">
            <a:solidFill>
              <a:srgbClr val="FF0000"/>
            </a:solidFill>
          </a:endParaRP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95168"/>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Лице се поврзува на јавна </a:t>
          </a:r>
          <a:r>
            <a:rPr lang="en-US" sz="3400" b="1" dirty="0">
              <a:solidFill>
                <a:schemeClr val="tx1"/>
              </a:solidFill>
            </a:rPr>
            <a:t>Wi-Fi </a:t>
          </a:r>
          <a:r>
            <a:rPr lang="mk-MK" sz="3400" b="1" dirty="0">
              <a:solidFill>
                <a:schemeClr val="tx1"/>
              </a:solidFill>
            </a:rPr>
            <a:t>мрежа и користи софтвер за следење на приватна комуникација преку е-пошта помеѓу два други корисници на </a:t>
          </a:r>
          <a:r>
            <a:rPr lang="en-US" sz="3400" b="1" dirty="0">
              <a:solidFill>
                <a:schemeClr val="tx1"/>
              </a:solidFill>
            </a:rPr>
            <a:t>Wi-Fi </a:t>
          </a:r>
          <a:r>
            <a:rPr lang="mk-MK" sz="3400" b="1" dirty="0">
              <a:solidFill>
                <a:schemeClr val="tx1"/>
              </a:solidFill>
            </a:rPr>
            <a:t>мрежата. Ова не преставува повреда според член 3.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Лице се поврзува на јавна </a:t>
          </a:r>
          <a:r>
            <a:rPr lang="en-US" sz="3400" b="1" dirty="0">
              <a:solidFill>
                <a:schemeClr val="tx1"/>
              </a:solidFill>
            </a:rPr>
            <a:t>Wi-Fi </a:t>
          </a:r>
          <a:r>
            <a:rPr lang="mk-MK" sz="3400" b="1" dirty="0">
              <a:solidFill>
                <a:schemeClr val="tx1"/>
              </a:solidFill>
            </a:rPr>
            <a:t>мрежа и користи софтвер за следење на приватна комуникација преку е-пошта помеѓу два други корисници на </a:t>
          </a:r>
          <a:r>
            <a:rPr lang="en-US" sz="3400" b="1" dirty="0">
              <a:solidFill>
                <a:schemeClr val="tx1"/>
              </a:solidFill>
            </a:rPr>
            <a:t>Wi-Fi </a:t>
          </a:r>
          <a:r>
            <a:rPr lang="mk-MK" sz="3400" b="1" dirty="0">
              <a:solidFill>
                <a:schemeClr val="tx1"/>
              </a:solidFill>
            </a:rPr>
            <a:t>мрежата. Ова не преставува повреда според член 3.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 </a:t>
          </a:r>
          <a:r>
            <a:rPr lang="en-US"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rgbClr val="FF0000"/>
              </a:solidFill>
            </a:rPr>
            <a:t>Неточно</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Едно лице го прекинува напојувањето на компјутерскиот систем, со што ја попречува неговата работа. Ова не претставува мешање на системот согласно член 5 од Конвенцијата од Будимпешта.</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chemeClr val="tx1"/>
              </a:solidFill>
            </a:rPr>
            <a:t>Точно</a:t>
          </a:r>
          <a:r>
            <a:rPr lang="en-US"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mk-MK" sz="3400" b="1" dirty="0">
              <a:solidFill>
                <a:schemeClr val="tx1"/>
              </a:solidFill>
            </a:rPr>
            <a:t>Едно лице го прекинува напојувањето на компјутерскиот систем, со што ја попречува неговата работа. Ова не претставува мешање на системот согласно член 5 од Конвенцијата од Будимпешта.</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mk-MK" b="1" dirty="0">
              <a:solidFill>
                <a:srgbClr val="FF0000"/>
              </a:solidFill>
            </a:rPr>
            <a:t>Точно</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mk-MK" b="1" dirty="0">
              <a:solidFill>
                <a:schemeClr val="tx1"/>
              </a:solidFill>
            </a:rPr>
            <a:t>Неточно</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mk-MK" sz="3200" b="1" dirty="0"/>
            <a:t>Што од наведеното не би претставувало детска порнографија според Конвенцијата од Будимпешта?</a:t>
          </a:r>
          <a:endParaRPr lang="en-US" sz="32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mk-MK" b="0" dirty="0">
              <a:solidFill>
                <a:schemeClr val="tx1"/>
              </a:solidFill>
            </a:rPr>
            <a:t>а</a:t>
          </a:r>
          <a:r>
            <a:rPr lang="en-US" b="0" dirty="0">
              <a:solidFill>
                <a:schemeClr val="tx1"/>
              </a:solidFill>
            </a:rPr>
            <a:t>) </a:t>
          </a:r>
          <a:r>
            <a:rPr lang="mk-MK" b="0" dirty="0">
              <a:solidFill>
                <a:schemeClr val="tx1"/>
              </a:solidFill>
            </a:rPr>
            <a:t>Видео од малолетници во очигледна сексуална положба</a:t>
          </a:r>
          <a:endParaRPr lang="en-US" b="0" dirty="0">
            <a:solidFill>
              <a:srgbClr val="00B0F0"/>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mk-MK" dirty="0"/>
            <a:t>б</a:t>
          </a:r>
          <a:r>
            <a:rPr lang="en-US" dirty="0"/>
            <a:t>) </a:t>
          </a:r>
          <a:r>
            <a:rPr lang="mk-MK" dirty="0"/>
            <a:t>Видео кое содржи компјутерска симулација на детска порнографија</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mk-MK" dirty="0"/>
            <a:t>в</a:t>
          </a:r>
          <a:r>
            <a:rPr lang="en-US" dirty="0"/>
            <a:t>) </a:t>
          </a:r>
          <a:r>
            <a:rPr lang="mk-MK" dirty="0"/>
            <a:t>Аудио клип од малолетници кои се во очигледна сексуална положба</a:t>
          </a:r>
          <a:endParaRPr lang="en-US" dirty="0">
            <a:solidFill>
              <a:srgbClr val="00B0F0"/>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mk-MK" dirty="0"/>
            <a:t>г</a:t>
          </a:r>
          <a:r>
            <a:rPr lang="en-US" dirty="0"/>
            <a:t>) </a:t>
          </a:r>
          <a:r>
            <a:rPr lang="mk-MK" dirty="0"/>
            <a:t>Видео во кое лица кои изгледаат како малолетници и кои се во очигледна сексуална положба</a:t>
          </a:r>
          <a:endParaRPr lang="en-US" dirty="0">
            <a:solidFill>
              <a:srgbClr val="00B0F0"/>
            </a:solidFill>
          </a:endParaRP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Кое од наведените не спаѓа под дефиницијата „давател на услуги“</a:t>
          </a:r>
          <a:r>
            <a:rPr lang="en-US" sz="2600" b="1" kern="1200" dirty="0"/>
            <a:t>?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а</a:t>
          </a:r>
          <a:r>
            <a:rPr lang="en-US" sz="2600" b="1" kern="1200" dirty="0">
              <a:solidFill>
                <a:schemeClr val="tx1"/>
              </a:solidFill>
            </a:rPr>
            <a:t>)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б</a:t>
          </a:r>
          <a:r>
            <a:rPr lang="en-US" sz="2600" b="1" kern="1200" dirty="0">
              <a:solidFill>
                <a:schemeClr val="tx1"/>
              </a:solidFill>
            </a:rPr>
            <a:t>) </a:t>
          </a:r>
          <a:r>
            <a:rPr lang="en-US" sz="2600" b="1" kern="1200" dirty="0" err="1">
              <a:solidFill>
                <a:schemeClr val="tx1"/>
              </a:solidFill>
            </a:rPr>
            <a:t>TikTok</a:t>
          </a:r>
          <a:endParaRPr lang="en-US" sz="2600" b="1" kern="1200" dirty="0">
            <a:solidFill>
              <a:schemeClr val="tx1"/>
            </a:solidFill>
          </a:endParaRP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в</a:t>
          </a:r>
          <a:r>
            <a:rPr lang="en-US" sz="2600" b="1" kern="1200" dirty="0">
              <a:solidFill>
                <a:schemeClr val="tx1"/>
              </a:solidFill>
            </a:rPr>
            <a:t>) YouTube </a:t>
          </a:r>
          <a:r>
            <a:rPr lang="mk-MK" sz="2600" b="1" kern="1200" dirty="0">
              <a:solidFill>
                <a:schemeClr val="tx1"/>
              </a:solidFill>
            </a:rPr>
            <a:t>каналот на Советот на Европа</a:t>
          </a:r>
          <a:endParaRPr lang="en-US" sz="2600" b="1" kern="1200" dirty="0">
            <a:solidFill>
              <a:schemeClr val="tx1"/>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г) </a:t>
          </a:r>
          <a:r>
            <a:rPr lang="en-US" sz="2600" b="1" kern="1200" dirty="0">
              <a:solidFill>
                <a:schemeClr val="tx1"/>
              </a:solidFill>
            </a:rPr>
            <a:t>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д</a:t>
          </a:r>
          <a:r>
            <a:rPr lang="en-US" sz="2600" b="1" kern="1200" dirty="0">
              <a:solidFill>
                <a:schemeClr val="tx1"/>
              </a:solidFill>
            </a:rPr>
            <a:t>)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t>Што од наведеното не би претставувало детска порнографија според Конвенцијата од Будимпешта?</a:t>
          </a:r>
          <a:endParaRPr lang="en-US" sz="3200" b="1" kern="1200" dirty="0"/>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just" defTabSz="889000">
            <a:lnSpc>
              <a:spcPct val="90000"/>
            </a:lnSpc>
            <a:spcBef>
              <a:spcPct val="0"/>
            </a:spcBef>
            <a:spcAft>
              <a:spcPct val="35000"/>
            </a:spcAft>
            <a:buNone/>
          </a:pPr>
          <a:r>
            <a:rPr lang="mk-MK" sz="2000" b="1" kern="1200" dirty="0">
              <a:solidFill>
                <a:schemeClr val="tx1"/>
              </a:solidFill>
            </a:rPr>
            <a:t>а</a:t>
          </a:r>
          <a:r>
            <a:rPr lang="en-US" sz="2000" b="1" kern="1200" dirty="0">
              <a:solidFill>
                <a:schemeClr val="tx1"/>
              </a:solidFill>
            </a:rPr>
            <a:t>) </a:t>
          </a:r>
          <a:r>
            <a:rPr lang="mk-MK" sz="2000" b="1" kern="1200" dirty="0">
              <a:solidFill>
                <a:schemeClr val="tx1"/>
              </a:solidFill>
            </a:rPr>
            <a:t>Видео од малолетници кои се во очигледна сексуална положба</a:t>
          </a:r>
          <a:endParaRPr lang="en-US" sz="2000" b="1" kern="1200" dirty="0">
            <a:solidFill>
              <a:schemeClr val="tx1"/>
            </a:solidFill>
          </a:endParaRP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just" defTabSz="889000">
            <a:lnSpc>
              <a:spcPct val="90000"/>
            </a:lnSpc>
            <a:spcBef>
              <a:spcPct val="0"/>
            </a:spcBef>
            <a:spcAft>
              <a:spcPct val="35000"/>
            </a:spcAft>
            <a:buNone/>
          </a:pPr>
          <a:r>
            <a:rPr lang="mk-MK" sz="2000" b="1" kern="1200" dirty="0"/>
            <a:t>б</a:t>
          </a:r>
          <a:r>
            <a:rPr lang="en-US" sz="2000" b="1" kern="1200" dirty="0"/>
            <a:t>) </a:t>
          </a:r>
          <a:r>
            <a:rPr lang="mk-MK" sz="2000" b="1" kern="1200" dirty="0"/>
            <a:t>Видео кое содржи компјутерска симулација на детска порнографија</a:t>
          </a:r>
          <a:endParaRPr lang="en-US" sz="2000" b="1" kern="1200" dirty="0"/>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just" defTabSz="889000">
            <a:lnSpc>
              <a:spcPct val="90000"/>
            </a:lnSpc>
            <a:spcBef>
              <a:spcPct val="0"/>
            </a:spcBef>
            <a:spcAft>
              <a:spcPct val="35000"/>
            </a:spcAft>
            <a:buNone/>
          </a:pPr>
          <a:r>
            <a:rPr lang="mk-MK" sz="2000" b="1" kern="1200" dirty="0"/>
            <a:t>в</a:t>
          </a:r>
          <a:r>
            <a:rPr lang="en-US" sz="2000" b="1" kern="1200" dirty="0"/>
            <a:t>) </a:t>
          </a:r>
          <a:r>
            <a:rPr lang="mk-MK" sz="2000" b="1" kern="1200" dirty="0"/>
            <a:t>Аудио клип од малолетници кои се во очигледна сексуална положба</a:t>
          </a:r>
          <a:endParaRPr lang="en-US" sz="2000" b="1" kern="1200" dirty="0"/>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just" defTabSz="889000">
            <a:lnSpc>
              <a:spcPct val="90000"/>
            </a:lnSpc>
            <a:spcBef>
              <a:spcPct val="0"/>
            </a:spcBef>
            <a:spcAft>
              <a:spcPct val="35000"/>
            </a:spcAft>
            <a:buNone/>
          </a:pPr>
          <a:r>
            <a:rPr lang="mk-MK" sz="2000" b="1" kern="1200" dirty="0"/>
            <a:t>г</a:t>
          </a:r>
          <a:r>
            <a:rPr lang="en-US" sz="2000" b="1" kern="1200" dirty="0"/>
            <a:t>) </a:t>
          </a:r>
          <a:r>
            <a:rPr lang="mk-MK" sz="2000" b="1" kern="1200" dirty="0"/>
            <a:t>Видео во кое лица кои изгледаат како малолетници и кои се во очигледна сексуална положба</a:t>
          </a:r>
          <a:endParaRPr lang="en-US" sz="2000" b="1" kern="1200" dirty="0"/>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Главниот извршен директор на една компанија извршил компјутерска измама користејќи компјутер на компанијата. Сите приходи од делото одат на неговата лична банкарска сметка. Компанијата може да одговара за неговите постапки.</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Главниот извршен директор на една компанија извршил компјутерска измама користејќи компјутер на компанијата. Сите приходи од делото одат на неговата лична банкарска сметка. Компанијата може да одговара за неговите постапки.</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Одредбите за процесно право во Поглавје </a:t>
          </a:r>
          <a:r>
            <a:rPr lang="en-US" sz="3400" b="1" kern="1200" dirty="0">
              <a:solidFill>
                <a:schemeClr val="tx1"/>
              </a:solidFill>
            </a:rPr>
            <a:t>II</a:t>
          </a:r>
          <a:r>
            <a:rPr lang="mk-MK" sz="3400" b="1" kern="1200" dirty="0">
              <a:solidFill>
                <a:schemeClr val="tx1"/>
              </a:solidFill>
            </a:rPr>
            <a:t>, Оддел 2 од Конвенцијата од Будимпешта можат да се користат само во врска со кривични дела утврдени во согласност со Конвенцијата од Будимпешта.</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Одредбите за процесно право во Поглавје </a:t>
          </a:r>
          <a:r>
            <a:rPr lang="en-US" sz="3400" b="1" kern="1200" dirty="0">
              <a:solidFill>
                <a:schemeClr val="tx1"/>
              </a:solidFill>
            </a:rPr>
            <a:t>II</a:t>
          </a:r>
          <a:r>
            <a:rPr lang="mk-MK" sz="3400" b="1" kern="1200" dirty="0">
              <a:solidFill>
                <a:schemeClr val="tx1"/>
              </a:solidFill>
            </a:rPr>
            <a:t>, Оддел 2 од Конвенцијата од Будимпешта можат да се користат само во врска со кривични дела утврдени во согласност со Конвенцијата од Будимпешта.</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mk-MK" sz="1400" b="1" kern="1200" dirty="0"/>
            <a:t>Следење на содржински податоци</a:t>
          </a:r>
          <a:endParaRPr lang="en-PK" sz="1400" b="1" kern="1200" dirty="0"/>
        </a:p>
      </dsp:txBody>
      <dsp:txXfrm rot="-10800000">
        <a:off x="783330" y="0"/>
        <a:ext cx="2909511" cy="754052"/>
      </dsp:txXfrm>
    </dsp:sp>
    <dsp:sp modelId="{37638A15-F53B-4722-A3A9-504F0872E3E9}">
      <dsp:nvSpPr>
        <dsp:cNvPr id="0" name=""/>
        <dsp:cNvSpPr/>
      </dsp:nvSpPr>
      <dsp:spPr>
        <a:xfrm rot="10800000">
          <a:off x="373014" y="754052"/>
          <a:ext cx="3730143"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mk-MK" sz="1400" b="1" kern="1200" dirty="0"/>
            <a:t>Собирање на податочен сообраќај во реално време</a:t>
          </a:r>
          <a:endParaRPr lang="en-PK" sz="1400" b="1" kern="1200" dirty="0"/>
        </a:p>
      </dsp:txBody>
      <dsp:txXfrm rot="-10800000">
        <a:off x="1025789" y="754052"/>
        <a:ext cx="2424593" cy="754052"/>
      </dsp:txXfrm>
    </dsp:sp>
    <dsp:sp modelId="{D3458357-E8D2-45B2-A250-AF9A09B0DC07}">
      <dsp:nvSpPr>
        <dsp:cNvPr id="0" name=""/>
        <dsp:cNvSpPr/>
      </dsp:nvSpPr>
      <dsp:spPr>
        <a:xfrm rot="10800000">
          <a:off x="746028" y="1508105"/>
          <a:ext cx="2984114"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mk-MK" sz="1400" b="1" kern="1200" dirty="0"/>
            <a:t>Претрес и запленување</a:t>
          </a:r>
          <a:endParaRPr lang="en-PK" sz="1400" b="1" kern="1200" dirty="0"/>
        </a:p>
      </dsp:txBody>
      <dsp:txXfrm rot="-10800000">
        <a:off x="1268248" y="1508105"/>
        <a:ext cx="1939674" cy="754052"/>
      </dsp:txXfrm>
    </dsp:sp>
    <dsp:sp modelId="{2E9841CB-D369-4D50-B3DF-91B1CB432857}">
      <dsp:nvSpPr>
        <dsp:cNvPr id="0" name=""/>
        <dsp:cNvSpPr/>
      </dsp:nvSpPr>
      <dsp:spPr>
        <a:xfrm rot="10800000">
          <a:off x="1119043" y="2262158"/>
          <a:ext cx="2238086"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mk-MK" sz="1400" b="1" kern="1200" dirty="0"/>
            <a:t>Налог за генерирање информации</a:t>
          </a:r>
          <a:endParaRPr lang="en-PK" sz="1400" b="1" kern="1200" dirty="0"/>
        </a:p>
      </dsp:txBody>
      <dsp:txXfrm rot="-10800000">
        <a:off x="1510708" y="2262158"/>
        <a:ext cx="1454755" cy="754052"/>
      </dsp:txXfrm>
    </dsp:sp>
    <dsp:sp modelId="{BC23AC2C-C589-473D-B07A-EA5CA8DD25B7}">
      <dsp:nvSpPr>
        <dsp:cNvPr id="0" name=""/>
        <dsp:cNvSpPr/>
      </dsp:nvSpPr>
      <dsp:spPr>
        <a:xfrm rot="10800000">
          <a:off x="1453054" y="3016210"/>
          <a:ext cx="157006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mk-MK" sz="1200" b="1" kern="1200" dirty="0"/>
            <a:t>Делумно откривање на податочен сообраќај</a:t>
          </a:r>
          <a:endParaRPr lang="en-PK" sz="1200" b="1" kern="1200" dirty="0"/>
        </a:p>
      </dsp:txBody>
      <dsp:txXfrm rot="-10800000">
        <a:off x="1727815" y="3016210"/>
        <a:ext cx="1020540" cy="754052"/>
      </dsp:txXfrm>
    </dsp:sp>
    <dsp:sp modelId="{EFBE9C48-68C3-41E1-8414-F6D586349D59}">
      <dsp:nvSpPr>
        <dsp:cNvPr id="0" name=""/>
        <dsp:cNvSpPr/>
      </dsp:nvSpPr>
      <dsp:spPr>
        <a:xfrm rot="10800000">
          <a:off x="1865071" y="3770263"/>
          <a:ext cx="746028" cy="754052"/>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t" anchorCtr="0">
          <a:noAutofit/>
        </a:bodyPr>
        <a:lstStyle/>
        <a:p>
          <a:pPr marL="0" lvl="0" indent="0" algn="ctr" defTabSz="533400">
            <a:lnSpc>
              <a:spcPct val="90000"/>
            </a:lnSpc>
            <a:spcBef>
              <a:spcPct val="0"/>
            </a:spcBef>
            <a:spcAft>
              <a:spcPct val="35000"/>
            </a:spcAft>
            <a:buNone/>
          </a:pPr>
          <a:r>
            <a:rPr lang="mk-MK" sz="1200" b="1" kern="1200" dirty="0"/>
            <a:t>Експедитивно зачувување</a:t>
          </a:r>
          <a:endParaRPr lang="en-PK" sz="1200" b="1" kern="1200" dirty="0"/>
        </a:p>
      </dsp:txBody>
      <dsp:txXfrm rot="-10800000">
        <a:off x="1865071" y="3770263"/>
        <a:ext cx="746028" cy="75405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mk-MK" sz="3400" b="1" kern="1200" dirty="0"/>
            <a:t>Која од следниве налози за генерирање информации НЕ може да ја издаде судија во вашата земја според член 18:</a:t>
          </a:r>
          <a:endParaRPr lang="en-US" sz="3400" b="1" kern="1200" dirty="0"/>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solidFill>
                <a:schemeClr val="tx1"/>
              </a:solidFill>
            </a:rPr>
            <a:t>а</a:t>
          </a:r>
          <a:r>
            <a:rPr lang="en-US" sz="2300" b="1" kern="1200" dirty="0">
              <a:solidFill>
                <a:schemeClr val="tx1"/>
              </a:solidFill>
            </a:rPr>
            <a:t>) </a:t>
          </a:r>
          <a:r>
            <a:rPr lang="mk-MK" sz="2300" b="1" kern="1200" dirty="0">
              <a:solidFill>
                <a:schemeClr val="tx1"/>
              </a:solidFill>
            </a:rPr>
            <a:t>Информации за претплатници од странски давател на услуги што нуди услуги во вашата земја</a:t>
          </a:r>
          <a:endParaRPr lang="en-US" sz="2300" b="1" kern="1200" dirty="0">
            <a:solidFill>
              <a:schemeClr val="tx1"/>
            </a:solidFill>
          </a:endParaRP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t>б</a:t>
          </a:r>
          <a:r>
            <a:rPr lang="en-US" sz="2300" b="1" kern="1200" dirty="0"/>
            <a:t>) </a:t>
          </a:r>
          <a:r>
            <a:rPr lang="mk-MK" sz="2300" b="1" kern="1200" dirty="0"/>
            <a:t>Содржински податоци од странски давател на услуги што нуди услуги во вашата земја</a:t>
          </a:r>
          <a:endParaRPr lang="en-US" sz="2300" b="1" kern="1200" dirty="0"/>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t>в</a:t>
          </a:r>
          <a:r>
            <a:rPr lang="en-US" sz="2300" b="1" kern="1200" dirty="0"/>
            <a:t>) </a:t>
          </a:r>
          <a:r>
            <a:rPr lang="mk-MK" sz="2300" b="1" kern="1200" dirty="0"/>
            <a:t>Компјутерски податоци од лице во вашата земја кое контролира податоци складирани надвор од вашата земја</a:t>
          </a:r>
          <a:endParaRPr lang="en-US" sz="2300" b="1" kern="1200" dirty="0"/>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t>г</a:t>
          </a:r>
          <a:r>
            <a:rPr lang="en-US" sz="2300" b="1" kern="1200" dirty="0"/>
            <a:t>) </a:t>
          </a:r>
          <a:r>
            <a:rPr lang="mk-MK" sz="2300" b="1" kern="1200" dirty="0"/>
            <a:t>Компјутерски податоци од лице во вашата земја кое поседува податоци складирани во вашата земја</a:t>
          </a:r>
          <a:endParaRPr lang="en-US" sz="2300" b="1" kern="1200" dirty="0"/>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t>Која од следниве налози за генерирање информации НЕ може да ја издаде судија во вашата земја според член 18:</a:t>
          </a:r>
          <a:endParaRPr lang="en-US" sz="3400" b="1" kern="1200" dirty="0"/>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solidFill>
                <a:schemeClr val="tx1"/>
              </a:solidFill>
            </a:rPr>
            <a:t>а</a:t>
          </a:r>
          <a:r>
            <a:rPr lang="en-US" sz="2300" b="1" kern="1200" dirty="0">
              <a:solidFill>
                <a:schemeClr val="tx1"/>
              </a:solidFill>
            </a:rPr>
            <a:t>) </a:t>
          </a:r>
          <a:r>
            <a:rPr lang="mk-MK" sz="2300" b="1" kern="1200" dirty="0">
              <a:solidFill>
                <a:schemeClr val="tx1"/>
              </a:solidFill>
            </a:rPr>
            <a:t>Информации за претплатници од странски давател на услуги што нуди услуги во вашата земја</a:t>
          </a:r>
          <a:endParaRPr lang="en-US" sz="2300" b="1" kern="1200" dirty="0">
            <a:solidFill>
              <a:schemeClr val="tx1"/>
            </a:solidFill>
          </a:endParaRP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solidFill>
                <a:srgbClr val="FF0000"/>
              </a:solidFill>
            </a:rPr>
            <a:t>б</a:t>
          </a:r>
          <a:r>
            <a:rPr lang="en-US" sz="2300" b="1" kern="1200" dirty="0">
              <a:solidFill>
                <a:srgbClr val="FF0000"/>
              </a:solidFill>
            </a:rPr>
            <a:t>) </a:t>
          </a:r>
          <a:r>
            <a:rPr lang="mk-MK" sz="2300" b="1" kern="1200" dirty="0">
              <a:solidFill>
                <a:srgbClr val="FF0000"/>
              </a:solidFill>
            </a:rPr>
            <a:t>Содржински податоци од странски давател на услуги што нуди услуги во вашата земја</a:t>
          </a:r>
          <a:endParaRPr lang="en-US" sz="2300" b="1" kern="1200" dirty="0">
            <a:solidFill>
              <a:srgbClr val="FF0000"/>
            </a:solidFill>
          </a:endParaRP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t>в</a:t>
          </a:r>
          <a:r>
            <a:rPr lang="en-US" sz="2300" b="1" kern="1200" dirty="0"/>
            <a:t>) </a:t>
          </a:r>
          <a:r>
            <a:rPr lang="mk-MK" sz="2300" b="1" kern="1200" dirty="0"/>
            <a:t>Компјутерски податоци од лице во вашата земја кое контролира податоци складирани надвор од вашата земја</a:t>
          </a:r>
          <a:endParaRPr lang="en-US" sz="2300" b="1" kern="1200" dirty="0"/>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b="1" kern="1200" dirty="0"/>
            <a:t>г</a:t>
          </a:r>
          <a:r>
            <a:rPr lang="en-US" sz="2300" b="1" kern="1200" dirty="0"/>
            <a:t>) </a:t>
          </a:r>
          <a:r>
            <a:rPr lang="mk-MK" sz="2300" b="1" kern="1200" dirty="0"/>
            <a:t>Компјутерски податоци од лице во вашата земја кое поседува податоци складирани во вашата земја</a:t>
          </a:r>
          <a:endParaRPr lang="en-US" sz="2300" b="1" kern="1200" dirty="0"/>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Може да издадете налог за следење на содржински податоци за случај поврзан со кражба. Кривичното дело предвидува затворска казна од 6 месеци.</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Може да издадете налог за следење на содржински податоци за случај поврзан со кражба. Кривичното дело предвидува затворска казна од 6 месеци.</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Кое од наведените не спаѓа под дефиницијата „давател на услуги“</a:t>
          </a:r>
          <a:r>
            <a:rPr lang="en-US" sz="2600" b="1" kern="1200" dirty="0"/>
            <a:t>?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а</a:t>
          </a:r>
          <a:r>
            <a:rPr lang="en-US" sz="2600" b="1" kern="1200" dirty="0">
              <a:solidFill>
                <a:schemeClr val="tx1"/>
              </a:solidFill>
            </a:rPr>
            <a:t>)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б</a:t>
          </a:r>
          <a:r>
            <a:rPr lang="en-US" sz="2600" b="1" kern="1200" dirty="0">
              <a:solidFill>
                <a:schemeClr val="tx1"/>
              </a:solidFill>
            </a:rPr>
            <a:t>)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в</a:t>
          </a:r>
          <a:r>
            <a:rPr lang="en-US" sz="2600" b="1" kern="1200" dirty="0">
              <a:solidFill>
                <a:srgbClr val="FF0000"/>
              </a:solidFill>
            </a:rPr>
            <a:t>) YouTube </a:t>
          </a:r>
          <a:r>
            <a:rPr lang="mk-MK" sz="2600" b="1" kern="1200" dirty="0">
              <a:solidFill>
                <a:srgbClr val="FF0000"/>
              </a:solidFill>
            </a:rPr>
            <a:t>каналот на Советот на Европа</a:t>
          </a:r>
          <a:endParaRPr lang="en-US" sz="2600" b="1" kern="1200" dirty="0">
            <a:solidFill>
              <a:srgbClr val="FF0000"/>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г</a:t>
          </a:r>
          <a:r>
            <a:rPr lang="en-US" sz="2600" b="1" kern="1200" dirty="0">
              <a:solidFill>
                <a:schemeClr val="tx1"/>
              </a:solidFill>
            </a:rPr>
            <a:t>)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chemeClr val="tx1"/>
              </a:solidFill>
            </a:rPr>
            <a:t>д</a:t>
          </a:r>
          <a:r>
            <a:rPr lang="en-US" sz="2600" b="1" kern="1200" dirty="0">
              <a:solidFill>
                <a:schemeClr val="tx1"/>
              </a:solidFill>
            </a:rPr>
            <a:t>)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mk-MK" sz="2600" b="1" kern="1200" dirty="0"/>
            <a:t>За кои од следниве кривични дела Конвенцијата од Будимпешта ќе овозможи меѓународна соработка?</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а</a:t>
          </a:r>
          <a:r>
            <a:rPr lang="en-US" sz="2600" b="1" kern="1200" dirty="0"/>
            <a:t>) </a:t>
          </a:r>
          <a:r>
            <a:rPr lang="mk-MK" sz="2600" b="1" kern="1200" dirty="0"/>
            <a:t>Хакерство</a:t>
          </a:r>
          <a:endParaRPr lang="en-US" sz="2600" b="1" kern="1200" dirty="0"/>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б</a:t>
          </a:r>
          <a:r>
            <a:rPr lang="en-US" sz="2600" b="1" kern="1200" dirty="0"/>
            <a:t>) </a:t>
          </a:r>
          <a:r>
            <a:rPr lang="mk-MK" sz="2600" b="1" kern="1200" dirty="0"/>
            <a:t>Политичко кривично дело</a:t>
          </a:r>
          <a:endParaRPr lang="en-US" sz="2600" b="1" kern="1200" dirty="0"/>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в</a:t>
          </a:r>
          <a:r>
            <a:rPr lang="en-US" sz="2600" b="1" kern="1200" dirty="0"/>
            <a:t>) </a:t>
          </a:r>
          <a:r>
            <a:rPr lang="mk-MK" sz="2600" b="1" kern="1200" dirty="0"/>
            <a:t>Фалсификување поврзано со компјутери</a:t>
          </a:r>
          <a:endParaRPr lang="en-US" sz="2600" b="1" kern="1200" dirty="0"/>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г</a:t>
          </a:r>
          <a:r>
            <a:rPr lang="en-US" sz="2600" b="1" kern="1200" dirty="0"/>
            <a:t>) </a:t>
          </a:r>
          <a:r>
            <a:rPr lang="en-US" sz="2600" b="1" kern="1200" dirty="0" err="1"/>
            <a:t>DDoS</a:t>
          </a:r>
          <a:r>
            <a:rPr lang="en-US" sz="2600" b="1" kern="1200" dirty="0"/>
            <a:t> </a:t>
          </a:r>
          <a:r>
            <a:rPr lang="mk-MK" sz="2600" b="1" kern="1200" dirty="0"/>
            <a:t>напад</a:t>
          </a:r>
          <a:endParaRPr lang="en-US" sz="2600" b="1" kern="1200" dirty="0"/>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д</a:t>
          </a:r>
          <a:r>
            <a:rPr lang="en-US" sz="2600" b="1" kern="1200" dirty="0"/>
            <a:t>) </a:t>
          </a:r>
          <a:r>
            <a:rPr lang="mk-MK" sz="2600" b="1" kern="1200" dirty="0"/>
            <a:t>Поседување на детска порнографија на </a:t>
          </a:r>
          <a:r>
            <a:rPr lang="en-US" sz="2600" b="1" kern="1200" dirty="0"/>
            <a:t>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mk-MK" sz="2600" b="1" kern="1200" dirty="0"/>
            <a:t>За кои од следниве кривични дела Конвенцијата од Будимпешта ќе овозможи меѓународна соработка?</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а</a:t>
          </a:r>
          <a:r>
            <a:rPr lang="en-US" sz="2600" b="1" kern="1200" dirty="0">
              <a:solidFill>
                <a:srgbClr val="FF0000"/>
              </a:solidFill>
            </a:rPr>
            <a:t>) </a:t>
          </a:r>
          <a:r>
            <a:rPr lang="mk-MK" sz="2600" b="1" kern="1200" dirty="0">
              <a:solidFill>
                <a:srgbClr val="FF0000"/>
              </a:solidFill>
            </a:rPr>
            <a:t>Хакирање</a:t>
          </a:r>
          <a:endParaRPr lang="en-US" sz="2600" b="1" kern="1200" dirty="0">
            <a:solidFill>
              <a:srgbClr val="FF0000"/>
            </a:solidFill>
          </a:endParaRP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б</a:t>
          </a:r>
          <a:r>
            <a:rPr lang="en-US" sz="2600" b="1" kern="1200" dirty="0"/>
            <a:t>) </a:t>
          </a:r>
          <a:r>
            <a:rPr lang="mk-MK" sz="2600" b="1" kern="1200" dirty="0"/>
            <a:t>Политичко кривично дело</a:t>
          </a:r>
          <a:endParaRPr lang="en-US" sz="2600" b="1" kern="1200" dirty="0"/>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в</a:t>
          </a:r>
          <a:r>
            <a:rPr lang="en-US" sz="2600" b="1" kern="1200" dirty="0">
              <a:solidFill>
                <a:srgbClr val="FF0000"/>
              </a:solidFill>
            </a:rPr>
            <a:t>) </a:t>
          </a:r>
          <a:r>
            <a:rPr lang="mk-MK" sz="2600" b="1" kern="1200" dirty="0">
              <a:solidFill>
                <a:srgbClr val="FF0000"/>
              </a:solidFill>
            </a:rPr>
            <a:t>Фалсификување поврзано со компјутери</a:t>
          </a:r>
          <a:endParaRPr lang="en-US" sz="2600" b="1" kern="1200" dirty="0">
            <a:solidFill>
              <a:srgbClr val="FF0000"/>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г</a:t>
          </a:r>
          <a:r>
            <a:rPr lang="en-US" sz="2600" b="1" kern="1200" dirty="0">
              <a:solidFill>
                <a:srgbClr val="FF0000"/>
              </a:solidFill>
            </a:rPr>
            <a:t>) </a:t>
          </a:r>
          <a:r>
            <a:rPr lang="en-US" sz="2600" b="1" kern="1200" dirty="0" err="1">
              <a:solidFill>
                <a:srgbClr val="FF0000"/>
              </a:solidFill>
            </a:rPr>
            <a:t>DDoS</a:t>
          </a:r>
          <a:r>
            <a:rPr lang="en-US" sz="2600" b="1" kern="1200" dirty="0">
              <a:solidFill>
                <a:srgbClr val="FF0000"/>
              </a:solidFill>
            </a:rPr>
            <a:t> </a:t>
          </a:r>
          <a:r>
            <a:rPr lang="mk-MK" sz="2600" b="1" kern="1200" dirty="0">
              <a:solidFill>
                <a:srgbClr val="FF0000"/>
              </a:solidFill>
            </a:rPr>
            <a:t>напад</a:t>
          </a:r>
          <a:endParaRPr lang="en-US" sz="2600" b="1" kern="1200" dirty="0">
            <a:solidFill>
              <a:srgbClr val="FF0000"/>
            </a:solidFill>
          </a:endParaRP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д</a:t>
          </a:r>
          <a:r>
            <a:rPr lang="en-US" sz="2600" b="1" kern="1200" dirty="0">
              <a:solidFill>
                <a:srgbClr val="FF0000"/>
              </a:solidFill>
            </a:rPr>
            <a:t>) </a:t>
          </a:r>
          <a:r>
            <a:rPr lang="mk-MK" sz="2600" b="1" kern="1200" dirty="0">
              <a:solidFill>
                <a:srgbClr val="FF0000"/>
              </a:solidFill>
            </a:rPr>
            <a:t>Поседување на детска порнографија на </a:t>
          </a:r>
          <a:r>
            <a:rPr lang="en-US" sz="2600" b="1" kern="1200" dirty="0">
              <a:solidFill>
                <a:srgbClr val="FF0000"/>
              </a:solidFill>
            </a:rPr>
            <a:t>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Конвенцијата од Будимпешта ѝ дозволува на страна да одбие да даде помош доколку другата страна користи различна терминологија за дефинирање на кривично дело, дури и ако основното дејство претставува кривично дело во двете земји. Точно или неточно?</a:t>
          </a:r>
          <a:endParaRPr lang="en-US" sz="32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Конвенцијата од Будимпешта не бара страната да дава заемна помош доколку друга страна користи различна терминологија за да го дефинира кривично дело, дури и доколку основното дејство е кривично дело во двете земји. Точно или неточно?</a:t>
          </a:r>
          <a:endParaRPr lang="en-US" sz="3200" b="1" kern="1200" dirty="0"/>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mk-MK" sz="3400" b="1" kern="1200" dirty="0">
              <a:solidFill>
                <a:schemeClr val="tx1"/>
              </a:solidFill>
            </a:rPr>
            <a:t>Конвенцијата од Будимпешта ги надминува процесните и доверливите одредби од постојните аранжмани поврзани со заемна помош во кривични предмети помеѓу земјите?</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mk-MK" sz="3400" b="1" kern="1200" dirty="0">
              <a:solidFill>
                <a:schemeClr val="tx1"/>
              </a:solidFill>
            </a:rPr>
            <a:t>Конвенцијата од Будимпешта ги надминува процесните и доверливите одредби од постојните аранжмани поврзани со заемна помош во кривични предмети помеѓу земјите?</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Не е потребно страните да поднесат барање за заемна помош за откривање на податочен сообраќај преземен од друга страна согласно барањето за зачувување на податоци. Другата страна мора да открие релевантни податочен сообраќај без барање.</a:t>
          </a:r>
          <a:endParaRPr lang="en-US" sz="32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Точно</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mk-MK" sz="3100" b="1" kern="1200" dirty="0"/>
            <a:t>Во кои ситуации, Конвенцијата од Будимпешта ќе дозволи една страна да има пристап до податоци во друга судска надлежност без одобрение од друга страна?</a:t>
          </a:r>
          <a:endParaRPr lang="en-US" sz="3100" b="1" kern="1200" dirty="0"/>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а</a:t>
          </a:r>
          <a:r>
            <a:rPr lang="en-US" sz="1900" b="1" kern="1200" dirty="0"/>
            <a:t>) </a:t>
          </a:r>
          <a:r>
            <a:rPr lang="mk-MK" sz="1900" b="1" kern="1200" dirty="0"/>
            <a:t>Приватни податоци</a:t>
          </a:r>
          <a:endParaRPr lang="en-US" sz="1900" b="1" kern="1200" dirty="0"/>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б</a:t>
          </a:r>
          <a:r>
            <a:rPr lang="en-US" sz="1900" b="1" kern="1200" dirty="0"/>
            <a:t>) </a:t>
          </a:r>
          <a:r>
            <a:rPr lang="mk-MK" sz="1900" b="1" kern="1200" dirty="0"/>
            <a:t>Јавно достапни податоци</a:t>
          </a:r>
          <a:endParaRPr lang="en-US" sz="1900" b="1" kern="1200" dirty="0"/>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в) Сите складирани податоци со законска или доброволна согласност од лице овластено да ги открие истите</a:t>
          </a:r>
          <a:endParaRPr lang="en-US" sz="1900" b="1" kern="1200" dirty="0"/>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г</a:t>
          </a:r>
          <a:r>
            <a:rPr lang="en-US" sz="1900" b="1" kern="1200" dirty="0"/>
            <a:t>) </a:t>
          </a:r>
          <a:r>
            <a:rPr lang="mk-MK" sz="1900" b="1" kern="1200" dirty="0"/>
            <a:t>Податочен сообраќај</a:t>
          </a:r>
          <a:endParaRPr lang="en-US" sz="1900" b="1" kern="1200" dirty="0"/>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д</a:t>
          </a:r>
          <a:r>
            <a:rPr lang="en-US" sz="1900" b="1" kern="1200" dirty="0"/>
            <a:t>) </a:t>
          </a:r>
          <a:r>
            <a:rPr lang="mk-MK" sz="1900" b="1" kern="1200" dirty="0"/>
            <a:t>Содржински податоци</a:t>
          </a:r>
          <a:r>
            <a:rPr lang="en-US" sz="1900" b="1" kern="1200" dirty="0"/>
            <a:t>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mk-MK" sz="3100" b="1" kern="1200" dirty="0"/>
            <a:t>Во кои ситуации, Конвенцијата од Будимпешта ќе дозволи една страна да има пристап до податоци во друга судска надлежност без одобрение од друга страна?</a:t>
          </a:r>
          <a:endParaRPr lang="en-US" sz="3100" b="1" kern="1200" dirty="0"/>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а</a:t>
          </a:r>
          <a:r>
            <a:rPr lang="en-US" sz="1900" b="1" kern="1200" dirty="0"/>
            <a:t>) </a:t>
          </a:r>
          <a:r>
            <a:rPr lang="mk-MK" sz="1900" b="1" kern="1200" dirty="0"/>
            <a:t>Приватни податоци</a:t>
          </a:r>
          <a:endParaRPr lang="en-US" sz="1900" b="1" kern="1200" dirty="0"/>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solidFill>
                <a:srgbClr val="FF0000"/>
              </a:solidFill>
            </a:rPr>
            <a:t>б</a:t>
          </a:r>
          <a:r>
            <a:rPr lang="en-US" sz="1900" b="1" kern="1200" dirty="0">
              <a:solidFill>
                <a:srgbClr val="FF0000"/>
              </a:solidFill>
            </a:rPr>
            <a:t>) </a:t>
          </a:r>
          <a:r>
            <a:rPr lang="mk-MK" sz="1900" b="1" kern="1200" dirty="0">
              <a:solidFill>
                <a:srgbClr val="FF0000"/>
              </a:solidFill>
            </a:rPr>
            <a:t>Јавно достапни податоци</a:t>
          </a:r>
          <a:endParaRPr lang="en-US" sz="1900" b="1" kern="1200" dirty="0">
            <a:solidFill>
              <a:srgbClr val="FF0000"/>
            </a:solidFill>
          </a:endParaRP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solidFill>
                <a:srgbClr val="FF0000"/>
              </a:solidFill>
            </a:rPr>
            <a:t>в) Сите складирани податоци со законска или доброволна согласност од лице овластено да ги открие истите</a:t>
          </a:r>
          <a:endParaRPr lang="en-US" sz="1900" b="1" kern="1200" dirty="0">
            <a:solidFill>
              <a:srgbClr val="FF0000"/>
            </a:solidFill>
          </a:endParaRP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г</a:t>
          </a:r>
          <a:r>
            <a:rPr lang="en-US" sz="1900" b="1" kern="1200" dirty="0"/>
            <a:t>) </a:t>
          </a:r>
          <a:r>
            <a:rPr lang="mk-MK" sz="1900" b="1" kern="1200" dirty="0"/>
            <a:t>Податочен сообраќај</a:t>
          </a:r>
          <a:endParaRPr lang="en-US" sz="1900" b="1" kern="1200" dirty="0"/>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mk-MK" sz="1900" b="1" kern="1200" dirty="0"/>
            <a:t>д</a:t>
          </a:r>
          <a:r>
            <a:rPr lang="en-US" sz="1900" b="1" kern="1200" dirty="0"/>
            <a:t>) </a:t>
          </a:r>
          <a:r>
            <a:rPr lang="mk-MK" sz="1900" b="1" kern="1200" dirty="0"/>
            <a:t>Содржински податоци</a:t>
          </a:r>
          <a:r>
            <a:rPr lang="en-US" sz="1900" b="1" kern="1200" dirty="0"/>
            <a:t>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Страната одбива да обезбеди заемна помош во врска со следење на содржински податоци на друга страна, бидејќи тоа не е дозволено според нејзиното домашно законодавство. Страната го повредила член 34 од Конвенцијата од Будимпешта.</a:t>
          </a:r>
          <a:endParaRPr lang="en-US" sz="32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mk-MK" sz="4000" b="1" kern="1200" dirty="0">
              <a:solidFill>
                <a:schemeClr val="tx1"/>
              </a:solidFill>
            </a:rPr>
            <a:t>Точно</a:t>
          </a:r>
          <a:r>
            <a:rPr lang="en-US" sz="40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mk-MK" sz="4000" b="1" kern="1200" dirty="0">
              <a:solidFill>
                <a:schemeClr val="tx1"/>
              </a:solidFill>
            </a:rPr>
            <a:t>Неточно</a:t>
          </a:r>
          <a:endParaRPr lang="en-US" sz="40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Кои од наведените не се дел од податочниот сообраќај? </a:t>
          </a:r>
          <a:endParaRPr lang="en-US" sz="2600" b="1" kern="1200" dirty="0"/>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а</a:t>
          </a:r>
          <a:r>
            <a:rPr lang="en-US" sz="2600" kern="1200" dirty="0"/>
            <a:t>) </a:t>
          </a:r>
          <a:r>
            <a:rPr lang="mk-MK" sz="2600" kern="1200" dirty="0"/>
            <a:t>Содржина на телото од пораката по е-пошта</a:t>
          </a:r>
          <a:endParaRPr lang="en-US" sz="2600" kern="1200" dirty="0"/>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б</a:t>
          </a:r>
          <a:r>
            <a:rPr lang="en-US" sz="2600" kern="1200" dirty="0"/>
            <a:t>) </a:t>
          </a:r>
          <a:r>
            <a:rPr lang="mk-MK" sz="2600" kern="1200" dirty="0"/>
            <a:t>Време на е-пошта</a:t>
          </a:r>
          <a:endParaRPr lang="en-US" sz="2600" kern="1200" dirty="0"/>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304382"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в</a:t>
          </a:r>
          <a:r>
            <a:rPr lang="en-US" sz="2600" kern="1200" dirty="0"/>
            <a:t>) </a:t>
          </a:r>
          <a:r>
            <a:rPr lang="mk-MK" sz="2600" kern="1200" dirty="0"/>
            <a:t>Големина на е-пошта</a:t>
          </a:r>
          <a:endParaRPr lang="en-US" sz="2600" kern="1200" dirty="0"/>
        </a:p>
      </dsp:txBody>
      <dsp:txXfrm>
        <a:off x="2872949" y="2045674"/>
        <a:ext cx="5304382"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г</a:t>
          </a:r>
          <a:r>
            <a:rPr lang="en-US" sz="2600" kern="1200" dirty="0"/>
            <a:t>) </a:t>
          </a:r>
          <a:r>
            <a:rPr lang="mk-MK" sz="2600" kern="1200" dirty="0"/>
            <a:t>Вид на основна услуга</a:t>
          </a:r>
          <a:endParaRPr lang="en-US" sz="2600" kern="1200" dirty="0"/>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д</a:t>
          </a:r>
          <a:r>
            <a:rPr lang="en-US" sz="2600" kern="1200" dirty="0"/>
            <a:t>) </a:t>
          </a:r>
          <a:r>
            <a:rPr lang="mk-MK" sz="2600" kern="1200" dirty="0"/>
            <a:t>Наслов на предметот на е-пошта</a:t>
          </a:r>
          <a:endParaRPr lang="en-US" sz="2600" kern="1200" dirty="0"/>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Страната одбива да обезбеди заемна помош во врска со следење на содржински податоци на друга страна, бидејќи тоа не е дозволено според нејзиното домашно законодавство. Страната го повредила член 34 од Конвенцијата од Будимпешта.</a:t>
          </a:r>
          <a:endParaRPr lang="en-US" sz="32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mk-MK" sz="4000" b="1" kern="1200" dirty="0">
              <a:solidFill>
                <a:schemeClr val="tx1"/>
              </a:solidFill>
            </a:rPr>
            <a:t>Точно</a:t>
          </a:r>
          <a:r>
            <a:rPr lang="en-US" sz="40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mk-MK" sz="4000" b="1" kern="1200" dirty="0">
              <a:solidFill>
                <a:srgbClr val="FF0000"/>
              </a:solidFill>
            </a:rPr>
            <a:t>Неточно</a:t>
          </a:r>
          <a:endParaRPr lang="en-US" sz="40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endParaRPr lang="en-US" sz="40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mk-MK" sz="3400" b="1" kern="1200" dirty="0"/>
            <a:t>Што од наведеното не се разгледува за вклучување со Вториот дополнителен протокол?</a:t>
          </a:r>
          <a:endParaRPr lang="en-US" sz="3400" b="1" kern="1200" dirty="0"/>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t>а</a:t>
          </a:r>
          <a:r>
            <a:rPr lang="en-US" sz="3200" b="1" kern="1200" dirty="0"/>
            <a:t>) </a:t>
          </a:r>
          <a:r>
            <a:rPr lang="mk-MK" sz="3200" b="1" kern="1200" dirty="0"/>
            <a:t>Откривање на податоци во итни случаи</a:t>
          </a:r>
          <a:endParaRPr lang="en-US" sz="32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t>б</a:t>
          </a:r>
          <a:r>
            <a:rPr lang="en-GB" sz="3200" b="1" kern="1200" dirty="0"/>
            <a:t>) </a:t>
          </a:r>
          <a:r>
            <a:rPr lang="mk-MK" sz="3200" b="1" kern="1200" dirty="0"/>
            <a:t>Расизам и ксенофобија </a:t>
          </a:r>
          <a:endParaRPr lang="en-US" sz="3200" b="1" kern="1200" dirty="0"/>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в</a:t>
          </a:r>
          <a:r>
            <a:rPr lang="en-US" sz="3200" b="1" kern="1200" dirty="0">
              <a:solidFill>
                <a:schemeClr val="tx1"/>
              </a:solidFill>
            </a:rPr>
            <a:t>) </a:t>
          </a:r>
          <a:r>
            <a:rPr lang="mk-MK" sz="3200" b="1" kern="1200" dirty="0">
              <a:solidFill>
                <a:schemeClr val="tx1"/>
              </a:solidFill>
            </a:rPr>
            <a:t>Тајни истраги</a:t>
          </a:r>
          <a:endParaRPr lang="en-US" sz="3200" b="1" kern="1200" dirty="0">
            <a:solidFill>
              <a:schemeClr val="tx1"/>
            </a:solidFill>
          </a:endParaRP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t>г</a:t>
          </a:r>
          <a:r>
            <a:rPr lang="en-US" sz="3200" b="1" kern="1200" dirty="0"/>
            <a:t>) </a:t>
          </a:r>
          <a:r>
            <a:rPr lang="mk-MK" sz="3200" b="1" kern="1200" dirty="0"/>
            <a:t>Барање на </a:t>
          </a:r>
          <a:r>
            <a:rPr lang="en-US" sz="3200" b="1" kern="1200" dirty="0"/>
            <a:t>WHOIS </a:t>
          </a:r>
          <a:r>
            <a:rPr lang="mk-MK" sz="3200" b="1" kern="1200" dirty="0"/>
            <a:t>информации</a:t>
          </a:r>
          <a:endParaRPr lang="en-US" sz="3200" b="1" kern="1200" dirty="0"/>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mk-MK" sz="3400" b="1" kern="1200" dirty="0"/>
            <a:t>Што од наведеното не се разгледува за вклучување со Вториот дополнителен протокол?</a:t>
          </a:r>
          <a:endParaRPr lang="en-US" sz="3400" b="1" kern="1200" dirty="0"/>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t>а</a:t>
          </a:r>
          <a:r>
            <a:rPr lang="en-US" sz="3200" b="1" kern="1200" dirty="0"/>
            <a:t>) </a:t>
          </a:r>
          <a:r>
            <a:rPr lang="mk-MK" sz="3200" b="1" kern="1200" dirty="0"/>
            <a:t>Откривање на податоци во итни случаи</a:t>
          </a:r>
          <a:endParaRPr lang="en-US" sz="32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solidFill>
                <a:srgbClr val="FF0000"/>
              </a:solidFill>
            </a:rPr>
            <a:t>б</a:t>
          </a:r>
          <a:r>
            <a:rPr lang="en-GB" sz="3200" b="1" kern="1200" dirty="0">
              <a:solidFill>
                <a:srgbClr val="FF0000"/>
              </a:solidFill>
            </a:rPr>
            <a:t>) </a:t>
          </a:r>
          <a:r>
            <a:rPr lang="mk-MK" sz="3200" b="1" kern="1200" dirty="0">
              <a:solidFill>
                <a:srgbClr val="FF0000"/>
              </a:solidFill>
            </a:rPr>
            <a:t>Расизам и ксенофобија </a:t>
          </a:r>
          <a:endParaRPr lang="en-US" sz="3200" b="1" kern="1200" dirty="0">
            <a:solidFill>
              <a:srgbClr val="FF0000"/>
            </a:solidFill>
          </a:endParaRP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solidFill>
                <a:schemeClr val="tx1"/>
              </a:solidFill>
            </a:rPr>
            <a:t>в</a:t>
          </a:r>
          <a:r>
            <a:rPr lang="en-US" sz="3200" b="1" kern="1200" dirty="0">
              <a:solidFill>
                <a:schemeClr val="tx1"/>
              </a:solidFill>
            </a:rPr>
            <a:t>) </a:t>
          </a:r>
          <a:r>
            <a:rPr lang="mk-MK" sz="3200" b="1" kern="1200" dirty="0">
              <a:solidFill>
                <a:schemeClr val="tx1"/>
              </a:solidFill>
            </a:rPr>
            <a:t>Тајни истраги</a:t>
          </a:r>
          <a:endParaRPr lang="en-US" sz="3200" b="1" kern="1200" dirty="0">
            <a:solidFill>
              <a:schemeClr val="tx1"/>
            </a:solidFill>
          </a:endParaRP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mk-MK" sz="3200" b="1" kern="1200" dirty="0"/>
            <a:t>г</a:t>
          </a:r>
          <a:r>
            <a:rPr lang="en-US" sz="3200" b="1" kern="1200" dirty="0"/>
            <a:t>) </a:t>
          </a:r>
          <a:r>
            <a:rPr lang="mk-MK" sz="3200" b="1" kern="1200" dirty="0"/>
            <a:t>Барање на </a:t>
          </a:r>
          <a:r>
            <a:rPr lang="en-US" sz="3200" b="1" kern="1200" dirty="0"/>
            <a:t>WHOIS </a:t>
          </a:r>
          <a:r>
            <a:rPr lang="mk-MK" sz="3200" b="1" kern="1200" dirty="0"/>
            <a:t>информации</a:t>
          </a:r>
          <a:endParaRPr lang="en-US" sz="3200" b="1" kern="1200" dirty="0"/>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t>Кои од наведените не се дел од податочниот сообраќај? </a:t>
          </a:r>
          <a:endParaRPr lang="en-US" sz="2600" b="1" kern="1200" dirty="0"/>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а</a:t>
          </a:r>
          <a:r>
            <a:rPr lang="en-US" sz="2600" b="1" kern="1200" dirty="0">
              <a:solidFill>
                <a:srgbClr val="FF0000"/>
              </a:solidFill>
            </a:rPr>
            <a:t>) </a:t>
          </a:r>
          <a:r>
            <a:rPr lang="mk-MK" sz="2600" b="1" kern="1200" dirty="0">
              <a:solidFill>
                <a:srgbClr val="FF0000"/>
              </a:solidFill>
            </a:rPr>
            <a:t>Содржина на телото од пораката по е-пошта</a:t>
          </a:r>
          <a:endParaRPr lang="en-US" sz="2600" b="1" kern="1200" dirty="0">
            <a:solidFill>
              <a:srgbClr val="FF0000"/>
            </a:solidFill>
          </a:endParaRP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б</a:t>
          </a:r>
          <a:r>
            <a:rPr lang="en-US" sz="2600" kern="1200" dirty="0"/>
            <a:t>) </a:t>
          </a:r>
          <a:r>
            <a:rPr lang="mk-MK" sz="2600" kern="1200" dirty="0"/>
            <a:t>Време на е-пошта</a:t>
          </a:r>
          <a:endParaRPr lang="en-US" sz="2600" kern="1200" dirty="0"/>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304382"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в</a:t>
          </a:r>
          <a:r>
            <a:rPr lang="en-US" sz="2600" kern="1200" dirty="0"/>
            <a:t>) </a:t>
          </a:r>
          <a:r>
            <a:rPr lang="mk-MK" sz="2600" kern="1200" dirty="0"/>
            <a:t>Големина на е-пошта</a:t>
          </a:r>
          <a:endParaRPr lang="en-US" sz="2600" kern="1200" dirty="0"/>
        </a:p>
      </dsp:txBody>
      <dsp:txXfrm>
        <a:off x="2872949" y="2045674"/>
        <a:ext cx="5304382"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kern="1200" dirty="0"/>
            <a:t>г</a:t>
          </a:r>
          <a:r>
            <a:rPr lang="en-US" sz="2600" kern="1200" dirty="0"/>
            <a:t>) </a:t>
          </a:r>
          <a:r>
            <a:rPr lang="mk-MK" sz="2600" kern="1200" dirty="0"/>
            <a:t>Вид на основна услуга</a:t>
          </a:r>
          <a:endParaRPr lang="en-US" sz="2600" kern="1200" dirty="0"/>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mk-MK" sz="2600" b="1" kern="1200" dirty="0">
              <a:solidFill>
                <a:srgbClr val="FF0000"/>
              </a:solidFill>
            </a:rPr>
            <a:t>д</a:t>
          </a:r>
          <a:r>
            <a:rPr lang="en-US" sz="2600" b="1" kern="1200" dirty="0">
              <a:solidFill>
                <a:srgbClr val="FF0000"/>
              </a:solidFill>
            </a:rPr>
            <a:t>) </a:t>
          </a:r>
          <a:r>
            <a:rPr lang="mk-MK" sz="2600" b="1" kern="1200" dirty="0">
              <a:solidFill>
                <a:srgbClr val="FF0000"/>
              </a:solidFill>
            </a:rPr>
            <a:t>Наслов на предметот на е-пошта</a:t>
          </a:r>
          <a:endParaRPr lang="en-US" sz="2600" b="1" kern="1200" dirty="0">
            <a:solidFill>
              <a:srgbClr val="FF0000"/>
            </a:solidFill>
          </a:endParaRP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Лице се поврзува на јавна </a:t>
          </a:r>
          <a:r>
            <a:rPr lang="en-US" sz="3400" b="1" kern="1200" dirty="0">
              <a:solidFill>
                <a:schemeClr val="tx1"/>
              </a:solidFill>
            </a:rPr>
            <a:t>Wi-Fi </a:t>
          </a:r>
          <a:r>
            <a:rPr lang="mk-MK" sz="3400" b="1" kern="1200" dirty="0">
              <a:solidFill>
                <a:schemeClr val="tx1"/>
              </a:solidFill>
            </a:rPr>
            <a:t>мрежа и користи софтвер за следење на приватна комуникација преку е-пошта помеѓу два други корисници на </a:t>
          </a:r>
          <a:r>
            <a:rPr lang="en-US" sz="3400" b="1" kern="1200" dirty="0">
              <a:solidFill>
                <a:schemeClr val="tx1"/>
              </a:solidFill>
            </a:rPr>
            <a:t>Wi-Fi </a:t>
          </a:r>
          <a:r>
            <a:rPr lang="mk-MK" sz="3400" b="1" kern="1200" dirty="0">
              <a:solidFill>
                <a:schemeClr val="tx1"/>
              </a:solidFill>
            </a:rPr>
            <a:t>мрежата. Ова не преставува повреда според член 3.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Лице се поврзува на јавна </a:t>
          </a:r>
          <a:r>
            <a:rPr lang="en-US" sz="3400" b="1" kern="1200" dirty="0">
              <a:solidFill>
                <a:schemeClr val="tx1"/>
              </a:solidFill>
            </a:rPr>
            <a:t>Wi-Fi </a:t>
          </a:r>
          <a:r>
            <a:rPr lang="mk-MK" sz="3400" b="1" kern="1200" dirty="0">
              <a:solidFill>
                <a:schemeClr val="tx1"/>
              </a:solidFill>
            </a:rPr>
            <a:t>мрежа и користи софтвер за следење на приватна комуникација преку е-пошта помеѓу два други корисници на </a:t>
          </a:r>
          <a:r>
            <a:rPr lang="en-US" sz="3400" b="1" kern="1200" dirty="0">
              <a:solidFill>
                <a:schemeClr val="tx1"/>
              </a:solidFill>
            </a:rPr>
            <a:t>Wi-Fi </a:t>
          </a:r>
          <a:r>
            <a:rPr lang="mk-MK" sz="3400" b="1" kern="1200" dirty="0">
              <a:solidFill>
                <a:schemeClr val="tx1"/>
              </a:solidFill>
            </a:rPr>
            <a:t>мрежата. Ова не преставува повреда според член 3.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 </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Неточно</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Едно лице го прекинува напојувањето на компјутерскиот систем, со што ја попречува неговата работа. Ова не претставува мешање на системот согласно член 5 од Конвенцијата од Будимпешта.</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Точно</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mk-MK" sz="3400" b="1" kern="1200" dirty="0">
              <a:solidFill>
                <a:schemeClr val="tx1"/>
              </a:solidFill>
            </a:rPr>
            <a:t>Едно лице го прекинува напојувањето на компјутерскиот систем, со што ја попречува неговата работа. Ова не претставува мешање на системот согласно член 5 од Конвенцијата од Будимпешта.</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rgbClr val="FF0000"/>
              </a:solidFill>
            </a:rPr>
            <a:t>Точно</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mk-MK" sz="4400" b="1" kern="1200" dirty="0">
              <a:solidFill>
                <a:schemeClr val="tx1"/>
              </a:solidFill>
            </a:rPr>
            <a:t>Неточно</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mk-MK" sz="3200" b="1" kern="1200" dirty="0"/>
            <a:t>Што од наведеното не би претставувало детска порнографија според Конвенцијата од Будимпешта?</a:t>
          </a:r>
          <a:endParaRPr lang="en-US" sz="3200" b="1" kern="1200" dirty="0"/>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mk-MK" sz="2300" b="0" kern="1200" dirty="0">
              <a:solidFill>
                <a:schemeClr val="tx1"/>
              </a:solidFill>
            </a:rPr>
            <a:t>а</a:t>
          </a:r>
          <a:r>
            <a:rPr lang="en-US" sz="2300" b="0" kern="1200" dirty="0">
              <a:solidFill>
                <a:schemeClr val="tx1"/>
              </a:solidFill>
            </a:rPr>
            <a:t>) </a:t>
          </a:r>
          <a:r>
            <a:rPr lang="mk-MK" sz="2300" b="0" kern="1200" dirty="0">
              <a:solidFill>
                <a:schemeClr val="tx1"/>
              </a:solidFill>
            </a:rPr>
            <a:t>Видео од малолетници во очигледна сексуална положба</a:t>
          </a:r>
          <a:endParaRPr lang="en-US" sz="2300" b="0" kern="1200" dirty="0">
            <a:solidFill>
              <a:srgbClr val="00B0F0"/>
            </a:solidFill>
          </a:endParaRP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mk-MK" sz="2300" kern="1200" dirty="0"/>
            <a:t>б</a:t>
          </a:r>
          <a:r>
            <a:rPr lang="en-US" sz="2300" kern="1200" dirty="0"/>
            <a:t>) </a:t>
          </a:r>
          <a:r>
            <a:rPr lang="mk-MK" sz="2300" kern="1200" dirty="0"/>
            <a:t>Видео кое содржи компјутерска симулација на детска порнографија</a:t>
          </a:r>
          <a:endParaRPr lang="en-US" sz="2300" kern="1200" dirty="0"/>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mk-MK" sz="2300" kern="1200" dirty="0"/>
            <a:t>в</a:t>
          </a:r>
          <a:r>
            <a:rPr lang="en-US" sz="2300" kern="1200" dirty="0"/>
            <a:t>) </a:t>
          </a:r>
          <a:r>
            <a:rPr lang="mk-MK" sz="2300" kern="1200" dirty="0"/>
            <a:t>Аудио клип од малолетници кои се во очигледна сексуална положба</a:t>
          </a:r>
          <a:endParaRPr lang="en-US" sz="2300" kern="1200" dirty="0">
            <a:solidFill>
              <a:srgbClr val="00B0F0"/>
            </a:solidFill>
          </a:endParaRP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mk-MK" sz="2300" kern="1200" dirty="0"/>
            <a:t>г</a:t>
          </a:r>
          <a:r>
            <a:rPr lang="en-US" sz="2300" kern="1200" dirty="0"/>
            <a:t>) </a:t>
          </a:r>
          <a:r>
            <a:rPr lang="mk-MK" sz="2300" kern="1200" dirty="0"/>
            <a:t>Видео во кое лица кои изгледаат како малолетници и кои се во очигледна сексуална положба</a:t>
          </a:r>
          <a:endParaRPr lang="en-US" sz="2300" kern="1200" dirty="0">
            <a:solidFill>
              <a:srgbClr val="00B0F0"/>
            </a:solidFill>
          </a:endParaRP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6/29/2021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Оваа сесија ќе биде поделена на 5 дела. </a:t>
            </a:r>
          </a:p>
          <a:p>
            <a:pPr rtl="0"/>
            <a:r>
              <a:rPr lang="ru-RU" sz="1200" b="0" i="0" kern="1200" dirty="0">
                <a:solidFill>
                  <a:schemeClr val="tx1"/>
                </a:solidFill>
                <a:effectLst/>
                <a:latin typeface="+mn-lt"/>
                <a:ea typeface="ＭＳ Ｐゴシック" pitchFamily="-65" charset="-128"/>
                <a:cs typeface="ＭＳ Ｐゴシック" pitchFamily="-65" charset="-128"/>
              </a:rPr>
              <a:t>Во првиот дел од сесијата ќе бидат разгледани општите одредби на Конвенцијата од Будимпешта во врска со меѓународната соработка и заемната помош. </a:t>
            </a:r>
            <a:br>
              <a:rPr lang="ru-RU" dirty="0"/>
            </a:br>
            <a:r>
              <a:rPr lang="ru-RU" sz="1200" b="0" i="0" kern="1200" dirty="0">
                <a:solidFill>
                  <a:schemeClr val="tx1"/>
                </a:solidFill>
                <a:effectLst/>
                <a:latin typeface="+mn-lt"/>
                <a:ea typeface="ＭＳ Ｐゴシック" pitchFamily="-65" charset="-128"/>
                <a:cs typeface="ＭＳ Ｐゴシック" pitchFamily="-65" charset="-128"/>
              </a:rPr>
              <a:t>Вториот дел од сесијата ќе разгледа специфични одредби во врска со меѓународната соработка и заемната помош. </a:t>
            </a:r>
          </a:p>
          <a:p>
            <a:r>
              <a:rPr lang="ru-RU" sz="1200" b="0" i="0" kern="1200" dirty="0">
                <a:solidFill>
                  <a:schemeClr val="tx1"/>
                </a:solidFill>
                <a:effectLst/>
                <a:latin typeface="+mn-lt"/>
                <a:ea typeface="ＭＳ Ｐゴシック" pitchFamily="-65" charset="-128"/>
                <a:cs typeface="ＭＳ Ｐゴシック" pitchFamily="-65" charset="-128"/>
              </a:rPr>
              <a:t>Третиот дел од сесијата ќе разгледа некои од одредбите на нацрт-Вториот дополнителен протокол на Конвенцијата од Будимпешта. </a:t>
            </a:r>
          </a:p>
          <a:p>
            <a:r>
              <a:rPr lang="ru-RU" sz="1200" b="0" i="0" kern="1200" dirty="0">
                <a:solidFill>
                  <a:schemeClr val="tx1"/>
                </a:solidFill>
                <a:effectLst/>
                <a:latin typeface="+mn-lt"/>
                <a:ea typeface="ＭＳ Ｐゴシック" pitchFamily="-65" charset="-128"/>
                <a:cs typeface="ＭＳ Ｐゴシック" pitchFamily="-65" charset="-128"/>
              </a:rPr>
              <a:t>Четвртиот дел од сесијата ќе разгледа неколку обрасци за заемна правна помош. </a:t>
            </a:r>
          </a:p>
          <a:p>
            <a:r>
              <a:rPr lang="ru-RU" sz="1200" b="0" i="0" kern="1200" dirty="0">
                <a:solidFill>
                  <a:schemeClr val="tx1"/>
                </a:solidFill>
                <a:effectLst/>
                <a:latin typeface="+mn-lt"/>
                <a:ea typeface="ＭＳ Ｐゴシック" pitchFamily="-65" charset="-128"/>
                <a:cs typeface="ＭＳ Ｐゴシック" pitchFamily="-65" charset="-128"/>
              </a:rPr>
              <a:t>Петтиот дел од сесијата ќе ги резимира целите на сесијата. </a:t>
            </a:r>
            <a:br>
              <a:rPr lang="ru-RU" dirty="0"/>
            </a:b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Левата страна на слајдот го покажува текстот на член 1. г од Конвенцијата од Будимпешта, што е дефиниција за „податочен сообраќај“. </a:t>
            </a:r>
          </a:p>
          <a:p>
            <a:endParaRPr lang="ru-RU" sz="1200" b="0" i="0" kern="1200" dirty="0">
              <a:solidFill>
                <a:schemeClr val="tx1"/>
              </a:solidFill>
              <a:effectLst/>
              <a:latin typeface="+mn-lt"/>
              <a:ea typeface="ＭＳ Ｐゴシック" pitchFamily="-65" charset="-128"/>
              <a:cs typeface="ＭＳ Ｐゴシック" pitchFamily="-65" charset="-128"/>
            </a:endParaRPr>
          </a:p>
          <a:p>
            <a:r>
              <a:rPr lang="ru-RU" sz="1200" b="0" i="0" kern="1200" dirty="0">
                <a:solidFill>
                  <a:schemeClr val="tx1"/>
                </a:solidFill>
                <a:effectLst/>
                <a:latin typeface="+mn-lt"/>
                <a:ea typeface="ＭＳ Ｐゴシック" pitchFamily="-65" charset="-128"/>
                <a:cs typeface="ＭＳ Ｐゴシック" pitchFamily="-65" charset="-128"/>
              </a:rPr>
              <a:t>Десната страна на слајдот дава објаснување за дефиницијата. </a:t>
            </a:r>
          </a:p>
          <a:p>
            <a:endParaRPr lang="en-US" altLang="sr-Latn-RS" dirty="0"/>
          </a:p>
          <a:p>
            <a:r>
              <a:rPr lang="ru-RU" sz="1200" b="0" i="0" kern="1200" dirty="0">
                <a:solidFill>
                  <a:schemeClr val="tx1"/>
                </a:solidFill>
                <a:effectLst/>
                <a:latin typeface="+mn-lt"/>
                <a:ea typeface="ＭＳ Ｐゴシック" pitchFamily="-65" charset="-128"/>
                <a:cs typeface="ＭＳ Ｐゴシック" pitchFamily="-65" charset="-128"/>
              </a:rPr>
              <a:t>Преносните податоци како што се дефинирани во Конвенцијата од Будимпешта се категорија компјутерски податоци што подлежат на специфичен правен режим. Овие податоци ги генерираат компјутерите во синџирот на комуникација со цел да ја пренесат комуникацијата од нејзиниот извор до нејзината дестинација. Затоа е од помош за самата комуникација. Слајдот опишува некои клучни карактеристики на податочниот сообраќај.</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а) Содржината на телото од пораката за е-пошта и д) Наслов на предметот на е-пошта.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ru-RU" sz="1200" b="0" i="0" kern="1200" dirty="0">
              <a:solidFill>
                <a:schemeClr val="tx1"/>
              </a:solidFill>
              <a:effectLst/>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Ова е затоа што податочниот сообраќај</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се однесува на податоците за комуникација, а не на вистинската содржини што се комуницира (т.е. содржината во телото на пораката од е-пошта и насловот на предметот на е-пошта)</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а) Содржината на телото од пораката за е-пошта и д) Наслов на предметот на е-пошта.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ru-RU" sz="1200" b="0" i="0" kern="1200" dirty="0">
              <a:solidFill>
                <a:schemeClr val="tx1"/>
              </a:solidFill>
              <a:effectLst/>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Ова е затоа што податочниот сообраќај</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се однесува на податоците за комуникација, а не на вистинската содржини што се комуницира (т.е. содржината во телото на пораката од е-пошта и насловот на предметот на е-пошта)</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Следниот сет на слајдови ги разгледува одредбите за материјалното право според Поглавје II, Оддел 1 од Конвенцијата од Будимпешта.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4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Кривичното дело на илегален пристап го прават оние кои пристапуваат до целиот или кој било дел од компјутерскиот систем, без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дејство мора да биде намерно и е опишано во член 2 од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Многу често се нарекува хакирање на компјутерски системи и е едно од најчестите компјутерски кривични дела.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има и други феномени, покрај хакерството, кои можат да се класифицираат како илегален пристап - всушност хакирањето се користи за да се опише чинот на незаконски пристап до компјутерски систем, со помош на технологија.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Но, илегалниот пристап го опфаќа и секој неовластен влез во систем, без оглед на употребената технологија и дали воопшто се користи технологија.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Таков случај, на пример, би бил незаконски добиена лозинка од страна на сторителот.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Заштитениот интерес тука е доверливоста на компјутерски систем или компјутерските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Фундаменталниот елемент и потребното дејство според член 2 е поимот „пристап“.</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Поимот се однесува на чинот на влез во целиот или кој било дел од компјутерскиот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Членот 2 е неутрален во однос на технологијата и не ги специфицира средствата со кои треба да се пристапи.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Слајдот објаснува што претставува, а што не претставува пристап.</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Објаснува преку примери што значи поимот „дел од компјутерскиот систем“ за целите на член 2.</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многу од делата во Конвенцијата се бара да бидат сторени „без право на тоа“ или без одобрение од соодветно лице или субјект.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Органот може да биде законодавен, административен, судски, договорен или консензуален во секој даден случај.</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Овластеното дејство не е криминализирано; ниту пристапот до компјутерски систем што дозволува слободен и отворен пристап од страна на јавноста.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можеби ќе сака ова да го поврзе со дефиницијата за „неовластен пристап“, дискутирана претходно за да објасни како може да се утврди фактот на овластување.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може да нагласи дека дефиницијата за „неовластено“ може да биде различна во однос на одредени дела како што се илегален пристап, манипулација со податоците и попречување во работата на системот.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Затоа, на пример, многу земји имаат различни дефиниции за „неовластена модификација“ и „неовластено дејство“.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можат да го стеснат опфатот на член 2, кој предвидува општа криминализација на илегалниот пристап, со одредени квалификациски елементи.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 пример, страните може да побараат дејството на илегален пристап да се изврши со повреда на безбедносните мерки (на пр. лозинки или други кодови за пристап) или пак на друг начин со нечесна намера да се добијат компјутерски податоци од компјутерски систем или кој било друг компјутерски систем до кој е пристапено.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ги наведува сите квалификациски елементи што страните може да посакаат да ги усвојат во нивното домашно законодавство.</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Илегалното следење, опишано во член 3 од Конвенцијата од Будимпешта, е исто така намерна повреда.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Го сториле лица кои, без право на тоа, следат, со помош на технички средства, пренос на компјутерски податоци недостапен за јавноста, до, од или во рамки на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одредба го штити интегритетот на преносот на компјутерски податоци недостапен за јавноста, со што се криминализира неговото неовластено следење.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Преносот на податоци до компјутерски систем или од тој систем или во рамките на истиот систем, се најрелевантните реалности во денешните мрежи.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Технички гледано, може да биде многу лесно да се следат комуникациите, ако мрежата и комуникацијата не се правилно заштитени.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Следењето на комуникацијата може да открие, на пример, кои веб-страници биле посетени од одредено лице или пораките по е-пошта што ги испратило или примило лицето.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Кривичното дело илегално следење има за цел да ја открие ранливоста на комуникациската технологија, заштитувајќи ја тајноста на комуникациите кои не се достапни за јавноста.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треба да прави разлика помеѓу делата „пристап“ и „следење“ на концептуална основа.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Кривичното дело пристап се однесува на пристап до компјутер или компјутерски податоци кога тие се статични - додека делото следење се однесува на следење на пренос на компјутерски податоци (т.е. податоци како да се во движење).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Преносот може да биде до, од или во рамки на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Фундаменталниот елемент и потребното дејство според член 2 е поимот „следење“.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Следењето се однесува на слушање, мониторинг или надзор на комуникациите.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Следењето влијае на приватноста на податочните комуникации; а член 3 од Конвенцијата има за цел заштита од следење на пренос на податоци недостапен за јавноста.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многу од делата во Конвенцијата се бара да бидат сторени „без право на тоа“ или без одобрение од соодветно лице или субјект.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Органот може да биде законодавен, административен, судски, договорен или консензуален во секој даден случај.</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случај на следење, можно е дејството да се врши со овластување; евентуално од службеници за спроведување на законот или лица овластени да вршат активности за тестирање или заштита.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Оттаму, легитимното следење направено „со право“ не спаѓа во опфатот на член 3.</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3 не предвидува криминализација на нетехничко следење на преносот и се применува или кога некое лице пристапува и користи компјутерски систем за следење на преносот, користи електронски уред за прислушување или какво било друго техничко средство.</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 </a:t>
            </a:r>
            <a:r>
              <a:rPr lang="mk-MK" b="1" dirty="0"/>
              <a:t>Неточно</a:t>
            </a:r>
            <a:r>
              <a:rPr lang="mk-MK" dirty="0"/>
              <a:t>.</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Иако Wi-Fi мрежата е јавна, преносот на е-пошта не е јавен и неговот следење од лицето е без право на тоа. Затоа, ова ќе претставува кривично дело согласно член 3 од Конвенцијата од Будимпешта.</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 </a:t>
            </a:r>
            <a:r>
              <a:rPr lang="mk-MK" b="1" dirty="0"/>
              <a:t>Неточно</a:t>
            </a:r>
            <a:r>
              <a:rPr lang="mk-MK" dirty="0"/>
              <a:t>.</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Иако Wi-Fi мрежата е јавна, преносот на е-пошта не е јавен и неговот следење од лицето е без право на тоа. Затоа, ова ќе претставува кривично дело согласно член 3 од Конвенцијата од Будимпешта.</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Чинот на намерно и без право на тоа на оштетување, бришење, влошување, промена или криење на компјутерски податоци ќе претставува кривично дело манипулација на податоците, како што е предвидено во член 4 од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Манипулацијата со податоците го штити интегритетот на податоците од неовластена манипулација со истите.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Сопственикот на податоци има право да ги чува какви што се, а како сопственик на одредено добро во реалниот живот има право да ја чува својата сопственост безбедна од манипулација од страна на други.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некои судски надлежности (јурисдикции), редовната и класичната штета опфаќа и манипулација со податоци; кај други, има потреба одделно да се опише штетата на компјутерските податоци или манипулацијата со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кривично дело предвидува значително зголемување на релевантните податоци (компјутерски податоци) во современиот живот.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Компјутерските податоци се многу ранливи и можат многу лесно да бидат уништени или манипулирани.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кривично правило го штити нивниот интегритет и нивната достапност.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Еден од најчестите случаи на манипулација со податоците е резултат на дејство на вируси - без право да се инсталираат на компјутерот на жртвата и, на пример, да бришат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Оштетувањето и влошување на компјутерските податоци, без право на тоа, се однесува на негативната промена на интегритетот или информациската содржина на податоците и програмите.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Двата поими се дејства кои се преклопуваат.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Бришењето се однесува на уништување на податоците; и резултира со тоа што избришаните податоци се непрепознатливи.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Промената се однесува на модификација на постојните податоци (но не и на бришење на истите).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Податоците може да се променат на повеќе начини; вклучувајќи внесување на штетен код, како што се вируси и тројанци.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Криењето на податоци се однесува на какво било дејство што ја спречува или ја прекинува достапноста на податоците на лицето кое има пристап до податоците или медиумот за складирање на кој се зачувани.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разлика од бришењето на податоци, криењето на податоците не вклучува уништување на податоците, туку нивна недостапност.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многу од делата во Конвенцијата се бара да бидат сторени „без право на тоа“ или без одобрение од соодветно лице или субјект.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многу случаи, можно е лицето кое манипулира со податоците да го прави тоа „со право“.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наведува одредени примери каде што едно лице може легитимно да манипулира со податоците без да повлече кривична одговорност според член 4.</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Со оглед на тоа што делото манипулација со податоците има широк опфат, страните можат да изберат да го ограничат ова дело со барање дејството да резултира во сериозна штета.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Ниту една посебна дефиниција за сериозна штета не е дадена според член 4, а критериумите можат да бидат утврдени според домашното законодавство.</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Попречување на работата на системот е попречување на функционирањето на компјутерскиот систем - сериозно попречување: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5 од Конвенцијата од Будимпешта не опфаќа несериозно попречување.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ефект може да биде резултат на внесување, пренесување, оштетување, бришење, влошување, менување или криење на компјутерски податоци, доколку тоа е сторено намерно и без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посебен аспект ги исклучува, генерално на пример, безбедносните тестови, спроведени од администраторот на мрежата.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повреда опфаќа широк опсег на акти, способни да го попречат нормалното и правилното функционирање на мрежата.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Всушност, Конвенцијата од Будимпешта ја признава важноста на комуникациските системи и на компјутерската технологија во секојдневниот живот - достапноста на овие системи е клучна за редовно функционирање на јавните, економските и социјалните активности.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Но, овој вид на криминал не ги опфаќа само попречувањата од големи размери, како што се нападите за спречување пристап од услугата (DoS).</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Дури и мали активности, што опфаќаат еден компјутер, може да бидат попречување во работата на системот - тоа би било на пример т.н. бомбардирање со пораки по е-пошта (mail bombing), насочено кон единствена адреса за е-пошта.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Всушност, секогаш ќе постои кривично дело попречување на работата на систем кога сторителот за цел има компјутерски систем нападнат со повеќе барања (за извршување команди) отколку што тој систем може да поднесе.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кривично дела предвидува да го заштити пристапот до комуникациските мрежи и да ги заштити операторите на системот и крајниот корисник.</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треба да нагласи дека опфатот на ова дело е различен од оној за илегален пристап според член 2.</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Може да има случаи кога може да се попречи работата на компјутер, без да се пристапи до истиот, на пример, во случај на дистрибуиран напад за спречување на пристап до услуга (DDoS).</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Покрај тоа, може да има и случаи кога пристапот е „со право“, но последователното дејство на попречување е „без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Елементот „сериозност“ е вклучен за да се намали опфатот на делото и да се спречи прекумерна криминализација на попречувањата што не се од сериозна природа.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Сериозноста на попречувањето треба да се утврди според домашното законодавство и може да зависи од формата, големината, фреквенцијата на попречување или влијанието на попречувањето врз можноста за континуираната употреба на компјутерот.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Кривично дела попречување на работата на системот бара дејство што резултира со попречување на правилното функционирање на компјутерскиот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4 прецизира дека таквото попречување мора да се случи преку (i) внесување (ii) пренесување (iii) оштетување (iv) менување и (v) криење на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Објаснувањата за секој од овие поими веќе беа дискутирани под делото манипулација со податоците (член 4), а истите објаснувања важат и за попречување на работата на системот.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многу од делата во Конвенцијата се бара да бидат сторени „без право на тоа“ или без одобрение од соодветно лице или субјект.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многу случаи, можно е лицето кое манипулира со компјутерски систем да го прави тоа „со право“.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наведува одредени примери каде што едно лице може легитимно да ја попречува работата на компјутерски систем без да повлече кривична одговорност според член 5.</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ги истакнува целите на оваа сесија. Тоа</a:t>
            </a:r>
            <a:r>
              <a:rPr lang="ru-RU" sz="1200" b="0" i="0" kern="1200" baseline="0" dirty="0">
                <a:solidFill>
                  <a:schemeClr val="tx1"/>
                </a:solidFill>
                <a:effectLst/>
                <a:latin typeface="+mn-lt"/>
                <a:ea typeface="ＭＳ Ｐゴシック" pitchFamily="-65" charset="-128"/>
                <a:cs typeface="ＭＳ Ｐゴシック" pitchFamily="-65" charset="-128"/>
              </a:rPr>
              <a:t> наведува </a:t>
            </a:r>
            <a:r>
              <a:rPr lang="ru-RU" sz="1200" b="0" i="0" kern="1200" dirty="0">
                <a:solidFill>
                  <a:schemeClr val="tx1"/>
                </a:solidFill>
                <a:effectLst/>
                <a:latin typeface="+mn-lt"/>
                <a:ea typeface="ＭＳ Ｐゴシック" pitchFamily="-65" charset="-128"/>
                <a:cs typeface="ＭＳ Ｐゴシック" pitchFamily="-65" charset="-128"/>
              </a:rPr>
              <a:t>што учесниците треба да очекуваат да научат од слајдовите. Учесниците можат да бидат информирани дека овој слајд ќе биде прегледан на крајот од сесијата за да процени дали се исполнети целите. </a:t>
            </a:r>
            <a:endParaRPr lang="en-US"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Исклучувањето на напојувањето не спаѓа во опфатот на член 5 од Конвенцијата од Будимпешта. Член 5 опфаќа само попречување на системот извршено со внесување, пренесување, оштетување, бришење, деградација, променување или прикривање на компјутерски податоци, а не физички чин на пресекување електрични кабли</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Исклучувањето на напојувањето не спаѓа во опфатот на член 5 од Конвенцијата од Будимпешта. Член 5 опфаќа само попречување на системот извршено со внесување, пренесување, оштетување, бришење, деградација, променување или прикривање на компјутерски податоци, а не физички чин на пресекување електрични кабли</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Едно од најважните дела во Конвенцијата од Будимпешта е кривичното дело злоупотреба на уреди - член 6.</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и со другите кривични дела, дејството на сторителот мора да биде намерно и без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дело опфаќа широк опсег на активности, сите поврзани со злоупотреба на уреди.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е доста „ново“ кривично дело, кое не е вклучено во Препораката од 1989 година.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Истото е многу иновативно - фактите опишани таму не беа признати претходно како кривично дело во многу од националните законодавства.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суштина, се забранува производство, продажба, набавка за употреба, увоз, дистрибуција или на друг начин ставање на располагање на уреди, вклучително и компјутерска програма креирана или прилагодена првенствено заради извршување на кое било од другите значајни дела наведени во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Подеднакво, се криминализира продажбата на компјутерски лозинки, кодови за пристап или слични податоци со коишто може да се пристапи до целиот или кој било дел од компјутерскиот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Со оваа одредба, Конвенцијата ја препознава потребата од криминализирање на растечкиот и сè повеќе економски важен „секундарен пазар“ на „опрема што овозможува криминал“: хакери кои ги продаваат на интернет своите алатки, спремни комплети со вируси се нашироко достапни на интернет и на располагање се огромен број лозинки кои биле украдени со употреба на т.н. тројанци и други уреди.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значи дека хакирањето во компјутерски системи повеќе не е домен само на високо квалификуваните програмери.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Секој „редовен“ криминалец може лесно да ги купи потребните алатки или директно украдени лозинки - многу често продавачот криминалец ќе понуди и „услуга за клиенти“ и ќе му помогне на клиентот да го подготви неговиот компјутер за извршување на кривично дело.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6 го прави кривичното дело производството, продажбата, набавката за употреба, увозот, дистрибуцијата или ставањето на располагање на уреди проектирани или прилагодени првенствено за извршување на сајбер-криминал.</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Членот 6 ја опфаќа злоупотребата на уреди и компјутерски програми.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значи дека член 6 вклучува производство, продажба и слично на програми што се креирани да ги менуваат или уништуваат податоците или да ја попречуваат работата на компјутерските системи.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значи дека вирусните програми што не се содржани во уредите, исто така спаѓаат во опфатот на член 6, дури и кога не е вклучена злоупотреба на физички уред.</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Подготвувачите на Конвенцијата од Будимпешта требаше да одлучат дали да ги вклучат или исклучат уредите со двојна употреба (намена) во член 6.</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Вклучувањето на уреди со двојна употреба можеше да резултира во прекумерна криминализација на производството и дистрибуцијата на уредите, иако истите биле произведени и дистрибуирани за некриминални цели.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Исклучувањето на уредите со двојна употреба би било претесно бидејќи би требало да се докаже дека уредите се специјално произведени за извршување на сајбер-криминал.</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усвои балансиран пристап според кој уредите што се проектирани или прилагодени примарно, но не единствено, за извршување на сајбер-криминал утврдени во согласност со членовите 2-5 од Конвенцијата од Будимпешта (илегален пристап, илегално следење, манипулација со податоци и попречување на работата на системи) се опфатени со член 6.</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Покрај злоупотребата на уредите и компјутерските програми, член 6 го криминализира и производството, продажбата и слично на кодовите за пристап, лозинките за компјутер и другите слични податоци што овозможуваат пристап до целиот или кој било дел од компјутерскиот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Покрај производството или дистрибуцијата на уреди, компјутерските програми, лозинките, кодовите за пристап итн., член 6 исто така го криминализира поседувањето на истите ако предметите се поседуваат со намера да се изврши сајбер-криминал.</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Тоа им овозможува на страните само да го криминализираат поседувањето одреден број пати (што може да се искористи само за криминализирање на поседувањето за комерцијални цели).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однесување објаснува одредени исклучоци од опфатот на ова кривично дело.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и другите дела од Конвенцијата од Будимпешта, член 6 не се однесува на дејство извршено „со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би вклучувало, како пример, дејство на овластено тестирање на компјутерски систем.</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Фалсификување поврзано со компјутер, опишано во член 7 од Конвенцијата од Будимпешта е посебен модалитет на фалсификување.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повеќето земји, фалсификувањето е традиционално кривично дело.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Но, вообичаено, истото се однесува на материјални предмети и понекогаш не може да се користи за криминализирање на компјутерско фалсификување или фалсификување на компјутерски податоци за кои не е потребна визуелна читливост на изјави или декларации отелотворени во физички документ.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Тоа беше причина за воведување на член 7 во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овој момент, Конвенцијата има за цел да воведе паралелно дело со традиционалното фалсификување на документи (материјални документи).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Но, во овој случај, предмет на кривичното дело се компјутерските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кривично дело е сторено од оние кои внесуваат, менуваат, бришат или кријат компјутерски податоци, што резултира во неавтентични податоци со намера тие податоци да се сметаат или постапува со нив за правни цели како да се автентични.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дело бара, се разбира, намерно дејство без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Овие се четирите средства со кои може да се случи реално фалсификување на оригинален документ според член 7:</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Внесување на точни или неточни податоци (во моментот на создавање или внесување податоци)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Последователни измени (вклучувајќи модификации, варијации или делумни промени)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Бришење (отстранување на податоци од медиум за податоци)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Криење (задржување или прикривање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што е наведено во Објаснувачкиот извештај за Конвенцијата од Будимпешта, „националните концепти за фалсификување значително варираат.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Еден концепт се заснова на автентичноста на авторот на документот, а други се засноваат на вистинитоста на изјавата содржана во документот.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договорено беше измамата во однос на автентичноста да се однесува барем на издавачот на податоците, без оглед на точноста или вистинитоста на содржината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можат да одат понатаму и да ја вклучат под поимот „автентично“ и оригиналноста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Покрај барањето фалсификувањето поврзан со компјутер да биде намерно извршено, член 7 исто така налага лицето да го стори неопходното дејство со намера фалсификуваниот документ да се смета или постапи по него за правни (легални) цели (т.е. правни трансакции и документи што се правно релевантни).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Понатаму, страните може да бараат дејството да се изврши со намера да се измами друго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Неавтентичните податоци не мора да бидат директно читливи или разбирливи за човечко суштество.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е уникатен аспект на фалсификувањето поврзано со компјутер, бидејќи за разлика од традиционалното фалсификување, не мора да се бара читливост на фалсификуваните податоци од страна на луѓето.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можат да го стеснат опфатот на член 7, кој предвидува општа криминализација на фалсификувањето поврзано со компјутер, со одредени квалификациски елементи.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Конкретно, страните може да побараат дека фалсификувањето поврзан со компјутер е сторено со намера за измама или со слична нечесна намера.</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Измамата поврзана со компјутер, елаборирана според член 8 од Конвенцијата од Будимпешта, го криминализира предизвикувањето загуба на имот на друго лице намерно и без право на тоа, со какво било внесување, промена, бришење или криење на компјутерски податоци или какво било попречување во функционирањето на компјутерски систем, со измама или нечесна намера за набавка, без право на тоа, на економска корист за себе или за друго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е важно дело, особено затоа што средствата презентирани или администрирани во компјутерски системи, како што се електронски фондови, депонирани пари, итн. станаа мета на манипулации, слични на традиционалните форми на сопственост.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Поради уникатната природа на тоа како може да се изврши измама во врска со средствата администрирани со компјутерски системи (т.е. преку влезни манипулации или програмски манипулации), Конвенцијата од Будимпешта бара страните да преземат законодавни мерки за да се криминализира ова.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ги наведува петте начини со кои може да се предизвика загуба на сопственоста според член 8.</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Тоа се:</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Внесување на точни или неточни податоци (во моментот на создавање или внесување податоци)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Последователни измени (вклучувајќи модификации, варијации или делумни промени)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Бришење (отстранување на податоци од медиум за податоци)</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Криење (задржување или прикривање на податоците)</a:t>
            </a:r>
          </a:p>
          <a:p>
            <a:pPr marL="342900" indent="-342900">
              <a:buFont typeface="+mj-lt"/>
              <a:buAutoNum type="arabicPeriod"/>
            </a:pPr>
            <a:r>
              <a:rPr lang="ru-RU" sz="1800" dirty="0">
                <a:effectLst/>
                <a:latin typeface="Calibri" panose="020F0502020204030204" pitchFamily="34" charset="0"/>
                <a:ea typeface="Calibri" panose="020F0502020204030204" pitchFamily="34" charset="0"/>
                <a:cs typeface="Times New Roman" panose="02020603050405020304" pitchFamily="18" charset="0"/>
              </a:rPr>
              <a:t>Попречување (на функционирањето на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однос на кривичното дело измама поврзана со компјутер, потребно е дејството да резултира со директна економска или поседовна загуба на сопственоста на друго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може да вклучува загуба на пари, материјални и нематеријални добра со економска вредност.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Покрај барањето, измамата поврзана со компјутер да се изврши намерно, член 8 исто така налага лицето да го изврши потребното дејство со намера за измама или нечесна намера за да оствари, без право на тоа, економска корист за себе или за друго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пример, комерцијалните практики во однос на пазарната конкуренција што можат да предизвикаат економска штета на некое лице и да остварат корист за друго, но не се спроведуваат со намера за измама или нечесна намера, не е предвидено да бидат вклучени во кривичното дело.</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9 од Конвенцијата од Будимпешта открива една од најголемите иновации на овој договор: се криминализираат детските порнографски дела извршени со помош на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Трговијата со детска порнографија енормно се зголеми со појавата на интернет.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Комуникациските и информациските мрежи нудат голем број предности и можности за оние кои бараат ваква содржина.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Освен тоа, на интернет, корисниците можат да бидат анонимни, додека имаат пристап до онлајн материјал за злоупотреба на деца.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Што се однесува до делата за детска порнографија, еден аспект е особено спорен: криминализацијата на „псевдо-сликите“.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Членовите на Конвенцијата опфаќаат не само ситуации на слики каде што е фотографирано вистинско дете за време на сексуална активност, туку и лажно претставени деца - на пример, слики од деца кои се целосно создадени од компјутери (на пример главата на детето поставена на телото на возрасно лице кое извршило сексуален чин) или слики од возрасни лица кои (убедливо) се преправаат (глумејќи или облекувајќи се) дека се деца.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вториот важен аспект мора да се дискутира, бидејќи тој е опширно разгледан во текстот на Конвенцијата: казната дури и само при поседување на материјали за детска порнографија.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Членот 9.1 го дефинира како повреда дури и само поседувањето на овој вид материјал во рамки на компјутерскиот систем, како и набавката на такви слики чисто за лична употреба.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пристап е вообичаено усвоен од други меѓународни форуми кои ја проучувале темата.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Криминализирањето на самото поседување на материјал за детска порнографија го олеснува спроведувањето на кривична истрага на оваа тема, бидејќи според оваа одредба секој што поседува овој вид материјал може да биде гонет, а посебната намера да ги користи сликите на одреден начин (на пример, да ги продаде) или учеството во нивно генерирање не треба да се докажува.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исто така значи дека осомничените педофили можат да бидат казнети без никакви докази дека постапиле според нивните импулси кон одредено дете.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 се разбира, полицијата и судовите можат да истражат и осудат на овој начин осомничени добавувачи на детска порнографија (дури и само со поседување), со или без докази дека се случила вистинска трговска размена.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овој поглед, важно е да се разгледа и правната опција од Европската Унија.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Долги години, Европската Унија одлучи да го криминализира дури и самото поседување материјали за детска порнографија - со Одлуката на Советот од 29 мај 2000 година.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поново време, Директивата 2011/92/ЕУ на Европскиот парламент и на Советот од 13 декември 2011 година, за борба против сексуалната злоупотреба и сексуалната експлоатација на деца и детска порнографија и замената на Рамковната одлука на Советот 2004/68/ПВР, наведува дека земјите членки на Европската Унија треба да го криминализираат, покрај другото незаконско однесување, стекнувањето или поседувањето на детска порнографија (член 5.2).</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истиот документ им дава дискреција на секоја од земјите членки да одлучат дали оваа инкриминација се однесува на случаи кога порнографскиот материјал што го поседува креаторот само за негова или нејзина приватна употреба (сè додека не е користен порнографски материјал за негово креирање и под услов делото да не вклучува ризик од ширење на материјалот).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опција од Европската Унија е апсолутно усогласена со член 9 од Конвенцијата од Будимпешта, со која се криминализира креирањето, понудата или ставање на располагање, дистрибуција или пренесување, набавка или само поседување детска порнографија во компјутерски систем или медиум за складирање на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вклучувањето на „набавка (обезбедување)“ или „поседување“ дозволува степен на резервираност кај страните на Конвенцијата.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опција беше зајакната со Конвенцијата за заштита на децата (CETS 201), издадена од Советот на Европа и доставена за потпис во 2007 година.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Целта на овој договор е да се усогласат одредбите на кривичното право, во рамки на страните, со цел да се заштитат децата од сексуална експлоатација.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Според член 20, меѓу другото „набавката на детска порнографија за себе или за друго лице“ и „поседувањето детска порнографија“ треба да бидат криминализирани.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 многу од делата во Конвенцијата од Будимпешта се бара да бидат сторени „без право на тоа“ или без одобрение од соодветно лице или субјект.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Можно е дејството опишано во член 9 да се изврши „со право на тоа“.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Постојат одредени други одбрани за дејството опишано во член 9; на пр. дека порнографскиот материјал има уметничка, медицинска, научна или друга слична вредност (намена).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Конкретно, овој слајд ги објаснува критериумите според кои треба да се утврди дали одреден материјал има порнографска природа.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Содржината треба да се утврди според националните стандарди што се однесуваат на непристојност, јавен морал, итн.</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Иако јазикот на член 9 сугерира дека порнографскиот материјал мора да претставува визуелен приказ, тој исто така има за цел да вклучува податоци зачувани на компјутерски систем или медиум за складирање на компјутерски податоци што може да се претвори/конвертира во визуелна слика.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него се наведени минималните критериуми за утврдување дали одреден материјал прикажува „сексуално експлицитно дејство“.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можат слободно да користат поопширна дефиниција.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Важно е да се напомене дека експлицитното сексуално дејство што е прикажано не мора да биде реално експлицитно сексуално дејство; може да биде и симулирано.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Го наведува и објаснува предметот на приказот според член 9.</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Слики на сексуална злоупотреба на вистински деца; слики што прикажуваат лице кое се чини дека е малолетно (без разлика дали се работи за малолетно лице) како експлицитно сексуално дејство; и слики, кои иако се реални, всушност не вклучуваат вистинско дете вклучено во сексуално дејство.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 дефинира изразот „малолетно лице“ како што се користи во член 9.</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Опфатот на оваа дефиниција е ограничен на прикажување на реални/фиктивни деца како предмет на сексуално дејство; и не се однесува на кој било начин на утврдување на возраста на согласност за сексуални односи.</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 в)</a:t>
            </a:r>
            <a:r>
              <a:rPr lang="mk-MK" baseline="0" dirty="0"/>
              <a:t> Аудио клип од малолетници кои се во очигледна сексуална положба.</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Тоа е затоа што член 9 од Конвенцијата од Будимпешта во дефиницијата за детска порнографија вклучува само ВИЗУЕЛНИ прикази. Ова не вклучува аудио прикази.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 в)</a:t>
            </a:r>
            <a:r>
              <a:rPr lang="mk-MK" baseline="0" dirty="0"/>
              <a:t> Аудио клип од малолетници кои се во очигледна сексуална положба.</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Тоа е затоа што член 9 од Конвенцијата од Будимпешта во дефиницијата за детска порнографија вклучува само ВИЗУЕЛНИ прикази. Ова не вклучува аудио прикази.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не вклучува никакво посебно кривично за авторските права.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Наместо тоа, член 10 од Конвенцијата од Будимпешта само нагласува дека постојните и добро утврдени правила за авторски права според меѓународното право треба да важат и за мрежното опкружување: она што е забрането во реалниот живот, исто така, мора да биде забрането онлајн (на интернет).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Повреда на авторските права онлајн (на интернет), или сторени со помош на компјутерски систем, мора да бидат казнети како да се сторени во реалниот свет.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Од оваа причина, Конвенцијата од Будимпешта се однесува на веќе постојните меѓународни договори и договори за ова прашање (Договор од Парис од 24 јули 1971 година, Конвенција од Берн и договори на СОИС).</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10 ја опфаќа повредата на авторските права (и сродните права); но не и моралните права.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само утврдува дека една страна ги проширува постојните обврски од разните меѓународни инструменти на повредите сторени со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Ако на пример, страната нема такви обврски, истата не мора да го спроведува член 10 од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Слично на тоа, ако страната има резерви кон постојните меѓународни инструменти поврзани со авторските права, истата може да ги примени истите резерви во однос на спроведувањето на член 10.</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10 се однесува на повреда на авторските права за комерцијална продажба, која има за цел да биде во согласност со постојната меѓународна рамка според Договорот TRIPS/ТРИПС.</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може да се обидат да го прошират ова на сите форми на повреда, дури и ако не се од комерцијален обем.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е идентично со претходниот слајд, иако наместо „авторски права“, опфатени се „сродните права“.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Сродните права, исто така наречени „соседни права“, се однесуваат на правата на креативно дело што не е поврзано со реалниот автор на делото, како што се на пример правата на изведувачите.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Појаснето е дека постои општо изземање од наметнувањето на кривична одговорност кога има и други ефективни правни лекови, како што се граѓански или административни мерки.</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се обидува да го криминализира намерното помагање или поттикнување на какво било дело утврдено во согласност со Конвенцијата од Будимпешта (член 2-10).</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Сторителот мора да има намера да го изврши таквото дело за да ја повлече оваа одредба.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е важно барање, бидејќи би ги исклучило давателите на услуги, кои можат да помогнат или да поттикнат кривично дело преку обезбедување на канал за истото, но немаат криминална намера.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 пример, обид за илегален пристап, злоупотреба на уреди и одредени аспекти на детска порнографија не би биле криминализирани затоа што е тешко да се утврдат обидите за кривични дела.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бара обидите да бидат намерни за да повлечат кривична одговорност.</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774961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Вториот дел ќе ги разгледа посебните одредби од Конвенцијата од Будимпешта што се однесува на меѓународната соработка и заемната правна помош.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25740853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Левата страна од слајдот го прикажува текстот на член 12 од Конвенцијата во Будимпешта каде што е нагласен еден елемент („правните лица можат да бидат одговорни... сторено за нивна корист од кое било физичко лице... водечка позиција... моќ на застапување... овластувањ</a:t>
            </a:r>
            <a:r>
              <a:rPr lang="ru-RU" baseline="0" dirty="0"/>
              <a:t>е за донесување одлуки... овластување за вршење контрола</a:t>
            </a:r>
            <a:r>
              <a:rPr lang="ru-RU" dirty="0"/>
              <a:t>“). </a:t>
            </a:r>
          </a:p>
          <a:p>
            <a:endParaRPr lang="ru-RU" dirty="0"/>
          </a:p>
          <a:p>
            <a:r>
              <a:rPr lang="ru-RU" dirty="0"/>
              <a:t>Десната страна на слајдот дава објаснување за нагласениот елемент.</a:t>
            </a:r>
          </a:p>
          <a:p>
            <a:endParaRPr lang="en-US" dirty="0"/>
          </a:p>
          <a:p>
            <a:r>
              <a:rPr lang="ru-RU" sz="1200" b="0" i="0" kern="1200" dirty="0">
                <a:solidFill>
                  <a:schemeClr val="tx1"/>
                </a:solidFill>
                <a:effectLst/>
                <a:latin typeface="+mn-lt"/>
                <a:ea typeface="ＭＳ Ｐゴシック" pitchFamily="-65" charset="-128"/>
                <a:cs typeface="ＭＳ Ｐゴシック" pitchFamily="-65" charset="-128"/>
              </a:rPr>
              <a:t>И двете перспективи на Европската Унија и на Советот на Европа вклучуваат, најмалку, каков било вид (кривична или не) одговорност на компаниите и другите правни лица со кривични дела на нивните претставници, кои дејствуваат како нивни застапници и во нивен интерес. Покрај тоа, Конвенцијата наведува дека одговорноста на правните лица се јавува и во случај на недостаток на надзор или контрола на законскиот застапник на компанијата или друго правно лице над некој под нејзин надзор. Во однос на предусловите за повлекување одговорност кај компаниите, Конвенцијата од Будимпешта ги бара четирите услови наведени на слајдот. Ова е за да се осигури дека правните лица не се непотребно казнети за дејство сторено од физички лица кои постапувале самостојно</a:t>
            </a:r>
            <a:r>
              <a:rPr lang="en-GB" altLang="en-US" dirty="0"/>
              <a:t>.</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Левата страна од слајдот го прикажува текстот на член 12 од Конвенцијата во Будимпешта каде што е нагласен еден елемент („недостатокот</a:t>
            </a:r>
            <a:r>
              <a:rPr lang="ru-RU" baseline="0" dirty="0"/>
              <a:t> на надзор или контрола од физичко лице наведено во став 1... овозможило извршувањето... во корист на тоа право лице од физичко лице кое дејствува под овластување на правното лице</a:t>
            </a:r>
            <a:r>
              <a:rPr lang="ru-RU" dirty="0"/>
              <a:t>“). </a:t>
            </a:r>
          </a:p>
          <a:p>
            <a:endParaRPr lang="ru-RU" dirty="0"/>
          </a:p>
          <a:p>
            <a:r>
              <a:rPr lang="ru-RU" dirty="0"/>
              <a:t>Десната страна на слајдот дава објаснување за нагласениот елемент.</a:t>
            </a:r>
          </a:p>
          <a:p>
            <a:endParaRPr lang="en-US" dirty="0"/>
          </a:p>
          <a:p>
            <a:r>
              <a:rPr lang="ru-RU" sz="1200" b="0" i="0" kern="1200" dirty="0">
                <a:solidFill>
                  <a:schemeClr val="tx1"/>
                </a:solidFill>
                <a:effectLst/>
                <a:latin typeface="+mn-lt"/>
                <a:ea typeface="ＭＳ Ｐゴシック" pitchFamily="-65" charset="-128"/>
                <a:cs typeface="ＭＳ Ｐゴシック" pitchFamily="-65" charset="-128"/>
              </a:rPr>
              <a:t>Овој елемент сугерира дека покрај четирите услови наведени на претходниот слајд, правно лице може да сноси одговорност доколку извршувањето на делото е овозможено поради недостаток на надзор, но ова бара кривичното дело да биде сторено во корист на правното лице од физичко лице кое постапува под овластување на правното лице.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За да се примени корпоративна одговорност според член 12 од Конвенцијата од Будимпешта, кривичното дело мора да биде сторено во корист на компанијата. Во овој случај, само извршниот директор во свое лично име има корист од извршувањето на кривичното дело.</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За да се примени корпоративна одговорност според член 12 од Конвенцијата од Будимпешта, кривичното дело мора да биде сторено во корист на компанијата. Во овој случај, само извршниот директор во свое лично име има корист од извршувањето на кривичното дело.</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Следната</a:t>
            </a:r>
            <a:r>
              <a:rPr lang="ru-RU" sz="1200" b="0" i="0" kern="1200" baseline="0" dirty="0">
                <a:solidFill>
                  <a:schemeClr val="tx1"/>
                </a:solidFill>
                <a:effectLst/>
                <a:latin typeface="+mn-lt"/>
                <a:ea typeface="ＭＳ Ｐゴシック" pitchFamily="-65" charset="-128"/>
                <a:cs typeface="ＭＳ Ｐゴシック" pitchFamily="-65" charset="-128"/>
              </a:rPr>
              <a:t> група</a:t>
            </a:r>
            <a:r>
              <a:rPr lang="ru-RU" sz="1200" b="0" i="0" kern="1200" dirty="0">
                <a:solidFill>
                  <a:schemeClr val="tx1"/>
                </a:solidFill>
                <a:effectLst/>
                <a:latin typeface="+mn-lt"/>
                <a:ea typeface="ＭＳ Ｐゴシック" pitchFamily="-65" charset="-128"/>
                <a:cs typeface="ＭＳ Ｐゴシック" pitchFamily="-65" charset="-128"/>
              </a:rPr>
              <a:t> слајдови ги разгледува одредбите за процесно право според Поглавје II, Оддел 2 од Конвенцијата од Будимпешта.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Целта на овој елемент е да се разјасни дека процесните овластувања наведени во Поглавје II, Оддел 2 од Конвенцијата од Будимпешта можат да се користат само во врска со посебни кривични истраги или постапки.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Одредбите на Конвенцијата од Будимпешта не налагаат законодавни мерки за други цели, како што се генерални разузнавачки информации.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одредба оцртува еден од клучните аспекти што ја прават Конвенцијата од Будимпешта толку вреден предлог.</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Според член 14, Конвенцијата од Будимпешта ќе биде применлива, очигледно, кога делото што се истражува е едно од делата наведени во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истата вклучува и две исклучително далекусежни и вредни проширувања:</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Прво, процесните правила можат да се користат во истрага за кое било кривично дело, ако е сторено со помош на компјутерски систем;</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Второ, правилата може да бидат применливи и при обезбедување докази во каква било истрага доколку доказите за случајот се чуваат во каков било вид дигитален запис: ова значи дека секое кривично дело потенцијално спаѓа во процесните правила на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треба да нагласи дека Конвенцијата од Будимпешта не е само конвенција за сајбер-криминал, туку Конвенција за сајбер-криминал и ЕЛЕКТРОНСКИ ДОКАЗИ.</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1678127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Одредбите од</a:t>
            </a:r>
            <a:r>
              <a:rPr lang="mk-MK" baseline="0" dirty="0"/>
              <a:t> процесно право може да се користат и во врска со собирање на електронски докази за какво било кривично дело.</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Одредбите од</a:t>
            </a:r>
            <a:r>
              <a:rPr lang="mk-MK" baseline="0" dirty="0"/>
              <a:t> процесно право може да се користат и во врска со собирање на електронски докази за какво било кривично дело.</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Заштитата на човековите права е повторлив процес кој мора да се обезбеди земајќи ги предвид сите прецизни околности.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Од оваа причина, утврдувањето на соодветните заштитни мерки треба да се изврши на секој чекор од постоењето на процесното правило: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неговото воспоставување (т.е. неговото вклучување во домашното право), неговото спроведување (т.е. внатрешната организација со цел да се овозможи одредено овластување) и потоа неговата примена (т.е. конкретна примена во даден конкретен случај).</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Очекувањето е згора на тоа, особено важно дејство што овозможува зачувување на човековите права „по правило“ - каде што тоа е соодветно - што значи во основа дека, доколку е креирана заштитна мерка со цел да се вклучи во дадена постапка за време на дефинирањето на оваа постапка, ова заштитна мерка ќе биде целосно компатибилна со примената на таа постапка, што ќе овозможи заштеда на вложените напори при примена на заштитната мерка и ќе обезбеди правилна примена на заштитната мерка во корист на заштитата на основните права.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Другиот аспект на нагласениот елемент е начелото на правна основа.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Заштитните мерки мора да бидат предвидени со домашното законодавство, што овозможува нивно ефектуирање и јавно познавање (благодарение на што граѓанинот може да ги знае своите права и обврски).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и да е, поимот „домашно право“ е разбран во неговата материјална смисла и се однесува на законодавни акти, но исто така и на уставни правила и други правни извори како што е постојаната судска пракса (извор: Објаснувачки извештај за Конвенцијата за сајбер-криминал, што одговара на позицијата на Европскиот суд за човекови права на Советот на Европа - ЕСЧП).</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Според Конвенцијата од Будимпешта, заштитните мерки мора да го обезбедат, барем, начелото на пропорционалност.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Начелото на пропорционалност е уште едно важно начело, чие значење може да варира во зависност од правните системи.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Начелото на пропорционалност бара да постои разумен однос помеѓу одредена цел што треба да се постигне и средствата што се користат за постигнување на таа цел.</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земјите обврзани со ЕСЧП, начелото на пропорционалност гарантира дека ниту една друго помалку интрузивно овластување или постапка не овозможува соодветно да се постигне целта на тоа овластување или постапка, земајќи ги предвид природата и околностите на делото, како и природата и легитимноста на засегнатите основни права.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рамката на ЕСЧП, за ова начело се подразбира дека вклучува или е придружувано од друго начело, како што е начелото на „неопходност“ на овластувањето или постапката.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 однесува на тоа:</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дали постои огромна социјална потреба за одредено ограничување на основните права?</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ако е така, дали конкретното ограничување одговара на оваа потреба?</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ако е така, дали е тоа пропорционален одговор на таа потреба?</a:t>
            </a:r>
          </a:p>
          <a:p>
            <a:pPr marL="0" indent="0">
              <a:buFont typeface="Arial" panose="020B0604020202020204" pitchFamily="34" charset="0"/>
              <a:buNone/>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не ги ограничува видовите услови и заштитни мерки што можат да бидат применливи.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член предвидува само список на заштитни мерки кои мора да се спроведат како минимум, каде што тоа е соодветно, со оглед на природата на постапката или овластувањето (во зависност од повеќе или помалку интрузивната природа на овластувањето или постапката).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Слајдот покажува превртена пирамида која го демонстрира степенот на услови и заштитни мерки потребни за секое процесно овластување во зависност од нивото на интрузивност на овластувањето.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може да спомене дека секое од овластувањата се разгледуваат последователно.</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Потенцијалните заштитни мерки вклучуваат:</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судски или други независен надзор,</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основа за оправдување на примената,</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и ограничување на опфатот и времетраењето на таквото овластување или постапка.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Независниот надзор и опфатот и временското ограничување се традиционални заштитни мерки кои обезбедуваат пропорционалност на интрузивните мерки, со наметнување ограничувања на овие мерки и овозможување на независна проверка на почитувањето на овие ограничувања и другите начела кои обезбедуваат заштита на правата.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Спецификацијата на основите што ја оправдуваат интрузивната мерка е уште едно начело што традиционално ја обезбедува и неопходноста и пропорционалноста на оваа мерка (оваа спецификација овозможува да се провери дали мерката што ги ограничува слободите е ефективно потребна и дали оваа мерка е пропорционална со специфичната цел што треба да се постигне).</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елемент ја ограничува потребата да се намали влијанието на овластувањето или постапката во ситуација кога ова намалување е „во согласност со јавниот интерес, особено со темелното спроведување на правдата“.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значи дека влијанието на овластувањата или постапките прво мора да се проценат во врска со темелното администрирање на правдата и другите јавни интереси (на пр. јавната безбедност и јавното здравје и други 	интереси, вклучително и интересите на жртвите и почитувањето на приватниот живот).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Ако во рамки на ограничувањето на влијанието на овластувањето или постапката врз другите права и интереси е компатибилно со заштитата на овие јавни интереси, тогаш треба да се спроведат други заштитни мерки со цел да се заштитат овие други интереси, како што е „минимизирање на нарушувањето на потрошувачите услуги, заштита од одговорност за откривање или олеснување на откривање според оваа глава или заштита на сопственички интереси“ (види [1] Објаснувачки извештај за Конвенцијата за сајбер-криминал, §148).</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Користена литература: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[1] Објаснувачки извештај за Конвенцијата за сајбер-криминал, §148.</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18387185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Традиционалните докази ќе останат на местото на настанот, евентуално и тоа подолг временски период, но дигиталните податоци - електронските докази - се мошне непостојани и може да исчезнат многу брзо: откако ќе се изгубат или уништат, тешко ќе се повратат.</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Податочниот сообраќај, на пример, е мошне корисен за да се идентификува сторителот на кривично дело.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Но, овој вид на информации не е систематски достапен.</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Затоа, зачувувањето на истите подразбира постоење на правен инструмент што им овозможува на службениците за спроведување на законот да наложат зачувување на ваквите непостојани информации и да го комуницираат тоа со другите служби.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Некои земји имаат законодавство за задржување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Надвор од Европа, повеќето земји сè уште немаат воведено такво законодавство.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рамки на Европската унија, некои национални законодавства за задржување на податоци се прогласени спротивни на локалниот устав заради недостаток на соодветни заштитни мерки (на пр. во Германија и во Словенија), а самата Директива за задржување на податоците на ЕУ е прогласена за непропорционална од страна на Европскиот суд на правдата (поради преголем обем и недостаток на заштитни мерки) и затоа е во спротивност со Повелбата на ЕУ за основните права и Европската конвенција за човекови права (Пресуда на Судот, 8 април 2014 година, споени предмети C-293/12 и C-594/12, случај „Digital Rights Ireland Ltd“).</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Оваа ситуација дава првичен преглед на важноста на член 15 од Конвенцијата во Будимпешта за условите и заштитните мерки, што ќе се разгледа во Дел II.</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нема одредба за задржување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Членовите 16 и 17 се однесуваат на посебни податоци потребни за одредена истрага или постапка.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Истите не важат за преземање во реално време и задржување на податочен сообраќај во иднина или пристап до содржински податоци во реално време.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Овие членови организираат „експедитивно зачувување“ како непосредна привремена мерка за чување на доказите и обезбедување време да се добијат судски налози за одземање или откривање на податоците.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16 се однесува на податочниот сообраќај и содржинските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17 се однесува поконкретно на податочниот сообраќај.</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Забелешки:</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Разликата помеѓу податочниот сообраќај и содржинските податоци е оправдана со фактот дека содржинските податоци се почувствителни;</a:t>
            </a:r>
          </a:p>
          <a:p>
            <a:pPr marL="285750" indent="-285750">
              <a:buFont typeface="Arial" panose="020B0604020202020204" pitchFamily="34" charset="0"/>
              <a:buChar char="•"/>
            </a:pPr>
            <a:r>
              <a:rPr lang="ru-RU" sz="1800" dirty="0">
                <a:effectLst/>
                <a:latin typeface="Calibri" panose="020F0502020204030204" pitchFamily="34" charset="0"/>
                <a:ea typeface="Calibri" panose="020F0502020204030204" pitchFamily="34" charset="0"/>
                <a:cs typeface="Times New Roman" panose="02020603050405020304" pitchFamily="18" charset="0"/>
              </a:rPr>
              <a:t>Страните на Конвенцијата можат да одат подалеку од минималните нивоа опишани овде.</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Конкретно, овој слајд ги наведува можните медиуми преку кои може да се изврши експедитивно зачувување на складираните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е флексибилна и им овозможува на страните да наведат во своето домашно законодавство средства преку кои ќе се спроведе овластувањето за експедитивно зачувување на снимените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Експедитивното зачувување е еден од клучните процесни овластувања во работите поврзани со електронски докази.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Со оглед на нестабилноста на компјутерските податоци и леснотијата со која тие можат да бидат избришани, модифицирани или изменети и со оглед на фактот дека многу даватели на услуги и лица не ги задржуваат компјутерските податоци на подолг временски период, потребно е да постои процесно овластување за да се обезбеди експедитивно зачувување.</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Користењето на ова овластување штити од бришење, менување, модифицирање или на друг начин промена на состојбата или квалитетот на компјутерските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Овластувањето да се наложи или на сличен начин да се обезбеди експедитивно зачувување на податоците (expeditious preservation of data) не е еквивалентно на концептот на задржување на податоците (data retention) и затоа е потребно на надлежниот орган што наложува или на сличен начин обезбедува експедитивно зачувување на снимени компјутерски податоци да му биде дозволено да го стори истото во однос на само специфицирани податоци и генерално не наметнува обврска за лицата да чуваат неодредени или неселективни количини на податоци.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процесно овластување не може да се искористи за да се задолжи кое било лице да зачувува податоци што не постојат; или не се зачувани со помош на компјутерски систем.</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повторно прави разлика од обврската за задржување на податоци, што може да важи за податоци што сѐ уште не постојат.</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некои судски надлежности (јурисдикции), од службените лица за спроведување на законот се бара задоволително да ги уверат надлежните органи дека зачуваните компјутерски податоци во однос на кои се бара експедитивно зачувување се ранливи на загуба или модификација.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вклучува и ранливост на намерна загуба/модификација на компјутерски податоци, како и на несакана загуба/модификација како резултат на небезбедно складирање на компјутерските податоци.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Надлежниот орган може да му наложи на едно лице да ги чува снимените компјутерски податоци само кога таквите специфични компјутерски податоци се во сопственост или под контрола на тоа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прави разлика помеѓу поседувањето (т.е. физичкото поседување) и контролата (т.е. слободната контрола врз податоците, дури и ако истите не се во негова физичка сопственост).</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Важно е да се препознае дека зачувувањето е привремено овластување; и не им овозможува на службените лица за спроведување на законот да им наложат на лицата да ги чуваат податоците на неодредено време.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 работи само за привремена мерка која има за цел да не го наруши спроведувањето на други процесни овластувања, имено генерирањето на компјутерски податоци или претрес и заплена на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бара страните да обезбедат максимум 90 дена за време на кои може да се наложи зачувување, додека специфичниот период за одреден случај мора да биде наведен во налогот за зачувување.</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Од суштинско значење е преземањето мерки за зачувување да се чува во доверливост во однос на предметот на налогот за генерирање на информации, или во спротивно, мерката може да биде нарушена.</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Следната група слајдови ги разгледува дефинициите во Поглавје I од Конвенцијата во Будимпешта.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Имајќи предвид дека обично има повеќе од еден давател на услуги вклучен во синџирот на пренос на каква било комуникација, потешко е за органите за спроведување на законот да го идентификуваат секој давател на услуги вклучен во синџирот на пренос за да можат да ги спроведат другите овластувања (вклучително и налози за генерирање информации; претрес и заплена) за секој давател на услуги.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Така, член 17 од Конвенцијата од Будимпешта им обезбедува законски мандат на надлежните органи да бараат делумно откривање на податочниот сообраќај за да се овозможи идентификување на давателите на услуги вклучени во синџирот.</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Потсетник за „податочен сообраќај“ - сите компјутерски податоци што се однесуваат на комуникација со помош на компјутерски систем, генерирани од компјутерски систем кој формира дел од синџирот на комуникација, означувајќи го изворот на комуникацијата, дестинацијата, рутата, времето, датумот, големината, времетраењето или видот на основната услуга.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исто така, обезбедува разни начини на кои може да се доставуваат налози на повеќе даватели на услуги (на пр. посебни налози, како што се идентификува секој следен давател на услуги вклучен во синџирот на пренос; единечен налог што се доставува последователно на секој следен давател на услуги, како што е идентификуван; или единствен налог доставен на единствен давател на услуги што е должен преку налогот да го извести следниот давател на услуги вклучен во синџирот на пренос).</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Важно е предметот на налогот за делумно откривање на податочниот сообраќај да има мандат за откривање на доволно количество податочен сообраќај за да може да ги идентификува другите даватели на услуги вклучени во синџирот на комуникација.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отсуство на ова овластување, би бил голем предизвик да се идентификуваат разните вклучени даватели на услуги и со тоа да се спроведат соодветни овластувања.</a:t>
            </a:r>
          </a:p>
          <a:p>
            <a:pPr marL="0" lvl="0" indent="0" algn="l" rtl="0">
              <a:spcBef>
                <a:spcPts val="0"/>
              </a:spcBef>
              <a:spcAft>
                <a:spcPts val="0"/>
              </a:spcAft>
              <a:buNone/>
            </a:pPr>
            <a:endParaRPr lang="ru-RU"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34886113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Одредбата од член 18 е исто така многу интересна.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Според неа, секоја страна мора да донесе законодавни мерки за зајакнување на своите органи за спроведување на законот (ОСЗ/LEA) со можност да издаваат „налози за генерирање информации“.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судски налог/наредба може да го издадат органи за спроведување на законот на граѓани и на давателите на услуги за интернет, наложувајќи им да обезбедат за надлежните органи податоци зачувани во компјутерски систем под нивна надлежност или да им дадат податоци за претплатниците.</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Според Конвенцијата, налогот за генерирање информации мора да ги специфицира природата и обемот на потребните податоци: јасно е дека податоците што ги бара истрагата мора да бидат претходно утврдени и затоа се забранува произволно барање на податоци со цел „да се улови нешто“.</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Целта на ова законско ограничување е да се наметне важна заштита на човековите права и слободи при спроведувањето на овие истражни овластувања од страна на органите за спроведување на законот; се гарантира претресот и заплената на информации да бидат ограничени на информации директно поврзани со случајот што се истражува.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ограничување е уште поважно од сличните ограничувања што го врамуваат претресот и заплената во реалниот свет, каде што овие операции во најголем дел од времето имаат ограничен практичен опсег.</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Во дигиталниот свет, доколку правилото беше целосна дозвола за пристап до целата информација што доаѓа со парче хардвер, ќе беше дозволен пристап до сите видови информации зачувани на тој компјутер, честопати неповрзани со кривичното дело што се истражува и (на пр. во случај на електронска комуникација) во која се вклучени и трети страни.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Како што веќе беше споменато, член 16 може да создаде обврска за давателот на услуги да ги зачува компјутерските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Откривањето на податочниот сообраќај за органите за спроведување на законот уредено во член 17 дозволува само откривање на податочниот сообраќај.</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Можноста да им се открие на ОСЗ кој било друг вид на информации зачувани на дигитален медиум е уредена во член 18, со или без налог за зачувување издаден врз основа на член 16.</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18.1а важи за секое лице на територијата на страната.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Така, иако не е потребно компјутерските податоци што се предмет на налогот за генерирање информации да бидат лоцирани на територијата, од лицето за кое е издаден налогот се бара да биде физички присутно на територијата.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Поимот лице е опширен и ги вклучува физичките лица и правните лица, вклучително и давателите на услуги.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Потребно е на надлежниот орган што наложува генерирање на компјутерски податоци да им биде дозволено да го стори истото само во врска со специфицирани податоци и генерално да не бара големи количини на недефинирани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Така, налогот за генерирање информации за едно лице да ги генерира сите податоци зачувани во неговиот компјутерски систем не е дозволено според член 18.</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Надлежниот орган може да му наложи на едно лице да ги генерира компјутерските податоци само кога таквите специфични компјутерски податоци се во сопственост или под контрола на тоа лице.</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прави разлика помеѓу поседувањето (т.е. физичкото поседување) и контролата (т.е. слободната контрола врз податоците, дури и ако истите не се во негова физичка сопственост).</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Налозите за генерирање информации може да се прават само во однос на постојни податоци што се наоѓаат во компјутерски систем или медиум за складирање на компјутерски податоци.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Истите не може да се користи за да му се наложи на лице да задржи податоци; или да генерира податоци што ќе се појават на иден датум.</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Член 18.1б има поограничен опфат во споредба со член 18.1а, во смисла дека се однесува само на давателите на услуги; а со тоа не се однесува на физички или правни лица кои не спаѓаат во дефиницијата за даватели на услуги.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Сепак, не е ограничен во однос на физичката локација на давателот на услугата и важи сè додека давателот на услуги нуди услуги на територијата на страната.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Слајдот наведува некои од одредувачките фактори што треба да се земат предвид при проценка дали давател на услуги нуди услуги на одредена територија.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Обучувачот може да се повика на Белешката со упатство за T-CY за член 18.</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ја објаснува дефиницијата за информации за претплатни согласно член 18 од Конвенцијата од Будимпешта.</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Важно е да се напомене дека информациите за претплатник не мора да бидат во форма на компјутерски податоци; а со тоа се вклучени и физичките записи што ги водат давателите на услуги во однос на нивните претплатници.</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Ова го ограничува опфатот на информации за претплатникот што може да бидат предмет на налогот за генерирање на таквите информации за претплатници кои се поврзани со услугите што ги нуди давател на услуги на територијата.</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Надлежниот орган може да му наложи на давателот на услугата да генерира информации за претплатник само кога таквите информации за претплатник се во сопственост или под контрола на таквиот давател на услуги.</a:t>
            </a:r>
          </a:p>
          <a:p>
            <a:r>
              <a:rPr lang="ru-RU" sz="1800" dirty="0">
                <a:effectLst/>
                <a:latin typeface="Calibri" panose="020F0502020204030204" pitchFamily="34" charset="0"/>
                <a:ea typeface="Calibri" panose="020F0502020204030204" pitchFamily="34" charset="0"/>
                <a:cs typeface="Times New Roman" panose="02020603050405020304" pitchFamily="18" charset="0"/>
              </a:rPr>
              <a:t>Овој слајд прави разлика помеѓу поседувањето (т.е. физичкото поседување) и контролата (т.е. слободната контрола врз податоците, дури и ако истите не се во негова физичка сопственост).</a:t>
            </a:r>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dirty="0">
                <a:effectLst/>
                <a:latin typeface="Calibri" panose="020F0502020204030204" pitchFamily="34" charset="0"/>
                <a:ea typeface="Calibri" panose="020F0502020204030204" pitchFamily="34" charset="0"/>
                <a:cs typeface="Times New Roman" panose="02020603050405020304" pitchFamily="18" charset="0"/>
              </a:rPr>
              <a:t>Треба да има и поинволвирана дискусија за член 18 во модулот за јавно-приватна соработка.</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a:t>
            </a:r>
            <a:r>
              <a:rPr lang="mk-MK" baseline="0" dirty="0"/>
              <a:t> е б) Содржински податоци од странски давател на услуги што нуди услуги во вашата земја.</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rtl="0"/>
            <a:r>
              <a:rPr lang="ru-RU" sz="1200" b="0" i="0" kern="1200" dirty="0">
                <a:solidFill>
                  <a:schemeClr val="tx1"/>
                </a:solidFill>
                <a:effectLst/>
                <a:latin typeface="+mn-lt"/>
                <a:ea typeface="ＭＳ Ｐゴシック" pitchFamily="-65" charset="-128"/>
                <a:cs typeface="ＭＳ Ｐゴシック" pitchFamily="-65" charset="-128"/>
              </a:rPr>
              <a:t>Ова е затоа што опфатот на членот 18.1.б се однесува само на информациите за претплатникот и не дозволува да се наложи генерирање за содржина од странски давател на услуги. </a:t>
            </a:r>
            <a:br>
              <a:rPr lang="ru-RU" sz="1200" b="0" i="0" kern="1200" dirty="0">
                <a:solidFill>
                  <a:schemeClr val="tx1"/>
                </a:solidFill>
                <a:effectLst/>
                <a:latin typeface="+mn-lt"/>
                <a:ea typeface="ＭＳ Ｐゴシック" pitchFamily="-65" charset="-128"/>
                <a:cs typeface="ＭＳ Ｐゴシック" pitchFamily="-65" charset="-128"/>
              </a:rPr>
            </a:br>
            <a:endParaRPr lang="en-US" b="0" dirty="0"/>
          </a:p>
          <a:p>
            <a:pPr rtl="0"/>
            <a:r>
              <a:rPr lang="ru-RU" sz="1200" b="0" i="0" kern="1200" dirty="0">
                <a:solidFill>
                  <a:schemeClr val="tx1"/>
                </a:solidFill>
                <a:effectLst/>
                <a:latin typeface="+mn-lt"/>
                <a:ea typeface="ＭＳ Ｐゴシック" pitchFamily="-65" charset="-128"/>
                <a:cs typeface="ＭＳ Ｐゴシック" pitchFamily="-65" charset="-128"/>
              </a:rPr>
              <a:t>Иако податоците под опцијата (в) се зачувани надвор од вашата земја, лицето кое ги контролира таквите податоци е во вашата земја, па на такво лице може да му се наложи да ги генерира податоците според членот 18.1.а. </a:t>
            </a:r>
          </a:p>
          <a:p>
            <a:br>
              <a:rPr lang="ru-RU" sz="1200" b="0" i="0" kern="1200" dirty="0">
                <a:solidFill>
                  <a:schemeClr val="tx1"/>
                </a:solidFill>
                <a:effectLst/>
                <a:latin typeface="+mn-lt"/>
                <a:ea typeface="ＭＳ Ｐゴシック" pitchFamily="-65" charset="-128"/>
                <a:cs typeface="ＭＳ Ｐゴシック" pitchFamily="-65" charset="-128"/>
              </a:rPr>
            </a:br>
            <a:endParaRPr lang="en-US"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a:t>
            </a:r>
            <a:r>
              <a:rPr lang="mk-MK" baseline="0" dirty="0"/>
              <a:t> е б) Содржински податоци од странски давател на услуги што нуди услуги во вашата земја.</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rtl="0"/>
            <a:r>
              <a:rPr lang="ru-RU" sz="1200" b="0" i="0" kern="1200" dirty="0">
                <a:solidFill>
                  <a:schemeClr val="tx1"/>
                </a:solidFill>
                <a:effectLst/>
                <a:latin typeface="+mn-lt"/>
                <a:ea typeface="ＭＳ Ｐゴシック" pitchFamily="-65" charset="-128"/>
                <a:cs typeface="ＭＳ Ｐゴシック" pitchFamily="-65" charset="-128"/>
              </a:rPr>
              <a:t>Ова е затоа што опфатот на членот 18.1.б се однесува само на информациите за претплатникот и не дозволува да се наложи генерирање за содржина од странски давател на услуги. </a:t>
            </a:r>
            <a:br>
              <a:rPr lang="ru-RU" sz="1200" b="0" i="0" kern="1200" dirty="0">
                <a:solidFill>
                  <a:schemeClr val="tx1"/>
                </a:solidFill>
                <a:effectLst/>
                <a:latin typeface="+mn-lt"/>
                <a:ea typeface="ＭＳ Ｐゴシック" pitchFamily="-65" charset="-128"/>
                <a:cs typeface="ＭＳ Ｐゴシック" pitchFamily="-65" charset="-128"/>
              </a:rPr>
            </a:br>
            <a:endParaRPr lang="en-US" b="0" dirty="0"/>
          </a:p>
          <a:p>
            <a:pPr rtl="0"/>
            <a:r>
              <a:rPr lang="ru-RU" sz="1200" b="0" i="0" kern="1200" dirty="0">
                <a:solidFill>
                  <a:schemeClr val="tx1"/>
                </a:solidFill>
                <a:effectLst/>
                <a:latin typeface="+mn-lt"/>
                <a:ea typeface="ＭＳ Ｐゴシック" pitchFamily="-65" charset="-128"/>
                <a:cs typeface="ＭＳ Ｐゴシック" pitchFamily="-65" charset="-128"/>
              </a:rPr>
              <a:t>Иако податоците под опцијата (в) се зачувани надвор од вашата земја, лицето кое ги контролира таквите податоци е во вашата земја, па на такво лице може да му се наложи да ги генерира податоците според членот 18.1.а. </a:t>
            </a:r>
          </a:p>
          <a:p>
            <a:br>
              <a:rPr lang="ru-RU" sz="1200" b="0" i="0" kern="1200" dirty="0">
                <a:solidFill>
                  <a:schemeClr val="tx1"/>
                </a:solidFill>
                <a:effectLst/>
                <a:latin typeface="+mn-lt"/>
                <a:ea typeface="ＭＳ Ｐゴシック" pitchFamily="-65" charset="-128"/>
                <a:cs typeface="ＭＳ Ｐゴシック" pitchFamily="-65" charset="-128"/>
              </a:rPr>
            </a:br>
            <a:endParaRPr lang="en-US"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Претресот и запленувањето се опишани со член 19 од Конвенцијата од Будимпешта.</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74700">
              <a:lnSpc>
                <a:spcPct val="99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Повеќето од националните процесни правила вклучуваат општи регулативи за претрес и запленување, но не сите имаат специфични правила со кои се регулира претрес и запленување на компјутери. Многу судски надлежности (јурисдикции) можат да функционираат добро само со традиционален претрес и запленување. Сепак, реалниот свет нѐ учи дека дигиталните истраги се соочуваат со предизвици кои претходно биле непознати, предизвикани, на пример, од меѓусебната поврзаност на компјутерските системи.</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11200">
              <a:lnSpc>
                <a:spcPct val="94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Соочувајќи се со таквиот вид нови прашања Конвенцијата од Будимпешта создаде специфични правила за справување со претрес и запленување во дигиталниот свет. Како резултат на тоа, таа ја организира можноста за пребарување во компјутерски систем, во медиум за складирање и во компјутерски систем до кој може да се пристапи од првичниот. Оваа последна можност му  овозможува на органот „експедитивно“ да го прошири претресот на друг систем кога, при законски претрес на специфичен компјутерски систем или негов дел овој орган има разумна основа да верува дека бараните податоци се складирани на друг компјутерски систем на неговата територија.</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00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23900">
              <a:lnSpc>
                <a:spcPct val="95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Во врска со истражните овластувања, член 19 бара истражителите да имаат овластување за „заплена или слично обезбедување“ на компјутерските податоци до кои се пристапило и да му наложат на секое лице што има знаење за функционирањето на компјутерскиот систем или мерките што се применуваат за заштита на компјутерските податоци во него, да ги обезбеди, во рамки на она што е разумно, потребните информации, за да се овозможи претрес и запленување.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1041400">
              <a:lnSpc>
                <a:spcPct val="92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Со оглед на различните можности и </a:t>
            </a:r>
            <a:r>
              <a:rPr lang="mk-MK" sz="1800" dirty="0" err="1">
                <a:effectLst/>
                <a:latin typeface="Calibri" panose="020F0502020204030204" pitchFamily="34" charset="0"/>
                <a:ea typeface="Calibri" panose="020F0502020204030204" pitchFamily="34" charset="0"/>
                <a:cs typeface="Arial" panose="020B0604020202020204" pitchFamily="34" charset="0"/>
              </a:rPr>
              <a:t>поефикасните</a:t>
            </a:r>
            <a:r>
              <a:rPr lang="mk-MK" sz="1800" dirty="0">
                <a:effectLst/>
                <a:latin typeface="Calibri" panose="020F0502020204030204" pitchFamily="34" charset="0"/>
                <a:ea typeface="Calibri" panose="020F0502020204030204" pitchFamily="34" charset="0"/>
                <a:cs typeface="Arial" panose="020B0604020202020204" pitchFamily="34" charset="0"/>
              </a:rPr>
              <a:t> начини што се достапни за запленување на компјутерски податоци, Конвенцијата од Будимпешта дава список на основни дејствија што истражувачите треба да бидат овластени да ги извршуваат... (следен слајд)</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5306295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787400">
              <a:lnSpc>
                <a:spcPct val="92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Основните дејствија за кои истражителите треба законски да се овластени да ги извршуваат за време на процесот на законското запленување на компјутерски податоци, според Конвенцијата од Будимпешта, се следниве: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43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mk-MK" sz="1800" dirty="0">
              <a:effectLst/>
              <a:latin typeface="Calibri" panose="020F0502020204030204" pitchFamily="34" charset="0"/>
              <a:ea typeface="Times New Roman" panose="02020603050405020304" pitchFamily="18" charset="0"/>
              <a:cs typeface="Arial" panose="020B0604020202020204" pitchFamily="34" charset="0"/>
            </a:endParaRPr>
          </a:p>
          <a:p>
            <a:pPr marL="0" marR="0">
              <a:lnSpc>
                <a:spcPts val="143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а) физички да запленуваат компјутерски системи,</a:t>
            </a:r>
          </a:p>
          <a:p>
            <a:pPr marL="0" marR="0">
              <a:lnSpc>
                <a:spcPts val="1430"/>
              </a:lnSpc>
              <a:spcBef>
                <a:spcPts val="0"/>
              </a:spcBef>
              <a:spcAft>
                <a:spcPts val="0"/>
              </a:spcAft>
            </a:pPr>
            <a:endParaRPr lang="mk-MK"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43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б) да направат и задржат копија од тие компјутерски податоци (што е важно во случај податоците да се зачувани на поголем сервер, каде што физичкото отстранување е невозможно, а исто така и кога физичкото запленување би ги повредило правата на другите луѓе кои имаат право на пристап до таа машина - на пример, сервер на голема компанија)</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435"/>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spcBef>
                <a:spcPts val="0"/>
              </a:spcBef>
              <a:spcAft>
                <a:spcPts val="0"/>
              </a:spcAft>
              <a:buFont typeface="+mj-lt"/>
              <a:buNone/>
              <a:tabLst>
                <a:tab pos="152400" algn="l"/>
              </a:tabLst>
            </a:pPr>
            <a:r>
              <a:rPr lang="mk-MK" sz="1800" dirty="0">
                <a:effectLst/>
                <a:latin typeface="Calibri" panose="020F0502020204030204" pitchFamily="34" charset="0"/>
                <a:ea typeface="Calibri" panose="020F0502020204030204" pitchFamily="34" charset="0"/>
                <a:cs typeface="Arial" panose="020B0604020202020204" pitchFamily="34" charset="0"/>
              </a:rPr>
              <a:t>в) да го сочуваат интегритетот на релевантните складирани компјутерски податоци и конечно да</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1016000" lvl="0" indent="0">
              <a:lnSpc>
                <a:spcPct val="90000"/>
              </a:lnSpc>
              <a:spcBef>
                <a:spcPts val="0"/>
              </a:spcBef>
              <a:spcAft>
                <a:spcPts val="0"/>
              </a:spcAft>
              <a:buFont typeface="+mj-lt"/>
              <a:buNone/>
              <a:tabLst>
                <a:tab pos="160020" algn="l"/>
              </a:tabLst>
            </a:pPr>
            <a:r>
              <a:rPr lang="mk-MK" sz="1800" dirty="0">
                <a:effectLst/>
                <a:latin typeface="Calibri" panose="020F0502020204030204" pitchFamily="34" charset="0"/>
                <a:ea typeface="Calibri" panose="020F0502020204030204" pitchFamily="34" charset="0"/>
                <a:cs typeface="Arial" panose="020B0604020202020204" pitchFamily="34" charset="0"/>
              </a:rPr>
              <a:t>г) да ги направат непристапни или да ги отстранат тие компјутерски податоци од компјутерскиот систем до кој се пристапило.</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698500">
              <a:lnSpc>
                <a:spcPct val="90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Оваа последна одредба е релевантна, на пример, кога физичкото запленување е невозможно, но може да настане вистинска штета ако трето лице добие пристап до податоците.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98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Со исклучок на самото запленување на податоците во сопствениот и оригиналниот запис, сите овие процесни можности се специфични мерки во дигиталната средина.</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34115738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1320800" algn="just">
              <a:lnSpc>
                <a:spcPct val="90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Понекогаш на истражувачот му требаат повеќе свежи информации, отколку оние информации обезбедени со претрес или запленување на зачувани податоци.</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36600">
              <a:lnSpc>
                <a:spcPct val="94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Собирањето на компјутерски податоци </a:t>
            </a:r>
            <a:r>
              <a:rPr lang="mk-MK" sz="1800" i="1" dirty="0">
                <a:effectLst/>
                <a:latin typeface="Calibri" panose="020F0502020204030204" pitchFamily="34" charset="0"/>
                <a:ea typeface="Calibri" panose="020F0502020204030204" pitchFamily="34" charset="0"/>
                <a:cs typeface="Arial" panose="020B0604020202020204" pitchFamily="34" charset="0"/>
              </a:rPr>
              <a:t>во реално време</a:t>
            </a:r>
            <a:r>
              <a:rPr lang="mk-MK" sz="1800" dirty="0">
                <a:effectLst/>
                <a:latin typeface="Calibri" panose="020F0502020204030204" pitchFamily="34" charset="0"/>
                <a:ea typeface="Calibri" panose="020F0502020204030204" pitchFamily="34" charset="0"/>
                <a:cs typeface="Arial" panose="020B0604020202020204" pitchFamily="34" charset="0"/>
              </a:rPr>
              <a:t> овозможува истраги во живо и е опишано во член 20 од Конвенцијата од Будимпешта. Таквиот вид на </a:t>
            </a:r>
            <a:r>
              <a:rPr lang="mk-MK" sz="1800" dirty="0" err="1">
                <a:effectLst/>
                <a:latin typeface="Calibri" panose="020F0502020204030204" pitchFamily="34" charset="0"/>
                <a:ea typeface="Calibri" panose="020F0502020204030204" pitchFamily="34" charset="0"/>
                <a:cs typeface="Arial" panose="020B0604020202020204" pitchFamily="34" charset="0"/>
              </a:rPr>
              <a:t>интрузивна</a:t>
            </a:r>
            <a:r>
              <a:rPr lang="mk-MK" sz="1800" dirty="0">
                <a:effectLst/>
                <a:latin typeface="Calibri" panose="020F0502020204030204" pitchFamily="34" charset="0"/>
                <a:ea typeface="Calibri" panose="020F0502020204030204" pitchFamily="34" charset="0"/>
                <a:cs typeface="Arial" panose="020B0604020202020204" pitchFamily="34" charset="0"/>
              </a:rPr>
              <a:t> мерка, бара соодветно законодавство за да им се овозможи на органите за спроведување на законот да собираат или снимаат, со помош на технички средства, податоци во реално време, како и овластување да ги принудат давателите на услуги да собираат или снимаат податоци од нивните потрошувачи, во рамките на нивната нормална активност, во реално време.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71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965200">
              <a:lnSpc>
                <a:spcPct val="90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Овој вид истражна алатка може да биде многу важен, на пример, за да се утврди изворот на комуникација, со цел идентификување на сторителот, во реално време.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5"/>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23900">
              <a:lnSpc>
                <a:spcPct val="94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Да се забележи дека став 3 од член 20 им налага на страните да усвојат такви законодавни и други мерки кои се неопходни за да му се наложи на давателот на услуги да го држи во тајност фактот на спроведување на овластувањата предвидени со овој член, како и сите информации во врска со него.</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1427576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Последно, но не и најмалку важно, членот 21 опишува следење на </a:t>
            </a:r>
            <a:r>
              <a:rPr lang="mk-MK" sz="1800" dirty="0" err="1">
                <a:effectLst/>
                <a:latin typeface="Calibri" panose="020F0502020204030204" pitchFamily="34" charset="0"/>
                <a:ea typeface="Calibri" panose="020F0502020204030204" pitchFamily="34" charset="0"/>
                <a:cs typeface="Arial" panose="020B0604020202020204" pitchFamily="34" charset="0"/>
              </a:rPr>
              <a:t>содржинските</a:t>
            </a:r>
            <a:r>
              <a:rPr lang="mk-MK" sz="1800" dirty="0">
                <a:effectLst/>
                <a:latin typeface="Calibri" panose="020F0502020204030204" pitchFamily="34" charset="0"/>
                <a:ea typeface="Calibri" panose="020F0502020204030204" pitchFamily="34" charset="0"/>
                <a:cs typeface="Arial" panose="020B0604020202020204" pitchFamily="34" charset="0"/>
              </a:rPr>
              <a:t> податоци.</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24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800100">
              <a:lnSpc>
                <a:spcPct val="98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Покрај преносните податоци понекогаш органите за спроведување на законот можеби ќе треба да ја знаат вистинската содржина на комуникациите помеѓу осомничените за кривично дело. Некои земји веќе имаат одредби за следење на телефонска комуникација, но не сите им дозволуваат на властите, конкретно, да ги следат комуникациите, освен оние по телефон.</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8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939800">
              <a:lnSpc>
                <a:spcPct val="93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Тоа е причината зошто, конкретно, во член 21, Конвенцијата од Будимпешта вклучува одредби што им овозможуваат на истражителите да ги следат и снимаат комуникациите со податоци.</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70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74700" algn="just">
              <a:lnSpc>
                <a:spcPct val="96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Освен што е многу моќна истражна алатка, следењето на комуникациите е исто така многу </a:t>
            </a:r>
            <a:r>
              <a:rPr lang="mk-MK" sz="1800" dirty="0" err="1">
                <a:effectLst/>
                <a:latin typeface="Calibri" panose="020F0502020204030204" pitchFamily="34" charset="0"/>
                <a:ea typeface="Calibri" panose="020F0502020204030204" pitchFamily="34" charset="0"/>
                <a:cs typeface="Arial" panose="020B0604020202020204" pitchFamily="34" charset="0"/>
              </a:rPr>
              <a:t>интрузивна</a:t>
            </a:r>
            <a:r>
              <a:rPr lang="mk-MK" sz="1800" dirty="0">
                <a:effectLst/>
                <a:latin typeface="Calibri" panose="020F0502020204030204" pitchFamily="34" charset="0"/>
                <a:ea typeface="Calibri" panose="020F0502020204030204" pitchFamily="34" charset="0"/>
                <a:cs typeface="Arial" panose="020B0604020202020204" pitchFamily="34" charset="0"/>
              </a:rPr>
              <a:t> мерка и е дозволено само според условите на Конвенцијата, а во врска со низа сериозни дела што треба да се утврдат со националните закони.</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1690"/>
              </a:lnSpc>
              <a:spcBef>
                <a:spcPts val="0"/>
              </a:spcBef>
              <a:spcAft>
                <a:spcPts val="0"/>
              </a:spcAft>
            </a:pPr>
            <a:r>
              <a:rPr lang="mk-MK"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723900">
              <a:lnSpc>
                <a:spcPct val="95000"/>
              </a:lnSpc>
              <a:spcBef>
                <a:spcPts val="0"/>
              </a:spcBef>
              <a:spcAft>
                <a:spcPts val="0"/>
              </a:spcAft>
            </a:pPr>
            <a:r>
              <a:rPr lang="mk-MK" sz="1800" dirty="0">
                <a:effectLst/>
                <a:latin typeface="Calibri" panose="020F0502020204030204" pitchFamily="34" charset="0"/>
                <a:ea typeface="Calibri" panose="020F0502020204030204" pitchFamily="34" charset="0"/>
                <a:cs typeface="Arial" panose="020B0604020202020204" pitchFamily="34" charset="0"/>
              </a:rPr>
              <a:t>За дополнителни заштитни мерки во врска со тајното набљудување (вклучително и следењето на содржински податоци) што треба да се воведат во националното законодавство од страните на Европската конвенција за човекови права, видете ја збирката од релевантната судска пракса на Европскиот суд за човекови права развиена врз основа на член 8 (право на почитување на приватниот и семејниот живот, домот и кореспонденцијата): http://www.echr.coe.int/Documents/FS_Mass_surveillance_ENG.pdf</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ts val="870"/>
              </a:lnSpc>
              <a:spcBef>
                <a:spcPts val="0"/>
              </a:spcBef>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mk-MK" sz="1800" dirty="0">
                <a:effectLst/>
                <a:latin typeface="Calibri" panose="020F0502020204030204" pitchFamily="34" charset="0"/>
                <a:ea typeface="Calibri" panose="020F0502020204030204" pitchFamily="34" charset="0"/>
                <a:cs typeface="Arial" panose="020B0604020202020204" pitchFamily="34" charset="0"/>
              </a:rPr>
              <a:t>Да се забележи дека став 3 од член 21 им налага на страните да усвојат такви законодавни и други мерки кои се неопходни за да му се наложи на давателот на услуги да го држи во тајност фактот на спроведување на овластувањата предвидени со овој член, како и сите информации во врска со него.</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7683025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a:t>
            </a:r>
            <a:r>
              <a:rPr lang="mk-MK" baseline="0" dirty="0"/>
              <a:t>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Следењето на содржинските податоци според член 21 може да се изврши само во врска со сериозни кривични дела - најверојатно не кривични дела со минимални казни.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a:t>
            </a:r>
            <a:r>
              <a:rPr lang="mk-MK" baseline="0" dirty="0"/>
              <a:t>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Следењето на содржинските податоци според член 21 може да се изврши само во врска со сериозни кривични дела - најверојатно не кривични дела со минимални казни.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ru-RU" sz="1200" b="0" i="0" kern="1200" dirty="0">
                <a:solidFill>
                  <a:schemeClr val="tx1"/>
                </a:solidFill>
                <a:effectLst/>
                <a:latin typeface="+mn-lt"/>
                <a:ea typeface="ＭＳ Ｐゴシック" pitchFamily="-65" charset="-128"/>
                <a:cs typeface="ＭＳ Ｐゴシック" pitchFamily="-65" charset="-128"/>
              </a:rPr>
              <a:t>Левата страна на слајдот го покажува текстот на член 1.а од Конвенцијата од Будимпешта, што е дефиниција за „компјутерски систем“.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Десната страна на слајдот дава објаснување за дефиницијата.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Компјутерски систем според Конвенцијата од Будимпешта е уред кој се состои од хардвер и софтвер изработен за автоматска обработка на дигитални податоци. Може да вклучува влезни, излезни и капацитети за складирање. Може да биде самостоен или да биде поврзан во мрежа со други слични уреди.</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Компјутерскиот систем обично се состои од различни уреди, кои треба да се разликуваат, како што е процесор или централна единица за обработка и периферни уреди. „Периферен уред“ е уред кој извршува одредени специфични функции во интеракција со единицата за обработка, како што се печатач, видео-екран, читач/снимач на CD или друг уред за складирање.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Компјутерските системи можат да бидат поврзани со мрежата како крајни точки или како средства за помош во комуникација на мрежата. Она што е од суштинско значење е податоците да се разменуваат преку мрежа</a:t>
            </a:r>
            <a:r>
              <a:rPr lang="en-US" sz="1200" kern="1200" dirty="0">
                <a:solidFill>
                  <a:schemeClr val="tx1"/>
                </a:solidFill>
                <a:latin typeface="+mn-lt"/>
                <a:ea typeface="MS PGothic" pitchFamily="34" charset="-128"/>
                <a:cs typeface="ＭＳ Ｐゴシック" charset="0"/>
              </a:rPr>
              <a:t>.</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Обучувачот може да сподели дополнителен ресурс на упатството бр. 1:</a:t>
            </a:r>
          </a:p>
          <a:p>
            <a:pPr eaLnBrk="1" hangingPunct="1"/>
            <a:r>
              <a:rPr lang="en-US" sz="1200" kern="1200" dirty="0">
                <a:solidFill>
                  <a:schemeClr val="tx1"/>
                </a:solidFill>
                <a:latin typeface="+mn-lt"/>
                <a:ea typeface="MS PGothic" pitchFamily="34" charset="-128"/>
                <a:cs typeface="ＭＳ Ｐゴシック" charset="0"/>
              </a:rPr>
              <a:t>http://rm.coe.int/CoERMPublicCommonSearchServices/DisplayDCTMContent?documentId=09000016802e79e6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sz="1800" dirty="0">
                <a:effectLst/>
                <a:latin typeface="Calibri" panose="020F0502020204030204" pitchFamily="34" charset="0"/>
                <a:ea typeface="Calibri" panose="020F0502020204030204" pitchFamily="34" charset="0"/>
                <a:cs typeface="Times New Roman" panose="02020603050405020304" pitchFamily="18" charset="0"/>
              </a:rPr>
              <a:t>Првиот дел ќе ги разгледа општите одредби на Конвенцијата од Будимпешта што се однесуваат на меѓународната соработка и заемната помош.</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ru-RU" sz="1800" dirty="0"/>
              <a:t>Левата страна на слајдот го покажува текстот на член 23 од Конвенцијата од Будимпешта со еден елемент „најширок можен степен... Дела поврзани</a:t>
            </a:r>
            <a:r>
              <a:rPr lang="ru-RU" sz="1800" baseline="0" dirty="0"/>
              <a:t> со компјутерски системи или податоци</a:t>
            </a:r>
            <a:r>
              <a:rPr lang="ru-RU" sz="1800" dirty="0"/>
              <a:t>... за</a:t>
            </a:r>
            <a:r>
              <a:rPr lang="ru-RU" sz="1800" baseline="0" dirty="0"/>
              <a:t> собирање на докази во електронска форма за кривично дело</a:t>
            </a:r>
            <a:r>
              <a:rPr lang="ru-RU" sz="1800" dirty="0"/>
              <a:t>“ нагласен со црвено.</a:t>
            </a:r>
          </a:p>
          <a:p>
            <a:endParaRPr lang="ru-RU" sz="1800" dirty="0"/>
          </a:p>
          <a:p>
            <a:r>
              <a:rPr lang="ru-RU" sz="1800" dirty="0"/>
              <a:t>Десната страна на слајдот дава објаснување за нагласениот елемент.</a:t>
            </a:r>
          </a:p>
          <a:p>
            <a:endParaRPr lang="en-US" altLang="sr-Latn-RS" sz="18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sz="1800" dirty="0"/>
              <a:t>Иако Конвенцијата од Будимпешта во голема мерка се смета како конвенција за сајбер-криминал што овозможува меѓународна соработка во врска со сајбер-криминал, нејзиниот опсег е всушност многу поширок. </a:t>
            </a:r>
            <a:r>
              <a:rPr lang="mk-MK" altLang="sr-Latn-RS" sz="1800" dirty="0"/>
              <a:t>Обележаните</a:t>
            </a:r>
            <a:r>
              <a:rPr lang="ru-RU" altLang="sr-Latn-RS" sz="1800" dirty="0"/>
              <a:t> елементи покажуваат дека Конвенцијата од Будимпешта овозможува и налага меѓународна соработка за</a:t>
            </a:r>
            <a:r>
              <a:rPr lang="en-US" altLang="sr-Latn-RS" sz="1800"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sz="1800" dirty="0"/>
              <a:t>Кривични дела</a:t>
            </a:r>
            <a:r>
              <a:rPr lang="mk-MK" altLang="sr-Latn-RS" sz="1800" baseline="0" dirty="0"/>
              <a:t> поврзани со компјутерски системи и податоци (сајбер-криминал</a:t>
            </a:r>
            <a:r>
              <a:rPr lang="en-US" altLang="sr-Latn-RS" sz="1800"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sz="1800" dirty="0"/>
              <a:t>Собирање докази за какво</a:t>
            </a:r>
            <a:r>
              <a:rPr lang="mk-MK" altLang="sr-Latn-RS" sz="1800" baseline="0" dirty="0"/>
              <a:t> било кривично дело (сајбер-криминал или друго</a:t>
            </a:r>
            <a:r>
              <a:rPr lang="en-US" altLang="sr-Latn-RS" sz="1800"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sz="18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sz="1800" dirty="0"/>
              <a:t>Ова значи дека Конвенцијата од Будимпешта овозможува соработка во врска со размена на електронски докази, без оглед дали делото што се истражува е дело на сајбер-криминал.</a:t>
            </a:r>
            <a:endParaRPr lang="en-PK" sz="1800" dirty="0"/>
          </a:p>
          <a:p>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Точните одговори се: а) Хак</a:t>
            </a:r>
            <a:r>
              <a:rPr lang="mk-MK" dirty="0" err="1"/>
              <a:t>ирање</a:t>
            </a:r>
            <a:r>
              <a:rPr lang="ru-RU" dirty="0"/>
              <a:t>, в) Фалсификување поврзано со компјутери, г) DDoS напад, д) Поседување на детска порнографија на</a:t>
            </a:r>
            <a:r>
              <a:rPr lang="en-US" dirty="0"/>
              <a:t> USB</a:t>
            </a:r>
            <a:r>
              <a:rPr lang="mk-MK"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Точните одговори се: а) Хакирање, в) Фалсификување поврзано со компјутери, г) DDoS напад, д) Поседување на детска порнографија на</a:t>
            </a:r>
            <a:r>
              <a:rPr lang="en-US" dirty="0"/>
              <a:t> USB</a:t>
            </a:r>
            <a:r>
              <a:rPr lang="mk-MK"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indent="0" algn="just">
              <a:buFont typeface="Wingdings" pitchFamily="2" charset="2"/>
              <a:buNone/>
            </a:pPr>
            <a:r>
              <a:rPr lang="ru-RU" sz="1200" dirty="0"/>
              <a:t>Конвенцијата од Будимпешта вообичаено не е договор за екстрадиција - но од страните се бара да ги екстрадираат осомничените сторители на кривични дела под одредени околности во врска со кривични дела утврдени во согласност со Конвенцијата од Будимпешта. Прекршокот мора да биде казнив во двете земји за најмалку една година, иако страните може да се согласат на различна казна врз основа на законодавство или договор за екстрадиција</a:t>
            </a:r>
            <a:r>
              <a:rPr lang="en-GB" sz="1200" dirty="0"/>
              <a:t>. </a:t>
            </a:r>
            <a:endParaRPr lang="mk-MK" sz="1200" dirty="0"/>
          </a:p>
          <a:p>
            <a:pPr marL="0" indent="0" algn="just">
              <a:buFont typeface="Wingdings" pitchFamily="2" charset="2"/>
              <a:buNone/>
            </a:pPr>
            <a:endParaRPr lang="mk-MK"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ru-RU" sz="1200" dirty="0"/>
              <a:t>Конвенцијата од Будимпешта вообичаено не е договор за екстрадиција - и наместо да пропише специфична постапка за екстрадиција, тој предвидува дека кривичните дела утврдени во согласност со Конвенцијата од Будимпешта ќе се сметаат за вклучени како дела за екстрадиција во кој било договор за екстрадиција. Ова значи дека постојните постапки прифатени од секоја страна ќе се применуваат во врска со кривичните</a:t>
            </a:r>
            <a:r>
              <a:rPr lang="ru-RU" sz="1200" baseline="0" dirty="0"/>
              <a:t> дела</a:t>
            </a:r>
            <a:r>
              <a:rPr lang="ru-RU" sz="1200" dirty="0"/>
              <a:t> утврдени во согласност со Конвенцијата од Будимпешта.</a:t>
            </a:r>
            <a:endParaRPr lang="en-PK" dirty="0"/>
          </a:p>
          <a:p>
            <a:pPr marL="0" indent="0" algn="just">
              <a:buFont typeface="Wingdings" pitchFamily="2" charset="2"/>
              <a:buNone/>
            </a:pPr>
            <a:endParaRPr lang="mk-MK"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ru-RU" sz="1200" dirty="0"/>
              <a:t>Оваа одредба овозможува екстрадиција во однос на кривичните дела утврдени во согласност со Конвенцијата од Будимпешта дури и во отсуство на договор за екстрадиција - под услов ако на</a:t>
            </a:r>
            <a:r>
              <a:rPr lang="ru-RU" sz="1200" baseline="0" dirty="0"/>
              <a:t> с</a:t>
            </a:r>
            <a:r>
              <a:rPr lang="ru-RU" sz="1200" dirty="0"/>
              <a:t>траната ѝ е потребна правна основа за екстрадиција, Конвенцијата од Будимпешта ќе се смета за правна основа за екстрадиција во однос на ваквите кривични дела. Во ова ограничено сценарио, самата Конвенција од Будимпешта би имала својство на договор за екстрадиција.</a:t>
            </a:r>
            <a:r>
              <a:rPr lang="en-US" sz="1200" dirty="0"/>
              <a:t> </a:t>
            </a:r>
            <a:endParaRPr lang="en-GB" sz="1200" dirty="0"/>
          </a:p>
          <a:p>
            <a:pPr marL="0" indent="0" algn="just">
              <a:buFont typeface="Wingdings" pitchFamily="2" charset="2"/>
              <a:buNone/>
            </a:pPr>
            <a:endParaRPr lang="mk-MK"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ru-RU" sz="1200" dirty="0"/>
              <a:t>Одредбите за екстрадиција на Конвенцијата од Будимпешта не ги надминуваат условите што постојат во договорите за екстрадиција - вклучувајќи ги и основите врз кои замолената страна може да одбие екстрадиција. Ова значи дека страните продолжуваат да имаат флексибилност, врз основа на постојните договори за екстрадиција, да прифаќаат или одбиваат екстрадиции под такви услови кои биле заемно прифатени.</a:t>
            </a:r>
            <a:endParaRPr lang="en-GB"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endParaRPr lang="mk-MK"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ru-RU" sz="1200" dirty="0"/>
              <a:t>Доколку замолената страна одбие екстрадиција заснована на националноста на лицето или ако смета дека е надлежна за кривично дело истата ќе го гони лицето и ќе ја извести страната барател за резултатот од гонењето. Сепак, замолената страна мора да спроведе истрага и гонење на ист начин како и споредливо дело според локалното законодавство.</a:t>
            </a:r>
            <a:endParaRPr lang="en-GB"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Иако Конвенцијата од Будимпешта во голема мерка се смета за конвенција за сајбер-криминал што овозможува заемна помош во врска со сајбер-криминал, нејзиниот опсег е всушност многу поширок. Нагласените елементи покажуваат дека Конвенцијата од Будимпешта овозможува и налага заемна помош во однос на</a:t>
            </a:r>
            <a:r>
              <a:rPr lang="en-US" altLang="sr-Latn-RS"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Кривични дела</a:t>
            </a:r>
            <a:r>
              <a:rPr lang="mk-MK" altLang="sr-Latn-RS" baseline="0" dirty="0"/>
              <a:t> поврзани со компјутерски системи и податоци (сајбер-криминал</a:t>
            </a:r>
            <a:r>
              <a:rPr lang="en-US" altLang="sr-Latn-RS"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Собирање докази за какво</a:t>
            </a:r>
            <a:r>
              <a:rPr lang="mk-MK" altLang="sr-Latn-RS" baseline="0" dirty="0"/>
              <a:t> било кривично дело (сајбер-криминал или друго</a:t>
            </a:r>
            <a:r>
              <a:rPr lang="en-US" altLang="sr-Latn-RS"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Ова значи дека Конвенцијата од Будимпешта овозможува заемна помош во врска со размена на електронски докази, без оглед дали делото што се истражува е дело на сајбер-криминал</a:t>
            </a:r>
            <a:r>
              <a:rPr lang="en-US" altLang="sr-Latn-R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r>
              <a:rPr lang="ru-RU" sz="1200" dirty="0">
                <a:solidFill>
                  <a:srgbClr val="000000"/>
                </a:solidFill>
                <a:latin typeface="Arial" panose="020B0604020202020204" pitchFamily="34" charset="0"/>
              </a:rPr>
              <a:t>Компјутерските податоци се многу несигурни. Со употреба</a:t>
            </a:r>
            <a:r>
              <a:rPr lang="ru-RU" sz="1200" baseline="0" dirty="0">
                <a:solidFill>
                  <a:srgbClr val="000000"/>
                </a:solidFill>
                <a:latin typeface="Arial" panose="020B0604020202020204" pitchFamily="34" charset="0"/>
              </a:rPr>
              <a:t> на</a:t>
            </a:r>
            <a:r>
              <a:rPr lang="ru-RU" sz="1200" dirty="0">
                <a:solidFill>
                  <a:srgbClr val="000000"/>
                </a:solidFill>
                <a:latin typeface="Arial" panose="020B0604020202020204" pitchFamily="34" charset="0"/>
              </a:rPr>
              <a:t> тастатура или автоматски програми, можат да се избришат, со што е невозможно да се пронајде кривично дело кај неговиот сторител или да се уништи критичното докажување на вина. Некои форми на компјутерски податоци се зачувуваат само за кратки временски периоди пред да бидат избришани. Во други случаи, може да се случи значителна штета на лица или имот ако доказите не се соберат брзо. Во такви итни случаи, не само барањето, туку и одговорот треба да се направи на експедитивен начин. Ова е причината зошто нагласените одредби од Конвенцијата од Будимпешта овозможуваат употреба на експедитивни средства за комуникација (кои вклучуваат, но не се ограничени на факс или е-пошта) за поднесување барања за заемна помош во итни околности. Ваквите експедитивни средства за комуникација ќе бидат проследени со традиционалните пишани, запечатени документи преку дипломатски торби или системи за испорака по пошта, доколку тоа го бара замолената страна.</a:t>
            </a:r>
          </a:p>
          <a:p>
            <a:endParaRPr lang="en-US" sz="1200" dirty="0">
              <a:solidFill>
                <a:srgbClr val="000000"/>
              </a:solidFill>
              <a:latin typeface="Arial" panose="020B0604020202020204" pitchFamily="34" charset="0"/>
            </a:endParaRPr>
          </a:p>
          <a:p>
            <a:r>
              <a:rPr lang="ru-RU" sz="1200" dirty="0">
                <a:solidFill>
                  <a:srgbClr val="000000"/>
                </a:solidFill>
                <a:latin typeface="Arial" panose="020B0604020202020204" pitchFamily="34" charset="0"/>
              </a:rPr>
              <a:t>Покрај овозможувањето експедитивни средства за комуникација, Конвенцијата од Будимпешта им дозволува на страните да одлучуваат меѓу себе како да се осигури автентичноста на комуникациите и дали има потреба од посебни безбедносни заштити (вклучително и енкрипција) што може да бидат потребни во особено чувствителен случај.</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Вообичаен мит за Конвенцијата од Будимпешта е дека таа овозможува непречен пристап до податоците на одредена земја. Всушност, Конвенцијата од Будимпешта јасно признава дека секоја заемна помош ќе биде предмет на услови што се предвидени во договорите за заемна правна помош или според домашното</a:t>
            </a:r>
            <a:r>
              <a:rPr lang="ru-RU" baseline="0" dirty="0"/>
              <a:t> законодавство </a:t>
            </a:r>
            <a:r>
              <a:rPr lang="ru-RU" dirty="0"/>
              <a:t>на замолената страна. Ова вклучува основи за одбивање на помош. Конвенцијата од Будимпешта им забранува на страните да одбиваат заемна помош само со образложение дека барањето се однесува на кривично дело што го смета за фискално кривично дело</a:t>
            </a:r>
            <a:r>
              <a:rPr lang="en-US" dirty="0"/>
              <a:t>.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r>
              <a:rPr lang="ru-RU" dirty="0"/>
              <a:t>Овој слајд ефикасно ја дава дефиницијата за двоен криминалитет. Како што е наведено во Објаснувачкиот извештај за Конвенцијата од Будимпешта: „Двојниот криминалитет се смета за присутен ако основата на дејството за кое се бара помош е исто така кривично дело според законодавството на замолената страна, дури и ако нејзиното законодавство</a:t>
            </a:r>
            <a:r>
              <a:rPr lang="ru-RU" baseline="0" dirty="0"/>
              <a:t> </a:t>
            </a:r>
            <a:r>
              <a:rPr lang="ru-RU" dirty="0"/>
              <a:t>го става делото во различна категорија на кривично дело или користи различна терминологија во означувањето на кривичното дело. Оваа одредба се сметаше за неопходна со цел да се осигури дека замолените страни нема да прифатат претежок тест при примената на двојниот криминалитет. Со оглед на разликите во националните правни системи, сигурно се појавуваат варијации во терминологијата и категоризацијата на кривичното дејство. Ако дејството претставува кривична повреда според двата система, ваквите технички разлики не треба да ја попречуваат помошта. Наместо тоа, за прашања во кои се применува стандардот за двоен криминалитет, истиот треба да се примени на флексибилен начин што ќе го олесни доделувањето помош“. (став 259).</a:t>
            </a:r>
          </a:p>
          <a:p>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Страните можат да постават двоен криминалитет како услов за сите форми на заемна помош, освен во одредени случаи во врска со зачувување на податоците согласно член 29.4 од Конвенцијата од Будимпешта.</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Иако Конвенцијата од Будимпешта им дозволува на страните да ја одбијат соработката во отсуство на двоен криминалитет, истата го мери постоењето на двоен криминалитет врз основа на тоа дали основата на дејството на кривичното дело е криминализирано во двете земји, без оглед на употребената терминологија. Со други зборови, дури и ако страните користат различна терминологија за да дефинираат едно дело, ако основното дејство е криминализирано во двете земји, не може да се тврди отсуство на двоен криминалитет.</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Иако Конвенцијата од Будимпешта им дозволува на страните да ја одбијат соработката во отсуство на двоен криминалитет, истата го мери постоењето на двоен криминалитет врз основа на тоа дали основата на дејството на кривичното дело е криминализирано во двете земји, без оглед на употребената терминологија. Со други зборови, дури и ако страните користат различна терминологија за да дефинираат едно дело, ако основното дејство е криминализирано во двете земји, не може да се тврди отсуство на двоен криминалитет.</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Не е невообичаено една земја да поседува вредни информации за кои смета дека можат да ѝ помогнат на друга земја во кривична истрага или постапка, а за која другата земја што ја спроведува истрагата или постапката не знае дека постои. Во такви случаи, нема да има никакво барање за заемна помош. Конвенцијата од Будимпешта, како и многу други меѓународни конвенции, ја овластува земјата што поседува информации да ги проследува до другата земја без претходно барање. Ова е особено корисно кога земјите бараат позитивна правна основа или овластување да испраќаат информации до друга земја. Оваа одредба не создава законски мандат за соработка</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ru-RU" dirty="0"/>
              <a:t>Кога станува збор за чувствителни информации, земјите што испраќаат информации може да бараат да се чуваат во тајност или да се користат во согласност со одредени посебни услови. Конвенцијата од Будимпешта им дозволува на страните да побараат спонтано споделените информации да се чуваат во тајност или да се користат во согласност со таквите услови. Доколку земјата примател ги прифати овие услови, таа ќе биде обврзана со истите. Како и да е, истата ќе има можност да ја извести другата земја дека не може да ги исполни условите, во кој случај земјата даватал ќе има можност да процени дали сака да ги даде информациите без исполнување на условите</a:t>
            </a:r>
            <a:r>
              <a:rPr lang="en-US" dirty="0"/>
              <a:t>. </a:t>
            </a: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Иако Конвенцијата од Будимпешта првенствено се обидува да се потпре на постојните канали за заемна помош (како што се договори за заемна правна помош или други применливи меѓународни аранжмани), член 27 предвидува постапка што се однесува на заемна помош во случаи кога страните немаат ДЗПП или меѓународни аранжмани што ќе овозможат спроведување на Конвенцијата од Будимпешта.</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Конвенцијата од Будимпешта бара формирање на централен орган или органи надлежни за испраќање и одговарање на барања за помош. Институцијата на централните органи е заедничка карактеристика во договорите за заемна помош во кривични предмети. Особено, со оглед на природата на соработката во врска со електронските докази, корисно е да се има орган што може да преземе брза и ефикасна комуникација и да се осигури дека и дојдовните и појдовните барања внимателно се следат, дека им се даваат совети на странските партнери за спроведување на законот како најдобро да се задоволат законските барања во замолената земја и дека особено итните или чувствителните барања се третираат правилно.</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r>
              <a:rPr lang="ru-RU" sz="1200" b="0" i="0" kern="1200" dirty="0">
                <a:solidFill>
                  <a:schemeClr val="tx1"/>
                </a:solidFill>
                <a:effectLst/>
                <a:latin typeface="+mn-lt"/>
                <a:ea typeface="ＭＳ Ｐゴシック" pitchFamily="-65" charset="-128"/>
                <a:cs typeface="ＭＳ Ｐゴシック" pitchFamily="-65" charset="-128"/>
              </a:rPr>
              <a:t>Една земја може да има повеќе од еден централен орган, доколку тоа е соодветно во рамки на нејзиниот правен систем, иако обично е поефикасно да се има единствен централен орган. </a:t>
            </a:r>
          </a:p>
          <a:p>
            <a:endParaRPr lang="ru-RU" sz="1200" b="0" i="0" kern="1200" dirty="0">
              <a:solidFill>
                <a:schemeClr val="tx1"/>
              </a:solidFill>
              <a:effectLst/>
              <a:latin typeface="+mn-lt"/>
              <a:ea typeface="ＭＳ Ｐゴシック" pitchFamily="-65" charset="-128"/>
              <a:cs typeface="ＭＳ Ｐゴシック" pitchFamily="-65" charset="-128"/>
            </a:endParaRPr>
          </a:p>
          <a:p>
            <a:r>
              <a:rPr lang="ru-RU" sz="1200" b="0" i="0" kern="1200" dirty="0">
                <a:solidFill>
                  <a:schemeClr val="tx1"/>
                </a:solidFill>
                <a:effectLst/>
                <a:latin typeface="+mn-lt"/>
                <a:ea typeface="ＭＳ Ｐゴシック" pitchFamily="-65" charset="-128"/>
                <a:cs typeface="ＭＳ Ｐゴシック" pitchFamily="-65" charset="-128"/>
              </a:rPr>
              <a:t>Важно е централните органи да имаат овластување и капацитет директно да комуницираат едни со други за да осигурат дека можат ефикасно да работат.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r>
              <a:rPr lang="ru-RU" dirty="0"/>
              <a:t>Бидејќи примарната цел на барање заемна</a:t>
            </a:r>
            <a:r>
              <a:rPr lang="ru-RU" baseline="0" dirty="0"/>
              <a:t> </a:t>
            </a:r>
            <a:r>
              <a:rPr lang="ru-RU" dirty="0"/>
              <a:t>помош според Конвенцијата од Будимпешта е да се добијат електронски докази за употреба во кривична судска постапка, важно е доказите да се обезбедени во согласност со постапките наведени од земјата барател - за да може да се користат од страната барател во кривична судска постапка. Меѓутоа, постапката наведена од земјата барател не може да биде спроведена од страна на замолената земја доколку е некомпатибилна со нејзиното домашно законодавство.</a:t>
            </a:r>
          </a:p>
          <a:p>
            <a:endParaRPr lang="ru-RU"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Конвенцијата од Будимпешта дозволува одбивање на барање освен за оние утврдени во согласност со нејзините домашни закони или во ДЗПП врз следниве основи</a:t>
            </a:r>
            <a:r>
              <a:rPr lang="en-US" altLang="sr-Latn-RS" dirty="0"/>
              <a:t>:</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Кривичното дело е политичко кривично</a:t>
            </a:r>
            <a:r>
              <a:rPr lang="mk-MK" altLang="sr-Latn-RS" baseline="0" dirty="0"/>
              <a:t> дело</a:t>
            </a:r>
            <a:endParaRPr lang="en-US" altLang="sr-Latn-RS" dirty="0"/>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спроведувањето на барање</a:t>
            </a:r>
            <a:r>
              <a:rPr lang="mk-MK" altLang="sr-Latn-RS" baseline="0" dirty="0"/>
              <a:t>то веројатно го нарушува нејзиниот</a:t>
            </a:r>
            <a:r>
              <a:rPr lang="en-US" altLang="sr-Latn-RS" dirty="0"/>
              <a:t>:</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Суверенитет</a:t>
            </a:r>
            <a:r>
              <a:rPr lang="en-US" altLang="sr-Latn-RS" dirty="0"/>
              <a:t>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Безбедност</a:t>
            </a:r>
            <a:r>
              <a:rPr lang="en-US" altLang="sr-Latn-RS" dirty="0"/>
              <a:t>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Јавен ред</a:t>
            </a:r>
            <a:endParaRPr lang="en-US" altLang="sr-Latn-RS" dirty="0"/>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mk-MK" altLang="sr-Latn-RS" dirty="0"/>
              <a:t>Други суштински интереси</a:t>
            </a: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mk-MK" altLang="sr-Latn-RS" dirty="0"/>
              <a:t>Се очекува земјите тесно да ги толкуваат овие основи и да ги извршуваат со воздржаност.</a:t>
            </a:r>
            <a:endParaRPr lang="en-US" altLang="sr-Latn-RS"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solidFill>
                  <a:srgbClr val="000000"/>
                </a:solidFill>
                <a:latin typeface="Arial" panose="020B0604020202020204" pitchFamily="34" charset="0"/>
              </a:rPr>
              <a:t>Конвенцијата од Будимпешта дозволува замолената страна да ја одложи, наместо да ја одбие, помошта каде што непосредното постапување по барањето би било штетно за истрагите или постапките во замолената страна. На пример, кога страната барател се обидела да добие докази или сведоштва на сведоци заради истрага или судење, а истите докази или сведоци се потребни за судење што ќе започне во замолената страна, замолената страна е оправдана да го одложи давањето помош.</a:t>
            </a:r>
            <a:endParaRPr lang="en-PK"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solidFill>
                  <a:srgbClr val="000000"/>
                </a:solidFill>
                <a:latin typeface="Arial" panose="020B0604020202020204" pitchFamily="34" charset="0"/>
              </a:rPr>
              <a:t>Конвенцијата од Будимпешта ѝ дозволува на замолената страна да испита дали одредено барање може да биде одобрено делумно или под одредени услови, пред да се одбие или одложи помошта. Ова може да се направи преку консултации со страната барател.</a:t>
            </a:r>
            <a:endParaRPr lang="en-PK"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Страната барател мора да биде информирана за исходот на барањето и бара да бидат наведени причини во случај на одбивање или одложување на помошта. Обезбедувањето на причини може, меѓу другото, да ѝ помогне на страната барател да разбере како замолената страна ги толкува барањата на овој член, да обезбеди основа за консултации со цел да се подобри идната ефикасност на заемната помош и да се обезбедат за страната барател, претходно непознати фактички информации за достапноста или состојбата на сведоците или доказите. </a:t>
            </a:r>
            <a:endParaRPr lang="mk-M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Левата страна на слајдот го покажува текстот на член 1.б од Конвенцијата од Будимпешта, што е дефиниција за „компјутерски податоци“. </a:t>
            </a:r>
          </a:p>
          <a:p>
            <a:endParaRPr lang="ru-RU" sz="1200" b="0" i="0" kern="1200" dirty="0">
              <a:solidFill>
                <a:schemeClr val="tx1"/>
              </a:solidFill>
              <a:effectLst/>
              <a:latin typeface="+mn-lt"/>
              <a:ea typeface="ＭＳ Ｐゴシック" pitchFamily="-65" charset="-128"/>
              <a:cs typeface="ＭＳ Ｐゴシック" pitchFamily="-65" charset="-128"/>
            </a:endParaRPr>
          </a:p>
          <a:p>
            <a:r>
              <a:rPr lang="ru-RU" sz="1200" b="0" i="0" kern="1200" dirty="0">
                <a:solidFill>
                  <a:schemeClr val="tx1"/>
                </a:solidFill>
                <a:effectLst/>
                <a:latin typeface="+mn-lt"/>
                <a:ea typeface="ＭＳ Ｐゴシック" pitchFamily="-65" charset="-128"/>
                <a:cs typeface="ＭＳ Ｐゴシック" pitchFamily="-65" charset="-128"/>
              </a:rPr>
              <a:t>Десната страна на слајдот дава објаснување за дефиницијата. </a:t>
            </a:r>
          </a:p>
          <a:p>
            <a:endParaRPr lang="en-US" altLang="sr-Latn-RS" dirty="0"/>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Дефиницијата за компјутерски податоци се базира на ISO-дефиницијата за податоци. Оваа дефиниција ги содржи поимите „подобни за обработка“. Ова значи дека податоците се ставаат во таква форма што може директно да се обработуваат од компјутерскиот систем. Со цел да се разјасни дека податоците во оваа Конвенција од Будимпешта треба да бидат сфатени како податоци во електронска или друга директно обработлива форма, се воведува поимот „компјутерски податоци“. </a:t>
            </a:r>
          </a:p>
          <a:p>
            <a:pPr eaLnBrk="1" hangingPunct="1"/>
            <a:endParaRPr lang="en-US" altLang="sr-Latn-RS" dirty="0"/>
          </a:p>
          <a:p>
            <a:pPr eaLnBrk="1" hangingPunct="1"/>
            <a:r>
              <a:rPr lang="ru-RU" sz="1200" b="0" i="0" kern="1200" dirty="0">
                <a:solidFill>
                  <a:schemeClr val="tx1"/>
                </a:solidFill>
                <a:effectLst/>
                <a:latin typeface="+mn-lt"/>
                <a:ea typeface="ＭＳ Ｐゴシック" pitchFamily="-65" charset="-128"/>
                <a:cs typeface="ＭＳ Ｐゴシック" pitchFamily="-65" charset="-128"/>
              </a:rPr>
              <a:t>Компјутерските податоци, како што се дефинирани, може да бидат цел на едно од кривичните дела дефинирани во Конвенцијата од Будимпешта (во Поглавје 2, Оддел 1), како и предмет на примена на една од истражните мерки дефинирани со оваа Конвенција од Будимпешта (во Поглавје 2, Оддел 2).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solidFill>
                  <a:srgbClr val="000000"/>
                </a:solidFill>
                <a:latin typeface="Arial" panose="020B0604020202020204" pitchFamily="34" charset="0"/>
              </a:rPr>
              <a:t>Страната барател има право според Конвенцијата од Будимпешта да побара да се чува доверлив фактот дека постои барањето. Ова е особено важно за чувствителни случаи каде јавно објавување на барањето може да ја загрози истрагата. Ова не би го ограничило обелоденувањето потребно за спроведување на барањето, како на пример во условите наведени на слајдот.</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Додека Конвенцијата од Будимпешта наложува формирање на централни органи да комуницираат директно едни со други во однос на барањата за заемна помош, во случај на итност, барањата за заемна правна помош можат да бидат испратени од судиите и обвинителите на страната барател до судиите и обвинителите на замолената страна. Судијата или обвинителот што ја следи оваа постапка, исто така, мора да упати копија од барањето до неговиот централен орган заради негово пренесување до централниот орган на замолената страна. Конвенцијата од Будимпешта исто така овозможува поднесување барања или други комуникации преку Интерпол. Барањата може да се пренесат и директно без интервенција на централните органи дури и ако не постои итност, сè додека органот на замолената страна може да го исполни барањето без да користи присилно дејствување.</a:t>
            </a: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Од страната барател може да се бара да ја објасни употребата на информациите или материјалот што ги добила под даден услов со цел замолената страна да може да утврди дали условот е исполнет. Договорено е замолената страна да не бара премногу оптеретително објаснување, на пример, секој пат кога ќе се пристапи до доставениот материјал или информација.</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Како и член 27, член 28 се применува само кога нема друг договор или аранжман за заемна помош што би овозможил заемна помош предвидена со Конвенцијата од Будимпешта. Доколку постои таков друг договор или аранжман, одредбите за доверливост и ограничување на употребата на таквиот договор или аранжман ќе се применуваат освен ако страните не договорат поинаку. Ова е да им се овозможи на страните да користат веќе воспоставен и добро разбран режим наместо да резултираат со два конкурентни и евентуално контрадикторни инструменти.</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Замолената страна, кога одговара на барање за заемна помош, може да наметне два вида услови. Првиот услов, нагласен во овој слајд, ѝ дозволува на замолената страна да побара информациите или материјалите што се доставени да се чуваат во тајност, доколку барањето не може да се исполни во отсуство на таква состојба, како на пример кога е вклучен идентитетот на доверливиот известувач. Не е соодветно да се бара апсолутна доверливост во случаи во кои замолената страна е должна да ја обезбеди бараната помош, бидејќи тоа, во многу случаи, би ја спречило можноста на страната барател за успешно истражување или гонење на кривично дело, на пр. со користење на доказите на јавно судење (вклучително и присилно обелоденување).</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Замолената страна, кога одговара на барање за заемна помош, може да наметне два вида услови. Вториот услов, нагласен во овој слајд, ѝ дозволува на замолената страна да побара информациите или материјалите што се доставени да не се користат за истраги или постапки, освен оние наведени во барањето. За да се примени овој услов, на истиот мора изрично да се повика замолената страна, додека во спротивно не постои такво ограничување на употребата од страната барател. Во случаи кога постои повикување на истиот, овој услов ќе осигури дека информациите и материјалот може да се користат само за целите предвидени во барањето, со што се исклучува употреба на материјалот за други цели без согласност на замолената страна.</a:t>
            </a: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altLang="sr-Latn-RS" dirty="0"/>
              <a:t>Доколку страната на која ѝ се испраќаат информациите не може да го исполни наметнатиот услов, потребно е да ја извести страната која го бара тоа, а втората потоа има можност да не ги даде информациите. Доколку страната примател се согласи на условот, таа мора да го почитува истиот.</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Неточен</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Конвенцијата од Будимпешта ги почитува процедуралните одредби и одредбите за доверливост во постојните аранжмани. Член 27 од Конвенцијата од Будимпешта предвидува постапка што ќе биде применлива само во отсуство на постоечки аранжмани, додека член 28 од Конвенцијата од Будимпешта предвидува барања за доверливост што ќе бидат применливи само во отсуство на постојни аранжмани.</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Неточен</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Конвенцијата од Будимпешта ги почитува процедуралните одредби и одредбите за доверливост во постојните аранжмани. Член 27 од Конвенцијата од Будимпешта предвидува постапка што ќе биде применлива само во отсуство на постоечки аранжмани, додека член 28 од Конвенцијата од Будимпешта предвидува барања за доверливост што ќе бидат применливи само во отсуство на постојни аранжмани.</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резимира некои клучни карактеристики на член 29 од Конвенцијата од Будимпешта - што се однесува на експедитивно зачувување на складирани компјутерски податоци во друга судска надлежност. Тоа е меѓународен еквивалент на домашното</a:t>
            </a:r>
            <a:r>
              <a:rPr lang="ru-RU" sz="1200" b="0" i="0" kern="1200" baseline="0" dirty="0">
                <a:solidFill>
                  <a:schemeClr val="tx1"/>
                </a:solidFill>
                <a:effectLst/>
                <a:latin typeface="+mn-lt"/>
                <a:ea typeface="ＭＳ Ｐゴシック" pitchFamily="-65" charset="-128"/>
                <a:cs typeface="ＭＳ Ｐゴシック" pitchFamily="-65" charset="-128"/>
              </a:rPr>
              <a:t> овластување </a:t>
            </a:r>
            <a:r>
              <a:rPr lang="ru-RU" sz="1200" b="0" i="0" kern="1200" dirty="0">
                <a:solidFill>
                  <a:schemeClr val="tx1"/>
                </a:solidFill>
                <a:effectLst/>
                <a:latin typeface="+mn-lt"/>
                <a:ea typeface="ＭＳ Ｐゴシック" pitchFamily="-65" charset="-128"/>
                <a:cs typeface="ＭＳ Ｐゴシック" pitchFamily="-65" charset="-128"/>
              </a:rPr>
              <a:t>според член 16 од Конвенцијата од Будимпешта. </a:t>
            </a:r>
          </a:p>
          <a:p>
            <a:br>
              <a:rPr lang="ru-RU" sz="1200" b="0" i="0" kern="1200" dirty="0">
                <a:solidFill>
                  <a:schemeClr val="tx1"/>
                </a:solidFill>
                <a:effectLst/>
                <a:latin typeface="+mn-lt"/>
                <a:ea typeface="ＭＳ Ｐゴシック" pitchFamily="-65" charset="-128"/>
                <a:cs typeface="ＭＳ Ｐゴシック" pitchFamily="-65" charset="-128"/>
              </a:rPr>
            </a:b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Овој слајд резимира некои клучни карактеристики на член 30 од Конвенцијата од Будимпешта - што се однесува на откривање на податочен сообраќај во друга судска надлежност. Тоа е меѓународен еквивалент на домашното овластување според член 17 од Конвенцијата од Будимпешта.</a:t>
            </a:r>
            <a:endParaRPr lang="en-PK"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За разлика од повеќето други одредби за заемна помош од Конвенцијата од Будимпешта, член 30 не бара страната да поднесе барање до друга страна. Наместо тоа, наметнува обврска на страната што спроведува барање за зачувување согласно член 29, автоматски и без барање, експедитивно да го открие податочниот сообраќајте за другата страна доколку открие дека давател на услуги од друга судска надлежност учествувал во пренесувањето на комуникацијата. Ова ѝ овозможува на страната што побарала зачувување, експедитивно да бара зачувување на податоците што ги чуваат вакви даватели на услуги во други судски надлежности. Ова е важно овластување што помага да се идентификува и зачува целосната трага на докази поврзани со комуникација од интерес.</a:t>
            </a:r>
            <a:endParaRPr lang="en-PK" dirty="0"/>
          </a:p>
          <a:p>
            <a:endParaRPr lang="mk-MK" dirty="0"/>
          </a:p>
          <a:p>
            <a:r>
              <a:rPr lang="ru-RU" dirty="0"/>
              <a:t>Страната што открива вклученост на давател на услуги во друга судска надлежност во преносот на комуникација, треба да открие доволно податочен сообраќај што ќе овозможат</a:t>
            </a:r>
            <a:r>
              <a:rPr lang="en-US" dirty="0"/>
              <a:t>: </a:t>
            </a:r>
          </a:p>
          <a:p>
            <a:pPr marL="800100" lvl="1" indent="-342900" algn="just">
              <a:buFont typeface="Wingdings" panose="05000000000000000000" pitchFamily="2" charset="2"/>
              <a:buChar char="Ø"/>
              <a:defRPr/>
            </a:pPr>
            <a:r>
              <a:rPr lang="mk-MK" sz="1200" dirty="0"/>
              <a:t>Давател на услуги</a:t>
            </a:r>
            <a:r>
              <a:rPr lang="mk-MK" sz="1200" baseline="0" dirty="0"/>
              <a:t> во друга судска надлежност вклучена во пренос на комуникација</a:t>
            </a:r>
            <a:endParaRPr lang="en-US" sz="1200" dirty="0"/>
          </a:p>
          <a:p>
            <a:pPr marL="800100" lvl="1" indent="-342900" algn="just">
              <a:buFont typeface="Wingdings" panose="05000000000000000000" pitchFamily="2" charset="2"/>
              <a:buChar char="Ø"/>
              <a:defRPr/>
            </a:pPr>
            <a:r>
              <a:rPr lang="mk-MK" sz="1200" dirty="0"/>
              <a:t>Рутата (патеката) преку која се пренесувала комуникацијата</a:t>
            </a:r>
            <a:endParaRPr lang="en-US" sz="1200"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Овој слајд ги наведува ограничените околности во кои страната може да задржи (не достави) податоци што е должна да ги открие според член 30.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Член 30 бара страните да го откријат податочниот сообраќајте преземен од друга страна согласно барање за зачувување податоци што ги идентификува давателите на услуги надвор од нејзина судска надлежност автоматски без барање од другата страна.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Овој слајд резимира некои клучни карактеристики на член 31 од Конвенцијата од Будимпешта - што се однесува на заемна помош во врска со претрес или сличен пристап, запленување или слично обезбедување и откривање на податоци со помош на компјутерски систем зачуван во друга судска надлежност. Тоа е меѓународен еквивалент на домашното овластување според член 19 од Конвенцијата од Будимпешта.</a:t>
            </a:r>
            <a:endParaRPr lang="en-PK" dirty="0"/>
          </a:p>
          <a:p>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Член 31 им овозможува на страните да испраќаат барања за претрес или сличен пристап, запленување или слично обезбедување и откривање на компјутерски податоци што се зачувани во компјутерски систем лоциран на територија на друга страна, вклучувајќи и податоци зачувани согласно член 29 од Конвенцијата од Будимпешта. Тоа е меѓународен еквивалент на домашното овластување според членот 19 од Конвенцијата од Будимпешта. </a:t>
            </a:r>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Роковите и условите за давање заемна помош согласно член 31 ќе бидат утврдени во применливите договори, аранжмани и домашните законодавства што ја регулираат заемната правна помош - и во нивно отсуство - член 27 и 28 од Конвенцијата од Будимпешта. </a:t>
            </a:r>
            <a:endParaRPr lang="en-PK"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ea typeface="+mn-ea"/>
                <a:cs typeface="Arial" panose="020B0604020202020204" pitchFamily="34" charset="0"/>
              </a:rPr>
              <a:t>На барање според член 31 мора да се одговори на експедитивна основа, кога (1) има основа да се верува дека релевантните податоци се особено ранливи на загуба или измена, или (2) во спротивно, доколку тоа го предвидуваат договорите, аранжманите или законодавствата.</a:t>
            </a:r>
            <a:endParaRPr lang="en-GB" sz="1200" dirty="0">
              <a:ea typeface="+mn-ea"/>
              <a:cs typeface="Arial" panose="020B0604020202020204" pitchFamily="34"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Овој слајд резимира некои клучни карактеристики на член 32 од Конвенцијата од Будимпешта - кој се однесува на прекуграничен пристап до компјутерски податоци кога се јавно достапни или со согласност.</a:t>
            </a:r>
            <a:endParaRPr lang="en-PK" dirty="0"/>
          </a:p>
          <a:p>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Обучувачот треба да нагласи дека иако повеќето одредби за меѓународна соработка од Конвенцијата од Будимпешта бараат овластување од друга земја, член 32 е различен по тоа што може да се користи за да се добијат електронски докази од друга судска надлежност, дури и ако земјата во која се наоѓаат таквите докази не даде нејзино овластување.</a:t>
            </a:r>
            <a:endParaRPr lang="en-PK"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Ова е еден од условите што овозможува прекуграничен пристап до податоци без овластување од страната каде што се зачувани податоците - т.е. податоците се јавно достапни податоци (со отворен извор). Слајдовите објаснуваат дека ако дел од веб-страница е затворен за пошироката јавност, тогаш тој не се смета за јавно достапен за целите на член 32а. Географската локација на податоците не е важна при пристап до јавно достапни податоци - па затоа не</a:t>
            </a:r>
            <a:r>
              <a:rPr lang="ru-RU" baseline="0" dirty="0"/>
              <a:t> е важно </a:t>
            </a:r>
            <a:r>
              <a:rPr lang="ru-RU" dirty="0"/>
              <a:t>дали се зачувани во страна на Конвенцијата од Будимпешта.</a:t>
            </a:r>
            <a:endParaRPr lang="en-US"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За разлика од овластувањето за пристап до јавно достапни податоци што можат да се користат во врска со податоците зачувани на кое било место, овластувањето за пристап до податоци со согласност е достапна само кога бараните податоци се наоѓаат во друга страна од Конвенцијата во Будимпешта.</a:t>
            </a:r>
            <a:endParaRPr lang="en-US"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Овластувањето за пристап до прекугранични податоци може да се изврши врз основа на законска и доброволна согласност добиена од лицето кое има овластување да ги открива податоците. Слајдот го објаснува опсегот на поимот законска и доброволна согласност и како може да се искористи за да се добијат податоци од странски даватели на услуги без да се поминат канали за заемна помош. Важно е да се напомене дека во многу судски надлежности, договорот за „општи услови на услуга“ на давателите на услуги може да не се квалификува како специфична, експлицитна согласност што ќе биде потребна за да се овозможи откривање на информации до странски влади.</a:t>
            </a:r>
            <a:endParaRPr lang="en-US" dirty="0"/>
          </a:p>
          <a:p>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Кое лице е „законски овластено“ да открива податоци може да варира во зависност од околностите, природата на лицето и важечкото законодавство. На пример, е-поштата на лицето може да се чува во друга земја од давател на услуги или некое лице може намерно да чува податоци во друга земја. Овие лица можат да ги преземат податоците и, доколку имаат законско овластување, можат доброволно да ги соопштат податоците на службениците за спроведување на законот или да им дозволат на таквите службеници пристап до податоците, како што е предвидено во член 32.</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Точните одговори се</a:t>
            </a:r>
            <a:r>
              <a:rPr lang="en-US" dirty="0"/>
              <a:t>: </a:t>
            </a:r>
            <a:r>
              <a:rPr lang="mk-MK" dirty="0"/>
              <a:t>б</a:t>
            </a:r>
            <a:r>
              <a:rPr lang="en-US" dirty="0"/>
              <a:t>) </a:t>
            </a:r>
            <a:r>
              <a:rPr lang="mk-MK" dirty="0"/>
              <a:t>Јавно достапни податоци, в</a:t>
            </a:r>
            <a:r>
              <a:rPr lang="en-US" dirty="0"/>
              <a:t>) </a:t>
            </a:r>
            <a:r>
              <a:rPr lang="mk-MK" dirty="0"/>
              <a:t>Сите складирани податоци со законска</a:t>
            </a:r>
            <a:r>
              <a:rPr lang="mk-MK" baseline="0" dirty="0"/>
              <a:t> или доброволна согласност од лице овластено да ги открие истите</a:t>
            </a:r>
            <a:r>
              <a:rPr lang="en-US" dirty="0"/>
              <a: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Овие овластувања се достапни според член 32 од Конвенцијата од Будимпешта.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Левата страна на слајдот го покажува текстот на член 1.в од Конвенцијата од Будимпешта, што е дефиниција за „давател на услуги“. </a:t>
            </a:r>
          </a:p>
          <a:p>
            <a:endParaRPr lang="ru-RU" sz="1200" b="0" i="0" kern="1200" dirty="0">
              <a:solidFill>
                <a:schemeClr val="tx1"/>
              </a:solidFill>
              <a:effectLst/>
              <a:latin typeface="+mn-lt"/>
              <a:ea typeface="ＭＳ Ｐゴシック" pitchFamily="-65" charset="-128"/>
              <a:cs typeface="ＭＳ Ｐゴシック" pitchFamily="-65" charset="-128"/>
            </a:endParaRPr>
          </a:p>
          <a:p>
            <a:r>
              <a:rPr lang="ru-RU" sz="1200" b="0" i="0" kern="1200" dirty="0">
                <a:solidFill>
                  <a:schemeClr val="tx1"/>
                </a:solidFill>
                <a:effectLst/>
                <a:latin typeface="+mn-lt"/>
                <a:ea typeface="ＭＳ Ｐゴシック" pitchFamily="-65" charset="-128"/>
                <a:cs typeface="ＭＳ Ｐゴシック" pitchFamily="-65" charset="-128"/>
              </a:rPr>
              <a:t>Десната страна на</a:t>
            </a:r>
            <a:r>
              <a:rPr lang="ru-RU" sz="1200" b="0" i="0" kern="1200" baseline="0" dirty="0">
                <a:solidFill>
                  <a:schemeClr val="tx1"/>
                </a:solidFill>
                <a:effectLst/>
                <a:latin typeface="+mn-lt"/>
                <a:ea typeface="ＭＳ Ｐゴシック" pitchFamily="-65" charset="-128"/>
                <a:cs typeface="ＭＳ Ｐゴシック" pitchFamily="-65" charset="-128"/>
              </a:rPr>
              <a:t> слајдот </a:t>
            </a:r>
            <a:r>
              <a:rPr lang="ru-RU" sz="1200" b="0" i="0" kern="1200" dirty="0">
                <a:solidFill>
                  <a:schemeClr val="tx1"/>
                </a:solidFill>
                <a:effectLst/>
                <a:latin typeface="+mn-lt"/>
                <a:ea typeface="ＭＳ Ｐゴシック" pitchFamily="-65" charset="-128"/>
                <a:cs typeface="ＭＳ Ｐゴシック" pitchFamily="-65" charset="-128"/>
              </a:rPr>
              <a:t>дава објаснување за дефиницијата. </a:t>
            </a:r>
          </a:p>
          <a:p>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поимот давател на услуги, како што е дефинирано во Конвенцијата од Будимпешта, опфаќа широка категорија лица кои играат одредена улога во однос на комуникацијата или обработката на податоци на компјутерските системи. Вклучува и приватни и јавни субјекти, опфаќа обезбедување услуги на затворена група или на за јавноста, бесплатни или платени услуги.</a:t>
            </a:r>
            <a:r>
              <a:rPr lang="en-US" altLang="sr-Latn-R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Точните одговори се</a:t>
            </a:r>
            <a:r>
              <a:rPr lang="en-US" dirty="0"/>
              <a:t>: </a:t>
            </a:r>
            <a:r>
              <a:rPr lang="mk-MK" dirty="0"/>
              <a:t>б</a:t>
            </a:r>
            <a:r>
              <a:rPr lang="en-US" dirty="0"/>
              <a:t>) </a:t>
            </a:r>
            <a:r>
              <a:rPr lang="mk-MK" dirty="0"/>
              <a:t>Јавно достапни податоци, в</a:t>
            </a:r>
            <a:r>
              <a:rPr lang="en-US" dirty="0"/>
              <a:t>) </a:t>
            </a:r>
            <a:r>
              <a:rPr lang="mk-MK" dirty="0"/>
              <a:t>Сите складирани податоци со законска</a:t>
            </a:r>
            <a:r>
              <a:rPr lang="mk-MK" baseline="0" dirty="0"/>
              <a:t> или доброволна согласност од лице овластено да ги открие истите</a:t>
            </a:r>
            <a:r>
              <a:rPr lang="en-US" dirty="0"/>
              <a: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Овие овластувања се достапни според член 32 од Конвенцијата од Будимпешта.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Оваа одредба ги овластува истражителите да имаат можност да добијат податочен сообраќај во реално време во врска со комуникациите што минуваат низ компјутерски систем во други Страни. Тоа е меѓународен еквивалент на овластувањето на домашното законодавство утврдено во согласност со член 20 од Конвенцијата од Будимпешта. Ова овластување е важно со оглед на тоа што комуникациите обично поминуваат преку територијалните граници.</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Како што е наведено со слајдот, барањата за преземање податочен сообраќај направени во согласност со член 33 мора да бидат поврзани со наведените комуникации идентификувани од земјите баратели. Со оглед на загриженоста за приватноста поврзана со преземање податочен сообраќај во реално време, се бара секое извршување на овластувањата според овој член да се однесува на наведените комуникации и да не им се даваат овластувања за општ или неселективен надзор на надлежните органи.</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Одредбата за заемна помош според член 33, треба да се спроведе од замолената страна во согласност со применливите услови и постапки предвидени во домашните законодавства на замолената страна (т.е. овластувањата утврдени во согласност со член 20 од Конвенцијата од Будимпешта).</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Од страните се бара да обезбедат заемна помош според член 33 барем за оние дела за кои истото овластување (еквивалентно на член 20 од Конвенцијата од Будимпешта) би била достапна во домашен случај.</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Оваа одредба ги овластува истражителите да имаат можност да добијат содржински податоци во реално време во врска со комуникациите што минуваат низ компјутерски систем во други страни. Тоа е меѓународен еквивалент на овластувањето на домашното законодавство утврдено во согласност со член 21 од Конвенцијата од Будимпешта. Ова</a:t>
            </a:r>
            <a:r>
              <a:rPr lang="ru-RU" sz="1200" baseline="0" dirty="0"/>
              <a:t> овластување </a:t>
            </a:r>
            <a:r>
              <a:rPr lang="ru-RU" sz="1200" dirty="0"/>
              <a:t>е важно со оглед на тоа што комуникациите обично поминуваат преку територијалните граници.</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Како што е наведено со слајдот, барањата за снимање или собирање на содржински податоци направени во согласност со член 34 мора да бидат поврзани со наведени комуникации идентификувани од земјите баратели. Со оглед на големата загриженост за приватноста поврзана со ова овластување, потребно е секое извршување на овластувањата според овој член да се однесува на наведени комуникации и да не се даваат овластувања за општ или неселективен надзор на надлежните органи.</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ru-RU"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Одредбата за заемна помош според член 33, треба да се спроведе од замолената страна во согласност со применливите услови и постапки предвидени во домашните законодавства на замолената страна (т.е. овластувањата утврдени во согласност со член 20 од Конвенцијата од Будимпешта).</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ru-RU"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Од страните се бара да обезбедат заемна помош според член 33 барем за оние дела за кои истото овластување (еквивалентно на член 20 од Конвенцијата од Будимпешта) би била достапна во домашен случај.</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Член 34 од Конвенцијата од Будимпешта им дозволува на страните да одбијат заемна помош во врска со следење на содржинските</a:t>
            </a:r>
            <a:r>
              <a:rPr lang="ru-RU" baseline="0" dirty="0"/>
              <a:t> </a:t>
            </a:r>
            <a:r>
              <a:rPr lang="ru-RU" dirty="0"/>
              <a:t>податоци на друга страна врз основа на тоа што тие не се дозволени според нејзиното домашно законодавство</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Точниот одговор е</a:t>
            </a:r>
            <a:r>
              <a:rPr lang="en-US" dirty="0"/>
              <a:t>: </a:t>
            </a:r>
            <a:r>
              <a:rPr lang="mk-MK" b="1" dirty="0"/>
              <a:t>Неточно</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dirty="0"/>
              <a:t>Член 34 од Конвенцијата од Будимпешта им дозволува на Страните да одбијат заемна помош во врска со следење на содржинските</a:t>
            </a:r>
            <a:r>
              <a:rPr lang="ru-RU" baseline="0" dirty="0"/>
              <a:t> </a:t>
            </a:r>
            <a:r>
              <a:rPr lang="ru-RU" dirty="0"/>
              <a:t>податоци на друга страна врз основа на тоа што тие не се дозволени според нејзиното домашно законодавство</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Како што е наведено во Објаснувачкиот извештај на Конвенцијата од Будимпешта, „ефективната борба против злосторствата извршени со употреба на компјутерски системи и ефективното собирање докази во електронска форма бара многу брз одговор. Покрај тоа, со употреба на тастатура, може да се преземе акција во еден дел од светот, што веднаш има последици оддалечени илјадници километри и многу временски зони. Поради оваа причина, постојните полициски соработки и модалитетите за заемна помош бараат дополнителни канали за ефикасно решавање на предизвиците на компјутерската ера. Каналот утврден во овој член се заснова на искуството стекнато од веќе функционалната мрежа создадена под покровителство на групата нации Г8.“</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Во оваа насока, член 35 бара страните да назначат контакт точка на располагање 24 часа на ден, 7 дена неделно, со цел да обезбедат непосредна помош во истрагите и постапките во рамките на Поглавје III од Конвенцијата од Будимпешта.</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dirty="0"/>
              <a:t>Целта на 24/7 мрежата е да обезбеди непосредна помош за истраги или постапки</a:t>
            </a:r>
            <a:r>
              <a:rPr lang="en-US" sz="1200" dirty="0"/>
              <a:t>:</a:t>
            </a:r>
          </a:p>
          <a:p>
            <a:pPr marL="0" marR="0" lvl="0" indent="0" algn="l" defTabSz="457200" rtl="0" eaLnBrk="0" fontAlgn="base" latinLnBrk="0" hangingPunct="0">
              <a:lnSpc>
                <a:spcPct val="100000"/>
              </a:lnSpc>
              <a:spcBef>
                <a:spcPct val="30000"/>
              </a:spcBef>
              <a:spcAft>
                <a:spcPct val="0"/>
              </a:spcAft>
              <a:buClrTx/>
              <a:buSzTx/>
              <a:buFontTx/>
              <a:buNone/>
              <a:tabLst/>
              <a:defRPr/>
            </a:pPr>
            <a:r>
              <a:rPr lang="mk-MK" sz="1200" dirty="0"/>
              <a:t>а</a:t>
            </a:r>
            <a:r>
              <a:rPr lang="en-US" sz="1200" dirty="0"/>
              <a:t>) </a:t>
            </a:r>
            <a:r>
              <a:rPr lang="mk-MK" sz="1200" dirty="0"/>
              <a:t>в</a:t>
            </a:r>
            <a:r>
              <a:rPr lang="ru-RU" sz="1200" dirty="0"/>
              <a:t>о врска со кривични</a:t>
            </a:r>
            <a:r>
              <a:rPr lang="ru-RU" sz="1200" baseline="0" dirty="0"/>
              <a:t> дела</a:t>
            </a:r>
            <a:r>
              <a:rPr lang="ru-RU" sz="1200" dirty="0"/>
              <a:t> поврзани со компјутерски системи и податоци</a:t>
            </a:r>
            <a:endParaRPr lang="en-US" sz="1200" dirty="0"/>
          </a:p>
          <a:p>
            <a:r>
              <a:rPr lang="mk-MK" dirty="0"/>
              <a:t>б</a:t>
            </a:r>
            <a:r>
              <a:rPr lang="en-US" dirty="0"/>
              <a:t>) </a:t>
            </a:r>
            <a:r>
              <a:rPr lang="ru-RU" dirty="0"/>
              <a:t>собирање докази во електронска форма за какво било кривично дело</a:t>
            </a:r>
            <a:endParaRPr lang="en-US" dirty="0"/>
          </a:p>
          <a:p>
            <a:endParaRPr lang="en-US" dirty="0"/>
          </a:p>
          <a:p>
            <a:r>
              <a:rPr lang="ru-RU" dirty="0"/>
              <a:t>Ова значи дека како и другата меѓународна соработка и заемна помош од Конвенцијата од Будимпешта, член 35 не се однесува само на сајбер-криминал, туку и пошироко на електронски докази.</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mk-MK" dirty="0"/>
          </a:p>
          <a:p>
            <a:pPr marL="0" indent="0" algn="just">
              <a:buFont typeface="Wingdings" pitchFamily="2" charset="2"/>
              <a:buNone/>
            </a:pPr>
            <a:r>
              <a:rPr lang="mk-MK" dirty="0"/>
              <a:t>Помошта може да се однесува на</a:t>
            </a:r>
            <a:r>
              <a:rPr lang="en-US" dirty="0"/>
              <a:t>:</a:t>
            </a:r>
          </a:p>
          <a:p>
            <a:pPr marL="800100" lvl="1" indent="-342900" algn="just">
              <a:buFont typeface="Wingdings" pitchFamily="2" charset="2"/>
              <a:buChar char="ü"/>
            </a:pPr>
            <a:r>
              <a:rPr lang="mk-MK" dirty="0"/>
              <a:t>Обезбедување на технички совет за запирање или лоцирање на напад</a:t>
            </a:r>
            <a:endParaRPr lang="en-US" dirty="0"/>
          </a:p>
          <a:p>
            <a:pPr marL="800100" lvl="1" indent="-342900" algn="just">
              <a:buFont typeface="Wingdings" pitchFamily="2" charset="2"/>
              <a:buChar char="ü"/>
            </a:pPr>
            <a:r>
              <a:rPr lang="mk-MK" dirty="0"/>
              <a:t>Зачувување на податоци согласно барањето (за да овозможи поекспедитивно зачувување отколку преку централниот орган)</a:t>
            </a:r>
            <a:endParaRPr lang="en-US" dirty="0"/>
          </a:p>
          <a:p>
            <a:pPr marL="800100" lvl="1" indent="-342900" algn="just">
              <a:buFont typeface="Wingdings" pitchFamily="2" charset="2"/>
              <a:buChar char="ü"/>
            </a:pPr>
            <a:r>
              <a:rPr lang="mk-MK" dirty="0"/>
              <a:t>Собирање докази</a:t>
            </a:r>
          </a:p>
          <a:p>
            <a:pPr marL="800100" lvl="1" indent="-342900" algn="just">
              <a:buFont typeface="Wingdings" pitchFamily="2" charset="2"/>
              <a:buChar char="ü"/>
            </a:pPr>
            <a:r>
              <a:rPr lang="mk-MK" dirty="0"/>
              <a:t>Обезбедување правни информации (како што се правни услови за давање помош)</a:t>
            </a:r>
          </a:p>
          <a:p>
            <a:pPr marL="800100" lvl="1" indent="-342900" algn="just">
              <a:buFont typeface="Wingdings" pitchFamily="2" charset="2"/>
              <a:buChar char="ü"/>
            </a:pPr>
            <a:r>
              <a:rPr lang="mk-MK" dirty="0"/>
              <a:t>Лоцирање на осомничени лица</a:t>
            </a:r>
          </a:p>
          <a:p>
            <a:pPr marL="0" lvl="0" indent="0" algn="just">
              <a:buFont typeface="Wingdings" pitchFamily="2" charset="2"/>
              <a:buNone/>
            </a:pPr>
            <a:r>
              <a:rPr lang="ru-RU" sz="1200" dirty="0"/>
              <a:t>Списокот не е целосен.</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sz="1200" dirty="0"/>
              <a:t>Слајдот ги наведува барањата за капацитетите за </a:t>
            </a:r>
            <a:r>
              <a:rPr lang="en-US" sz="1200" dirty="0"/>
              <a:t>24/7</a:t>
            </a:r>
            <a:r>
              <a:rPr lang="mk-MK" sz="1200" dirty="0"/>
              <a:t> мрежата</a:t>
            </a:r>
            <a:r>
              <a:rPr lang="en-US" sz="1200" dirty="0"/>
              <a:t>. </a:t>
            </a:r>
            <a:endParaRPr lang="en-US" dirty="0"/>
          </a:p>
          <a:p>
            <a:endParaRPr lang="en-US" dirty="0"/>
          </a:p>
          <a:p>
            <a:r>
              <a:rPr lang="mk-MK" dirty="0"/>
              <a:t>Опремата може да вклучува</a:t>
            </a:r>
            <a:r>
              <a:rPr lang="en-US" dirty="0"/>
              <a:t>:</a:t>
            </a:r>
          </a:p>
          <a:p>
            <a:pPr marL="800100" lvl="1" indent="-342900" algn="just">
              <a:buFont typeface="Wingdings" pitchFamily="2" charset="2"/>
              <a:buChar char="ü"/>
            </a:pPr>
            <a:r>
              <a:rPr lang="mk-MK" sz="1200" dirty="0"/>
              <a:t>модерни телефони</a:t>
            </a:r>
            <a:endParaRPr lang="en-US" sz="1200" dirty="0"/>
          </a:p>
          <a:p>
            <a:pPr marL="800100" lvl="1" indent="-342900" algn="just">
              <a:buFont typeface="Wingdings" pitchFamily="2" charset="2"/>
              <a:buChar char="ü"/>
            </a:pPr>
            <a:r>
              <a:rPr lang="mk-MK" sz="1200" dirty="0"/>
              <a:t>факс уреди</a:t>
            </a:r>
            <a:endParaRPr lang="en-US" sz="1200" dirty="0"/>
          </a:p>
          <a:p>
            <a:pPr marL="800100" lvl="1" indent="-342900" algn="just">
              <a:buFont typeface="Wingdings" pitchFamily="2" charset="2"/>
              <a:buChar char="ü"/>
            </a:pPr>
            <a:r>
              <a:rPr lang="mk-MK" sz="1200" dirty="0"/>
              <a:t>компјутерска опрема</a:t>
            </a:r>
            <a:endParaRPr lang="en-US" sz="1200" dirty="0"/>
          </a:p>
          <a:p>
            <a:pPr marL="800100" lvl="1" indent="-342900" algn="just">
              <a:buFont typeface="Wingdings" pitchFamily="2" charset="2"/>
              <a:buChar char="ü"/>
            </a:pPr>
            <a:r>
              <a:rPr lang="mk-MK" sz="1200" dirty="0"/>
              <a:t>други форма на комуникација</a:t>
            </a:r>
          </a:p>
          <a:p>
            <a:pPr marL="800100" lvl="1" indent="-342900" algn="just">
              <a:buFont typeface="Wingdings" pitchFamily="2" charset="2"/>
              <a:buChar char="ü"/>
            </a:pPr>
            <a:r>
              <a:rPr lang="mk-MK" sz="1200" dirty="0"/>
              <a:t>аналитичка опрема</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Третиот дел ќе разгледа неколку обрасци за заемна правна помош.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5786525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Овој слајд покажува слика од Стандардниот образец за барање до </a:t>
            </a:r>
            <a:r>
              <a:rPr lang="en-US" dirty="0"/>
              <a:t>SAR/</a:t>
            </a:r>
            <a:r>
              <a:rPr lang="mk-MK" dirty="0"/>
              <a:t>ПАР</a:t>
            </a:r>
            <a:r>
              <a:rPr lang="mk-MK" baseline="0" dirty="0"/>
              <a:t> (Посебен административен регион)</a:t>
            </a:r>
            <a:r>
              <a:rPr lang="ru-RU" dirty="0"/>
              <a:t> во Хонг Конг за помош во кривични предмети. Ова е дел од Упатството за доставување апликации според Уредбата за заемна правна помош во кривични предмети објавена од Министерството за правда на ПАР Хонг Конг.</a:t>
            </a:r>
            <a:r>
              <a:rPr lang="en-US" dirty="0"/>
              <a:t>  </a:t>
            </a:r>
          </a:p>
          <a:p>
            <a:endParaRPr lang="en-US" dirty="0"/>
          </a:p>
          <a:p>
            <a:r>
              <a:rPr lang="mk-MK" dirty="0"/>
              <a:t>Тоа вклучува</a:t>
            </a:r>
            <a:r>
              <a:rPr lang="en-US" dirty="0"/>
              <a:t>:</a:t>
            </a:r>
          </a:p>
          <a:p>
            <a:pPr marL="228600" indent="-228600">
              <a:buAutoNum type="alphaLcParenR"/>
            </a:pPr>
            <a:r>
              <a:rPr lang="mk-MK" dirty="0"/>
              <a:t>Вовед за поединецот и канцеларијата што го поднесува барањето</a:t>
            </a:r>
            <a:r>
              <a:rPr lang="en-US" dirty="0"/>
              <a:t> </a:t>
            </a:r>
          </a:p>
          <a:p>
            <a:pPr marL="228600" indent="-228600">
              <a:buAutoNum type="alphaLcParenR"/>
            </a:pPr>
            <a:r>
              <a:rPr lang="ru-RU" dirty="0"/>
              <a:t>Задолжителни гаранции за природата на барањето (т.е. дека тоа не е направено во врска со политичко дело, заради предизвикување предрасуда на лице заради заштитните карактеристики на тоа лице и не вклучува двојно загрозување и е не примарно фискално дело.</a:t>
            </a:r>
            <a:endParaRPr lang="en-US" dirty="0"/>
          </a:p>
          <a:p>
            <a:pPr marL="228600" indent="-228600">
              <a:buAutoNum type="alphaLcParenR"/>
            </a:pPr>
            <a:r>
              <a:rPr lang="mk-MK" dirty="0"/>
              <a:t>Резиме на фактите</a:t>
            </a:r>
            <a:endParaRPr lang="en-US" dirty="0"/>
          </a:p>
          <a:p>
            <a:pPr marL="228600" indent="-228600">
              <a:buAutoNum type="alphaLcParenR"/>
            </a:pPr>
            <a:r>
              <a:rPr lang="mk-MK" dirty="0"/>
              <a:t>Опис на бараната помош</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прикажува слика на екранот на „Барања за заемна правна помош во кривични предмети - Упатства за органи надвор од Обединетото</a:t>
            </a:r>
            <a:r>
              <a:rPr lang="ru-RU" sz="1200" b="0" i="0" kern="1200" baseline="0" dirty="0">
                <a:solidFill>
                  <a:schemeClr val="tx1"/>
                </a:solidFill>
                <a:effectLst/>
                <a:latin typeface="+mn-lt"/>
                <a:ea typeface="ＭＳ Ｐゴシック" pitchFamily="-65" charset="-128"/>
                <a:cs typeface="ＭＳ Ｐゴシック" pitchFamily="-65" charset="-128"/>
              </a:rPr>
              <a:t> Кралство </a:t>
            </a:r>
            <a:r>
              <a:rPr lang="ru-RU" sz="1200" b="0" i="0" kern="1200" dirty="0">
                <a:solidFill>
                  <a:schemeClr val="tx1"/>
                </a:solidFill>
                <a:effectLst/>
                <a:latin typeface="+mn-lt"/>
                <a:ea typeface="ＭＳ Ｐゴシック" pitchFamily="-65" charset="-128"/>
                <a:cs typeface="ＭＳ Ｐゴシック" pitchFamily="-65" charset="-128"/>
              </a:rPr>
              <a:t>– 2015 година“ објавено од Министерството за внатрешни работи на Обединетото Кралство. Обучувачот може да го сподели URL линкот на слајдот со учесниците заинтересирани да го видат упатството. </a:t>
            </a:r>
          </a:p>
          <a:p>
            <a:br>
              <a:rPr lang="ru-RU" sz="1200" b="0" i="0" kern="1200" dirty="0">
                <a:solidFill>
                  <a:schemeClr val="tx1"/>
                </a:solidFill>
                <a:effectLst/>
                <a:latin typeface="+mn-lt"/>
                <a:ea typeface="ＭＳ Ｐゴシック" pitchFamily="-65" charset="-128"/>
                <a:cs typeface="ＭＳ Ｐゴシック" pitchFamily="-65" charset="-128"/>
              </a:rPr>
            </a:b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в) YouTube каналот на Советот на Европа. Ова е затоа што дефиницијата за „давател на услуги“ ги исклучува давателите на содржини.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Обучувачот може да ги запознае учесниците со обрасците на Советот на Европа за барање на зачувување на податоците согласно член 29 и 31 од Конвенцијата од Будимпешта.</a:t>
            </a:r>
          </a:p>
          <a:p>
            <a:endParaRPr lang="en-US" dirty="0"/>
          </a:p>
          <a:p>
            <a:r>
              <a:rPr lang="ru-RU" dirty="0"/>
              <a:t>Обучувачот може да објасни зошто Советот на Европа го подготвил член 29/30 - главно за да го минимизира времето за подготовка на барањата, да обезбеди упатства за утврдени и нови контакт точки и на подолг рок да создаде поедначена практика за барања за зачувување во иднина. Како дел од напорите за градење на капацитетите на проектот за сајбер-криминал и ЕАП, првичните обрасци за член 29 и 31 од Конвенцијата од Будимпешта беа тестирани и изработени во повеќе земји.</a:t>
            </a:r>
            <a:r>
              <a:rPr lang="en-US" dirty="0"/>
              <a:t> </a:t>
            </a:r>
          </a:p>
          <a:p>
            <a:endParaRPr lang="en-US" dirty="0"/>
          </a:p>
          <a:p>
            <a:pPr marL="0" lvl="0" indent="0">
              <a:spcBef>
                <a:spcPts val="600"/>
              </a:spcBef>
              <a:spcAft>
                <a:spcPts val="600"/>
              </a:spcAft>
              <a:buFont typeface="Arial" pitchFamily="34" charset="0"/>
              <a:buNone/>
            </a:pPr>
            <a:r>
              <a:rPr lang="ru-RU" dirty="0"/>
              <a:t>Обрасците беа презентирани и разгледани на првиот состанок на 24/7 контакт точки во Хаг во септември 2017 година. Образецот беше усвоен како необврзувачки документ.</a:t>
            </a:r>
          </a:p>
          <a:p>
            <a:pPr marL="0" lvl="0" indent="0">
              <a:spcBef>
                <a:spcPts val="600"/>
              </a:spcBef>
              <a:spcAft>
                <a:spcPts val="600"/>
              </a:spcAft>
              <a:buFont typeface="Arial" pitchFamily="34" charset="0"/>
              <a:buNone/>
            </a:pPr>
            <a:endParaRPr lang="en-US" dirty="0">
              <a:latin typeface="Arial Narrow" panose="020B0606020202030204" pitchFamily="34" charset="0"/>
            </a:endParaRPr>
          </a:p>
          <a:p>
            <a:pPr marL="0" lvl="0" indent="0">
              <a:spcBef>
                <a:spcPts val="600"/>
              </a:spcBef>
              <a:spcAft>
                <a:spcPts val="600"/>
              </a:spcAft>
              <a:buFont typeface="Arial" pitchFamily="34" charset="0"/>
              <a:buNone/>
            </a:pPr>
            <a:r>
              <a:rPr lang="ru-RU" dirty="0">
                <a:latin typeface="Arial Narrow" panose="020B0606020202030204" pitchFamily="34" charset="0"/>
              </a:rPr>
              <a:t>По понатамошните поднесоци и дискусии преку списокот за испраќање и Бирото на T-CY во 2017 и 2018 година, верзијата беше разгледана и усвоена од 19-тото пленарно собрание на T-CY на 9-10 јули 2018 година.</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Овој слајд ги наведува главните карактеристики на образецот за член 29/30.</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29/30.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29/30.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29/30.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ги наведува главните карактеристики на образецот за член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ги изведува главните карактеристики на образецот за член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Овие слајдови покажуваат слики од целиот образец за член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в) YouTube каналот на Советот на Европа. Ова е затоа што дефиницијата за „давател на услуги“ ги исклучува давателите на содржини.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Овој слајд обезбедува одреден контекст за развој на Вториот дополнителен протокол. Објаснува дека голем предизвик со кој се соочуваат страните на Конвенцијата од Будимпешта е предизвикано од зголемената употреба на сервери во странски, повеќекратни, променливи или непознати судски надлежности - особено во однос на податоците складирани на облакот. Процесните овластувања според Конвенцијата од Будимпешта се ограничени со територијални граници, така што страните се обидоа да изготват решение што ќе резултира во еволуција на одредбите од Конвенцијата во Будимпешта врз основа на технолошкиот напредок.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ru-RU" sz="1200" b="1" i="0" kern="1200" dirty="0">
                <a:solidFill>
                  <a:schemeClr val="tx1"/>
                </a:solidFill>
                <a:effectLst/>
                <a:latin typeface="+mn-lt"/>
                <a:ea typeface="ＭＳ Ｐゴシック" pitchFamily="-65" charset="-128"/>
                <a:cs typeface="ＭＳ Ｐゴシック" pitchFamily="-65" charset="-128"/>
              </a:rPr>
              <a:t>Прекуграничната група </a:t>
            </a:r>
            <a:r>
              <a:rPr lang="ru-RU" sz="1200" b="0" i="0" kern="1200" dirty="0">
                <a:solidFill>
                  <a:schemeClr val="tx1"/>
                </a:solidFill>
                <a:effectLst/>
                <a:latin typeface="+mn-lt"/>
                <a:ea typeface="ＭＳ Ｐゴシック" pitchFamily="-65" charset="-128"/>
                <a:cs typeface="ＭＳ Ｐゴシック" pitchFamily="-65" charset="-128"/>
              </a:rPr>
              <a:t>(„Ад-хок под-група на </a:t>
            </a:r>
            <a:r>
              <a:rPr lang="en-US" sz="1200" b="0" i="0" kern="1200" dirty="0">
                <a:solidFill>
                  <a:schemeClr val="tx1"/>
                </a:solidFill>
                <a:effectLst/>
                <a:latin typeface="+mn-lt"/>
                <a:ea typeface="ＭＳ Ｐゴシック" pitchFamily="-65" charset="-128"/>
                <a:cs typeface="ＭＳ Ｐゴシック" pitchFamily="-65" charset="-128"/>
              </a:rPr>
              <a:t>T-CY</a:t>
            </a:r>
            <a:r>
              <a:rPr lang="ru-RU" sz="1200" b="0" i="0" kern="1200" dirty="0">
                <a:solidFill>
                  <a:schemeClr val="tx1"/>
                </a:solidFill>
                <a:effectLst/>
                <a:latin typeface="+mn-lt"/>
                <a:ea typeface="ＭＳ Ｐゴシック" pitchFamily="-65" charset="-128"/>
                <a:cs typeface="ＭＳ Ｐゴシック" pitchFamily="-65" charset="-128"/>
              </a:rPr>
              <a:t> за судска надлежност и прекуграничен пристап до податоци и проток на податоци“) имаше за задача да развие инструмент - како што е измена на Конвенцијата, протокол или препорака - за понатамошно регулирање на прекуграничниот пристап до податоци и проток на податоци, како и употреба на прекугранични истражни мерки на интернет и сродни прашања и да се презентира извештај што ги содржи неговите наоди до Комитетот. Неговите откритија кулминираа со евентуалното усвојување на Белешката за управување за прекуграничен пристап (Белешка за</a:t>
            </a:r>
            <a:r>
              <a:rPr lang="ru-RU" sz="1200" b="0" i="0" kern="1200" baseline="0" dirty="0">
                <a:solidFill>
                  <a:schemeClr val="tx1"/>
                </a:solidFill>
                <a:effectLst/>
                <a:latin typeface="+mn-lt"/>
                <a:ea typeface="ＭＳ Ｐゴシック" pitchFamily="-65" charset="-128"/>
                <a:cs typeface="ＭＳ Ｐゴシック" pitchFamily="-65" charset="-128"/>
              </a:rPr>
              <a:t> управување </a:t>
            </a:r>
            <a:r>
              <a:rPr lang="ru-RU" sz="1200" b="0" i="0" kern="1200" dirty="0">
                <a:solidFill>
                  <a:schemeClr val="tx1"/>
                </a:solidFill>
                <a:effectLst/>
                <a:latin typeface="+mn-lt"/>
                <a:ea typeface="ＭＳ Ｐゴシック" pitchFamily="-65" charset="-128"/>
                <a:cs typeface="ＭＳ Ｐゴシック" pitchFamily="-65" charset="-128"/>
              </a:rPr>
              <a:t>бр. 3). Прекуграничната група исто така даде низа предлози за проширување на опсегот на можноста за пристап до прекугранична податоци, дури и надвор од одредбите на член 32 од Конвенцијата од Будимпешта.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ru-RU" sz="1200" b="1" i="0" kern="1200" dirty="0">
                <a:solidFill>
                  <a:schemeClr val="tx1"/>
                </a:solidFill>
                <a:effectLst/>
                <a:latin typeface="+mn-lt"/>
                <a:ea typeface="ＭＳ Ｐゴシック" pitchFamily="-65" charset="-128"/>
                <a:cs typeface="ＭＳ Ｐゴシック" pitchFamily="-65" charset="-128"/>
              </a:rPr>
              <a:t>Групата</a:t>
            </a:r>
            <a:r>
              <a:rPr lang="ru-RU" sz="1200" b="1" i="0" kern="1200" baseline="0" dirty="0">
                <a:solidFill>
                  <a:schemeClr val="tx1"/>
                </a:solidFill>
                <a:effectLst/>
                <a:latin typeface="+mn-lt"/>
                <a:ea typeface="ＭＳ Ｐゴシック" pitchFamily="-65" charset="-128"/>
                <a:cs typeface="ＭＳ Ｐゴシック" pitchFamily="-65" charset="-128"/>
              </a:rPr>
              <a:t> за докази на облак</a:t>
            </a:r>
            <a:r>
              <a:rPr lang="ru-RU" sz="1200" b="1" i="0" kern="120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се состана помеѓу 2015 и 2017 година за да ги истражи решенијата за пристап за кривичната правда до докази зачувани на сервери во облак и во странски судски надлежности, вклучително и преку заемна правна помош. Истата идентификуваше низа прашања поставени од компјутерски облак за можностите за кривична правда на земјите, особено кога станува збор за транснационалната природа на електронското складирање докази. Истите вклучуваат: </a:t>
            </a:r>
            <a:endParaRPr lang="en-US" dirty="0"/>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Локација на докази</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 Локација на сторители</a:t>
            </a:r>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Локација на жртви</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Сопственост на податоци</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Физичка локација на даватели на услуги</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mk-MK" sz="1200" i="0" kern="1200" dirty="0">
                <a:solidFill>
                  <a:schemeClr val="tx1"/>
                </a:solidFill>
                <a:effectLst/>
                <a:latin typeface="+mn-lt"/>
                <a:ea typeface="ＭＳ Ｐゴシック" pitchFamily="-65" charset="-128"/>
                <a:cs typeface="ＭＳ Ｐゴシック" pitchFamily="-65" charset="-128"/>
              </a:rPr>
              <a:t>Законски престој на даватели на услуги</a:t>
            </a:r>
            <a:endParaRPr lang="en-GB" i="0" dirty="0">
              <a:effectLst/>
            </a:endParaRPr>
          </a:p>
          <a:p>
            <a:endParaRPr lang="en-US" dirty="0"/>
          </a:p>
          <a:p>
            <a:r>
              <a:rPr lang="mk-MK" sz="1200" kern="1200" dirty="0">
                <a:solidFill>
                  <a:schemeClr val="tx1"/>
                </a:solidFill>
                <a:effectLst/>
                <a:latin typeface="+mn-lt"/>
                <a:ea typeface="+mn-ea"/>
                <a:cs typeface="+mn-cs"/>
              </a:rPr>
              <a:t>Завршниот документ подготвен од Групата за докази на облак може</a:t>
            </a:r>
            <a:r>
              <a:rPr lang="mk-MK" sz="1200" kern="1200" baseline="0" dirty="0">
                <a:solidFill>
                  <a:schemeClr val="tx1"/>
                </a:solidFill>
                <a:effectLst/>
                <a:latin typeface="+mn-lt"/>
                <a:ea typeface="+mn-ea"/>
                <a:cs typeface="+mn-cs"/>
              </a:rPr>
              <a:t> да се најде на:</a:t>
            </a:r>
            <a:r>
              <a:rPr lang="mk-MK"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https://rm.coe.int/CoERMPublicCommonSearchServices/DisplayDCTMContent?documentId=09000016806a495e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rtl="0"/>
            <a:r>
              <a:rPr lang="ru-RU" sz="1200" b="1" i="0" kern="1200" dirty="0">
                <a:solidFill>
                  <a:schemeClr val="tx1"/>
                </a:solidFill>
                <a:effectLst/>
                <a:latin typeface="+mn-lt"/>
                <a:ea typeface="ＭＳ Ｐゴシック" pitchFamily="-65" charset="-128"/>
                <a:cs typeface="ＭＳ Ｐゴシック" pitchFamily="-65" charset="-128"/>
              </a:rPr>
              <a:t>Јазик на барањето</a:t>
            </a:r>
            <a:r>
              <a:rPr lang="ru-RU" sz="1200" b="0" i="0" kern="1200" dirty="0">
                <a:solidFill>
                  <a:schemeClr val="tx1"/>
                </a:solidFill>
                <a:effectLst/>
                <a:latin typeface="+mn-lt"/>
                <a:ea typeface="ＭＳ Ｐゴシック" pitchFamily="-65" charset="-128"/>
                <a:cs typeface="ＭＳ Ｐゴシック" pitchFamily="-65" charset="-128"/>
              </a:rPr>
              <a:t>: Овој член дава рамка за јазиците што можат да се користат кога им се обраќате на страните и давателите на услуги. Дури и таму каде што во пракса страните се во можност да користат други јазици освен нивните официјални јазици, таквата можност можеби не е предвидена со домашното законодавство или договорите. Целта на овој член е да обезбеди дополнителна флексибилност според овој протокол. </a:t>
            </a:r>
          </a:p>
          <a:p>
            <a:pPr rtl="0"/>
            <a:endParaRPr lang="ru-RU" sz="1200" b="0" i="0" kern="1200" dirty="0">
              <a:solidFill>
                <a:schemeClr val="tx1"/>
              </a:solidFill>
              <a:effectLst/>
              <a:latin typeface="+mn-lt"/>
              <a:ea typeface="ＭＳ Ｐゴシック" pitchFamily="-65" charset="-128"/>
              <a:cs typeface="ＭＳ Ｐゴシック" pitchFamily="-65" charset="-128"/>
            </a:endParaRPr>
          </a:p>
          <a:p>
            <a:pPr rtl="0"/>
            <a:r>
              <a:rPr lang="ru-RU" sz="1200" b="1" i="0" kern="1200" dirty="0">
                <a:solidFill>
                  <a:schemeClr val="tx1"/>
                </a:solidFill>
                <a:effectLst/>
                <a:latin typeface="+mn-lt"/>
                <a:ea typeface="ＭＳ Ｐゴシック" pitchFamily="-65" charset="-128"/>
                <a:cs typeface="ＭＳ Ｐゴシック" pitchFamily="-65" charset="-128"/>
              </a:rPr>
              <a:t>Видео конференција</a:t>
            </a:r>
            <a:r>
              <a:rPr lang="ru-RU" sz="1200" b="0" i="0" kern="1200" dirty="0">
                <a:solidFill>
                  <a:schemeClr val="tx1"/>
                </a:solidFill>
                <a:effectLst/>
                <a:latin typeface="+mn-lt"/>
                <a:ea typeface="ＭＳ Ｐゴシック" pitchFamily="-65" charset="-128"/>
                <a:cs typeface="ＭＳ Ｐゴシック" pitchFamily="-65" charset="-128"/>
              </a:rPr>
              <a:t>: Членот првенствено се осврнува на употребата на технологија за видео конференција за да се земат сведоштва или изјави. Оваа форма на соработка може да биде предвидена во постојните билатерални и мултилатерални договори за заемна помош, на пример, ЕТС 182 (Втор дополнителен протокол на Конвенцијата за заемна помош во кривични предмети). Со цел да не се заменуваат одредбите специјално дизајнирани да ги исполнуваат барањата на страните во тие договори или конвенции, членот [], како и неколку други члена во овој протокол, се применува во отсуство на договор за заемна правна помош или договор врз основа на униформно или реципрочно законодавство, во сила помеѓу страните баратели и замолените страни. Таквите членови го следат истиот пристап како во член 27 од Конвенцијата од Будимпешта. </a:t>
            </a:r>
          </a:p>
          <a:p>
            <a:pPr rtl="0"/>
            <a:br>
              <a:rPr lang="ru-RU" sz="1200" b="0" i="0" kern="1200" dirty="0">
                <a:solidFill>
                  <a:schemeClr val="tx1"/>
                </a:solidFill>
                <a:effectLst/>
                <a:latin typeface="+mn-lt"/>
                <a:ea typeface="ＭＳ Ｐゴシック" pitchFamily="-65" charset="-128"/>
                <a:cs typeface="ＭＳ Ｐゴシック" pitchFamily="-65" charset="-128"/>
              </a:rPr>
            </a:br>
            <a:r>
              <a:rPr lang="mk-MK" sz="1200" b="1" kern="1200" dirty="0">
                <a:solidFill>
                  <a:schemeClr val="tx1"/>
                </a:solidFill>
                <a:effectLst/>
                <a:latin typeface="+mn-lt"/>
                <a:ea typeface="ＭＳ Ｐゴシック" pitchFamily="-65" charset="-128"/>
              </a:rPr>
              <a:t>ЗТИ</a:t>
            </a:r>
            <a:r>
              <a:rPr lang="en-US" sz="1200" b="1" kern="1200" dirty="0">
                <a:solidFill>
                  <a:schemeClr val="tx1"/>
                </a:solidFill>
                <a:effectLst/>
                <a:latin typeface="+mn-lt"/>
                <a:ea typeface="ＭＳ Ｐゴシック" pitchFamily="-65" charset="-128"/>
              </a:rPr>
              <a:t> </a:t>
            </a:r>
            <a:r>
              <a:rPr lang="mk-MK" sz="1200" b="1" kern="1200" dirty="0">
                <a:solidFill>
                  <a:schemeClr val="tx1"/>
                </a:solidFill>
                <a:effectLst/>
                <a:latin typeface="+mn-lt"/>
                <a:ea typeface="ＭＳ Ｐゴシック" pitchFamily="-65" charset="-128"/>
              </a:rPr>
              <a:t>и заеднички истраги</a:t>
            </a:r>
            <a:r>
              <a:rPr lang="en-US" sz="1200" kern="1200" dirty="0">
                <a:solidFill>
                  <a:schemeClr val="tx1"/>
                </a:solidFill>
                <a:effectLst/>
                <a:latin typeface="+mn-lt"/>
                <a:ea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Со оглед на транснационалната природа на сајбер-криминалот и електронските докази, истрагите и гонењата поврзани со сајбер-криминалот и електронските докази често имаат врски со други земји. Заедничките тимови за истраги (ЗТИ) можат да бидат ефикасно средство за оперативна соработка или координација помеѓу две или повеќе земји. Членот [] дава основа за такви форми на соработка. </a:t>
            </a:r>
          </a:p>
          <a:p>
            <a:endParaRPr lang="en-US" sz="1200" b="1" kern="1200" dirty="0">
              <a:solidFill>
                <a:schemeClr val="tx1"/>
              </a:solidFill>
              <a:effectLst/>
              <a:latin typeface="+mn-lt"/>
              <a:ea typeface="ＭＳ Ｐゴシック" pitchFamily="-65" charset="-128"/>
            </a:endParaRPr>
          </a:p>
          <a:p>
            <a:pPr rtl="0"/>
            <a:r>
              <a:rPr lang="mk-MK" sz="1200" b="1" kern="1200" dirty="0">
                <a:solidFill>
                  <a:schemeClr val="tx1"/>
                </a:solidFill>
                <a:effectLst/>
                <a:latin typeface="+mn-lt"/>
                <a:ea typeface="ＭＳ Ｐゴシック" pitchFamily="-65" charset="-128"/>
              </a:rPr>
              <a:t>Итна заемна помош</a:t>
            </a:r>
            <a:r>
              <a:rPr lang="en-US" sz="1200" kern="1200" dirty="0">
                <a:solidFill>
                  <a:schemeClr val="tx1"/>
                </a:solidFill>
                <a:effectLst/>
                <a:latin typeface="+mn-lt"/>
                <a:ea typeface="ＭＳ Ｐゴシック" pitchFamily="-65" charset="-128"/>
              </a:rPr>
              <a:t>: </a:t>
            </a:r>
            <a:r>
              <a:rPr lang="mk-MK" sz="1200" kern="1200" dirty="0">
                <a:solidFill>
                  <a:schemeClr val="tx1"/>
                </a:solidFill>
                <a:effectLst/>
                <a:latin typeface="+mn-lt"/>
                <a:ea typeface="ＭＳ Ｐゴシック" pitchFamily="-65" charset="-128"/>
              </a:rPr>
              <a:t>Членот</a:t>
            </a:r>
            <a:r>
              <a:rPr lang="mk-MK" sz="1200" kern="1200" baseline="0" dirty="0">
                <a:solidFill>
                  <a:schemeClr val="tx1"/>
                </a:solidFill>
                <a:effectLst/>
                <a:latin typeface="+mn-lt"/>
                <a:ea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е наменет да обезбеди максимално забрзана постапка за барања за заемна помош направени во итни ситуации. Итни случаи се дефинираат во став 1 како оние во кои постои значителен и непосреден ризик за животот или безбедноста на физичко лице. Дефиницијата е наменета да опфати ситуации во кои ризикот е непосреден, што значи дека не вклучува ситуации во кои ризикот по животот или безбедноста на лицето веќе поминал, или во кои може да има иден ризик кој не е претстои. Причината за оваа многу прецизна дефиниција е дека членот ги става работните интензивни обврски на земјите кои бараат и од кои се бара да реагираат на многу забрзан начин во итни случаи, што, како резултат, бара на барањата за итни случаи да им се даде поголем приоритет од другите важни, но малку помалку итни случаи, дури и ако биле поднесени порано. </a:t>
            </a:r>
            <a:r>
              <a:rPr lang="en-US" sz="1200" kern="1200" dirty="0">
                <a:solidFill>
                  <a:schemeClr val="tx1"/>
                </a:solidFill>
                <a:effectLst/>
                <a:latin typeface="+mn-lt"/>
                <a:ea typeface="ＭＳ Ｐゴシック" pitchFamily="-65" charset="-128"/>
                <a:cs typeface="ＭＳ Ｐゴシック" pitchFamily="-65" charset="-128"/>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rtl="0"/>
            <a:r>
              <a:rPr lang="ru-RU" sz="1200" b="1" i="0" kern="1200" dirty="0">
                <a:solidFill>
                  <a:schemeClr val="tx1"/>
                </a:solidFill>
                <a:effectLst/>
                <a:latin typeface="+mn-lt"/>
                <a:ea typeface="ＭＳ Ｐゴシック" pitchFamily="-65" charset="-128"/>
                <a:cs typeface="ＭＳ Ｐゴシック" pitchFamily="-65" charset="-128"/>
              </a:rPr>
              <a:t>Директно откривање на информациите за претплатникот</a:t>
            </a:r>
            <a:r>
              <a:rPr lang="ru-RU" sz="1200" b="0" i="0" kern="1200" dirty="0">
                <a:solidFill>
                  <a:schemeClr val="tx1"/>
                </a:solidFill>
                <a:effectLst/>
                <a:latin typeface="+mn-lt"/>
                <a:ea typeface="ＭＳ Ｐゴシック" pitchFamily="-65" charset="-128"/>
                <a:cs typeface="ＭＳ Ｐゴシック" pitchFamily="-65" charset="-128"/>
              </a:rPr>
              <a:t>: овој член воспоставува постапка што предвидува директна соработка помеѓу властите на една Страна и давател на услуги на територијата на друга Страна за добивање информации за претплатникот. Постапката се базира на заклучоците на Конвенцијата на комитетот за Групата за докази на облак и Упатството за член 18 од Конвенцијата, признавајќи ја важноста на навремен прекуграничен пристап до електронски докази во кривични истраги и постапки, во поглед на предизвиците што ги предизвикуваат постојните постапки за добивање на електронски докази од даватели на услуги во други земји. </a:t>
            </a:r>
            <a:br>
              <a:rPr lang="ru-RU" sz="1200" b="0" i="0" kern="1200" dirty="0">
                <a:solidFill>
                  <a:schemeClr val="tx1"/>
                </a:solidFill>
                <a:effectLst/>
                <a:latin typeface="+mn-lt"/>
                <a:ea typeface="ＭＳ Ｐゴシック" pitchFamily="-65" charset="-128"/>
                <a:cs typeface="ＭＳ Ｐゴシック" pitchFamily="-65" charset="-128"/>
              </a:rPr>
            </a:br>
            <a:endParaRPr lang="en-US" b="1" dirty="0"/>
          </a:p>
          <a:p>
            <a:pPr rtl="0"/>
            <a:r>
              <a:rPr lang="ru-RU" sz="1200" b="1" i="0" kern="1200" dirty="0">
                <a:solidFill>
                  <a:schemeClr val="tx1"/>
                </a:solidFill>
                <a:effectLst/>
                <a:latin typeface="+mn-lt"/>
                <a:ea typeface="ＭＳ Ｐゴシック" pitchFamily="-65" charset="-128"/>
                <a:cs typeface="ＭＳ Ｐゴシック" pitchFamily="-65" charset="-128"/>
              </a:rPr>
              <a:t>Давање ефекти на наредбите</a:t>
            </a:r>
            <a:r>
              <a:rPr lang="ru-RU" sz="1200" b="0" i="0" kern="1200" dirty="0">
                <a:solidFill>
                  <a:schemeClr val="tx1"/>
                </a:solidFill>
                <a:effectLst/>
                <a:latin typeface="+mn-lt"/>
                <a:ea typeface="ＭＳ Ｐゴシック" pitchFamily="-65" charset="-128"/>
                <a:cs typeface="ＭＳ Ｐゴシック" pitchFamily="-65" charset="-128"/>
              </a:rPr>
              <a:t>: Целта на овој член е Страната барател да има можност да издаде наредба што треба да ја достави до замолената</a:t>
            </a:r>
            <a:r>
              <a:rPr lang="ru-RU" sz="1200" b="0" i="0" kern="1200" baseline="0" dirty="0">
                <a:solidFill>
                  <a:schemeClr val="tx1"/>
                </a:solidFill>
                <a:effectLst/>
                <a:latin typeface="+mn-lt"/>
                <a:ea typeface="ＭＳ Ｐゴシック" pitchFamily="-65" charset="-128"/>
                <a:cs typeface="ＭＳ Ｐゴシック" pitchFamily="-65" charset="-128"/>
              </a:rPr>
              <a:t> Страна</a:t>
            </a:r>
            <a:r>
              <a:rPr lang="ru-RU" sz="1200" b="0" i="0" kern="1200" dirty="0">
                <a:solidFill>
                  <a:schemeClr val="tx1"/>
                </a:solidFill>
                <a:effectLst/>
                <a:latin typeface="+mn-lt"/>
                <a:ea typeface="ＭＳ Ｐゴシック" pitchFamily="-65" charset="-128"/>
                <a:cs typeface="ＭＳ Ｐゴシック" pitchFamily="-65" charset="-128"/>
              </a:rPr>
              <a:t> и таа да има можност да ја изврши оваа наредба со принудување на давател на услуги на нејзината територија да произведува информации за претплатници или податоци за сообраќајот во сопственост или контрола на давателот на услуги.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Состаноците на групите за изготвување протокол, продолжија за време на пандемијата на COVID 19 со онлајн состаноци. Различни дискусии за додадената вредност се во тек заедно со дискусиите за изводливоста на елементот за меѓународна соработка на истрагите за </a:t>
            </a:r>
            <a:r>
              <a:rPr lang="en-US" sz="1200" b="0" i="0" kern="1200" dirty="0">
                <a:solidFill>
                  <a:srgbClr val="00B050"/>
                </a:solidFill>
                <a:effectLst/>
                <a:latin typeface="+mn-lt"/>
                <a:ea typeface="ＭＳ Ｐゴシック" pitchFamily="-65" charset="-128"/>
                <a:cs typeface="ＭＳ Ｐゴシック" pitchFamily="-65" charset="-128"/>
              </a:rPr>
              <a:t>UC</a:t>
            </a:r>
            <a:r>
              <a:rPr lang="ru-RU" sz="1200" b="0" i="0" kern="1200" dirty="0">
                <a:solidFill>
                  <a:schemeClr val="tx1"/>
                </a:solidFill>
                <a:effectLst/>
                <a:latin typeface="+mn-lt"/>
                <a:ea typeface="ＭＳ Ｐゴシック" pitchFamily="-65" charset="-128"/>
                <a:cs typeface="ＭＳ Ｐゴシック" pitchFamily="-65" charset="-128"/>
              </a:rPr>
              <a:t>. </a:t>
            </a:r>
          </a:p>
          <a:p>
            <a:endParaRPr lang="ru-RU" sz="1200" b="0" i="0" kern="1200" dirty="0">
              <a:solidFill>
                <a:schemeClr val="tx1"/>
              </a:solidFill>
              <a:effectLst/>
              <a:latin typeface="+mn-lt"/>
              <a:ea typeface="ＭＳ Ｐゴシック" pitchFamily="-65" charset="-128"/>
              <a:cs typeface="ＭＳ Ｐゴシック" pitchFamily="-65" charset="-128"/>
            </a:endParaRPr>
          </a:p>
          <a:p>
            <a:r>
              <a:rPr lang="ru-RU" sz="1200" b="0" i="0" kern="1200" dirty="0">
                <a:solidFill>
                  <a:schemeClr val="tx1"/>
                </a:solidFill>
                <a:effectLst/>
                <a:latin typeface="+mn-lt"/>
                <a:ea typeface="ＭＳ Ｐゴシック" pitchFamily="-65" charset="-128"/>
                <a:cs typeface="ＭＳ Ｐゴシック" pitchFamily="-65" charset="-128"/>
              </a:rPr>
              <a:t>Како што се развива работата за усвојување на нацрт-одредбите, така и претходниот слајд треба соодветно да се ажурира.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б) Расизам и ксенофобија. Ова е опфатено со Првиот дополнителен протокол на Конвенцијата од Будимпешта.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Точниот одговор е б) Расизам и ксенофобија. Ова е опфатено со Првиот дополнителен протокол на Конвенцијата од Будимпешта.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ＭＳ Ｐゴシック" pitchFamily="-65" charset="-128"/>
                <a:cs typeface="ＭＳ Ｐゴシック" pitchFamily="-65" charset="-128"/>
              </a:rPr>
              <a:t>Овој слајд ги повторува целите на оваа сесија. Обучувачот може да ги помине овие цели за да осигури дека овие аспекти беа опфатени во овој модул.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6/29/2021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6/29/2021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6/29/2021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6/29/2021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939540"/>
          </a:xfrm>
          <a:prstGeom prst="rect">
            <a:avLst/>
          </a:prstGeom>
          <a:ln>
            <a:noFill/>
          </a:ln>
        </p:spPr>
        <p:txBody>
          <a:bodyPr wrap="square">
            <a:spAutoFit/>
          </a:bodyPr>
          <a:lstStyle/>
          <a:p>
            <a:pPr algn="ctr"/>
            <a:r>
              <a:rPr lang="mk-MK" sz="3600" b="1" i="1" dirty="0">
                <a:solidFill>
                  <a:schemeClr val="tx2"/>
                </a:solidFill>
              </a:rPr>
              <a:t>Специјализиран судски курс за</a:t>
            </a:r>
          </a:p>
          <a:p>
            <a:pPr algn="ctr"/>
            <a:r>
              <a:rPr lang="mk-MK" sz="3600" b="1" i="1" dirty="0">
                <a:solidFill>
                  <a:schemeClr val="tx2"/>
                </a:solidFill>
              </a:rPr>
              <a:t>меѓународна соработка</a:t>
            </a:r>
            <a:endParaRPr lang="fr-FR" b="1" dirty="0"/>
          </a:p>
          <a:p>
            <a:pPr algn="ctr"/>
            <a:endParaRPr lang="fr-FR" b="1" dirty="0"/>
          </a:p>
          <a:p>
            <a:pPr marL="0" indent="0" algn="ctr">
              <a:buFont typeface="Arial" charset="0"/>
              <a:buNone/>
              <a:defRPr/>
            </a:pPr>
            <a:r>
              <a:rPr lang="fr-FR" b="1" dirty="0"/>
              <a:t> </a:t>
            </a:r>
            <a:r>
              <a:rPr lang="mk-MK" sz="3200" b="1" dirty="0">
                <a:solidFill>
                  <a:schemeClr val="tx2"/>
                </a:solidFill>
              </a:rPr>
              <a:t>Сесија</a:t>
            </a:r>
            <a:r>
              <a:rPr lang="en-GB" sz="3200" b="1" dirty="0">
                <a:solidFill>
                  <a:schemeClr val="tx2"/>
                </a:solidFill>
              </a:rPr>
              <a:t> 2.1</a:t>
            </a:r>
          </a:p>
          <a:p>
            <a:pPr marL="0" indent="0" algn="ctr">
              <a:buFont typeface="Arial" charset="0"/>
              <a:buNone/>
              <a:defRPr/>
            </a:pPr>
            <a:r>
              <a:rPr lang="mk-MK" sz="3200" b="1" dirty="0">
                <a:solidFill>
                  <a:schemeClr val="tx2"/>
                </a:solidFill>
              </a:rPr>
              <a:t>Механизми според Конвенцијата од Будимпешта</a:t>
            </a:r>
          </a:p>
          <a:p>
            <a:pPr marL="0" indent="0" algn="ctr">
              <a:buFont typeface="Arial" charset="0"/>
              <a:buNone/>
              <a:defRPr/>
            </a:pPr>
            <a:endParaRPr lang="mk-MK" sz="3200" b="1" dirty="0">
              <a:solidFill>
                <a:schemeClr val="tx2"/>
              </a:solidFill>
            </a:endParaRPr>
          </a:p>
          <a:p>
            <a:pPr marL="0" indent="0" algn="ctr">
              <a:buFont typeface="Arial" charset="0"/>
              <a:buNone/>
              <a:defRPr/>
            </a:pPr>
            <a:r>
              <a:rPr lang="mk-MK" sz="2400" b="1" dirty="0">
                <a:solidFill>
                  <a:schemeClr val="tx2"/>
                </a:solidFill>
              </a:rPr>
              <a:t>- онлајн верзија -</a:t>
            </a:r>
            <a:endParaRPr lang="en-GB" sz="24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Група за изготвување протокол</a:t>
            </a:r>
            <a:endParaRPr lang="en-GB" sz="3200" b="1" dirty="0"/>
          </a:p>
          <a:p>
            <a:pPr algn="r"/>
            <a:r>
              <a:rPr lang="mk-MK" sz="3200" b="1" dirty="0"/>
              <a:t>Усвоени нацрт-членови (мај 2020 год.)</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mk-MK" sz="2200" dirty="0"/>
              <a:t>Јазик на барањата</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mk-MK" sz="2200" dirty="0"/>
              <a:t>Видео конференција (за земање сведоштва или изјави од сведоци)</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mk-MK" sz="2200" dirty="0"/>
              <a:t>Заеднички тимови за истрага и заеднички истраги</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Итна заемна помош</a:t>
            </a:r>
            <a:endParaRPr lang="en-GB" sz="2200" dirty="0"/>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800767"/>
          </a:xfrm>
          <a:prstGeom prst="rect">
            <a:avLst/>
          </a:prstGeom>
        </p:spPr>
        <p:txBody>
          <a:bodyPr wrap="square">
            <a:spAutoFit/>
          </a:bodyPr>
          <a:lstStyle/>
          <a:p>
            <a:pPr marL="342900" indent="-342900">
              <a:buFont typeface="Wingdings" pitchFamily="2" charset="2"/>
              <a:buChar char="Ø"/>
            </a:pPr>
            <a:r>
              <a:rPr lang="mk-MK" sz="2200" dirty="0"/>
              <a:t>Директно откривање на информациите за претплатникот </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Ефектуирање на налозите од друга страна за експедитивно генерирање на податоци</a:t>
            </a:r>
            <a:endParaRPr lang="en-GB" sz="2200" dirty="0"/>
          </a:p>
        </p:txBody>
      </p:sp>
    </p:spTree>
    <p:extLst>
      <p:ext uri="{BB962C8B-B14F-4D97-AF65-F5344CB8AC3E}">
        <p14:creationId xmlns:p14="http://schemas.microsoft.com/office/powerpoint/2010/main"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Група за изготвување протокол</a:t>
            </a:r>
            <a:endParaRPr lang="en-GB" sz="3200" b="1" dirty="0"/>
          </a:p>
          <a:p>
            <a:pPr algn="r"/>
            <a:r>
              <a:rPr lang="mk-MK" sz="3200" b="1" dirty="0"/>
              <a:t>Нацрт-членови во развој (2020 год.)</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9770" y="1090708"/>
            <a:ext cx="4953195" cy="5170646"/>
          </a:xfrm>
          <a:prstGeom prst="rect">
            <a:avLst/>
          </a:prstGeom>
        </p:spPr>
        <p:txBody>
          <a:bodyPr wrap="square">
            <a:spAutoFit/>
          </a:bodyPr>
          <a:lstStyle/>
          <a:p>
            <a:pPr marL="342900" indent="-342900">
              <a:buFont typeface="Wingdings" pitchFamily="2" charset="2"/>
              <a:buChar char="Ø"/>
            </a:pPr>
            <a:r>
              <a:rPr lang="mk-MK" sz="2200" dirty="0"/>
              <a:t>Заеднички одредби</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mk-MK" sz="2200" dirty="0"/>
              <a:t>Услови и заштитни мерки (гаранции)</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mk-MK" sz="2200" dirty="0"/>
              <a:t>Проширување на пребарувањето на поврзан компјутер</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Тајни истраги со помош на компјутерски систем (домашно ниво)</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Тајни истраги (меѓународно ниво)</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Општи начела</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782065" y="1052065"/>
            <a:ext cx="4361935" cy="5170646"/>
          </a:xfrm>
          <a:prstGeom prst="rect">
            <a:avLst/>
          </a:prstGeom>
        </p:spPr>
        <p:txBody>
          <a:bodyPr wrap="square">
            <a:spAutoFit/>
          </a:bodyPr>
          <a:lstStyle/>
          <a:p>
            <a:pPr marL="342900" indent="-342900">
              <a:buFont typeface="Wingdings" pitchFamily="2" charset="2"/>
              <a:buChar char="Ø"/>
            </a:pPr>
            <a:r>
              <a:rPr lang="mk-MK" sz="2200" dirty="0"/>
              <a:t>Директно зачувување на податоци од даватели на услуги</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Откривање на податоци во итни ситуации</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mk-MK" sz="2200" dirty="0"/>
              <a:t>Пристап до информации поврзани со регистрирани интернет домени – Барање за информации за регистрација на име на домен </a:t>
            </a:r>
            <a:r>
              <a:rPr lang="en-GB" sz="2200" dirty="0"/>
              <a:t>[WHOIS]</a:t>
            </a:r>
          </a:p>
          <a:p>
            <a:pPr marL="342900" indent="-342900">
              <a:buFont typeface="Wingdings" pitchFamily="2" charset="2"/>
              <a:buChar char="Ø"/>
            </a:pPr>
            <a:endParaRPr lang="en-GB" sz="2200" dirty="0"/>
          </a:p>
          <a:p>
            <a:pPr marL="342900" indent="-342900">
              <a:buFont typeface="Wingdings" pitchFamily="2" charset="2"/>
              <a:buChar char="Ø"/>
            </a:pPr>
            <a:r>
              <a:rPr lang="mk-MK" sz="2200" dirty="0"/>
              <a:t>Конечни одредби</a:t>
            </a:r>
            <a:endParaRPr lang="en-GB" sz="2200" dirty="0"/>
          </a:p>
        </p:txBody>
      </p:sp>
    </p:spTree>
    <p:extLst>
      <p:ext uri="{BB962C8B-B14F-4D97-AF65-F5344CB8AC3E}">
        <p14:creationId xmlns:p14="http://schemas.microsoft.com/office/powerpoint/2010/main"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Петти дел</a:t>
            </a:r>
            <a:endParaRPr lang="en-GB" sz="3200" b="1" dirty="0">
              <a:ea typeface="ＭＳ Ｐゴシック" charset="0"/>
              <a:cs typeface="ＭＳ Ｐゴシック" charset="0"/>
            </a:endParaRPr>
          </a:p>
          <a:p>
            <a:pPr algn="ctr" eaLnBrk="1" hangingPunct="1">
              <a:lnSpc>
                <a:spcPct val="80000"/>
              </a:lnSpc>
            </a:pPr>
            <a:endParaRPr lang="en-GB" sz="3200" b="1" dirty="0">
              <a:ea typeface="ＭＳ Ｐゴシック" charset="0"/>
            </a:endParaRPr>
          </a:p>
          <a:p>
            <a:pPr algn="ctr" eaLnBrk="1" hangingPunct="1">
              <a:lnSpc>
                <a:spcPct val="80000"/>
              </a:lnSpc>
            </a:pPr>
            <a:r>
              <a:rPr lang="mk-MK" sz="3200" b="1" dirty="0">
                <a:ea typeface="ＭＳ Ｐゴシック" charset="0"/>
              </a:rPr>
              <a:t>Резиме</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Резиме </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1193778"/>
            <a:ext cx="4677508" cy="5262979"/>
          </a:xfrm>
          <a:prstGeom prst="rect">
            <a:avLst/>
          </a:prstGeom>
        </p:spPr>
        <p:txBody>
          <a:bodyPr wrap="square">
            <a:spAutoFit/>
          </a:bodyPr>
          <a:lstStyle/>
          <a:p>
            <a:pPr marL="342900" indent="-342900">
              <a:lnSpc>
                <a:spcPct val="80000"/>
              </a:lnSpc>
              <a:buFont typeface="Wingdings" pitchFamily="2" charset="2"/>
              <a:buChar char="ü"/>
            </a:pPr>
            <a:r>
              <a:rPr lang="mk-MK" sz="2000" i="1" dirty="0"/>
              <a:t>Да се разберат овластувањата од материјалното и процесното право </a:t>
            </a:r>
            <a:r>
              <a:rPr lang="ru-RU" sz="2000" i="1" dirty="0"/>
              <a:t>според Конвенцијата од Будимпешта</a:t>
            </a:r>
            <a:endParaRPr lang="en-US" sz="2000" i="1" dirty="0"/>
          </a:p>
          <a:p>
            <a:pPr marL="342900" indent="-342900">
              <a:lnSpc>
                <a:spcPct val="80000"/>
              </a:lnSpc>
              <a:buFont typeface="Wingdings" pitchFamily="2" charset="2"/>
              <a:buChar char="ü"/>
            </a:pPr>
            <a:endParaRPr lang="en-GB" sz="2000" i="1" dirty="0"/>
          </a:p>
          <a:p>
            <a:pPr marL="342900" indent="-342900">
              <a:lnSpc>
                <a:spcPct val="80000"/>
              </a:lnSpc>
              <a:buFont typeface="Wingdings" pitchFamily="2" charset="2"/>
              <a:buChar char="ü"/>
            </a:pPr>
            <a:r>
              <a:rPr lang="ru-RU" sz="2000" i="1" dirty="0"/>
              <a:t>Да се разгледаат специфичните одредби за меѓународна соработка и заемна помош според Конвенцијата од Будимпешта</a:t>
            </a:r>
            <a:endParaRPr lang="en-US" sz="2000" i="1" dirty="0"/>
          </a:p>
          <a:p>
            <a:pPr marL="342900" indent="-342900">
              <a:lnSpc>
                <a:spcPct val="80000"/>
              </a:lnSpc>
              <a:buFont typeface="Wingdings" pitchFamily="2" charset="2"/>
              <a:buChar char="ü"/>
            </a:pPr>
            <a:endParaRPr lang="en-GB" sz="2000" i="1" dirty="0"/>
          </a:p>
          <a:p>
            <a:pPr marL="342900" indent="-342900">
              <a:lnSpc>
                <a:spcPct val="80000"/>
              </a:lnSpc>
              <a:buFont typeface="Wingdings" pitchFamily="2" charset="2"/>
              <a:buChar char="ü"/>
            </a:pPr>
            <a:r>
              <a:rPr lang="ru-RU" sz="2000" i="1" dirty="0"/>
              <a:t>Да се разбере како се користат различните механизми според Конвенцијата од Будимпешта кога се бара соработка</a:t>
            </a:r>
          </a:p>
          <a:p>
            <a:pPr marL="342900" indent="-342900">
              <a:lnSpc>
                <a:spcPct val="80000"/>
              </a:lnSpc>
              <a:buFont typeface="Wingdings" pitchFamily="2" charset="2"/>
              <a:buChar char="ü"/>
            </a:pPr>
            <a:endParaRPr lang="ru-RU" sz="2000" i="1" dirty="0"/>
          </a:p>
          <a:p>
            <a:pPr marL="342900" indent="-342900">
              <a:lnSpc>
                <a:spcPct val="80000"/>
              </a:lnSpc>
              <a:buFont typeface="Wingdings" pitchFamily="2" charset="2"/>
              <a:buChar char="ü"/>
            </a:pPr>
            <a:r>
              <a:rPr lang="ru-RU" sz="2000" i="1" dirty="0"/>
              <a:t>Вовед во обрасците на </a:t>
            </a:r>
            <a:r>
              <a:rPr lang="en-US" sz="2000" i="1" dirty="0"/>
              <a:t>T-CY </a:t>
            </a:r>
            <a:r>
              <a:rPr lang="mk-MK" sz="2000" i="1" dirty="0"/>
              <a:t>за барањата заемна правна помош</a:t>
            </a:r>
          </a:p>
          <a:p>
            <a:pPr marL="342900" indent="-342900">
              <a:lnSpc>
                <a:spcPct val="80000"/>
              </a:lnSpc>
              <a:buFont typeface="Wingdings" pitchFamily="2" charset="2"/>
              <a:buChar char="ü"/>
            </a:pPr>
            <a:endParaRPr lang="mk-MK" sz="2000" i="1" dirty="0"/>
          </a:p>
          <a:p>
            <a:pPr marL="342900" indent="-342900">
              <a:lnSpc>
                <a:spcPct val="80000"/>
              </a:lnSpc>
              <a:buFont typeface="Wingdings" pitchFamily="2" charset="2"/>
              <a:buChar char="ü"/>
            </a:pPr>
            <a:r>
              <a:rPr lang="mk-MK" sz="2000" i="1" dirty="0"/>
              <a:t>Вовед во Вториот дополнителен протокол кон Конвенцијата</a:t>
            </a:r>
            <a:endParaRPr lang="ru-RU" sz="2000" i="1" dirty="0"/>
          </a:p>
        </p:txBody>
      </p:sp>
      <p:pic>
        <p:nvPicPr>
          <p:cNvPr id="12" name="Picture 2">
            <a:extLst>
              <a:ext uri="{FF2B5EF4-FFF2-40B4-BE49-F238E27FC236}">
                <a16:creationId xmlns:a16="http://schemas.microsoft.com/office/drawing/2014/main" id="{D680A03C-F1BE-4F2B-8A56-34EACEF577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1736" y="1302227"/>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Податочен сообраќај</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305670" y="952123"/>
            <a:ext cx="4625266" cy="5632311"/>
          </a:xfrm>
          <a:prstGeom prst="rect">
            <a:avLst/>
          </a:prstGeom>
        </p:spPr>
        <p:txBody>
          <a:bodyPr wrap="square">
            <a:spAutoFit/>
          </a:bodyPr>
          <a:lstStyle/>
          <a:p>
            <a:pPr marL="342900" indent="-342900">
              <a:buFont typeface="Wingdings" pitchFamily="2" charset="2"/>
              <a:buChar char="Ø"/>
            </a:pPr>
            <a:r>
              <a:rPr lang="mk-MK" sz="2000" dirty="0"/>
              <a:t>Да</a:t>
            </a:r>
            <a:r>
              <a:rPr lang="en-US" sz="2000" dirty="0"/>
              <a:t>:</a:t>
            </a:r>
          </a:p>
          <a:p>
            <a:pPr marL="800100" lvl="1" indent="-342900" algn="just">
              <a:buFont typeface="Wingdings" pitchFamily="2" charset="2"/>
              <a:buChar char="Ø"/>
            </a:pPr>
            <a:r>
              <a:rPr lang="mk-MK" sz="2000" dirty="0"/>
              <a:t>категорија на компјутерски податоци</a:t>
            </a:r>
            <a:endParaRPr lang="en-US" sz="2000" dirty="0"/>
          </a:p>
          <a:p>
            <a:pPr marL="800100" lvl="1" indent="-342900" algn="just">
              <a:buFont typeface="Wingdings" pitchFamily="2" charset="2"/>
              <a:buChar char="Ø"/>
            </a:pPr>
            <a:r>
              <a:rPr lang="mk-MK" sz="2000" dirty="0"/>
              <a:t>генерирани од компјутер што формира дел во синџирот на комуникација</a:t>
            </a:r>
            <a:endParaRPr lang="en-US" sz="2000" dirty="0"/>
          </a:p>
          <a:p>
            <a:pPr marL="800100" lvl="1" indent="-342900" algn="just">
              <a:buFont typeface="Wingdings" pitchFamily="2" charset="2"/>
              <a:buChar char="Ø"/>
            </a:pPr>
            <a:r>
              <a:rPr lang="mk-MK" sz="2000" dirty="0"/>
              <a:t>Укажува на</a:t>
            </a:r>
            <a:r>
              <a:rPr lang="en-US" sz="2000" dirty="0"/>
              <a:t>:</a:t>
            </a:r>
          </a:p>
          <a:p>
            <a:pPr marL="1257300" lvl="2" indent="-342900" algn="just">
              <a:buFont typeface="Wingdings" pitchFamily="2" charset="2"/>
              <a:buChar char="Ø"/>
            </a:pPr>
            <a:r>
              <a:rPr lang="mk-MK" sz="2000" dirty="0"/>
              <a:t>потеклото</a:t>
            </a:r>
            <a:r>
              <a:rPr lang="en-US" sz="2000" dirty="0"/>
              <a:t> </a:t>
            </a:r>
          </a:p>
          <a:p>
            <a:pPr marL="1257300" lvl="2" indent="-342900" algn="just">
              <a:buFont typeface="Wingdings" pitchFamily="2" charset="2"/>
              <a:buChar char="Ø"/>
            </a:pPr>
            <a:r>
              <a:rPr lang="mk-MK" sz="2000" dirty="0"/>
              <a:t>дестинацијата</a:t>
            </a:r>
            <a:endParaRPr lang="en-US" sz="2000" dirty="0"/>
          </a:p>
          <a:p>
            <a:pPr marL="1257300" lvl="2" indent="-342900" algn="just">
              <a:buFont typeface="Wingdings" pitchFamily="2" charset="2"/>
              <a:buChar char="Ø"/>
            </a:pPr>
            <a:r>
              <a:rPr lang="mk-MK" sz="2000" dirty="0"/>
              <a:t>рутата</a:t>
            </a:r>
            <a:endParaRPr lang="en-US" sz="2000" dirty="0"/>
          </a:p>
          <a:p>
            <a:pPr marL="1257300" lvl="2" indent="-342900" algn="just">
              <a:buFont typeface="Wingdings" pitchFamily="2" charset="2"/>
              <a:buChar char="Ø"/>
            </a:pPr>
            <a:r>
              <a:rPr lang="mk-MK" sz="2000" dirty="0"/>
              <a:t>времето</a:t>
            </a:r>
            <a:endParaRPr lang="en-US" sz="2000" dirty="0"/>
          </a:p>
          <a:p>
            <a:pPr marL="1257300" lvl="2" indent="-342900" algn="just">
              <a:buFont typeface="Wingdings" pitchFamily="2" charset="2"/>
              <a:buChar char="Ø"/>
            </a:pPr>
            <a:r>
              <a:rPr lang="mk-MK" sz="2000" dirty="0"/>
              <a:t>датумот</a:t>
            </a:r>
            <a:endParaRPr lang="en-US" sz="2000" dirty="0"/>
          </a:p>
          <a:p>
            <a:pPr marL="1257300" lvl="2" indent="-342900" algn="just">
              <a:buFont typeface="Wingdings" pitchFamily="2" charset="2"/>
              <a:buChar char="Ø"/>
            </a:pPr>
            <a:r>
              <a:rPr lang="mk-MK" sz="2000" dirty="0"/>
              <a:t>големината</a:t>
            </a:r>
            <a:endParaRPr lang="en-US" sz="2000" dirty="0"/>
          </a:p>
          <a:p>
            <a:pPr marL="1257300" lvl="2" indent="-342900" algn="just">
              <a:buFont typeface="Wingdings" pitchFamily="2" charset="2"/>
              <a:buChar char="Ø"/>
            </a:pPr>
            <a:r>
              <a:rPr lang="mk-MK" sz="2000" dirty="0"/>
              <a:t>времетраењето</a:t>
            </a:r>
            <a:endParaRPr lang="en-US" sz="2000" dirty="0"/>
          </a:p>
          <a:p>
            <a:pPr marL="1257300" lvl="2" indent="-342900" algn="just">
              <a:buFont typeface="Wingdings" pitchFamily="2" charset="2"/>
              <a:buChar char="Ø"/>
            </a:pPr>
            <a:r>
              <a:rPr lang="mk-MK" sz="2000" dirty="0"/>
              <a:t>видот на основната услуга за комуникацијата</a:t>
            </a:r>
            <a:endParaRPr lang="en-US" sz="2000" dirty="0"/>
          </a:p>
          <a:p>
            <a:pPr marL="342900" indent="-342900">
              <a:buFont typeface="Wingdings" pitchFamily="2" charset="2"/>
              <a:buChar char="Ø"/>
            </a:pPr>
            <a:r>
              <a:rPr lang="mk-MK" sz="2000" dirty="0"/>
              <a:t>Не</a:t>
            </a:r>
            <a:r>
              <a:rPr lang="en-US" sz="2000" dirty="0"/>
              <a:t>:</a:t>
            </a:r>
          </a:p>
          <a:p>
            <a:pPr marL="800100" lvl="1" indent="-342900">
              <a:buFont typeface="Wingdings" pitchFamily="2" charset="2"/>
              <a:buChar char="Ø"/>
            </a:pPr>
            <a:r>
              <a:rPr lang="mk-MK" sz="2000" dirty="0"/>
              <a:t>содржина на комуникацијата</a:t>
            </a:r>
            <a:endParaRPr lang="en-US" sz="2000" dirty="0"/>
          </a:p>
        </p:txBody>
      </p:sp>
      <p:sp>
        <p:nvSpPr>
          <p:cNvPr id="8" name="Rectangle 7">
            <a:extLst>
              <a:ext uri="{FF2B5EF4-FFF2-40B4-BE49-F238E27FC236}">
                <a16:creationId xmlns:a16="http://schemas.microsoft.com/office/drawing/2014/main" id="{687B7C23-9E4D-47A3-872A-857DE10440B9}"/>
              </a:ext>
            </a:extLst>
          </p:cNvPr>
          <p:cNvSpPr/>
          <p:nvPr/>
        </p:nvSpPr>
        <p:spPr>
          <a:xfrm>
            <a:off x="47226" y="989546"/>
            <a:ext cx="3986074" cy="4708981"/>
          </a:xfrm>
          <a:prstGeom prst="rect">
            <a:avLst/>
          </a:prstGeom>
        </p:spPr>
        <p:txBody>
          <a:bodyPr wrap="square">
            <a:spAutoFit/>
          </a:bodyPr>
          <a:lstStyle/>
          <a:p>
            <a:pPr marL="342900" indent="-342900" algn="just">
              <a:buFont typeface="Wingdings" pitchFamily="2" charset="2"/>
              <a:buChar char="Ø"/>
            </a:pPr>
            <a:r>
              <a:rPr lang="mk-MK" sz="2000" b="1" dirty="0"/>
              <a:t>„податочен сообраќај “ </a:t>
            </a:r>
            <a:r>
              <a:rPr lang="mk-MK" sz="2000" dirty="0"/>
              <a:t>се сите компјутерски податоци што се однесуваат на комуникација со помош на компјутерски систем, генерирани од компјутерски систем што е дел во синџирот на комуникација, означувајќи го потеклото на комуникацијата, дестинацијата, рутата, времето, датумот, големината, времетраењето или видот на основната услуга.</a:t>
            </a:r>
            <a:endParaRPr lang="en-US" sz="2000" dirty="0"/>
          </a:p>
        </p:txBody>
      </p:sp>
    </p:spTree>
    <p:extLst>
      <p:ext uri="{BB962C8B-B14F-4D97-AF65-F5344CB8AC3E}">
        <p14:creationId xmlns:p14="http://schemas.microsoft.com/office/powerpoint/2010/main"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419415"/>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255380" y="2120807"/>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a:p>
        </p:txBody>
      </p:sp>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7" name="Diagram 16">
            <a:extLst>
              <a:ext uri="{FF2B5EF4-FFF2-40B4-BE49-F238E27FC236}">
                <a16:creationId xmlns:a16="http://schemas.microsoft.com/office/drawing/2014/main" id="{4F204EF9-5624-4B4E-8280-10535A8076CE}"/>
              </a:ext>
            </a:extLst>
          </p:cNvPr>
          <p:cNvGraphicFramePr/>
          <p:nvPr/>
        </p:nvGraphicFramePr>
        <p:xfrm>
          <a:off x="88522" y="1419415"/>
          <a:ext cx="8454262"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8" name="Picture 17">
            <a:extLst>
              <a:ext uri="{FF2B5EF4-FFF2-40B4-BE49-F238E27FC236}">
                <a16:creationId xmlns:a16="http://schemas.microsoft.com/office/drawing/2014/main" id="{DB563038-56A1-48D7-8158-DAA30EBD6D50}"/>
              </a:ext>
            </a:extLst>
          </p:cNvPr>
          <p:cNvPicPr>
            <a:picLocks noChangeAspect="1"/>
          </p:cNvPicPr>
          <p:nvPr/>
        </p:nvPicPr>
        <p:blipFill>
          <a:blip r:embed="rId9"/>
          <a:stretch>
            <a:fillRect/>
          </a:stretch>
        </p:blipFill>
        <p:spPr>
          <a:xfrm>
            <a:off x="7255380" y="2120807"/>
            <a:ext cx="1767076" cy="1767076"/>
          </a:xfrm>
          <a:prstGeom prst="rect">
            <a:avLst/>
          </a:prstGeom>
        </p:spPr>
      </p:pic>
    </p:spTree>
    <p:extLst>
      <p:ext uri="{BB962C8B-B14F-4D97-AF65-F5344CB8AC3E}">
        <p14:creationId xmlns:p14="http://schemas.microsoft.com/office/powerpoint/2010/main"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a:t>
            </a:r>
          </a:p>
          <a:p>
            <a:pPr algn="r"/>
            <a:r>
              <a:rPr lang="mk-MK" sz="3200" b="1" dirty="0">
                <a:solidFill>
                  <a:schemeClr val="bg1"/>
                </a:solidFill>
              </a:rPr>
              <a:t>за 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Материјално право</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Конвенцијата од Будимпешта</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mk-MK" altLang="sr-Latn-RS" b="1" i="1" dirty="0">
                <a:cs typeface="Times New Roman" panose="02020603050405020304" pitchFamily="18" charset="0"/>
              </a:rPr>
              <a:t>Илегален пристап</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t>
            </a:r>
            <a:r>
              <a:rPr lang="mk-MK" altLang="sr-Latn-RS" b="1" i="1" dirty="0">
                <a:cs typeface="Times New Roman" panose="02020603050405020304" pitchFamily="18" charset="0"/>
              </a:rPr>
              <a:t>член 2 – Конвенцијата од Будимпешта</a:t>
            </a:r>
            <a:r>
              <a:rPr lang="en-GB" altLang="sr-Latn-RS" b="1" i="1" dirty="0">
                <a:cs typeface="Times New Roman" panose="02020603050405020304" pitchFamily="18" charset="0"/>
              </a:rPr>
              <a:t>)</a:t>
            </a: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Пристапување до целиот или кој било дел од компјутерскиот систем без право на тоа</a:t>
            </a:r>
            <a:endParaRPr lang="en-GB" altLang="sr-Latn-RS" i="1" dirty="0">
              <a:cs typeface="Times New Roman" panose="02020603050405020304" pitchFamily="18" charset="0"/>
            </a:endParaRP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Намерно</a:t>
            </a:r>
            <a:endParaRPr lang="en-GB" altLang="sr-Latn-RS" i="1" dirty="0">
              <a:cs typeface="Times New Roman" panose="02020603050405020304" pitchFamily="18" charset="0"/>
            </a:endParaRPr>
          </a:p>
          <a:p>
            <a:pPr algn="ctr" eaLnBrk="1" hangingPunct="1">
              <a:lnSpc>
                <a:spcPct val="80000"/>
              </a:lnSpc>
              <a:buFont typeface="Arial" panose="020B0604020202020204" pitchFamily="34" charset="0"/>
              <a:buNone/>
            </a:pPr>
            <a:endParaRPr lang="en-GB" altLang="sr-Latn-RS" dirty="0">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dirty="0"/>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2 – Илегален пристап</a:t>
            </a:r>
            <a:endParaRPr lang="en-GB" sz="3200" b="1" dirty="0"/>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72864"/>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3 – Илегално следење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mk-MK" altLang="sr-Latn-RS" b="1" i="1" dirty="0">
                <a:cs typeface="Times New Roman" panose="02020603050405020304" pitchFamily="18" charset="0"/>
              </a:rPr>
              <a:t>Илегално следење</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t>
            </a:r>
            <a:r>
              <a:rPr lang="mk-MK" altLang="sr-Latn-RS" b="1" i="1" dirty="0">
                <a:cs typeface="Times New Roman" panose="02020603050405020304" pitchFamily="18" charset="0"/>
              </a:rPr>
              <a:t>член</a:t>
            </a:r>
            <a:r>
              <a:rPr lang="en-GB" altLang="sr-Latn-RS" b="1" i="1" dirty="0">
                <a:cs typeface="Times New Roman" panose="02020603050405020304" pitchFamily="18" charset="0"/>
              </a:rPr>
              <a:t> 3 –</a:t>
            </a:r>
            <a:r>
              <a:rPr lang="mk-MK" altLang="sr-Latn-RS" b="1" i="1" dirty="0">
                <a:cs typeface="Times New Roman" panose="02020603050405020304" pitchFamily="18" charset="0"/>
              </a:rPr>
              <a:t> Конвенцијата од Будимпешта</a:t>
            </a:r>
            <a:r>
              <a:rPr lang="en-GB" altLang="sr-Latn-RS" b="1" i="1" dirty="0">
                <a:cs typeface="Times New Roman" panose="02020603050405020304" pitchFamily="18" charset="0"/>
              </a:rPr>
              <a:t>)</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Намерно и без право на тоа</a:t>
            </a:r>
            <a:endParaRPr lang="en-GB" altLang="sr-Latn-RS" i="1"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Да се следи со технички средства преносот на компјутерски податоци недостапни за јавноста</a:t>
            </a:r>
            <a:endParaRPr lang="en-GB" altLang="sr-Latn-RS" i="1"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До, од или во рамките на компјутерски систем</a:t>
            </a:r>
            <a:endParaRPr lang="en-GB" altLang="sr-Latn-RS" i="1" dirty="0">
              <a:cs typeface="Times New Roman" panose="02020603050405020304" pitchFamily="18" charset="0"/>
            </a:endParaRPr>
          </a:p>
          <a:p>
            <a:pPr algn="ctr" eaLnBrk="1" hangingPunct="1">
              <a:lnSpc>
                <a:spcPct val="80000"/>
              </a:lnSpc>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Дневен ред</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554545"/>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mk-MK" sz="2000" b="1" dirty="0"/>
              <a:t>Прв дел</a:t>
            </a:r>
            <a:endParaRPr lang="en-GB" sz="2000" b="1" dirty="0"/>
          </a:p>
          <a:p>
            <a:pPr marL="342900" indent="-342900" algn="just" eaLnBrk="1" hangingPunct="1">
              <a:lnSpc>
                <a:spcPct val="80000"/>
              </a:lnSpc>
              <a:buFont typeface="Wingdings" pitchFamily="2" charset="2"/>
              <a:buChar char="ü"/>
            </a:pPr>
            <a:r>
              <a:rPr lang="mk-MK" sz="2000" i="1" dirty="0"/>
              <a:t>Општи одредби</a:t>
            </a:r>
            <a:endParaRPr lang="en-GB" sz="2000" i="1" dirty="0"/>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mk-MK" sz="2000" b="1" dirty="0"/>
              <a:t>Втор дел</a:t>
            </a:r>
            <a:endParaRPr lang="en-GB" sz="2000" b="1" dirty="0"/>
          </a:p>
          <a:p>
            <a:pPr marL="342900" indent="-342900" algn="just">
              <a:lnSpc>
                <a:spcPct val="80000"/>
              </a:lnSpc>
              <a:buFont typeface="Wingdings" pitchFamily="2" charset="2"/>
              <a:buChar char="ü"/>
            </a:pPr>
            <a:r>
              <a:rPr lang="mk-MK" sz="2000" i="1" dirty="0"/>
              <a:t>Специфични одредби</a:t>
            </a:r>
            <a:endParaRPr lang="en-GB" sz="2000" i="1" dirty="0"/>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mk-MK" sz="2000" b="1" dirty="0"/>
              <a:t>Трет дел</a:t>
            </a:r>
            <a:endParaRPr lang="en-GB" sz="2000" b="1" dirty="0"/>
          </a:p>
          <a:p>
            <a:pPr marL="342900" indent="-342900" algn="just">
              <a:lnSpc>
                <a:spcPct val="80000"/>
              </a:lnSpc>
              <a:buFont typeface="Wingdings" pitchFamily="2" charset="2"/>
              <a:buChar char="ü"/>
            </a:pPr>
            <a:r>
              <a:rPr lang="mk-MK" sz="2000" i="1" dirty="0"/>
              <a:t>Одредби на нацрт-Вториот дополнителен протокол</a:t>
            </a:r>
            <a:endParaRPr lang="en-GB" sz="2000" i="1" dirty="0"/>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mk-MK" sz="2000" b="1" dirty="0"/>
              <a:t>Четврти дел</a:t>
            </a:r>
            <a:endParaRPr lang="en-GB" sz="2000" b="1" dirty="0"/>
          </a:p>
          <a:p>
            <a:pPr marL="342900" indent="-342900" algn="just">
              <a:lnSpc>
                <a:spcPct val="80000"/>
              </a:lnSpc>
              <a:buFont typeface="Wingdings" pitchFamily="2" charset="2"/>
              <a:buChar char="ü"/>
            </a:pPr>
            <a:r>
              <a:rPr lang="mk-MK" sz="2000" i="1" dirty="0"/>
              <a:t>Обрасци за заемна правна помош</a:t>
            </a:r>
            <a:endParaRPr lang="en-GB" sz="2000" i="1" dirty="0"/>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mk-MK" sz="2000" b="1" dirty="0"/>
              <a:t>Петти дел</a:t>
            </a:r>
            <a:endParaRPr lang="en-GB" sz="2000" b="1" dirty="0"/>
          </a:p>
          <a:p>
            <a:pPr marL="342900" indent="-342900" algn="just">
              <a:lnSpc>
                <a:spcPct val="80000"/>
              </a:lnSpc>
              <a:buFont typeface="Wingdings" pitchFamily="2" charset="2"/>
              <a:buChar char="ü"/>
            </a:pPr>
            <a:r>
              <a:rPr lang="mk-MK" sz="2000" i="1" dirty="0"/>
              <a:t>Резиме</a:t>
            </a:r>
            <a:endParaRPr lang="en-GB" sz="2000" i="1" dirty="0"/>
          </a:p>
          <a:p>
            <a:pPr algn="just">
              <a:lnSpc>
                <a:spcPct val="80000"/>
              </a:lnSpc>
            </a:pPr>
            <a:endParaRPr lang="en-GB" sz="2000" i="1" dirty="0"/>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4</a:t>
            </a:r>
            <a:r>
              <a:rPr lang="en-GB" sz="3200" b="1" dirty="0"/>
              <a:t> – </a:t>
            </a:r>
            <a:r>
              <a:rPr lang="mk-MK" sz="3200" b="1" dirty="0"/>
              <a:t>Манипулација со податоци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mk-MK" altLang="sr-Latn-RS" b="1" i="1" dirty="0">
                <a:cs typeface="Times New Roman" panose="02020603050405020304" pitchFamily="18" charset="0"/>
              </a:rPr>
              <a:t>Манипулација со податоци</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t>
            </a:r>
            <a:r>
              <a:rPr lang="mk-MK" altLang="sr-Latn-RS" b="1" i="1" dirty="0">
                <a:cs typeface="Times New Roman" panose="02020603050405020304" pitchFamily="18" charset="0"/>
              </a:rPr>
              <a:t>член</a:t>
            </a:r>
            <a:r>
              <a:rPr lang="en-GB" altLang="sr-Latn-RS" b="1" i="1" dirty="0">
                <a:cs typeface="Times New Roman" panose="02020603050405020304" pitchFamily="18" charset="0"/>
              </a:rPr>
              <a:t> 4 – </a:t>
            </a:r>
            <a:r>
              <a:rPr lang="mk-MK" altLang="sr-Latn-RS" b="1" i="1" dirty="0">
                <a:cs typeface="Times New Roman" panose="02020603050405020304" pitchFamily="18" charset="0"/>
              </a:rPr>
              <a:t>Конвенција од Будемпушт</a:t>
            </a:r>
            <a:r>
              <a:rPr lang="en-GB" altLang="sr-Latn-RS" b="1" i="1" dirty="0">
                <a:cs typeface="Times New Roman" panose="02020603050405020304" pitchFamily="18" charset="0"/>
              </a:rPr>
              <a:t>)</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Оштетување, бришење, деградација, промена или прикривање на компјутерски податоци</a:t>
            </a:r>
            <a:endParaRPr lang="en-GB" altLang="sr-Latn-RS" i="1" dirty="0">
              <a:cs typeface="Times New Roman" panose="02020603050405020304" pitchFamily="18" charset="0"/>
            </a:endParaRP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mk-MK" altLang="sr-Latn-RS" i="1" dirty="0">
                <a:cs typeface="Times New Roman" panose="02020603050405020304" pitchFamily="18" charset="0"/>
              </a:rPr>
              <a:t>Намерно, без право на тоа</a:t>
            </a:r>
            <a:endParaRPr lang="en-GB" altLang="sr-Latn-RS" i="1"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mk-MK" altLang="sr-Latn-RS" sz="3000" b="1" i="1" dirty="0">
                <a:cs typeface="Times New Roman" panose="02020603050405020304" pitchFamily="18" charset="0"/>
              </a:rPr>
              <a:t>Попречување на работата на системи</a:t>
            </a: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a:t>
            </a:r>
            <a:r>
              <a:rPr lang="mk-MK" altLang="sr-Latn-RS" sz="3000" b="1" i="1" dirty="0">
                <a:cs typeface="Times New Roman" panose="02020603050405020304" pitchFamily="18" charset="0"/>
              </a:rPr>
              <a:t>член</a:t>
            </a:r>
            <a:r>
              <a:rPr lang="en-GB" altLang="sr-Latn-RS" sz="3000" b="1" i="1" dirty="0">
                <a:cs typeface="Times New Roman" panose="02020603050405020304" pitchFamily="18" charset="0"/>
              </a:rPr>
              <a:t> 5 – </a:t>
            </a:r>
            <a:r>
              <a:rPr lang="mk-MK" altLang="sr-Latn-RS" sz="3000" b="1" i="1" dirty="0">
                <a:cs typeface="Times New Roman" panose="02020603050405020304" pitchFamily="18" charset="0"/>
              </a:rPr>
              <a:t>Конвенција од Будимпешта</a:t>
            </a:r>
            <a:r>
              <a:rPr lang="en-GB" altLang="sr-Latn-RS" sz="3000" b="1" i="1" dirty="0">
                <a:cs typeface="Times New Roman" panose="02020603050405020304" pitchFamily="18" charset="0"/>
              </a:rPr>
              <a:t>)</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mk-MK" altLang="sr-Latn-RS" sz="3000" i="1" dirty="0">
                <a:cs typeface="Times New Roman" panose="02020603050405020304" pitchFamily="18" charset="0"/>
              </a:rPr>
              <a:t>Сериозното попречување на функционирањето на компјутерски систем</a:t>
            </a:r>
            <a:endParaRPr lang="en-GB" altLang="sr-Latn-RS" sz="3000" i="1" dirty="0">
              <a:cs typeface="Times New Roman" panose="02020603050405020304" pitchFamily="18" charset="0"/>
            </a:endParaRPr>
          </a:p>
          <a:p>
            <a:pPr algn="ctr" eaLnBrk="1" hangingPunct="1">
              <a:lnSpc>
                <a:spcPct val="80000"/>
              </a:lnSpc>
            </a:pPr>
            <a:r>
              <a:rPr lang="mk-MK" altLang="sr-Latn-RS" sz="3000" i="1" dirty="0">
                <a:cs typeface="Times New Roman" panose="02020603050405020304" pitchFamily="18" charset="0"/>
              </a:rPr>
              <a:t>Преку внесување, пренесување, оштетување, бришење, деградирање, променување или прикривање на компјутерски податоци</a:t>
            </a:r>
            <a:endParaRPr lang="en-GB" altLang="sr-Latn-RS" sz="3000" i="1" dirty="0">
              <a:cs typeface="Times New Roman" panose="02020603050405020304" pitchFamily="18" charset="0"/>
            </a:endParaRPr>
          </a:p>
          <a:p>
            <a:pPr algn="ctr" eaLnBrk="1" hangingPunct="1">
              <a:lnSpc>
                <a:spcPct val="80000"/>
              </a:lnSpc>
            </a:pPr>
            <a:r>
              <a:rPr lang="mk-MK" altLang="sr-Latn-RS" sz="3000" i="1" dirty="0">
                <a:cs typeface="Times New Roman" panose="02020603050405020304" pitchFamily="18" charset="0"/>
              </a:rPr>
              <a:t>Намерно, без право на тоа</a:t>
            </a:r>
            <a:endParaRPr lang="en-GB" altLang="sr-Latn-RS" sz="3000" i="1" dirty="0">
              <a:cs typeface="Times New Roman" panose="02020603050405020304" pitchFamily="18" charset="0"/>
            </a:endParaRPr>
          </a:p>
        </p:txBody>
      </p:sp>
      <p:sp>
        <p:nvSpPr>
          <p:cNvPr id="15" name="Rectangle 14"/>
          <p:cNvSpPr/>
          <p:nvPr/>
        </p:nvSpPr>
        <p:spPr>
          <a:xfrm>
            <a:off x="1064938" y="-9096"/>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Член</a:t>
            </a:r>
            <a:r>
              <a:rPr lang="en-GB" sz="3200" b="1" dirty="0">
                <a:solidFill>
                  <a:schemeClr val="bg1"/>
                </a:solidFill>
              </a:rPr>
              <a:t> 5 – </a:t>
            </a:r>
            <a:r>
              <a:rPr lang="ru-RU" sz="3200" b="1" dirty="0">
                <a:solidFill>
                  <a:schemeClr val="bg1"/>
                </a:solidFill>
              </a:rPr>
              <a:t>Попречување на работата на системи</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6 – </a:t>
            </a:r>
            <a:r>
              <a:rPr lang="mk-MK" sz="3200" b="1" dirty="0"/>
              <a:t>Злоупотреба на уреди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1600" b="1" i="1" dirty="0">
              <a:cs typeface="Times New Roman" panose="02020603050405020304" pitchFamily="18" charset="0"/>
            </a:endParaRPr>
          </a:p>
          <a:p>
            <a:pPr algn="ctr" eaLnBrk="1" hangingPunct="1">
              <a:buFont typeface="Arial" panose="020B0604020202020204" pitchFamily="34" charset="0"/>
              <a:buNone/>
            </a:pPr>
            <a:r>
              <a:rPr lang="mk-MK" altLang="sr-Latn-RS" b="1" i="1" dirty="0">
                <a:cs typeface="Times New Roman" panose="02020603050405020304" pitchFamily="18" charset="0"/>
              </a:rPr>
              <a:t>Злоупотреба на уреди</a:t>
            </a:r>
            <a:endParaRPr lang="en-GB" altLang="sr-Latn-RS" b="1" i="1" dirty="0">
              <a:cs typeface="Times New Roman" panose="02020603050405020304" pitchFamily="18" charset="0"/>
            </a:endParaRPr>
          </a:p>
          <a:p>
            <a:pPr algn="ctr" eaLnBrk="1" hangingPunct="1">
              <a:buFont typeface="Arial" panose="020B0604020202020204" pitchFamily="34" charset="0"/>
              <a:buNone/>
            </a:pPr>
            <a:r>
              <a:rPr lang="en-GB" altLang="sr-Latn-RS" b="1" i="1" dirty="0">
                <a:cs typeface="Times New Roman" panose="02020603050405020304" pitchFamily="18" charset="0"/>
              </a:rPr>
              <a:t>(</a:t>
            </a:r>
            <a:r>
              <a:rPr lang="mk-MK" altLang="sr-Latn-RS" b="1" i="1" dirty="0">
                <a:cs typeface="Times New Roman" panose="02020603050405020304" pitchFamily="18" charset="0"/>
              </a:rPr>
              <a:t>член</a:t>
            </a:r>
            <a:r>
              <a:rPr lang="en-GB" altLang="sr-Latn-RS" b="1" i="1" dirty="0">
                <a:cs typeface="Times New Roman" panose="02020603050405020304" pitchFamily="18" charset="0"/>
              </a:rPr>
              <a:t> 6 – </a:t>
            </a:r>
            <a:r>
              <a:rPr lang="mk-MK" altLang="sr-Latn-RS" b="1" i="1" dirty="0">
                <a:cs typeface="Times New Roman" panose="02020603050405020304" pitchFamily="18" charset="0"/>
              </a:rPr>
              <a:t>Конвенција од Будмипешта</a:t>
            </a:r>
            <a:r>
              <a:rPr lang="en-GB" altLang="sr-Latn-RS" b="1" i="1" dirty="0">
                <a:cs typeface="Times New Roman" panose="02020603050405020304" pitchFamily="18" charset="0"/>
              </a:rPr>
              <a:t>)</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mk-MK" altLang="sr-Latn-RS" sz="2800" i="1" dirty="0">
                <a:cs typeface="Times New Roman" panose="02020603050405020304" pitchFamily="18" charset="0"/>
              </a:rPr>
              <a:t>Намерно и без право</a:t>
            </a:r>
            <a:endParaRPr lang="en-GB" altLang="sr-Latn-RS" sz="2800" i="1" dirty="0">
              <a:cs typeface="Times New Roman" panose="02020603050405020304" pitchFamily="18" charset="0"/>
            </a:endParaRPr>
          </a:p>
          <a:p>
            <a:pPr algn="ctr" eaLnBrk="1" hangingPunct="1"/>
            <a:endParaRPr lang="en-GB" altLang="sr-Latn-RS" sz="2800" i="1" dirty="0">
              <a:cs typeface="Times New Roman" panose="02020603050405020304" pitchFamily="18" charset="0"/>
            </a:endParaRPr>
          </a:p>
          <a:p>
            <a:pPr algn="ctr" eaLnBrk="1" hangingPunct="1"/>
            <a:r>
              <a:rPr lang="mk-MK" altLang="sr-Latn-RS" sz="2800" i="1" dirty="0">
                <a:cs typeface="Times New Roman" panose="02020603050405020304" pitchFamily="18" charset="0"/>
              </a:rPr>
              <a:t>Поседување на предмет од горенаведените ставови (а)(1) или (2), со намера да се користи за извршување на кое било од кривичните дела утврдени во член 2 - 5</a:t>
            </a:r>
            <a:r>
              <a:rPr lang="en-GB" altLang="sr-Latn-RS" sz="2800" i="1" dirty="0">
                <a:cs typeface="Times New Roman" panose="02020603050405020304" pitchFamily="18" charset="0"/>
              </a:rPr>
              <a:t>.</a:t>
            </a:r>
          </a:p>
          <a:p>
            <a:pPr algn="ctr" eaLnBrk="1" hangingPunct="1">
              <a:buFont typeface="Arial" pitchFamily="34" charset="0"/>
              <a:buNone/>
            </a:pPr>
            <a:endParaRPr lang="en-GB" altLang="sr-Latn-RS"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en-US" altLang="fr-FR"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7 – </a:t>
            </a:r>
            <a:endParaRPr lang="mk-MK" sz="3200" b="1" dirty="0"/>
          </a:p>
          <a:p>
            <a:pPr algn="r"/>
            <a:r>
              <a:rPr lang="mk-MK" sz="3200" b="1" dirty="0"/>
              <a:t>Фалсификување поврзано со компјутери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mk-MK" altLang="sr-Latn-RS" sz="2700" b="1" i="1" dirty="0">
                <a:cs typeface="Times New Roman" pitchFamily="18" charset="0"/>
              </a:rPr>
              <a:t>Фалсификување поврзано со компјутери</a:t>
            </a:r>
            <a:endParaRPr lang="en-GB"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en-GB" altLang="sr-Latn-RS" sz="2700" b="1" i="1" dirty="0">
                <a:cs typeface="Times New Roman" pitchFamily="18" charset="0"/>
              </a:rPr>
              <a:t>(</a:t>
            </a:r>
            <a:r>
              <a:rPr lang="mk-MK" altLang="sr-Latn-RS" sz="2700" b="1" i="1" dirty="0">
                <a:cs typeface="Times New Roman" pitchFamily="18" charset="0"/>
              </a:rPr>
              <a:t>член </a:t>
            </a:r>
            <a:r>
              <a:rPr lang="en-GB" altLang="sr-Latn-RS" sz="2700" b="1" i="1" dirty="0">
                <a:cs typeface="Times New Roman" pitchFamily="18" charset="0"/>
              </a:rPr>
              <a:t>7 – </a:t>
            </a:r>
            <a:r>
              <a:rPr lang="mk-MK" altLang="sr-Latn-RS" sz="2700" b="1" i="1" dirty="0">
                <a:cs typeface="Times New Roman" pitchFamily="18" charset="0"/>
              </a:rPr>
              <a:t>Конвенција од Будимпешта</a:t>
            </a:r>
            <a:r>
              <a:rPr lang="en-GB" altLang="sr-Latn-RS" sz="2700" b="1" i="1" dirty="0">
                <a:cs typeface="Times New Roman" pitchFamily="18" charset="0"/>
              </a:rPr>
              <a:t>)</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mk-MK" altLang="fr-FR" sz="2700" i="1" dirty="0">
                <a:cs typeface="Times New Roman" pitchFamily="18" charset="0"/>
              </a:rPr>
              <a:t>Создава паралелно кривично дело за фалсификување на материјални дела</a:t>
            </a:r>
            <a:endParaRPr lang="en-GB" altLang="fr-FR" sz="2700" i="1" dirty="0">
              <a:cs typeface="Times New Roman" pitchFamily="18" charset="0"/>
            </a:endParaRPr>
          </a:p>
          <a:p>
            <a:pPr algn="ctr" eaLnBrk="1" hangingPunct="1">
              <a:lnSpc>
                <a:spcPct val="90000"/>
              </a:lnSpc>
              <a:defRPr/>
            </a:pPr>
            <a:r>
              <a:rPr lang="mk-MK" altLang="fr-FR" sz="2700" i="1" dirty="0">
                <a:cs typeface="Times New Roman" pitchFamily="18" charset="0"/>
              </a:rPr>
              <a:t>Празнината во кривичното право, бидејќи традиционално фалсификување обично бара визуелна читливост на изјавите или декларациите отелотворени во документ</a:t>
            </a:r>
            <a:endParaRPr lang="en-GB" altLang="fr-FR" sz="2700" i="1" dirty="0">
              <a:cs typeface="Times New Roman" pitchFamily="18" charset="0"/>
            </a:endParaRPr>
          </a:p>
          <a:p>
            <a:pPr algn="ctr" eaLnBrk="1" hangingPunct="1">
              <a:lnSpc>
                <a:spcPct val="90000"/>
              </a:lnSpc>
              <a:defRPr/>
            </a:pPr>
            <a:r>
              <a:rPr lang="mk-MK" altLang="fr-FR" sz="2700" i="1" dirty="0">
                <a:cs typeface="Times New Roman" pitchFamily="18" charset="0"/>
              </a:rPr>
              <a:t>Традиционалното фалсификување може да не важи за електронските докази</a:t>
            </a:r>
            <a:endParaRPr lang="en-GB" altLang="fr-FR" sz="2700" i="1" dirty="0">
              <a:cs typeface="Times New Roman" pitchFamily="18" charset="0"/>
            </a:endParaRP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8 – </a:t>
            </a:r>
            <a:r>
              <a:rPr lang="mk-MK" sz="3200" b="1" dirty="0"/>
              <a:t>Измама поврзана со компјутери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1400" b="1" i="1" dirty="0">
              <a:cs typeface="Times New Roman" pitchFamily="18" charset="0"/>
            </a:endParaRPr>
          </a:p>
          <a:p>
            <a:pPr marL="0" indent="0" algn="ctr" eaLnBrk="1" hangingPunct="1">
              <a:lnSpc>
                <a:spcPct val="90000"/>
              </a:lnSpc>
              <a:buNone/>
              <a:defRPr/>
            </a:pPr>
            <a:r>
              <a:rPr lang="mk-MK" altLang="sr-Latn-RS" b="1" i="1" dirty="0">
                <a:cs typeface="Times New Roman" pitchFamily="18" charset="0"/>
              </a:rPr>
              <a:t>Измама поврзана со компјутери</a:t>
            </a:r>
          </a:p>
          <a:p>
            <a:pPr marL="0" indent="0" algn="ctr" eaLnBrk="1" hangingPunct="1">
              <a:lnSpc>
                <a:spcPct val="90000"/>
              </a:lnSpc>
              <a:buNone/>
              <a:defRPr/>
            </a:pPr>
            <a:r>
              <a:rPr lang="en-GB" altLang="sr-Latn-RS" b="1" i="1" dirty="0">
                <a:cs typeface="Times New Roman" pitchFamily="18" charset="0"/>
              </a:rPr>
              <a:t>(</a:t>
            </a:r>
            <a:r>
              <a:rPr lang="mk-MK" altLang="sr-Latn-RS" b="1" i="1" dirty="0">
                <a:cs typeface="Times New Roman" pitchFamily="18" charset="0"/>
              </a:rPr>
              <a:t>член</a:t>
            </a:r>
            <a:r>
              <a:rPr lang="en-GB" altLang="sr-Latn-RS" b="1" i="1" dirty="0">
                <a:cs typeface="Times New Roman" pitchFamily="18" charset="0"/>
              </a:rPr>
              <a:t> 8 – </a:t>
            </a:r>
            <a:r>
              <a:rPr lang="mk-MK" altLang="sr-Latn-RS" b="1" i="1" dirty="0">
                <a:cs typeface="Times New Roman" pitchFamily="18" charset="0"/>
              </a:rPr>
              <a:t>Конвенција од Будимпешта</a:t>
            </a:r>
            <a:r>
              <a:rPr lang="en-GB" altLang="sr-Latn-RS" b="1" i="1" dirty="0">
                <a:cs typeface="Times New Roman" pitchFamily="18" charset="0"/>
              </a:rPr>
              <a:t>)</a:t>
            </a:r>
          </a:p>
          <a:p>
            <a:pPr algn="ctr" eaLnBrk="1" hangingPunct="1">
              <a:lnSpc>
                <a:spcPct val="90000"/>
              </a:lnSpc>
              <a:defRPr/>
            </a:pPr>
            <a:endParaRPr lang="en-GB" altLang="fr-FR" i="1" dirty="0">
              <a:cs typeface="Times New Roman" pitchFamily="18" charset="0"/>
            </a:endParaRPr>
          </a:p>
          <a:p>
            <a:pPr algn="ctr" eaLnBrk="1" hangingPunct="1">
              <a:lnSpc>
                <a:spcPct val="90000"/>
              </a:lnSpc>
              <a:defRPr/>
            </a:pPr>
            <a:r>
              <a:rPr lang="mk-MK" altLang="fr-FR" sz="2800" i="1" dirty="0">
                <a:cs typeface="Times New Roman" pitchFamily="18" charset="0"/>
              </a:rPr>
              <a:t>Создава паралелно кривично дело со измама поврзана со материјални кривични дела</a:t>
            </a:r>
            <a:endParaRPr lang="en-GB" altLang="fr-FR" sz="2800" i="1" dirty="0">
              <a:cs typeface="Times New Roman" pitchFamily="18" charset="0"/>
            </a:endParaRP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9 – </a:t>
            </a:r>
            <a:r>
              <a:rPr lang="mk-MK" sz="3200" b="1" dirty="0"/>
              <a:t>Кривични дела поврзани со</a:t>
            </a:r>
          </a:p>
          <a:p>
            <a:pPr algn="r"/>
            <a:r>
              <a:rPr lang="mk-MK" sz="3200" b="1" dirty="0"/>
              <a:t>детска порнографија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Font typeface="Arial" panose="020B0604020202020204" pitchFamily="34" charset="0"/>
              <a:buNone/>
              <a:defRPr/>
            </a:pPr>
            <a:r>
              <a:rPr lang="mk-MK" altLang="sr-Latn-RS" sz="3000" b="1" i="1" dirty="0">
                <a:ea typeface="ＭＳ Ｐゴシック" pitchFamily="34" charset="-128"/>
              </a:rPr>
              <a:t>Детска порнографија</a:t>
            </a:r>
            <a:endParaRPr lang="en-GB" altLang="sr-Latn-RS" sz="3000" b="1" i="1" dirty="0">
              <a:ea typeface="ＭＳ Ｐゴシック" pitchFamily="34" charset="-128"/>
            </a:endParaRPr>
          </a:p>
          <a:p>
            <a:pPr marL="0" indent="0" algn="ctr" eaLnBrk="1" hangingPunct="1">
              <a:lnSpc>
                <a:spcPct val="80000"/>
              </a:lnSpc>
              <a:buFont typeface="Arial" panose="020B0604020202020204" pitchFamily="34" charset="0"/>
              <a:buNone/>
              <a:defRPr/>
            </a:pPr>
            <a:r>
              <a:rPr lang="en-GB" altLang="sr-Latn-RS" sz="3000" b="1" i="1" dirty="0">
                <a:ea typeface="ＭＳ Ｐゴシック" pitchFamily="34" charset="-128"/>
              </a:rPr>
              <a:t>(</a:t>
            </a:r>
            <a:r>
              <a:rPr lang="mk-MK" altLang="sr-Latn-RS" sz="3000" b="1" i="1" dirty="0">
                <a:ea typeface="ＭＳ Ｐゴシック" pitchFamily="34" charset="-128"/>
              </a:rPr>
              <a:t>член</a:t>
            </a:r>
            <a:r>
              <a:rPr lang="en-GB" altLang="sr-Latn-RS" sz="3000" b="1" i="1" dirty="0">
                <a:ea typeface="ＭＳ Ｐゴシック" pitchFamily="34" charset="-128"/>
              </a:rPr>
              <a:t> 9 – </a:t>
            </a:r>
            <a:r>
              <a:rPr lang="mk-MK" altLang="sr-Latn-RS" sz="3000" b="1" i="1" dirty="0">
                <a:ea typeface="ＭＳ Ｐゴシック" pitchFamily="34" charset="-128"/>
              </a:rPr>
              <a:t>Конвенција од Будимпешта</a:t>
            </a:r>
            <a:r>
              <a:rPr lang="en-GB" altLang="sr-Latn-RS" sz="3000" b="1" i="1" dirty="0">
                <a:ea typeface="ＭＳ Ｐゴシック" pitchFamily="34" charset="-128"/>
              </a:rPr>
              <a:t>)</a:t>
            </a:r>
          </a:p>
          <a:p>
            <a:pPr eaLnBrk="1" hangingPunct="1">
              <a:lnSpc>
                <a:spcPct val="80000"/>
              </a:lnSpc>
              <a:buFont typeface="Arial" charset="0"/>
              <a:buChar char="•"/>
              <a:defRPr/>
            </a:pPr>
            <a:endParaRPr lang="en-GB" altLang="sr-Latn-RS" sz="2000" dirty="0">
              <a:ea typeface="ＭＳ Ｐゴシック" pitchFamily="34" charset="-128"/>
            </a:endParaRPr>
          </a:p>
          <a:p>
            <a:pPr algn="ctr" eaLnBrk="1" hangingPunct="1">
              <a:lnSpc>
                <a:spcPct val="80000"/>
              </a:lnSpc>
              <a:buFont typeface="Arial" charset="0"/>
              <a:buChar char="•"/>
              <a:defRPr/>
            </a:pPr>
            <a:r>
              <a:rPr lang="mk-MK" altLang="sr-Latn-RS" sz="2600" i="1" dirty="0">
                <a:ea typeface="ＭＳ Ｐゴシック" pitchFamily="34" charset="-128"/>
              </a:rPr>
              <a:t>Голема иновација</a:t>
            </a:r>
            <a:endParaRPr lang="en-GB" altLang="sr-Latn-RS" sz="2600" i="1" dirty="0">
              <a:ea typeface="ＭＳ Ｐゴシック" pitchFamily="34" charset="-128"/>
            </a:endParaRPr>
          </a:p>
          <a:p>
            <a:pPr algn="ctr" eaLnBrk="1" hangingPunct="1">
              <a:lnSpc>
                <a:spcPct val="80000"/>
              </a:lnSpc>
              <a:buFont typeface="Arial" charset="0"/>
              <a:buChar char="•"/>
              <a:defRPr/>
            </a:pPr>
            <a:r>
              <a:rPr lang="mk-MK" altLang="sr-Latn-RS" sz="2600" i="1" dirty="0">
                <a:ea typeface="ＭＳ Ｐゴシック" pitchFamily="34" charset="-128"/>
              </a:rPr>
              <a:t>Криминализација на делата за детска порнографија, сторени со помош на компјутерски систем</a:t>
            </a:r>
            <a:endParaRPr lang="en-GB" altLang="sr-Latn-RS" sz="2600" i="1" dirty="0">
              <a:ea typeface="ＭＳ Ｐゴシック" pitchFamily="34" charset="-128"/>
            </a:endParaRPr>
          </a:p>
          <a:p>
            <a:pPr eaLnBrk="1" hangingPunct="1">
              <a:lnSpc>
                <a:spcPct val="80000"/>
              </a:lnSpc>
              <a:buFont typeface="Arial" charset="0"/>
              <a:buChar char="•"/>
              <a:defRPr/>
            </a:pPr>
            <a:endParaRPr lang="en-GB" altLang="sr-Latn-RS" sz="2800" i="1" dirty="0">
              <a:ea typeface="ＭＳ Ｐゴシック" pitchFamily="34" charset="-128"/>
            </a:endParaRPr>
          </a:p>
          <a:p>
            <a:pPr eaLnBrk="1" hangingPunct="1">
              <a:lnSpc>
                <a:spcPct val="80000"/>
              </a:lnSpc>
              <a:buFont typeface="Arial" charset="0"/>
              <a:buChar char="•"/>
              <a:defRPr/>
            </a:pPr>
            <a:r>
              <a:rPr lang="mk-MK" altLang="sr-Latn-RS" sz="2600" i="1" dirty="0">
                <a:ea typeface="ＭＳ Ｐゴシック" pitchFamily="34" charset="-128"/>
              </a:rPr>
              <a:t>Важни аспекти</a:t>
            </a:r>
            <a:r>
              <a:rPr lang="en-GB" altLang="sr-Latn-RS" sz="2600" i="1" dirty="0">
                <a:ea typeface="ＭＳ Ｐゴシック" pitchFamily="34" charset="-128"/>
              </a:rPr>
              <a:t>: </a:t>
            </a:r>
          </a:p>
          <a:p>
            <a:pPr lvl="1" eaLnBrk="1" hangingPunct="1">
              <a:lnSpc>
                <a:spcPct val="80000"/>
              </a:lnSpc>
              <a:buFont typeface="Arial" charset="0"/>
              <a:buChar char="•"/>
              <a:defRPr/>
            </a:pPr>
            <a:r>
              <a:rPr lang="mk-MK" sz="2200" i="1" dirty="0">
                <a:ea typeface="ＭＳ Ｐゴシック" charset="0"/>
              </a:rPr>
              <a:t>Криминализација на т.н. „</a:t>
            </a:r>
            <a:r>
              <a:rPr lang="mk-MK" sz="2200" i="1" dirty="0" err="1">
                <a:ea typeface="ＭＳ Ｐゴシック" charset="0"/>
              </a:rPr>
              <a:t>псевдо</a:t>
            </a:r>
            <a:r>
              <a:rPr lang="mk-MK" sz="2200" i="1" dirty="0">
                <a:ea typeface="ＭＳ Ｐゴシック" charset="0"/>
              </a:rPr>
              <a:t>-слики“</a:t>
            </a:r>
            <a:r>
              <a:rPr lang="en-GB" sz="2200" i="1" dirty="0">
                <a:ea typeface="ＭＳ Ｐゴシック" charset="0"/>
              </a:rPr>
              <a:t>;</a:t>
            </a:r>
          </a:p>
          <a:p>
            <a:pPr lvl="1" eaLnBrk="1" hangingPunct="1">
              <a:lnSpc>
                <a:spcPct val="80000"/>
              </a:lnSpc>
              <a:buFont typeface="Arial" charset="0"/>
              <a:buChar char="•"/>
              <a:defRPr/>
            </a:pPr>
            <a:r>
              <a:rPr lang="mk-MK" altLang="sr-Latn-RS" sz="2200" i="1" dirty="0">
                <a:ea typeface="ＭＳ Ｐゴシック" pitchFamily="34" charset="-128"/>
              </a:rPr>
              <a:t>Казнување за самото поседување материјали за детска порнографија</a:t>
            </a:r>
            <a:endParaRPr lang="en-GB" altLang="sr-Latn-RS" sz="2200" i="1" dirty="0">
              <a:ea typeface="ＭＳ Ｐゴシック" pitchFamily="34" charset="-128"/>
            </a:endParaRPr>
          </a:p>
          <a:p>
            <a:pPr lvl="2" eaLnBrk="1" hangingPunct="1">
              <a:lnSpc>
                <a:spcPct val="80000"/>
              </a:lnSpc>
              <a:buFont typeface="Arial" charset="0"/>
              <a:buChar char="•"/>
              <a:defRPr/>
            </a:pPr>
            <a:r>
              <a:rPr lang="mk-MK" altLang="sr-Latn-RS" sz="1500" i="1" dirty="0">
                <a:ea typeface="ＭＳ Ｐゴシック" pitchFamily="34" charset="-128"/>
              </a:rPr>
              <a:t>Не е опфатено со многу законодавства</a:t>
            </a:r>
            <a:endParaRPr lang="en-GB" altLang="sr-Latn-RS" sz="1500" i="1" dirty="0">
              <a:ea typeface="ＭＳ Ｐゴシック" pitchFamily="34" charset="-128"/>
            </a:endParaRPr>
          </a:p>
          <a:p>
            <a:pPr lvl="2" eaLnBrk="1" hangingPunct="1">
              <a:lnSpc>
                <a:spcPct val="80000"/>
              </a:lnSpc>
              <a:buFont typeface="Arial" charset="0"/>
              <a:buChar char="•"/>
              <a:defRPr/>
            </a:pPr>
            <a:r>
              <a:rPr lang="mk-MK" altLang="sr-Latn-RS" sz="1500" i="1" dirty="0">
                <a:ea typeface="ＭＳ Ｐゴシック" pitchFamily="34" charset="-128"/>
              </a:rPr>
              <a:t>Мошне вообичаен пристап од сите меѓународни форуми (на пр. ОН)</a:t>
            </a:r>
            <a:endParaRPr lang="en-GB" altLang="sr-Latn-RS" sz="1500" i="1" dirty="0">
              <a:ea typeface="ＭＳ Ｐゴシック" pitchFamily="34" charset="-128"/>
            </a:endParaRPr>
          </a:p>
          <a:p>
            <a:pPr lvl="2" eaLnBrk="1" hangingPunct="1">
              <a:lnSpc>
                <a:spcPct val="80000"/>
              </a:lnSpc>
              <a:buFont typeface="Arial" charset="0"/>
              <a:buChar char="•"/>
              <a:defRPr/>
            </a:pPr>
            <a:r>
              <a:rPr lang="mk-MK" altLang="sr-Latn-RS" sz="1500" i="1" dirty="0">
                <a:ea typeface="ＭＳ Ｐゴシック" pitchFamily="34" charset="-128"/>
              </a:rPr>
              <a:t>Европска Унија</a:t>
            </a:r>
            <a:endParaRPr lang="en-GB" altLang="sr-Latn-RS" sz="1500" i="1" dirty="0">
              <a:ea typeface="ＭＳ Ｐゴシック" pitchFamily="34" charset="-128"/>
            </a:endParaRPr>
          </a:p>
          <a:p>
            <a:pPr lvl="3" eaLnBrk="1" hangingPunct="1">
              <a:lnSpc>
                <a:spcPct val="80000"/>
              </a:lnSpc>
              <a:buFont typeface="Arial" charset="0"/>
              <a:buChar char="•"/>
              <a:defRPr/>
            </a:pPr>
            <a:r>
              <a:rPr lang="mk-MK" altLang="sr-Latn-RS" sz="1500" i="1" dirty="0">
                <a:ea typeface="ＭＳ Ｐゴシック" pitchFamily="34" charset="-128"/>
              </a:rPr>
              <a:t>Го означува самото поседување на материјали за детска порнографија</a:t>
            </a:r>
            <a:endParaRPr lang="en-GB" altLang="sr-Latn-RS" sz="1500" i="1" dirty="0">
              <a:ea typeface="ＭＳ Ｐゴシック" pitchFamily="34" charset="-128"/>
            </a:endParaRPr>
          </a:p>
          <a:p>
            <a:pPr lvl="3" eaLnBrk="1" hangingPunct="1">
              <a:lnSpc>
                <a:spcPct val="80000"/>
              </a:lnSpc>
              <a:buFont typeface="Arial" charset="0"/>
              <a:buChar char="•"/>
              <a:defRPr/>
            </a:pPr>
            <a:r>
              <a:rPr lang="mk-MK" altLang="sr-Latn-RS" sz="1500" i="1" dirty="0">
                <a:ea typeface="ＭＳ Ｐゴシック" pitchFamily="34" charset="-128"/>
              </a:rPr>
              <a:t>Директива</a:t>
            </a:r>
            <a:r>
              <a:rPr lang="en-GB" altLang="sr-Latn-RS" sz="1500" i="1" dirty="0">
                <a:ea typeface="ＭＳ Ｐゴシック" pitchFamily="34" charset="-128"/>
              </a:rPr>
              <a:t> 2011/92/</a:t>
            </a:r>
            <a:r>
              <a:rPr lang="mk-MK" altLang="sr-Latn-RS" sz="1500" i="1" dirty="0">
                <a:ea typeface="ＭＳ Ｐゴシック" pitchFamily="34" charset="-128"/>
              </a:rPr>
              <a:t>ЕУ</a:t>
            </a:r>
            <a:r>
              <a:rPr lang="en-GB" altLang="sr-Latn-RS" sz="1500" i="1" dirty="0">
                <a:ea typeface="ＭＳ Ｐゴシック" pitchFamily="34" charset="-128"/>
              </a:rPr>
              <a:t>, </a:t>
            </a:r>
            <a:r>
              <a:rPr lang="mk-MK" altLang="sr-Latn-RS" sz="1500" i="1" dirty="0">
                <a:ea typeface="ＭＳ Ｐゴシック" pitchFamily="34" charset="-128"/>
              </a:rPr>
              <a:t>од Европскиот парламент и Советот</a:t>
            </a:r>
            <a:endParaRPr lang="en-GB" altLang="sr-Latn-RS" sz="1500" i="1" dirty="0">
              <a:ea typeface="ＭＳ Ｐゴシック" pitchFamily="34" charset="-128"/>
            </a:endParaRP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Цели на сесијата</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4425827"/>
          </a:xfrm>
          <a:prstGeom prst="rect">
            <a:avLst/>
          </a:prstGeom>
        </p:spPr>
        <p:txBody>
          <a:bodyPr wrap="square">
            <a:spAutoFit/>
          </a:bodyPr>
          <a:lstStyle/>
          <a:p>
            <a:pPr marL="342900" indent="-342900" algn="just">
              <a:lnSpc>
                <a:spcPct val="80000"/>
              </a:lnSpc>
              <a:buFont typeface="Wingdings" pitchFamily="2" charset="2"/>
              <a:buChar char="ü"/>
            </a:pPr>
            <a:r>
              <a:rPr lang="mk-MK" sz="2200" i="1" dirty="0"/>
              <a:t>Да се</a:t>
            </a:r>
            <a:r>
              <a:rPr lang="ru-RU" sz="2200" i="1" dirty="0"/>
              <a:t> прегледаат општите одредби за меѓународна соработка и заемна помош според Конвенцијата од Будимпешта</a:t>
            </a:r>
            <a:endParaRPr lang="en-US"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ru-RU" sz="2200" i="1" dirty="0"/>
              <a:t>Да се прегледаат специфичните одредби за меѓународна соработка и заемна помош според Конвенцијата од Будимпешта</a:t>
            </a:r>
            <a:endParaRPr lang="en-US"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ru-RU" sz="2200" i="1" dirty="0"/>
              <a:t>Да се дискутира за одредбите од Вториот дополнителен протокол на Конвенцијата од Будимпешта</a:t>
            </a:r>
            <a:endParaRPr lang="en-GB" sz="2200" i="1" dirty="0"/>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2529923"/>
          </a:xfrm>
          <a:prstGeom prst="rect">
            <a:avLst/>
          </a:prstGeom>
        </p:spPr>
        <p:txBody>
          <a:bodyPr wrap="square">
            <a:spAutoFit/>
          </a:bodyPr>
          <a:lstStyle/>
          <a:p>
            <a:pPr marL="342900" indent="-342900" algn="just">
              <a:lnSpc>
                <a:spcPct val="80000"/>
              </a:lnSpc>
              <a:buFont typeface="Wingdings" pitchFamily="2" charset="2"/>
              <a:buChar char="ü"/>
            </a:pPr>
            <a:r>
              <a:rPr lang="ru-RU" sz="2200" i="1" dirty="0"/>
              <a:t>Да се разбере како да</a:t>
            </a:r>
            <a:r>
              <a:rPr lang="mk-MK" sz="2200" i="1" dirty="0"/>
              <a:t> се</a:t>
            </a:r>
            <a:r>
              <a:rPr lang="ru-RU" sz="2200" i="1" dirty="0"/>
              <a:t> користат различни механизми според Конвенцијата од Будимпешта за барање соработка</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ru-RU" sz="2200" i="1" dirty="0"/>
              <a:t>Вовед во различните обрасци за барања за ЗПП</a:t>
            </a:r>
            <a:endParaRPr lang="en-GB" sz="2200" i="1" dirty="0"/>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10 – </a:t>
            </a:r>
            <a:r>
              <a:rPr lang="mk-MK" sz="3200" b="1" dirty="0"/>
              <a:t>Кривични дела поврзани со</a:t>
            </a:r>
          </a:p>
          <a:p>
            <a:pPr algn="r"/>
            <a:r>
              <a:rPr lang="mk-MK" sz="3200" b="1" dirty="0"/>
              <a:t>повреда на авторско право и сродни права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r>
              <a:rPr lang="mk-MK" altLang="sr-Latn-RS" sz="2800" b="1" i="1" dirty="0"/>
              <a:t>Правата на интелектуална сопственост</a:t>
            </a:r>
            <a:endParaRPr lang="en-GB" altLang="sr-Latn-RS" sz="2800" b="1" i="1" dirty="0"/>
          </a:p>
          <a:p>
            <a:pPr marL="0" indent="0" algn="ctr" eaLnBrk="1" hangingPunct="1">
              <a:lnSpc>
                <a:spcPct val="90000"/>
              </a:lnSpc>
              <a:buFont typeface="Arial" panose="020B0604020202020204" pitchFamily="34" charset="0"/>
              <a:buNone/>
              <a:defRPr/>
            </a:pPr>
            <a:r>
              <a:rPr lang="en-GB" altLang="sr-Latn-RS" sz="2800" b="1" i="1" dirty="0"/>
              <a:t>(</a:t>
            </a:r>
            <a:r>
              <a:rPr lang="mk-MK" altLang="sr-Latn-RS" sz="2800" b="1" i="1" dirty="0"/>
              <a:t>член</a:t>
            </a:r>
            <a:r>
              <a:rPr lang="en-GB" altLang="sr-Latn-RS" sz="2800" b="1" i="1" dirty="0"/>
              <a:t> 10 – </a:t>
            </a:r>
            <a:r>
              <a:rPr lang="mk-MK" altLang="sr-Latn-RS" sz="2800" b="1" i="1" dirty="0"/>
              <a:t>Конвенција од Будимпешта</a:t>
            </a:r>
            <a:r>
              <a:rPr lang="en-GB" altLang="sr-Latn-RS" sz="2800" b="1" i="1" dirty="0"/>
              <a:t>)</a:t>
            </a:r>
            <a:r>
              <a:rPr lang="en-GB" altLang="sr-Latn-RS" sz="2800" dirty="0"/>
              <a:t> </a:t>
            </a:r>
          </a:p>
          <a:p>
            <a:pPr algn="ctr" eaLnBrk="1" hangingPunct="1">
              <a:lnSpc>
                <a:spcPct val="90000"/>
              </a:lnSpc>
              <a:defRPr/>
            </a:pPr>
            <a:r>
              <a:rPr lang="mk-MK" altLang="sr-Latn-RS" sz="2400" i="1" dirty="0"/>
              <a:t>не создава нова регулатива на оваа тема</a:t>
            </a:r>
            <a:endParaRPr lang="en-GB" altLang="sr-Latn-RS" sz="2400" i="1" dirty="0"/>
          </a:p>
          <a:p>
            <a:pPr algn="ctr" eaLnBrk="1" hangingPunct="1">
              <a:lnSpc>
                <a:spcPct val="90000"/>
              </a:lnSpc>
              <a:defRPr/>
            </a:pPr>
            <a:r>
              <a:rPr lang="mk-MK" altLang="sr-Latn-RS" sz="2400" i="1" dirty="0"/>
              <a:t>целта на Конвенцијата од Будимпешта</a:t>
            </a:r>
            <a:endParaRPr lang="en-GB" altLang="sr-Latn-RS" sz="2400" i="1" dirty="0"/>
          </a:p>
          <a:p>
            <a:pPr lvl="1" algn="ctr" eaLnBrk="1" hangingPunct="1">
              <a:lnSpc>
                <a:spcPct val="90000"/>
              </a:lnSpc>
              <a:defRPr/>
            </a:pPr>
            <a:r>
              <a:rPr lang="mk-MK" altLang="sr-Latn-RS" sz="2000" i="1" dirty="0"/>
              <a:t>да се применуваат претходните правила за авторско право: она што е усогласено со вистинскиот свет мора исто така да се почитува во рамките на онлајн реалноста</a:t>
            </a:r>
            <a:endParaRPr lang="en-GB" altLang="sr-Latn-RS" sz="2000" i="1" dirty="0"/>
          </a:p>
          <a:p>
            <a:pPr lvl="1" algn="ctr" eaLnBrk="1" hangingPunct="1">
              <a:lnSpc>
                <a:spcPct val="90000"/>
              </a:lnSpc>
              <a:defRPr/>
            </a:pPr>
            <a:r>
              <a:rPr lang="mk-MK" altLang="sr-Latn-RS" sz="2000" i="1" dirty="0"/>
              <a:t>Кршење на авторските права онлајн, или сторени со помош на компјутерски систем, мора да бидат казнети како да се сторени во вистинскиот свет</a:t>
            </a:r>
            <a:endParaRPr lang="en-GB" altLang="sr-Latn-RS" sz="2000" i="1" dirty="0"/>
          </a:p>
          <a:p>
            <a:pPr eaLnBrk="1" hangingPunct="1">
              <a:lnSpc>
                <a:spcPct val="90000"/>
              </a:lnSpc>
              <a:defRPr/>
            </a:pPr>
            <a:r>
              <a:rPr lang="mk-MK" altLang="sr-Latn-RS" sz="2400" dirty="0"/>
              <a:t>Конвенцијата од Будимпешта се однесува на постојните меѓународни договори</a:t>
            </a:r>
            <a:r>
              <a:rPr lang="en-GB" altLang="sr-Latn-RS" sz="2400" dirty="0"/>
              <a:t> </a:t>
            </a:r>
          </a:p>
          <a:p>
            <a:pPr lvl="1" eaLnBrk="1" hangingPunct="1">
              <a:lnSpc>
                <a:spcPct val="90000"/>
              </a:lnSpc>
              <a:defRPr/>
            </a:pPr>
            <a:r>
              <a:rPr lang="mk-MK" altLang="sr-Latn-RS" sz="2000" dirty="0"/>
              <a:t>Париски договор од 24 јули 1971 год.</a:t>
            </a:r>
            <a:endParaRPr lang="en-GB" altLang="sr-Latn-RS" sz="2000" dirty="0"/>
          </a:p>
          <a:p>
            <a:pPr lvl="1" eaLnBrk="1" hangingPunct="1">
              <a:lnSpc>
                <a:spcPct val="90000"/>
              </a:lnSpc>
              <a:defRPr/>
            </a:pPr>
            <a:r>
              <a:rPr lang="mk-MK" altLang="sr-Latn-RS" sz="2000" dirty="0"/>
              <a:t>Конвенција во Берн</a:t>
            </a:r>
            <a:endParaRPr lang="en-GB" altLang="sr-Latn-RS" sz="2000" dirty="0"/>
          </a:p>
          <a:p>
            <a:pPr lvl="1" eaLnBrk="1" hangingPunct="1">
              <a:lnSpc>
                <a:spcPct val="90000"/>
              </a:lnSpc>
              <a:defRPr/>
            </a:pPr>
            <a:r>
              <a:rPr lang="mk-MK" altLang="sr-Latn-RS" sz="2000" dirty="0"/>
              <a:t>Договорите на СОИС (Светска организација за интелектуална сопственост)</a:t>
            </a:r>
            <a:endParaRPr lang="en-GB" altLang="sr-Latn-RS" sz="2000" dirty="0"/>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11 – </a:t>
            </a:r>
            <a:r>
              <a:rPr lang="mk-MK" sz="3200" b="1" dirty="0"/>
              <a:t>Обид </a:t>
            </a:r>
            <a:r>
              <a:rPr lang="mk-MK" sz="3200" b="1" dirty="0">
                <a:solidFill>
                  <a:schemeClr val="bg1"/>
                </a:solidFill>
              </a:rPr>
              <a:t>и помагање во извршување</a:t>
            </a:r>
          </a:p>
          <a:p>
            <a:pPr algn="r"/>
            <a:r>
              <a:rPr lang="mk-MK" sz="3200" b="1" dirty="0">
                <a:solidFill>
                  <a:schemeClr val="bg1"/>
                </a:solidFill>
              </a:rPr>
              <a:t>кривично дело</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Rectangle 5">
            <a:extLst>
              <a:ext uri="{FF2B5EF4-FFF2-40B4-BE49-F238E27FC236}">
                <a16:creationId xmlns:a16="http://schemas.microsoft.com/office/drawing/2014/main" id="{524B6456-681F-2F44-A01A-AD3514E81BD2}"/>
              </a:ext>
            </a:extLst>
          </p:cNvPr>
          <p:cNvSpPr/>
          <p:nvPr/>
        </p:nvSpPr>
        <p:spPr>
          <a:xfrm>
            <a:off x="347472" y="1025467"/>
            <a:ext cx="8674984" cy="5262979"/>
          </a:xfrm>
          <a:prstGeom prst="rect">
            <a:avLst/>
          </a:prstGeom>
        </p:spPr>
        <p:txBody>
          <a:bodyPr wrap="square">
            <a:spAutoFit/>
          </a:bodyPr>
          <a:lstStyle/>
          <a:p>
            <a:pPr marL="285750" indent="-285750">
              <a:buFont typeface="Wingdings" panose="05000000000000000000" pitchFamily="2" charset="2"/>
              <a:buChar char="ü"/>
            </a:pPr>
            <a:r>
              <a:rPr lang="ru-RU" sz="2800" i="1"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бара криминализација на помагањето или поддршката на какво било дело утврдено во согласност со нејзините одредби</a:t>
            </a:r>
            <a:endParaRPr lang="en-US"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endParaRPr lang="ru-RU"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r>
              <a:rPr lang="ru-RU" sz="2800" i="1" dirty="0">
                <a:effectLst/>
                <a:latin typeface="Calibri" panose="020F0502020204030204" pitchFamily="34" charset="0"/>
                <a:ea typeface="Calibri" panose="020F0502020204030204" pitchFamily="34" charset="0"/>
                <a:cs typeface="Times New Roman" panose="02020603050405020304" pitchFamily="18" charset="0"/>
              </a:rPr>
              <a:t>Мора да постои намера делото да се изврши</a:t>
            </a:r>
            <a:endParaRPr lang="en-US"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endParaRPr lang="ru-RU"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r>
              <a:rPr lang="ru-RU" sz="2800" i="1"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не бара криминализација на обидите за сите дела</a:t>
            </a:r>
            <a:endParaRPr lang="en-US"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endParaRPr lang="ru-RU" sz="28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ü"/>
            </a:pPr>
            <a:r>
              <a:rPr lang="ru-RU" sz="2800" i="1" dirty="0">
                <a:effectLst/>
                <a:latin typeface="Calibri" panose="020F0502020204030204" pitchFamily="34" charset="0"/>
                <a:ea typeface="Calibri" panose="020F0502020204030204" pitchFamily="34" charset="0"/>
                <a:cs typeface="Times New Roman" panose="02020603050405020304" pitchFamily="18" charset="0"/>
              </a:rPr>
              <a:t>Страните имаат дискреција да не ги криминализираат обидите целосно или делумно</a:t>
            </a:r>
          </a:p>
        </p:txBody>
      </p:sp>
    </p:spTree>
    <p:extLst>
      <p:ext uri="{BB962C8B-B14F-4D97-AF65-F5344CB8AC3E}">
        <p14:creationId xmlns:p14="http://schemas.microsoft.com/office/powerpoint/2010/main" val="12528871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12 – </a:t>
            </a:r>
            <a:r>
              <a:rPr lang="mk-MK" sz="3200" b="1" dirty="0"/>
              <a:t>Корпоративна одговорност</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 y="1039367"/>
            <a:ext cx="3760930" cy="5262979"/>
          </a:xfrm>
          <a:prstGeom prst="rect">
            <a:avLst/>
          </a:prstGeom>
        </p:spPr>
        <p:txBody>
          <a:bodyPr wrap="square">
            <a:spAutoFit/>
          </a:bodyPr>
          <a:lstStyle/>
          <a:p>
            <a:pPr marL="342900" indent="-342900" algn="just">
              <a:buFont typeface="Wingdings" pitchFamily="2" charset="2"/>
              <a:buChar char="Ø"/>
            </a:pPr>
            <a:r>
              <a:rPr lang="ru-RU" sz="1600" dirty="0"/>
              <a:t>Секоја страна ќе донесе такви законодавни мерки кои се неопходни за да се осигура дека </a:t>
            </a:r>
            <a:r>
              <a:rPr lang="ru-RU" sz="1600" b="1" dirty="0">
                <a:solidFill>
                  <a:srgbClr val="FF0000"/>
                </a:solidFill>
              </a:rPr>
              <a:t>правните лица можат да бидат одговорни </a:t>
            </a:r>
            <a:r>
              <a:rPr lang="ru-RU" sz="1600" dirty="0"/>
              <a:t>за кривично дело утврдено во согласност со оваа Конвенција, </a:t>
            </a:r>
            <a:r>
              <a:rPr lang="ru-RU" sz="1600" b="1" dirty="0">
                <a:solidFill>
                  <a:srgbClr val="FF0000"/>
                </a:solidFill>
              </a:rPr>
              <a:t>сторено за нивна корист од кое било физичко лице</a:t>
            </a:r>
            <a:r>
              <a:rPr lang="ru-RU" sz="1600" dirty="0"/>
              <a:t>, постапувајќи поединечно или како дел од орган на правното лице, а кое има </a:t>
            </a:r>
            <a:r>
              <a:rPr lang="ru-RU" sz="1600" b="1" dirty="0">
                <a:solidFill>
                  <a:srgbClr val="FF0000"/>
                </a:solidFill>
              </a:rPr>
              <a:t>водечка позиција </a:t>
            </a:r>
            <a:r>
              <a:rPr lang="ru-RU" sz="1600" dirty="0"/>
              <a:t>во тие рамки, врз основа на:</a:t>
            </a:r>
            <a:r>
              <a:rPr lang="en-US" sz="1600" dirty="0"/>
              <a:t> </a:t>
            </a:r>
          </a:p>
          <a:p>
            <a:pPr lvl="1" algn="just"/>
            <a:r>
              <a:rPr lang="mk-MK" sz="1600" dirty="0"/>
              <a:t>а</a:t>
            </a:r>
            <a:r>
              <a:rPr lang="en-US" sz="1600" dirty="0"/>
              <a:t> </a:t>
            </a:r>
            <a:r>
              <a:rPr lang="mk-MK" sz="1600" b="1" dirty="0">
                <a:solidFill>
                  <a:srgbClr val="FF0000"/>
                </a:solidFill>
              </a:rPr>
              <a:t>овластување за застапување </a:t>
            </a:r>
            <a:r>
              <a:rPr lang="mk-MK" sz="1600" dirty="0"/>
              <a:t>на правното лице</a:t>
            </a:r>
            <a:r>
              <a:rPr lang="en-US" sz="1600" dirty="0"/>
              <a:t>; </a:t>
            </a:r>
          </a:p>
          <a:p>
            <a:pPr lvl="1" algn="just"/>
            <a:r>
              <a:rPr lang="mk-MK" sz="1600" dirty="0"/>
              <a:t>б</a:t>
            </a:r>
            <a:r>
              <a:rPr lang="en-US" sz="1600" dirty="0"/>
              <a:t> </a:t>
            </a:r>
            <a:r>
              <a:rPr lang="mk-MK" sz="1600" b="1" dirty="0">
                <a:solidFill>
                  <a:srgbClr val="FF0000"/>
                </a:solidFill>
              </a:rPr>
              <a:t>овластување за донесување одлуки </a:t>
            </a:r>
            <a:r>
              <a:rPr lang="mk-MK" sz="1600" dirty="0"/>
              <a:t>во име на правното лице</a:t>
            </a:r>
            <a:r>
              <a:rPr lang="en-US" sz="1600" dirty="0"/>
              <a:t>; </a:t>
            </a:r>
          </a:p>
          <a:p>
            <a:pPr lvl="1" algn="just"/>
            <a:r>
              <a:rPr lang="mk-MK" sz="1600" dirty="0"/>
              <a:t>в</a:t>
            </a:r>
            <a:r>
              <a:rPr lang="en-US" sz="1600" dirty="0"/>
              <a:t> </a:t>
            </a:r>
            <a:r>
              <a:rPr lang="mk-MK" sz="1600" b="1" dirty="0">
                <a:solidFill>
                  <a:srgbClr val="FF0000"/>
                </a:solidFill>
              </a:rPr>
              <a:t>овластување за вршење контрола</a:t>
            </a:r>
            <a:r>
              <a:rPr lang="mk-MK" sz="1600" dirty="0"/>
              <a:t> во рамки на правното лице</a:t>
            </a:r>
            <a:r>
              <a:rPr lang="en-US" sz="1600" dirty="0"/>
              <a:t>.</a:t>
            </a:r>
          </a:p>
        </p:txBody>
      </p:sp>
      <p:sp>
        <p:nvSpPr>
          <p:cNvPr id="6" name="Rectangle 5">
            <a:extLst>
              <a:ext uri="{FF2B5EF4-FFF2-40B4-BE49-F238E27FC236}">
                <a16:creationId xmlns:a16="http://schemas.microsoft.com/office/drawing/2014/main" id="{524B6456-681F-2F44-A01A-AD3514E81BD2}"/>
              </a:ext>
            </a:extLst>
          </p:cNvPr>
          <p:cNvSpPr/>
          <p:nvPr/>
        </p:nvSpPr>
        <p:spPr>
          <a:xfrm>
            <a:off x="4124131" y="1024112"/>
            <a:ext cx="4860252" cy="5078313"/>
          </a:xfrm>
          <a:prstGeom prst="rect">
            <a:avLst/>
          </a:prstGeom>
        </p:spPr>
        <p:txBody>
          <a:bodyPr wrap="square">
            <a:spAutoFit/>
          </a:bodyPr>
          <a:lstStyle/>
          <a:p>
            <a:pPr marL="342900" indent="-342900" algn="just">
              <a:buFont typeface="Wingdings" pitchFamily="2" charset="2"/>
              <a:buChar char="ü"/>
            </a:pPr>
            <a:r>
              <a:rPr lang="mk-MK" dirty="0"/>
              <a:t>Треба да се исполнат четири услови за да се привлече корпоративна одговорност</a:t>
            </a:r>
            <a:r>
              <a:rPr lang="en-US" dirty="0"/>
              <a:t>:</a:t>
            </a:r>
          </a:p>
          <a:p>
            <a:pPr marL="800100" lvl="1" indent="-342900" algn="just">
              <a:buFont typeface="Wingdings" pitchFamily="2" charset="2"/>
              <a:buChar char="ü"/>
            </a:pPr>
            <a:r>
              <a:rPr lang="mk-MK" dirty="0"/>
              <a:t>Комисија за повреди според Конвенцијата од Будимпешта</a:t>
            </a:r>
            <a:endParaRPr lang="en-US" dirty="0"/>
          </a:p>
          <a:p>
            <a:pPr marL="800100" lvl="1" indent="-342900" algn="just">
              <a:buFont typeface="Wingdings" pitchFamily="2" charset="2"/>
              <a:buChar char="ü"/>
            </a:pPr>
            <a:r>
              <a:rPr lang="mk-MK" dirty="0"/>
              <a:t>Кривичното дело мора да е сторено во корист на правно лице</a:t>
            </a:r>
            <a:endParaRPr lang="en-US" dirty="0"/>
          </a:p>
          <a:p>
            <a:pPr marL="800100" lvl="1" indent="-342900" algn="just">
              <a:buFont typeface="Wingdings" pitchFamily="2" charset="2"/>
              <a:buChar char="ü"/>
            </a:pPr>
            <a:r>
              <a:rPr lang="mk-MK" dirty="0"/>
              <a:t>Лице кое има „водечка позиција“ (висока позиција во организација) мора да го има сторено кривичното дело</a:t>
            </a:r>
            <a:endParaRPr lang="en-US" dirty="0"/>
          </a:p>
          <a:p>
            <a:pPr marL="800100" lvl="1" indent="-342900" algn="just">
              <a:buFont typeface="Wingdings" pitchFamily="2" charset="2"/>
              <a:buChar char="ü"/>
            </a:pPr>
            <a:r>
              <a:rPr lang="mk-MK" dirty="0"/>
              <a:t>Водечко лице со водечка позиција мора да постапила врз основа на</a:t>
            </a:r>
            <a:r>
              <a:rPr lang="en-US" dirty="0"/>
              <a:t>:</a:t>
            </a:r>
          </a:p>
          <a:p>
            <a:pPr marL="1257300" lvl="2" indent="-342900" algn="just">
              <a:buFont typeface="Wingdings" pitchFamily="2" charset="2"/>
              <a:buChar char="ü"/>
            </a:pPr>
            <a:r>
              <a:rPr lang="mk-MK" dirty="0"/>
              <a:t>овластување за застапување</a:t>
            </a:r>
            <a:endParaRPr lang="en-US" dirty="0"/>
          </a:p>
          <a:p>
            <a:pPr marL="1257300" lvl="2" indent="-342900" algn="just">
              <a:buFont typeface="Wingdings" pitchFamily="2" charset="2"/>
              <a:buChar char="ü"/>
            </a:pPr>
            <a:r>
              <a:rPr lang="mk-MK" dirty="0"/>
              <a:t>овластување за донесување одлуки</a:t>
            </a:r>
            <a:endParaRPr lang="en-US" dirty="0"/>
          </a:p>
          <a:p>
            <a:pPr marL="1257300" lvl="2" indent="-342900" algn="just">
              <a:buFont typeface="Wingdings" pitchFamily="2" charset="2"/>
              <a:buChar char="ü"/>
            </a:pPr>
            <a:r>
              <a:rPr lang="mk-MK" dirty="0"/>
              <a:t>овластување за вршење контрола</a:t>
            </a:r>
            <a:endParaRPr lang="en-US" dirty="0"/>
          </a:p>
        </p:txBody>
      </p:sp>
    </p:spTree>
    <p:extLst>
      <p:ext uri="{BB962C8B-B14F-4D97-AF65-F5344CB8AC3E}">
        <p14:creationId xmlns:p14="http://schemas.microsoft.com/office/powerpoint/2010/main"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12 – </a:t>
            </a:r>
            <a:r>
              <a:rPr lang="mk-MK" sz="3200" b="1" dirty="0"/>
              <a:t>Корпоративна одговорност</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5262979"/>
          </a:xfrm>
          <a:prstGeom prst="rect">
            <a:avLst/>
          </a:prstGeom>
        </p:spPr>
        <p:txBody>
          <a:bodyPr wrap="square">
            <a:spAutoFit/>
          </a:bodyPr>
          <a:lstStyle/>
          <a:p>
            <a:pPr marL="342900" indent="-342900" algn="just">
              <a:buFont typeface="Wingdings" pitchFamily="2" charset="2"/>
              <a:buChar char="Ø"/>
            </a:pPr>
            <a:r>
              <a:rPr lang="en-US" sz="1600" dirty="0"/>
              <a:t>2 </a:t>
            </a:r>
            <a:r>
              <a:rPr lang="ru-RU" sz="1600" dirty="0"/>
              <a:t>Покрај веќе предвидените случаи во став 2 од овој член, секоја страна донесува мерки неопходни за да се осигура дека правно лице може да одговара, доколку </a:t>
            </a:r>
            <a:r>
              <a:rPr lang="ru-RU" sz="1600" b="1" dirty="0">
                <a:solidFill>
                  <a:srgbClr val="FF0000"/>
                </a:solidFill>
              </a:rPr>
              <a:t>недостатокот на надзор или контрола од физичкото лице наведено во став 1 </a:t>
            </a:r>
            <a:r>
              <a:rPr lang="ru-RU" sz="1600" dirty="0"/>
              <a:t>го </a:t>
            </a:r>
            <a:r>
              <a:rPr lang="ru-RU" sz="1600" b="1" dirty="0">
                <a:solidFill>
                  <a:srgbClr val="FF0000"/>
                </a:solidFill>
              </a:rPr>
              <a:t>овозможило</a:t>
            </a:r>
            <a:r>
              <a:rPr lang="ru-RU" sz="1600" dirty="0"/>
              <a:t> </a:t>
            </a:r>
            <a:r>
              <a:rPr lang="ru-RU" sz="1600" b="1" dirty="0">
                <a:solidFill>
                  <a:srgbClr val="FF0000"/>
                </a:solidFill>
              </a:rPr>
              <a:t>извршувањето</a:t>
            </a:r>
            <a:r>
              <a:rPr lang="ru-RU" sz="1600" dirty="0"/>
              <a:t> на кривичното дело во согласност со оваа Конвенција </a:t>
            </a:r>
            <a:r>
              <a:rPr lang="ru-RU" sz="1600" b="1" dirty="0">
                <a:solidFill>
                  <a:srgbClr val="FF0000"/>
                </a:solidFill>
              </a:rPr>
              <a:t>во корист на тоа правно лице, од страна на физичко лице кое дејствувало под овластување на правното лице</a:t>
            </a:r>
            <a:r>
              <a:rPr lang="ru-RU" sz="1600" dirty="0"/>
              <a:t>.</a:t>
            </a:r>
            <a:r>
              <a:rPr lang="en-US" sz="1600" dirty="0"/>
              <a:t> </a:t>
            </a:r>
          </a:p>
          <a:p>
            <a:pPr marL="342900" indent="-342900" algn="just">
              <a:buFont typeface="Wingdings" pitchFamily="2" charset="2"/>
              <a:buChar char="Ø"/>
            </a:pPr>
            <a:r>
              <a:rPr lang="en-US" sz="1600" dirty="0"/>
              <a:t>3 </a:t>
            </a:r>
            <a:r>
              <a:rPr lang="mk-MK" sz="1600" dirty="0"/>
              <a:t>Предмет на правните начела на страната, одговорноста на правното лице може да биде кривична, граѓанска или административна.</a:t>
            </a:r>
            <a:r>
              <a:rPr lang="en-US" sz="1600" dirty="0"/>
              <a:t> </a:t>
            </a:r>
          </a:p>
          <a:p>
            <a:pPr marL="342900" indent="-342900" algn="just">
              <a:buFont typeface="Wingdings" pitchFamily="2" charset="2"/>
              <a:buChar char="Ø"/>
            </a:pPr>
            <a:r>
              <a:rPr lang="en-US" sz="1600" dirty="0"/>
              <a:t>4 </a:t>
            </a:r>
            <a:r>
              <a:rPr lang="mk-MK" sz="1600" dirty="0"/>
              <a:t>Таквата одговорност не е во спротивност со кривичната одговорност на физичките лица кои го сториле кривичното дело</a:t>
            </a:r>
            <a:r>
              <a:rPr lang="en-US" sz="1600" dirty="0"/>
              <a:t>.</a:t>
            </a:r>
          </a:p>
        </p:txBody>
      </p:sp>
      <p:sp>
        <p:nvSpPr>
          <p:cNvPr id="6" name="Rectangle 5">
            <a:extLst>
              <a:ext uri="{FF2B5EF4-FFF2-40B4-BE49-F238E27FC236}">
                <a16:creationId xmlns:a16="http://schemas.microsoft.com/office/drawing/2014/main" id="{524B6456-681F-2F44-A01A-AD3514E81BD2}"/>
              </a:ext>
            </a:extLst>
          </p:cNvPr>
          <p:cNvSpPr/>
          <p:nvPr/>
        </p:nvSpPr>
        <p:spPr>
          <a:xfrm>
            <a:off x="4376057" y="1045117"/>
            <a:ext cx="4608326" cy="5062924"/>
          </a:xfrm>
          <a:prstGeom prst="rect">
            <a:avLst/>
          </a:prstGeom>
        </p:spPr>
        <p:txBody>
          <a:bodyPr wrap="square">
            <a:spAutoFit/>
          </a:bodyPr>
          <a:lstStyle/>
          <a:p>
            <a:pPr marL="342900" indent="-342900" algn="just">
              <a:buFont typeface="Wingdings" pitchFamily="2" charset="2"/>
              <a:buChar char="ü"/>
            </a:pPr>
            <a:r>
              <a:rPr lang="mk-MK" sz="1900" dirty="0"/>
              <a:t>Правното лице исто така може да одговара за кривично дело сторено од друго водечко лице (на пр. вработен или застапник, кои дејствуваат во рамки на овластувањата) доколку</a:t>
            </a:r>
            <a:r>
              <a:rPr lang="en-US" sz="1900" dirty="0"/>
              <a:t>:</a:t>
            </a:r>
          </a:p>
          <a:p>
            <a:pPr marL="800100" lvl="1" indent="-342900" algn="just">
              <a:buFont typeface="Wingdings" pitchFamily="2" charset="2"/>
              <a:buChar char="ü"/>
            </a:pPr>
            <a:r>
              <a:rPr lang="mk-MK" sz="1900" dirty="0"/>
              <a:t>делото е сторено од тој вработен или застапник</a:t>
            </a:r>
            <a:endParaRPr lang="en-US" sz="1900" dirty="0"/>
          </a:p>
          <a:p>
            <a:pPr marL="800100" lvl="1" indent="-342900" algn="just">
              <a:buFont typeface="Wingdings" pitchFamily="2" charset="2"/>
              <a:buChar char="ü"/>
            </a:pPr>
            <a:r>
              <a:rPr lang="mk-MK" sz="1900" dirty="0"/>
              <a:t>делото е сторено во корист на правото лице</a:t>
            </a:r>
            <a:endParaRPr lang="en-US" sz="1900" dirty="0"/>
          </a:p>
          <a:p>
            <a:pPr marL="800100" lvl="1" indent="-342900" algn="just">
              <a:buFont typeface="Wingdings" pitchFamily="2" charset="2"/>
              <a:buChar char="ü"/>
            </a:pPr>
            <a:r>
              <a:rPr lang="mk-MK" sz="1900" dirty="0"/>
              <a:t>извршувањето е овозможено поради тоа што водечкото лице не презело разумни или соодветни мерки за надзор на вработениот или застапникот</a:t>
            </a:r>
            <a:endParaRPr lang="en-US" sz="1900" dirty="0"/>
          </a:p>
          <a:p>
            <a:pPr marL="342900" indent="-342900" algn="just">
              <a:buFont typeface="Wingdings" pitchFamily="2" charset="2"/>
              <a:buChar char="ü"/>
            </a:pPr>
            <a:r>
              <a:rPr lang="mk-MK" sz="1900" dirty="0"/>
              <a:t>Не налага општ надзор над комуникациите на вработените</a:t>
            </a:r>
            <a:endParaRPr lang="en-US" sz="1900" dirty="0"/>
          </a:p>
        </p:txBody>
      </p:sp>
    </p:spTree>
    <p:extLst>
      <p:ext uri="{BB962C8B-B14F-4D97-AF65-F5344CB8AC3E}">
        <p14:creationId xmlns:p14="http://schemas.microsoft.com/office/powerpoint/2010/main"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a:t>
            </a:r>
          </a:p>
          <a:p>
            <a:pPr algn="r"/>
            <a:r>
              <a:rPr lang="mk-MK" sz="3200" b="1" dirty="0">
                <a:solidFill>
                  <a:schemeClr val="bg1"/>
                </a:solidFill>
              </a:rPr>
              <a:t>за 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Процесни и заштитни мерки (гаранции)</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Конвенција од Будимпешта</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14 – </a:t>
            </a:r>
            <a:r>
              <a:rPr lang="mk-MK" sz="3200" b="1" dirty="0"/>
              <a:t>Опфат на процесните одредби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A37A82B2-C5BD-4C47-A04E-6CCD559C2D80}"/>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n-GB" sz="1000" i="1" dirty="0">
              <a:ea typeface="ＭＳ Ｐゴシック" pitchFamily="34" charset="-128"/>
            </a:endParaRPr>
          </a:p>
          <a:p>
            <a:pPr eaLnBrk="1" hangingPunct="1">
              <a:lnSpc>
                <a:spcPct val="80000"/>
              </a:lnSpc>
              <a:spcBef>
                <a:spcPts val="600"/>
              </a:spcBef>
              <a:spcAft>
                <a:spcPts val="1200"/>
              </a:spcAft>
              <a:defRPr/>
            </a:pPr>
            <a:r>
              <a:rPr lang="ru-RU" sz="2000" i="1" dirty="0">
                <a:ea typeface="ＭＳ Ｐゴシック" pitchFamily="34" charset="-128"/>
              </a:rPr>
              <a:t>Страните мора да ги донесат неопходните мерки за утврдување на овластувањата и постапките во членовите 16 - 21 од Конвенцијата од Будимпешта</a:t>
            </a:r>
          </a:p>
          <a:p>
            <a:pPr eaLnBrk="1" hangingPunct="1">
              <a:lnSpc>
                <a:spcPct val="80000"/>
              </a:lnSpc>
              <a:spcBef>
                <a:spcPts val="600"/>
              </a:spcBef>
              <a:spcAft>
                <a:spcPts val="1200"/>
              </a:spcAft>
              <a:defRPr/>
            </a:pPr>
            <a:r>
              <a:rPr lang="ru-RU" sz="2000" i="1" dirty="0">
                <a:ea typeface="ＭＳ Ｐゴシック" pitchFamily="34" charset="-128"/>
              </a:rPr>
              <a:t>Овие овластувања треба да се користат во врска со посебни кривични истраги или постапки (т.е. не за генерални разузнавачки информации)</a:t>
            </a:r>
          </a:p>
          <a:p>
            <a:pPr eaLnBrk="1" hangingPunct="1">
              <a:lnSpc>
                <a:spcPct val="80000"/>
              </a:lnSpc>
              <a:spcBef>
                <a:spcPts val="600"/>
              </a:spcBef>
              <a:spcAft>
                <a:spcPts val="1200"/>
              </a:spcAft>
              <a:defRPr/>
            </a:pPr>
            <a:r>
              <a:rPr lang="ru-RU" sz="2000" i="1" dirty="0">
                <a:ea typeface="ＭＳ Ｐゴシック" pitchFamily="34" charset="-128"/>
              </a:rPr>
              <a:t>Процесните овластувања утврдени во согласност со Конвенцијата од Будимпешта не се однесуваат само на сајбер-криминал</a:t>
            </a:r>
          </a:p>
          <a:p>
            <a:pPr marL="0" indent="0" eaLnBrk="1" hangingPunct="1">
              <a:lnSpc>
                <a:spcPct val="80000"/>
              </a:lnSpc>
              <a:spcBef>
                <a:spcPts val="600"/>
              </a:spcBef>
              <a:spcAft>
                <a:spcPts val="1200"/>
              </a:spcAft>
              <a:buNone/>
              <a:defRPr/>
            </a:pPr>
            <a:r>
              <a:rPr lang="ru-RU" sz="2000" i="1" dirty="0">
                <a:ea typeface="ＭＳ Ｐゴシック" pitchFamily="34" charset="-128"/>
              </a:rPr>
              <a:t>Овие овластувања можат да се користат во врска со:</a:t>
            </a:r>
          </a:p>
          <a:p>
            <a:pPr eaLnBrk="1" hangingPunct="1">
              <a:lnSpc>
                <a:spcPct val="80000"/>
              </a:lnSpc>
              <a:spcBef>
                <a:spcPts val="600"/>
              </a:spcBef>
              <a:spcAft>
                <a:spcPts val="1200"/>
              </a:spcAft>
              <a:defRPr/>
            </a:pPr>
            <a:r>
              <a:rPr lang="ru-RU" sz="2000" i="1" dirty="0">
                <a:ea typeface="ＭＳ Ｐゴシック" pitchFamily="34" charset="-128"/>
              </a:rPr>
              <a:t>Кривичните дела утврдени во согласност со Конвенцијата од Будимпешта</a:t>
            </a:r>
          </a:p>
          <a:p>
            <a:pPr eaLnBrk="1" hangingPunct="1">
              <a:lnSpc>
                <a:spcPct val="80000"/>
              </a:lnSpc>
              <a:spcBef>
                <a:spcPts val="600"/>
              </a:spcBef>
              <a:spcAft>
                <a:spcPts val="1200"/>
              </a:spcAft>
              <a:defRPr/>
            </a:pPr>
            <a:r>
              <a:rPr lang="ru-RU" sz="2000" i="1" dirty="0">
                <a:ea typeface="ＭＳ Ｐゴシック" pitchFamily="34" charset="-128"/>
              </a:rPr>
              <a:t>Други кривични дела сторени со компјутер</a:t>
            </a:r>
          </a:p>
          <a:p>
            <a:pPr eaLnBrk="1" hangingPunct="1">
              <a:lnSpc>
                <a:spcPct val="80000"/>
              </a:lnSpc>
              <a:spcBef>
                <a:spcPts val="600"/>
              </a:spcBef>
              <a:spcAft>
                <a:spcPts val="1200"/>
              </a:spcAft>
              <a:defRPr/>
            </a:pPr>
            <a:r>
              <a:rPr lang="ru-RU" sz="2000" i="1" dirty="0">
                <a:ea typeface="ＭＳ Ｐゴシック" pitchFamily="34" charset="-128"/>
              </a:rPr>
              <a:t>Собирање докази за какво било кривично дело</a:t>
            </a:r>
          </a:p>
        </p:txBody>
      </p:sp>
      <p:pic>
        <p:nvPicPr>
          <p:cNvPr id="19" name="Graphic 18" descr="Quotes">
            <a:extLst>
              <a:ext uri="{FF2B5EF4-FFF2-40B4-BE49-F238E27FC236}">
                <a16:creationId xmlns:a16="http://schemas.microsoft.com/office/drawing/2014/main" id="{E02350A7-3178-4CF2-9C92-67515B5D1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23443717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Прв дел</a:t>
            </a:r>
          </a:p>
          <a:p>
            <a:pPr algn="ctr" eaLnBrk="1" hangingPunct="1">
              <a:lnSpc>
                <a:spcPct val="80000"/>
              </a:lnSpc>
            </a:pPr>
            <a:endParaRPr lang="en-GB" sz="3200" b="1" dirty="0">
              <a:ea typeface="ＭＳ Ｐゴシック" charset="0"/>
              <a:cs typeface="ＭＳ Ｐゴシック" charset="0"/>
            </a:endParaRPr>
          </a:p>
          <a:p>
            <a:pPr algn="ctr">
              <a:lnSpc>
                <a:spcPct val="80000"/>
              </a:lnSpc>
            </a:pPr>
            <a:r>
              <a:rPr lang="ru-RU" sz="3200" b="1" dirty="0">
                <a:ea typeface="ＭＳ Ｐゴシック" charset="0"/>
                <a:cs typeface="ＭＳ Ｐゴシック" charset="0"/>
              </a:rPr>
              <a:t>Овластувања од материјално и процесно право</a:t>
            </a: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15 – </a:t>
            </a:r>
            <a:r>
              <a:rPr lang="mk-MK" sz="3200" b="1" dirty="0"/>
              <a:t>Услови и заштитни мерки </a:t>
            </a:r>
          </a:p>
          <a:p>
            <a:pPr algn="r"/>
            <a:r>
              <a:rPr lang="mk-MK" sz="3200" b="1" dirty="0"/>
              <a:t>(гаранции)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7" name="Diagram 6">
            <a:extLst>
              <a:ext uri="{FF2B5EF4-FFF2-40B4-BE49-F238E27FC236}">
                <a16:creationId xmlns:a16="http://schemas.microsoft.com/office/drawing/2014/main" id="{8E52263A-8D39-4F8E-9EC8-FB376D0E90B4}"/>
              </a:ext>
            </a:extLst>
          </p:cNvPr>
          <p:cNvGraphicFramePr/>
          <p:nvPr/>
        </p:nvGraphicFramePr>
        <p:xfrm>
          <a:off x="4667828" y="1592913"/>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angle 3">
            <a:extLst>
              <a:ext uri="{FF2B5EF4-FFF2-40B4-BE49-F238E27FC236}">
                <a16:creationId xmlns:a16="http://schemas.microsoft.com/office/drawing/2014/main" id="{85E8760F-F875-40A5-9BD3-CC09B773EAED}"/>
              </a:ext>
            </a:extLst>
          </p:cNvPr>
          <p:cNvSpPr txBox="1">
            <a:spLocks/>
          </p:cNvSpPr>
          <p:nvPr/>
        </p:nvSpPr>
        <p:spPr>
          <a:xfrm>
            <a:off x="179963" y="1072440"/>
            <a:ext cx="8743420"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sp>
        <p:nvSpPr>
          <p:cNvPr id="16" name="TextBox 15">
            <a:extLst>
              <a:ext uri="{FF2B5EF4-FFF2-40B4-BE49-F238E27FC236}">
                <a16:creationId xmlns:a16="http://schemas.microsoft.com/office/drawing/2014/main" id="{CE0658B4-C546-491F-A5C8-A747569B3A8E}"/>
              </a:ext>
            </a:extLst>
          </p:cNvPr>
          <p:cNvSpPr txBox="1"/>
          <p:nvPr/>
        </p:nvSpPr>
        <p:spPr>
          <a:xfrm>
            <a:off x="220617" y="1252284"/>
            <a:ext cx="5011868" cy="5078313"/>
          </a:xfrm>
          <a:prstGeom prst="rect">
            <a:avLst/>
          </a:prstGeom>
          <a:noFill/>
        </p:spPr>
        <p:txBody>
          <a:bodyPr wrap="square">
            <a:spAutoFit/>
          </a:bodyPr>
          <a:lstStyle/>
          <a:p>
            <a:pPr marL="285750" indent="-285750">
              <a:buFont typeface="Arial" panose="020B0604020202020204" pitchFamily="34" charset="0"/>
              <a:buChar char="•"/>
            </a:pPr>
            <a:r>
              <a:rPr lang="ru-RU" sz="1800" i="1" dirty="0">
                <a:effectLst/>
                <a:latin typeface="Calibri" panose="020F0502020204030204" pitchFamily="34" charset="0"/>
                <a:ea typeface="Calibri" panose="020F0502020204030204" pitchFamily="34" charset="0"/>
                <a:cs typeface="Times New Roman" panose="02020603050405020304" pitchFamily="18" charset="0"/>
              </a:rPr>
              <a:t>Да се обезбеди баланс помеѓу барањата за спроведување на законот и заштитата на човековите права и слободи</a:t>
            </a:r>
          </a:p>
          <a:p>
            <a:pPr marL="285750" indent="-285750">
              <a:buFont typeface="Arial" panose="020B0604020202020204" pitchFamily="34" charset="0"/>
              <a:buChar char="•"/>
            </a:pPr>
            <a:r>
              <a:rPr lang="ru-RU" sz="1800" i="1" dirty="0">
                <a:effectLst/>
                <a:latin typeface="Calibri" panose="020F0502020204030204" pitchFamily="34" charset="0"/>
                <a:ea typeface="Calibri" panose="020F0502020204030204" pitchFamily="34" charset="0"/>
                <a:cs typeface="Times New Roman" panose="02020603050405020304" pitchFamily="18" charset="0"/>
              </a:rPr>
              <a:t>Овластувањата или постапката мора да бидат пропорционални на природата и околностите на делото</a:t>
            </a:r>
          </a:p>
          <a:p>
            <a:pPr marL="285750" indent="-285750">
              <a:buFont typeface="Arial" panose="020B0604020202020204" pitchFamily="34" charset="0"/>
              <a:buChar char="•"/>
            </a:pPr>
            <a:r>
              <a:rPr lang="ru-RU" sz="1800" i="1" dirty="0">
                <a:effectLst/>
                <a:latin typeface="Calibri" panose="020F0502020204030204" pitchFamily="34" charset="0"/>
                <a:ea typeface="Calibri" panose="020F0502020204030204" pitchFamily="34" charset="0"/>
                <a:cs typeface="Times New Roman" panose="02020603050405020304" pitchFamily="18" charset="0"/>
              </a:rPr>
              <a:t>Услови и заштитни мерки за заштита на човековите права и слободи во согласност со обврските од применливите инструменти за човекови права</a:t>
            </a:r>
          </a:p>
          <a:p>
            <a:pPr marL="742950" lvl="1" indent="-285750">
              <a:buFont typeface="Arial" panose="020B0604020202020204" pitchFamily="34" charset="0"/>
              <a:buChar char="•"/>
            </a:pPr>
            <a:r>
              <a:rPr lang="ru-RU" i="1" dirty="0">
                <a:effectLst/>
                <a:latin typeface="Calibri" panose="020F0502020204030204" pitchFamily="34" charset="0"/>
                <a:ea typeface="Calibri" panose="020F0502020204030204" pitchFamily="34" charset="0"/>
                <a:cs typeface="Times New Roman" panose="02020603050405020304" pitchFamily="18" charset="0"/>
              </a:rPr>
              <a:t>Судски надзор</a:t>
            </a:r>
          </a:p>
          <a:p>
            <a:pPr marL="742950" lvl="1" indent="-285750">
              <a:buFont typeface="Arial" panose="020B0604020202020204" pitchFamily="34" charset="0"/>
              <a:buChar char="•"/>
            </a:pPr>
            <a:r>
              <a:rPr lang="ru-RU" i="1" dirty="0">
                <a:effectLst/>
                <a:latin typeface="Calibri" panose="020F0502020204030204" pitchFamily="34" charset="0"/>
                <a:ea typeface="Calibri" panose="020F0502020204030204" pitchFamily="34" charset="0"/>
                <a:cs typeface="Times New Roman" panose="02020603050405020304" pitchFamily="18" charset="0"/>
              </a:rPr>
              <a:t>Друг независен надзор</a:t>
            </a:r>
          </a:p>
          <a:p>
            <a:pPr marL="742950" lvl="1" indent="-285750">
              <a:buFont typeface="Arial" panose="020B0604020202020204" pitchFamily="34" charset="0"/>
              <a:buChar char="•"/>
            </a:pPr>
            <a:r>
              <a:rPr lang="ru-RU" i="1" dirty="0">
                <a:effectLst/>
                <a:latin typeface="Calibri" panose="020F0502020204030204" pitchFamily="34" charset="0"/>
                <a:ea typeface="Calibri" panose="020F0502020204030204" pitchFamily="34" charset="0"/>
                <a:cs typeface="Times New Roman" panose="02020603050405020304" pitchFamily="18" charset="0"/>
              </a:rPr>
              <a:t>Основи кои ги оправдуваат процесните овластувања</a:t>
            </a:r>
          </a:p>
          <a:p>
            <a:pPr marL="742950" lvl="1" indent="-285750">
              <a:buFont typeface="Arial" panose="020B0604020202020204" pitchFamily="34" charset="0"/>
              <a:buChar char="•"/>
            </a:pPr>
            <a:r>
              <a:rPr lang="ru-RU" i="1" dirty="0">
                <a:effectLst/>
                <a:latin typeface="Calibri" panose="020F0502020204030204" pitchFamily="34" charset="0"/>
                <a:ea typeface="Calibri" panose="020F0502020204030204" pitchFamily="34" charset="0"/>
                <a:cs typeface="Times New Roman" panose="02020603050405020304" pitchFamily="18" charset="0"/>
              </a:rPr>
              <a:t>Ограничување на опфатот на овластувања</a:t>
            </a:r>
          </a:p>
          <a:p>
            <a:pPr marL="742950" lvl="1" indent="-285750">
              <a:buFont typeface="Arial" panose="020B0604020202020204" pitchFamily="34" charset="0"/>
              <a:buChar char="•"/>
            </a:pPr>
            <a:r>
              <a:rPr lang="ru-RU" i="1" dirty="0">
                <a:effectLst/>
                <a:latin typeface="Calibri" panose="020F0502020204030204" pitchFamily="34" charset="0"/>
                <a:ea typeface="Calibri" panose="020F0502020204030204" pitchFamily="34" charset="0"/>
                <a:cs typeface="Times New Roman" panose="02020603050405020304" pitchFamily="18" charset="0"/>
              </a:rPr>
              <a:t>Ограничување на времетраењето на овластувањата</a:t>
            </a:r>
          </a:p>
        </p:txBody>
      </p:sp>
    </p:spTree>
    <p:extLst>
      <p:ext uri="{BB962C8B-B14F-4D97-AF65-F5344CB8AC3E}">
        <p14:creationId xmlns:p14="http://schemas.microsoft.com/office/powerpoint/2010/main" val="1143798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16 – </a:t>
            </a:r>
            <a:r>
              <a:rPr lang="mk-MK" sz="3200" b="1" dirty="0"/>
              <a:t>Експедитивно зачувување на </a:t>
            </a:r>
          </a:p>
          <a:p>
            <a:pPr algn="r"/>
            <a:r>
              <a:rPr lang="mk-MK" sz="3200" b="1" dirty="0"/>
              <a:t>складирани компјутерски податоци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484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1" name="Google Shape;268;p15">
            <a:extLst>
              <a:ext uri="{FF2B5EF4-FFF2-40B4-BE49-F238E27FC236}">
                <a16:creationId xmlns:a16="http://schemas.microsoft.com/office/drawing/2014/main" id="{DDD58FF3-9360-41E9-912B-5019C8CA0AE3}"/>
              </a:ext>
            </a:extLst>
          </p:cNvPr>
          <p:cNvSpPr txBox="1"/>
          <p:nvPr/>
        </p:nvSpPr>
        <p:spPr>
          <a:xfrm>
            <a:off x="312057" y="1185508"/>
            <a:ext cx="8519885" cy="5292809"/>
          </a:xfrm>
          <a:prstGeom prst="rect">
            <a:avLst/>
          </a:prstGeom>
          <a:noFill/>
          <a:ln w="38100"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Податоците што се во зачувана форма треба да бидат заштитени од сѐ што може да предизвика промена или влошување на нивниот сегашен квалитет или состојба</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Податоците треба да се чуваат безбедни од модификација, влошување или бришење</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Овластувањето ги опфаќа сите компјутерски податоци (претплатник, сообраќај, содржина)</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Мора да се примени во врска со истрага на одреден случај и во врска со специфицирани компјутерски податоци (не за недефинирано количество податоци)</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Податоците што се бара да бидат зачувани, веќе мора да се зачувани во компјутерски систем</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Мора да постои основа дека компјутерските податоци се особено ранливи на загуба или модификација</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Зачувувањето е привремено овластување за заштита на податоците додека надлежните органи бараат генерирање на податоци или претрес и заплена на податоци</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Зачувувањето мора да биде експедитивно и да се изврши во одредено време</a:t>
            </a:r>
          </a:p>
          <a:p>
            <a:pPr marL="285750" indent="-285750">
              <a:buFont typeface="Arial" panose="020B0604020202020204" pitchFamily="34" charset="0"/>
              <a:buChar char="•"/>
            </a:pPr>
            <a:r>
              <a:rPr lang="ru-RU" sz="1700" i="1" dirty="0">
                <a:effectLst/>
                <a:latin typeface="Calibri" panose="020F0502020204030204" pitchFamily="34" charset="0"/>
                <a:ea typeface="Calibri" panose="020F0502020204030204" pitchFamily="34" charset="0"/>
                <a:cs typeface="Times New Roman" panose="02020603050405020304" pitchFamily="18" charset="0"/>
              </a:rPr>
              <a:t>Зачувувањето може да се наложи или слично да се добие со други средства (на пр. налог за претрес и заплена или за генерирање информации)</a:t>
            </a: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4457"/>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5" name="Rectangle 14"/>
          <p:cNvSpPr/>
          <p:nvPr/>
        </p:nvSpPr>
        <p:spPr>
          <a:xfrm>
            <a:off x="877824" y="-27384"/>
            <a:ext cx="830275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17 – </a:t>
            </a:r>
            <a:r>
              <a:rPr lang="ru-RU" sz="3200" b="1" dirty="0"/>
              <a:t>Експедитивно зачувување и делумно откривање на податочен сообраќај</a:t>
            </a:r>
            <a:endParaRPr lang="en-GB" sz="3200" b="1" dirty="0"/>
          </a:p>
        </p:txBody>
      </p:sp>
      <p:sp>
        <p:nvSpPr>
          <p:cNvPr id="19" name="Rectangle 3">
            <a:extLst>
              <a:ext uri="{FF2B5EF4-FFF2-40B4-BE49-F238E27FC236}">
                <a16:creationId xmlns:a16="http://schemas.microsoft.com/office/drawing/2014/main" id="{11F7FC3F-35CA-4B36-960F-CD6FA6CEE107}"/>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ru-RU" altLang="sr-Latn-RS" sz="2000" i="1" dirty="0">
                <a:ea typeface="ＭＳ Ｐゴシック" pitchFamily="34" charset="-128"/>
              </a:rPr>
              <a:t>Повеќе даватели на услуги обично се вклучени во преносот на комуникациите</a:t>
            </a:r>
          </a:p>
          <a:p>
            <a:pPr eaLnBrk="1" hangingPunct="1">
              <a:lnSpc>
                <a:spcPct val="80000"/>
              </a:lnSpc>
              <a:spcBef>
                <a:spcPts val="600"/>
              </a:spcBef>
              <a:spcAft>
                <a:spcPts val="1200"/>
              </a:spcAft>
              <a:defRPr/>
            </a:pPr>
            <a:r>
              <a:rPr lang="ru-RU" altLang="sr-Latn-RS" sz="2000" i="1" dirty="0">
                <a:ea typeface="ＭＳ Ｐゴシック" pitchFamily="34" charset="-128"/>
              </a:rPr>
              <a:t>Податочниот сообраќај честопати се споделува помеѓу давателите на услуги за комерцијални, безбедносни или технички цели</a:t>
            </a:r>
          </a:p>
          <a:p>
            <a:pPr eaLnBrk="1" hangingPunct="1">
              <a:lnSpc>
                <a:spcPct val="80000"/>
              </a:lnSpc>
              <a:spcBef>
                <a:spcPts val="600"/>
              </a:spcBef>
              <a:spcAft>
                <a:spcPts val="1200"/>
              </a:spcAft>
              <a:defRPr/>
            </a:pPr>
            <a:r>
              <a:rPr lang="ru-RU" altLang="sr-Latn-RS" sz="2000" i="1" dirty="0">
                <a:ea typeface="ＭＳ Ｐゴシック" pitchFamily="34" charset="-128"/>
              </a:rPr>
              <a:t>Вообичаено ниту еден давател на услуги не поседува доволно клучен податочен сообраќај за да одреди изворот и дестинацијата на комуникација (секој давател на услуги има дел од сложувалката)</a:t>
            </a:r>
          </a:p>
          <a:p>
            <a:pPr eaLnBrk="1" hangingPunct="1">
              <a:lnSpc>
                <a:spcPct val="80000"/>
              </a:lnSpc>
              <a:spcBef>
                <a:spcPts val="600"/>
              </a:spcBef>
              <a:spcAft>
                <a:spcPts val="1200"/>
              </a:spcAft>
              <a:defRPr/>
            </a:pPr>
            <a:r>
              <a:rPr lang="ru-RU" altLang="sr-Latn-RS" sz="2000" i="1" dirty="0">
                <a:ea typeface="ＭＳ Ｐゴシック" pitchFamily="34" charset="-128"/>
              </a:rPr>
              <a:t>Страните можат да доставуваат посебни налози за секој давател на услуги или единствен налог што се доставува последователно како што се идентификува секој следен давател на услуги</a:t>
            </a:r>
          </a:p>
          <a:p>
            <a:pPr eaLnBrk="1" hangingPunct="1">
              <a:lnSpc>
                <a:spcPct val="80000"/>
              </a:lnSpc>
              <a:spcBef>
                <a:spcPts val="600"/>
              </a:spcBef>
              <a:spcAft>
                <a:spcPts val="1200"/>
              </a:spcAft>
              <a:defRPr/>
            </a:pPr>
            <a:r>
              <a:rPr lang="ru-RU" altLang="sr-Latn-RS" sz="2000" i="1" dirty="0">
                <a:ea typeface="ＭＳ Ｐゴシック" pitchFamily="34" charset="-128"/>
              </a:rPr>
              <a:t>Ова овластување не обезбедува само зачувување: истото бара и експедитивно откривање на доволно количество податочен сообраќај за да се идентификуваат другите даватели на услуги вклучени во преносот на комуникација и патеката на комуникацијата</a:t>
            </a:r>
          </a:p>
          <a:p>
            <a:pPr eaLnBrk="1" hangingPunct="1">
              <a:lnSpc>
                <a:spcPct val="80000"/>
              </a:lnSpc>
              <a:spcBef>
                <a:spcPts val="600"/>
              </a:spcBef>
              <a:spcAft>
                <a:spcPts val="1200"/>
              </a:spcAft>
              <a:defRPr/>
            </a:pPr>
            <a:r>
              <a:rPr lang="ru-RU" altLang="sr-Latn-RS" sz="2000" i="1" dirty="0">
                <a:ea typeface="ＭＳ Ｐゴシック" pitchFamily="34" charset="-128"/>
              </a:rPr>
              <a:t>Целта е да се овозможи идентификување на сите даватели на услуги за да може да се преземат соодветни процесни мерки</a:t>
            </a:r>
          </a:p>
          <a:p>
            <a:pPr eaLnBrk="1" hangingPunct="1">
              <a:lnSpc>
                <a:spcPct val="80000"/>
              </a:lnSpc>
              <a:spcBef>
                <a:spcPts val="600"/>
              </a:spcBef>
              <a:spcAft>
                <a:spcPts val="1200"/>
              </a:spcAft>
              <a:defRPr/>
            </a:pPr>
            <a:endParaRPr lang="en-US" altLang="sr-Latn-RS" sz="2000" i="1" dirty="0">
              <a:ea typeface="ＭＳ Ｐゴシック" pitchFamily="34" charset="-128"/>
            </a:endParaRPr>
          </a:p>
        </p:txBody>
      </p:sp>
    </p:spTree>
    <p:extLst>
      <p:ext uri="{BB962C8B-B14F-4D97-AF65-F5344CB8AC3E}">
        <p14:creationId xmlns:p14="http://schemas.microsoft.com/office/powerpoint/2010/main" val="22277340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18 – </a:t>
            </a:r>
            <a:r>
              <a:rPr lang="mk-MK" sz="3200" b="1" dirty="0"/>
              <a:t>Налог за генерирање информации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1" name="Google Shape;379;p29">
            <a:extLst>
              <a:ext uri="{FF2B5EF4-FFF2-40B4-BE49-F238E27FC236}">
                <a16:creationId xmlns:a16="http://schemas.microsoft.com/office/drawing/2014/main" id="{7E21A88F-B30D-473B-B5A9-913BB30DBF1C}"/>
              </a:ext>
            </a:extLst>
          </p:cNvPr>
          <p:cNvSpPr txBox="1"/>
          <p:nvPr/>
        </p:nvSpPr>
        <p:spPr>
          <a:xfrm>
            <a:off x="348345" y="989547"/>
            <a:ext cx="8184095" cy="5411248"/>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chemeClr val="dk1"/>
              </a:buClr>
              <a:buSzPts val="2300"/>
              <a:buFont typeface="Arial"/>
              <a:buNone/>
            </a:pPr>
            <a:r>
              <a:rPr lang="mk-MK" sz="2400" b="1" i="1" u="none" strike="noStrike" cap="none" dirty="0">
                <a:solidFill>
                  <a:schemeClr val="dk1"/>
                </a:solidFill>
                <a:latin typeface="Calibri"/>
                <a:ea typeface="Calibri"/>
                <a:cs typeface="Calibri"/>
                <a:sym typeface="Calibri"/>
              </a:rPr>
              <a:t>Налог за генерирање информации</a:t>
            </a:r>
            <a:endParaRPr sz="2400" b="1" i="1" u="none" strike="noStrike" cap="none" dirty="0">
              <a:solidFill>
                <a:schemeClr val="dk1"/>
              </a:solidFill>
              <a:latin typeface="Calibri"/>
              <a:ea typeface="Calibri"/>
              <a:cs typeface="Calibri"/>
              <a:sym typeface="Calibri"/>
            </a:endParaRPr>
          </a:p>
          <a:p>
            <a:pPr marL="0" marR="0" lvl="0" indent="0" algn="ctr" rtl="0">
              <a:lnSpc>
                <a:spcPct val="80000"/>
              </a:lnSpc>
              <a:spcBef>
                <a:spcPts val="1800"/>
              </a:spcBef>
              <a:spcAft>
                <a:spcPts val="0"/>
              </a:spcAft>
              <a:buClr>
                <a:schemeClr val="dk1"/>
              </a:buClr>
              <a:buSzPts val="2300"/>
              <a:buFont typeface="Arial"/>
              <a:buNone/>
            </a:pPr>
            <a:r>
              <a:rPr lang="mk-MK" sz="2400" b="1" i="1" u="none" strike="noStrike" cap="none" dirty="0">
                <a:solidFill>
                  <a:schemeClr val="dk1"/>
                </a:solidFill>
                <a:latin typeface="Calibri"/>
                <a:ea typeface="Calibri"/>
                <a:cs typeface="Calibri"/>
                <a:sym typeface="Calibri"/>
              </a:rPr>
              <a:t>(член 18 – Конвенција од Будимпешта)</a:t>
            </a:r>
            <a:endParaRPr sz="2400" b="1" i="1" u="none" strike="noStrike" cap="none" dirty="0">
              <a:solidFill>
                <a:schemeClr val="dk1"/>
              </a:solidFill>
              <a:latin typeface="Calibri"/>
              <a:ea typeface="Calibri"/>
              <a:cs typeface="Calibri"/>
              <a:sym typeface="Calibri"/>
            </a:endParaRPr>
          </a:p>
          <a:p>
            <a:pPr marL="342900" marR="0" lvl="0" indent="-342900" algn="ctr" rtl="0">
              <a:lnSpc>
                <a:spcPct val="80000"/>
              </a:lnSpc>
              <a:spcBef>
                <a:spcPts val="1800"/>
              </a:spcBef>
              <a:spcAft>
                <a:spcPts val="0"/>
              </a:spcAft>
              <a:buClr>
                <a:schemeClr val="dk1"/>
              </a:buClr>
              <a:buSzPts val="1700"/>
              <a:buFont typeface="Arial"/>
              <a:buChar char="•"/>
            </a:pPr>
            <a:r>
              <a:rPr lang="mk-MK" i="1" dirty="0">
                <a:solidFill>
                  <a:schemeClr val="dk1"/>
                </a:solidFill>
                <a:latin typeface="Calibri"/>
                <a:ea typeface="Calibri"/>
                <a:cs typeface="Calibri"/>
                <a:sym typeface="Calibri"/>
              </a:rPr>
              <a:t>и</a:t>
            </a:r>
            <a:r>
              <a:rPr lang="mk-MK" b="0" i="1" u="none" strike="noStrike" cap="none" dirty="0">
                <a:solidFill>
                  <a:schemeClr val="dk1"/>
                </a:solidFill>
                <a:latin typeface="Calibri"/>
                <a:ea typeface="Calibri"/>
                <a:cs typeface="Calibri"/>
                <a:sym typeface="Calibri"/>
              </a:rPr>
              <a:t>сто така многу иновативно</a:t>
            </a:r>
            <a:endParaRPr b="0" i="1" u="none" strike="noStrike" cap="none" dirty="0">
              <a:solidFill>
                <a:schemeClr val="dk1"/>
              </a:solidFill>
              <a:latin typeface="Calibri"/>
              <a:ea typeface="Calibri"/>
              <a:cs typeface="Calibri"/>
              <a:sym typeface="Calibri"/>
            </a:endParaRPr>
          </a:p>
          <a:p>
            <a:pPr marL="539750" marR="0" lvl="0" indent="-342900" algn="l" rtl="0">
              <a:lnSpc>
                <a:spcPct val="80000"/>
              </a:lnSpc>
              <a:spcBef>
                <a:spcPts val="1800"/>
              </a:spcBef>
              <a:spcAft>
                <a:spcPts val="0"/>
              </a:spcAft>
              <a:buClr>
                <a:schemeClr val="dk1"/>
              </a:buClr>
              <a:buSzPts val="1700"/>
              <a:buFont typeface="Arial"/>
              <a:buChar char="•"/>
            </a:pPr>
            <a:r>
              <a:rPr lang="mk-MK" b="0" i="1" u="none" strike="noStrike" cap="none" dirty="0">
                <a:solidFill>
                  <a:schemeClr val="dk1"/>
                </a:solidFill>
                <a:latin typeface="Calibri"/>
                <a:ea typeface="Calibri"/>
                <a:cs typeface="Calibri"/>
                <a:sym typeface="Calibri"/>
              </a:rPr>
              <a:t>Да се овластат органите за спроведување на законот да издаваат налози </a:t>
            </a:r>
            <a:r>
              <a:rPr lang="mk-MK" i="1" dirty="0">
                <a:solidFill>
                  <a:schemeClr val="dk1"/>
                </a:solidFill>
                <a:latin typeface="Calibri"/>
                <a:ea typeface="Calibri"/>
                <a:cs typeface="Calibri"/>
                <a:sym typeface="Calibri"/>
              </a:rPr>
              <a:t>за генерирање информации</a:t>
            </a:r>
            <a:endParaRPr b="0" i="1" u="none" strike="noStrike" cap="none" dirty="0">
              <a:solidFill>
                <a:schemeClr val="dk1"/>
              </a:solidFill>
              <a:latin typeface="Calibri"/>
              <a:ea typeface="Calibri"/>
              <a:cs typeface="Calibri"/>
              <a:sym typeface="Calibri"/>
            </a:endParaRPr>
          </a:p>
          <a:p>
            <a:pPr marL="539750" marR="0" lvl="0" indent="-342900" algn="l" rtl="0">
              <a:lnSpc>
                <a:spcPct val="80000"/>
              </a:lnSpc>
              <a:spcBef>
                <a:spcPts val="1800"/>
              </a:spcBef>
              <a:spcAft>
                <a:spcPts val="0"/>
              </a:spcAft>
              <a:buClr>
                <a:schemeClr val="dk1"/>
              </a:buClr>
              <a:buSzPts val="1700"/>
              <a:buFont typeface="Arial"/>
              <a:buChar char="•"/>
            </a:pPr>
            <a:r>
              <a:rPr lang="mk-MK" b="0" i="1" u="none" strike="noStrike" cap="none" dirty="0">
                <a:solidFill>
                  <a:schemeClr val="dk1"/>
                </a:solidFill>
                <a:latin typeface="Calibri"/>
                <a:ea typeface="Calibri"/>
                <a:cs typeface="Calibri"/>
                <a:sym typeface="Calibri"/>
              </a:rPr>
              <a:t>Овој налог може да го издадат агенциите за спроведување на законот кон поединци и даватели на услуги</a:t>
            </a:r>
            <a:endParaRPr b="0" i="1" u="none" strike="noStrike" cap="none" dirty="0">
              <a:solidFill>
                <a:schemeClr val="dk1"/>
              </a:solidFill>
              <a:latin typeface="Calibri"/>
              <a:ea typeface="Calibri"/>
              <a:cs typeface="Calibri"/>
              <a:sym typeface="Calibri"/>
            </a:endParaRPr>
          </a:p>
          <a:p>
            <a:pPr marL="539750" marR="0" lvl="0" indent="-342900" algn="l" rtl="0">
              <a:lnSpc>
                <a:spcPct val="80000"/>
              </a:lnSpc>
              <a:spcBef>
                <a:spcPts val="1800"/>
              </a:spcBef>
              <a:spcAft>
                <a:spcPts val="0"/>
              </a:spcAft>
              <a:buClr>
                <a:schemeClr val="dk1"/>
              </a:buClr>
              <a:buSzPts val="1700"/>
              <a:buFont typeface="Arial"/>
              <a:buChar char="•"/>
            </a:pPr>
            <a:r>
              <a:rPr lang="mk-MK" b="0" i="1" u="none" strike="noStrike" cap="none" dirty="0">
                <a:solidFill>
                  <a:schemeClr val="dk1"/>
                </a:solidFill>
                <a:latin typeface="Calibri"/>
                <a:ea typeface="Calibri"/>
                <a:cs typeface="Calibri"/>
                <a:sym typeface="Calibri"/>
              </a:rPr>
              <a:t>Налог за да се обезбедат:</a:t>
            </a:r>
            <a:endParaRPr b="0" i="1" u="none" strike="noStrike" cap="none" dirty="0">
              <a:solidFill>
                <a:schemeClr val="dk1"/>
              </a:solidFill>
              <a:latin typeface="Calibri"/>
              <a:ea typeface="Calibri"/>
              <a:cs typeface="Calibri"/>
              <a:sym typeface="Calibri"/>
            </a:endParaRPr>
          </a:p>
          <a:p>
            <a:pPr marL="939800" marR="0" lvl="1" indent="-285750" algn="l" rtl="0">
              <a:lnSpc>
                <a:spcPct val="80000"/>
              </a:lnSpc>
              <a:spcBef>
                <a:spcPts val="1800"/>
              </a:spcBef>
              <a:spcAft>
                <a:spcPts val="0"/>
              </a:spcAft>
              <a:buClr>
                <a:schemeClr val="dk1"/>
              </a:buClr>
              <a:buSzPts val="1600"/>
              <a:buFont typeface="Arial"/>
              <a:buChar char="–"/>
            </a:pPr>
            <a:r>
              <a:rPr lang="mk-MK" b="0" i="1" u="none" strike="noStrike" cap="none" dirty="0">
                <a:solidFill>
                  <a:schemeClr val="dk1"/>
                </a:solidFill>
                <a:latin typeface="Calibri"/>
                <a:ea typeface="Calibri"/>
                <a:cs typeface="Calibri"/>
                <a:sym typeface="Calibri"/>
              </a:rPr>
              <a:t>податоци зачувани во компјутерски систем во нивна надлежност</a:t>
            </a:r>
            <a:endParaRPr b="0" i="1" u="none" strike="noStrike" cap="none" dirty="0">
              <a:solidFill>
                <a:schemeClr val="dk1"/>
              </a:solidFill>
              <a:latin typeface="Calibri"/>
              <a:ea typeface="Calibri"/>
              <a:cs typeface="Calibri"/>
              <a:sym typeface="Calibri"/>
            </a:endParaRPr>
          </a:p>
          <a:p>
            <a:pPr marL="939800" marR="0" lvl="1" indent="-285750" algn="l" rtl="0">
              <a:lnSpc>
                <a:spcPct val="80000"/>
              </a:lnSpc>
              <a:spcBef>
                <a:spcPts val="1800"/>
              </a:spcBef>
              <a:spcAft>
                <a:spcPts val="0"/>
              </a:spcAft>
              <a:buClr>
                <a:schemeClr val="dk1"/>
              </a:buClr>
              <a:buSzPts val="1600"/>
              <a:buFont typeface="Arial"/>
              <a:buChar char="–"/>
            </a:pPr>
            <a:r>
              <a:rPr lang="mk-MK" b="0" i="1" u="none" strike="noStrike" cap="none" dirty="0">
                <a:solidFill>
                  <a:schemeClr val="dk1"/>
                </a:solidFill>
                <a:latin typeface="Calibri"/>
                <a:ea typeface="Calibri"/>
                <a:cs typeface="Calibri"/>
                <a:sym typeface="Calibri"/>
              </a:rPr>
              <a:t>информации за претплатници</a:t>
            </a:r>
            <a:endParaRPr b="0" i="1" u="none" strike="noStrike" cap="none" dirty="0">
              <a:solidFill>
                <a:schemeClr val="dk1"/>
              </a:solidFill>
              <a:latin typeface="Calibri"/>
              <a:ea typeface="Calibri"/>
              <a:cs typeface="Calibri"/>
              <a:sym typeface="Calibri"/>
            </a:endParaRPr>
          </a:p>
          <a:p>
            <a:pPr marL="539750" marR="0" lvl="0" indent="-342900" algn="l" rtl="0">
              <a:lnSpc>
                <a:spcPct val="80000"/>
              </a:lnSpc>
              <a:spcBef>
                <a:spcPts val="1800"/>
              </a:spcBef>
              <a:spcAft>
                <a:spcPts val="0"/>
              </a:spcAft>
              <a:buClr>
                <a:schemeClr val="dk1"/>
              </a:buClr>
              <a:buSzPts val="1700"/>
              <a:buFont typeface="Arial"/>
              <a:buChar char="•"/>
            </a:pPr>
            <a:r>
              <a:rPr lang="mk-MK" i="1" dirty="0">
                <a:solidFill>
                  <a:schemeClr val="dk1"/>
                </a:solidFill>
                <a:latin typeface="Calibri"/>
                <a:ea typeface="Calibri"/>
                <a:cs typeface="Calibri"/>
                <a:sym typeface="Calibri"/>
              </a:rPr>
              <a:t>Н</a:t>
            </a:r>
            <a:r>
              <a:rPr lang="mk-MK" b="0" i="1" u="none" strike="noStrike" cap="none" dirty="0">
                <a:solidFill>
                  <a:schemeClr val="dk1"/>
                </a:solidFill>
                <a:latin typeface="Calibri"/>
                <a:ea typeface="Calibri"/>
                <a:cs typeface="Calibri"/>
                <a:sym typeface="Calibri"/>
              </a:rPr>
              <a:t>алогот за генерирање информации мора да ја наведе природата и обемот на потребните податоци</a:t>
            </a:r>
            <a:endParaRPr b="0" i="1" u="none" strike="noStrike" cap="none" dirty="0">
              <a:solidFill>
                <a:schemeClr val="dk1"/>
              </a:solidFill>
              <a:latin typeface="Calibri"/>
              <a:ea typeface="Calibri"/>
              <a:cs typeface="Calibri"/>
              <a:sym typeface="Calibri"/>
            </a:endParaRPr>
          </a:p>
          <a:p>
            <a:pPr marL="539750" marR="0" lvl="0" indent="-342900" algn="l" rtl="0">
              <a:lnSpc>
                <a:spcPct val="80000"/>
              </a:lnSpc>
              <a:spcBef>
                <a:spcPts val="1800"/>
              </a:spcBef>
              <a:spcAft>
                <a:spcPts val="0"/>
              </a:spcAft>
              <a:buClr>
                <a:schemeClr val="dk1"/>
              </a:buClr>
              <a:buSzPts val="1700"/>
              <a:buFont typeface="Arial"/>
              <a:buChar char="•"/>
            </a:pPr>
            <a:r>
              <a:rPr lang="mk-MK" b="0" i="1" u="none" strike="noStrike" cap="none" dirty="0">
                <a:solidFill>
                  <a:schemeClr val="dk1"/>
                </a:solidFill>
                <a:latin typeface="Calibri"/>
                <a:ea typeface="Calibri"/>
                <a:cs typeface="Calibri"/>
                <a:sym typeface="Calibri"/>
              </a:rPr>
              <a:t>Податоците што ги бара истрагата мора да бидат претходно утврдени</a:t>
            </a:r>
            <a:endParaRPr b="0" i="1"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Анкетно прашање</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44624"/>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2700">
                <a:solidFill>
                  <a:schemeClr val="bg1"/>
                </a:solidFill>
                <a:latin typeface="Verdana" panose="020B0604030504040204" pitchFamily="34" charset="0"/>
                <a:ea typeface="Verdana" panose="020B0604030504040204" pitchFamily="34" charset="0"/>
                <a:cs typeface="Verdana" charset="0"/>
              </a:rPr>
              <a:t>Претрес и запленување </a:t>
            </a:r>
          </a:p>
          <a:p>
            <a:pPr algn="r"/>
            <a:r>
              <a:rPr lang="mk-MK" sz="2700">
                <a:solidFill>
                  <a:schemeClr val="bg1"/>
                </a:solidFill>
                <a:latin typeface="Verdana" panose="020B0604030504040204" pitchFamily="34" charset="0"/>
                <a:ea typeface="Verdana" panose="020B0604030504040204" pitchFamily="34" charset="0"/>
                <a:cs typeface="Verdana" charset="0"/>
              </a:rPr>
              <a:t>на складирани компјутерски податоци</a:t>
            </a:r>
          </a:p>
        </p:txBody>
      </p:sp>
      <p:sp>
        <p:nvSpPr>
          <p:cNvPr id="2" name="Rectangle 3">
            <a:extLst>
              <a:ext uri="{FF2B5EF4-FFF2-40B4-BE49-F238E27FC236}">
                <a16:creationId xmlns:a16="http://schemas.microsoft.com/office/drawing/2014/main" id="{4B7A20FD-779E-46A1-B7F9-46B26961CD96}"/>
              </a:ext>
            </a:extLst>
          </p:cNvPr>
          <p:cNvSpPr txBox="1">
            <a:spLocks/>
          </p:cNvSpPr>
          <p:nvPr/>
        </p:nvSpPr>
        <p:spPr bwMode="auto">
          <a:xfrm>
            <a:off x="243068" y="1145894"/>
            <a:ext cx="8672354" cy="5324354"/>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mk-MK" sz="2600" b="1" i="1" dirty="0">
                <a:ea typeface="ＭＳ Ｐゴシック" pitchFamily="34" charset="-128"/>
              </a:rPr>
              <a:t>Претрес и запленување на складирани компјутерски податоци</a:t>
            </a:r>
            <a:br>
              <a:rPr lang="mk-MK" sz="2600" b="1" i="1" dirty="0">
                <a:ea typeface="ＭＳ Ｐゴシック" pitchFamily="34" charset="-128"/>
              </a:rPr>
            </a:br>
            <a:r>
              <a:rPr lang="mk-MK" sz="2600" b="1" i="1" dirty="0">
                <a:ea typeface="ＭＳ Ｐゴシック" pitchFamily="34" charset="-128"/>
              </a:rPr>
              <a:t>(член 19 - Конвенција од Будимпешта)</a:t>
            </a:r>
          </a:p>
          <a:p>
            <a:pPr eaLnBrk="1" hangingPunct="1">
              <a:lnSpc>
                <a:spcPct val="80000"/>
              </a:lnSpc>
              <a:spcBef>
                <a:spcPts val="600"/>
              </a:spcBef>
              <a:spcAft>
                <a:spcPts val="1200"/>
              </a:spcAft>
              <a:defRPr/>
            </a:pPr>
            <a:r>
              <a:rPr lang="mk-MK" sz="2400" b="1" i="1" dirty="0">
                <a:ea typeface="ＭＳ Ｐゴシック" pitchFamily="34" charset="-128"/>
              </a:rPr>
              <a:t>Каде</a:t>
            </a:r>
            <a:r>
              <a:rPr lang="mk-MK" sz="2400" i="1" dirty="0">
                <a:ea typeface="ＭＳ Ｐゴシック" pitchFamily="34" charset="-128"/>
              </a:rPr>
              <a:t>:</a:t>
            </a:r>
          </a:p>
          <a:p>
            <a:pPr lvl="1" eaLnBrk="1" hangingPunct="1">
              <a:lnSpc>
                <a:spcPct val="80000"/>
              </a:lnSpc>
              <a:spcBef>
                <a:spcPts val="600"/>
              </a:spcBef>
              <a:spcAft>
                <a:spcPts val="1200"/>
              </a:spcAft>
              <a:defRPr/>
            </a:pPr>
            <a:r>
              <a:rPr lang="mk-MK" sz="2000" i="1" dirty="0">
                <a:ea typeface="ＭＳ Ｐゴシック" pitchFamily="34" charset="-128"/>
              </a:rPr>
              <a:t>Во компјутерски систем или дел од него</a:t>
            </a:r>
          </a:p>
          <a:p>
            <a:pPr lvl="1" eaLnBrk="1" hangingPunct="1">
              <a:lnSpc>
                <a:spcPct val="80000"/>
              </a:lnSpc>
              <a:spcBef>
                <a:spcPts val="600"/>
              </a:spcBef>
              <a:spcAft>
                <a:spcPts val="1200"/>
              </a:spcAft>
              <a:defRPr/>
            </a:pPr>
            <a:r>
              <a:rPr lang="mk-MK" sz="2000" i="1" dirty="0">
                <a:ea typeface="ＭＳ Ｐゴシック" pitchFamily="34" charset="-128"/>
              </a:rPr>
              <a:t>Во медиум за складирање компјутерски податоци </a:t>
            </a:r>
          </a:p>
          <a:p>
            <a:pPr lvl="1" eaLnBrk="1" hangingPunct="1">
              <a:lnSpc>
                <a:spcPct val="80000"/>
              </a:lnSpc>
              <a:spcBef>
                <a:spcPts val="600"/>
              </a:spcBef>
              <a:spcAft>
                <a:spcPts val="1200"/>
              </a:spcAft>
              <a:defRPr/>
            </a:pPr>
            <a:r>
              <a:rPr lang="mk-MK" sz="2000" i="1" dirty="0">
                <a:ea typeface="ＭＳ Ｐゴシック" pitchFamily="34" charset="-128"/>
              </a:rPr>
              <a:t>Во компјутерски систем достапен од првичниот систем (експедитивно проширување на пребарувањето)</a:t>
            </a:r>
          </a:p>
          <a:p>
            <a:pPr eaLnBrk="1" hangingPunct="1">
              <a:lnSpc>
                <a:spcPct val="80000"/>
              </a:lnSpc>
              <a:spcBef>
                <a:spcPts val="600"/>
              </a:spcBef>
              <a:spcAft>
                <a:spcPts val="1200"/>
              </a:spcAft>
              <a:defRPr/>
            </a:pPr>
            <a:r>
              <a:rPr lang="mk-MK" sz="2400" b="1" i="1" dirty="0">
                <a:ea typeface="ＭＳ Ｐゴシック" pitchFamily="34" charset="-128"/>
              </a:rPr>
              <a:t>Што</a:t>
            </a:r>
            <a:r>
              <a:rPr lang="mk-MK" sz="2400" i="1" dirty="0">
                <a:ea typeface="ＭＳ Ｐゴシック" pitchFamily="34" charset="-128"/>
              </a:rPr>
              <a:t>: </a:t>
            </a:r>
          </a:p>
          <a:p>
            <a:pPr lvl="1" eaLnBrk="1" hangingPunct="1">
              <a:lnSpc>
                <a:spcPct val="80000"/>
              </a:lnSpc>
              <a:spcBef>
                <a:spcPts val="600"/>
              </a:spcBef>
              <a:spcAft>
                <a:spcPts val="1200"/>
              </a:spcAft>
              <a:defRPr/>
            </a:pPr>
            <a:r>
              <a:rPr lang="mk-MK" sz="2000" i="1" dirty="0">
                <a:ea typeface="ＭＳ Ｐゴシック" pitchFamily="34" charset="-128"/>
              </a:rPr>
              <a:t>Заплена или слично обезбедување на компјутерските податоци до кои се пристапило</a:t>
            </a:r>
          </a:p>
          <a:p>
            <a:pPr lvl="1" eaLnBrk="1" hangingPunct="1">
              <a:lnSpc>
                <a:spcPct val="80000"/>
              </a:lnSpc>
              <a:spcBef>
                <a:spcPts val="600"/>
              </a:spcBef>
              <a:spcAft>
                <a:spcPts val="1200"/>
              </a:spcAft>
              <a:defRPr/>
            </a:pPr>
            <a:r>
              <a:rPr lang="mk-MK" sz="2000" i="1" dirty="0">
                <a:ea typeface="ＭＳ Ｐゴシック" pitchFamily="34" charset="-128"/>
              </a:rPr>
              <a:t>Овластување да се побараат неопходните информации за да се разбере функционирањето на системот</a:t>
            </a:r>
          </a:p>
        </p:txBody>
      </p:sp>
      <p:sp>
        <p:nvSpPr>
          <p:cNvPr id="7" name="Rectangle 6">
            <a:extLst>
              <a:ext uri="{FF2B5EF4-FFF2-40B4-BE49-F238E27FC236}">
                <a16:creationId xmlns:a16="http://schemas.microsoft.com/office/drawing/2014/main" id="{6E72038A-5FC4-4218-876D-2AF5B83D5A99}"/>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214B68E7-51ED-4719-BA95-4C6A06580B95}"/>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19 – </a:t>
            </a:r>
            <a:r>
              <a:rPr lang="mk-MK" sz="3200" b="1" dirty="0"/>
              <a:t>Претрес и запленување на</a:t>
            </a:r>
          </a:p>
          <a:p>
            <a:pPr algn="r"/>
            <a:r>
              <a:rPr lang="mk-MK" sz="3200" b="1" dirty="0"/>
              <a:t>компјутерски податоци</a:t>
            </a:r>
            <a:endParaRPr lang="en-GB" sz="3200" b="1" dirty="0"/>
          </a:p>
        </p:txBody>
      </p:sp>
      <p:pic>
        <p:nvPicPr>
          <p:cNvPr id="9" name="Picture 4">
            <a:extLst>
              <a:ext uri="{FF2B5EF4-FFF2-40B4-BE49-F238E27FC236}">
                <a16:creationId xmlns:a16="http://schemas.microsoft.com/office/drawing/2014/main" id="{F1E4F13D-6536-4BDB-B971-EB70F25BFA5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A234AA87-5F4D-4D14-89DD-F939DA2FC024}"/>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40662964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586D56E-97F5-4902-BE5E-C88E374098B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3">
            <a:extLst>
              <a:ext uri="{FF2B5EF4-FFF2-40B4-BE49-F238E27FC236}">
                <a16:creationId xmlns:a16="http://schemas.microsoft.com/office/drawing/2014/main" id="{1ACE1977-077C-4734-AAFB-24DB6415AE98}"/>
              </a:ext>
            </a:extLst>
          </p:cNvPr>
          <p:cNvSpPr txBox="1">
            <a:spLocks/>
          </p:cNvSpPr>
          <p:nvPr/>
        </p:nvSpPr>
        <p:spPr bwMode="auto">
          <a:xfrm>
            <a:off x="300943" y="1319515"/>
            <a:ext cx="8531000" cy="4840144"/>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mk-MK" sz="2800" b="1" i="1" dirty="0">
                <a:ea typeface="ＭＳ Ｐゴシック" pitchFamily="34" charset="-128"/>
              </a:rPr>
              <a:t>Заплена или слично обезбедување на компјутерските податоци до кои се пристапило</a:t>
            </a:r>
          </a:p>
          <a:p>
            <a:pPr algn="ctr" eaLnBrk="1" hangingPunct="1">
              <a:lnSpc>
                <a:spcPct val="80000"/>
              </a:lnSpc>
              <a:spcBef>
                <a:spcPts val="600"/>
              </a:spcBef>
              <a:spcAft>
                <a:spcPts val="1200"/>
              </a:spcAft>
              <a:defRPr/>
            </a:pPr>
            <a:r>
              <a:rPr lang="mk-MK" sz="2400" i="1" dirty="0">
                <a:ea typeface="ＭＳ Ｐゴシック" pitchFamily="34" charset="-128"/>
              </a:rPr>
              <a:t>Физичко запленување</a:t>
            </a:r>
          </a:p>
          <a:p>
            <a:pPr algn="ctr" eaLnBrk="1" hangingPunct="1">
              <a:lnSpc>
                <a:spcPct val="80000"/>
              </a:lnSpc>
              <a:spcBef>
                <a:spcPts val="600"/>
              </a:spcBef>
              <a:spcAft>
                <a:spcPts val="1200"/>
              </a:spcAft>
              <a:defRPr/>
            </a:pPr>
            <a:r>
              <a:rPr lang="mk-MK" sz="2400" i="1" dirty="0">
                <a:ea typeface="ＭＳ Ｐゴシック" pitchFamily="34" charset="-128"/>
              </a:rPr>
              <a:t>Запленување со едноставно копирање на податоците</a:t>
            </a:r>
          </a:p>
          <a:p>
            <a:pPr algn="ctr" eaLnBrk="1" hangingPunct="1">
              <a:lnSpc>
                <a:spcPct val="80000"/>
              </a:lnSpc>
              <a:spcBef>
                <a:spcPts val="600"/>
              </a:spcBef>
              <a:spcAft>
                <a:spcPts val="1200"/>
              </a:spcAft>
              <a:defRPr/>
            </a:pPr>
            <a:r>
              <a:rPr lang="mk-MK" sz="2400" i="1" dirty="0">
                <a:ea typeface="ＭＳ Ｐゴシック" pitchFamily="34" charset="-128"/>
              </a:rPr>
              <a:t>Запленувањето како одржување на интегритетот на тие податоци со чување на податоците во компјутерот каде што се складирани </a:t>
            </a:r>
          </a:p>
          <a:p>
            <a:pPr algn="ctr" eaLnBrk="1" hangingPunct="1">
              <a:lnSpc>
                <a:spcPct val="80000"/>
              </a:lnSpc>
              <a:spcBef>
                <a:spcPts val="600"/>
              </a:spcBef>
              <a:spcAft>
                <a:spcPts val="1200"/>
              </a:spcAft>
              <a:defRPr/>
            </a:pPr>
            <a:r>
              <a:rPr lang="mk-MK" sz="2400" i="1" dirty="0">
                <a:ea typeface="ＭＳ Ｐゴシック" pitchFamily="34" charset="-128"/>
              </a:rPr>
              <a:t>Запленување со оневозможување на пристап до податоците или дури и со отстранување на конкретни податоци од конкретен компјутер или компјутерски систем</a:t>
            </a:r>
          </a:p>
        </p:txBody>
      </p:sp>
      <p:sp>
        <p:nvSpPr>
          <p:cNvPr id="12"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44624"/>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2700">
                <a:solidFill>
                  <a:schemeClr val="bg1"/>
                </a:solidFill>
                <a:latin typeface="Verdana" panose="020B0604030504040204" pitchFamily="34" charset="0"/>
                <a:ea typeface="Verdana" panose="020B0604030504040204" pitchFamily="34" charset="0"/>
                <a:cs typeface="Verdana" charset="0"/>
              </a:rPr>
              <a:t>Претрес и запленување </a:t>
            </a:r>
          </a:p>
          <a:p>
            <a:pPr algn="r"/>
            <a:r>
              <a:rPr lang="mk-MK" sz="2700">
                <a:solidFill>
                  <a:schemeClr val="bg1"/>
                </a:solidFill>
                <a:latin typeface="Verdana" panose="020B0604030504040204" pitchFamily="34" charset="0"/>
                <a:ea typeface="Verdana" panose="020B0604030504040204" pitchFamily="34" charset="0"/>
                <a:cs typeface="Verdana" charset="0"/>
              </a:rPr>
              <a:t>на складирани компјутерски податоци</a:t>
            </a:r>
          </a:p>
        </p:txBody>
      </p:sp>
      <p:sp>
        <p:nvSpPr>
          <p:cNvPr id="8" name="Rectangle 7">
            <a:extLst>
              <a:ext uri="{FF2B5EF4-FFF2-40B4-BE49-F238E27FC236}">
                <a16:creationId xmlns:a16="http://schemas.microsoft.com/office/drawing/2014/main" id="{35265DD0-D575-4040-82B6-EB14AE3DA66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19 – </a:t>
            </a:r>
            <a:r>
              <a:rPr lang="mk-MK" sz="3200" b="1" dirty="0"/>
              <a:t>Претрес и запленување на</a:t>
            </a:r>
          </a:p>
          <a:p>
            <a:pPr algn="r"/>
            <a:r>
              <a:rPr lang="mk-MK" sz="3200" b="1" dirty="0"/>
              <a:t>компјутерски податоци</a:t>
            </a:r>
            <a:endParaRPr lang="en-GB" sz="3200" b="1" dirty="0"/>
          </a:p>
        </p:txBody>
      </p:sp>
      <p:pic>
        <p:nvPicPr>
          <p:cNvPr id="9" name="Picture 4">
            <a:extLst>
              <a:ext uri="{FF2B5EF4-FFF2-40B4-BE49-F238E27FC236}">
                <a16:creationId xmlns:a16="http://schemas.microsoft.com/office/drawing/2014/main" id="{13A31AD6-E5AE-4056-8F5D-07FB09D8F1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a:extLst>
              <a:ext uri="{FF2B5EF4-FFF2-40B4-BE49-F238E27FC236}">
                <a16:creationId xmlns:a16="http://schemas.microsoft.com/office/drawing/2014/main" id="{79483DF7-0970-42BA-A419-6225EB2E05DE}"/>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034223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511300" y="0"/>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000" dirty="0">
                <a:solidFill>
                  <a:schemeClr val="bg1"/>
                </a:solidFill>
                <a:latin typeface="Verdana" panose="020B0604030504040204" pitchFamily="34" charset="0"/>
                <a:ea typeface="Verdana" panose="020B0604030504040204" pitchFamily="34" charset="0"/>
                <a:cs typeface="Verdana" charset="0"/>
              </a:rPr>
              <a:t>Преземање податочен сообраќај во реално време</a:t>
            </a:r>
          </a:p>
        </p:txBody>
      </p:sp>
      <p:sp>
        <p:nvSpPr>
          <p:cNvPr id="2" name="Rectangle 3">
            <a:extLst>
              <a:ext uri="{FF2B5EF4-FFF2-40B4-BE49-F238E27FC236}">
                <a16:creationId xmlns:a16="http://schemas.microsoft.com/office/drawing/2014/main" id="{4A4DD29D-48E3-44D3-9376-83EADA19DD24}"/>
              </a:ext>
            </a:extLst>
          </p:cNvPr>
          <p:cNvSpPr txBox="1">
            <a:spLocks/>
          </p:cNvSpPr>
          <p:nvPr/>
        </p:nvSpPr>
        <p:spPr bwMode="auto">
          <a:xfrm>
            <a:off x="348344" y="1198107"/>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mk-MK" sz="2600" b="1" i="1" dirty="0">
                <a:ea typeface="ＭＳ Ｐゴシック" pitchFamily="34" charset="-128"/>
              </a:rPr>
              <a:t>Преземање податочен сообраќај во реално време</a:t>
            </a:r>
            <a:br>
              <a:rPr lang="mk-MK" sz="2600" b="1" i="1" dirty="0">
                <a:ea typeface="ＭＳ Ｐゴシック" pitchFamily="34" charset="-128"/>
              </a:rPr>
            </a:br>
            <a:r>
              <a:rPr lang="mk-MK" sz="2600" b="1" i="1" dirty="0">
                <a:ea typeface="ＭＳ Ｐゴシック" pitchFamily="34" charset="-128"/>
              </a:rPr>
              <a:t>(член 20 - Конвенција од Будимпешта)</a:t>
            </a:r>
          </a:p>
          <a:p>
            <a:pPr algn="ctr" eaLnBrk="1" hangingPunct="1">
              <a:lnSpc>
                <a:spcPct val="80000"/>
              </a:lnSpc>
              <a:spcBef>
                <a:spcPts val="600"/>
              </a:spcBef>
              <a:spcAft>
                <a:spcPts val="1200"/>
              </a:spcAft>
              <a:defRPr/>
            </a:pPr>
            <a:r>
              <a:rPr lang="mk-MK" sz="2600" i="1" dirty="0">
                <a:ea typeface="ＭＳ Ｐゴシック" pitchFamily="34" charset="-128"/>
              </a:rPr>
              <a:t>Овозможува истраги во живо</a:t>
            </a:r>
          </a:p>
          <a:p>
            <a:pPr algn="ctr" eaLnBrk="1" hangingPunct="1">
              <a:lnSpc>
                <a:spcPct val="80000"/>
              </a:lnSpc>
              <a:spcBef>
                <a:spcPts val="600"/>
              </a:spcBef>
              <a:spcAft>
                <a:spcPts val="1200"/>
              </a:spcAft>
              <a:defRPr/>
            </a:pPr>
            <a:r>
              <a:rPr lang="mk-MK" sz="2600" i="1" dirty="0" err="1">
                <a:ea typeface="ＭＳ Ｐゴシック" pitchFamily="34" charset="-128"/>
              </a:rPr>
              <a:t>Интрузивна</a:t>
            </a:r>
            <a:r>
              <a:rPr lang="mk-MK" sz="2600" i="1" dirty="0">
                <a:ea typeface="ＭＳ Ｐゴシック" pitchFamily="34" charset="-128"/>
              </a:rPr>
              <a:t> мерка, бара соодветно законодавство </a:t>
            </a:r>
          </a:p>
          <a:p>
            <a:pPr algn="ctr" eaLnBrk="1" hangingPunct="1">
              <a:lnSpc>
                <a:spcPct val="80000"/>
              </a:lnSpc>
              <a:spcBef>
                <a:spcPts val="600"/>
              </a:spcBef>
              <a:spcAft>
                <a:spcPts val="1200"/>
              </a:spcAft>
              <a:defRPr/>
            </a:pPr>
            <a:r>
              <a:rPr lang="mk-MK" sz="2600" i="1" dirty="0">
                <a:ea typeface="ＭＳ Ｐゴシック" pitchFamily="34" charset="-128"/>
              </a:rPr>
              <a:t>Органите за спроведување на законот да собираат или снимаат, со помош на технички средства, податоци во реално време и </a:t>
            </a:r>
          </a:p>
          <a:p>
            <a:pPr algn="ctr" eaLnBrk="1" hangingPunct="1">
              <a:lnSpc>
                <a:spcPct val="80000"/>
              </a:lnSpc>
              <a:spcBef>
                <a:spcPts val="600"/>
              </a:spcBef>
              <a:spcAft>
                <a:spcPts val="1200"/>
              </a:spcAft>
              <a:defRPr/>
            </a:pPr>
            <a:r>
              <a:rPr lang="mk-MK" sz="2600" i="1" dirty="0">
                <a:ea typeface="ＭＳ Ｐゴシック" pitchFamily="34" charset="-128"/>
              </a:rPr>
              <a:t>Овластување да им се наложи на давателите на услуги да собираат или снимаат податоци од сопствените корисници, во реално време.</a:t>
            </a:r>
          </a:p>
        </p:txBody>
      </p:sp>
      <p:sp>
        <p:nvSpPr>
          <p:cNvPr id="4" name="Rectangle 3">
            <a:extLst>
              <a:ext uri="{FF2B5EF4-FFF2-40B4-BE49-F238E27FC236}">
                <a16:creationId xmlns:a16="http://schemas.microsoft.com/office/drawing/2014/main" id="{28F47BC4-F466-402F-982E-D6651E71E09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B66ABDCA-1399-4C7F-B6DE-7257765A374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20 – </a:t>
            </a:r>
            <a:r>
              <a:rPr lang="mk-MK" sz="3200" b="1" dirty="0"/>
              <a:t>Преземање на податочен </a:t>
            </a:r>
          </a:p>
          <a:p>
            <a:pPr algn="r"/>
            <a:r>
              <a:rPr lang="mk-MK" sz="3200" b="1" dirty="0"/>
              <a:t>сообраќај во реално време</a:t>
            </a:r>
            <a:endParaRPr lang="en-GB" sz="3200" b="1" dirty="0"/>
          </a:p>
        </p:txBody>
      </p:sp>
      <p:pic>
        <p:nvPicPr>
          <p:cNvPr id="6" name="Picture 4">
            <a:extLst>
              <a:ext uri="{FF2B5EF4-FFF2-40B4-BE49-F238E27FC236}">
                <a16:creationId xmlns:a16="http://schemas.microsoft.com/office/drawing/2014/main" id="{3372FBF7-27B0-4E73-AEDD-FD97E65BE3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A2D72A9F-F986-4E37-AE47-99A894AD87DA}"/>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023540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Дефиниции</a:t>
            </a:r>
            <a:r>
              <a:rPr lang="en-GB" sz="3200" b="1" dirty="0">
                <a:ea typeface="ＭＳ Ｐゴシック" charset="0"/>
                <a:cs typeface="ＭＳ Ｐゴシック" charset="0"/>
              </a:rPr>
              <a:t> </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Конвенција од Будимпешта</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260648"/>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000" dirty="0">
                <a:solidFill>
                  <a:schemeClr val="bg1"/>
                </a:solidFill>
                <a:latin typeface="Verdana" panose="020B0604030504040204" pitchFamily="34" charset="0"/>
                <a:ea typeface="Verdana" panose="020B0604030504040204" pitchFamily="34" charset="0"/>
                <a:cs typeface="Verdana" charset="0"/>
              </a:rPr>
              <a:t>Следење на содржински податоци </a:t>
            </a:r>
          </a:p>
        </p:txBody>
      </p:sp>
      <p:sp>
        <p:nvSpPr>
          <p:cNvPr id="3" name="Rectangle 3">
            <a:extLst>
              <a:ext uri="{FF2B5EF4-FFF2-40B4-BE49-F238E27FC236}">
                <a16:creationId xmlns:a16="http://schemas.microsoft.com/office/drawing/2014/main" id="{1BFF2216-5A17-495D-A073-E757B4149E5C}"/>
              </a:ext>
            </a:extLst>
          </p:cNvPr>
          <p:cNvSpPr txBox="1">
            <a:spLocks/>
          </p:cNvSpPr>
          <p:nvPr/>
        </p:nvSpPr>
        <p:spPr bwMode="auto">
          <a:xfrm>
            <a:off x="312057" y="1339037"/>
            <a:ext cx="8519885" cy="4948696"/>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mk-MK" sz="2800" b="1" i="1" dirty="0">
                <a:ea typeface="ＭＳ Ｐゴシック" pitchFamily="34" charset="-128"/>
              </a:rPr>
              <a:t>Следење на содржински податоци</a:t>
            </a:r>
          </a:p>
          <a:p>
            <a:pPr marL="0" indent="0" algn="ctr" eaLnBrk="1" hangingPunct="1">
              <a:lnSpc>
                <a:spcPct val="80000"/>
              </a:lnSpc>
              <a:spcBef>
                <a:spcPts val="600"/>
              </a:spcBef>
              <a:spcAft>
                <a:spcPts val="1200"/>
              </a:spcAft>
              <a:buFont typeface="Arial" pitchFamily="34" charset="0"/>
              <a:buNone/>
              <a:defRPr/>
            </a:pPr>
            <a:r>
              <a:rPr lang="mk-MK" sz="2800" b="1" i="1" dirty="0">
                <a:ea typeface="ＭＳ Ｐゴシック" pitchFamily="34" charset="-128"/>
              </a:rPr>
              <a:t>(член 21 - Конвенција од Будимпешта)</a:t>
            </a:r>
          </a:p>
          <a:p>
            <a:pPr algn="ctr" eaLnBrk="1" hangingPunct="1">
              <a:lnSpc>
                <a:spcPct val="80000"/>
              </a:lnSpc>
              <a:spcBef>
                <a:spcPts val="600"/>
              </a:spcBef>
              <a:spcAft>
                <a:spcPts val="1200"/>
              </a:spcAft>
              <a:defRPr/>
            </a:pP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mk-MK" sz="2800" i="1" dirty="0">
                <a:ea typeface="ＭＳ Ｐゴシック" pitchFamily="34" charset="-128"/>
              </a:rPr>
              <a:t>Многу моќна истражна алатка, но исто така многу </a:t>
            </a:r>
            <a:r>
              <a:rPr lang="mk-MK" sz="2800" i="1" dirty="0" err="1">
                <a:ea typeface="ＭＳ Ｐゴシック" pitchFamily="34" charset="-128"/>
              </a:rPr>
              <a:t>интрузивна</a:t>
            </a:r>
            <a:r>
              <a:rPr lang="mk-MK" sz="2800" i="1" dirty="0">
                <a:ea typeface="ＭＳ Ｐゴシック" pitchFamily="34" charset="-128"/>
              </a:rPr>
              <a:t> </a:t>
            </a:r>
          </a:p>
          <a:p>
            <a:pPr algn="ctr" eaLnBrk="1" hangingPunct="1">
              <a:lnSpc>
                <a:spcPct val="80000"/>
              </a:lnSpc>
              <a:spcBef>
                <a:spcPts val="600"/>
              </a:spcBef>
              <a:spcAft>
                <a:spcPts val="1200"/>
              </a:spcAft>
              <a:defRPr/>
            </a:pPr>
            <a:r>
              <a:rPr lang="mk-MK" sz="2800" i="1" dirty="0">
                <a:ea typeface="ＭＳ Ｐゴシック" pitchFamily="34" charset="-128"/>
              </a:rPr>
              <a:t>Одобрена е само во однос на низа сериозни прекршоци кои треба да се утврдат со националните закони</a:t>
            </a:r>
          </a:p>
          <a:p>
            <a:pPr algn="ctr" eaLnBrk="1" hangingPunct="1">
              <a:lnSpc>
                <a:spcPct val="80000"/>
              </a:lnSpc>
              <a:spcBef>
                <a:spcPts val="600"/>
              </a:spcBef>
              <a:spcAft>
                <a:spcPts val="1200"/>
              </a:spcAft>
              <a:defRPr/>
            </a:pPr>
            <a:r>
              <a:rPr lang="mk-MK" sz="2800" i="1" dirty="0">
                <a:ea typeface="ＭＳ Ｐゴシック" pitchFamily="34" charset="-128"/>
              </a:rPr>
              <a:t>Треба да се воспостават соодветни заштитни мерки</a:t>
            </a:r>
          </a:p>
        </p:txBody>
      </p:sp>
      <p:sp>
        <p:nvSpPr>
          <p:cNvPr id="4" name="Rectangle 3">
            <a:extLst>
              <a:ext uri="{FF2B5EF4-FFF2-40B4-BE49-F238E27FC236}">
                <a16:creationId xmlns:a16="http://schemas.microsoft.com/office/drawing/2014/main" id="{A4EB234B-5B5E-4E67-82E7-6B35AA8BE19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451507AC-9EB4-4393-ABAC-734C0B5B839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21 – </a:t>
            </a:r>
            <a:r>
              <a:rPr lang="mk-MK" sz="3200" b="1" dirty="0"/>
              <a:t>Следење на</a:t>
            </a:r>
          </a:p>
          <a:p>
            <a:pPr algn="r"/>
            <a:r>
              <a:rPr lang="mk-MK" sz="3200" b="1" dirty="0"/>
              <a:t>содржински податоци</a:t>
            </a:r>
            <a:endParaRPr lang="en-GB" sz="3200" b="1" dirty="0"/>
          </a:p>
        </p:txBody>
      </p:sp>
      <p:pic>
        <p:nvPicPr>
          <p:cNvPr id="6" name="Picture 4">
            <a:extLst>
              <a:ext uri="{FF2B5EF4-FFF2-40B4-BE49-F238E27FC236}">
                <a16:creationId xmlns:a16="http://schemas.microsoft.com/office/drawing/2014/main" id="{6F91A240-BF15-4AC7-9833-A21927B5FC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AAC7BDEC-C5A0-4507-951B-632554C6CE1A}"/>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7433491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88522" y="0"/>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a:t>
            </a:r>
          </a:p>
          <a:p>
            <a:pPr algn="r"/>
            <a:r>
              <a:rPr lang="mk-MK" sz="3200" b="1" dirty="0">
                <a:solidFill>
                  <a:schemeClr val="bg1"/>
                </a:solidFill>
              </a:rPr>
              <a:t>за 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Cyrl-RS" sz="3200" b="1" dirty="0">
                <a:solidFill>
                  <a:schemeClr val="bg1"/>
                </a:solidFill>
              </a:rPr>
              <a:t>Специјализиран судски курс </a:t>
            </a:r>
            <a:endParaRPr lang="en-GB" sz="3200" b="1" dirty="0">
              <a:solidFill>
                <a:schemeClr val="bg1"/>
              </a:solidFill>
            </a:endParaRPr>
          </a:p>
          <a:p>
            <a:pPr algn="r"/>
            <a:r>
              <a:rPr lang="sr-Cyrl-RS" sz="3200" b="1" dirty="0">
                <a:solidFill>
                  <a:schemeClr val="bg1"/>
                </a:solidFill>
              </a:rPr>
              <a:t>за </a:t>
            </a:r>
            <a:r>
              <a:rPr lang="sr-Cyrl-RS" sz="3200" b="1" dirty="0" err="1">
                <a:solidFill>
                  <a:schemeClr val="bg1"/>
                </a:solidFill>
              </a:rPr>
              <a:t>меѓународна</a:t>
            </a:r>
            <a:r>
              <a:rPr lang="sr-Cyrl-RS" sz="3200" b="1" dirty="0">
                <a:solidFill>
                  <a:schemeClr val="bg1"/>
                </a:solidFill>
              </a:rPr>
              <a:t> </a:t>
            </a:r>
            <a:r>
              <a:rPr lang="sr-Cyrl-RS" sz="3200" b="1" dirty="0" err="1">
                <a:solidFill>
                  <a:schemeClr val="bg1"/>
                </a:solidFill>
              </a:rPr>
              <a:t>соработка</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Втор дел</a:t>
            </a:r>
            <a:endParaRPr lang="en-GB" sz="3200" b="1" dirty="0">
              <a:ea typeface="ＭＳ Ｐゴシック" charset="0"/>
              <a:cs typeface="ＭＳ Ｐゴシック" charset="0"/>
            </a:endParaRPr>
          </a:p>
          <a:p>
            <a:pPr algn="ctr" eaLnBrk="1" hangingPunct="1">
              <a:lnSpc>
                <a:spcPct val="80000"/>
              </a:lnSpc>
            </a:pPr>
            <a:br>
              <a:rPr lang="en-GB" sz="3200" b="1" dirty="0">
                <a:ea typeface="ＭＳ Ｐゴシック" charset="0"/>
                <a:cs typeface="ＭＳ Ｐゴシック" charset="0"/>
              </a:rPr>
            </a:br>
            <a:r>
              <a:rPr lang="mk-MK" sz="3200" b="1" dirty="0">
                <a:ea typeface="ＭＳ Ｐゴシック" charset="0"/>
                <a:cs typeface="ＭＳ Ｐゴシック" charset="0"/>
              </a:rPr>
              <a:t>Одредби за меѓународна соработка</a:t>
            </a:r>
            <a:endParaRPr lang="en-GB" sz="3200" dirty="0"/>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23 – </a:t>
            </a:r>
            <a:r>
              <a:rPr lang="mk-MK" sz="3200" b="1" dirty="0"/>
              <a:t>Општи начела поврзани со</a:t>
            </a:r>
            <a:r>
              <a:rPr lang="sr-Cyrl-RS" sz="3200" b="1" dirty="0"/>
              <a:t> </a:t>
            </a:r>
            <a:r>
              <a:rPr lang="sr-Cyrl-RS" sz="3200" b="1" dirty="0" err="1"/>
              <a:t>меѓународна</a:t>
            </a:r>
            <a:r>
              <a:rPr lang="sr-Cyrl-RS" sz="3200" b="1" dirty="0"/>
              <a:t> </a:t>
            </a:r>
            <a:r>
              <a:rPr lang="sr-Cyrl-RS" sz="3200" b="1" dirty="0" err="1"/>
              <a:t>соработка</a:t>
            </a:r>
            <a:r>
              <a:rPr lang="en-GB" sz="3200" b="1" dirty="0"/>
              <a: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6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ru-RU" sz="2800" i="1" dirty="0">
                <a:effectLst/>
                <a:latin typeface="Calibri" panose="020F0502020204030204" pitchFamily="34" charset="0"/>
                <a:ea typeface="Calibri" panose="020F0502020204030204" pitchFamily="34" charset="0"/>
                <a:cs typeface="Times New Roman" panose="02020603050405020304" pitchFamily="18" charset="0"/>
              </a:rPr>
              <a:t>Наложува меѓународна соработка преку:</a:t>
            </a:r>
          </a:p>
          <a:p>
            <a:pPr lvl="1"/>
            <a:r>
              <a:rPr lang="ru-RU" sz="2000" i="1" dirty="0">
                <a:effectLst/>
                <a:latin typeface="Calibri" panose="020F0502020204030204" pitchFamily="34" charset="0"/>
                <a:ea typeface="Calibri" panose="020F0502020204030204" pitchFamily="34" charset="0"/>
                <a:cs typeface="Times New Roman" panose="02020603050405020304" pitchFamily="18" charset="0"/>
              </a:rPr>
              <a:t>Примена на релевантни меѓународни инструменти за соработка во кривични предмети (на пр. UNCAC,/УНЦАЦ, UNTOC,/УНТОЦ, итн.)</a:t>
            </a:r>
          </a:p>
          <a:p>
            <a:pPr lvl="1"/>
            <a:r>
              <a:rPr lang="ru-RU" sz="2000" i="1" dirty="0">
                <a:effectLst/>
                <a:latin typeface="Calibri" panose="020F0502020204030204" pitchFamily="34" charset="0"/>
                <a:ea typeface="Calibri" panose="020F0502020204030204" pitchFamily="34" charset="0"/>
                <a:cs typeface="Times New Roman" panose="02020603050405020304" pitchFamily="18" charset="0"/>
              </a:rPr>
              <a:t>Аранжмани договорени врз основа на униформно или реципрочно законодавство (пр. билатерални договори)</a:t>
            </a:r>
          </a:p>
          <a:p>
            <a:pPr lvl="1"/>
            <a:r>
              <a:rPr lang="ru-RU" sz="2000" i="1" dirty="0">
                <a:effectLst/>
                <a:latin typeface="Calibri" panose="020F0502020204030204" pitchFamily="34" charset="0"/>
                <a:ea typeface="Calibri" panose="020F0502020204030204" pitchFamily="34" charset="0"/>
                <a:cs typeface="Times New Roman" panose="02020603050405020304" pitchFamily="18" charset="0"/>
              </a:rPr>
              <a:t>Домашните закони.</a:t>
            </a:r>
          </a:p>
          <a:p>
            <a:r>
              <a:rPr lang="ru-RU" sz="2800" i="1" dirty="0">
                <a:effectLst/>
                <a:latin typeface="Calibri" panose="020F0502020204030204" pitchFamily="34" charset="0"/>
                <a:ea typeface="Calibri" panose="020F0502020204030204" pitchFamily="34" charset="0"/>
                <a:cs typeface="Times New Roman" panose="02020603050405020304" pitchFamily="18" charset="0"/>
              </a:rPr>
              <a:t>Конвенцијата од Будимпешта овозможува меѓународна соработка за:</a:t>
            </a:r>
          </a:p>
          <a:p>
            <a:pPr lvl="1"/>
            <a:r>
              <a:rPr lang="ru-RU" sz="2000" i="1" dirty="0">
                <a:effectLst/>
                <a:latin typeface="Calibri" panose="020F0502020204030204" pitchFamily="34" charset="0"/>
                <a:ea typeface="Calibri" panose="020F0502020204030204" pitchFamily="34" charset="0"/>
                <a:cs typeface="Times New Roman" panose="02020603050405020304" pitchFamily="18" charset="0"/>
              </a:rPr>
              <a:t>Кривични дела поврзани со компјутерски системи и податоци</a:t>
            </a:r>
          </a:p>
          <a:p>
            <a:pPr lvl="1"/>
            <a:r>
              <a:rPr lang="ru-RU" sz="2000" i="1" dirty="0">
                <a:effectLst/>
                <a:latin typeface="Calibri" panose="020F0502020204030204" pitchFamily="34" charset="0"/>
                <a:ea typeface="Calibri" panose="020F0502020204030204" pitchFamily="34" charset="0"/>
                <a:cs typeface="Times New Roman" panose="02020603050405020304" pitchFamily="18" charset="0"/>
              </a:rPr>
              <a:t>Собирање докази за какво било кривично дело</a:t>
            </a:r>
          </a:p>
          <a:p>
            <a:r>
              <a:rPr lang="ru-RU" sz="2800" i="1" dirty="0">
                <a:effectLst/>
                <a:latin typeface="Calibri" panose="020F0502020204030204" pitchFamily="34" charset="0"/>
                <a:ea typeface="Calibri" panose="020F0502020204030204" pitchFamily="34" charset="0"/>
                <a:cs typeface="Times New Roman" panose="02020603050405020304" pitchFamily="18" charset="0"/>
              </a:rPr>
              <a:t>Меѓународната соработка е од најголем можен степен</a:t>
            </a:r>
          </a:p>
          <a:p>
            <a:pPr lvl="1" algn="just" eaLnBrk="1" hangingPunct="1">
              <a:lnSpc>
                <a:spcPct val="80000"/>
              </a:lnSpc>
            </a:pPr>
            <a:endParaRPr lang="en-US" altLang="sr-Latn-RS" sz="4000" i="1" dirty="0">
              <a:cs typeface="Times New Roman" panose="02020603050405020304" pitchFamily="18" charset="0"/>
            </a:endParaRPr>
          </a:p>
        </p:txBody>
      </p:sp>
    </p:spTree>
    <p:extLst>
      <p:ext uri="{BB962C8B-B14F-4D97-AF65-F5344CB8AC3E}">
        <p14:creationId xmlns:p14="http://schemas.microsoft.com/office/powerpoint/2010/main" val="42626041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265197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24 – </a:t>
            </a:r>
            <a:r>
              <a:rPr lang="mk-MK" sz="3200" b="1" dirty="0"/>
              <a:t>Екстрадиција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256032" y="999185"/>
            <a:ext cx="8595360" cy="5456606"/>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200" i="1" dirty="0">
                <a:cs typeface="Times New Roman" panose="02020603050405020304" pitchFamily="18" charset="0"/>
              </a:rPr>
              <a:t>Предуслов за екстрадиција: кривичното дело мора да биде казниво во двете земји со најмалку 1 година затвор</a:t>
            </a:r>
          </a:p>
          <a:p>
            <a:pPr algn="just" eaLnBrk="1" hangingPunct="1">
              <a:lnSpc>
                <a:spcPct val="80000"/>
              </a:lnSpc>
              <a:spcBef>
                <a:spcPts val="600"/>
              </a:spcBef>
              <a:spcAft>
                <a:spcPts val="600"/>
              </a:spcAft>
            </a:pPr>
            <a:r>
              <a:rPr lang="ru-RU" altLang="sr-Latn-RS" sz="2200" i="1" dirty="0">
                <a:cs typeface="Times New Roman" panose="02020603050405020304" pitchFamily="18" charset="0"/>
              </a:rPr>
              <a:t>Страните може да се согласат на различна минимална казна заснована на важечки договор за аранжман или екстрадиција</a:t>
            </a:r>
          </a:p>
          <a:p>
            <a:pPr algn="just" eaLnBrk="1" hangingPunct="1">
              <a:lnSpc>
                <a:spcPct val="80000"/>
              </a:lnSpc>
              <a:spcBef>
                <a:spcPts val="600"/>
              </a:spcBef>
              <a:spcAft>
                <a:spcPts val="600"/>
              </a:spcAft>
            </a:pPr>
            <a:r>
              <a:rPr lang="ru-RU" altLang="sr-Latn-RS" sz="2200" i="1" dirty="0">
                <a:cs typeface="Times New Roman" panose="02020603050405020304" pitchFamily="18" charset="0"/>
              </a:rPr>
              <a:t>Делата утврдени во Конвенцијата од Будимпешта се сметаат за дела за екстрадиција според постојните договори помеѓу страните</a:t>
            </a:r>
          </a:p>
          <a:p>
            <a:pPr algn="just" eaLnBrk="1" hangingPunct="1">
              <a:lnSpc>
                <a:spcPct val="80000"/>
              </a:lnSpc>
              <a:spcBef>
                <a:spcPts val="600"/>
              </a:spcBef>
              <a:spcAft>
                <a:spcPts val="600"/>
              </a:spcAft>
            </a:pPr>
            <a:r>
              <a:rPr lang="ru-RU" altLang="sr-Latn-RS" sz="2200" i="1" dirty="0">
                <a:cs typeface="Times New Roman" panose="02020603050405020304" pitchFamily="18" charset="0"/>
              </a:rPr>
              <a:t>Страните можат да ја користат Конвенцијата од Будимпешта како основа за екстрадиција за делата утврдени во согласност со Конвенцијата од Будимпешта</a:t>
            </a:r>
          </a:p>
          <a:p>
            <a:pPr algn="just" eaLnBrk="1" hangingPunct="1">
              <a:lnSpc>
                <a:spcPct val="80000"/>
              </a:lnSpc>
              <a:spcBef>
                <a:spcPts val="600"/>
              </a:spcBef>
              <a:spcAft>
                <a:spcPts val="600"/>
              </a:spcAft>
            </a:pPr>
            <a:r>
              <a:rPr lang="ru-RU" altLang="sr-Latn-RS" sz="2200" i="1" dirty="0">
                <a:cs typeface="Times New Roman" panose="02020603050405020304" pitchFamily="18" charset="0"/>
              </a:rPr>
              <a:t>Сите барања за екстрадиција се предмет на условите предвидени во договорите за екстрадиција или правото на замолената страна</a:t>
            </a:r>
          </a:p>
          <a:p>
            <a:pPr algn="just" eaLnBrk="1" hangingPunct="1">
              <a:lnSpc>
                <a:spcPct val="80000"/>
              </a:lnSpc>
              <a:spcBef>
                <a:spcPts val="600"/>
              </a:spcBef>
              <a:spcAft>
                <a:spcPts val="600"/>
              </a:spcAft>
            </a:pPr>
            <a:r>
              <a:rPr lang="ru-RU" altLang="sr-Latn-RS" sz="2200" i="1" dirty="0">
                <a:cs typeface="Times New Roman" panose="02020603050405020304" pitchFamily="18" charset="0"/>
              </a:rPr>
              <a:t>Доколку замолената страна одбие екстрадиција врз основа на националноста на лицето или ако смета дека е надлежна за делото, таа ќе го гони лицето и ќе ја извести страната барател за исходот на гонењето</a:t>
            </a:r>
          </a:p>
          <a:p>
            <a:pPr algn="just" eaLnBrk="1" hangingPunct="1">
              <a:lnSpc>
                <a:spcPct val="80000"/>
              </a:lnSpc>
              <a:spcBef>
                <a:spcPts val="600"/>
              </a:spcBef>
              <a:spcAft>
                <a:spcPts val="600"/>
              </a:spcAft>
            </a:pPr>
            <a:endParaRPr lang="en-US" altLang="sr-Latn-RS" sz="2200" i="1" dirty="0">
              <a:cs typeface="Times New Roman" panose="02020603050405020304" pitchFamily="18" charset="0"/>
            </a:endParaRPr>
          </a:p>
          <a:p>
            <a:pPr algn="just" eaLnBrk="1" hangingPunct="1">
              <a:lnSpc>
                <a:spcPct val="80000"/>
              </a:lnSpc>
            </a:pPr>
            <a:endParaRPr lang="en-US" altLang="sr-Latn-RS" sz="22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25 – Општи начела поврзани со</a:t>
            </a:r>
          </a:p>
          <a:p>
            <a:pPr algn="r"/>
            <a:r>
              <a:rPr lang="mk-MK" sz="3200" b="1" dirty="0"/>
              <a:t>заемна помош</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292608" y="1072337"/>
            <a:ext cx="8540496"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mk-MK" sz="2000" i="1" dirty="0">
                <a:cs typeface="Times New Roman" panose="02020603050405020304" pitchFamily="18" charset="0"/>
              </a:rPr>
              <a:t>Конвенцијата од Будимпешта овозможува заемна помош во врска со</a:t>
            </a:r>
            <a:r>
              <a:rPr lang="en-GB" sz="2000" i="1" dirty="0">
                <a:cs typeface="Times New Roman" panose="02020603050405020304" pitchFamily="18" charset="0"/>
              </a:rPr>
              <a:t>:</a:t>
            </a:r>
          </a:p>
          <a:p>
            <a:pPr marL="742950" lvl="2" indent="-342900" algn="just" eaLnBrk="1" hangingPunct="1">
              <a:lnSpc>
                <a:spcPct val="80000"/>
              </a:lnSpc>
              <a:spcBef>
                <a:spcPts val="600"/>
              </a:spcBef>
              <a:spcAft>
                <a:spcPts val="600"/>
              </a:spcAft>
            </a:pPr>
            <a:r>
              <a:rPr lang="mk-MK" sz="1800" i="1" dirty="0">
                <a:cs typeface="Times New Roman" panose="02020603050405020304" pitchFamily="18" charset="0"/>
              </a:rPr>
              <a:t>кривични дела поврзани со компјутерски системи и податоци</a:t>
            </a:r>
            <a:endParaRPr lang="en-GB" sz="1800" i="1" dirty="0">
              <a:cs typeface="Times New Roman" panose="02020603050405020304" pitchFamily="18" charset="0"/>
            </a:endParaRPr>
          </a:p>
          <a:p>
            <a:pPr marL="742950" lvl="2" indent="-342900" algn="just" eaLnBrk="1" hangingPunct="1">
              <a:lnSpc>
                <a:spcPct val="80000"/>
              </a:lnSpc>
              <a:spcBef>
                <a:spcPts val="600"/>
              </a:spcBef>
              <a:spcAft>
                <a:spcPts val="600"/>
              </a:spcAft>
            </a:pPr>
            <a:r>
              <a:rPr lang="mk-MK" sz="1800" i="1" dirty="0">
                <a:cs typeface="Times New Roman" panose="02020603050405020304" pitchFamily="18" charset="0"/>
              </a:rPr>
              <a:t>собирање на докази за какво било кривично дело</a:t>
            </a:r>
            <a:endParaRPr lang="en-GB" sz="1800" i="1" dirty="0">
              <a:cs typeface="Times New Roman" panose="02020603050405020304" pitchFamily="18" charset="0"/>
            </a:endParaRPr>
          </a:p>
          <a:p>
            <a:pPr algn="just" eaLnBrk="1" hangingPunct="1">
              <a:lnSpc>
                <a:spcPct val="80000"/>
              </a:lnSpc>
              <a:spcBef>
                <a:spcPts val="600"/>
              </a:spcBef>
              <a:spcAft>
                <a:spcPts val="600"/>
              </a:spcAft>
            </a:pPr>
            <a:r>
              <a:rPr lang="mk-MK" sz="2000" i="1" dirty="0">
                <a:cs typeface="Times New Roman" panose="02020603050405020304" pitchFamily="18" charset="0"/>
              </a:rPr>
              <a:t>Заемната помош ќе биде во најголема можна мера</a:t>
            </a:r>
            <a:endParaRPr lang="en-GB" sz="2000" i="1" dirty="0">
              <a:cs typeface="Times New Roman" panose="02020603050405020304" pitchFamily="18" charset="0"/>
            </a:endParaRPr>
          </a:p>
          <a:p>
            <a:pPr algn="just" eaLnBrk="1" hangingPunct="1">
              <a:lnSpc>
                <a:spcPct val="80000"/>
              </a:lnSpc>
              <a:spcBef>
                <a:spcPts val="600"/>
              </a:spcBef>
              <a:spcAft>
                <a:spcPts val="600"/>
              </a:spcAft>
            </a:pPr>
            <a:r>
              <a:rPr lang="ru-RU" altLang="sr-Latn-RS" sz="2000" i="1" dirty="0">
                <a:cs typeface="Times New Roman" panose="02020603050405020304" pitchFamily="18" charset="0"/>
              </a:rPr>
              <a:t>Конвенцијата од Будимпешта признава дека компјутерските податоци се несигурни и дека некои барања мора итно да бидат испратени</a:t>
            </a:r>
          </a:p>
          <a:p>
            <a:pPr algn="just" eaLnBrk="1" hangingPunct="1">
              <a:lnSpc>
                <a:spcPct val="80000"/>
              </a:lnSpc>
              <a:spcBef>
                <a:spcPts val="600"/>
              </a:spcBef>
              <a:spcAft>
                <a:spcPts val="600"/>
              </a:spcAft>
            </a:pPr>
            <a:r>
              <a:rPr lang="ru-RU" altLang="sr-Latn-RS" sz="2000" i="1" dirty="0">
                <a:cs typeface="Times New Roman" panose="02020603050405020304" pitchFamily="18" charset="0"/>
              </a:rPr>
              <a:t>Страните можат да користат какво било експедитивно средство за комуникација, вклучувајќи (но не ограничувајќи се на) факс и е-пошта</a:t>
            </a:r>
          </a:p>
          <a:p>
            <a:pPr algn="just" eaLnBrk="1" hangingPunct="1">
              <a:lnSpc>
                <a:spcPct val="80000"/>
              </a:lnSpc>
              <a:spcBef>
                <a:spcPts val="600"/>
              </a:spcBef>
              <a:spcAft>
                <a:spcPts val="600"/>
              </a:spcAft>
            </a:pPr>
            <a:r>
              <a:rPr lang="ru-RU" altLang="sr-Latn-RS" sz="2000" i="1" dirty="0">
                <a:cs typeface="Times New Roman" panose="02020603050405020304" pitchFamily="18" charset="0"/>
              </a:rPr>
              <a:t>Заемната помош (вклучувајќи ги основите за одбивање) е предмет на MLAT/ДЗПП и домашното законодавство</a:t>
            </a:r>
          </a:p>
          <a:p>
            <a:pPr algn="just" eaLnBrk="1" hangingPunct="1">
              <a:lnSpc>
                <a:spcPct val="80000"/>
              </a:lnSpc>
              <a:spcBef>
                <a:spcPts val="600"/>
              </a:spcBef>
              <a:spcAft>
                <a:spcPts val="600"/>
              </a:spcAft>
            </a:pPr>
            <a:r>
              <a:rPr lang="ru-RU" altLang="sr-Latn-RS" sz="2000" i="1" dirty="0">
                <a:cs typeface="Times New Roman" panose="02020603050405020304" pitchFamily="18" charset="0"/>
              </a:rPr>
              <a:t>Дефиниција за двоен криминалитет според Конвенцијата од Будимпешта: </a:t>
            </a:r>
          </a:p>
          <a:p>
            <a:pPr lvl="1" algn="just" eaLnBrk="1" hangingPunct="1">
              <a:lnSpc>
                <a:spcPct val="80000"/>
              </a:lnSpc>
              <a:spcBef>
                <a:spcPts val="600"/>
              </a:spcBef>
              <a:spcAft>
                <a:spcPts val="600"/>
              </a:spcAft>
            </a:pPr>
            <a:r>
              <a:rPr lang="ru-RU" altLang="sr-Latn-RS" sz="1800" i="1" dirty="0">
                <a:cs typeface="Times New Roman" panose="02020603050405020304" pitchFamily="18" charset="0"/>
              </a:rPr>
              <a:t>основното дејство мора да биде кривично дело во двете земји</a:t>
            </a:r>
          </a:p>
          <a:p>
            <a:pPr lvl="1" algn="just" eaLnBrk="1" hangingPunct="1">
              <a:lnSpc>
                <a:spcPct val="80000"/>
              </a:lnSpc>
              <a:spcBef>
                <a:spcPts val="600"/>
              </a:spcBef>
              <a:spcAft>
                <a:spcPts val="600"/>
              </a:spcAft>
            </a:pPr>
            <a:r>
              <a:rPr lang="ru-RU" altLang="sr-Latn-RS" sz="1800" i="1" dirty="0">
                <a:cs typeface="Times New Roman" panose="02020603050405020304" pitchFamily="18" charset="0"/>
              </a:rPr>
              <a:t>не е важно дали кривичното дело е во иста категорија или ја употребува истата терминологија</a:t>
            </a:r>
            <a:endParaRPr lang="en-US" altLang="sr-Latn-RS" sz="18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pPr>
            <a:endParaRPr lang="en-US" altLang="sr-Latn-RS" sz="20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Компјутерски систем</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493538"/>
          </a:xfrm>
          <a:prstGeom prst="rect">
            <a:avLst/>
          </a:prstGeom>
        </p:spPr>
        <p:txBody>
          <a:bodyPr wrap="square">
            <a:spAutoFit/>
          </a:bodyPr>
          <a:lstStyle/>
          <a:p>
            <a:pPr marL="342900" indent="-342900" algn="just">
              <a:buFont typeface="Wingdings" pitchFamily="2" charset="2"/>
              <a:buChar char="Ø"/>
            </a:pPr>
            <a:r>
              <a:rPr lang="mk-MK" sz="2200" dirty="0"/>
              <a:t>Уред кој се состои од хардвер и софтвер што автоматски ги обработува компјутерските податоци</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Уредот може да биде самостоен или поврзан во мрежа</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Вклучува</a:t>
            </a:r>
            <a:r>
              <a:rPr lang="en-US" sz="2200" dirty="0"/>
              <a:t>:</a:t>
            </a:r>
          </a:p>
          <a:p>
            <a:pPr marL="800100" lvl="1" indent="-342900" algn="just">
              <a:buFont typeface="Wingdings" pitchFamily="2" charset="2"/>
              <a:buChar char="Ø"/>
            </a:pPr>
            <a:r>
              <a:rPr lang="mk-MK" sz="2200" dirty="0"/>
              <a:t>влезни уреди</a:t>
            </a:r>
            <a:endParaRPr lang="en-US" sz="2200" dirty="0"/>
          </a:p>
          <a:p>
            <a:pPr marL="800100" lvl="1" indent="-342900" algn="just">
              <a:buFont typeface="Wingdings" pitchFamily="2" charset="2"/>
              <a:buChar char="Ø"/>
            </a:pPr>
            <a:r>
              <a:rPr lang="mk-MK" sz="2200" dirty="0"/>
              <a:t>излезни уреди</a:t>
            </a:r>
            <a:r>
              <a:rPr lang="en-US" sz="2200" dirty="0"/>
              <a:t> </a:t>
            </a:r>
          </a:p>
          <a:p>
            <a:pPr marL="800100" lvl="1" indent="-342900" algn="just">
              <a:buFont typeface="Wingdings" pitchFamily="2" charset="2"/>
              <a:buChar char="Ø"/>
            </a:pPr>
            <a:r>
              <a:rPr lang="mk-MK" sz="2200" dirty="0"/>
              <a:t>капацитети за складирање</a:t>
            </a:r>
            <a:r>
              <a:rPr lang="en-US" sz="2200" dirty="0"/>
              <a:t>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mk-MK" sz="2200" b="1" dirty="0"/>
              <a:t>„компјутерски систем“ </a:t>
            </a:r>
            <a:r>
              <a:rPr lang="mk-MK" sz="2200" dirty="0"/>
              <a:t>е каков било уред или група на меѓусебно поврзани или сродни уреди, од кои еден или повеќе, согласно даден програма врши автоматска обработка на податоците</a:t>
            </a:r>
            <a:r>
              <a:rPr lang="en-US" sz="2200" dirty="0"/>
              <a:t>;</a:t>
            </a:r>
          </a:p>
        </p:txBody>
      </p:sp>
    </p:spTree>
    <p:extLst>
      <p:ext uri="{BB962C8B-B14F-4D97-AF65-F5344CB8AC3E}">
        <p14:creationId xmlns:p14="http://schemas.microsoft.com/office/powerpoint/2010/main"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537528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8505396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26 – Спонтано информирање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25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292608" y="1072337"/>
            <a:ext cx="8394192"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Некои земји бараат позитивно доделување на правно овластување за споделување информации со други земји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Оваа одредба не наметнува обврска спонтано да испраќа информации до други страни – тоа е дискреционо право</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Обелоденувањето не ја спречува страната која обелоденува да истражува или гони врз основа на откриените факти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Замолената страна има право да побара информациите што се испраќаат да се чуваат во тајност или да се користат условно. Овие услови ќе бидат обврзувачки доколку страната примател ги прифати.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Доколку страната примател не ги почитува условите (на пр., доколку не може да ги чува информациите во тајност, бидејќи треба да се користат на јавно судење), таа мора да ја извести страната давател – која може да одлучи дали да ги даде информациите.</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8001"/>
            <a:ext cx="8079062" cy="86895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2400" b="1" dirty="0"/>
              <a:t>Член 27 – Постапки кои се однесуваат на барања за заемна</a:t>
            </a:r>
          </a:p>
          <a:p>
            <a:pPr algn="r"/>
            <a:r>
              <a:rPr lang="mk-MK" sz="2400" b="1" dirty="0"/>
              <a:t>помош во отсуство на применливи меѓународни договори</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00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Конвенцијата од Будимпешта им дава приоритет на постојните процеси според ДЗПП или други аранжмани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Од централните органи се очекува да бидат побрзи од дипломатските канали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Од императивно значење е државата барател да ги добие доказите на начин што ги исполнува нејзините локални доказни услови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Основните процесни заштитни мерки на замолената страна ќе продолжат да се применуваат</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Основите за одбивање треба да бидат тесно дефинирани и да се користат со степен на воздржаност</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Страните треба да се обидат да наметнат услови, наместо да ја одбијат соработката</a:t>
            </a: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2400" b="1" dirty="0"/>
              <a:t>Член 27 – Постапки кои се однесуваат на барања за заемна</a:t>
            </a:r>
          </a:p>
          <a:p>
            <a:pPr algn="r"/>
            <a:r>
              <a:rPr lang="mk-MK" sz="2400" b="1" dirty="0"/>
              <a:t>помош во отсуство на применливи меѓународни договори</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14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Страната барател може да побара фактот за и предметот на барањето да се чуваат како доверливи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Доверливоста не може да ги ограничи потребните обелоденувања за спроведување на барањето:</a:t>
            </a:r>
          </a:p>
          <a:p>
            <a:pPr lvl="1" algn="just" eaLnBrk="1" hangingPunct="1">
              <a:lnSpc>
                <a:spcPct val="80000"/>
              </a:lnSpc>
              <a:spcBef>
                <a:spcPts val="600"/>
              </a:spcBef>
              <a:spcAft>
                <a:spcPts val="600"/>
              </a:spcAft>
            </a:pPr>
            <a:r>
              <a:rPr lang="ru-RU" altLang="sr-Latn-RS" sz="2000" i="1" dirty="0">
                <a:cs typeface="Times New Roman" panose="02020603050405020304" pitchFamily="18" charset="0"/>
              </a:rPr>
              <a:t>пред приватни лица кои поседуваат докази</a:t>
            </a:r>
          </a:p>
          <a:p>
            <a:pPr lvl="1" algn="just" eaLnBrk="1" hangingPunct="1">
              <a:lnSpc>
                <a:spcPct val="80000"/>
              </a:lnSpc>
              <a:spcBef>
                <a:spcPts val="600"/>
              </a:spcBef>
              <a:spcAft>
                <a:spcPts val="600"/>
              </a:spcAft>
            </a:pPr>
            <a:r>
              <a:rPr lang="ru-RU" altLang="sr-Latn-RS" sz="2000" i="1" dirty="0">
                <a:cs typeface="Times New Roman" panose="02020603050405020304" pitchFamily="18" charset="0"/>
              </a:rPr>
              <a:t>пред суд за да се добие судска наредба/налог</a:t>
            </a:r>
          </a:p>
          <a:p>
            <a:pPr algn="just" eaLnBrk="1" hangingPunct="1">
              <a:lnSpc>
                <a:spcPct val="80000"/>
              </a:lnSpc>
              <a:spcBef>
                <a:spcPts val="600"/>
              </a:spcBef>
              <a:spcAft>
                <a:spcPts val="600"/>
              </a:spcAft>
            </a:pPr>
            <a:r>
              <a:rPr lang="mk-MK" altLang="sr-Latn-RS" sz="2400" i="1" dirty="0">
                <a:cs typeface="Times New Roman" panose="02020603050405020304" pitchFamily="18" charset="0"/>
              </a:rPr>
              <a:t>Член 27 овозможува</a:t>
            </a:r>
            <a:r>
              <a:rPr lang="en-US" altLang="sr-Latn-RS" sz="2400" i="1" dirty="0">
                <a:cs typeface="Times New Roman" panose="02020603050405020304" pitchFamily="18" charset="0"/>
              </a:rPr>
              <a:t>:</a:t>
            </a:r>
          </a:p>
          <a:p>
            <a:pPr lvl="1" algn="just" eaLnBrk="1" hangingPunct="1">
              <a:lnSpc>
                <a:spcPct val="80000"/>
              </a:lnSpc>
              <a:spcBef>
                <a:spcPts val="600"/>
              </a:spcBef>
              <a:spcAft>
                <a:spcPts val="600"/>
              </a:spcAft>
            </a:pPr>
            <a:r>
              <a:rPr lang="ru-RU" altLang="sr-Latn-RS" sz="2000" i="1" dirty="0">
                <a:cs typeface="Times New Roman" panose="02020603050405020304" pitchFamily="18" charset="0"/>
              </a:rPr>
              <a:t>земја да испратат барања до друга земја (со копија до централниот орган) кога постои итност</a:t>
            </a:r>
          </a:p>
          <a:p>
            <a:pPr lvl="1" algn="just" eaLnBrk="1" hangingPunct="1">
              <a:lnSpc>
                <a:spcPct val="80000"/>
              </a:lnSpc>
              <a:spcBef>
                <a:spcPts val="600"/>
              </a:spcBef>
              <a:spcAft>
                <a:spcPts val="600"/>
              </a:spcAft>
            </a:pPr>
            <a:r>
              <a:rPr lang="ru-RU" altLang="sr-Latn-RS" sz="2000" i="1" dirty="0">
                <a:cs typeface="Times New Roman" panose="02020603050405020304" pitchFamily="18" charset="0"/>
              </a:rPr>
              <a:t>испраќање на барања преку Интерпол</a:t>
            </a:r>
          </a:p>
          <a:p>
            <a:pPr lvl="1" algn="just" eaLnBrk="1" hangingPunct="1">
              <a:lnSpc>
                <a:spcPct val="80000"/>
              </a:lnSpc>
              <a:spcBef>
                <a:spcPts val="600"/>
              </a:spcBef>
              <a:spcAft>
                <a:spcPts val="600"/>
              </a:spcAft>
            </a:pPr>
            <a:r>
              <a:rPr lang="ru-RU" altLang="sr-Latn-RS" sz="2000" i="1" dirty="0">
                <a:cs typeface="Times New Roman" panose="02020603050405020304" pitchFamily="18" charset="0"/>
              </a:rPr>
              <a:t>надлежниот орган на една земја да испрати барање директно до надлежниот орган на друга земја кога не е вклучено присилна дејствување</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2400" b="1" dirty="0"/>
              <a:t>Член 28 – Доверливост и ограничување на употребата</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14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172527" y="1072337"/>
            <a:ext cx="8763664"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Оваа одредба ја опишува можноста на Страните да наметнат услови за доверливост и ограничување на употребата на податоци добиени преку ЗПП</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Првиот услов е доверливоста</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Оваа доверливост може да се наметне само кога барањето не може да се исполни во отсуство на доверливост (на пр. кога е вклучено име на доверлив известувач)</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Вториот услов е ограничување на употребата - на овој услов мора изрично да се повика замолената страна</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Доколку Страната барател не може да го исполни наметнатиот услов</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Од страната барател може да се побара да ја објасни употребата на условно добиените информации, со цел замолената страна да може да утврди дека се исполнети условите</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013284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0429137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29 – Експедитивно зачувување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53" y="-1214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166842"/>
            <a:ext cx="4449615" cy="5355312"/>
          </a:xfrm>
          <a:prstGeom prst="rect">
            <a:avLst/>
          </a:prstGeom>
        </p:spPr>
        <p:txBody>
          <a:bodyPr wrap="square">
            <a:spAutoFit/>
          </a:bodyPr>
          <a:lstStyle/>
          <a:p>
            <a:pPr marL="342900" indent="-342900" algn="just">
              <a:buFont typeface="Wingdings" panose="05000000000000000000" pitchFamily="2" charset="2"/>
              <a:buChar char="Ø"/>
            </a:pPr>
            <a:r>
              <a:rPr lang="mk-MK" dirty="0">
                <a:ea typeface="Verdana" panose="020B0604030504040204" pitchFamily="34" charset="0"/>
                <a:cs typeface="Arial" panose="020B0604020202020204" pitchFamily="34" charset="0"/>
              </a:rPr>
              <a:t>Експедитивно зачувување на податоци складирани во компјутерски систем</a:t>
            </a:r>
            <a:endParaRPr lang="en-US"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mk-MK" dirty="0">
                <a:ea typeface="Verdana" panose="020B0604030504040204" pitchFamily="34" charset="0"/>
                <a:cs typeface="Arial" panose="020B0604020202020204" pitchFamily="34" charset="0"/>
              </a:rPr>
              <a:t>Паралелната рамка на внатрешната одредба дозволува една страна да бара од друга страна експедитивно зачувување на податоците, доколку истовремено ја изрази својата намера да испрати формално барање за помош при претрес и заплена, или каква било слична мерка</a:t>
            </a:r>
            <a:endParaRPr lang="en-US"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mk-MK" dirty="0">
                <a:ea typeface="Verdana" panose="020B0604030504040204" pitchFamily="34" charset="0"/>
                <a:cs typeface="Arial" panose="020B0604020202020204" pitchFamily="34" charset="0"/>
              </a:rPr>
              <a:t>Замолената страна мора да постапува праведно за да ги зачува бараните податоци, во согласност со своето национално законодавство</a:t>
            </a:r>
            <a:endParaRPr lang="en-US"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75991" y="1166842"/>
            <a:ext cx="4572000" cy="2031325"/>
          </a:xfrm>
          <a:prstGeom prst="rect">
            <a:avLst/>
          </a:prstGeom>
        </p:spPr>
        <p:txBody>
          <a:bodyPr>
            <a:spAutoFit/>
          </a:bodyPr>
          <a:lstStyle/>
          <a:p>
            <a:pPr marL="342900" indent="-342900" algn="just">
              <a:buFont typeface="Wingdings" panose="05000000000000000000" pitchFamily="2" charset="2"/>
              <a:buChar char="Ø"/>
            </a:pPr>
            <a:r>
              <a:rPr lang="mk-MK" dirty="0">
                <a:ea typeface="Verdana" panose="020B0604030504040204" pitchFamily="34" charset="0"/>
                <a:cs typeface="Arial" panose="020B0604020202020204" pitchFamily="34" charset="0"/>
              </a:rPr>
              <a:t>Замолената страна не може да бара двоен криминалитет, како услов за зачувување на податоците (освен за кривични дела различни од член 2-11 или такви поврзани со политика, суверенитет, безбедност, јавен ред и други суштински интереси)</a:t>
            </a:r>
            <a:endParaRPr lang="en-GB" dirty="0">
              <a:ea typeface="Verdana" panose="020B0604030504040204" pitchFamily="34" charset="0"/>
              <a:cs typeface="Arial" panose="020B0604020202020204" pitchFamily="34" charset="0"/>
            </a:endParaRP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026511"/>
            <a:ext cx="4449615" cy="5509200"/>
          </a:xfrm>
          <a:prstGeom prst="rect">
            <a:avLst/>
          </a:prstGeom>
        </p:spPr>
        <p:txBody>
          <a:bodyPr wrap="square">
            <a:spAutoFit/>
          </a:bodyPr>
          <a:lstStyle/>
          <a:p>
            <a:pPr marL="342900"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Треба да се открие доволна количина на податочен сообраќај за да се идентификува давателот на услуги и патот на комуникацијата </a:t>
            </a: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Откривањето може да биде задржано доколку</a:t>
            </a:r>
            <a:r>
              <a:rPr lang="en-US" sz="2200" dirty="0">
                <a:ea typeface="Verdana" panose="020B0604030504040204" pitchFamily="34" charset="0"/>
                <a:cs typeface="Arial" panose="020B0604020202020204" pitchFamily="34" charset="0"/>
              </a:rPr>
              <a:t>: </a:t>
            </a:r>
          </a:p>
          <a:p>
            <a:pPr marL="800100" lvl="1"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барањето е во врска со политичко дејство</a:t>
            </a:r>
            <a:endParaRPr lang="en-US"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спроведувањето на барањето ќе го наруши суверенитетот, безбедноста, јавниот ред или други суштински интереси</a:t>
            </a:r>
            <a:endParaRPr lang="en-US" sz="2200" dirty="0">
              <a:ea typeface="Verdana" panose="020B0604030504040204" pitchFamily="34" charset="0"/>
              <a:cs typeface="Arial" panose="020B0604020202020204" pitchFamily="34" charset="0"/>
            </a:endParaRP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30 – </a:t>
            </a:r>
            <a:r>
              <a:rPr lang="mk-MK" sz="3200" b="1" dirty="0"/>
              <a:t>Откривање на податочен сообраќај</a:t>
            </a:r>
            <a:endParaRPr lang="en-GB" sz="3200" b="1" dirty="0"/>
          </a:p>
        </p:txBody>
      </p:sp>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Компјутерски податоци</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258713" y="1308412"/>
            <a:ext cx="4518735" cy="5170646"/>
          </a:xfrm>
          <a:prstGeom prst="rect">
            <a:avLst/>
          </a:prstGeom>
        </p:spPr>
        <p:txBody>
          <a:bodyPr wrap="square">
            <a:spAutoFit/>
          </a:bodyPr>
          <a:lstStyle/>
          <a:p>
            <a:pPr marL="342900" indent="-342900" algn="just">
              <a:buFont typeface="Wingdings" pitchFamily="2" charset="2"/>
              <a:buChar char="Ø"/>
            </a:pPr>
            <a:r>
              <a:rPr lang="mk-MK" sz="2200" dirty="0"/>
              <a:t>Компјутерски податоци се сите податоци што се во форма што може директно да се обработува од компјутерски системи</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Компјутерските системи што можат автоматски да се обработуваат може да бидат цел на кривичните дела дефинирани во Конвенцијата од Будимпешта или предмет на примена на истражните мерки дефинирани со Конвенцијата од Будимпешта.</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368198"/>
            <a:ext cx="3986074" cy="3816429"/>
          </a:xfrm>
          <a:prstGeom prst="rect">
            <a:avLst/>
          </a:prstGeom>
        </p:spPr>
        <p:txBody>
          <a:bodyPr wrap="square">
            <a:spAutoFit/>
          </a:bodyPr>
          <a:lstStyle/>
          <a:p>
            <a:pPr marL="342900" indent="-342900" algn="just">
              <a:buFont typeface="Wingdings" pitchFamily="2" charset="2"/>
              <a:buChar char="Ø"/>
            </a:pPr>
            <a:r>
              <a:rPr lang="mk-MK" sz="2200" b="1" dirty="0"/>
              <a:t>„компјутерски податоци“ </a:t>
            </a:r>
            <a:r>
              <a:rPr lang="mk-MK" sz="2200" dirty="0"/>
              <a:t>е какво било </a:t>
            </a:r>
            <a:r>
              <a:rPr lang="ru-RU" sz="2200" dirty="0"/>
              <a:t>презентирање на факти, информации или концепти во облик подобен за обработување преку компјутерски систем, вклучувајќи и програма подобна компјутерскиот систем да го стави во функција</a:t>
            </a:r>
            <a:r>
              <a:rPr lang="en-US" sz="2200" dirty="0"/>
              <a:t>;</a:t>
            </a:r>
          </a:p>
        </p:txBody>
      </p:sp>
    </p:spTree>
    <p:extLst>
      <p:ext uri="{BB962C8B-B14F-4D97-AF65-F5344CB8AC3E}">
        <p14:creationId xmlns:p14="http://schemas.microsoft.com/office/powerpoint/2010/main"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31 – Заемна помош во врска со пристап</a:t>
            </a:r>
          </a:p>
          <a:p>
            <a:pPr algn="r"/>
            <a:r>
              <a:rPr lang="mk-MK" sz="3200" b="1" dirty="0"/>
              <a:t>до складирани компјутерски податоци</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Барање до друга земја за претрес и заплена (и откривање) на податоци складирани со помош на компјутерски систем</a:t>
            </a:r>
            <a:endParaRPr lang="en-US"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Лоцирани во рамките на територијата на замолената страна</a:t>
            </a:r>
          </a:p>
          <a:p>
            <a:pPr marL="800100" lvl="1" indent="-342900" algn="just">
              <a:buFont typeface="Wingdings" panose="05000000000000000000" pitchFamily="2" charset="2"/>
              <a:buChar char="Ø"/>
            </a:pPr>
            <a:r>
              <a:rPr lang="mk-MK" sz="2200" dirty="0">
                <a:ea typeface="Verdana" panose="020B0604030504040204" pitchFamily="34" charset="0"/>
                <a:cs typeface="Arial" panose="020B0604020202020204" pitchFamily="34" charset="0"/>
              </a:rPr>
              <a:t>Вклучувајќи ги и податоците зачувани согласно член 29</a:t>
            </a: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a:t>
            </a:r>
            <a:r>
              <a:rPr lang="en-GB" sz="3200" b="1" dirty="0"/>
              <a:t> 32 – </a:t>
            </a:r>
            <a:r>
              <a:rPr lang="mk-MK" sz="3200" b="1" dirty="0"/>
              <a:t>Прекуграничен пристап</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43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5429926" cy="5262979"/>
          </a:xfrm>
          <a:prstGeom prst="rect">
            <a:avLst/>
          </a:prstGeom>
        </p:spPr>
        <p:txBody>
          <a:bodyPr wrap="square">
            <a:spAutoFit/>
          </a:bodyPr>
          <a:lstStyle/>
          <a:p>
            <a:pPr marL="342900" indent="-342900" algn="just">
              <a:buFont typeface="Wingdings" panose="05000000000000000000" pitchFamily="2" charset="2"/>
              <a:buChar char="Ø"/>
            </a:pPr>
            <a:r>
              <a:rPr lang="mk-MK" sz="2100" dirty="0">
                <a:ea typeface="Verdana" panose="020B0604030504040204" pitchFamily="34" charset="0"/>
                <a:cs typeface="Arial" panose="020B0604020202020204" pitchFamily="34" charset="0"/>
              </a:rPr>
              <a:t>Можност дадена на спроведување на законот од страна да добие докази складирани во компјутер кој е физички лоциран на територијата на друга страна</a:t>
            </a:r>
            <a:endParaRPr lang="en-U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mk-MK" sz="2100" dirty="0">
                <a:ea typeface="Verdana" panose="020B0604030504040204" pitchFamily="34" charset="0"/>
                <a:cs typeface="Arial" panose="020B0604020202020204" pitchFamily="34" charset="0"/>
              </a:rPr>
              <a:t>Без никакво барање за меѓународна соработка, доколку за време на конкретна истрага, одговорните службеници</a:t>
            </a:r>
            <a:endParaRPr lang="en-US" sz="21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mk-MK" sz="2100" dirty="0">
                <a:ea typeface="Verdana" panose="020B0604030504040204" pitchFamily="34" charset="0"/>
                <a:cs typeface="Arial" panose="020B0604020202020204" pitchFamily="34" charset="0"/>
              </a:rPr>
              <a:t>треба да добијат информации со отворен извор од компјутер лоциран во странство</a:t>
            </a:r>
            <a:r>
              <a:rPr lang="en-US" sz="2100" dirty="0">
                <a:ea typeface="Verdana" panose="020B0604030504040204" pitchFamily="34" charset="0"/>
                <a:cs typeface="Arial" panose="020B0604020202020204" pitchFamily="34" charset="0"/>
              </a:rPr>
              <a:t>; </a:t>
            </a:r>
            <a:r>
              <a:rPr lang="mk-MK" sz="2100" dirty="0">
                <a:ea typeface="Verdana" panose="020B0604030504040204" pitchFamily="34" charset="0"/>
                <a:cs typeface="Arial" panose="020B0604020202020204" pitchFamily="34" charset="0"/>
              </a:rPr>
              <a:t>или</a:t>
            </a:r>
            <a:endParaRPr lang="en-US" sz="21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mk-MK" sz="2100" dirty="0">
                <a:ea typeface="Verdana" panose="020B0604030504040204" pitchFamily="34" charset="0"/>
                <a:cs typeface="Arial" panose="020B0604020202020204" pitchFamily="34" charset="0"/>
              </a:rPr>
              <a:t>пристапат до податоци со законска и доброволна согласност на законски овластено лице</a:t>
            </a:r>
            <a:endParaRPr lang="en-GB" sz="2100" dirty="0">
              <a:ea typeface="Verdana" panose="020B0604030504040204" pitchFamily="34" charset="0"/>
              <a:cs typeface="Arial" panose="020B0604020202020204" pitchFamily="34" charset="0"/>
            </a:endParaRPr>
          </a:p>
        </p:txBody>
      </p:sp>
      <mc:AlternateContent xmlns:mc="http://schemas.openxmlformats.org/markup-compatibility/2006">
        <mc:Choice xmlns:am3d="http://schemas.microsoft.com/office/drawing/2017/model3d" Requires="am3d">
          <p:graphicFrame>
            <p:nvGraphicFramePr>
              <p:cNvPr id="11" name="3D Model 10" descr="Earth">
                <a:extLst>
                  <a:ext uri="{FF2B5EF4-FFF2-40B4-BE49-F238E27FC236}">
                    <a16:creationId xmlns:a16="http://schemas.microsoft.com/office/drawing/2014/main" id="{DC9436E4-EDF2-40AF-85CE-A2B99A69617B}"/>
                  </a:ext>
                </a:extLst>
              </p:cNvPr>
              <p:cNvGraphicFramePr>
                <a:graphicFrameLocks noChangeAspect="1"/>
              </p:cNvGraphicFramePr>
              <p:nvPr>
                <p:extLst>
                  <p:ext uri="{D42A27DB-BD31-4B8C-83A1-F6EECF244321}">
                    <p14:modId xmlns:p14="http://schemas.microsoft.com/office/powerpoint/2010/main" val="2648620079"/>
                  </p:ext>
                </p:extLst>
              </p:nvPr>
            </p:nvGraphicFramePr>
            <p:xfrm>
              <a:off x="5759352" y="1999010"/>
              <a:ext cx="3263104" cy="3263104"/>
            </p:xfrm>
            <a:graphic>
              <a:graphicData uri="http://schemas.microsoft.com/office/drawing/2017/model3d">
                <am3d:model3d r:embed="rId4">
                  <am3d:spPr>
                    <a:xfrm>
                      <a:off x="0" y="0"/>
                      <a:ext cx="3263104" cy="3263104"/>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572140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Earth">
                <a:extLst>
                  <a:ext uri="{FF2B5EF4-FFF2-40B4-BE49-F238E27FC236}">
                    <a16:creationId xmlns:a16="http://schemas.microsoft.com/office/drawing/2014/main" id="{DC9436E4-EDF2-40AF-85CE-A2B99A69617B}"/>
                  </a:ext>
                </a:extLst>
              </p:cNvPr>
              <p:cNvPicPr>
                <a:picLocks noGrp="1" noRot="1" noChangeAspect="1" noMove="1" noResize="1" noEditPoints="1" noAdjustHandles="1" noChangeArrowheads="1" noChangeShapeType="1" noCrop="1"/>
              </p:cNvPicPr>
              <p:nvPr/>
            </p:nvPicPr>
            <p:blipFill>
              <a:blip r:embed="rId5"/>
              <a:stretch>
                <a:fillRect/>
              </a:stretch>
            </p:blipFill>
            <p:spPr>
              <a:xfrm>
                <a:off x="5759352" y="1999010"/>
                <a:ext cx="3263104" cy="3263104"/>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2400" b="1" dirty="0"/>
              <a:t>Член 33 – Заемна помош во врска со собирање</a:t>
            </a:r>
          </a:p>
          <a:p>
            <a:pPr algn="r"/>
            <a:r>
              <a:rPr lang="mk-MK" sz="2400" b="1" dirty="0"/>
              <a:t>на податочен сообраќај во реално време</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140"/>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121544" y="968609"/>
            <a:ext cx="8900912" cy="553691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Оваа одредба ги овластува истражителите да имаат можност да добијат податочен сообраќај во реално време во врска со комуникациите кои поминуваат преку компјутерски систем во други страни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Барањата за преземање податочен сообраќај мора да бидат поврзани со наведени комуникации идентификувани од страните баратели</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ru-RU" altLang="sr-Latn-RS" sz="2400" i="1" dirty="0">
                <a:cs typeface="Times New Roman" panose="02020603050405020304" pitchFamily="18" charset="0"/>
              </a:rPr>
              <a:t>Не е дозволено да се поставуваат барања за општ или неселективен надзор или собирање на големи количини на податочен сообраќај</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ru-RU" altLang="sr-Latn-RS" sz="2400" i="1" dirty="0">
                <a:cs typeface="Times New Roman" panose="02020603050405020304" pitchFamily="18" charset="0"/>
              </a:rPr>
              <a:t>Роковите и условите со кои треба да се обезбеди таква соработка се генерално оние утврдени во применливите договори, аранжмани и законодавства што ја регулираат заемната правна помош во кривични предмети</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ru-RU" altLang="sr-Latn-RS" sz="2400" i="1" dirty="0">
                <a:cs typeface="Times New Roman" panose="02020603050405020304" pitchFamily="18" charset="0"/>
              </a:rPr>
              <a:t>Преземањето на податочен сообраќај во реално време е интрузивна мерка, така што страните имаат дискреционо право да го ограничат обемот на соработка</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2400" b="1" dirty="0"/>
              <a:t>Член 34 – Заемна помош во врска со</a:t>
            </a:r>
          </a:p>
          <a:p>
            <a:pPr algn="r"/>
            <a:r>
              <a:rPr lang="ru-RU" sz="2400" b="1" dirty="0"/>
              <a:t>следење на содржински податоци</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9393"/>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310551" y="1072337"/>
            <a:ext cx="8557403" cy="5155936"/>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ru-RU" altLang="sr-Latn-RS" sz="2400" i="1" dirty="0">
                <a:cs typeface="Times New Roman" panose="02020603050405020304" pitchFamily="18" charset="0"/>
              </a:rPr>
              <a:t>Оваа одредба ги овластува истражителите да имаат можност да добијат содржински податоци за наведени комуникации пренесени преку компјутерски систем во друга страна</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Барањата за следење на содржински податоци мора да бидат поврзани со наведени комуникации идентификувани од земјите баратели.</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Не е дозволено да се поставуваат барања за општ или неселективен надзор или собирање на големи количини на содржински податоци</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ru-RU" altLang="sr-Latn-RS" sz="2400" i="1" dirty="0">
                <a:cs typeface="Times New Roman" panose="02020603050405020304" pitchFamily="18" charset="0"/>
              </a:rPr>
              <a:t>Следење на содржински податоци во реално време е интрузивна мерка, па затоа страните имаат дискреционо право да го ограничат обемот на соработка.</a:t>
            </a:r>
          </a:p>
          <a:p>
            <a:pPr algn="just" eaLnBrk="1" hangingPunct="1">
              <a:lnSpc>
                <a:spcPct val="80000"/>
              </a:lnSpc>
              <a:spcBef>
                <a:spcPts val="600"/>
              </a:spcBef>
              <a:spcAft>
                <a:spcPts val="600"/>
              </a:spcAft>
            </a:pPr>
            <a:r>
              <a:rPr lang="ru-RU" altLang="sr-Latn-RS" sz="2400" i="1" dirty="0">
                <a:cs typeface="Times New Roman" panose="02020603050405020304" pitchFamily="18" charset="0"/>
              </a:rPr>
              <a:t>Домашното законодавство и применливите договори можат да го ограничат степенот на соработка</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02587"/>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35 – 24/7 мрежа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1" y="904086"/>
            <a:ext cx="5439897" cy="5509200"/>
          </a:xfrm>
          <a:prstGeom prst="rect">
            <a:avLst/>
          </a:prstGeom>
        </p:spPr>
        <p:txBody>
          <a:bodyPr wrap="square">
            <a:spAutoFit/>
          </a:bodyPr>
          <a:lstStyle/>
          <a:p>
            <a:pPr marL="342900" indent="-342900" algn="just">
              <a:buFont typeface="Wingdings" pitchFamily="2" charset="2"/>
              <a:buChar char="ü"/>
            </a:pPr>
            <a:r>
              <a:rPr lang="ru-RU" sz="2200" dirty="0"/>
              <a:t>Ефективното собирање на електронски докази бара брза реакција</a:t>
            </a:r>
            <a:endParaRPr lang="en-US" sz="2200" dirty="0"/>
          </a:p>
          <a:p>
            <a:pPr marL="342900" indent="-342900" algn="just">
              <a:buFont typeface="Wingdings" pitchFamily="2" charset="2"/>
              <a:buChar char="ü"/>
            </a:pPr>
            <a:r>
              <a:rPr lang="ru-RU" sz="2200" dirty="0"/>
              <a:t>Секоја страна од Конвенцијата да ја создаде оваа дополнителна контакт точка што е достапна 24/7 за обезбедување на непосредна помош</a:t>
            </a:r>
            <a:endParaRPr lang="en-GB" sz="2200" dirty="0"/>
          </a:p>
          <a:p>
            <a:pPr marL="342900" indent="-342900" algn="just">
              <a:buFont typeface="Wingdings" pitchFamily="2" charset="2"/>
              <a:buChar char="ü"/>
            </a:pPr>
            <a:r>
              <a:rPr lang="ru-RU" sz="2200" dirty="0"/>
              <a:t>24/7 мрежите треба да обезбедат непосредна помош за:</a:t>
            </a:r>
          </a:p>
          <a:p>
            <a:pPr marL="800100" lvl="1" indent="-342900" algn="just">
              <a:buFont typeface="Wingdings" pitchFamily="2" charset="2"/>
              <a:buChar char="ü"/>
            </a:pPr>
            <a:r>
              <a:rPr lang="ru-RU" sz="2200" dirty="0"/>
              <a:t>кривични дела поврзани со компјутерски системи и податоци</a:t>
            </a:r>
          </a:p>
          <a:p>
            <a:pPr marL="800100" lvl="1" indent="-342900" algn="just">
              <a:buFont typeface="Wingdings" pitchFamily="2" charset="2"/>
              <a:buChar char="ü"/>
            </a:pPr>
            <a:r>
              <a:rPr lang="ru-RU" sz="2200" dirty="0"/>
              <a:t>собирање докази за какво било кривично дело</a:t>
            </a:r>
          </a:p>
          <a:p>
            <a:pPr marL="342900" lvl="1" indent="-342900" algn="just">
              <a:buFont typeface="Wingdings" pitchFamily="2" charset="2"/>
              <a:buChar char="ü"/>
            </a:pPr>
            <a:r>
              <a:rPr lang="ru-RU" sz="2200" dirty="0"/>
              <a:t>24/7 мрежите можат да ја олеснат или директно да ја обезбедат помошта</a:t>
            </a:r>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Давател на услуги</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337025"/>
            <a:ext cx="4518735" cy="4832092"/>
          </a:xfrm>
          <a:prstGeom prst="rect">
            <a:avLst/>
          </a:prstGeom>
        </p:spPr>
        <p:txBody>
          <a:bodyPr wrap="square">
            <a:spAutoFit/>
          </a:bodyPr>
          <a:lstStyle/>
          <a:p>
            <a:pPr marL="342900" indent="-342900">
              <a:buFont typeface="Wingdings" pitchFamily="2" charset="2"/>
              <a:buChar char="Ø"/>
            </a:pPr>
            <a:r>
              <a:rPr lang="mk-MK" sz="2200" dirty="0"/>
              <a:t>Да</a:t>
            </a:r>
            <a:r>
              <a:rPr lang="en-US" sz="2200" dirty="0"/>
              <a:t>:</a:t>
            </a:r>
          </a:p>
          <a:p>
            <a:pPr marL="800100" lvl="1" indent="-342900" algn="just">
              <a:buFont typeface="Wingdings" pitchFamily="2" charset="2"/>
              <a:buChar char="Ø"/>
            </a:pPr>
            <a:r>
              <a:rPr lang="mk-MK" sz="2200" dirty="0"/>
              <a:t>комуникација или сродни услуги за обработка на податоци (на пр. даватели на услуги за </a:t>
            </a:r>
            <a:r>
              <a:rPr lang="mk-MK" sz="2200" dirty="0" err="1"/>
              <a:t>хостинг</a:t>
            </a:r>
            <a:r>
              <a:rPr lang="mk-MK" sz="2200" dirty="0"/>
              <a:t> и кеширање)</a:t>
            </a:r>
            <a:endParaRPr lang="en-US" sz="2200" dirty="0"/>
          </a:p>
          <a:p>
            <a:pPr marL="800100" lvl="1" indent="-342900">
              <a:buFont typeface="Wingdings" pitchFamily="2" charset="2"/>
              <a:buChar char="Ø"/>
            </a:pPr>
            <a:r>
              <a:rPr lang="mk-MK" sz="2200" dirty="0"/>
              <a:t>приватни и јавни субјекти</a:t>
            </a:r>
            <a:endParaRPr lang="en-US" sz="2200" dirty="0"/>
          </a:p>
          <a:p>
            <a:pPr marL="800100" lvl="1" indent="-342900">
              <a:buFont typeface="Wingdings" pitchFamily="2" charset="2"/>
              <a:buChar char="Ø"/>
            </a:pPr>
            <a:r>
              <a:rPr lang="mk-MK" sz="2200" dirty="0"/>
              <a:t>бесплатни или платени услуги</a:t>
            </a:r>
            <a:endParaRPr lang="en-US" sz="2200" dirty="0"/>
          </a:p>
          <a:p>
            <a:pPr marL="800100" lvl="1" indent="-342900">
              <a:buFont typeface="Wingdings" pitchFamily="2" charset="2"/>
              <a:buChar char="Ø"/>
            </a:pPr>
            <a:r>
              <a:rPr lang="mk-MK" sz="2200" dirty="0"/>
              <a:t>одредба за затворена група или јавноста</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mk-MK" sz="2200" dirty="0"/>
              <a:t>Не</a:t>
            </a:r>
            <a:r>
              <a:rPr lang="en-US" sz="2200" dirty="0"/>
              <a:t>:</a:t>
            </a:r>
          </a:p>
          <a:p>
            <a:pPr marL="800100" lvl="1" indent="-342900">
              <a:buFont typeface="Wingdings" pitchFamily="2" charset="2"/>
              <a:buChar char="Ø"/>
            </a:pPr>
            <a:r>
              <a:rPr lang="mk-MK" sz="2200" dirty="0"/>
              <a:t>даватели на содржини</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334607" y="1319772"/>
            <a:ext cx="3986074" cy="4832092"/>
          </a:xfrm>
          <a:prstGeom prst="rect">
            <a:avLst/>
          </a:prstGeom>
        </p:spPr>
        <p:txBody>
          <a:bodyPr wrap="square">
            <a:spAutoFit/>
          </a:bodyPr>
          <a:lstStyle/>
          <a:p>
            <a:pPr marL="342900" indent="-342900" algn="just">
              <a:buFont typeface="Wingdings" pitchFamily="2" charset="2"/>
              <a:buChar char="Ø"/>
            </a:pPr>
            <a:r>
              <a:rPr lang="mk-MK" sz="2200" b="1" dirty="0"/>
              <a:t>„давател на услуги“ </a:t>
            </a:r>
            <a:r>
              <a:rPr lang="mk-MK" sz="2200" dirty="0"/>
              <a:t>е </a:t>
            </a:r>
            <a:endParaRPr lang="en-US" sz="2200" dirty="0"/>
          </a:p>
          <a:p>
            <a:pPr marL="342900" indent="-342900" algn="just">
              <a:buFont typeface="Wingdings" pitchFamily="2" charset="2"/>
              <a:buChar char="Ø"/>
            </a:pPr>
            <a:r>
              <a:rPr lang="en-US" sz="2200" dirty="0" err="1"/>
              <a:t>i</a:t>
            </a:r>
            <a:r>
              <a:rPr lang="en-US" sz="2200" dirty="0"/>
              <a:t>. </a:t>
            </a:r>
            <a:r>
              <a:rPr lang="mk-MK" sz="2200" dirty="0"/>
              <a:t>секој јавен или приватен субјект кој им овозможува на корисниците на неговата услуга можност за комуникација преку компјутерски систем и </a:t>
            </a:r>
          </a:p>
          <a:p>
            <a:pPr marL="342900" indent="-342900" algn="just">
              <a:buFont typeface="Wingdings" pitchFamily="2" charset="2"/>
              <a:buChar char="Ø"/>
            </a:pPr>
            <a:r>
              <a:rPr lang="en-US" sz="2200" dirty="0"/>
              <a:t>ii. </a:t>
            </a:r>
            <a:r>
              <a:rPr lang="mk-MK" sz="2200" dirty="0"/>
              <a:t>кој било друг субјект што обработува или складира компјутерски податоци во име на таквата комуникациска услуга или корисниците на таква услуга. </a:t>
            </a:r>
            <a:endParaRPr lang="en-US" sz="2200" dirty="0"/>
          </a:p>
        </p:txBody>
      </p:sp>
    </p:spTree>
    <p:extLst>
      <p:ext uri="{BB962C8B-B14F-4D97-AF65-F5344CB8AC3E}">
        <p14:creationId xmlns:p14="http://schemas.microsoft.com/office/powerpoint/2010/main"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Член 35 – 24/7 мрежа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11122"/>
            <a:ext cx="5334816" cy="5170646"/>
          </a:xfrm>
          <a:prstGeom prst="rect">
            <a:avLst/>
          </a:prstGeom>
        </p:spPr>
        <p:txBody>
          <a:bodyPr wrap="square">
            <a:spAutoFit/>
          </a:bodyPr>
          <a:lstStyle/>
          <a:p>
            <a:pPr marL="342900" indent="-342900" algn="just">
              <a:buFont typeface="Wingdings" pitchFamily="2" charset="2"/>
              <a:buChar char="ü"/>
            </a:pPr>
            <a:r>
              <a:rPr lang="ru-RU" sz="2200" dirty="0"/>
              <a:t>24/7 мрежата мора да има капацитет да комуницира со други 24/7 мрежи и релевантните домашни органи (на пр. обвинителството) на експедитивна основа и тоа</a:t>
            </a:r>
            <a:r>
              <a:rPr lang="en-US" sz="2200" dirty="0"/>
              <a:t> 24/7</a:t>
            </a:r>
          </a:p>
          <a:p>
            <a:pPr algn="just"/>
            <a:endParaRPr lang="en-US" sz="2200" dirty="0"/>
          </a:p>
          <a:p>
            <a:pPr marL="342900" indent="-342900" algn="just">
              <a:buFont typeface="Wingdings" pitchFamily="2" charset="2"/>
              <a:buChar char="ü"/>
            </a:pPr>
            <a:r>
              <a:rPr lang="en-US" sz="2200" dirty="0"/>
              <a:t>24/7</a:t>
            </a:r>
            <a:r>
              <a:rPr lang="mk-MK" sz="2200" dirty="0"/>
              <a:t> мрежата мора да има соодветна комуникациска опрема</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ru-RU" sz="2200" dirty="0"/>
              <a:t>24/7 мрежата мора да има соодветно обучен персонал за сајбер-криминал и електронски докази и како ефективно да одговори на барањата</a:t>
            </a:r>
            <a:endParaRPr lang="en-US" sz="2200" dirty="0"/>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Cyrl-RS" sz="3200" b="1" dirty="0">
                <a:solidFill>
                  <a:schemeClr val="bg1"/>
                </a:solidFill>
              </a:rPr>
              <a:t>Специјализиран судски курс </a:t>
            </a:r>
            <a:endParaRPr lang="en-GB" sz="3200" b="1" dirty="0">
              <a:solidFill>
                <a:schemeClr val="bg1"/>
              </a:solidFill>
            </a:endParaRPr>
          </a:p>
          <a:p>
            <a:pPr algn="r"/>
            <a:r>
              <a:rPr lang="sr-Cyrl-RS" sz="3200" b="1" dirty="0">
                <a:solidFill>
                  <a:schemeClr val="bg1"/>
                </a:solidFill>
              </a:rPr>
              <a:t>за </a:t>
            </a:r>
            <a:r>
              <a:rPr lang="sr-Cyrl-RS" sz="3200" b="1" dirty="0" err="1">
                <a:solidFill>
                  <a:schemeClr val="bg1"/>
                </a:solidFill>
              </a:rPr>
              <a:t>меѓународна</a:t>
            </a:r>
            <a:r>
              <a:rPr lang="sr-Cyrl-RS" sz="3200" b="1" dirty="0">
                <a:solidFill>
                  <a:schemeClr val="bg1"/>
                </a:solidFill>
              </a:rPr>
              <a:t> </a:t>
            </a:r>
            <a:r>
              <a:rPr lang="sr-Cyrl-RS" sz="3200" b="1" dirty="0" err="1">
                <a:solidFill>
                  <a:schemeClr val="bg1"/>
                </a:solidFill>
              </a:rPr>
              <a:t>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274195"/>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Трети дел</a:t>
            </a:r>
          </a:p>
          <a:p>
            <a:pPr algn="ctr" eaLnBrk="1" hangingPunct="1">
              <a:lnSpc>
                <a:spcPct val="80000"/>
              </a:lnSpc>
            </a:pPr>
            <a:endParaRPr lang="en-GB" sz="3200" b="1" dirty="0">
              <a:ea typeface="ＭＳ Ｐゴシック" charset="0"/>
              <a:cs typeface="ＭＳ Ｐゴシック" charset="0"/>
            </a:endParaRPr>
          </a:p>
          <a:p>
            <a:pPr algn="ctr">
              <a:lnSpc>
                <a:spcPct val="80000"/>
              </a:lnSpc>
            </a:pPr>
            <a:r>
              <a:rPr lang="ru-RU" sz="3200" b="1" dirty="0">
                <a:ea typeface="ＭＳ Ｐゴシック" charset="0"/>
                <a:cs typeface="ＭＳ Ｐゴシック" charset="0"/>
              </a:rPr>
              <a:t>Обрасци за заемна правна помош</a:t>
            </a:r>
            <a:endParaRPr lang="en-GB" sz="3200" b="1" dirty="0"/>
          </a:p>
        </p:txBody>
      </p:sp>
    </p:spTree>
    <p:extLst>
      <p:ext uri="{BB962C8B-B14F-4D97-AF65-F5344CB8AC3E}">
        <p14:creationId xmlns:p14="http://schemas.microsoft.com/office/powerpoint/2010/main" val="1353563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Хонг Конг</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16822" y="1470221"/>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GB" sz="2400" b="1" dirty="0">
                <a:hlinkClick r:id="rId7"/>
              </a:rPr>
              <a:t>http://www.doj.gov.hk/lawdoc/mla.pdf</a:t>
            </a:r>
            <a:endParaRPr lang="en-US" sz="2400" b="1" dirty="0"/>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Обединето Кралство</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400" b="1" dirty="0">
                <a:hlinkClick r:id="rId4"/>
              </a:rPr>
              <a:t>https://www.gov.uk/government/uploads/system/uploads/attachment_data/file/415038/MLA_Guidelines_2015.pdf</a:t>
            </a:r>
            <a:endParaRPr lang="en-U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5789150" cy="4699642"/>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FFFFFF"/>
                </a:solidFill>
                <a:latin typeface="Arial Narrow" panose="020B0606020202030204" pitchFamily="34" charset="0"/>
                <a:cs typeface="Verdana" charset="0"/>
              </a:rPr>
              <a:t>www.coe.int/cybercrime</a:t>
            </a:r>
            <a:endParaRPr lang="en-GB"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dirty="0">
              <a:solidFill>
                <a:schemeClr val="tx1"/>
              </a:solidFill>
            </a:endParaRPr>
          </a:p>
        </p:txBody>
      </p:sp>
      <p:sp>
        <p:nvSpPr>
          <p:cNvPr id="5" name="TextBox 4"/>
          <p:cNvSpPr txBox="1"/>
          <p:nvPr/>
        </p:nvSpPr>
        <p:spPr>
          <a:xfrm>
            <a:off x="88522" y="1011207"/>
            <a:ext cx="8933934" cy="5401479"/>
          </a:xfrm>
          <a:prstGeom prst="rect">
            <a:avLst/>
          </a:prstGeom>
          <a:noFill/>
        </p:spPr>
        <p:txBody>
          <a:bodyPr wrap="square" rtlCol="0">
            <a:spAutoFit/>
          </a:bodyPr>
          <a:lstStyle/>
          <a:p>
            <a:r>
              <a:rPr lang="mk-MK" sz="1600" b="1" dirty="0">
                <a:solidFill>
                  <a:schemeClr val="tx2"/>
                </a:solidFill>
                <a:latin typeface="Verdana" panose="020B0604030504040204" pitchFamily="34" charset="0"/>
                <a:ea typeface="Verdana" panose="020B0604030504040204" pitchFamily="34" charset="0"/>
              </a:rPr>
              <a:t>Позадина</a:t>
            </a:r>
            <a:endParaRPr lang="en-GB" sz="1600"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Причини за поднесување на образец за зачувување на податоци од член 29/30</a:t>
            </a:r>
            <a:r>
              <a:rPr lang="en-GB" sz="1600" dirty="0">
                <a:latin typeface="Verdana" panose="020B0604030504040204" pitchFamily="34" charset="0"/>
                <a:ea typeface="Verdana" panose="020B0604030504040204" pitchFamily="34" charset="0"/>
              </a:rPr>
              <a:t>:</a:t>
            </a:r>
          </a:p>
          <a:p>
            <a:pPr marL="914400" lvl="1"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текст на член 35 од Конвенцијата земен како нацрт за задолжителни полиња</a:t>
            </a:r>
            <a:r>
              <a:rPr lang="en-GB" sz="1600" dirty="0">
                <a:latin typeface="Verdana" panose="020B0604030504040204" pitchFamily="34" charset="0"/>
                <a:ea typeface="Verdana" panose="020B0604030504040204" pitchFamily="34" charset="0"/>
              </a:rPr>
              <a:t>;</a:t>
            </a:r>
          </a:p>
          <a:p>
            <a:pPr marL="914400" lvl="1"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минимизирање на внесувањето, а со тоа и помалку време за обработка</a:t>
            </a:r>
            <a:r>
              <a:rPr lang="en-GB" sz="1600" dirty="0">
                <a:latin typeface="Verdana" panose="020B0604030504040204" pitchFamily="34" charset="0"/>
                <a:ea typeface="Verdana" panose="020B0604030504040204" pitchFamily="34" charset="0"/>
              </a:rPr>
              <a:t>;</a:t>
            </a:r>
          </a:p>
          <a:p>
            <a:pPr marL="914400" lvl="1"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упатство за </a:t>
            </a:r>
            <a:r>
              <a:rPr lang="mk-MK" sz="1600" dirty="0" err="1">
                <a:latin typeface="Verdana" panose="020B0604030504040204" pitchFamily="34" charset="0"/>
                <a:ea typeface="Verdana" panose="020B0604030504040204" pitchFamily="34" charset="0"/>
              </a:rPr>
              <a:t>нововоспоставените</a:t>
            </a:r>
            <a:r>
              <a:rPr lang="mk-MK" sz="1600" dirty="0">
                <a:latin typeface="Verdana" panose="020B0604030504040204" pitchFamily="34" charset="0"/>
                <a:ea typeface="Verdana" panose="020B0604030504040204" pitchFamily="34" charset="0"/>
              </a:rPr>
              <a:t> или претстојните контакт точки</a:t>
            </a:r>
            <a:r>
              <a:rPr lang="en-GB" sz="1600" dirty="0">
                <a:latin typeface="Verdana" panose="020B0604030504040204" pitchFamily="34" charset="0"/>
                <a:ea typeface="Verdana" panose="020B0604030504040204" pitchFamily="34" charset="0"/>
              </a:rPr>
              <a:t>;</a:t>
            </a:r>
          </a:p>
          <a:p>
            <a:pPr marL="914400" lvl="1" indent="-457200">
              <a:spcBef>
                <a:spcPts val="600"/>
              </a:spcBef>
              <a:spcAft>
                <a:spcPts val="600"/>
              </a:spcAft>
              <a:buFont typeface="Arial" pitchFamily="34" charset="0"/>
              <a:buChar char="•"/>
            </a:pPr>
            <a:r>
              <a:rPr lang="mk-MK" sz="1600" dirty="0" err="1">
                <a:latin typeface="Verdana" panose="020B0604030504040204" pitchFamily="34" charset="0"/>
                <a:ea typeface="Verdana" panose="020B0604030504040204" pitchFamily="34" charset="0"/>
              </a:rPr>
              <a:t>поуниформна</a:t>
            </a:r>
            <a:r>
              <a:rPr lang="mk-MK" sz="1600" dirty="0">
                <a:latin typeface="Verdana" panose="020B0604030504040204" pitchFamily="34" charset="0"/>
                <a:ea typeface="Verdana" panose="020B0604030504040204" pitchFamily="34" charset="0"/>
              </a:rPr>
              <a:t> практика на барање за зачувување низ судски надлежности</a:t>
            </a:r>
            <a:r>
              <a:rPr lang="en-GB" sz="1600" dirty="0">
                <a:latin typeface="Verdana" panose="020B0604030504040204" pitchFamily="34" charset="0"/>
                <a:ea typeface="Verdana" panose="020B0604030504040204" pitchFamily="34" charset="0"/>
              </a:rPr>
              <a:t>.</a:t>
            </a:r>
          </a:p>
          <a:p>
            <a:pPr marL="457200" lvl="0"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Напори за градење на капацитети (регионални состаноци, обуки) 2016 и 2017 година;</a:t>
            </a:r>
            <a:endParaRPr lang="en-US" sz="1600"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Почетни обрасци (член 29 и 31 </a:t>
            </a:r>
            <a:r>
              <a:rPr lang="en-US" sz="1600" dirty="0">
                <a:solidFill>
                  <a:srgbClr val="00B050"/>
                </a:solidFill>
                <a:latin typeface="Verdana" panose="020B0604030504040204" pitchFamily="34" charset="0"/>
                <a:ea typeface="Verdana" panose="020B0604030504040204" pitchFamily="34" charset="0"/>
              </a:rPr>
              <a:t>BCC</a:t>
            </a:r>
            <a:r>
              <a:rPr lang="en-US" sz="1600" dirty="0">
                <a:latin typeface="Verdana" panose="020B0604030504040204" pitchFamily="34" charset="0"/>
                <a:ea typeface="Verdana" panose="020B0604030504040204" pitchFamily="34" charset="0"/>
              </a:rPr>
              <a:t>) </a:t>
            </a:r>
            <a:r>
              <a:rPr lang="mk-MK" sz="1600" dirty="0">
                <a:latin typeface="Verdana" panose="020B0604030504040204" pitchFamily="34" charset="0"/>
                <a:ea typeface="Verdana" panose="020B0604030504040204" pitchFamily="34" charset="0"/>
              </a:rPr>
              <a:t>тестирани од повеќе земји</a:t>
            </a:r>
            <a:r>
              <a:rPr lang="en-GB" sz="1600" dirty="0">
                <a:latin typeface="Verdana" panose="020B0604030504040204" pitchFamily="34" charset="0"/>
                <a:ea typeface="Verdana" panose="020B0604030504040204" pitchFamily="34" charset="0"/>
              </a:rPr>
              <a:t>;</a:t>
            </a:r>
            <a:endParaRPr lang="en-US" sz="1600"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Понатамошни поднесоци и дискусии преку поштенска листа и Бирото на </a:t>
            </a:r>
            <a:r>
              <a:rPr lang="en-US" sz="1600" dirty="0">
                <a:latin typeface="Verdana" panose="020B0604030504040204" pitchFamily="34" charset="0"/>
                <a:ea typeface="Verdana" panose="020B0604030504040204" pitchFamily="34" charset="0"/>
              </a:rPr>
              <a:t>T-CY</a:t>
            </a:r>
            <a:r>
              <a:rPr lang="mk-MK" sz="1600" dirty="0">
                <a:latin typeface="Verdana" panose="020B0604030504040204" pitchFamily="34" charset="0"/>
                <a:ea typeface="Verdana" panose="020B0604030504040204" pitchFamily="34" charset="0"/>
              </a:rPr>
              <a:t> (2017 и 2018 година);</a:t>
            </a:r>
            <a:endParaRPr lang="en-GB" sz="1600"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mk-MK" sz="1600" dirty="0">
                <a:latin typeface="Verdana" panose="020B0604030504040204" pitchFamily="34" charset="0"/>
                <a:ea typeface="Verdana" panose="020B0604030504040204" pitchFamily="34" charset="0"/>
              </a:rPr>
              <a:t>Конечната верзија е разгледана и усвоена од 19-тиот пленарен состанок на </a:t>
            </a:r>
            <a:r>
              <a:rPr lang="en-US" sz="1600" dirty="0">
                <a:latin typeface="Verdana" panose="020B0604030504040204" pitchFamily="34" charset="0"/>
                <a:ea typeface="Verdana" panose="020B0604030504040204" pitchFamily="34" charset="0"/>
              </a:rPr>
              <a:t>T-CY</a:t>
            </a:r>
            <a:r>
              <a:rPr lang="mk-MK" sz="1600" dirty="0">
                <a:latin typeface="Verdana" panose="020B0604030504040204" pitchFamily="34" charset="0"/>
                <a:ea typeface="Verdana" panose="020B0604030504040204" pitchFamily="34" charset="0"/>
              </a:rPr>
              <a:t> (9-10 јули 2018 година).</a:t>
            </a:r>
            <a:endParaRPr lang="en-US" sz="1600" dirty="0">
              <a:latin typeface="Verdana" panose="020B0604030504040204" pitchFamily="34" charset="0"/>
              <a:ea typeface="Verdana" panose="020B0604030504040204" pitchFamily="34" charset="0"/>
            </a:endParaRPr>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Обрасци на Советот на Европа: Позадина</a:t>
            </a:r>
            <a:endParaRPr lang="fr-FR" sz="3200" b="1" dirty="0">
              <a:solidFill>
                <a:schemeClr val="bg1"/>
              </a:solidFill>
            </a:endParaRP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35496" y="1000755"/>
            <a:ext cx="8933934" cy="5555367"/>
          </a:xfrm>
          <a:prstGeom prst="rect">
            <a:avLst/>
          </a:prstGeom>
          <a:noFill/>
        </p:spPr>
        <p:txBody>
          <a:bodyPr wrap="square" rtlCol="0">
            <a:spAutoFit/>
          </a:bodyPr>
          <a:lstStyle/>
          <a:p>
            <a:pPr>
              <a:spcAft>
                <a:spcPts val="600"/>
              </a:spcAft>
            </a:pPr>
            <a:r>
              <a:rPr lang="mk-MK" b="1" dirty="0">
                <a:solidFill>
                  <a:schemeClr val="tx2"/>
                </a:solidFill>
                <a:latin typeface="Verdana" panose="020B0604030504040204" pitchFamily="34" charset="0"/>
                <a:ea typeface="Verdana" panose="020B0604030504040204" pitchFamily="34" charset="0"/>
              </a:rPr>
              <a:t>Образец за член 29/30 – главни карактеристики:</a:t>
            </a: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Обележување на задолжителните ставови со ѕвездичка (барања според член 35)</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Референца/статус на случај</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Помалку детали побарани/повеќе детали за органот барател</a:t>
            </a:r>
            <a:r>
              <a:rPr lang="en-GB" dirty="0">
                <a:latin typeface="Verdana" panose="020B0604030504040204" pitchFamily="34" charset="0"/>
                <a:ea typeface="Verdana" panose="020B0604030504040204" pitchFamily="34" charset="0"/>
              </a:rPr>
              <a:t>;</a:t>
            </a:r>
          </a:p>
          <a:p>
            <a:pPr marL="45720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Детали за органите задолжени за истрага и гонење (одделно)</a:t>
            </a:r>
            <a:r>
              <a:rPr lang="en-GB" dirty="0">
                <a:latin typeface="Verdana" panose="020B0604030504040204" pitchFamily="34" charset="0"/>
                <a:ea typeface="Verdana" panose="020B0604030504040204" pitchFamily="34" charset="0"/>
              </a:rPr>
              <a:t>;</a:t>
            </a:r>
          </a:p>
          <a:p>
            <a:pPr marL="45720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Детали за лице за контакт за дополнителна потврда</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Избор на средствата за одговор</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Можноста за приложување на барања за заемна правна помош</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Рационализиран дел за „кривични дела“</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Опис на бараните податоци/анекс (образец за наведување)</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Информации за идентификување на лицето или организацијата</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Упатување на член 30</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Статус на случај/итност (претходно дефинирани ставови)/доверливост</a:t>
            </a:r>
            <a:r>
              <a:rPr lang="en-GB"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dirty="0">
                <a:latin typeface="Verdana" panose="020B0604030504040204" pitchFamily="34" charset="0"/>
                <a:ea typeface="Verdana" panose="020B0604030504040204" pitchFamily="34" charset="0"/>
              </a:rPr>
              <a:t>Опции за потврда/известување.</a:t>
            </a:r>
            <a:endParaRPr lang="en-GB" sz="2000" dirty="0">
              <a:latin typeface="Arial Narrow" panose="020B0606020202030204" pitchFamily="34" charset="0"/>
            </a:endParaRP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dirty="0">
              <a:solidFill>
                <a:schemeClr val="tx1"/>
              </a:solidFill>
            </a:endParaRPr>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29/30 – Барање за заемна</a:t>
            </a:r>
          </a:p>
          <a:p>
            <a:pPr algn="r"/>
            <a:r>
              <a:rPr lang="mk-MK" sz="3200" b="1" dirty="0">
                <a:solidFill>
                  <a:schemeClr val="bg1"/>
                </a:solidFill>
              </a:rPr>
              <a:t>правна помош за зачувување</a:t>
            </a:r>
            <a:endParaRPr lang="fr-FR" sz="3200" b="1" dirty="0">
              <a:solidFill>
                <a:schemeClr val="bg1"/>
              </a:solidFill>
            </a:endParaRP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Анкетно прашање</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88522" y="961736"/>
            <a:ext cx="8933934" cy="5478423"/>
          </a:xfrm>
          <a:prstGeom prst="rect">
            <a:avLst/>
          </a:prstGeom>
          <a:noFill/>
        </p:spPr>
        <p:txBody>
          <a:bodyPr wrap="square" rtlCol="0">
            <a:spAutoFit/>
          </a:bodyPr>
          <a:lstStyle/>
          <a:p>
            <a:pPr>
              <a:spcAft>
                <a:spcPts val="600"/>
              </a:spcAft>
            </a:pPr>
            <a:r>
              <a:rPr lang="ru-RU" sz="1600" b="1" dirty="0">
                <a:solidFill>
                  <a:schemeClr val="tx2"/>
                </a:solidFill>
                <a:latin typeface="Verdana" panose="020B0604030504040204" pitchFamily="34" charset="0"/>
                <a:ea typeface="Verdana" panose="020B0604030504040204" pitchFamily="34" charset="0"/>
              </a:rPr>
              <a:t>Образец за член 31 – Барање за заемна правна помош за информации на претплатници</a:t>
            </a:r>
            <a:endParaRPr lang="en-GB" sz="16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Синхронизирано со применливата содржина од образецот за член 29/30</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Се фокусира исклучиво на информации за претплатници</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Нема конкретно задолжителни ставови, со што се овозможува поголема флексибилност</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Детали за претходно барање за ЗПП или зачувување</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Рационализирана листа на кривични дела</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Посебен дел за домашна правна основа</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Фокус на информации кои го идентификуваат давателот на услуги</a:t>
            </a:r>
            <a:r>
              <a:rPr lang="en-GB" sz="1600" dirty="0">
                <a:latin typeface="Verdana" panose="020B0604030504040204" pitchFamily="34" charset="0"/>
                <a:ea typeface="Verdana" panose="020B0604030504040204" pitchFamily="34" charset="0"/>
              </a:rPr>
              <a:t>; </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Посебни анекси за информации за претплатници потребни за ИП адреси и за информации за претплатници потребни за сметки</a:t>
            </a:r>
            <a:r>
              <a:rPr lang="en-GB"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mk-MK" sz="1600" dirty="0">
                <a:latin typeface="Verdana" panose="020B0604030504040204" pitchFamily="34" charset="0"/>
                <a:ea typeface="Verdana" panose="020B0604030504040204" pitchFamily="34" charset="0"/>
              </a:rPr>
              <a:t>Идни перспективи</a:t>
            </a:r>
            <a:r>
              <a:rPr lang="en-GB" sz="1600" dirty="0">
                <a:latin typeface="Verdana" panose="020B0604030504040204" pitchFamily="34" charset="0"/>
                <a:ea typeface="Verdana" panose="020B0604030504040204" pitchFamily="34" charset="0"/>
              </a:rPr>
              <a:t>: </a:t>
            </a:r>
          </a:p>
          <a:p>
            <a:pPr marL="914400" lvl="1" indent="-457200">
              <a:spcAft>
                <a:spcPts val="600"/>
              </a:spcAft>
              <a:buFont typeface="Arial" pitchFamily="34" charset="0"/>
              <a:buChar char="•"/>
            </a:pPr>
            <a:r>
              <a:rPr lang="mk-MK" sz="1400" dirty="0">
                <a:latin typeface="Verdana" panose="020B0604030504040204" pitchFamily="34" charset="0"/>
                <a:ea typeface="Verdana" panose="020B0604030504040204" pitchFamily="34" charset="0"/>
              </a:rPr>
              <a:t>Обрасците за ЗПП треба да бидат повеќејазични со цел да се заштеди време за превод и обработка</a:t>
            </a:r>
            <a:r>
              <a:rPr lang="en-GB" sz="1400" dirty="0">
                <a:latin typeface="Verdana" panose="020B0604030504040204" pitchFamily="34" charset="0"/>
                <a:ea typeface="Verdana" panose="020B0604030504040204" pitchFamily="34" charset="0"/>
              </a:rPr>
              <a:t>;</a:t>
            </a:r>
          </a:p>
          <a:p>
            <a:pPr marL="914400" lvl="1" indent="-457200">
              <a:spcAft>
                <a:spcPts val="600"/>
              </a:spcAft>
              <a:buFont typeface="Arial" pitchFamily="34" charset="0"/>
              <a:buChar char="•"/>
            </a:pPr>
            <a:r>
              <a:rPr lang="mk-MK" sz="1400" dirty="0">
                <a:latin typeface="Verdana" panose="020B0604030504040204" pitchFamily="34" charset="0"/>
                <a:ea typeface="Verdana" panose="020B0604030504040204" pitchFamily="34" charset="0"/>
              </a:rPr>
              <a:t>Идејата на образецот е да биде електронски/во моментов у </a:t>
            </a:r>
            <a:r>
              <a:rPr lang="en-US" sz="1400" dirty="0">
                <a:latin typeface="Verdana" panose="020B0604030504040204" pitchFamily="34" charset="0"/>
                <a:ea typeface="Verdana" panose="020B0604030504040204" pitchFamily="34" charset="0"/>
              </a:rPr>
              <a:t>PDF</a:t>
            </a:r>
            <a:r>
              <a:rPr lang="mk-MK" sz="1400" dirty="0">
                <a:latin typeface="Verdana" panose="020B0604030504040204" pitchFamily="34" charset="0"/>
                <a:ea typeface="Verdana" panose="020B0604030504040204" pitchFamily="34" charset="0"/>
              </a:rPr>
              <a:t> формат што може да се уреди;</a:t>
            </a:r>
            <a:endParaRPr lang="en-GB" sz="1400" dirty="0">
              <a:latin typeface="Verdana" panose="020B0604030504040204" pitchFamily="34" charset="0"/>
              <a:ea typeface="Verdana" panose="020B0604030504040204" pitchFamily="34" charset="0"/>
            </a:endParaRPr>
          </a:p>
          <a:p>
            <a:pPr marL="914400" lvl="1" indent="-457200">
              <a:spcAft>
                <a:spcPts val="600"/>
              </a:spcAft>
              <a:buFont typeface="Arial" pitchFamily="34" charset="0"/>
              <a:buChar char="•"/>
            </a:pPr>
            <a:r>
              <a:rPr lang="mk-MK" sz="1400" dirty="0">
                <a:latin typeface="Verdana" panose="020B0604030504040204" pitchFamily="34" charset="0"/>
                <a:ea typeface="Verdana" panose="020B0604030504040204" pitchFamily="34" charset="0"/>
              </a:rPr>
              <a:t>Идентификација/потпис (споредлив со 24/7 мрежа).</a:t>
            </a:r>
            <a:endParaRPr lang="en-GB" sz="1400" dirty="0">
              <a:latin typeface="Verdana" panose="020B0604030504040204" pitchFamily="34" charset="0"/>
              <a:ea typeface="Verdana" panose="020B0604030504040204" pitchFamily="34" charset="0"/>
            </a:endParaRP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dirty="0">
              <a:solidFill>
                <a:schemeClr val="tx1"/>
              </a:solidFill>
            </a:endParaRPr>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31 – Барање за заемна правна</a:t>
            </a:r>
          </a:p>
          <a:p>
            <a:pPr algn="r"/>
            <a:r>
              <a:rPr lang="mk-MK" sz="3200" b="1" dirty="0">
                <a:solidFill>
                  <a:schemeClr val="bg1"/>
                </a:solidFill>
              </a:rPr>
              <a:t>помош за информации на претплатници</a:t>
            </a:r>
            <a:endParaRPr lang="fr-FR" sz="3200" b="1" dirty="0">
              <a:solidFill>
                <a:schemeClr val="bg1"/>
              </a:solidFill>
            </a:endParaRPr>
          </a:p>
        </p:txBody>
      </p:sp>
    </p:spTree>
    <p:extLst>
      <p:ext uri="{BB962C8B-B14F-4D97-AF65-F5344CB8AC3E}">
        <p14:creationId xmlns:p14="http://schemas.microsoft.com/office/powerpoint/2010/main"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31</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31</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31</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Образец за член 31</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2062103"/>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Четврт дел</a:t>
            </a:r>
            <a:endParaRPr lang="en-GB" sz="3200" b="1" dirty="0">
              <a:ea typeface="ＭＳ Ｐゴシック" charset="0"/>
              <a:cs typeface="ＭＳ Ｐゴシック" charset="0"/>
            </a:endParaRPr>
          </a:p>
          <a:p>
            <a:pPr algn="ctr">
              <a:lnSpc>
                <a:spcPct val="80000"/>
              </a:lnSpc>
            </a:pPr>
            <a:br>
              <a:rPr lang="en-GB" sz="3200" b="1" dirty="0">
                <a:ea typeface="ＭＳ Ｐゴシック" charset="0"/>
                <a:cs typeface="ＭＳ Ｐゴシック" charset="0"/>
              </a:rPr>
            </a:br>
            <a:r>
              <a:rPr lang="mk-MK" sz="3200" b="1" dirty="0"/>
              <a:t>Преглед на Вториот дополнителен протокол на Конвенцијата од Будимпешта</a:t>
            </a:r>
            <a:endParaRPr lang="en-GB" sz="3200" dirty="0"/>
          </a:p>
        </p:txBody>
      </p:sp>
    </p:spTree>
    <p:extLst>
      <p:ext uri="{BB962C8B-B14F-4D97-AF65-F5344CB8AC3E}">
        <p14:creationId xmlns:p14="http://schemas.microsoft.com/office/powerpoint/2010/main" val="26772607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Преглед на Вториот дополнителен протокол</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849452" y="1010245"/>
            <a:ext cx="4927996" cy="5509200"/>
          </a:xfrm>
          <a:prstGeom prst="rect">
            <a:avLst/>
          </a:prstGeom>
        </p:spPr>
        <p:txBody>
          <a:bodyPr wrap="square">
            <a:spAutoFit/>
          </a:bodyPr>
          <a:lstStyle/>
          <a:p>
            <a:pPr marL="342900" indent="-342900" algn="just">
              <a:buFont typeface="Wingdings" pitchFamily="2" charset="2"/>
              <a:buChar char="Ø"/>
            </a:pPr>
            <a:r>
              <a:rPr lang="mk-MK" sz="2200" dirty="0"/>
              <a:t>Зголемена употреба на сервери во странски, повеќекратни, менувачки или непознати судски надлежности (облак) за складирање докази</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Овластувањата за спроведување на законот с</a:t>
            </a:r>
            <a:r>
              <a:rPr lang="en-US" sz="2200" dirty="0"/>
              <a:t>è</a:t>
            </a:r>
            <a:r>
              <a:rPr lang="mk-MK" sz="2200" dirty="0"/>
              <a:t> повеќе се ограничуваат со територијални граници</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Страните на Конвенцијата од Будимпешта се обидоа да развијат решение</a:t>
            </a:r>
            <a:r>
              <a:rPr lang="en-US" sz="2200" dirty="0"/>
              <a:t>	</a:t>
            </a:r>
          </a:p>
          <a:p>
            <a:pPr marL="800100" lvl="1" indent="-342900" algn="just">
              <a:buFont typeface="Wingdings" pitchFamily="2" charset="2"/>
              <a:buChar char="Ø"/>
            </a:pPr>
            <a:r>
              <a:rPr lang="mk-MK" sz="2200" dirty="0"/>
              <a:t>Прекугранична работна група</a:t>
            </a:r>
            <a:endParaRPr lang="en-US" sz="2200" dirty="0"/>
          </a:p>
          <a:p>
            <a:pPr marL="800100" lvl="1" indent="-342900" algn="just">
              <a:buFont typeface="Wingdings" pitchFamily="2" charset="2"/>
              <a:buChar char="Ø"/>
            </a:pPr>
            <a:r>
              <a:rPr lang="mk-MK" sz="2200" dirty="0"/>
              <a:t>Група за докази на облак</a:t>
            </a:r>
            <a:endParaRPr lang="en-GB" sz="2200" dirty="0"/>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Прекугранична работна група</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4493538"/>
          </a:xfrm>
          <a:prstGeom prst="rect">
            <a:avLst/>
          </a:prstGeom>
        </p:spPr>
        <p:txBody>
          <a:bodyPr wrap="square">
            <a:spAutoFit/>
          </a:bodyPr>
          <a:lstStyle/>
          <a:p>
            <a:pPr marL="342900" indent="-342900" algn="just">
              <a:buFont typeface="Wingdings" pitchFamily="2" charset="2"/>
              <a:buChar char="Ø"/>
            </a:pPr>
            <a:r>
              <a:rPr lang="mk-MK" sz="2200" dirty="0"/>
              <a:t>Времетраење</a:t>
            </a:r>
            <a:r>
              <a:rPr lang="en-US" sz="2200" dirty="0"/>
              <a:t>: 2012-2014 </a:t>
            </a:r>
            <a:r>
              <a:rPr lang="mk-MK" sz="2200" dirty="0"/>
              <a:t>год.</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Кулминираше со Белешката за управување бр. 3 (Прекуграничен пристап до податоци)</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mk-MK" sz="2200" dirty="0"/>
              <a:t>Направи серија предлози за дополнителен протокол што ќе го прошири опфатот на прекуграничен пристап (надвор од член 32б)</a:t>
            </a:r>
            <a:endParaRPr lang="en-GB" sz="2200" dirty="0"/>
          </a:p>
          <a:p>
            <a:pPr marL="342900" indent="-342900" algn="just">
              <a:buFont typeface="Wingdings" pitchFamily="2" charset="2"/>
              <a:buChar char="Ø"/>
            </a:pPr>
            <a:endParaRPr lang="en-GB" sz="22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Група за докази на облак</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2864210" y="921588"/>
            <a:ext cx="6143755" cy="6401753"/>
          </a:xfrm>
          <a:prstGeom prst="rect">
            <a:avLst/>
          </a:prstGeom>
        </p:spPr>
        <p:txBody>
          <a:bodyPr wrap="square">
            <a:spAutoFit/>
          </a:bodyPr>
          <a:lstStyle/>
          <a:p>
            <a:pPr marL="342900" indent="-342900" algn="just">
              <a:buFont typeface="Wingdings" pitchFamily="2" charset="2"/>
              <a:buChar char="Ø"/>
            </a:pPr>
            <a:r>
              <a:rPr lang="mk-MK" sz="2000" dirty="0"/>
              <a:t>Времетраење</a:t>
            </a:r>
            <a:r>
              <a:rPr lang="en-US" sz="2000" dirty="0"/>
              <a:t>: 2015-2017</a:t>
            </a:r>
            <a:r>
              <a:rPr lang="mk-MK" sz="2000" dirty="0"/>
              <a:t> год.</a:t>
            </a:r>
            <a:endParaRPr lang="en-US" sz="2000" dirty="0"/>
          </a:p>
          <a:p>
            <a:pPr marL="342900" indent="-342900" algn="just">
              <a:buFont typeface="Wingdings" pitchFamily="2" charset="2"/>
              <a:buChar char="Ø"/>
            </a:pPr>
            <a:r>
              <a:rPr lang="mk-MK" sz="2000" dirty="0"/>
              <a:t>Идентификување проблеми што треба да се решат во Дополнителниот протокол, вклучувајќи</a:t>
            </a:r>
            <a:r>
              <a:rPr lang="en-US" sz="2000" dirty="0"/>
              <a:t>:</a:t>
            </a:r>
          </a:p>
          <a:p>
            <a:pPr marL="800100" lvl="1" indent="-342900" algn="just">
              <a:buFont typeface="Wingdings" pitchFamily="2" charset="2"/>
              <a:buChar char="Ø"/>
            </a:pPr>
            <a:r>
              <a:rPr lang="mk-MK" dirty="0"/>
              <a:t>Потреба да се прави разлика помеѓу праговите за податоци за претплатникот, податочниот сообраќај и </a:t>
            </a:r>
            <a:r>
              <a:rPr lang="mk-MK" dirty="0" err="1"/>
              <a:t>содржинските</a:t>
            </a:r>
            <a:r>
              <a:rPr lang="mk-MK" dirty="0"/>
              <a:t> податоци</a:t>
            </a:r>
            <a:endParaRPr lang="en-US" dirty="0"/>
          </a:p>
          <a:p>
            <a:pPr marL="800100" lvl="1" indent="-342900" algn="just">
              <a:buFont typeface="Wingdings" pitchFamily="2" charset="2"/>
              <a:buChar char="Ø"/>
            </a:pPr>
            <a:r>
              <a:rPr lang="mk-MK" dirty="0"/>
              <a:t>Ограничена ефективност на ЗПП за обезбедување на несигурни електронски докази</a:t>
            </a:r>
            <a:endParaRPr lang="en-US" dirty="0"/>
          </a:p>
          <a:p>
            <a:pPr marL="800100" lvl="1" indent="-342900" algn="just">
              <a:buFont typeface="Wingdings" pitchFamily="2" charset="2"/>
              <a:buChar char="Ø"/>
            </a:pPr>
            <a:r>
              <a:rPr lang="mk-MK" dirty="0"/>
              <a:t>Ситуации на губење на знаење за локацијата на податоци</a:t>
            </a:r>
            <a:endParaRPr lang="en-US" dirty="0"/>
          </a:p>
          <a:p>
            <a:pPr marL="800100" lvl="1" indent="-342900" algn="just">
              <a:buFont typeface="Wingdings" pitchFamily="2" charset="2"/>
              <a:buChar char="Ø"/>
            </a:pPr>
            <a:r>
              <a:rPr lang="mk-MK" dirty="0"/>
              <a:t>Прашање дали давателот на услуги е доволно присутен или нуди услуги на одредена територија</a:t>
            </a:r>
            <a:endParaRPr lang="en-US" dirty="0"/>
          </a:p>
          <a:p>
            <a:pPr marL="800100" lvl="1" indent="-342900" algn="just">
              <a:buFont typeface="Wingdings" pitchFamily="2" charset="2"/>
              <a:buChar char="Ø"/>
            </a:pPr>
            <a:r>
              <a:rPr lang="mk-MK" dirty="0"/>
              <a:t>Режим на доброволно откривање од страна на даватели на интернет услуги</a:t>
            </a:r>
            <a:endParaRPr lang="en-US" dirty="0"/>
          </a:p>
          <a:p>
            <a:pPr marL="800100" lvl="1" indent="-342900" algn="just">
              <a:buFont typeface="Wingdings" pitchFamily="2" charset="2"/>
              <a:buChar char="Ø"/>
            </a:pPr>
            <a:r>
              <a:rPr lang="mk-MK" dirty="0"/>
              <a:t>Експедитивно откривање во итни случаи</a:t>
            </a:r>
            <a:endParaRPr lang="en-US" dirty="0"/>
          </a:p>
          <a:p>
            <a:pPr marL="800100" lvl="1" indent="-342900" algn="just">
              <a:buFont typeface="Wingdings" pitchFamily="2" charset="2"/>
              <a:buChar char="Ø"/>
            </a:pPr>
            <a:r>
              <a:rPr lang="mk-MK" dirty="0"/>
              <a:t>Заштитни мерки (гаранции) за заштита на податоците и владеењето на правото</a:t>
            </a:r>
            <a:endParaRPr lang="en-US" dirty="0"/>
          </a:p>
          <a:p>
            <a:pPr marL="800100" lvl="1" indent="-342900" algn="just">
              <a:buFont typeface="Wingdings" pitchFamily="2" charset="2"/>
              <a:buChar char="Ø"/>
            </a:pPr>
            <a:endParaRPr lang="en-US" sz="2000" dirty="0"/>
          </a:p>
          <a:p>
            <a:pPr marL="342900" indent="-342900" algn="just">
              <a:buFont typeface="Wingdings" pitchFamily="2" charset="2"/>
              <a:buChar char="Ø"/>
            </a:pPr>
            <a:endParaRPr lang="en-US" sz="2000" dirty="0"/>
          </a:p>
          <a:p>
            <a:pPr marL="342900" indent="-342900" algn="just">
              <a:buFont typeface="Wingdings" pitchFamily="2" charset="2"/>
              <a:buChar char="Ø"/>
            </a:pPr>
            <a:endParaRPr lang="en-GB" sz="2000" dirty="0"/>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107996" y="2577214"/>
            <a:ext cx="3404287" cy="2320361"/>
          </a:xfrm>
          <a:prstGeom prst="rect">
            <a:avLst/>
          </a:prstGeom>
        </p:spPr>
      </p:pic>
    </p:spTree>
    <p:extLst>
      <p:ext uri="{BB962C8B-B14F-4D97-AF65-F5344CB8AC3E}">
        <p14:creationId xmlns:p14="http://schemas.microsoft.com/office/powerpoint/2010/main"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17032</TotalTime>
  <Words>25549</Words>
  <Application>Microsoft Office PowerPoint</Application>
  <PresentationFormat>On-screen Show (4:3)</PresentationFormat>
  <Paragraphs>1968</Paragraphs>
  <Slides>106</Slides>
  <Notes>97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106</vt:i4>
      </vt:variant>
    </vt:vector>
  </HeadingPairs>
  <TitlesOfParts>
    <vt:vector size="114" baseType="lpstr">
      <vt:lpstr>Arial</vt:lpstr>
      <vt:lpstr>Arial Narrow</vt:lpstr>
      <vt:lpstr>Calibri</vt:lpstr>
      <vt:lpstr>Segoe UI</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apetrovmk@outlook.com</cp:lastModifiedBy>
  <cp:revision>747</cp:revision>
  <dcterms:created xsi:type="dcterms:W3CDTF">2012-01-25T15:22:10Z</dcterms:created>
  <dcterms:modified xsi:type="dcterms:W3CDTF">2021-06-29T23:44:01Z</dcterms:modified>
</cp:coreProperties>
</file>