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bookmarkIdSeed="2">
  <p:sldMasterIdLst>
    <p:sldMasterId id="2147483664" r:id="rId2"/>
  </p:sldMasterIdLst>
  <p:notesMasterIdLst>
    <p:notesMasterId r:id="rId15"/>
  </p:notesMasterIdLst>
  <p:handoutMasterIdLst>
    <p:handoutMasterId r:id="rId16"/>
  </p:handoutMasterIdLst>
  <p:sldIdLst>
    <p:sldId id="256" r:id="rId3"/>
    <p:sldId id="260" r:id="rId4"/>
    <p:sldId id="257" r:id="rId5"/>
    <p:sldId id="262" r:id="rId6"/>
    <p:sldId id="263" r:id="rId7"/>
    <p:sldId id="266" r:id="rId8"/>
    <p:sldId id="259" r:id="rId9"/>
    <p:sldId id="264" r:id="rId10"/>
    <p:sldId id="265" r:id="rId11"/>
    <p:sldId id="267" r:id="rId12"/>
    <p:sldId id="268" r:id="rId13"/>
    <p:sldId id="26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Arial" pitchFamily="34"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pitchFamily="34"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pitchFamily="34"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pitchFamily="34"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pitchFamily="34" charset="0"/>
      </a:defRPr>
    </a:lvl5pPr>
    <a:lvl6pPr marL="2286000" algn="l" defTabSz="914400" rtl="0" eaLnBrk="1" latinLnBrk="0" hangingPunct="1">
      <a:defRPr kern="1200">
        <a:solidFill>
          <a:schemeClr val="tx1"/>
        </a:solidFill>
        <a:latin typeface="Franklin Gothic Book" pitchFamily="34" charset="0"/>
        <a:ea typeface="+mn-ea"/>
        <a:cs typeface="Arial" pitchFamily="34" charset="0"/>
      </a:defRPr>
    </a:lvl6pPr>
    <a:lvl7pPr marL="2743200" algn="l" defTabSz="914400" rtl="0" eaLnBrk="1" latinLnBrk="0" hangingPunct="1">
      <a:defRPr kern="1200">
        <a:solidFill>
          <a:schemeClr val="tx1"/>
        </a:solidFill>
        <a:latin typeface="Franklin Gothic Book" pitchFamily="34" charset="0"/>
        <a:ea typeface="+mn-ea"/>
        <a:cs typeface="Arial" pitchFamily="34" charset="0"/>
      </a:defRPr>
    </a:lvl7pPr>
    <a:lvl8pPr marL="3200400" algn="l" defTabSz="914400" rtl="0" eaLnBrk="1" latinLnBrk="0" hangingPunct="1">
      <a:defRPr kern="1200">
        <a:solidFill>
          <a:schemeClr val="tx1"/>
        </a:solidFill>
        <a:latin typeface="Franklin Gothic Book" pitchFamily="34" charset="0"/>
        <a:ea typeface="+mn-ea"/>
        <a:cs typeface="Arial" pitchFamily="34" charset="0"/>
      </a:defRPr>
    </a:lvl8pPr>
    <a:lvl9pPr marL="3657600" algn="l" defTabSz="914400" rtl="0" eaLnBrk="1" latinLnBrk="0" hangingPunct="1">
      <a:defRPr kern="1200">
        <a:solidFill>
          <a:schemeClr val="tx1"/>
        </a:solidFill>
        <a:latin typeface="Franklin Gothic Book"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A7A"/>
    <a:srgbClr val="FDF1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B301B821-A1FF-4177-AEE7-76D212191A09}"/>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819" autoAdjust="0"/>
  </p:normalViewPr>
  <p:slideViewPr>
    <p:cSldViewPr>
      <p:cViewPr>
        <p:scale>
          <a:sx n="100" d="100"/>
          <a:sy n="100" d="100"/>
        </p:scale>
        <p:origin x="-1944" y="-330"/>
      </p:cViewPr>
      <p:guideLst>
        <p:guide orient="horz" pos="2160"/>
        <p:guide pos="2880"/>
      </p:guideLst>
    </p:cSldViewPr>
  </p:slideViewPr>
  <p:outlineViewPr>
    <p:cViewPr>
      <p:scale>
        <a:sx n="1" d="1"/>
        <a:sy n="1" d="1"/>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2" d="100"/>
          <a:sy n="62" d="100"/>
        </p:scale>
        <p:origin x="-1694" y="-9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3" name="Rectangle 3"/>
          <p:cNvSpPr>
            <a:spLocks noGrp="1"/>
          </p:cNvSpPr>
          <p:nvPr>
            <p:ph type="dt" sz="quarter" idx="1"/>
          </p:nvPr>
        </p:nvSpPr>
        <p:spPr>
          <a:xfrm>
            <a:off x="3884613"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1DA85408-1364-48CC-9930-C050B0ADC438}" type="datetimeFigureOut">
              <a:rPr lang="en-US"/>
              <a:pPr>
                <a:defRPr/>
              </a:pPr>
              <a:t>2/3/2014</a:t>
            </a:fld>
            <a:endParaRPr lang="en-US"/>
          </a:p>
        </p:txBody>
      </p:sp>
      <p:sp>
        <p:nvSpPr>
          <p:cNvPr id="4" name="Rectangle 4"/>
          <p:cNvSpPr>
            <a:spLocks noGrp="1"/>
          </p:cNvSpPr>
          <p:nvPr>
            <p:ph type="ftr" sz="quarter" idx="2"/>
          </p:nvPr>
        </p:nvSpPr>
        <p:spPr>
          <a:xfrm>
            <a:off x="0"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5" name="Rectangle 5"/>
          <p:cNvSpPr>
            <a:spLocks noGrp="1"/>
          </p:cNvSpPr>
          <p:nvPr>
            <p:ph type="sldNum" sz="quarter" idx="3"/>
          </p:nvPr>
        </p:nvSpPr>
        <p:spPr>
          <a:xfrm>
            <a:off x="3884613"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D2DD12BF-5DF6-4039-BAC5-276F42F29636}" type="slidenum">
              <a:rPr lang="en-US"/>
              <a:pPr>
                <a:defRPr/>
              </a:pPr>
              <a:t>‹N°›</a:t>
            </a:fld>
            <a:endParaRPr lang="en-US"/>
          </a:p>
        </p:txBody>
      </p:sp>
    </p:spTree>
    <p:extLst>
      <p:ext uri="{BB962C8B-B14F-4D97-AF65-F5344CB8AC3E}">
        <p14:creationId xmlns:p14="http://schemas.microsoft.com/office/powerpoint/2010/main" val="2131754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3" name="Rectangle 3"/>
          <p:cNvSpPr>
            <a:spLocks noGrp="1"/>
          </p:cNvSpPr>
          <p:nvPr>
            <p:ph type="dt" idx="1"/>
          </p:nvPr>
        </p:nvSpPr>
        <p:spPr>
          <a:xfrm>
            <a:off x="3884613" y="0"/>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DFB7AA29-D522-4F83-87E1-A7BF29E0F6CF}" type="datetimeFigureOut">
              <a:rPr lang="en-US"/>
              <a:pPr>
                <a:defRPr/>
              </a:pPr>
              <a:t>2/3/2014</a:t>
            </a:fld>
            <a:endParaRPr lang="en-US"/>
          </a:p>
        </p:txBody>
      </p:sp>
      <p:sp>
        <p:nvSpPr>
          <p:cNvPr id="4" name="Rectangle 4"/>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anchor="ctr"/>
          <a:lstStyle/>
          <a:p>
            <a:pPr lvl="0"/>
            <a:endParaRPr lang="en-US" noProof="0"/>
          </a:p>
        </p:txBody>
      </p:sp>
      <p:sp>
        <p:nvSpPr>
          <p:cNvPr id="5" name="Rectangle 5"/>
          <p:cNvSpPr>
            <a:spLocks noGrp="1"/>
          </p:cNvSpPr>
          <p:nvPr>
            <p:ph type="body" sz="quarter" idx="3"/>
          </p:nvPr>
        </p:nvSpPr>
        <p:spPr>
          <a:xfrm>
            <a:off x="685800" y="4343400"/>
            <a:ext cx="5486400" cy="4114800"/>
          </a:xfrm>
          <a:prstGeom prst="rect">
            <a:avLst/>
          </a:prstGeom>
        </p:spPr>
        <p:txBody>
          <a:bodyPr vert="horz">
            <a:normAutofit/>
          </a:bodyPr>
          <a:lstStyle/>
          <a:p>
            <a:pPr lvl="0"/>
            <a:r>
              <a:rPr lang="en-US" noProof="1" smtClean="0"/>
              <a:t>Click to edit Master text styles</a:t>
            </a:r>
            <a:endParaRPr lang="en-US" noProof="0"/>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0"/>
          </a:p>
        </p:txBody>
      </p:sp>
      <p:sp>
        <p:nvSpPr>
          <p:cNvPr id="6" name="Rectangle 6"/>
          <p:cNvSpPr>
            <a:spLocks noGrp="1"/>
          </p:cNvSpPr>
          <p:nvPr>
            <p:ph type="ftr" sz="quarter" idx="4"/>
          </p:nvPr>
        </p:nvSpPr>
        <p:spPr>
          <a:xfrm>
            <a:off x="0"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endParaRPr lang="en-US"/>
          </a:p>
        </p:txBody>
      </p:sp>
      <p:sp>
        <p:nvSpPr>
          <p:cNvPr id="7" name="Rectangle 7"/>
          <p:cNvSpPr>
            <a:spLocks noGrp="1"/>
          </p:cNvSpPr>
          <p:nvPr>
            <p:ph type="sldNum" sz="quarter" idx="5"/>
          </p:nvPr>
        </p:nvSpPr>
        <p:spPr>
          <a:xfrm>
            <a:off x="3884613" y="8685213"/>
            <a:ext cx="2971800" cy="457200"/>
          </a:xfrm>
          <a:prstGeom prst="rect">
            <a:avLst/>
          </a:prstGeom>
        </p:spPr>
        <p:txBody>
          <a:bodyPr vert="horz"/>
          <a:lstStyle>
            <a:lvl1pPr fontAlgn="auto">
              <a:spcBef>
                <a:spcPts val="0"/>
              </a:spcBef>
              <a:spcAft>
                <a:spcPts val="0"/>
              </a:spcAft>
              <a:defRPr>
                <a:latin typeface="+mn-lt"/>
                <a:cs typeface="+mn-cs"/>
              </a:defRPr>
            </a:lvl1pPr>
          </a:lstStyle>
          <a:p>
            <a:pPr>
              <a:defRPr/>
            </a:pPr>
            <a:fld id="{5152CB67-8FE9-4E5B-969B-6A52EA702BBF}" type="slidenum">
              <a:rPr lang="en-US"/>
              <a:pPr>
                <a:defRPr/>
              </a:pPr>
              <a:t>‹N°›</a:t>
            </a:fld>
            <a:endParaRPr lang="en-US"/>
          </a:p>
        </p:txBody>
      </p:sp>
    </p:spTree>
    <p:extLst>
      <p:ext uri="{BB962C8B-B14F-4D97-AF65-F5344CB8AC3E}">
        <p14:creationId xmlns:p14="http://schemas.microsoft.com/office/powerpoint/2010/main" val="14403311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cd.coe.int/ViewDoc.jsp?Ref=Res(2002)12&amp;Language=lanFrench&amp;Site=COE&amp;BackColorInternet=DBDCF2&amp;BackColorIntranet=FDC864&amp;BackColorLogged=FDC864"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cd.coe.int/ViewDoc.jsp?Ref=Res(2002)12&amp;Language=lanFrench&amp;Site=COE&amp;BackColorInternet=DBDCF2&amp;BackColorIntranet=FDC864&amp;BackColorLogged=FDC864"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cd.coe.int/ViewDoc.jsp?Ref=CEPEJ(2008)2&amp;Language=lanFrench&amp;Site=COE&amp;BackColorInternet=DBDCF2&amp;BackColorIntranet=FDC864&amp;BackColorLogged=FDC864"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A067DE3-E507-4182-8F44-0078DDB3B645}" type="slidenum">
              <a:rPr lang="en-US" altLang="fr-FR" smtClean="0">
                <a:latin typeface="Calibri" pitchFamily="34" charset="0"/>
              </a:rPr>
              <a:pPr eaLnBrk="1" fontAlgn="base" hangingPunct="1">
                <a:spcBef>
                  <a:spcPct val="0"/>
                </a:spcBef>
                <a:spcAft>
                  <a:spcPct val="0"/>
                </a:spcAft>
                <a:defRPr/>
              </a:pPr>
              <a:t>1</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10</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11</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12</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spect="1" noTextEdit="1"/>
          </p:cNvSpPr>
          <p:nvPr>
            <p:ph type="sldImg"/>
          </p:nvPr>
        </p:nvSpPr>
        <p:spPr bwMode="auto">
          <a:noFill/>
          <a:ln>
            <a:solidFill>
              <a:srgbClr val="000000"/>
            </a:solidFill>
            <a:miter lim="800000"/>
            <a:headEnd/>
            <a:tailEnd/>
          </a:ln>
        </p:spPr>
      </p:sp>
      <p:sp>
        <p:nvSpPr>
          <p:cNvPr id="10243"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A067DE3-E507-4182-8F44-0078DDB3B645}" type="slidenum">
              <a:rPr lang="en-US" altLang="fr-FR" smtClean="0">
                <a:latin typeface="Calibri" pitchFamily="34" charset="0"/>
              </a:rPr>
              <a:pPr eaLnBrk="1" fontAlgn="base" hangingPunct="1">
                <a:spcBef>
                  <a:spcPct val="0"/>
                </a:spcBef>
                <a:spcAft>
                  <a:spcPct val="0"/>
                </a:spcAft>
                <a:defRPr/>
              </a:pPr>
              <a:t>2</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fr-CH" dirty="0" smtClean="0"/>
              <a:t>1. Le Comité des Ministres a confié à la Commission européenne pour l’efficacité de la justice (CEPEJ) la mission de travailler avec les </a:t>
            </a:r>
            <a:r>
              <a:rPr lang="fr-CH" dirty="0" err="1" smtClean="0"/>
              <a:t>Etats</a:t>
            </a:r>
            <a:r>
              <a:rPr lang="fr-CH" dirty="0" smtClean="0"/>
              <a:t> membres pour promouvoir la mise en œuvre effective des instruments du Conseil de l’Europe en matière d’organisation de la justice, veiller à ce que les politiques publiques en matière judiciaire tiennent compte des usagers de la justice et contribuer à désengorger la Cour européenne des Droits de l’Homme en offrant aux </a:t>
            </a:r>
            <a:r>
              <a:rPr lang="fr-CH" dirty="0" err="1" smtClean="0"/>
              <a:t>Etats</a:t>
            </a:r>
            <a:r>
              <a:rPr lang="fr-CH" dirty="0" smtClean="0"/>
              <a:t> des solutions effectives en amont des recours, en prévenant les violations de l’article 6 de la Convention européenne des Droits de l’Homme.</a:t>
            </a:r>
          </a:p>
          <a:p>
            <a:r>
              <a:rPr lang="fr-CH" dirty="0" smtClean="0"/>
              <a:t>2. Conformément à l’article 2 de son Statut, contenu dans la Résolution </a:t>
            </a:r>
            <a:r>
              <a:rPr lang="fr-CH" dirty="0" err="1" smtClean="0">
                <a:hlinkClick r:id="rId3"/>
              </a:rPr>
              <a:t>Res</a:t>
            </a:r>
            <a:r>
              <a:rPr lang="fr-CH" dirty="0" smtClean="0">
                <a:hlinkClick r:id="rId3"/>
              </a:rPr>
              <a:t>(2002)12</a:t>
            </a:r>
            <a:r>
              <a:rPr lang="fr-CH" dirty="0" smtClean="0"/>
              <a:t> du Comité des Ministres, la CEPEJ a pour tâche: </a:t>
            </a:r>
          </a:p>
          <a:p>
            <a:r>
              <a:rPr lang="fr-CH" dirty="0" smtClean="0"/>
              <a:t>§ d'analyser les résultats obtenus par les divers systèmes judiciaires en ayant recours à des critères statistiques communs et à des moyens d’évaluation, </a:t>
            </a:r>
          </a:p>
          <a:p>
            <a:r>
              <a:rPr lang="fr-CH" dirty="0" smtClean="0"/>
              <a:t>§ d'analyser les problèmes et les domaines susceptibles d’être améliorés, </a:t>
            </a:r>
          </a:p>
          <a:p>
            <a:r>
              <a:rPr lang="fr-CH" dirty="0" smtClean="0"/>
              <a:t>§ de définir des moyens concrets d’améliorer l’évaluation et le fonctionnement du système judiciaire des </a:t>
            </a:r>
            <a:r>
              <a:rPr lang="fr-CH" dirty="0" err="1" smtClean="0"/>
              <a:t>Etats</a:t>
            </a:r>
            <a:r>
              <a:rPr lang="fr-CH" dirty="0" smtClean="0"/>
              <a:t> membres, compte tenu des besoins propres à chacun.</a:t>
            </a:r>
          </a:p>
          <a:p>
            <a:r>
              <a:rPr lang="fr-CH" dirty="0" smtClean="0"/>
              <a:t>3. Les Ministres de la Justice des </a:t>
            </a:r>
            <a:r>
              <a:rPr lang="fr-CH" dirty="0" err="1" smtClean="0"/>
              <a:t>Etats</a:t>
            </a:r>
            <a:r>
              <a:rPr lang="fr-CH" dirty="0" smtClean="0"/>
              <a:t> membres du Conseil de l'Europe, lors de leur 30ème Conférence (Istanbul, 24 – 26 novembre 2010) ont "</a:t>
            </a:r>
            <a:r>
              <a:rPr lang="fr-CH" i="1" dirty="0" smtClean="0"/>
              <a:t>invité le Comité des Ministres à s'appuyer sur les travaux du Centre </a:t>
            </a:r>
            <a:r>
              <a:rPr lang="fr-CH" i="1" dirty="0" err="1" smtClean="0"/>
              <a:t>SATURN</a:t>
            </a:r>
            <a:r>
              <a:rPr lang="fr-CH" i="1" dirty="0" smtClean="0"/>
              <a:t> de la CEPEJ pour développer sa capacité à acquérir une meilleure connaissance des délais des procédures judiciaires dans les </a:t>
            </a:r>
            <a:r>
              <a:rPr lang="fr-CH" i="1" dirty="0" err="1" smtClean="0"/>
              <a:t>Etats</a:t>
            </a:r>
            <a:r>
              <a:rPr lang="fr-CH" i="1" dirty="0" smtClean="0"/>
              <a:t> membres, en vue de développer des outils pour permettre aux États membres de mieux s'acquitter de leurs obligations en vertu de l'article 6 de la Convention Européenne des Droits de l'Homme concernant le droit à un procès équitable dans un délai raisonnable</a:t>
            </a:r>
            <a:r>
              <a:rPr lang="fr-CH" dirty="0" smtClean="0"/>
              <a:t>".</a:t>
            </a:r>
            <a:endParaRPr lang="fr-CH" dirty="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3</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r>
              <a:rPr lang="fr-CH" b="1" dirty="0" smtClean="0"/>
              <a:t>Annexe III</a:t>
            </a:r>
            <a:endParaRPr lang="fr-CH" dirty="0" smtClean="0"/>
          </a:p>
          <a:p>
            <a:r>
              <a:rPr lang="fr-CH" b="1" dirty="0" smtClean="0"/>
              <a:t>Commission européenne pour l’efficacité de la justice (CEPEJ)</a:t>
            </a:r>
            <a:endParaRPr lang="fr-CH" dirty="0" smtClean="0"/>
          </a:p>
          <a:p>
            <a:r>
              <a:rPr lang="fr-CH" dirty="0" smtClean="0"/>
              <a:t>Mandat spécifique du Groupe de travail sur la qualité de la justice </a:t>
            </a:r>
            <a:br>
              <a:rPr lang="fr-CH" dirty="0" smtClean="0"/>
            </a:br>
            <a:r>
              <a:rPr lang="fr-CH" dirty="0" smtClean="0"/>
              <a:t>(CEPEJ-GT-QUAL) </a:t>
            </a:r>
            <a:br>
              <a:rPr lang="fr-CH" dirty="0" smtClean="0"/>
            </a:br>
            <a:r>
              <a:rPr lang="fr-CH" dirty="0" smtClean="0"/>
              <a:t>renouvelé par la CEPEJ lors de sa 22</a:t>
            </a:r>
            <a:r>
              <a:rPr lang="fr-CH" baseline="30000" dirty="0" smtClean="0"/>
              <a:t>ème</a:t>
            </a:r>
            <a:r>
              <a:rPr lang="fr-CH" dirty="0" smtClean="0"/>
              <a:t> réunion plénière</a:t>
            </a:r>
          </a:p>
          <a:p>
            <a:r>
              <a:rPr lang="fr-CH" b="1" dirty="0" smtClean="0"/>
              <a:t>1. Attributions</a:t>
            </a:r>
            <a:endParaRPr lang="fr-CH" dirty="0" smtClean="0"/>
          </a:p>
          <a:p>
            <a:r>
              <a:rPr lang="fr-CH" dirty="0" smtClean="0"/>
              <a:t>Conformément à l’article 7.2.b de l’annexe 1 à la Résolution </a:t>
            </a:r>
            <a:r>
              <a:rPr lang="fr-CH" dirty="0" err="1" smtClean="0">
                <a:hlinkClick r:id="rId3"/>
              </a:rPr>
              <a:t>Res</a:t>
            </a:r>
            <a:r>
              <a:rPr lang="fr-CH" dirty="0" smtClean="0">
                <a:hlinkClick r:id="rId3"/>
              </a:rPr>
              <a:t>(2002)12</a:t>
            </a:r>
            <a:r>
              <a:rPr lang="fr-CH" dirty="0" smtClean="0"/>
              <a:t>, et sous l'autorité de la Commission européenne pour l’efficacité de la justice (CEPEJ), le Groupe de travail sur la qualité de la justice est chargé de développer les moyens d’analyse et d’évaluation du travail effectué au sein des juridictions en vue de permettre d’améliorer, au sein des </a:t>
            </a:r>
            <a:r>
              <a:rPr lang="fr-CH" dirty="0" err="1" smtClean="0"/>
              <a:t>Etats</a:t>
            </a:r>
            <a:r>
              <a:rPr lang="fr-CH" dirty="0" smtClean="0"/>
              <a:t> membres, la qualité du service public délivré par les systèmes judiciaires, notamment au regard des attentes des praticiens du droits et des justiciables, selon des critères de performance et d'efficacité trouvant un consensus large.</a:t>
            </a:r>
          </a:p>
          <a:p>
            <a:r>
              <a:rPr lang="fr-CH" dirty="0" smtClean="0"/>
              <a:t>Pour accomplir son mandat, la CEPEJ-GT-QUAL devra en particulier, tout en respectant le principe d’indépendance des juges: </a:t>
            </a:r>
          </a:p>
          <a:p>
            <a:r>
              <a:rPr lang="fr-CH" dirty="0" smtClean="0"/>
              <a:t>a. développer des outils, des indicateurs et des moyens de mesurer la qualité du travail judiciaire et la manière dont ce service est perçu par les usagers;</a:t>
            </a:r>
          </a:p>
          <a:p>
            <a:r>
              <a:rPr lang="fr-CH" dirty="0" smtClean="0"/>
              <a:t>b. élaborer des solutions concrètes à l’attention des décideurs publics et des tribunaux permettant d'améliorer l'organisation des juridictions, en particulier en matière d'accès à la justice et d’exécution des décisions de justice;</a:t>
            </a:r>
          </a:p>
          <a:p>
            <a:r>
              <a:rPr lang="fr-CH" dirty="0" smtClean="0"/>
              <a:t>c. élaborer des solutions concrètes à l’attention des décideurs publics et des tribunaux permettant de remédier aux dysfonctionnements constatés dans l'activité judiciaire et concilier les impératifs inhérents au travail du juge et à sa charge de travail avec l’obligation de fournir à l’usager un service public de la justice de qualité;</a:t>
            </a:r>
          </a:p>
          <a:p>
            <a:r>
              <a:rPr lang="fr-CH" dirty="0" smtClean="0"/>
              <a:t>d. promouvoir auprès des tribunaux européens les outils et mesures développées par la CEPEJ en matière de qualité de la justice.</a:t>
            </a:r>
          </a:p>
          <a:p>
            <a:r>
              <a:rPr lang="fr-CH" dirty="0" smtClean="0"/>
              <a:t>Pour accomplir ses tâches, le Groupe de travail devra notamment :</a:t>
            </a:r>
          </a:p>
          <a:p>
            <a:r>
              <a:rPr lang="fr-CH" dirty="0" smtClean="0"/>
              <a:t>· promouvoir auprès des tribunaux la mise en œuvre effective du Manuel pour les enquêtes de satisfaction auprès des usagers des tribunaux et analyser les résultats de ces enquêtes et organiser et mettre en œuvre le programme de « coaching » ultérieur (sur la base du volontariat);</a:t>
            </a:r>
          </a:p>
          <a:p>
            <a:r>
              <a:rPr lang="fr-CH" dirty="0" smtClean="0"/>
              <a:t>· affiner et tester dans les tribunaux des indicateurs permettant de mesurer la qualité du travail des tribunaux, en étroite collaboration avec le CEPEJ-GT-</a:t>
            </a:r>
            <a:r>
              <a:rPr lang="fr-CH" dirty="0" err="1" smtClean="0"/>
              <a:t>EVAL</a:t>
            </a:r>
            <a:r>
              <a:rPr lang="fr-CH" dirty="0" smtClean="0"/>
              <a:t> et le Groupe de pilotage du Centre </a:t>
            </a:r>
            <a:r>
              <a:rPr lang="fr-CH" dirty="0" err="1" smtClean="0"/>
              <a:t>SATURN</a:t>
            </a:r>
            <a:r>
              <a:rPr lang="fr-CH" dirty="0" smtClean="0"/>
              <a:t>;</a:t>
            </a:r>
          </a:p>
          <a:p>
            <a:r>
              <a:rPr lang="fr-CH" dirty="0" smtClean="0"/>
              <a:t>· élaborer des mesures et des outils pour la promotion de la qualité du travail des experts judiciaires;</a:t>
            </a:r>
          </a:p>
          <a:p>
            <a:r>
              <a:rPr lang="fr-CH" dirty="0" smtClean="0"/>
              <a:t>· préparation des lignes directrices sur l’organisation et l’accessibilité des bâtiments (tribunaux) ;</a:t>
            </a:r>
          </a:p>
          <a:p>
            <a:r>
              <a:rPr lang="fr-CH" dirty="0" smtClean="0"/>
              <a:t>· préparation d’un Manuel sur l’accès à la justice, en collaboration avec l’Agence des droits fondamentaux de l’Union européenne ;</a:t>
            </a:r>
          </a:p>
          <a:p>
            <a:r>
              <a:rPr lang="fr-CH" dirty="0" smtClean="0"/>
              <a:t>· promotion des lignes directrices de la CEPEJ sur l’exécution des décisions de justice et préparation d’orientations pour les décideurs publics sur les pouvoirs des agents d'exécution et les méthodes d'exécution;</a:t>
            </a:r>
          </a:p>
          <a:p>
            <a:r>
              <a:rPr lang="fr-CH" dirty="0" smtClean="0"/>
              <a:t>· développer d'autres mesures et outils permettant d'améliorer la qualité du service public de la justice mis en œuvre par les </a:t>
            </a:r>
            <a:r>
              <a:rPr lang="fr-CH" dirty="0" err="1" smtClean="0"/>
              <a:t>Etats</a:t>
            </a:r>
            <a:r>
              <a:rPr lang="fr-CH" dirty="0" smtClean="0"/>
              <a:t> membres, en tenant compte en particulier de la Checklist pour la promotion de la qualité de la justice et des tribunaux (</a:t>
            </a:r>
            <a:r>
              <a:rPr lang="fr-CH" dirty="0" smtClean="0">
                <a:hlinkClick r:id="rId4"/>
              </a:rPr>
              <a:t>CEPEJ(2008)2</a:t>
            </a:r>
            <a:r>
              <a:rPr lang="fr-CH" dirty="0" smtClean="0"/>
              <a:t>);</a:t>
            </a:r>
          </a:p>
          <a:p>
            <a:r>
              <a:rPr lang="fr-CH" dirty="0" smtClean="0"/>
              <a:t>· promouvoir la traduction et la diffusion des outils et mesures pertinents de la CEPEJ.</a:t>
            </a:r>
          </a:p>
          <a:p>
            <a:r>
              <a:rPr lang="fr-CH" b="1" dirty="0" smtClean="0"/>
              <a:t>2. Composition</a:t>
            </a:r>
            <a:endParaRPr lang="fr-CH" dirty="0" smtClean="0"/>
          </a:p>
          <a:p>
            <a:r>
              <a:rPr lang="fr-CH" dirty="0" smtClean="0"/>
              <a:t>Le CEPEJ-GT-QUAL sera composé de 6 membres de la CEPEJ ou experts proposés par les </a:t>
            </a:r>
            <a:r>
              <a:rPr lang="fr-CH" dirty="0" err="1" smtClean="0"/>
              <a:t>Etats</a:t>
            </a:r>
            <a:r>
              <a:rPr lang="fr-CH" dirty="0" smtClean="0"/>
              <a:t> membres et désignés par le Bureau de la CEPEJ ayant une connaissance approfondie en matière de fonctionnement des juridictions et d’analyse de l’activité judiciaire. Leurs frais de voyage et de séjour sont pris en charge par le budget du Conseil de l'Europe. D’autres experts désignés par les </a:t>
            </a:r>
            <a:r>
              <a:rPr lang="fr-CH" dirty="0" err="1" smtClean="0"/>
              <a:t>Etats</a:t>
            </a:r>
            <a:r>
              <a:rPr lang="fr-CH" dirty="0" smtClean="0"/>
              <a:t> membres pourront participer à ses travaux, à leurs propres frais.</a:t>
            </a:r>
          </a:p>
          <a:p>
            <a:r>
              <a:rPr lang="fr-CH" dirty="0" smtClean="0"/>
              <a:t>Les instances appropriées du Conseil de l'Europe et de l'Union européenne pourront être représentées au CEPEJ-GT-QUAL sans droit de vote, ni remboursement des frais de voyage et de séjour. </a:t>
            </a:r>
          </a:p>
          <a:p>
            <a:r>
              <a:rPr lang="fr-CH" dirty="0" smtClean="0"/>
              <a:t>Les organisations non gouvernementales bénéficiant du Statut d’observateur auprès de la CEPEJ pourront être invitées par le Bureau à participer aux travaux du CEPEJ-GT-QUAL, au cas par cas, s'il l'estime opportun pour la qualité des travaux.</a:t>
            </a:r>
            <a:endParaRPr lang="fr-CH" dirty="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4</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5</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6</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TextEdit="1"/>
          </p:cNvSpPr>
          <p:nvPr>
            <p:ph type="sldImg"/>
          </p:nvPr>
        </p:nvSpPr>
        <p:spPr bwMode="auto">
          <a:noFill/>
          <a:ln>
            <a:solidFill>
              <a:srgbClr val="000000"/>
            </a:solidFill>
            <a:miter lim="800000"/>
            <a:headEnd/>
            <a:tailEnd/>
          </a:ln>
        </p:spPr>
      </p:sp>
      <p:sp>
        <p:nvSpPr>
          <p:cNvPr id="13315"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D6EA91C4-E236-47A8-8D68-20C51CC28062}" type="slidenum">
              <a:rPr lang="en-US" altLang="fr-FR" smtClean="0">
                <a:latin typeface="Calibri" pitchFamily="34" charset="0"/>
              </a:rPr>
              <a:pPr eaLnBrk="1" fontAlgn="base" hangingPunct="1">
                <a:spcBef>
                  <a:spcPct val="0"/>
                </a:spcBef>
                <a:spcAft>
                  <a:spcPct val="0"/>
                </a:spcAft>
                <a:defRPr/>
              </a:pPr>
              <a:t>7</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8</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TextEdit="1"/>
          </p:cNvSpPr>
          <p:nvPr>
            <p:ph type="sldImg"/>
          </p:nvPr>
        </p:nvSpPr>
        <p:spPr bwMode="auto">
          <a:noFill/>
          <a:ln>
            <a:solidFill>
              <a:srgbClr val="000000"/>
            </a:solidFill>
            <a:miter lim="800000"/>
            <a:headEnd/>
            <a:tailEnd/>
          </a:ln>
        </p:spPr>
      </p:sp>
      <p:sp>
        <p:nvSpPr>
          <p:cNvPr id="11267" name="Rectangle 3"/>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fr-FR" altLang="fr-FR" smtClean="0"/>
          </a:p>
        </p:txBody>
      </p:sp>
      <p:sp>
        <p:nvSpPr>
          <p:cNvPr id="7172" name="Rectangle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1F5CE23D-161B-4404-A79E-3C32150EB225}" type="datetime1">
              <a:rPr lang="en-US" altLang="fr-FR" smtClean="0">
                <a:latin typeface="Calibri" pitchFamily="34" charset="0"/>
              </a:rPr>
              <a:pPr eaLnBrk="1" fontAlgn="base" hangingPunct="1">
                <a:spcBef>
                  <a:spcPct val="0"/>
                </a:spcBef>
                <a:spcAft>
                  <a:spcPct val="0"/>
                </a:spcAft>
                <a:defRPr/>
              </a:pPr>
              <a:t>2/3/2014</a:t>
            </a:fld>
            <a:endParaRPr lang="en-US" altLang="fr-FR" smtClean="0">
              <a:latin typeface="Calibri" pitchFamily="34" charset="0"/>
            </a:endParaRPr>
          </a:p>
        </p:txBody>
      </p:sp>
      <p:sp>
        <p:nvSpPr>
          <p:cNvPr id="7173" name="Rectangle 5"/>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
        <p:nvSpPr>
          <p:cNvPr id="7174" name="Rectangle 6"/>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fld id="{F1931D68-9663-4B81-9BC9-2C2EBDA86FA2}" type="slidenum">
              <a:rPr lang="en-US" altLang="fr-FR" smtClean="0">
                <a:latin typeface="Calibri" pitchFamily="34" charset="0"/>
              </a:rPr>
              <a:pPr eaLnBrk="1" fontAlgn="base" hangingPunct="1">
                <a:spcBef>
                  <a:spcPct val="0"/>
                </a:spcBef>
                <a:spcAft>
                  <a:spcPct val="0"/>
                </a:spcAft>
                <a:defRPr/>
              </a:pPr>
              <a:t>9</a:t>
            </a:fld>
            <a:endParaRPr lang="en-US" altLang="fr-FR" smtClean="0">
              <a:latin typeface="Calibri" pitchFamily="34" charset="0"/>
            </a:endParaRPr>
          </a:p>
        </p:txBody>
      </p:sp>
      <p:sp>
        <p:nvSpPr>
          <p:cNvPr id="7175" name="Rectangle 7"/>
          <p:cNvSpPr>
            <a:spLocks noGrp="1"/>
          </p:cNvSpPr>
          <p:nvPr>
            <p:ph type="hdr" sz="quarter"/>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Franklin Gothic Book"/>
              </a:defRPr>
            </a:lvl1pPr>
            <a:lvl2pPr marL="742950" indent="-285750" eaLnBrk="0" hangingPunct="0">
              <a:defRPr>
                <a:solidFill>
                  <a:schemeClr val="tx1"/>
                </a:solidFill>
                <a:latin typeface="Franklin Gothic Book"/>
              </a:defRPr>
            </a:lvl2pPr>
            <a:lvl3pPr marL="1143000" indent="-228600" eaLnBrk="0" hangingPunct="0">
              <a:defRPr>
                <a:solidFill>
                  <a:schemeClr val="tx1"/>
                </a:solidFill>
                <a:latin typeface="Franklin Gothic Book"/>
              </a:defRPr>
            </a:lvl3pPr>
            <a:lvl4pPr marL="1600200" indent="-228600" eaLnBrk="0" hangingPunct="0">
              <a:defRPr>
                <a:solidFill>
                  <a:schemeClr val="tx1"/>
                </a:solidFill>
                <a:latin typeface="Franklin Gothic Book"/>
              </a:defRPr>
            </a:lvl4pPr>
            <a:lvl5pPr marL="2057400" indent="-228600" eaLnBrk="0" hangingPunct="0">
              <a:defRPr>
                <a:solidFill>
                  <a:schemeClr val="tx1"/>
                </a:solidFill>
                <a:latin typeface="Franklin Gothic Book"/>
              </a:defRPr>
            </a:lvl5pPr>
            <a:lvl6pPr marL="2514600" indent="-228600" eaLnBrk="0" fontAlgn="base" hangingPunct="0">
              <a:spcBef>
                <a:spcPct val="0"/>
              </a:spcBef>
              <a:spcAft>
                <a:spcPct val="0"/>
              </a:spcAft>
              <a:defRPr>
                <a:solidFill>
                  <a:schemeClr val="tx1"/>
                </a:solidFill>
                <a:latin typeface="Franklin Gothic Book"/>
              </a:defRPr>
            </a:lvl6pPr>
            <a:lvl7pPr marL="2971800" indent="-228600" eaLnBrk="0" fontAlgn="base" hangingPunct="0">
              <a:spcBef>
                <a:spcPct val="0"/>
              </a:spcBef>
              <a:spcAft>
                <a:spcPct val="0"/>
              </a:spcAft>
              <a:defRPr>
                <a:solidFill>
                  <a:schemeClr val="tx1"/>
                </a:solidFill>
                <a:latin typeface="Franklin Gothic Book"/>
              </a:defRPr>
            </a:lvl7pPr>
            <a:lvl8pPr marL="3429000" indent="-228600" eaLnBrk="0" fontAlgn="base" hangingPunct="0">
              <a:spcBef>
                <a:spcPct val="0"/>
              </a:spcBef>
              <a:spcAft>
                <a:spcPct val="0"/>
              </a:spcAft>
              <a:defRPr>
                <a:solidFill>
                  <a:schemeClr val="tx1"/>
                </a:solidFill>
                <a:latin typeface="Franklin Gothic Book"/>
              </a:defRPr>
            </a:lvl8pPr>
            <a:lvl9pPr marL="3886200" indent="-228600" eaLnBrk="0" fontAlgn="base" hangingPunct="0">
              <a:spcBef>
                <a:spcPct val="0"/>
              </a:spcBef>
              <a:spcAft>
                <a:spcPct val="0"/>
              </a:spcAft>
              <a:defRPr>
                <a:solidFill>
                  <a:schemeClr val="tx1"/>
                </a:solidFill>
                <a:latin typeface="Franklin Gothic Book"/>
              </a:defRPr>
            </a:lvl9pPr>
          </a:lstStyle>
          <a:p>
            <a:pPr eaLnBrk="1" fontAlgn="base" hangingPunct="1">
              <a:spcBef>
                <a:spcPct val="0"/>
              </a:spcBef>
              <a:spcAft>
                <a:spcPct val="0"/>
              </a:spcAft>
              <a:defRPr/>
            </a:pPr>
            <a:endParaRPr lang="fr-FR" altLang="fr-FR"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12"/>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dirty="0"/>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5" name="Date Placeholder 15"/>
          <p:cNvSpPr>
            <a:spLocks noGrp="1"/>
          </p:cNvSpPr>
          <p:nvPr>
            <p:ph type="dt" sz="half" idx="10"/>
          </p:nvPr>
        </p:nvSpPr>
        <p:spPr/>
        <p:txBody>
          <a:bodyPr/>
          <a:lstStyle>
            <a:lvl1pPr>
              <a:defRPr/>
            </a:lvl1pPr>
          </a:lstStyle>
          <a:p>
            <a:pPr>
              <a:defRPr/>
            </a:pPr>
            <a:fld id="{0FA3EDB9-9422-4C07-B72C-F83F9A518F4F}" type="datetime2">
              <a:rPr lang="en-US" smtClean="0"/>
              <a:pPr>
                <a:defRPr/>
              </a:pPr>
              <a:t>Monday, February 03, 2014</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B9DE587B-A0D2-46A5-AC59-C05E95636F26}" type="slidenum">
              <a:rPr lang="en-US"/>
              <a:pPr>
                <a:defRPr/>
              </a:pPr>
              <a:t>‹N°›</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132B7648-B373-49AF-A90C-0D4AB8227AFB}" type="datetime2">
              <a:rPr lang="en-US" smtClean="0"/>
              <a:pPr>
                <a:defRPr/>
              </a:pPr>
              <a:t>Monday, February 03, 2014</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A0023EEA-A14A-41E5-A57C-8F01DF9DC8F6}"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dirty="0"/>
          </a:p>
        </p:txBody>
      </p:sp>
      <p:sp>
        <p:nvSpPr>
          <p:cNvPr id="3" name="Date Placeholder 10"/>
          <p:cNvSpPr>
            <a:spLocks noGrp="1"/>
          </p:cNvSpPr>
          <p:nvPr>
            <p:ph type="dt" sz="half" idx="10"/>
          </p:nvPr>
        </p:nvSpPr>
        <p:spPr/>
        <p:txBody>
          <a:bodyPr/>
          <a:lstStyle>
            <a:lvl1pPr>
              <a:defRPr/>
            </a:lvl1pPr>
          </a:lstStyle>
          <a:p>
            <a:pPr>
              <a:defRPr/>
            </a:pPr>
            <a:fld id="{DF0B8352-5B26-483B-9950-FD0D25061B1F}" type="datetime2">
              <a:rPr lang="en-US" smtClean="0"/>
              <a:pPr>
                <a:defRPr/>
              </a:pPr>
              <a:t>Monday, February 03, 2014</a:t>
            </a:fld>
            <a:endParaRPr lang="en-US" dirty="0"/>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B2E6DE92-0AEA-46C7-8C45-8DDFB775DB8A}" type="slidenum">
              <a:rPr lang="en-US"/>
              <a:pPr>
                <a:defRPr/>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D8C23038-84F4-414B-8450-93761A085940}" type="datetime2">
              <a:rPr lang="en-US" smtClean="0"/>
              <a:pPr>
                <a:defRPr/>
              </a:pPr>
              <a:t>Monday, February 03, 2014</a:t>
            </a:fld>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8AE326EA-1DA8-4B21-91F2-C86A0B2813A8}" type="slidenum">
              <a:rPr lang="en-US"/>
              <a:pPr>
                <a:defRPr/>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933C1437-F0CF-4943-BFD7-905A7E8CAE7A}" type="datetime2">
              <a:rPr lang="en-US" smtClean="0"/>
              <a:pPr>
                <a:defRPr/>
              </a:pPr>
              <a:t>Monday, February 03, 2014</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8FF9F284-4EEA-4A5B-A928-49596FA9CFF1}"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7E6036B1-861B-4EFC-8EAD-AFEA5ED60314}" type="datetime2">
              <a:rPr lang="en-US" smtClean="0"/>
              <a:pPr>
                <a:defRPr/>
              </a:pPr>
              <a:t>Monday, February 03, 2014</a:t>
            </a:fld>
            <a:endParaRPr lang="en-US" dirty="0"/>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E7F5BC70-A43E-4EA9-BC4C-D0A7125EE3AF}"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p:nvPr>
        </p:nvSpPr>
        <p:spPr/>
        <p:txBody>
          <a:bodyPr/>
          <a:lstStyle>
            <a:lvl1pPr algn="l">
              <a:defRPr/>
            </a:lvl1p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1BB74424-66EB-4474-B230-0E96F7408375}" type="datetime2">
              <a:rPr lang="en-US" smtClean="0"/>
              <a:pPr>
                <a:defRPr/>
              </a:pPr>
              <a:t>Monday, February 03, 2014</a:t>
            </a:fld>
            <a:endParaRPr lang="en-US" dirty="0"/>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69D3809D-F8D0-4414-A956-BBBFEFFDABAF}"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fr-FR" smtClean="0"/>
              <a:t>Click to edit Master text styles</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fontAlgn="auto">
              <a:spcBef>
                <a:spcPts val="0"/>
              </a:spcBef>
              <a:spcAft>
                <a:spcPts val="0"/>
              </a:spcAft>
              <a:defRPr sz="1200">
                <a:solidFill>
                  <a:schemeClr val="accent1">
                    <a:shade val="75000"/>
                  </a:schemeClr>
                </a:solidFill>
                <a:latin typeface="+mn-lt"/>
                <a:cs typeface="+mn-cs"/>
              </a:defRPr>
            </a:lvl1pPr>
          </a:lstStyle>
          <a:p>
            <a:pPr>
              <a:defRPr/>
            </a:pPr>
            <a:fld id="{668E2829-E4FE-41F9-995A-8C8FEAE5F4C7}" type="datetime2">
              <a:rPr lang="en-US" smtClean="0"/>
              <a:pPr>
                <a:defRPr/>
              </a:pPr>
              <a:t>Monday, February 03, 2014</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fontAlgn="auto">
              <a:spcBef>
                <a:spcPts val="0"/>
              </a:spcBef>
              <a:spcAft>
                <a:spcPts val="0"/>
              </a:spcAft>
              <a:defRPr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fontAlgn="auto">
              <a:spcBef>
                <a:spcPts val="0"/>
              </a:spcBef>
              <a:spcAft>
                <a:spcPts val="0"/>
              </a:spcAft>
              <a:defRPr sz="1200">
                <a:solidFill>
                  <a:schemeClr val="accent1">
                    <a:shade val="75000"/>
                  </a:schemeClr>
                </a:solidFill>
                <a:latin typeface="+mn-lt"/>
                <a:cs typeface="+mn-cs"/>
              </a:defRPr>
            </a:lvl1pPr>
          </a:lstStyle>
          <a:p>
            <a:pPr>
              <a:defRPr/>
            </a:pPr>
            <a:fld id="{291F1E9A-2C12-4A2A-B416-B09EF2B47EDF}" type="slidenum">
              <a:rPr lang="en-US"/>
              <a:pPr>
                <a:defRPr/>
              </a:pPr>
              <a:t>‹N°›</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dirty="0"/>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689" r:id="rId1"/>
    <p:sldLayoutId id="2147483690" r:id="rId2"/>
    <p:sldLayoutId id="2147483685" r:id="rId3"/>
    <p:sldLayoutId id="2147483691" r:id="rId4"/>
    <p:sldLayoutId id="2147483686" r:id="rId5"/>
    <p:sldLayoutId id="2147483687" r:id="rId6"/>
    <p:sldLayoutId id="2147483688"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sz="1400" kern="1200" baseline="0">
          <a:solidFill>
            <a:schemeClr val="tx2"/>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www.coe.int/t/dghl/cooperation/cepej/default_FR.asp"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6.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Microsoft_Word_Document1.docx"/><Relationship Id="rId5" Type="http://schemas.openxmlformats.org/officeDocument/2006/relationships/oleObject" Target="../embeddings/oleObject1.bin"/><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3" name="Rectangle 2"/>
          <p:cNvSpPr/>
          <p:nvPr/>
        </p:nvSpPr>
        <p:spPr>
          <a:xfrm>
            <a:off x="611560" y="1700808"/>
            <a:ext cx="7992888" cy="4185761"/>
          </a:xfrm>
          <a:prstGeom prst="rect">
            <a:avLst/>
          </a:prstGeom>
        </p:spPr>
        <p:txBody>
          <a:bodyPr wrap="square">
            <a:spAutoFit/>
          </a:bodyPr>
          <a:lstStyle/>
          <a:p>
            <a:pPr algn="ctr"/>
            <a:r>
              <a:rPr lang="fr-CH" sz="3600" smtClean="0"/>
              <a:t>LE </a:t>
            </a:r>
            <a:r>
              <a:rPr lang="fr-CH" sz="3600" dirty="0" smtClean="0"/>
              <a:t>GROUPE QUALITÉ (GT-QUAL), </a:t>
            </a:r>
            <a:r>
              <a:rPr lang="fr-CH" sz="2800" dirty="0" smtClean="0"/>
              <a:t>ÉMANATION DE LA COMMISSION EUROPÉENNE POUR L’EFFICACITÉ DE LA JUSTICE (CEPEJ)</a:t>
            </a:r>
          </a:p>
          <a:p>
            <a:endParaRPr lang="fr-CH" sz="3600" dirty="0" smtClean="0"/>
          </a:p>
          <a:p>
            <a:pPr algn="ctr"/>
            <a:r>
              <a:rPr lang="fr-CH" sz="2800" dirty="0" smtClean="0"/>
              <a:t>François Paychère</a:t>
            </a:r>
          </a:p>
          <a:p>
            <a:pPr algn="ctr"/>
            <a:r>
              <a:rPr lang="fr-CH" dirty="0" smtClean="0"/>
              <a:t>Président du GT-QUAL</a:t>
            </a:r>
          </a:p>
          <a:p>
            <a:pPr algn="ctr"/>
            <a:r>
              <a:rPr lang="fr-CH" dirty="0" smtClean="0"/>
              <a:t>Président de la Cour des comptes (GE)</a:t>
            </a:r>
          </a:p>
          <a:p>
            <a:pPr algn="ctr"/>
            <a:endParaRPr lang="fr-CH" dirty="0" smtClean="0"/>
          </a:p>
          <a:p>
            <a:pPr algn="ctr"/>
            <a:r>
              <a:rPr lang="fr-CH" sz="2800" dirty="0" smtClean="0"/>
              <a:t>Berne, 6 février 2014</a:t>
            </a:r>
            <a:endParaRPr lang="fr-CH"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5" name="Rectangle 4"/>
          <p:cNvSpPr/>
          <p:nvPr/>
        </p:nvSpPr>
        <p:spPr>
          <a:xfrm>
            <a:off x="1043608" y="1484784"/>
            <a:ext cx="7416824" cy="4031873"/>
          </a:xfrm>
          <a:prstGeom prst="rect">
            <a:avLst/>
          </a:prstGeom>
        </p:spPr>
        <p:txBody>
          <a:bodyPr wrap="square">
            <a:spAutoFit/>
          </a:bodyPr>
          <a:lstStyle/>
          <a:p>
            <a:pPr algn="ctr"/>
            <a:r>
              <a:rPr lang="fr-CH" sz="3600" b="1" dirty="0" smtClean="0">
                <a:solidFill>
                  <a:srgbClr val="000000"/>
                </a:solidFill>
                <a:latin typeface="Franklin Gothic Book"/>
              </a:rPr>
              <a:t>Projets en cours :</a:t>
            </a:r>
          </a:p>
          <a:p>
            <a:pPr algn="ctr"/>
            <a:endParaRPr lang="fr-CH" sz="2000" dirty="0" smtClean="0">
              <a:solidFill>
                <a:srgbClr val="000000"/>
              </a:solidFill>
              <a:latin typeface="Franklin Gothic Book"/>
            </a:endParaRPr>
          </a:p>
          <a:p>
            <a:pPr algn="ctr"/>
            <a:r>
              <a:rPr lang="fr-CH" sz="2000" dirty="0"/>
              <a:t>m</a:t>
            </a:r>
            <a:r>
              <a:rPr lang="fr-CH" sz="2000" dirty="0" smtClean="0"/>
              <a:t>esurer et améliorer la qualité de la justice : orientations pratiques de la CEPEJ pour mesurer la qualité ;</a:t>
            </a:r>
          </a:p>
          <a:p>
            <a:pPr algn="ctr"/>
            <a:endParaRPr lang="fr-CH" sz="2000" dirty="0" smtClean="0"/>
          </a:p>
          <a:p>
            <a:pPr algn="ctr"/>
            <a:r>
              <a:rPr lang="fr-CH" sz="2000" dirty="0" smtClean="0"/>
              <a:t>étudier des lignes directrices</a:t>
            </a:r>
          </a:p>
          <a:p>
            <a:pPr algn="ctr"/>
            <a:r>
              <a:rPr lang="fr-CH" sz="2000" dirty="0" smtClean="0"/>
              <a:t> - sur le rôle des experts judiciaires</a:t>
            </a:r>
          </a:p>
          <a:p>
            <a:pPr algn="ctr"/>
            <a:r>
              <a:rPr lang="fr-CH" sz="2000" dirty="0" smtClean="0"/>
              <a:t>- sur l’organisation des locaux des tribunaux ;</a:t>
            </a:r>
          </a:p>
          <a:p>
            <a:pPr algn="ctr"/>
            <a:endParaRPr lang="fr-CH" sz="2000" dirty="0" smtClean="0"/>
          </a:p>
          <a:p>
            <a:pPr algn="ctr"/>
            <a:r>
              <a:rPr lang="fr-CH" sz="2000" dirty="0" smtClean="0"/>
              <a:t>promouvoir les lignes directrices de la CEPEJ existantes sur l’exécution des décisions de justice.</a:t>
            </a:r>
          </a:p>
          <a:p>
            <a:pPr algn="ctr"/>
            <a:endParaRPr lang="fr-CH" sz="2000" dirty="0" smtClean="0">
              <a:solidFill>
                <a:srgbClr val="000000"/>
              </a:solidFill>
              <a:latin typeface="Franklin Gothic Book"/>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5" name="Rectangle 4"/>
          <p:cNvSpPr/>
          <p:nvPr/>
        </p:nvSpPr>
        <p:spPr>
          <a:xfrm>
            <a:off x="1043608" y="1700807"/>
            <a:ext cx="7416824" cy="2954655"/>
          </a:xfrm>
          <a:prstGeom prst="rect">
            <a:avLst/>
          </a:prstGeom>
        </p:spPr>
        <p:txBody>
          <a:bodyPr wrap="square">
            <a:spAutoFit/>
          </a:bodyPr>
          <a:lstStyle/>
          <a:p>
            <a:pPr algn="ctr"/>
            <a:endParaRPr lang="fr-CH" sz="3600" dirty="0" smtClean="0">
              <a:solidFill>
                <a:srgbClr val="000000"/>
              </a:solidFill>
              <a:latin typeface="Franklin Gothic Book"/>
            </a:endParaRPr>
          </a:p>
          <a:p>
            <a:pPr algn="ctr"/>
            <a:endParaRPr lang="fr-CH" sz="3600" dirty="0">
              <a:solidFill>
                <a:srgbClr val="000000"/>
              </a:solidFill>
              <a:latin typeface="Franklin Gothic Book"/>
            </a:endParaRPr>
          </a:p>
          <a:p>
            <a:pPr algn="ctr"/>
            <a:r>
              <a:rPr lang="fr-CH" sz="4800" b="1" dirty="0" smtClean="0">
                <a:solidFill>
                  <a:srgbClr val="000000"/>
                </a:solidFill>
                <a:latin typeface="Franklin Gothic Book"/>
              </a:rPr>
              <a:t>Conclusion</a:t>
            </a:r>
          </a:p>
          <a:p>
            <a:pPr algn="ctr"/>
            <a:endParaRPr lang="fr-CH" sz="4800" b="1" dirty="0" smtClean="0">
              <a:solidFill>
                <a:srgbClr val="000000"/>
              </a:solidFill>
              <a:latin typeface="Franklin Gothic Book"/>
            </a:endParaRPr>
          </a:p>
          <a:p>
            <a:pPr algn="ctr"/>
            <a:r>
              <a:rPr lang="fr-CH" b="1" dirty="0" smtClean="0">
                <a:latin typeface="Franklin Gothic Book"/>
                <a:hlinkClick r:id="rId4"/>
              </a:rPr>
              <a:t>http://www.coe.int/t/dghl/cooperation/cepej/default_FR.asp</a:t>
            </a:r>
            <a:r>
              <a:rPr lang="fr-CH" b="1" dirty="0" smtClean="0">
                <a:latin typeface="Franklin Gothic Book"/>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5" name="Rectangle 4"/>
          <p:cNvSpPr/>
          <p:nvPr/>
        </p:nvSpPr>
        <p:spPr>
          <a:xfrm>
            <a:off x="1043608" y="1700807"/>
            <a:ext cx="7416824" cy="1938992"/>
          </a:xfrm>
          <a:prstGeom prst="rect">
            <a:avLst/>
          </a:prstGeom>
        </p:spPr>
        <p:txBody>
          <a:bodyPr wrap="square">
            <a:spAutoFit/>
          </a:bodyPr>
          <a:lstStyle/>
          <a:p>
            <a:pPr algn="ctr"/>
            <a:endParaRPr lang="fr-CH" sz="3600" dirty="0" smtClean="0">
              <a:solidFill>
                <a:srgbClr val="000000"/>
              </a:solidFill>
              <a:latin typeface="Franklin Gothic Book"/>
            </a:endParaRPr>
          </a:p>
          <a:p>
            <a:pPr algn="ctr"/>
            <a:endParaRPr lang="fr-CH" sz="3600" dirty="0">
              <a:solidFill>
                <a:srgbClr val="000000"/>
              </a:solidFill>
              <a:latin typeface="Franklin Gothic Book"/>
            </a:endParaRPr>
          </a:p>
          <a:p>
            <a:pPr algn="ctr"/>
            <a:r>
              <a:rPr lang="fr-CH" sz="4800" b="1" dirty="0" smtClean="0">
                <a:solidFill>
                  <a:srgbClr val="000000"/>
                </a:solidFill>
                <a:latin typeface="Franklin Gothic Book"/>
              </a:rPr>
              <a:t>Questions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3" name="Rectangle 2"/>
          <p:cNvSpPr/>
          <p:nvPr/>
        </p:nvSpPr>
        <p:spPr>
          <a:xfrm>
            <a:off x="539552" y="1268761"/>
            <a:ext cx="8280920" cy="3785652"/>
          </a:xfrm>
          <a:prstGeom prst="rect">
            <a:avLst/>
          </a:prstGeom>
        </p:spPr>
        <p:txBody>
          <a:bodyPr wrap="square">
            <a:spAutoFit/>
          </a:bodyPr>
          <a:lstStyle/>
          <a:p>
            <a:pPr algn="ctr"/>
            <a:r>
              <a:rPr lang="fr-CH" sz="3600" b="1" dirty="0" smtClean="0"/>
              <a:t>Quelques petits rappels</a:t>
            </a:r>
          </a:p>
          <a:p>
            <a:pPr algn="ctr"/>
            <a:r>
              <a:rPr lang="fr-CH" sz="3600" dirty="0" smtClean="0"/>
              <a:t>Conseil de l'Europe :</a:t>
            </a:r>
          </a:p>
          <a:p>
            <a:pPr algn="ctr"/>
            <a:r>
              <a:rPr lang="fr-CH" sz="2400" dirty="0" smtClean="0"/>
              <a:t>47 États-membres de l'Albanie à l'Ukraine… ou de Monaco à la Russie, fondé le 5 mai 1949.</a:t>
            </a:r>
          </a:p>
          <a:p>
            <a:pPr algn="ctr"/>
            <a:r>
              <a:rPr lang="fr-CH" sz="3600" dirty="0" smtClean="0"/>
              <a:t>Cour européenne des droits de l'homme :</a:t>
            </a:r>
          </a:p>
          <a:p>
            <a:pPr algn="ctr"/>
            <a:r>
              <a:rPr lang="fr-CH" sz="2400" dirty="0" smtClean="0"/>
              <a:t>1</a:t>
            </a:r>
            <a:r>
              <a:rPr lang="fr-CH" sz="2400" baseline="30000" dirty="0" smtClean="0"/>
              <a:t>ère</a:t>
            </a:r>
            <a:r>
              <a:rPr lang="fr-CH" sz="2400" dirty="0" smtClean="0"/>
              <a:t> élection des membres de la Cour par l’Assemblée consultative du Conseil de l’Europe le 21 janvier 1959</a:t>
            </a:r>
            <a:endParaRPr lang="fr-CH"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3" name="Rectangle 2"/>
          <p:cNvSpPr/>
          <p:nvPr/>
        </p:nvSpPr>
        <p:spPr>
          <a:xfrm>
            <a:off x="611560" y="1556792"/>
            <a:ext cx="8064896" cy="3416320"/>
          </a:xfrm>
          <a:prstGeom prst="rect">
            <a:avLst/>
          </a:prstGeom>
        </p:spPr>
        <p:txBody>
          <a:bodyPr wrap="square">
            <a:spAutoFit/>
          </a:bodyPr>
          <a:lstStyle/>
          <a:p>
            <a:pPr algn="ctr"/>
            <a:r>
              <a:rPr lang="fr-CH" sz="3600" b="1" dirty="0" smtClean="0"/>
              <a:t>Le rôle de la CEPEJ, créée le 18 septembre 2002 :</a:t>
            </a:r>
          </a:p>
          <a:p>
            <a:pPr algn="ctr"/>
            <a:r>
              <a:rPr lang="fr-CH" sz="3600" dirty="0" smtClean="0"/>
              <a:t>aider les États membres à rendre la justice avec équité et rapidité, par l’exercice de fonctions d'évaluation et d'assistance</a:t>
            </a:r>
            <a:endParaRPr lang="fr-CH"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3" name="Rectangle 2"/>
          <p:cNvSpPr/>
          <p:nvPr/>
        </p:nvSpPr>
        <p:spPr>
          <a:xfrm>
            <a:off x="611560" y="1628800"/>
            <a:ext cx="8064896" cy="3354765"/>
          </a:xfrm>
          <a:prstGeom prst="rect">
            <a:avLst/>
          </a:prstGeom>
        </p:spPr>
        <p:txBody>
          <a:bodyPr wrap="square">
            <a:spAutoFit/>
          </a:bodyPr>
          <a:lstStyle/>
          <a:p>
            <a:pPr algn="ctr"/>
            <a:r>
              <a:rPr lang="fr-CH" sz="3600" b="1" dirty="0" smtClean="0"/>
              <a:t>La 1</a:t>
            </a:r>
            <a:r>
              <a:rPr lang="fr-CH" sz="3600" b="1" baseline="30000" dirty="0" smtClean="0"/>
              <a:t>ère</a:t>
            </a:r>
            <a:r>
              <a:rPr lang="fr-CH" sz="3600" b="1" dirty="0" smtClean="0"/>
              <a:t> réunion du GT-QUAL s’est tenue en février 2007 :</a:t>
            </a:r>
          </a:p>
          <a:p>
            <a:pPr algn="ctr"/>
            <a:r>
              <a:rPr lang="fr-CH" sz="2800" dirty="0" smtClean="0"/>
              <a:t>« Il est chargé de développer les moyens d’analyse et d’évaluation du travail effectué au sein des juridictions en vue de permettre d’améliorer, au sein des États membres, la qualité du service public délivré par les systèmes judiciaires »</a:t>
            </a:r>
            <a:endParaRPr lang="fr-CH"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3" name="Rectangle 2"/>
          <p:cNvSpPr/>
          <p:nvPr/>
        </p:nvSpPr>
        <p:spPr>
          <a:xfrm>
            <a:off x="611560" y="1628800"/>
            <a:ext cx="8064896" cy="3416320"/>
          </a:xfrm>
          <a:prstGeom prst="rect">
            <a:avLst/>
          </a:prstGeom>
        </p:spPr>
        <p:txBody>
          <a:bodyPr wrap="square">
            <a:spAutoFit/>
          </a:bodyPr>
          <a:lstStyle/>
          <a:p>
            <a:pPr algn="ctr"/>
            <a:r>
              <a:rPr lang="fr-CH" sz="3600" b="1" dirty="0" smtClean="0"/>
              <a:t>1</a:t>
            </a:r>
            <a:r>
              <a:rPr lang="fr-CH" sz="3600" b="1" baseline="30000" dirty="0" smtClean="0"/>
              <a:t>er</a:t>
            </a:r>
            <a:r>
              <a:rPr lang="fr-CH" sz="3600" b="1" dirty="0" smtClean="0"/>
              <a:t> projet :</a:t>
            </a:r>
          </a:p>
          <a:p>
            <a:pPr algn="ctr"/>
            <a:r>
              <a:rPr lang="fr-CH" sz="3000" dirty="0" smtClean="0"/>
              <a:t>une grille de promotion de la qualité de la justice, présentant sous une forme ordonnée les principaux éléments qui pourraient être considérés comme essentiels pour permettre au système judiciaire de satisfaire aux exigences de qualité</a:t>
            </a:r>
            <a:endParaRPr lang="fr-CH" sz="3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pic>
        <p:nvPicPr>
          <p:cNvPr id="5" name="Picture 6" descr="checklist_3"/>
          <p:cNvPicPr>
            <a:picLocks noChangeAspect="1" noChangeArrowheads="1"/>
          </p:cNvPicPr>
          <p:nvPr/>
        </p:nvPicPr>
        <p:blipFill>
          <a:blip r:embed="rId4" cstate="print"/>
          <a:srcRect/>
          <a:stretch>
            <a:fillRect/>
          </a:stretch>
        </p:blipFill>
        <p:spPr bwMode="auto">
          <a:xfrm>
            <a:off x="971600" y="1700808"/>
            <a:ext cx="3240359" cy="4646613"/>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5220072" y="1700808"/>
            <a:ext cx="3456384" cy="46085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3" name="Ellipse 2"/>
          <p:cNvSpPr/>
          <p:nvPr/>
        </p:nvSpPr>
        <p:spPr>
          <a:xfrm>
            <a:off x="1758355" y="1638722"/>
            <a:ext cx="4897438" cy="3527425"/>
          </a:xfrm>
          <a:prstGeom prst="ellipse">
            <a:avLst/>
          </a:prstGeom>
          <a:ln>
            <a:prstDash val="sysDash"/>
          </a:ln>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endParaRPr lang="fr-CH">
              <a:solidFill>
                <a:srgbClr val="000000"/>
              </a:solidFill>
            </a:endParaRPr>
          </a:p>
        </p:txBody>
      </p:sp>
      <p:sp>
        <p:nvSpPr>
          <p:cNvPr id="4" name="Rectangle 3"/>
          <p:cNvSpPr>
            <a:spLocks noGrp="1" noChangeArrowheads="1"/>
          </p:cNvSpPr>
          <p:nvPr/>
        </p:nvSpPr>
        <p:spPr bwMode="auto">
          <a:xfrm>
            <a:off x="6619875" y="5103019"/>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fr-FR"/>
            </a:defPPr>
            <a:lvl1pPr algn="r" rtl="0" fontAlgn="base">
              <a:spcBef>
                <a:spcPct val="0"/>
              </a:spcBef>
              <a:spcAft>
                <a:spcPct val="0"/>
              </a:spcAft>
              <a:defRPr sz="1400" kern="1200" smtClean="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endParaRPr lang="fr-FR" dirty="0">
              <a:latin typeface="Arial" pitchFamily="34" charset="0"/>
              <a:cs typeface="Arial" pitchFamily="34" charset="0"/>
            </a:endParaRPr>
          </a:p>
        </p:txBody>
      </p:sp>
      <p:sp>
        <p:nvSpPr>
          <p:cNvPr id="5" name="Rectangle 4"/>
          <p:cNvSpPr>
            <a:spLocks noChangeArrowheads="1"/>
          </p:cNvSpPr>
          <p:nvPr/>
        </p:nvSpPr>
        <p:spPr bwMode="auto">
          <a:xfrm>
            <a:off x="1425575" y="3039269"/>
            <a:ext cx="6237288" cy="617538"/>
          </a:xfrm>
          <a:prstGeom prst="rect">
            <a:avLst/>
          </a:prstGeom>
          <a:noFill/>
          <a:ln w="9525">
            <a:noFill/>
            <a:miter lim="800000"/>
            <a:headEnd/>
            <a:tailEnd/>
          </a:ln>
        </p:spPr>
        <p:txBody>
          <a:bodyPr lIns="685584" tIns="152352" bIns="38088" anchor="ctr">
            <a:spAutoFit/>
          </a:bodyPr>
          <a:ls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a:lstStyle>
          <a:p>
            <a:pPr lvl="2" eaLnBrk="0" hangingPunct="0">
              <a:buSzPct val="100000"/>
            </a:pPr>
            <a:endParaRPr lang="en-US" sz="2800"/>
          </a:p>
        </p:txBody>
      </p:sp>
      <p:sp>
        <p:nvSpPr>
          <p:cNvPr id="6" name="Organigramme : Processus 5"/>
          <p:cNvSpPr/>
          <p:nvPr/>
        </p:nvSpPr>
        <p:spPr>
          <a:xfrm>
            <a:off x="3486150" y="2718594"/>
            <a:ext cx="1873250" cy="1081088"/>
          </a:xfrm>
          <a:prstGeom prst="flowChartProcess">
            <a:avLst/>
          </a:prstGeom>
        </p:spPr>
        <p:style>
          <a:lnRef idx="2">
            <a:schemeClr val="accent6"/>
          </a:lnRef>
          <a:fillRef idx="1">
            <a:schemeClr val="lt1"/>
          </a:fillRef>
          <a:effectRef idx="0">
            <a:schemeClr val="accent6"/>
          </a:effectRef>
          <a:fontRef idx="minor">
            <a:schemeClr val="dk1"/>
          </a:fontRef>
        </p:style>
        <p:txBody>
          <a:bodyPr anchor="ctr"/>
          <a:lstStyle>
            <a:defPPr>
              <a:defRPr lang="fr-FR"/>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fr-CH" sz="2000" b="1" dirty="0"/>
              <a:t>1. Stratégie et politique</a:t>
            </a:r>
          </a:p>
        </p:txBody>
      </p:sp>
      <p:sp>
        <p:nvSpPr>
          <p:cNvPr id="7" name="Flèche droite 6"/>
          <p:cNvSpPr/>
          <p:nvPr/>
        </p:nvSpPr>
        <p:spPr>
          <a:xfrm rot="16200000">
            <a:off x="4206875" y="2286794"/>
            <a:ext cx="431800" cy="431800"/>
          </a:xfrm>
          <a:prstGeom prst="rightArrow">
            <a:avLst>
              <a:gd name="adj1" fmla="val 50000"/>
              <a:gd name="adj2" fmla="val 253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CH">
              <a:solidFill>
                <a:srgbClr val="FFFFFF"/>
              </a:solidFill>
            </a:endParaRPr>
          </a:p>
        </p:txBody>
      </p:sp>
      <p:sp>
        <p:nvSpPr>
          <p:cNvPr id="8" name="Flèche droite 7"/>
          <p:cNvSpPr/>
          <p:nvPr/>
        </p:nvSpPr>
        <p:spPr>
          <a:xfrm rot="5400000">
            <a:off x="4206875" y="3799682"/>
            <a:ext cx="431800" cy="431800"/>
          </a:xfrm>
          <a:prstGeom prst="rightArrow">
            <a:avLst>
              <a:gd name="adj1" fmla="val 50000"/>
              <a:gd name="adj2" fmla="val 2530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CH">
              <a:solidFill>
                <a:srgbClr val="FFFFFF"/>
              </a:solidFill>
            </a:endParaRPr>
          </a:p>
        </p:txBody>
      </p:sp>
      <p:sp>
        <p:nvSpPr>
          <p:cNvPr id="9" name="Flèche droite 8"/>
          <p:cNvSpPr/>
          <p:nvPr/>
        </p:nvSpPr>
        <p:spPr>
          <a:xfrm>
            <a:off x="5359400" y="3150394"/>
            <a:ext cx="503238"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CH">
              <a:solidFill>
                <a:srgbClr val="FFFFFF"/>
              </a:solidFill>
            </a:endParaRPr>
          </a:p>
        </p:txBody>
      </p:sp>
      <p:sp>
        <p:nvSpPr>
          <p:cNvPr id="10" name="Flèche droite 9"/>
          <p:cNvSpPr/>
          <p:nvPr/>
        </p:nvSpPr>
        <p:spPr>
          <a:xfrm rot="10800000">
            <a:off x="2982913" y="3150394"/>
            <a:ext cx="503237" cy="3603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fr-CH">
              <a:solidFill>
                <a:srgbClr val="FFFFFF"/>
              </a:solidFill>
            </a:endParaRPr>
          </a:p>
        </p:txBody>
      </p:sp>
      <p:sp>
        <p:nvSpPr>
          <p:cNvPr id="11" name="Organigramme : Processus 10"/>
          <p:cNvSpPr/>
          <p:nvPr/>
        </p:nvSpPr>
        <p:spPr>
          <a:xfrm>
            <a:off x="390525" y="2718594"/>
            <a:ext cx="2376488" cy="12239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CH" sz="2000" b="1" dirty="0">
                <a:solidFill>
                  <a:schemeClr val="tx1"/>
                </a:solidFill>
              </a:rPr>
              <a:t>5. Moyens de la justice</a:t>
            </a:r>
          </a:p>
        </p:txBody>
      </p:sp>
      <p:sp>
        <p:nvSpPr>
          <p:cNvPr id="12" name="Organigramme : Processus 11"/>
          <p:cNvSpPr/>
          <p:nvPr/>
        </p:nvSpPr>
        <p:spPr>
          <a:xfrm>
            <a:off x="3203848" y="1340768"/>
            <a:ext cx="2376488" cy="93662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CH" sz="2000" b="1" dirty="0">
                <a:solidFill>
                  <a:schemeClr val="tx1"/>
                </a:solidFill>
              </a:rPr>
              <a:t>2. Processus </a:t>
            </a:r>
            <a:r>
              <a:rPr lang="fr-CH" sz="2000" b="1" dirty="0" smtClean="0">
                <a:solidFill>
                  <a:schemeClr val="tx1"/>
                </a:solidFill>
              </a:rPr>
              <a:t>«métier» </a:t>
            </a:r>
            <a:r>
              <a:rPr lang="fr-CH" sz="2000" b="1" dirty="0">
                <a:solidFill>
                  <a:schemeClr val="tx1"/>
                </a:solidFill>
              </a:rPr>
              <a:t>et opération</a:t>
            </a:r>
          </a:p>
        </p:txBody>
      </p:sp>
      <p:sp>
        <p:nvSpPr>
          <p:cNvPr id="13" name="Organigramme : Processus 12"/>
          <p:cNvSpPr/>
          <p:nvPr/>
        </p:nvSpPr>
        <p:spPr>
          <a:xfrm>
            <a:off x="6078538" y="2718594"/>
            <a:ext cx="2376487" cy="12239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CH" sz="2000" b="1" dirty="0">
                <a:solidFill>
                  <a:schemeClr val="tx1"/>
                </a:solidFill>
              </a:rPr>
              <a:t>3. Accès à la justice et à la</a:t>
            </a:r>
          </a:p>
          <a:p>
            <a:pPr algn="ctr">
              <a:defRPr/>
            </a:pPr>
            <a:r>
              <a:rPr lang="fr-CH" sz="2000" b="1" dirty="0">
                <a:solidFill>
                  <a:schemeClr val="tx1"/>
                </a:solidFill>
              </a:rPr>
              <a:t>communication </a:t>
            </a:r>
          </a:p>
        </p:txBody>
      </p:sp>
      <p:sp>
        <p:nvSpPr>
          <p:cNvPr id="14" name="Organigramme : Processus 13"/>
          <p:cNvSpPr/>
          <p:nvPr/>
        </p:nvSpPr>
        <p:spPr>
          <a:xfrm>
            <a:off x="3270250" y="4302919"/>
            <a:ext cx="2376488" cy="1223963"/>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CH" sz="2000" b="1" dirty="0">
                <a:solidFill>
                  <a:schemeClr val="tx1"/>
                </a:solidFill>
              </a:rPr>
              <a:t>4. Ressources humaines et statut des juges et procureurs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4" cstate="print"/>
          <a:srcRect/>
          <a:stretch>
            <a:fillRect/>
          </a:stretch>
        </p:blipFill>
        <p:spPr bwMode="auto">
          <a:xfrm>
            <a:off x="5508625" y="-136525"/>
            <a:ext cx="3716338" cy="1662113"/>
          </a:xfrm>
          <a:prstGeom prst="rect">
            <a:avLst/>
          </a:prstGeom>
          <a:noFill/>
          <a:ln w="9525">
            <a:noFill/>
            <a:miter lim="800000"/>
            <a:headEnd/>
            <a:tailEnd/>
          </a:ln>
        </p:spPr>
      </p:pic>
      <p:sp>
        <p:nvSpPr>
          <p:cNvPr id="3" name="Rectangle 2"/>
          <p:cNvSpPr/>
          <p:nvPr/>
        </p:nvSpPr>
        <p:spPr>
          <a:xfrm>
            <a:off x="611560" y="1412776"/>
            <a:ext cx="8064896" cy="338554"/>
          </a:xfrm>
          <a:prstGeom prst="rect">
            <a:avLst/>
          </a:prstGeom>
        </p:spPr>
        <p:txBody>
          <a:bodyPr wrap="square">
            <a:spAutoFit/>
          </a:bodyPr>
          <a:lstStyle/>
          <a:p>
            <a:pPr algn="ctr"/>
            <a:r>
              <a:rPr lang="fr-FR" sz="1600" i="1" dirty="0" err="1" smtClean="0"/>
              <a:t>Checklist</a:t>
            </a:r>
            <a:r>
              <a:rPr lang="fr-FR" sz="1600" i="1" dirty="0" smtClean="0"/>
              <a:t> </a:t>
            </a:r>
            <a:r>
              <a:rPr lang="fr-FR" sz="1600" dirty="0" smtClean="0"/>
              <a:t>pour la promotion</a:t>
            </a:r>
            <a:r>
              <a:rPr lang="fr-CH" sz="1600" dirty="0" smtClean="0"/>
              <a:t> </a:t>
            </a:r>
            <a:r>
              <a:rPr lang="fr-FR" sz="1600" dirty="0" smtClean="0"/>
              <a:t>de la qualité de la justice et des tribunaux</a:t>
            </a:r>
            <a:endParaRPr lang="fr-CH" sz="1600" dirty="0"/>
          </a:p>
        </p:txBody>
      </p:sp>
      <p:graphicFrame>
        <p:nvGraphicFramePr>
          <p:cNvPr id="6" name="Tableau 5"/>
          <p:cNvGraphicFramePr>
            <a:graphicFrameLocks noGrp="1"/>
          </p:cNvGraphicFramePr>
          <p:nvPr>
            <p:extLst>
              <p:ext uri="{D42A27DB-BD31-4B8C-83A1-F6EECF244321}">
                <p14:modId xmlns:p14="http://schemas.microsoft.com/office/powerpoint/2010/main" val="2890452167"/>
              </p:ext>
            </p:extLst>
          </p:nvPr>
        </p:nvGraphicFramePr>
        <p:xfrm>
          <a:off x="1524000" y="2637312"/>
          <a:ext cx="6096000" cy="1583376"/>
        </p:xfrm>
        <a:graphic>
          <a:graphicData uri="http://schemas.openxmlformats.org/drawingml/2006/table">
            <a:tbl>
              <a:tblPr/>
              <a:tblGrid>
                <a:gridCol w="4834717"/>
                <a:gridCol w="259711"/>
                <a:gridCol w="230854"/>
                <a:gridCol w="201998"/>
                <a:gridCol w="236866"/>
                <a:gridCol w="331854"/>
              </a:tblGrid>
              <a:tr h="143943">
                <a:tc gridSpan="6">
                  <a:txBody>
                    <a:bodyPr/>
                    <a:lstStyle/>
                    <a:p>
                      <a:pPr>
                        <a:spcAft>
                          <a:spcPts val="0"/>
                        </a:spcAft>
                      </a:pPr>
                      <a:r>
                        <a:rPr lang="fr-FR" sz="900" b="1" dirty="0">
                          <a:latin typeface="Arial"/>
                          <a:ea typeface="Times New Roman"/>
                          <a:cs typeface="Arial"/>
                        </a:rPr>
                        <a:t>II.6. Gestion des délais</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c hMerge="1">
                  <a:txBody>
                    <a:bodyPr/>
                    <a:lstStyle/>
                    <a:p>
                      <a:endParaRPr lang="fr-CH"/>
                    </a:p>
                  </a:txBody>
                  <a:tcPr/>
                </a:tc>
              </a:tr>
              <a:tr h="143943">
                <a:tc>
                  <a:txBody>
                    <a:bodyPr/>
                    <a:lstStyle/>
                    <a:p>
                      <a:pPr marL="342900" lvl="0" indent="-342900">
                        <a:spcAft>
                          <a:spcPts val="0"/>
                        </a:spcAft>
                        <a:buFont typeface="+mj-lt"/>
                        <a:buAutoNum type="arabicPeriod"/>
                        <a:tabLst>
                          <a:tab pos="228600" algn="l"/>
                        </a:tabLst>
                      </a:pPr>
                      <a:r>
                        <a:rPr lang="fr-FR" sz="900" dirty="0">
                          <a:latin typeface="Arial"/>
                          <a:ea typeface="Times New Roman"/>
                          <a:cs typeface="Arial"/>
                        </a:rPr>
                        <a:t>Existe-t-il une politique en vue de fixer des délais prévisibles et optimaux ?</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87">
                <a:tc>
                  <a:txBody>
                    <a:bodyPr/>
                    <a:lstStyle/>
                    <a:p>
                      <a:pPr marL="361950" lvl="0" indent="-361950">
                        <a:spcAft>
                          <a:spcPts val="0"/>
                        </a:spcAft>
                        <a:buFont typeface="+mj-lt"/>
                        <a:buNone/>
                        <a:tabLst/>
                      </a:pPr>
                      <a:r>
                        <a:rPr lang="fr-FR" sz="900" dirty="0" smtClean="0">
                          <a:latin typeface="Arial"/>
                          <a:ea typeface="Times New Roman"/>
                          <a:cs typeface="Arial"/>
                        </a:rPr>
                        <a:t>2.        Des </a:t>
                      </a:r>
                      <a:r>
                        <a:rPr lang="fr-FR" sz="900" dirty="0">
                          <a:latin typeface="Arial"/>
                          <a:ea typeface="Times New Roman"/>
                          <a:cs typeface="Arial"/>
                        </a:rPr>
                        <a:t>règles ou des normes relatives aux délais de procédure acceptables sont-elles définies ?</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dirty="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lvl="0" indent="0">
                        <a:spcAft>
                          <a:spcPts val="0"/>
                        </a:spcAft>
                        <a:buFont typeface="+mj-lt"/>
                        <a:buNone/>
                        <a:tabLst>
                          <a:tab pos="228600" algn="l"/>
                        </a:tabLst>
                      </a:pPr>
                      <a:r>
                        <a:rPr lang="fr-FR" sz="900" dirty="0" smtClean="0">
                          <a:latin typeface="Arial"/>
                          <a:ea typeface="Times New Roman"/>
                          <a:cs typeface="Arial"/>
                        </a:rPr>
                        <a:t>3.        Existe-t-il </a:t>
                      </a:r>
                      <a:r>
                        <a:rPr lang="fr-FR" sz="900" dirty="0">
                          <a:latin typeface="Arial"/>
                          <a:ea typeface="Times New Roman"/>
                          <a:cs typeface="Arial"/>
                        </a:rPr>
                        <a:t>une politique pour gérer le flux des affaires et prévenir les retards ?</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87">
                <a:tc>
                  <a:txBody>
                    <a:bodyPr/>
                    <a:lstStyle/>
                    <a:p>
                      <a:pPr marL="361950" lvl="0" indent="-361950">
                        <a:spcAft>
                          <a:spcPts val="0"/>
                        </a:spcAft>
                        <a:buFont typeface="+mj-lt"/>
                        <a:buNone/>
                        <a:tabLst>
                          <a:tab pos="228600" algn="l"/>
                        </a:tabLst>
                      </a:pPr>
                      <a:r>
                        <a:rPr lang="fr-FR" sz="900" dirty="0" smtClean="0">
                          <a:latin typeface="Arial"/>
                          <a:ea typeface="Times New Roman"/>
                          <a:cs typeface="Arial"/>
                        </a:rPr>
                        <a:t>4.        Des </a:t>
                      </a:r>
                      <a:r>
                        <a:rPr lang="fr-FR" sz="900" dirty="0">
                          <a:latin typeface="Arial"/>
                          <a:ea typeface="Times New Roman"/>
                          <a:cs typeface="Arial"/>
                        </a:rPr>
                        <a:t>mesures sont-elles prises pour accélérer le traitement des affaires ayant subi un retard et pour réduire l'arriéré judiciaire ?</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dirty="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361950" lvl="0" indent="-361950">
                        <a:spcAft>
                          <a:spcPts val="0"/>
                        </a:spcAft>
                        <a:buFont typeface="+mj-lt"/>
                        <a:buNone/>
                        <a:tabLst/>
                      </a:pPr>
                      <a:r>
                        <a:rPr lang="fr-FR" sz="900" dirty="0" smtClean="0">
                          <a:latin typeface="Arial"/>
                          <a:ea typeface="Times New Roman"/>
                          <a:cs typeface="Arial"/>
                        </a:rPr>
                        <a:t>5.        Est-ce </a:t>
                      </a:r>
                      <a:r>
                        <a:rPr lang="fr-FR" sz="900" dirty="0">
                          <a:latin typeface="Arial"/>
                          <a:ea typeface="Times New Roman"/>
                          <a:cs typeface="Arial"/>
                        </a:rPr>
                        <a:t>que le juge assume un rôle actif pour gérer le temps dans la procédure ?</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7887">
                <a:tc>
                  <a:txBody>
                    <a:bodyPr/>
                    <a:lstStyle/>
                    <a:p>
                      <a:pPr marL="361950" lvl="0" indent="-361950">
                        <a:spcAft>
                          <a:spcPts val="0"/>
                        </a:spcAft>
                        <a:buFont typeface="+mj-lt"/>
                        <a:buNone/>
                        <a:tabLst>
                          <a:tab pos="228600" algn="l"/>
                        </a:tabLst>
                      </a:pPr>
                      <a:r>
                        <a:rPr lang="fr-FR" sz="900" dirty="0" smtClean="0">
                          <a:latin typeface="Arial"/>
                          <a:ea typeface="Times New Roman"/>
                          <a:cs typeface="Arial"/>
                        </a:rPr>
                        <a:t>6.        Les </a:t>
                      </a:r>
                      <a:r>
                        <a:rPr lang="fr-FR" sz="900" dirty="0">
                          <a:latin typeface="Arial"/>
                          <a:ea typeface="Times New Roman"/>
                          <a:cs typeface="Arial"/>
                        </a:rPr>
                        <a:t>parties </a:t>
                      </a:r>
                      <a:r>
                        <a:rPr lang="fr-FR" sz="900" dirty="0" err="1">
                          <a:latin typeface="Arial"/>
                          <a:ea typeface="Times New Roman"/>
                          <a:cs typeface="Arial"/>
                        </a:rPr>
                        <a:t>ont-elles</a:t>
                      </a:r>
                      <a:r>
                        <a:rPr lang="fr-FR" sz="900" dirty="0">
                          <a:latin typeface="Arial"/>
                          <a:ea typeface="Times New Roman"/>
                          <a:cs typeface="Arial"/>
                        </a:rPr>
                        <a:t> le droit de négocier avec le tribunal au sujet des délais à respecter ?</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943">
                <a:tc>
                  <a:txBody>
                    <a:bodyPr/>
                    <a:lstStyle/>
                    <a:p>
                      <a:pPr marL="0" lvl="0" indent="0">
                        <a:spcAft>
                          <a:spcPts val="0"/>
                        </a:spcAft>
                        <a:buFont typeface="+mj-lt"/>
                        <a:buNone/>
                        <a:tabLst>
                          <a:tab pos="228600" algn="l"/>
                        </a:tabLst>
                      </a:pPr>
                      <a:r>
                        <a:rPr lang="fr-FR" sz="900" dirty="0" smtClean="0">
                          <a:latin typeface="Arial"/>
                          <a:ea typeface="Times New Roman"/>
                          <a:cs typeface="Arial"/>
                        </a:rPr>
                        <a:t>7.        Existe-t-il </a:t>
                      </a:r>
                      <a:r>
                        <a:rPr lang="fr-FR" sz="900" dirty="0">
                          <a:latin typeface="Arial"/>
                          <a:ea typeface="Times New Roman"/>
                          <a:cs typeface="Arial"/>
                        </a:rPr>
                        <a:t>un délai dans lequel le juge doit rendre sa décision après l'audience?</a:t>
                      </a:r>
                      <a:endParaRPr lang="fr-CH" sz="900" dirty="0">
                        <a:latin typeface="Arial"/>
                        <a:ea typeface="Times New Roman"/>
                        <a:cs typeface="Times New Roman"/>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endParaRPr lang="fr-FR" sz="900" dirty="0">
                        <a:latin typeface="Arial"/>
                        <a:ea typeface="Times New Roman"/>
                        <a:cs typeface="Arial"/>
                      </a:endParaRPr>
                    </a:p>
                  </a:txBody>
                  <a:tcPr marL="64774" marR="6477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CH" sz="1800" b="0" i="0" u="none" strike="noStrike" cap="none" normalizeH="0" baseline="0" smtClean="0">
                <a:ln>
                  <a:noFill/>
                </a:ln>
                <a:solidFill>
                  <a:schemeClr val="tx1"/>
                </a:solidFill>
                <a:effectLst/>
                <a:latin typeface="Arial" pitchFamily="34" charset="0"/>
                <a:cs typeface="Arial" pitchFamily="34" charset="0"/>
              </a:rPr>
              <a:t/>
            </a:r>
            <a:br>
              <a:rPr kumimoji="0" lang="fr-CH" sz="1800" b="0" i="0" u="none" strike="noStrike" cap="none" normalizeH="0" baseline="0" smtClean="0">
                <a:ln>
                  <a:noFill/>
                </a:ln>
                <a:solidFill>
                  <a:schemeClr val="tx1"/>
                </a:solidFill>
                <a:effectLst/>
                <a:latin typeface="Arial" pitchFamily="34" charset="0"/>
                <a:cs typeface="Arial" pitchFamily="34" charset="0"/>
              </a:rPr>
            </a:br>
            <a:endParaRPr kumimoji="0" lang="fr-CH"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3017838"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fr-CH"/>
          </a:p>
        </p:txBody>
      </p:sp>
      <p:sp>
        <p:nvSpPr>
          <p:cNvPr id="1030" name="Rectangle 6"/>
          <p:cNvSpPr>
            <a:spLocks noChangeArrowheads="1"/>
          </p:cNvSpPr>
          <p:nvPr/>
        </p:nvSpPr>
        <p:spPr bwMode="auto">
          <a:xfrm>
            <a:off x="0" y="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8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hlinkClick r:id=""/>
              </a:rPr>
              <a:t>[</a:t>
            </a:r>
            <a:r>
              <a:rPr kumimoji="0" lang="fr-FR" sz="800" b="0" i="0" u="none" strike="noStrike" cap="none" normalizeH="0" baseline="30000" dirty="0" smtClean="0" bmk="">
                <a:ln>
                  <a:noFill/>
                </a:ln>
                <a:solidFill>
                  <a:schemeClr val="tx1"/>
                </a:solidFill>
                <a:effectLst/>
                <a:latin typeface="Arial" pitchFamily="34" charset="0"/>
                <a:ea typeface="Times New Roman" pitchFamily="18" charset="0"/>
                <a:cs typeface="Arial" pitchFamily="34" charset="0"/>
                <a:hlinkClick r:id=""/>
              </a:rPr>
              <a:t>1]</a:t>
            </a:r>
            <a:r>
              <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Pour des questions plus détaillées, veuillez vous référer à la </a:t>
            </a:r>
            <a:r>
              <a:rPr kumimoji="0" lang="fr-FR" sz="8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Checklist</a:t>
            </a:r>
            <a:r>
              <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 la </a:t>
            </a:r>
            <a:r>
              <a:rPr kumimoji="0" lang="fr-FR"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CEPEJ</a:t>
            </a:r>
            <a:r>
              <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pour la gestion du temps judiciaire (</a:t>
            </a:r>
            <a:r>
              <a:rPr kumimoji="0" lang="fr-FR"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CEPEJ</a:t>
            </a:r>
            <a:r>
              <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(2005)12 </a:t>
            </a:r>
            <a:r>
              <a:rPr kumimoji="0" lang="fr-FR" sz="8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Rev</a:t>
            </a:r>
            <a:r>
              <a:rPr kumimoji="0" lang="fr-FR" sz="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www.coe.int/cepej.</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031" name="Object 7"/>
          <p:cNvGraphicFramePr>
            <a:graphicFrameLocks noChangeAspect="1"/>
          </p:cNvGraphicFramePr>
          <p:nvPr/>
        </p:nvGraphicFramePr>
        <p:xfrm>
          <a:off x="1187624" y="2132856"/>
          <a:ext cx="6445250" cy="319087"/>
        </p:xfrm>
        <a:graphic>
          <a:graphicData uri="http://schemas.openxmlformats.org/presentationml/2006/ole">
            <mc:AlternateContent xmlns:mc="http://schemas.openxmlformats.org/markup-compatibility/2006">
              <mc:Choice xmlns:v="urn:schemas-microsoft-com:vml" Requires="v">
                <p:oleObj spid="_x0000_s1038" name="Document" r:id="rId6" imgW="6444782" imgH="319829" progId="Word.Document.12">
                  <p:embed/>
                </p:oleObj>
              </mc:Choice>
              <mc:Fallback>
                <p:oleObj name="Document" r:id="rId6" imgW="6444782" imgH="319829" progId="Word.Document.12">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624" y="2132856"/>
                        <a:ext cx="6445250" cy="31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oe.int/documents/16695/995226/COE+logo+%26+CEPEJ.png/381e7365-c405-4b28-a3f3-d1a0b090b080?t=1372412878000?t=1372412878000"/>
          <p:cNvPicPr>
            <a:picLocks noChangeAspect="1" noChangeArrowheads="1"/>
          </p:cNvPicPr>
          <p:nvPr/>
        </p:nvPicPr>
        <p:blipFill>
          <a:blip r:embed="rId3" cstate="print"/>
          <a:srcRect/>
          <a:stretch>
            <a:fillRect/>
          </a:stretch>
        </p:blipFill>
        <p:spPr bwMode="auto">
          <a:xfrm>
            <a:off x="5508625" y="-136525"/>
            <a:ext cx="3716338" cy="1662113"/>
          </a:xfrm>
          <a:prstGeom prst="rect">
            <a:avLst/>
          </a:prstGeom>
          <a:noFill/>
          <a:ln w="9525">
            <a:noFill/>
            <a:miter lim="800000"/>
            <a:headEnd/>
            <a:tailEnd/>
          </a:ln>
        </p:spPr>
      </p:pic>
      <p:sp>
        <p:nvSpPr>
          <p:cNvPr id="5" name="Rectangle 4"/>
          <p:cNvSpPr/>
          <p:nvPr/>
        </p:nvSpPr>
        <p:spPr>
          <a:xfrm>
            <a:off x="1043608" y="1484784"/>
            <a:ext cx="7416824" cy="4001095"/>
          </a:xfrm>
          <a:prstGeom prst="rect">
            <a:avLst/>
          </a:prstGeom>
        </p:spPr>
        <p:txBody>
          <a:bodyPr wrap="square">
            <a:spAutoFit/>
          </a:bodyPr>
          <a:lstStyle/>
          <a:p>
            <a:pPr algn="ctr"/>
            <a:r>
              <a:rPr lang="fr-CH" sz="3600" b="1" dirty="0" smtClean="0">
                <a:solidFill>
                  <a:srgbClr val="000000"/>
                </a:solidFill>
                <a:latin typeface="Franklin Gothic Book"/>
              </a:rPr>
              <a:t>Projets et réalisations suivants :</a:t>
            </a:r>
          </a:p>
          <a:p>
            <a:pPr algn="ctr"/>
            <a:endParaRPr lang="fr-CH" dirty="0" smtClean="0">
              <a:solidFill>
                <a:srgbClr val="000000"/>
              </a:solidFill>
              <a:latin typeface="Franklin Gothic Book"/>
            </a:endParaRPr>
          </a:p>
          <a:p>
            <a:pPr algn="ctr"/>
            <a:r>
              <a:rPr lang="fr-CH" sz="2000" dirty="0" smtClean="0">
                <a:solidFill>
                  <a:srgbClr val="000000"/>
                </a:solidFill>
                <a:latin typeface="Franklin Gothic Book"/>
              </a:rPr>
              <a:t>Contractualisation dans les procédures et dans le système judiciaire : remettre la procédure en main des parties ;</a:t>
            </a:r>
          </a:p>
          <a:p>
            <a:pPr algn="ctr"/>
            <a:endParaRPr lang="fr-CH" sz="2000" dirty="0" smtClean="0">
              <a:solidFill>
                <a:srgbClr val="000000"/>
              </a:solidFill>
              <a:latin typeface="Franklin Gothic Book"/>
            </a:endParaRPr>
          </a:p>
          <a:p>
            <a:pPr algn="ctr"/>
            <a:r>
              <a:rPr lang="fr-CH" sz="2000" dirty="0" smtClean="0">
                <a:solidFill>
                  <a:srgbClr val="000000"/>
                </a:solidFill>
                <a:latin typeface="Franklin Gothic Book"/>
              </a:rPr>
              <a:t>Manuel pour la réalisation d'enquêtes de satisfaction auprès des usagers des tribunaux des États membres du Conseil de l'Europe et </a:t>
            </a:r>
            <a:r>
              <a:rPr lang="fr-CH" sz="2000" dirty="0" err="1" smtClean="0">
                <a:solidFill>
                  <a:srgbClr val="000000"/>
                </a:solidFill>
                <a:latin typeface="Franklin Gothic Book"/>
              </a:rPr>
              <a:t>checklist</a:t>
            </a:r>
            <a:r>
              <a:rPr lang="fr-CH" sz="2000" dirty="0" smtClean="0">
                <a:solidFill>
                  <a:srgbClr val="000000"/>
                </a:solidFill>
                <a:latin typeface="Franklin Gothic Book"/>
              </a:rPr>
              <a:t> pour la formation des tribunaux ;</a:t>
            </a:r>
          </a:p>
          <a:p>
            <a:pPr algn="ctr"/>
            <a:endParaRPr lang="fr-CH" sz="2000" dirty="0">
              <a:solidFill>
                <a:srgbClr val="000000"/>
              </a:solidFill>
              <a:latin typeface="Franklin Gothic Book"/>
            </a:endParaRPr>
          </a:p>
          <a:p>
            <a:pPr algn="ctr"/>
            <a:r>
              <a:rPr lang="fr-CH" sz="2000" dirty="0" smtClean="0">
                <a:solidFill>
                  <a:srgbClr val="000000"/>
                </a:solidFill>
                <a:latin typeface="Franklin Gothic Book"/>
              </a:rPr>
              <a:t>Lignes directrices relatives à la création de cartes judiciaires visant à faciliter l’accès la justice dans un système judiciaire de qualité</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ojectOverviewPresentation">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F3D43B"/>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perspectiveFront" fov="60000">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30EB353-B075-4294-95C2-1EC6FDA8EAE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ProjectOverviewPresentation</Template>
  <TotalTime>0</TotalTime>
  <Words>857</Words>
  <Application>Microsoft Office PowerPoint</Application>
  <PresentationFormat>Affichage à l'écran (4:3)</PresentationFormat>
  <Paragraphs>112</Paragraphs>
  <Slides>12</Slides>
  <Notes>12</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12</vt:i4>
      </vt:variant>
    </vt:vector>
  </HeadingPairs>
  <TitlesOfParts>
    <vt:vector size="14" baseType="lpstr">
      <vt:lpstr>ProjectOverviewPresentation</vt:lpstr>
      <vt:lpstr>Document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2014-01-16T10:24:23Z</dcterms:created>
  <dcterms:modified xsi:type="dcterms:W3CDTF">2014-02-03T11:49:42Z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TC100851999990</vt:lpwstr>
  </property>
</Properties>
</file>