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7" r:id="rId3"/>
    <p:sldId id="265" r:id="rId4"/>
    <p:sldId id="268" r:id="rId5"/>
    <p:sldId id="260" r:id="rId6"/>
    <p:sldId id="269" r:id="rId7"/>
    <p:sldId id="270" r:id="rId8"/>
    <p:sldId id="271" r:id="rId9"/>
    <p:sldId id="272" r:id="rId10"/>
    <p:sldId id="273" r:id="rId11"/>
    <p:sldId id="274" r:id="rId12"/>
    <p:sldId id="275" r:id="rId13"/>
    <p:sldId id="261" r:id="rId14"/>
    <p:sldId id="262" r:id="rId15"/>
    <p:sldId id="26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2604" y="-11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897F4B-D859-42FC-A677-48B8A79B01D3}" type="datetimeFigureOut">
              <a:rPr lang="en-US" smtClean="0"/>
              <a:t>6/29/2017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1322F4-D84F-4CC8-97F3-57E5D0038533}" type="slidenum">
              <a:rPr lang="en-US" smtClean="0"/>
              <a:t>‹#›</a:t>
            </a:fld>
            <a:endParaRPr lang="en-US"/>
          </a:p>
        </p:txBody>
      </p:sp>
    </p:spTree>
    <p:extLst>
      <p:ext uri="{BB962C8B-B14F-4D97-AF65-F5344CB8AC3E}">
        <p14:creationId xmlns:p14="http://schemas.microsoft.com/office/powerpoint/2010/main" val="3826469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897F4B-D859-42FC-A677-48B8A79B01D3}" type="datetimeFigureOut">
              <a:rPr lang="en-US" smtClean="0"/>
              <a:t>6/29/2017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1322F4-D84F-4CC8-97F3-57E5D0038533}" type="slidenum">
              <a:rPr lang="en-US" smtClean="0"/>
              <a:t>‹#›</a:t>
            </a:fld>
            <a:endParaRPr lang="en-US"/>
          </a:p>
        </p:txBody>
      </p:sp>
    </p:spTree>
    <p:extLst>
      <p:ext uri="{BB962C8B-B14F-4D97-AF65-F5344CB8AC3E}">
        <p14:creationId xmlns:p14="http://schemas.microsoft.com/office/powerpoint/2010/main" val="51582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897F4B-D859-42FC-A677-48B8A79B01D3}" type="datetimeFigureOut">
              <a:rPr lang="en-US" smtClean="0"/>
              <a:t>6/29/2017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1322F4-D84F-4CC8-97F3-57E5D0038533}" type="slidenum">
              <a:rPr lang="en-US" smtClean="0"/>
              <a:t>‹#›</a:t>
            </a:fld>
            <a:endParaRPr lang="en-US"/>
          </a:p>
        </p:txBody>
      </p:sp>
    </p:spTree>
    <p:extLst>
      <p:ext uri="{BB962C8B-B14F-4D97-AF65-F5344CB8AC3E}">
        <p14:creationId xmlns:p14="http://schemas.microsoft.com/office/powerpoint/2010/main" val="3833116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897F4B-D859-42FC-A677-48B8A79B01D3}" type="datetimeFigureOut">
              <a:rPr lang="en-US" smtClean="0"/>
              <a:t>6/29/2017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1322F4-D84F-4CC8-97F3-57E5D0038533}" type="slidenum">
              <a:rPr lang="en-US" smtClean="0"/>
              <a:t>‹#›</a:t>
            </a:fld>
            <a:endParaRPr lang="en-US"/>
          </a:p>
        </p:txBody>
      </p:sp>
    </p:spTree>
    <p:extLst>
      <p:ext uri="{BB962C8B-B14F-4D97-AF65-F5344CB8AC3E}">
        <p14:creationId xmlns:p14="http://schemas.microsoft.com/office/powerpoint/2010/main" val="3558720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897F4B-D859-42FC-A677-48B8A79B01D3}" type="datetimeFigureOut">
              <a:rPr lang="en-US" smtClean="0"/>
              <a:t>6/29/2017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1322F4-D84F-4CC8-97F3-57E5D0038533}" type="slidenum">
              <a:rPr lang="en-US" smtClean="0"/>
              <a:t>‹#›</a:t>
            </a:fld>
            <a:endParaRPr lang="en-US"/>
          </a:p>
        </p:txBody>
      </p:sp>
    </p:spTree>
    <p:extLst>
      <p:ext uri="{BB962C8B-B14F-4D97-AF65-F5344CB8AC3E}">
        <p14:creationId xmlns:p14="http://schemas.microsoft.com/office/powerpoint/2010/main" val="4063107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897F4B-D859-42FC-A677-48B8A79B01D3}" type="datetimeFigureOut">
              <a:rPr lang="en-US" smtClean="0"/>
              <a:t>6/29/2017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1322F4-D84F-4CC8-97F3-57E5D0038533}" type="slidenum">
              <a:rPr lang="en-US" smtClean="0"/>
              <a:t>‹#›</a:t>
            </a:fld>
            <a:endParaRPr lang="en-US"/>
          </a:p>
        </p:txBody>
      </p:sp>
    </p:spTree>
    <p:extLst>
      <p:ext uri="{BB962C8B-B14F-4D97-AF65-F5344CB8AC3E}">
        <p14:creationId xmlns:p14="http://schemas.microsoft.com/office/powerpoint/2010/main" val="2080485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897F4B-D859-42FC-A677-48B8A79B01D3}" type="datetimeFigureOut">
              <a:rPr lang="en-US" smtClean="0"/>
              <a:t>6/29/2017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1322F4-D84F-4CC8-97F3-57E5D0038533}" type="slidenum">
              <a:rPr lang="en-US" smtClean="0"/>
              <a:t>‹#›</a:t>
            </a:fld>
            <a:endParaRPr lang="en-US"/>
          </a:p>
        </p:txBody>
      </p:sp>
    </p:spTree>
    <p:extLst>
      <p:ext uri="{BB962C8B-B14F-4D97-AF65-F5344CB8AC3E}">
        <p14:creationId xmlns:p14="http://schemas.microsoft.com/office/powerpoint/2010/main" val="1018136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897F4B-D859-42FC-A677-48B8A79B01D3}" type="datetimeFigureOut">
              <a:rPr lang="en-US" smtClean="0"/>
              <a:t>6/29/2017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1322F4-D84F-4CC8-97F3-57E5D0038533}" type="slidenum">
              <a:rPr lang="en-US" smtClean="0"/>
              <a:t>‹#›</a:t>
            </a:fld>
            <a:endParaRPr lang="en-US"/>
          </a:p>
        </p:txBody>
      </p:sp>
    </p:spTree>
    <p:extLst>
      <p:ext uri="{BB962C8B-B14F-4D97-AF65-F5344CB8AC3E}">
        <p14:creationId xmlns:p14="http://schemas.microsoft.com/office/powerpoint/2010/main" val="3859440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897F4B-D859-42FC-A677-48B8A79B01D3}" type="datetimeFigureOut">
              <a:rPr lang="en-US" smtClean="0"/>
              <a:t>6/29/2017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1322F4-D84F-4CC8-97F3-57E5D0038533}" type="slidenum">
              <a:rPr lang="en-US" smtClean="0"/>
              <a:t>‹#›</a:t>
            </a:fld>
            <a:endParaRPr lang="en-US"/>
          </a:p>
        </p:txBody>
      </p:sp>
    </p:spTree>
    <p:extLst>
      <p:ext uri="{BB962C8B-B14F-4D97-AF65-F5344CB8AC3E}">
        <p14:creationId xmlns:p14="http://schemas.microsoft.com/office/powerpoint/2010/main" val="955615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897F4B-D859-42FC-A677-48B8A79B01D3}" type="datetimeFigureOut">
              <a:rPr lang="en-US" smtClean="0"/>
              <a:t>6/29/2017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1322F4-D84F-4CC8-97F3-57E5D0038533}" type="slidenum">
              <a:rPr lang="en-US" smtClean="0"/>
              <a:t>‹#›</a:t>
            </a:fld>
            <a:endParaRPr lang="en-US"/>
          </a:p>
        </p:txBody>
      </p:sp>
    </p:spTree>
    <p:extLst>
      <p:ext uri="{BB962C8B-B14F-4D97-AF65-F5344CB8AC3E}">
        <p14:creationId xmlns:p14="http://schemas.microsoft.com/office/powerpoint/2010/main" val="3186109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897F4B-D859-42FC-A677-48B8A79B01D3}" type="datetimeFigureOut">
              <a:rPr lang="en-US" smtClean="0"/>
              <a:t>6/29/2017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1322F4-D84F-4CC8-97F3-57E5D0038533}" type="slidenum">
              <a:rPr lang="en-US" smtClean="0"/>
              <a:t>‹#›</a:t>
            </a:fld>
            <a:endParaRPr lang="en-US"/>
          </a:p>
        </p:txBody>
      </p:sp>
    </p:spTree>
    <p:extLst>
      <p:ext uri="{BB962C8B-B14F-4D97-AF65-F5344CB8AC3E}">
        <p14:creationId xmlns:p14="http://schemas.microsoft.com/office/powerpoint/2010/main" val="3402029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897F4B-D859-42FC-A677-48B8A79B01D3}" type="datetimeFigureOut">
              <a:rPr lang="en-US" smtClean="0"/>
              <a:t>6/29/2017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1322F4-D84F-4CC8-97F3-57E5D0038533}" type="slidenum">
              <a:rPr lang="en-US" smtClean="0"/>
              <a:t>‹#›</a:t>
            </a:fld>
            <a:endParaRPr lang="en-US"/>
          </a:p>
        </p:txBody>
      </p:sp>
    </p:spTree>
    <p:extLst>
      <p:ext uri="{BB962C8B-B14F-4D97-AF65-F5344CB8AC3E}">
        <p14:creationId xmlns:p14="http://schemas.microsoft.com/office/powerpoint/2010/main" val="323546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59106"/>
            <a:ext cx="7772400" cy="1081862"/>
          </a:xfrm>
        </p:spPr>
        <p:txBody>
          <a:bodyPr>
            <a:normAutofit/>
          </a:bodyPr>
          <a:lstStyle/>
          <a:p>
            <a:r>
              <a:rPr lang="en-US" sz="3200" b="1" dirty="0"/>
              <a:t>2016 Report on the State of Citizenship and Human Rights Education in Europe</a:t>
            </a:r>
            <a:endParaRPr lang="en-US" sz="3200" dirty="0"/>
          </a:p>
        </p:txBody>
      </p:sp>
      <p:sp>
        <p:nvSpPr>
          <p:cNvPr id="3" name="Subtitle 2"/>
          <p:cNvSpPr>
            <a:spLocks noGrp="1"/>
          </p:cNvSpPr>
          <p:nvPr>
            <p:ph type="subTitle" idx="1"/>
          </p:nvPr>
        </p:nvSpPr>
        <p:spPr>
          <a:xfrm>
            <a:off x="1475656" y="3212976"/>
            <a:ext cx="6400800" cy="2520280"/>
          </a:xfrm>
        </p:spPr>
        <p:txBody>
          <a:bodyPr>
            <a:noAutofit/>
          </a:bodyPr>
          <a:lstStyle/>
          <a:p>
            <a:pPr>
              <a:defRPr/>
            </a:pPr>
            <a:endParaRPr lang="en-US" sz="2400" b="1" dirty="0" smtClean="0">
              <a:solidFill>
                <a:schemeClr val="tx1"/>
              </a:solidFill>
            </a:endParaRPr>
          </a:p>
          <a:p>
            <a:pPr>
              <a:defRPr/>
            </a:pPr>
            <a:endParaRPr lang="en-US" sz="2400" b="1" dirty="0" smtClean="0">
              <a:solidFill>
                <a:schemeClr val="tx1"/>
              </a:solidFill>
            </a:endParaRPr>
          </a:p>
          <a:p>
            <a:pPr>
              <a:defRPr/>
            </a:pPr>
            <a:endParaRPr lang="en-US" sz="2400" b="1" dirty="0" smtClean="0">
              <a:solidFill>
                <a:schemeClr val="tx1"/>
              </a:solidFill>
            </a:endParaRPr>
          </a:p>
          <a:p>
            <a:pPr>
              <a:defRPr/>
            </a:pPr>
            <a:r>
              <a:rPr lang="en-US" sz="2800" b="1" dirty="0" smtClean="0">
                <a:solidFill>
                  <a:schemeClr val="tx1"/>
                </a:solidFill>
              </a:rPr>
              <a:t>Analytical </a:t>
            </a:r>
            <a:r>
              <a:rPr lang="en-US" sz="2800" b="1" dirty="0">
                <a:solidFill>
                  <a:schemeClr val="tx1"/>
                </a:solidFill>
              </a:rPr>
              <a:t>Summary of Replies</a:t>
            </a:r>
            <a:endParaRPr lang="el-GR" sz="2800" dirty="0">
              <a:solidFill>
                <a:schemeClr val="tx1"/>
              </a:solidFill>
            </a:endParaRPr>
          </a:p>
          <a:p>
            <a:pPr>
              <a:defRPr/>
            </a:pPr>
            <a:r>
              <a:rPr lang="en-US" sz="2800" b="1" dirty="0">
                <a:solidFill>
                  <a:schemeClr val="tx1"/>
                </a:solidFill>
              </a:rPr>
              <a:t>to the Questionnaire for Governments</a:t>
            </a:r>
            <a:endParaRPr lang="el-GR" sz="2800" dirty="0">
              <a:solidFill>
                <a:schemeClr val="tx1"/>
              </a:solidFill>
            </a:endParaRPr>
          </a:p>
          <a:p>
            <a:pPr algn="l"/>
            <a:endParaRPr lang="en-GB" sz="2400" dirty="0" smtClean="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1307548"/>
          </a:xfrm>
          <a:prstGeom prst="rect">
            <a:avLst/>
          </a:prstGeom>
        </p:spPr>
      </p:pic>
    </p:spTree>
    <p:extLst>
      <p:ext uri="{BB962C8B-B14F-4D97-AF65-F5344CB8AC3E}">
        <p14:creationId xmlns:p14="http://schemas.microsoft.com/office/powerpoint/2010/main" val="28827579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2"/>
            <a:ext cx="7772400" cy="703470"/>
          </a:xfrm>
        </p:spPr>
        <p:txBody>
          <a:bodyPr>
            <a:noAutofit/>
          </a:bodyPr>
          <a:lstStyle/>
          <a:p>
            <a:r>
              <a:rPr lang="en-US" altLang="en-US" sz="1800" b="1" dirty="0" smtClean="0"/>
              <a:t>Analytical </a:t>
            </a:r>
            <a:r>
              <a:rPr lang="en-US" altLang="en-US" sz="1800" b="1" dirty="0"/>
              <a:t>Summary of Replies to the Questionnaire for </a:t>
            </a:r>
            <a:r>
              <a:rPr lang="en-US" altLang="en-US" sz="1800" b="1" dirty="0" smtClean="0"/>
              <a:t>Governments:</a:t>
            </a:r>
            <a:br>
              <a:rPr lang="en-US" altLang="en-US" sz="1800" b="1" dirty="0" smtClean="0"/>
            </a:br>
            <a:r>
              <a:rPr lang="en-US" altLang="en-US" sz="1800" b="1" dirty="0" smtClean="0"/>
              <a:t>main conclusions</a:t>
            </a:r>
            <a:endParaRPr lang="en-US" sz="1800" dirty="0"/>
          </a:p>
        </p:txBody>
      </p:sp>
      <p:sp>
        <p:nvSpPr>
          <p:cNvPr id="3" name="Subtitle 2"/>
          <p:cNvSpPr>
            <a:spLocks noGrp="1"/>
          </p:cNvSpPr>
          <p:nvPr>
            <p:ph type="subTitle" idx="1"/>
          </p:nvPr>
        </p:nvSpPr>
        <p:spPr>
          <a:xfrm>
            <a:off x="395536" y="3212976"/>
            <a:ext cx="8280920" cy="2952328"/>
          </a:xfrm>
        </p:spPr>
        <p:txBody>
          <a:bodyPr>
            <a:noAutofit/>
          </a:bodyPr>
          <a:lstStyle/>
          <a:p>
            <a:pPr algn="just"/>
            <a:r>
              <a:rPr lang="en-US" sz="2400" dirty="0" smtClean="0">
                <a:solidFill>
                  <a:schemeClr val="tx1"/>
                </a:solidFill>
              </a:rPr>
              <a:t>The majority </a:t>
            </a:r>
            <a:r>
              <a:rPr lang="en-US" sz="2400" dirty="0">
                <a:solidFill>
                  <a:schemeClr val="tx1"/>
                </a:solidFill>
              </a:rPr>
              <a:t>of government respondents felt that the Council of Europe provides encouragement or motivation for stronger action and higher quality, as well as opportunities for sharing and co-operation with other countries. </a:t>
            </a:r>
            <a:endParaRPr lang="en-US" sz="2400" dirty="0" smtClean="0">
              <a:solidFill>
                <a:schemeClr val="tx1"/>
              </a:solidFill>
            </a:endParaRPr>
          </a:p>
          <a:p>
            <a:pPr algn="just"/>
            <a:endParaRPr lang="en-US" sz="2400" dirty="0">
              <a:solidFill>
                <a:schemeClr val="tx1"/>
              </a:solidFill>
            </a:endParaRPr>
          </a:p>
          <a:p>
            <a:pPr algn="just"/>
            <a:r>
              <a:rPr lang="en-US" sz="2400" dirty="0" smtClean="0">
                <a:solidFill>
                  <a:schemeClr val="tx1"/>
                </a:solidFill>
              </a:rPr>
              <a:t>More </a:t>
            </a:r>
            <a:r>
              <a:rPr lang="en-US" sz="2400" dirty="0">
                <a:solidFill>
                  <a:schemeClr val="tx1"/>
                </a:solidFill>
              </a:rPr>
              <a:t>needs to be </a:t>
            </a:r>
            <a:r>
              <a:rPr lang="en-US" sz="2400" dirty="0" smtClean="0">
                <a:solidFill>
                  <a:schemeClr val="tx1"/>
                </a:solidFill>
              </a:rPr>
              <a:t>done </a:t>
            </a:r>
            <a:r>
              <a:rPr lang="en-US" sz="2400" dirty="0">
                <a:solidFill>
                  <a:schemeClr val="tx1"/>
                </a:solidFill>
              </a:rPr>
              <a:t>to take into account the specific needs and priorities of the </a:t>
            </a:r>
            <a:r>
              <a:rPr lang="en-US" sz="2400" dirty="0" smtClean="0">
                <a:solidFill>
                  <a:schemeClr val="tx1"/>
                </a:solidFill>
              </a:rPr>
              <a:t>countries.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1307548"/>
          </a:xfrm>
          <a:prstGeom prst="rect">
            <a:avLst/>
          </a:prstGeom>
        </p:spPr>
      </p:pic>
    </p:spTree>
    <p:extLst>
      <p:ext uri="{BB962C8B-B14F-4D97-AF65-F5344CB8AC3E}">
        <p14:creationId xmlns:p14="http://schemas.microsoft.com/office/powerpoint/2010/main" val="18746321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2"/>
            <a:ext cx="7772400" cy="703470"/>
          </a:xfrm>
        </p:spPr>
        <p:txBody>
          <a:bodyPr>
            <a:noAutofit/>
          </a:bodyPr>
          <a:lstStyle/>
          <a:p>
            <a:r>
              <a:rPr lang="en-US" altLang="en-US" sz="1800" b="1" dirty="0" smtClean="0"/>
              <a:t>Analytical </a:t>
            </a:r>
            <a:r>
              <a:rPr lang="en-US" altLang="en-US" sz="1800" b="1" dirty="0"/>
              <a:t>Summary of Replies to the Questionnaire for </a:t>
            </a:r>
            <a:r>
              <a:rPr lang="en-US" altLang="en-US" sz="1800" b="1" dirty="0" smtClean="0"/>
              <a:t>Governments:</a:t>
            </a:r>
            <a:br>
              <a:rPr lang="en-US" altLang="en-US" sz="1800" b="1" dirty="0" smtClean="0"/>
            </a:br>
            <a:r>
              <a:rPr lang="en-US" altLang="en-US" sz="1800" b="1" dirty="0" smtClean="0"/>
              <a:t>main conclusions</a:t>
            </a:r>
            <a:endParaRPr lang="en-US" sz="1800" dirty="0"/>
          </a:p>
        </p:txBody>
      </p:sp>
      <p:sp>
        <p:nvSpPr>
          <p:cNvPr id="3" name="Subtitle 2"/>
          <p:cNvSpPr>
            <a:spLocks noGrp="1"/>
          </p:cNvSpPr>
          <p:nvPr>
            <p:ph type="subTitle" idx="1"/>
          </p:nvPr>
        </p:nvSpPr>
        <p:spPr>
          <a:xfrm>
            <a:off x="395536" y="3212976"/>
            <a:ext cx="8280920" cy="2592288"/>
          </a:xfrm>
        </p:spPr>
        <p:txBody>
          <a:bodyPr>
            <a:noAutofit/>
          </a:bodyPr>
          <a:lstStyle/>
          <a:p>
            <a:pPr algn="just"/>
            <a:endParaRPr lang="en-US" sz="2400" dirty="0" smtClean="0"/>
          </a:p>
          <a:p>
            <a:pPr algn="just"/>
            <a:endParaRPr lang="en-US" sz="2400" dirty="0"/>
          </a:p>
          <a:p>
            <a:pPr algn="just"/>
            <a:r>
              <a:rPr lang="en-US" sz="2400" dirty="0" smtClean="0">
                <a:solidFill>
                  <a:schemeClr val="tx1"/>
                </a:solidFill>
              </a:rPr>
              <a:t>The Charter needs </a:t>
            </a:r>
            <a:r>
              <a:rPr lang="en-US" sz="2400" dirty="0">
                <a:solidFill>
                  <a:schemeClr val="tx1"/>
                </a:solidFill>
              </a:rPr>
              <a:t>to be further developed as a shared framework for policy dialogue among and within countries.</a:t>
            </a:r>
            <a:endParaRPr lang="el-GR" sz="2400" dirty="0">
              <a:solidFill>
                <a:schemeClr val="tx1"/>
              </a:solidFill>
            </a:endParaRPr>
          </a:p>
          <a:p>
            <a:pPr algn="just"/>
            <a:endParaRPr lang="en-US" sz="2400"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1307548"/>
          </a:xfrm>
          <a:prstGeom prst="rect">
            <a:avLst/>
          </a:prstGeom>
        </p:spPr>
      </p:pic>
    </p:spTree>
    <p:extLst>
      <p:ext uri="{BB962C8B-B14F-4D97-AF65-F5344CB8AC3E}">
        <p14:creationId xmlns:p14="http://schemas.microsoft.com/office/powerpoint/2010/main" val="24527205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2"/>
            <a:ext cx="7772400" cy="703470"/>
          </a:xfrm>
        </p:spPr>
        <p:txBody>
          <a:bodyPr>
            <a:noAutofit/>
          </a:bodyPr>
          <a:lstStyle/>
          <a:p>
            <a:r>
              <a:rPr lang="en-US" altLang="en-US" sz="1800" b="1" dirty="0" smtClean="0"/>
              <a:t>Analytical </a:t>
            </a:r>
            <a:r>
              <a:rPr lang="en-US" altLang="en-US" sz="1800" b="1" dirty="0"/>
              <a:t>Summary of Replies to the Questionnaire for </a:t>
            </a:r>
            <a:r>
              <a:rPr lang="en-US" altLang="en-US" sz="1800" b="1" dirty="0" smtClean="0"/>
              <a:t>Governments</a:t>
            </a:r>
            <a:br>
              <a:rPr lang="en-US" altLang="en-US" sz="1800" b="1" dirty="0" smtClean="0"/>
            </a:br>
            <a:endParaRPr lang="en-US" sz="2400" dirty="0"/>
          </a:p>
        </p:txBody>
      </p:sp>
      <p:sp>
        <p:nvSpPr>
          <p:cNvPr id="3" name="Subtitle 2"/>
          <p:cNvSpPr>
            <a:spLocks noGrp="1"/>
          </p:cNvSpPr>
          <p:nvPr>
            <p:ph type="subTitle" idx="1"/>
          </p:nvPr>
        </p:nvSpPr>
        <p:spPr>
          <a:xfrm>
            <a:off x="395536" y="3212976"/>
            <a:ext cx="8280920" cy="2592288"/>
          </a:xfrm>
        </p:spPr>
        <p:txBody>
          <a:bodyPr>
            <a:noAutofit/>
          </a:bodyPr>
          <a:lstStyle/>
          <a:p>
            <a:pPr algn="just"/>
            <a:r>
              <a:rPr lang="en-GB" sz="2400" dirty="0" smtClean="0">
                <a:solidFill>
                  <a:schemeClr val="tx1"/>
                </a:solidFill>
              </a:rPr>
              <a:t>During this conference:</a:t>
            </a:r>
          </a:p>
          <a:p>
            <a:pPr algn="just"/>
            <a:endParaRPr lang="en-GB" sz="2400" dirty="0" smtClean="0">
              <a:solidFill>
                <a:schemeClr val="tx1"/>
              </a:solidFill>
            </a:endParaRPr>
          </a:p>
          <a:p>
            <a:pPr algn="just"/>
            <a:r>
              <a:rPr lang="en-GB" sz="2400" dirty="0" smtClean="0">
                <a:solidFill>
                  <a:schemeClr val="tx1"/>
                </a:solidFill>
              </a:rPr>
              <a:t>• consider </a:t>
            </a:r>
            <a:r>
              <a:rPr lang="en-GB" sz="2400" dirty="0">
                <a:solidFill>
                  <a:schemeClr val="tx1"/>
                </a:solidFill>
              </a:rPr>
              <a:t>the main conclusions, </a:t>
            </a:r>
            <a:endParaRPr lang="en-GB" sz="2400" dirty="0" smtClean="0">
              <a:solidFill>
                <a:schemeClr val="tx1"/>
              </a:solidFill>
            </a:endParaRPr>
          </a:p>
          <a:p>
            <a:pPr algn="just"/>
            <a:r>
              <a:rPr lang="en-GB" sz="2400" dirty="0" smtClean="0">
                <a:solidFill>
                  <a:schemeClr val="tx1"/>
                </a:solidFill>
              </a:rPr>
              <a:t>• reflect </a:t>
            </a:r>
            <a:r>
              <a:rPr lang="en-GB" sz="2400" dirty="0">
                <a:solidFill>
                  <a:schemeClr val="tx1"/>
                </a:solidFill>
              </a:rPr>
              <a:t>upon </a:t>
            </a:r>
            <a:r>
              <a:rPr lang="en-GB" sz="2400" dirty="0" smtClean="0">
                <a:solidFill>
                  <a:schemeClr val="tx1"/>
                </a:solidFill>
              </a:rPr>
              <a:t>them, </a:t>
            </a:r>
          </a:p>
          <a:p>
            <a:pPr algn="just"/>
            <a:r>
              <a:rPr lang="en-GB" sz="2400" dirty="0" smtClean="0">
                <a:solidFill>
                  <a:schemeClr val="tx1"/>
                </a:solidFill>
              </a:rPr>
              <a:t>• come </a:t>
            </a:r>
            <a:r>
              <a:rPr lang="en-GB" sz="2400" dirty="0">
                <a:solidFill>
                  <a:schemeClr val="tx1"/>
                </a:solidFill>
              </a:rPr>
              <a:t>up with effective proposals as to how we </a:t>
            </a:r>
            <a:r>
              <a:rPr lang="en-GB" sz="2400" dirty="0" smtClean="0">
                <a:solidFill>
                  <a:schemeClr val="tx1"/>
                </a:solidFill>
              </a:rPr>
              <a:t>proceed.</a:t>
            </a:r>
            <a:endParaRPr lang="en-US" sz="2400" dirty="0">
              <a:solidFill>
                <a:schemeClr val="tx1"/>
              </a:solidFill>
            </a:endParaRPr>
          </a:p>
          <a:p>
            <a:pPr algn="just"/>
            <a:endParaRPr lang="en-US" sz="2400"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1307548"/>
          </a:xfrm>
          <a:prstGeom prst="rect">
            <a:avLst/>
          </a:prstGeom>
        </p:spPr>
      </p:pic>
    </p:spTree>
    <p:extLst>
      <p:ext uri="{BB962C8B-B14F-4D97-AF65-F5344CB8AC3E}">
        <p14:creationId xmlns:p14="http://schemas.microsoft.com/office/powerpoint/2010/main" val="13095835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0808"/>
            <a:ext cx="7772400" cy="504056"/>
          </a:xfrm>
        </p:spPr>
        <p:txBody>
          <a:bodyPr>
            <a:normAutofit fontScale="90000"/>
          </a:bodyPr>
          <a:lstStyle/>
          <a:p>
            <a:endParaRPr lang="en-US" sz="3200" dirty="0"/>
          </a:p>
        </p:txBody>
      </p:sp>
      <p:sp>
        <p:nvSpPr>
          <p:cNvPr id="3" name="Subtitle 2"/>
          <p:cNvSpPr>
            <a:spLocks noGrp="1"/>
          </p:cNvSpPr>
          <p:nvPr>
            <p:ph type="subTitle" idx="1"/>
          </p:nvPr>
        </p:nvSpPr>
        <p:spPr>
          <a:xfrm>
            <a:off x="0" y="2420888"/>
            <a:ext cx="9144000" cy="4320480"/>
          </a:xfrm>
        </p:spPr>
        <p:txBody>
          <a:bodyPr>
            <a:noAutofit/>
          </a:bodyPr>
          <a:lstStyle/>
          <a:p>
            <a:pPr algn="l"/>
            <a:endParaRPr lang="en-GB" sz="2400" dirty="0" smtClean="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1307548"/>
          </a:xfrm>
          <a:prstGeom prst="rect">
            <a:avLst/>
          </a:prstGeom>
        </p:spPr>
      </p:pic>
    </p:spTree>
    <p:extLst>
      <p:ext uri="{BB962C8B-B14F-4D97-AF65-F5344CB8AC3E}">
        <p14:creationId xmlns:p14="http://schemas.microsoft.com/office/powerpoint/2010/main" val="9985136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59106"/>
            <a:ext cx="7772400" cy="1081862"/>
          </a:xfrm>
        </p:spPr>
        <p:txBody>
          <a:bodyPr>
            <a:normAutofit/>
          </a:bodyPr>
          <a:lstStyle/>
          <a:p>
            <a:endParaRPr lang="en-US" dirty="0"/>
          </a:p>
        </p:txBody>
      </p:sp>
      <p:sp>
        <p:nvSpPr>
          <p:cNvPr id="3" name="Subtitle 2"/>
          <p:cNvSpPr>
            <a:spLocks noGrp="1"/>
          </p:cNvSpPr>
          <p:nvPr>
            <p:ph type="subTitle" idx="1"/>
          </p:nvPr>
        </p:nvSpPr>
        <p:spPr>
          <a:xfrm>
            <a:off x="1475656" y="3212976"/>
            <a:ext cx="6400800" cy="1752600"/>
          </a:xfrm>
        </p:spPr>
        <p:txBody>
          <a:bodyPr>
            <a:noAutofit/>
          </a:bodyPr>
          <a:lstStyle/>
          <a:p>
            <a:pPr algn="l"/>
            <a:endParaRPr lang="en-GB" sz="2400" dirty="0" smtClean="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1307548"/>
          </a:xfrm>
          <a:prstGeom prst="rect">
            <a:avLst/>
          </a:prstGeom>
        </p:spPr>
      </p:pic>
    </p:spTree>
    <p:extLst>
      <p:ext uri="{BB962C8B-B14F-4D97-AF65-F5344CB8AC3E}">
        <p14:creationId xmlns:p14="http://schemas.microsoft.com/office/powerpoint/2010/main" val="4348436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59106"/>
            <a:ext cx="7772400" cy="1081862"/>
          </a:xfrm>
        </p:spPr>
        <p:txBody>
          <a:bodyPr>
            <a:normAutofit/>
          </a:bodyPr>
          <a:lstStyle/>
          <a:p>
            <a:endParaRPr lang="en-US" sz="3200" dirty="0"/>
          </a:p>
        </p:txBody>
      </p:sp>
      <p:sp>
        <p:nvSpPr>
          <p:cNvPr id="3" name="Subtitle 2"/>
          <p:cNvSpPr>
            <a:spLocks noGrp="1"/>
          </p:cNvSpPr>
          <p:nvPr>
            <p:ph type="subTitle" idx="1"/>
          </p:nvPr>
        </p:nvSpPr>
        <p:spPr>
          <a:xfrm>
            <a:off x="1475656" y="3212976"/>
            <a:ext cx="6400800" cy="1752600"/>
          </a:xfrm>
        </p:spPr>
        <p:txBody>
          <a:bodyPr>
            <a:noAutofit/>
          </a:bodyPr>
          <a:lstStyle/>
          <a:p>
            <a:pPr algn="l"/>
            <a:endParaRPr lang="en-GB" sz="2400" dirty="0" smtClean="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1307548"/>
          </a:xfrm>
          <a:prstGeom prst="rect">
            <a:avLst/>
          </a:prstGeom>
        </p:spPr>
      </p:pic>
    </p:spTree>
    <p:extLst>
      <p:ext uri="{BB962C8B-B14F-4D97-AF65-F5344CB8AC3E}">
        <p14:creationId xmlns:p14="http://schemas.microsoft.com/office/powerpoint/2010/main" val="78655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4784"/>
            <a:ext cx="7772400" cy="648072"/>
          </a:xfrm>
        </p:spPr>
        <p:txBody>
          <a:bodyPr>
            <a:normAutofit/>
          </a:bodyPr>
          <a:lstStyle/>
          <a:p>
            <a:r>
              <a:rPr lang="en-US" altLang="en-US" sz="1800" b="1" dirty="0" smtClean="0"/>
              <a:t>Analytical </a:t>
            </a:r>
            <a:r>
              <a:rPr lang="en-US" altLang="en-US" sz="1800" b="1" dirty="0"/>
              <a:t>Summary of Replies to the Questionnaire for Governments</a:t>
            </a:r>
            <a:endParaRPr lang="en-US" sz="1800" dirty="0"/>
          </a:p>
        </p:txBody>
      </p:sp>
      <p:sp>
        <p:nvSpPr>
          <p:cNvPr id="3" name="Subtitle 2"/>
          <p:cNvSpPr>
            <a:spLocks noGrp="1"/>
          </p:cNvSpPr>
          <p:nvPr>
            <p:ph type="subTitle" idx="1"/>
          </p:nvPr>
        </p:nvSpPr>
        <p:spPr>
          <a:xfrm>
            <a:off x="395536" y="1772816"/>
            <a:ext cx="8280920" cy="4752528"/>
          </a:xfrm>
        </p:spPr>
        <p:txBody>
          <a:bodyPr>
            <a:noAutofit/>
          </a:bodyPr>
          <a:lstStyle/>
          <a:p>
            <a:pPr>
              <a:defRPr/>
            </a:pPr>
            <a:endParaRPr lang="en-US" sz="2400" b="1" dirty="0" smtClean="0">
              <a:solidFill>
                <a:schemeClr val="tx1"/>
              </a:solidFill>
            </a:endParaRPr>
          </a:p>
          <a:p>
            <a:pPr algn="l">
              <a:spcBef>
                <a:spcPts val="0"/>
              </a:spcBef>
            </a:pPr>
            <a:endParaRPr lang="en-GB" altLang="el-GR" sz="2400" dirty="0" smtClean="0">
              <a:solidFill>
                <a:schemeClr val="tx1"/>
              </a:solidFill>
            </a:endParaRPr>
          </a:p>
          <a:p>
            <a:pPr algn="l">
              <a:spcBef>
                <a:spcPts val="0"/>
              </a:spcBef>
            </a:pPr>
            <a:r>
              <a:rPr lang="en-GB" altLang="el-GR" sz="2400" b="1" dirty="0" smtClean="0">
                <a:solidFill>
                  <a:schemeClr val="tx1"/>
                </a:solidFill>
              </a:rPr>
              <a:t>Aim</a:t>
            </a:r>
            <a:r>
              <a:rPr lang="en-GB" altLang="el-GR" sz="2400" dirty="0">
                <a:solidFill>
                  <a:schemeClr val="tx1"/>
                </a:solidFill>
              </a:rPr>
              <a:t>: </a:t>
            </a:r>
            <a:r>
              <a:rPr lang="en-GB" altLang="el-GR" sz="2400" dirty="0" smtClean="0">
                <a:solidFill>
                  <a:schemeClr val="tx1"/>
                </a:solidFill>
              </a:rPr>
              <a:t>to </a:t>
            </a:r>
            <a:r>
              <a:rPr lang="en-GB" altLang="el-GR" sz="2400" dirty="0">
                <a:solidFill>
                  <a:schemeClr val="tx1"/>
                </a:solidFill>
              </a:rPr>
              <a:t>support the promotion of human rights and democracy through </a:t>
            </a:r>
            <a:r>
              <a:rPr lang="en-GB" altLang="el-GR" sz="2400" dirty="0" smtClean="0">
                <a:solidFill>
                  <a:schemeClr val="tx1"/>
                </a:solidFill>
              </a:rPr>
              <a:t>education.</a:t>
            </a:r>
          </a:p>
          <a:p>
            <a:pPr algn="l">
              <a:spcBef>
                <a:spcPts val="0"/>
              </a:spcBef>
            </a:pPr>
            <a:endParaRPr lang="en-GB" altLang="el-GR" sz="2400" dirty="0" smtClean="0">
              <a:solidFill>
                <a:schemeClr val="tx1"/>
              </a:solidFill>
            </a:endParaRPr>
          </a:p>
          <a:p>
            <a:pPr algn="l">
              <a:spcBef>
                <a:spcPts val="0"/>
              </a:spcBef>
            </a:pPr>
            <a:r>
              <a:rPr lang="en-GB" altLang="el-GR" sz="2400" b="1" dirty="0" smtClean="0">
                <a:solidFill>
                  <a:schemeClr val="tx1"/>
                </a:solidFill>
              </a:rPr>
              <a:t>Method</a:t>
            </a:r>
            <a:r>
              <a:rPr lang="en-GB" altLang="el-GR" sz="2400" dirty="0">
                <a:solidFill>
                  <a:schemeClr val="tx1"/>
                </a:solidFill>
              </a:rPr>
              <a:t>: </a:t>
            </a:r>
            <a:r>
              <a:rPr lang="en-GB" altLang="el-GR" sz="2400" dirty="0" smtClean="0">
                <a:solidFill>
                  <a:schemeClr val="tx1"/>
                </a:solidFill>
              </a:rPr>
              <a:t>analysis </a:t>
            </a:r>
            <a:r>
              <a:rPr lang="en-GB" altLang="el-GR" sz="2400" dirty="0">
                <a:solidFill>
                  <a:schemeClr val="tx1"/>
                </a:solidFill>
              </a:rPr>
              <a:t>of progress achieved in accordance with the objectives and principles of the CoE Charter on EDC/HRE, based on feedback from the </a:t>
            </a:r>
            <a:r>
              <a:rPr lang="en-GB" altLang="el-GR" sz="2400" dirty="0" smtClean="0">
                <a:solidFill>
                  <a:schemeClr val="tx1"/>
                </a:solidFill>
              </a:rPr>
              <a:t>governments.</a:t>
            </a:r>
          </a:p>
          <a:p>
            <a:pPr algn="l">
              <a:spcBef>
                <a:spcPts val="0"/>
              </a:spcBef>
            </a:pPr>
            <a:endParaRPr lang="en-GB" altLang="el-GR" sz="2400" dirty="0">
              <a:solidFill>
                <a:schemeClr val="tx1"/>
              </a:solidFill>
            </a:endParaRPr>
          </a:p>
          <a:p>
            <a:pPr algn="l">
              <a:spcBef>
                <a:spcPts val="0"/>
              </a:spcBef>
            </a:pPr>
            <a:r>
              <a:rPr lang="en-GB" altLang="el-GR" sz="2400" b="1" dirty="0" smtClean="0">
                <a:solidFill>
                  <a:schemeClr val="tx1"/>
                </a:solidFill>
              </a:rPr>
              <a:t>Content</a:t>
            </a:r>
            <a:r>
              <a:rPr lang="en-GB" altLang="el-GR" sz="2400" dirty="0">
                <a:solidFill>
                  <a:schemeClr val="tx1"/>
                </a:solidFill>
              </a:rPr>
              <a:t>: </a:t>
            </a:r>
            <a:r>
              <a:rPr lang="en-GB" altLang="el-GR" sz="2400" dirty="0" smtClean="0">
                <a:solidFill>
                  <a:schemeClr val="tx1"/>
                </a:solidFill>
              </a:rPr>
              <a:t>overview</a:t>
            </a:r>
            <a:r>
              <a:rPr lang="en-GB" altLang="el-GR" sz="2400" dirty="0">
                <a:solidFill>
                  <a:schemeClr val="tx1"/>
                </a:solidFill>
              </a:rPr>
              <a:t>; </a:t>
            </a:r>
            <a:r>
              <a:rPr lang="en-GB" altLang="el-GR" sz="2400" dirty="0" smtClean="0">
                <a:solidFill>
                  <a:schemeClr val="tx1"/>
                </a:solidFill>
              </a:rPr>
              <a:t>analytical </a:t>
            </a:r>
            <a:r>
              <a:rPr lang="en-GB" altLang="el-GR" sz="2400" dirty="0">
                <a:solidFill>
                  <a:schemeClr val="tx1"/>
                </a:solidFill>
              </a:rPr>
              <a:t>summary of replies from the governments; </a:t>
            </a:r>
            <a:r>
              <a:rPr lang="en-GB" altLang="el-GR" sz="2400" dirty="0" smtClean="0">
                <a:solidFill>
                  <a:schemeClr val="tx1"/>
                </a:solidFill>
              </a:rPr>
              <a:t>key </a:t>
            </a:r>
            <a:r>
              <a:rPr lang="en-GB" altLang="el-GR" sz="2400" dirty="0">
                <a:solidFill>
                  <a:schemeClr val="tx1"/>
                </a:solidFill>
              </a:rPr>
              <a:t>messages; </a:t>
            </a:r>
            <a:r>
              <a:rPr lang="en-GB" altLang="el-GR" sz="2400" dirty="0" smtClean="0">
                <a:solidFill>
                  <a:schemeClr val="tx1"/>
                </a:solidFill>
              </a:rPr>
              <a:t>lessons </a:t>
            </a:r>
            <a:r>
              <a:rPr lang="en-GB" altLang="el-GR" sz="2400" dirty="0">
                <a:solidFill>
                  <a:schemeClr val="tx1"/>
                </a:solidFill>
              </a:rPr>
              <a:t>learned from cooperation </a:t>
            </a:r>
            <a:r>
              <a:rPr lang="en-GB" altLang="el-GR" sz="2400" dirty="0" smtClean="0">
                <a:solidFill>
                  <a:schemeClr val="tx1"/>
                </a:solidFill>
              </a:rPr>
              <a:t>programmes.</a:t>
            </a:r>
            <a:endParaRPr lang="en-GB" altLang="el-GR" sz="2400" dirty="0">
              <a:solidFill>
                <a:schemeClr val="tx1"/>
              </a:solidFill>
            </a:endParaRPr>
          </a:p>
          <a:p>
            <a:endParaRPr lang="en-GB" altLang="el-GR" sz="2400" dirty="0"/>
          </a:p>
          <a:p>
            <a:endParaRPr lang="en-GB" altLang="el-GR" sz="2400" dirty="0"/>
          </a:p>
          <a:p>
            <a:pPr algn="l"/>
            <a:endParaRPr lang="en-GB" sz="2400" dirty="0" smtClean="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1307548"/>
          </a:xfrm>
          <a:prstGeom prst="rect">
            <a:avLst/>
          </a:prstGeom>
        </p:spPr>
      </p:pic>
    </p:spTree>
    <p:extLst>
      <p:ext uri="{BB962C8B-B14F-4D97-AF65-F5344CB8AC3E}">
        <p14:creationId xmlns:p14="http://schemas.microsoft.com/office/powerpoint/2010/main" val="9707799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3"/>
            <a:ext cx="7772400" cy="720080"/>
          </a:xfrm>
        </p:spPr>
        <p:txBody>
          <a:bodyPr>
            <a:normAutofit/>
          </a:bodyPr>
          <a:lstStyle/>
          <a:p>
            <a:r>
              <a:rPr lang="en-US" altLang="en-US" sz="1800" b="1" dirty="0" smtClean="0"/>
              <a:t>Analytical </a:t>
            </a:r>
            <a:r>
              <a:rPr lang="en-US" altLang="en-US" sz="1800" b="1" dirty="0"/>
              <a:t>Summary of Replies to the Questionnaire for Governments</a:t>
            </a:r>
            <a:endParaRPr lang="en-US" sz="1800" dirty="0"/>
          </a:p>
        </p:txBody>
      </p:sp>
      <p:sp>
        <p:nvSpPr>
          <p:cNvPr id="3" name="Subtitle 2"/>
          <p:cNvSpPr>
            <a:spLocks noGrp="1"/>
          </p:cNvSpPr>
          <p:nvPr>
            <p:ph type="subTitle" idx="1"/>
          </p:nvPr>
        </p:nvSpPr>
        <p:spPr>
          <a:xfrm>
            <a:off x="323528" y="2526118"/>
            <a:ext cx="8424935" cy="3567178"/>
          </a:xfrm>
        </p:spPr>
        <p:txBody>
          <a:bodyPr>
            <a:noAutofit/>
          </a:bodyPr>
          <a:lstStyle/>
          <a:p>
            <a:pPr algn="l">
              <a:spcBef>
                <a:spcPts val="0"/>
              </a:spcBef>
            </a:pPr>
            <a:endParaRPr lang="en-GB" altLang="el-GR" sz="2400" dirty="0" smtClean="0">
              <a:solidFill>
                <a:schemeClr val="tx1"/>
              </a:solidFill>
            </a:endParaRPr>
          </a:p>
          <a:p>
            <a:pPr algn="l">
              <a:spcBef>
                <a:spcPts val="0"/>
              </a:spcBef>
            </a:pPr>
            <a:r>
              <a:rPr lang="en-GB" altLang="el-GR" sz="2400" dirty="0" smtClean="0">
                <a:solidFill>
                  <a:schemeClr val="tx1"/>
                </a:solidFill>
              </a:rPr>
              <a:t>• 40 </a:t>
            </a:r>
            <a:r>
              <a:rPr lang="en-GB" altLang="el-GR" sz="2400" dirty="0">
                <a:solidFill>
                  <a:schemeClr val="tx1"/>
                </a:solidFill>
              </a:rPr>
              <a:t>countries replied (the same response </a:t>
            </a:r>
            <a:r>
              <a:rPr lang="en-GB" altLang="el-GR" sz="2400" dirty="0" smtClean="0">
                <a:solidFill>
                  <a:schemeClr val="tx1"/>
                </a:solidFill>
              </a:rPr>
              <a:t>rate - 80% - </a:t>
            </a:r>
            <a:r>
              <a:rPr lang="en-GB" altLang="el-GR" sz="2400" dirty="0">
                <a:solidFill>
                  <a:schemeClr val="tx1"/>
                </a:solidFill>
              </a:rPr>
              <a:t>as in 2012)</a:t>
            </a:r>
          </a:p>
          <a:p>
            <a:pPr algn="l">
              <a:spcBef>
                <a:spcPts val="0"/>
              </a:spcBef>
            </a:pPr>
            <a:endParaRPr lang="en-GB" sz="2400" dirty="0" smtClean="0">
              <a:solidFill>
                <a:schemeClr val="tx1"/>
              </a:solidFill>
            </a:endParaRPr>
          </a:p>
          <a:p>
            <a:pPr algn="l">
              <a:spcBef>
                <a:spcPts val="0"/>
              </a:spcBef>
            </a:pPr>
            <a:r>
              <a:rPr lang="en-GB" sz="2400" dirty="0" smtClean="0">
                <a:solidFill>
                  <a:schemeClr val="tx1"/>
                </a:solidFill>
              </a:rPr>
              <a:t>• 32 of </a:t>
            </a:r>
            <a:r>
              <a:rPr lang="en-GB" sz="2400" dirty="0">
                <a:solidFill>
                  <a:schemeClr val="tx1"/>
                </a:solidFill>
              </a:rPr>
              <a:t>the country respondents came from the same countries that participated in the 2012 evaluation</a:t>
            </a:r>
            <a:endParaRPr lang="en-GB" altLang="el-GR" sz="2400" dirty="0">
              <a:solidFill>
                <a:schemeClr val="tx1"/>
              </a:solidFill>
            </a:endParaRPr>
          </a:p>
          <a:p>
            <a:pPr algn="l">
              <a:spcBef>
                <a:spcPts val="0"/>
              </a:spcBef>
            </a:pPr>
            <a:endParaRPr lang="en-GB" altLang="el-GR" sz="2400" dirty="0" smtClean="0">
              <a:solidFill>
                <a:schemeClr val="tx1"/>
              </a:solidFill>
            </a:endParaRPr>
          </a:p>
          <a:p>
            <a:pPr algn="l">
              <a:spcBef>
                <a:spcPts val="0"/>
              </a:spcBef>
            </a:pPr>
            <a:r>
              <a:rPr lang="en-GB" altLang="el-GR" sz="2400" dirty="0" smtClean="0">
                <a:solidFill>
                  <a:schemeClr val="tx1"/>
                </a:solidFill>
              </a:rPr>
              <a:t>• 31 countries </a:t>
            </a:r>
            <a:r>
              <a:rPr lang="en-GB" altLang="el-GR" sz="2400" dirty="0">
                <a:solidFill>
                  <a:schemeClr val="tx1"/>
                </a:solidFill>
              </a:rPr>
              <a:t>indicated they had consulted other stakeholders</a:t>
            </a:r>
          </a:p>
          <a:p>
            <a:endParaRPr lang="en-GB" altLang="el-GR" sz="2400" dirty="0"/>
          </a:p>
          <a:p>
            <a:pPr algn="l"/>
            <a:endParaRPr lang="en-GB" sz="2400" dirty="0" smtClean="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1307548"/>
          </a:xfrm>
          <a:prstGeom prst="rect">
            <a:avLst/>
          </a:prstGeom>
        </p:spPr>
      </p:pic>
    </p:spTree>
    <p:extLst>
      <p:ext uri="{BB962C8B-B14F-4D97-AF65-F5344CB8AC3E}">
        <p14:creationId xmlns:p14="http://schemas.microsoft.com/office/powerpoint/2010/main" val="3659023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2"/>
            <a:ext cx="7772400" cy="648072"/>
          </a:xfrm>
        </p:spPr>
        <p:txBody>
          <a:bodyPr>
            <a:noAutofit/>
          </a:bodyPr>
          <a:lstStyle/>
          <a:p>
            <a:r>
              <a:rPr lang="en-US" altLang="en-US" sz="1800" b="1" dirty="0" smtClean="0"/>
              <a:t>Analytical </a:t>
            </a:r>
            <a:r>
              <a:rPr lang="en-US" altLang="en-US" sz="1800" b="1" dirty="0"/>
              <a:t>Summary of Replies to the Questionnaire for Governments</a:t>
            </a:r>
            <a:endParaRPr lang="en-US" sz="1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1307548"/>
          </a:xfrm>
          <a:prstGeom prst="rect">
            <a:avLst/>
          </a:prstGeom>
        </p:spPr>
      </p:pic>
      <p:pic>
        <p:nvPicPr>
          <p:cNvPr id="5" name="3 - Θέση περιεχομένου"/>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a:xfrm>
            <a:off x="1417637" y="2517021"/>
            <a:ext cx="6308725" cy="3725863"/>
          </a:xfrm>
        </p:spPr>
      </p:pic>
      <p:pic>
        <p:nvPicPr>
          <p:cNvPr id="7" name="Εικόνα 6"/>
          <p:cNvPicPr>
            <a:picLocks noChangeAspect="1"/>
          </p:cNvPicPr>
          <p:nvPr/>
        </p:nvPicPr>
        <p:blipFill>
          <a:blip r:embed="rId4"/>
          <a:stretch>
            <a:fillRect/>
          </a:stretch>
        </p:blipFill>
        <p:spPr>
          <a:xfrm>
            <a:off x="696044" y="3020385"/>
            <a:ext cx="7773074" cy="3097036"/>
          </a:xfrm>
          <a:prstGeom prst="rect">
            <a:avLst/>
          </a:prstGeom>
        </p:spPr>
      </p:pic>
      <p:sp>
        <p:nvSpPr>
          <p:cNvPr id="6" name="Subtitle 2"/>
          <p:cNvSpPr>
            <a:spLocks noGrp="1"/>
          </p:cNvSpPr>
          <p:nvPr>
            <p:ph type="subTitle" idx="1"/>
          </p:nvPr>
        </p:nvSpPr>
        <p:spPr>
          <a:xfrm>
            <a:off x="827584" y="2204864"/>
            <a:ext cx="7772400" cy="4464496"/>
          </a:xfrm>
        </p:spPr>
        <p:txBody>
          <a:bodyPr>
            <a:noAutofit/>
          </a:bodyPr>
          <a:lstStyle/>
          <a:p>
            <a:pPr algn="l"/>
            <a:endParaRPr lang="en-GB" sz="2400" dirty="0" smtClean="0">
              <a:solidFill>
                <a:schemeClr val="tx1"/>
              </a:solidFill>
            </a:endParaRPr>
          </a:p>
        </p:txBody>
      </p:sp>
    </p:spTree>
    <p:extLst>
      <p:ext uri="{BB962C8B-B14F-4D97-AF65-F5344CB8AC3E}">
        <p14:creationId xmlns:p14="http://schemas.microsoft.com/office/powerpoint/2010/main" val="2712186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2"/>
            <a:ext cx="7772400" cy="703470"/>
          </a:xfrm>
        </p:spPr>
        <p:txBody>
          <a:bodyPr>
            <a:noAutofit/>
          </a:bodyPr>
          <a:lstStyle/>
          <a:p>
            <a:r>
              <a:rPr lang="en-US" altLang="en-US" sz="1800" b="1" dirty="0" smtClean="0"/>
              <a:t>Analytical </a:t>
            </a:r>
            <a:r>
              <a:rPr lang="en-US" altLang="en-US" sz="1800" b="1" dirty="0"/>
              <a:t>Summary of Replies to the Questionnaire for </a:t>
            </a:r>
            <a:r>
              <a:rPr lang="en-US" altLang="en-US" sz="1800" b="1" dirty="0" smtClean="0"/>
              <a:t>Governments:</a:t>
            </a:r>
            <a:br>
              <a:rPr lang="en-US" altLang="en-US" sz="1800" b="1" dirty="0" smtClean="0"/>
            </a:br>
            <a:r>
              <a:rPr lang="en-US" altLang="en-US" sz="1800" b="1" dirty="0" smtClean="0"/>
              <a:t>main conclusions</a:t>
            </a:r>
            <a:endParaRPr lang="en-US" sz="1800" dirty="0"/>
          </a:p>
        </p:txBody>
      </p:sp>
      <p:sp>
        <p:nvSpPr>
          <p:cNvPr id="3" name="Subtitle 2"/>
          <p:cNvSpPr>
            <a:spLocks noGrp="1"/>
          </p:cNvSpPr>
          <p:nvPr>
            <p:ph type="subTitle" idx="1"/>
          </p:nvPr>
        </p:nvSpPr>
        <p:spPr>
          <a:xfrm>
            <a:off x="395536" y="3212976"/>
            <a:ext cx="8280920" cy="1752600"/>
          </a:xfrm>
        </p:spPr>
        <p:txBody>
          <a:bodyPr>
            <a:noAutofit/>
          </a:bodyPr>
          <a:lstStyle/>
          <a:p>
            <a:pPr algn="l"/>
            <a:endParaRPr lang="en-US" sz="2400" dirty="0" smtClean="0">
              <a:solidFill>
                <a:schemeClr val="tx1"/>
              </a:solidFill>
            </a:endParaRPr>
          </a:p>
          <a:p>
            <a:pPr algn="l"/>
            <a:r>
              <a:rPr lang="en-US" sz="2400" dirty="0" smtClean="0">
                <a:solidFill>
                  <a:schemeClr val="tx1"/>
                </a:solidFill>
              </a:rPr>
              <a:t>Inconsistencies </a:t>
            </a:r>
            <a:r>
              <a:rPr lang="en-US" sz="2400" dirty="0">
                <a:solidFill>
                  <a:schemeClr val="tx1"/>
                </a:solidFill>
              </a:rPr>
              <a:t>between policies and their implementation were reported by 66% of government respondents in 2016 compared with 20% in 2012.</a:t>
            </a:r>
            <a:endParaRPr lang="en-GB" sz="2400" dirty="0" smtClean="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1307548"/>
          </a:xfrm>
          <a:prstGeom prst="rect">
            <a:avLst/>
          </a:prstGeom>
        </p:spPr>
      </p:pic>
    </p:spTree>
    <p:extLst>
      <p:ext uri="{BB962C8B-B14F-4D97-AF65-F5344CB8AC3E}">
        <p14:creationId xmlns:p14="http://schemas.microsoft.com/office/powerpoint/2010/main" val="28901236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2"/>
            <a:ext cx="7772400" cy="703470"/>
          </a:xfrm>
        </p:spPr>
        <p:txBody>
          <a:bodyPr>
            <a:noAutofit/>
          </a:bodyPr>
          <a:lstStyle/>
          <a:p>
            <a:r>
              <a:rPr lang="en-US" altLang="en-US" sz="1800" b="1" dirty="0" smtClean="0"/>
              <a:t>Analytical </a:t>
            </a:r>
            <a:r>
              <a:rPr lang="en-US" altLang="en-US" sz="1800" b="1" dirty="0"/>
              <a:t>Summary of Replies to the Questionnaire for </a:t>
            </a:r>
            <a:r>
              <a:rPr lang="en-US" altLang="en-US" sz="1800" b="1" dirty="0" smtClean="0"/>
              <a:t>Governments:</a:t>
            </a:r>
            <a:br>
              <a:rPr lang="en-US" altLang="en-US" sz="1800" b="1" dirty="0" smtClean="0"/>
            </a:br>
            <a:r>
              <a:rPr lang="en-US" altLang="en-US" sz="1800" b="1" dirty="0" smtClean="0"/>
              <a:t>main conclusions</a:t>
            </a:r>
            <a:endParaRPr lang="en-US" sz="1800" dirty="0"/>
          </a:p>
        </p:txBody>
      </p:sp>
      <p:sp>
        <p:nvSpPr>
          <p:cNvPr id="3" name="Subtitle 2"/>
          <p:cNvSpPr>
            <a:spLocks noGrp="1"/>
          </p:cNvSpPr>
          <p:nvPr>
            <p:ph type="subTitle" idx="1"/>
          </p:nvPr>
        </p:nvSpPr>
        <p:spPr>
          <a:xfrm>
            <a:off x="395536" y="3212976"/>
            <a:ext cx="8280920" cy="2592288"/>
          </a:xfrm>
        </p:spPr>
        <p:txBody>
          <a:bodyPr>
            <a:noAutofit/>
          </a:bodyPr>
          <a:lstStyle/>
          <a:p>
            <a:pPr algn="just"/>
            <a:endParaRPr lang="en-US" sz="2400" dirty="0" smtClean="0">
              <a:solidFill>
                <a:schemeClr val="tx1"/>
              </a:solidFill>
            </a:endParaRPr>
          </a:p>
          <a:p>
            <a:pPr algn="just"/>
            <a:r>
              <a:rPr lang="en-US" sz="2400" dirty="0" smtClean="0">
                <a:solidFill>
                  <a:schemeClr val="tx1"/>
                </a:solidFill>
              </a:rPr>
              <a:t>Over </a:t>
            </a:r>
            <a:r>
              <a:rPr lang="en-US" sz="2400" dirty="0">
                <a:solidFill>
                  <a:schemeClr val="tx1"/>
                </a:solidFill>
              </a:rPr>
              <a:t>80% of government respondents felt that greater awareness of the relevance of citizenship and human rights education for addressing the current challenges in our societies is needed in order for such education to receive a greater priority in their countries.</a:t>
            </a:r>
            <a:endParaRPr lang="en-GB" sz="2400" dirty="0" smtClean="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1307548"/>
          </a:xfrm>
          <a:prstGeom prst="rect">
            <a:avLst/>
          </a:prstGeom>
        </p:spPr>
      </p:pic>
    </p:spTree>
    <p:extLst>
      <p:ext uri="{BB962C8B-B14F-4D97-AF65-F5344CB8AC3E}">
        <p14:creationId xmlns:p14="http://schemas.microsoft.com/office/powerpoint/2010/main" val="37875959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2"/>
            <a:ext cx="7772400" cy="703470"/>
          </a:xfrm>
        </p:spPr>
        <p:txBody>
          <a:bodyPr>
            <a:noAutofit/>
          </a:bodyPr>
          <a:lstStyle/>
          <a:p>
            <a:r>
              <a:rPr lang="en-US" altLang="en-US" sz="1800" b="1" dirty="0" smtClean="0"/>
              <a:t>Analytical </a:t>
            </a:r>
            <a:r>
              <a:rPr lang="en-US" altLang="en-US" sz="1800" b="1" dirty="0"/>
              <a:t>Summary of Replies to the Questionnaire for </a:t>
            </a:r>
            <a:r>
              <a:rPr lang="en-US" altLang="en-US" sz="1800" b="1" dirty="0" smtClean="0"/>
              <a:t>Governments:</a:t>
            </a:r>
            <a:br>
              <a:rPr lang="en-US" altLang="en-US" sz="1800" b="1" dirty="0" smtClean="0"/>
            </a:br>
            <a:r>
              <a:rPr lang="en-US" altLang="en-US" sz="1800" b="1" dirty="0" smtClean="0"/>
              <a:t>main conclusions</a:t>
            </a:r>
            <a:endParaRPr lang="en-US" sz="1800" dirty="0"/>
          </a:p>
        </p:txBody>
      </p:sp>
      <p:sp>
        <p:nvSpPr>
          <p:cNvPr id="3" name="Subtitle 2"/>
          <p:cNvSpPr>
            <a:spLocks noGrp="1"/>
          </p:cNvSpPr>
          <p:nvPr>
            <p:ph type="subTitle" idx="1"/>
          </p:nvPr>
        </p:nvSpPr>
        <p:spPr>
          <a:xfrm>
            <a:off x="395536" y="3212976"/>
            <a:ext cx="8280920" cy="2592288"/>
          </a:xfrm>
        </p:spPr>
        <p:txBody>
          <a:bodyPr>
            <a:noAutofit/>
          </a:bodyPr>
          <a:lstStyle/>
          <a:p>
            <a:pPr algn="just"/>
            <a:endParaRPr lang="en-US" sz="2400" dirty="0" smtClean="0">
              <a:solidFill>
                <a:schemeClr val="tx1"/>
              </a:solidFill>
            </a:endParaRPr>
          </a:p>
          <a:p>
            <a:pPr algn="just"/>
            <a:r>
              <a:rPr lang="en-US" sz="2400" dirty="0" smtClean="0">
                <a:solidFill>
                  <a:schemeClr val="tx1"/>
                </a:solidFill>
              </a:rPr>
              <a:t>Over </a:t>
            </a:r>
            <a:r>
              <a:rPr lang="en-US" sz="2400" dirty="0">
                <a:solidFill>
                  <a:schemeClr val="tx1"/>
                </a:solidFill>
              </a:rPr>
              <a:t>a third of government respondents stated there are scarce or non-existent references to citizenship and human rights education in laws, policies and strategic objectives, in vocational education and training, and higher </a:t>
            </a:r>
            <a:r>
              <a:rPr lang="en-US" sz="2400" dirty="0" smtClean="0">
                <a:solidFill>
                  <a:schemeClr val="tx1"/>
                </a:solidFill>
              </a:rPr>
              <a:t>education.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1307548"/>
          </a:xfrm>
          <a:prstGeom prst="rect">
            <a:avLst/>
          </a:prstGeom>
        </p:spPr>
      </p:pic>
    </p:spTree>
    <p:extLst>
      <p:ext uri="{BB962C8B-B14F-4D97-AF65-F5344CB8AC3E}">
        <p14:creationId xmlns:p14="http://schemas.microsoft.com/office/powerpoint/2010/main" val="11493575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2"/>
            <a:ext cx="7772400" cy="703470"/>
          </a:xfrm>
        </p:spPr>
        <p:txBody>
          <a:bodyPr>
            <a:noAutofit/>
          </a:bodyPr>
          <a:lstStyle/>
          <a:p>
            <a:r>
              <a:rPr lang="en-US" altLang="en-US" sz="1800" b="1" dirty="0" smtClean="0"/>
              <a:t>Analytical </a:t>
            </a:r>
            <a:r>
              <a:rPr lang="en-US" altLang="en-US" sz="1800" b="1" dirty="0"/>
              <a:t>Summary of Replies to the Questionnaire for </a:t>
            </a:r>
            <a:r>
              <a:rPr lang="en-US" altLang="en-US" sz="1800" b="1" dirty="0" smtClean="0"/>
              <a:t>Governments:</a:t>
            </a:r>
            <a:br>
              <a:rPr lang="en-US" altLang="en-US" sz="1800" b="1" dirty="0" smtClean="0"/>
            </a:br>
            <a:r>
              <a:rPr lang="en-US" altLang="en-US" sz="1800" b="1" dirty="0" smtClean="0"/>
              <a:t>main conclusions</a:t>
            </a:r>
            <a:endParaRPr lang="en-US" sz="1800" dirty="0"/>
          </a:p>
        </p:txBody>
      </p:sp>
      <p:sp>
        <p:nvSpPr>
          <p:cNvPr id="3" name="Subtitle 2"/>
          <p:cNvSpPr>
            <a:spLocks noGrp="1"/>
          </p:cNvSpPr>
          <p:nvPr>
            <p:ph type="subTitle" idx="1"/>
          </p:nvPr>
        </p:nvSpPr>
        <p:spPr>
          <a:xfrm>
            <a:off x="395536" y="3212976"/>
            <a:ext cx="8280920" cy="2592288"/>
          </a:xfrm>
        </p:spPr>
        <p:txBody>
          <a:bodyPr>
            <a:noAutofit/>
          </a:bodyPr>
          <a:lstStyle/>
          <a:p>
            <a:pPr algn="just"/>
            <a:endParaRPr lang="en-US" sz="2400" dirty="0" smtClean="0">
              <a:solidFill>
                <a:schemeClr val="tx1"/>
              </a:solidFill>
            </a:endParaRPr>
          </a:p>
          <a:p>
            <a:pPr algn="just"/>
            <a:r>
              <a:rPr lang="en-US" sz="2400" dirty="0" smtClean="0">
                <a:solidFill>
                  <a:schemeClr val="tx1"/>
                </a:solidFill>
              </a:rPr>
              <a:t>In </a:t>
            </a:r>
            <a:r>
              <a:rPr lang="en-US" sz="2400" dirty="0">
                <a:solidFill>
                  <a:schemeClr val="tx1"/>
                </a:solidFill>
              </a:rPr>
              <a:t>almost two thirds of the countries, no criteria have been developed to evaluate the effectiveness of programmes in the area of citizenship and human rights education.</a:t>
            </a:r>
            <a:endParaRPr lang="en-US" sz="2400" dirty="0" smtClean="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1307548"/>
          </a:xfrm>
          <a:prstGeom prst="rect">
            <a:avLst/>
          </a:prstGeom>
        </p:spPr>
      </p:pic>
    </p:spTree>
    <p:extLst>
      <p:ext uri="{BB962C8B-B14F-4D97-AF65-F5344CB8AC3E}">
        <p14:creationId xmlns:p14="http://schemas.microsoft.com/office/powerpoint/2010/main" val="29154641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2"/>
            <a:ext cx="7772400" cy="703470"/>
          </a:xfrm>
        </p:spPr>
        <p:txBody>
          <a:bodyPr>
            <a:noAutofit/>
          </a:bodyPr>
          <a:lstStyle/>
          <a:p>
            <a:r>
              <a:rPr lang="en-US" altLang="en-US" sz="1800" b="1" dirty="0" smtClean="0"/>
              <a:t>Analytical </a:t>
            </a:r>
            <a:r>
              <a:rPr lang="en-US" altLang="en-US" sz="1800" b="1" dirty="0"/>
              <a:t>Summary of Replies to the Questionnaire for </a:t>
            </a:r>
            <a:r>
              <a:rPr lang="en-US" altLang="en-US" sz="1800" b="1" dirty="0" smtClean="0"/>
              <a:t>Governments:</a:t>
            </a:r>
            <a:br>
              <a:rPr lang="en-US" altLang="en-US" sz="1800" b="1" dirty="0" smtClean="0"/>
            </a:br>
            <a:r>
              <a:rPr lang="en-US" altLang="en-US" sz="1800" b="1" dirty="0" smtClean="0"/>
              <a:t>main conclusions</a:t>
            </a:r>
            <a:endParaRPr lang="en-US" sz="1800" dirty="0"/>
          </a:p>
        </p:txBody>
      </p:sp>
      <p:sp>
        <p:nvSpPr>
          <p:cNvPr id="3" name="Subtitle 2"/>
          <p:cNvSpPr>
            <a:spLocks noGrp="1"/>
          </p:cNvSpPr>
          <p:nvPr>
            <p:ph type="subTitle" idx="1"/>
          </p:nvPr>
        </p:nvSpPr>
        <p:spPr>
          <a:xfrm>
            <a:off x="395536" y="3212976"/>
            <a:ext cx="8280920" cy="2592288"/>
          </a:xfrm>
        </p:spPr>
        <p:txBody>
          <a:bodyPr>
            <a:noAutofit/>
          </a:bodyPr>
          <a:lstStyle/>
          <a:p>
            <a:pPr algn="just"/>
            <a:endParaRPr lang="en-US" sz="2400" dirty="0" smtClean="0"/>
          </a:p>
          <a:p>
            <a:pPr algn="just"/>
            <a:r>
              <a:rPr lang="en-US" sz="2400" dirty="0" smtClean="0">
                <a:solidFill>
                  <a:schemeClr val="tx1"/>
                </a:solidFill>
              </a:rPr>
              <a:t>Only </a:t>
            </a:r>
            <a:r>
              <a:rPr lang="en-US" sz="2400" dirty="0">
                <a:solidFill>
                  <a:schemeClr val="tx1"/>
                </a:solidFill>
              </a:rPr>
              <a:t>over half of government respondents stated that evaluations of strategies and policies undertaken in accordance with the aims and principles of the Charter have been done or </a:t>
            </a:r>
            <a:r>
              <a:rPr lang="en-US" sz="2400" dirty="0" smtClean="0">
                <a:solidFill>
                  <a:schemeClr val="tx1"/>
                </a:solidFill>
              </a:rPr>
              <a:t>foreseen.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1307548"/>
          </a:xfrm>
          <a:prstGeom prst="rect">
            <a:avLst/>
          </a:prstGeom>
        </p:spPr>
      </p:pic>
    </p:spTree>
    <p:extLst>
      <p:ext uri="{BB962C8B-B14F-4D97-AF65-F5344CB8AC3E}">
        <p14:creationId xmlns:p14="http://schemas.microsoft.com/office/powerpoint/2010/main" val="2892574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3528</TotalTime>
  <Words>493</Words>
  <Application>Microsoft Office PowerPoint</Application>
  <PresentationFormat>On-screen Show (4:3)</PresentationFormat>
  <Paragraphs>52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2016 Report on the State of Citizenship and Human Rights Education in Europe</vt:lpstr>
      <vt:lpstr>Analytical Summary of Replies to the Questionnaire for Governments</vt:lpstr>
      <vt:lpstr>Analytical Summary of Replies to the Questionnaire for Governments</vt:lpstr>
      <vt:lpstr>Analytical Summary of Replies to the Questionnaire for Governments</vt:lpstr>
      <vt:lpstr>Analytical Summary of Replies to the Questionnaire for Governments: main conclusions</vt:lpstr>
      <vt:lpstr>Analytical Summary of Replies to the Questionnaire for Governments: main conclusions</vt:lpstr>
      <vt:lpstr>Analytical Summary of Replies to the Questionnaire for Governments: main conclusions</vt:lpstr>
      <vt:lpstr>Analytical Summary of Replies to the Questionnaire for Governments: main conclusions</vt:lpstr>
      <vt:lpstr>Analytical Summary of Replies to the Questionnaire for Governments: main conclusions</vt:lpstr>
      <vt:lpstr>Analytical Summary of Replies to the Questionnaire for Governments: main conclusions</vt:lpstr>
      <vt:lpstr>Analytical Summary of Replies to the Questionnaire for Governments: main conclusions</vt:lpstr>
      <vt:lpstr>Analytical Summary of Replies to the Questionnaire for Governments </vt:lpstr>
      <vt:lpstr>PowerPoint Presentation</vt:lpstr>
      <vt:lpstr>PowerPoint Presentation</vt:lpstr>
      <vt:lpstr>PowerPoint Presentation</vt:lpstr>
    </vt:vector>
  </TitlesOfParts>
  <Company>Council of Europe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MANNAZZU Gloria</dc:creator>
  <cp:lastModifiedBy>NORMAN-FLECK Susan</cp:lastModifiedBy>
  <cp:revision>32</cp:revision>
  <dcterms:created xsi:type="dcterms:W3CDTF">2017-06-12T15:37:35Z</dcterms:created>
  <dcterms:modified xsi:type="dcterms:W3CDTF">2017-06-29T08:46:02Z</dcterms:modified>
</cp:coreProperties>
</file>