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theme/themeOverride20.xml" ContentType="application/vnd.openxmlformats-officedocument.themeOverride+xml"/>
  <Override PartName="/ppt/notesSlides/notesSlide12.xml" ContentType="application/vnd.openxmlformats-officedocument.presentationml.notesSlide+xml"/>
  <Override PartName="/ppt/charts/chart22.xml" ContentType="application/vnd.openxmlformats-officedocument.drawingml.chart+xml"/>
  <Override PartName="/ppt/theme/themeOverride21.xml" ContentType="application/vnd.openxmlformats-officedocument.themeOverride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theme/themeOverride22.xml" ContentType="application/vnd.openxmlformats-officedocument.themeOverride+xml"/>
  <Override PartName="/ppt/notesSlides/notesSlide14.xml" ContentType="application/vnd.openxmlformats-officedocument.presentationml.notesSlide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notesSlides/notesSlide15.xml" ContentType="application/vnd.openxmlformats-officedocument.presentationml.notesSlide+xml"/>
  <Override PartName="/ppt/charts/chart25.xml" ContentType="application/vnd.openxmlformats-officedocument.drawingml.chart+xml"/>
  <Override PartName="/ppt/notesSlides/notesSlide16.xml" ContentType="application/vnd.openxmlformats-officedocument.presentationml.notesSlide+xml"/>
  <Override PartName="/ppt/charts/chart26.xml" ContentType="application/vnd.openxmlformats-officedocument.drawingml.chart+xml"/>
  <Override PartName="/ppt/notesSlides/notesSlide17.xml" ContentType="application/vnd.openxmlformats-officedocument.presentationml.notesSlide+xml"/>
  <Override PartName="/ppt/charts/chart27.xml" ContentType="application/vnd.openxmlformats-officedocument.drawingml.chart+xml"/>
  <Override PartName="/ppt/theme/themeOverride24.xml" ContentType="application/vnd.openxmlformats-officedocument.themeOverride+xml"/>
  <Override PartName="/ppt/charts/chart28.xml" ContentType="application/vnd.openxmlformats-officedocument.drawingml.chart+xml"/>
  <Override PartName="/ppt/theme/themeOverride25.xml" ContentType="application/vnd.openxmlformats-officedocument.themeOverride+xml"/>
  <Override PartName="/ppt/charts/chart29.xml" ContentType="application/vnd.openxmlformats-officedocument.drawingml.chart+xml"/>
  <Override PartName="/ppt/theme/themeOverride26.xml" ContentType="application/vnd.openxmlformats-officedocument.themeOverride+xml"/>
  <Override PartName="/ppt/notesSlides/notesSlide18.xml" ContentType="application/vnd.openxmlformats-officedocument.presentationml.notesSlide+xml"/>
  <Override PartName="/ppt/charts/chart30.xml" ContentType="application/vnd.openxmlformats-officedocument.drawingml.chart+xml"/>
  <Override PartName="/ppt/theme/themeOverride27.xml" ContentType="application/vnd.openxmlformats-officedocument.themeOverride+xml"/>
  <Override PartName="/ppt/notesSlides/notesSlide19.xml" ContentType="application/vnd.openxmlformats-officedocument.presentationml.notesSlide+xml"/>
  <Override PartName="/ppt/charts/chart31.xml" ContentType="application/vnd.openxmlformats-officedocument.drawingml.chart+xml"/>
  <Override PartName="/ppt/theme/themeOverride28.xml" ContentType="application/vnd.openxmlformats-officedocument.themeOverride+xml"/>
  <Override PartName="/ppt/charts/chart32.xml" ContentType="application/vnd.openxmlformats-officedocument.drawingml.chart+xml"/>
  <Override PartName="/ppt/theme/themeOverride29.xml" ContentType="application/vnd.openxmlformats-officedocument.themeOverride+xml"/>
  <Override PartName="/ppt/notesSlides/notesSlide20.xml" ContentType="application/vnd.openxmlformats-officedocument.presentationml.notesSlide+xml"/>
  <Override PartName="/ppt/charts/chart33.xml" ContentType="application/vnd.openxmlformats-officedocument.drawingml.chart+xml"/>
  <Override PartName="/ppt/notesSlides/notesSlide21.xml" ContentType="application/vnd.openxmlformats-officedocument.presentationml.notesSlide+xml"/>
  <Override PartName="/ppt/charts/chart34.xml" ContentType="application/vnd.openxmlformats-officedocument.drawingml.chart+xml"/>
  <Override PartName="/ppt/theme/themeOverride30.xml" ContentType="application/vnd.openxmlformats-officedocument.themeOverride+xml"/>
  <Override PartName="/ppt/notesSlides/notesSlide22.xml" ContentType="application/vnd.openxmlformats-officedocument.presentationml.notesSlide+xml"/>
  <Override PartName="/ppt/charts/chart35.xml" ContentType="application/vnd.openxmlformats-officedocument.drawingml.chart+xml"/>
  <Override PartName="/ppt/notesSlides/notesSlide23.xml" ContentType="application/vnd.openxmlformats-officedocument.presentationml.notesSlide+xml"/>
  <Override PartName="/ppt/charts/chart36.xml" ContentType="application/vnd.openxmlformats-officedocument.drawingml.chart+xml"/>
  <Override PartName="/ppt/theme/themeOverride31.xml" ContentType="application/vnd.openxmlformats-officedocument.themeOverride+xml"/>
  <Override PartName="/ppt/notesSlides/notesSlide24.xml" ContentType="application/vnd.openxmlformats-officedocument.presentationml.notesSlide+xml"/>
  <Override PartName="/ppt/charts/chart37.xml" ContentType="application/vnd.openxmlformats-officedocument.drawingml.chart+xml"/>
  <Override PartName="/ppt/theme/themeOverride32.xml" ContentType="application/vnd.openxmlformats-officedocument.themeOverride+xml"/>
  <Override PartName="/ppt/charts/chart38.xml" ContentType="application/vnd.openxmlformats-officedocument.drawingml.chart+xml"/>
  <Override PartName="/ppt/theme/themeOverride33.xml" ContentType="application/vnd.openxmlformats-officedocument.themeOverride+xml"/>
  <Override PartName="/ppt/charts/chart39.xml" ContentType="application/vnd.openxmlformats-officedocument.drawingml.chart+xml"/>
  <Override PartName="/ppt/theme/themeOverride34.xml" ContentType="application/vnd.openxmlformats-officedocument.themeOverride+xml"/>
  <Override PartName="/ppt/charts/chart40.xml" ContentType="application/vnd.openxmlformats-officedocument.drawingml.chart+xml"/>
  <Override PartName="/ppt/theme/themeOverride35.xml" ContentType="application/vnd.openxmlformats-officedocument.themeOverride+xml"/>
  <Override PartName="/ppt/notesSlides/notesSlide25.xml" ContentType="application/vnd.openxmlformats-officedocument.presentationml.notesSlide+xml"/>
  <Override PartName="/ppt/charts/chart41.xml" ContentType="application/vnd.openxmlformats-officedocument.drawingml.chart+xml"/>
  <Override PartName="/ppt/theme/themeOverride36.xml" ContentType="application/vnd.openxmlformats-officedocument.themeOverride+xml"/>
  <Override PartName="/ppt/charts/chart42.xml" ContentType="application/vnd.openxmlformats-officedocument.drawingml.chart+xml"/>
  <Override PartName="/ppt/theme/themeOverride37.xml" ContentType="application/vnd.openxmlformats-officedocument.themeOverr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43.xml" ContentType="application/vnd.openxmlformats-officedocument.drawingml.chart+xml"/>
  <Override PartName="/ppt/theme/themeOverride38.xml" ContentType="application/vnd.openxmlformats-officedocument.themeOverride+xml"/>
  <Override PartName="/ppt/charts/chart4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83" r:id="rId2"/>
    <p:sldId id="284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69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6" r:id="rId28"/>
    <p:sldId id="282" r:id="rId2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02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6.xlsx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8.xlsx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9.xlsx"/><Relationship Id="rId1" Type="http://schemas.openxmlformats.org/officeDocument/2006/relationships/themeOverride" Target="../theme/themeOverride1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0.xlsx"/><Relationship Id="rId1" Type="http://schemas.openxmlformats.org/officeDocument/2006/relationships/themeOverride" Target="../theme/themeOverride2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1.xlsx"/><Relationship Id="rId1" Type="http://schemas.openxmlformats.org/officeDocument/2006/relationships/themeOverride" Target="../theme/themeOverride2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2.xlsx"/><Relationship Id="rId1" Type="http://schemas.openxmlformats.org/officeDocument/2006/relationships/themeOverride" Target="../theme/themeOverride22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3.xlsx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6.xlsx"/><Relationship Id="rId1" Type="http://schemas.openxmlformats.org/officeDocument/2006/relationships/themeOverride" Target="../theme/themeOverride24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7.xlsx"/><Relationship Id="rId1" Type="http://schemas.openxmlformats.org/officeDocument/2006/relationships/themeOverride" Target="../theme/themeOverride25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8.xlsx"/><Relationship Id="rId1" Type="http://schemas.openxmlformats.org/officeDocument/2006/relationships/themeOverride" Target="../theme/themeOverride26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9.xlsx"/><Relationship Id="rId1" Type="http://schemas.openxmlformats.org/officeDocument/2006/relationships/themeOverride" Target="../theme/themeOverride27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0.xlsx"/><Relationship Id="rId1" Type="http://schemas.openxmlformats.org/officeDocument/2006/relationships/themeOverride" Target="../theme/themeOverride28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1.xlsx"/><Relationship Id="rId1" Type="http://schemas.openxmlformats.org/officeDocument/2006/relationships/themeOverride" Target="../theme/themeOverride29.xm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3.xlsx"/><Relationship Id="rId1" Type="http://schemas.openxmlformats.org/officeDocument/2006/relationships/themeOverride" Target="../theme/themeOverride30.xm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5.xlsx"/><Relationship Id="rId1" Type="http://schemas.openxmlformats.org/officeDocument/2006/relationships/themeOverride" Target="../theme/themeOverride31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6.xlsx"/><Relationship Id="rId1" Type="http://schemas.openxmlformats.org/officeDocument/2006/relationships/themeOverride" Target="../theme/themeOverride32.xm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7.xlsx"/><Relationship Id="rId1" Type="http://schemas.openxmlformats.org/officeDocument/2006/relationships/themeOverride" Target="../theme/themeOverride33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8.xlsx"/><Relationship Id="rId1" Type="http://schemas.openxmlformats.org/officeDocument/2006/relationships/themeOverride" Target="../theme/themeOverride3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9.xlsx"/><Relationship Id="rId1" Type="http://schemas.openxmlformats.org/officeDocument/2006/relationships/themeOverride" Target="../theme/themeOverride35.xm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0.xlsx"/><Relationship Id="rId1" Type="http://schemas.openxmlformats.org/officeDocument/2006/relationships/themeOverride" Target="../theme/themeOverride36.xm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1.xlsx"/><Relationship Id="rId1" Type="http://schemas.openxmlformats.org/officeDocument/2006/relationships/themeOverride" Target="../theme/themeOverride37.xm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2.xlsx"/><Relationship Id="rId1" Type="http://schemas.openxmlformats.org/officeDocument/2006/relationships/themeOverride" Target="../theme/themeOverride38.xm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accent3"/>
                </a:solidFill>
              </a:defRPr>
            </a:pPr>
            <a:r>
              <a:rPr lang="uk-UA" sz="1200" dirty="0" smtClean="0">
                <a:solidFill>
                  <a:schemeClr val="accent3"/>
                </a:solidFill>
              </a:rPr>
              <a:t>Аудиторія каналів</a:t>
            </a:r>
            <a:r>
              <a:rPr lang="uk-UA" sz="1200" baseline="0" dirty="0" smtClean="0">
                <a:solidFill>
                  <a:schemeClr val="accent3"/>
                </a:solidFill>
              </a:rPr>
              <a:t> за місяць</a:t>
            </a:r>
            <a:endParaRPr lang="en-US" sz="1200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1.36820460894164E-3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Оцінка 1+1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B058-4CE5-9E12-C181C335A9EE}"/>
              </c:ext>
            </c:extLst>
          </c:dPt>
          <c:dPt>
            <c:idx val="5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3-B058-4CE5-9E12-C181C335A9EE}"/>
              </c:ext>
            </c:extLst>
          </c:dPt>
          <c:dPt>
            <c:idx val="6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5-B058-4CE5-9E12-C181C335A9EE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1+1</c:v>
                </c:pt>
                <c:pt idx="1">
                  <c:v>Інтер</c:v>
                </c:pt>
                <c:pt idx="2">
                  <c:v>ICTV</c:v>
                </c:pt>
                <c:pt idx="3">
                  <c:v>Україна</c:v>
                </c:pt>
                <c:pt idx="4">
                  <c:v>UA:Перший</c:v>
                </c:pt>
                <c:pt idx="5">
                  <c:v>UA:Культура</c:v>
                </c:pt>
                <c:pt idx="6">
                  <c:v>UA:Крим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80.191999999999993</c:v>
                </c:pt>
                <c:pt idx="1">
                  <c:v>69.588999999999999</c:v>
                </c:pt>
                <c:pt idx="2">
                  <c:v>66.787000000000006</c:v>
                </c:pt>
                <c:pt idx="3">
                  <c:v>65.152000000000001</c:v>
                </c:pt>
                <c:pt idx="4">
                  <c:v>15.41</c:v>
                </c:pt>
                <c:pt idx="5">
                  <c:v>3.3439999999999999</c:v>
                </c:pt>
                <c:pt idx="6">
                  <c:v>2.87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58-4CE5-9E12-C181C335A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12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Культурні події Вашого міста / села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40A3-4BFD-BD09-87A40FF1E44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0A3-4BFD-BD09-87A40FF1E44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17.032</c:v>
                </c:pt>
                <c:pt idx="1">
                  <c:v>7.9770000000000003</c:v>
                </c:pt>
                <c:pt idx="2">
                  <c:v>6.7839999999999998</c:v>
                </c:pt>
                <c:pt idx="3">
                  <c:v>6.835</c:v>
                </c:pt>
                <c:pt idx="4">
                  <c:v>5.8840000000000003</c:v>
                </c:pt>
                <c:pt idx="5">
                  <c:v>19.352</c:v>
                </c:pt>
                <c:pt idx="6">
                  <c:v>10.525</c:v>
                </c:pt>
                <c:pt idx="7">
                  <c:v>5.04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A3-4BFD-BD09-87A40FF1E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Економіка, бізнес, фінанси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DA42-401B-B71A-BC064ABA26E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A42-401B-B71A-BC064ABA26E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A42-401B-B71A-BC064ABA26E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15.962999999999999</c:v>
                </c:pt>
                <c:pt idx="1">
                  <c:v>12.368</c:v>
                </c:pt>
                <c:pt idx="2">
                  <c:v>11.955</c:v>
                </c:pt>
                <c:pt idx="3">
                  <c:v>11.118</c:v>
                </c:pt>
                <c:pt idx="4">
                  <c:v>9.3810000000000002</c:v>
                </c:pt>
                <c:pt idx="5">
                  <c:v>2.5750000000000002</c:v>
                </c:pt>
                <c:pt idx="6">
                  <c:v>11.109</c:v>
                </c:pt>
                <c:pt idx="7">
                  <c:v>3.7690000000000001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42-401B-B71A-BC064ABA2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Політичні події України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8130-4BE4-B5A1-A2B281AAB9A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130-4BE4-B5A1-A2B281AAB9A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130-4BE4-B5A1-A2B281AAB9A0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53.542000000000002</c:v>
                </c:pt>
                <c:pt idx="1">
                  <c:v>48.133000000000003</c:v>
                </c:pt>
                <c:pt idx="2">
                  <c:v>43.228000000000002</c:v>
                </c:pt>
                <c:pt idx="3">
                  <c:v>40.433</c:v>
                </c:pt>
                <c:pt idx="4">
                  <c:v>39.222000000000001</c:v>
                </c:pt>
                <c:pt idx="5">
                  <c:v>7.32</c:v>
                </c:pt>
                <c:pt idx="6">
                  <c:v>36.058</c:v>
                </c:pt>
                <c:pt idx="7">
                  <c:v>20.11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30-4BE4-B5A1-A2B281AAB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Політичні події Росії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C9EE-4EC2-A3AE-AA6FDA3F9EF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9EE-4EC2-A3AE-AA6FDA3F9EF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9EE-4EC2-A3AE-AA6FDA3F9EFA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9.6760000000000002</c:v>
                </c:pt>
                <c:pt idx="1">
                  <c:v>5.7759999999999998</c:v>
                </c:pt>
                <c:pt idx="2">
                  <c:v>7.3449999999999998</c:v>
                </c:pt>
                <c:pt idx="3">
                  <c:v>6.0730000000000004</c:v>
                </c:pt>
                <c:pt idx="4">
                  <c:v>5.0549999999999997</c:v>
                </c:pt>
                <c:pt idx="5">
                  <c:v>3.8559999999999999</c:v>
                </c:pt>
                <c:pt idx="6">
                  <c:v>5.1639999999999997</c:v>
                </c:pt>
                <c:pt idx="7">
                  <c:v>8.968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EE-4EC2-A3AE-AA6FDA3F9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Кримінальна хроніка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C4FD-40F1-BB76-34C03A37800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4FD-40F1-BB76-34C03A378009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31.498999999999999</c:v>
                </c:pt>
                <c:pt idx="1">
                  <c:v>16.82</c:v>
                </c:pt>
                <c:pt idx="2">
                  <c:v>19.149000000000001</c:v>
                </c:pt>
                <c:pt idx="3">
                  <c:v>29.321999999999999</c:v>
                </c:pt>
                <c:pt idx="4">
                  <c:v>16.797999999999998</c:v>
                </c:pt>
                <c:pt idx="5">
                  <c:v>1.196</c:v>
                </c:pt>
                <c:pt idx="6">
                  <c:v>6.5540000000000003</c:v>
                </c:pt>
                <c:pt idx="7">
                  <c:v>2.895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FD-40F1-BB76-34C03A378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Історичні огляди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1B62-45FE-B40C-FA41D7EE647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B62-45FE-B40C-FA41D7EE647B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Цікавість</c:v>
                </c:pt>
                <c:pt idx="1">
                  <c:v>1+1</c:v>
                </c:pt>
                <c:pt idx="2">
                  <c:v>Інтер</c:v>
                </c:pt>
                <c:pt idx="3">
                  <c:v>ICTV</c:v>
                </c:pt>
                <c:pt idx="4">
                  <c:v>Україна</c:v>
                </c:pt>
                <c:pt idx="5">
                  <c:v>UA:Культура</c:v>
                </c:pt>
                <c:pt idx="6">
                  <c:v>UA:Перший</c:v>
                </c:pt>
                <c:pt idx="7">
                  <c:v>UA:Крим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20.152999999999999</c:v>
                </c:pt>
                <c:pt idx="1">
                  <c:v>11.252000000000001</c:v>
                </c:pt>
                <c:pt idx="2">
                  <c:v>12.336</c:v>
                </c:pt>
                <c:pt idx="3">
                  <c:v>10.754</c:v>
                </c:pt>
                <c:pt idx="4">
                  <c:v>9.56</c:v>
                </c:pt>
                <c:pt idx="5">
                  <c:v>27.335999999999999</c:v>
                </c:pt>
                <c:pt idx="6">
                  <c:v>17.324000000000002</c:v>
                </c:pt>
                <c:pt idx="7">
                  <c:v>7.6639999999999997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62-45FE-B40C-FA41D7EE6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Гумор, розваги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4CE8-4F82-A3F1-ECE4511FFAF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CE8-4F82-A3F1-ECE4511FFAF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CE8-4F82-A3F1-ECE4511FFAF5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58.171999999999997</c:v>
                </c:pt>
                <c:pt idx="1">
                  <c:v>54.576999999999998</c:v>
                </c:pt>
                <c:pt idx="2">
                  <c:v>26.167000000000002</c:v>
                </c:pt>
                <c:pt idx="3">
                  <c:v>39.645000000000003</c:v>
                </c:pt>
                <c:pt idx="4">
                  <c:v>22.437000000000001</c:v>
                </c:pt>
                <c:pt idx="5">
                  <c:v>7.3810000000000002</c:v>
                </c:pt>
                <c:pt idx="6">
                  <c:v>5.8140000000000001</c:v>
                </c:pt>
                <c:pt idx="7">
                  <c:v>3.8260000000000001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E8-4F82-A3F1-ECE4511FF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Спортивні новини, огляди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867F-46BA-AB58-FCB293694C4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67F-46BA-AB58-FCB293694C4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67F-46BA-AB58-FCB293694C43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23.018999999999998</c:v>
                </c:pt>
                <c:pt idx="1">
                  <c:v>12.451000000000001</c:v>
                </c:pt>
                <c:pt idx="2">
                  <c:v>12.927</c:v>
                </c:pt>
                <c:pt idx="3">
                  <c:v>14.065</c:v>
                </c:pt>
                <c:pt idx="4">
                  <c:v>14.422000000000001</c:v>
                </c:pt>
                <c:pt idx="5">
                  <c:v>6.3869999999999996</c:v>
                </c:pt>
                <c:pt idx="6">
                  <c:v>11.569000000000001</c:v>
                </c:pt>
                <c:pt idx="7">
                  <c:v>2.4689999999999999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7F-46BA-AB58-FCB293694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Здоров'я, лікування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F1D0-4CA7-86D7-C029C18EF08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1D0-4CA7-86D7-C029C18EF08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1D0-4CA7-86D7-C029C18EF08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31.712</c:v>
                </c:pt>
                <c:pt idx="1">
                  <c:v>20.199000000000002</c:v>
                </c:pt>
                <c:pt idx="2">
                  <c:v>20.331</c:v>
                </c:pt>
                <c:pt idx="3">
                  <c:v>14.465</c:v>
                </c:pt>
                <c:pt idx="4">
                  <c:v>19.821000000000002</c:v>
                </c:pt>
                <c:pt idx="5">
                  <c:v>10.449</c:v>
                </c:pt>
                <c:pt idx="6">
                  <c:v>12.096</c:v>
                </c:pt>
                <c:pt idx="7">
                  <c:v>5.9119999999999999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D0-4CA7-86D7-C029C18EF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Освіта, навчання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99C1-4912-83AC-2F4AF3D2AE0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9C1-4912-83AC-2F4AF3D2AE0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9C1-4912-83AC-2F4AF3D2AE0F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15.676</c:v>
                </c:pt>
                <c:pt idx="1">
                  <c:v>10.707000000000001</c:v>
                </c:pt>
                <c:pt idx="2">
                  <c:v>9.3000000000000007</c:v>
                </c:pt>
                <c:pt idx="3">
                  <c:v>8.7469999999999999</c:v>
                </c:pt>
                <c:pt idx="4">
                  <c:v>7.2919999999999998</c:v>
                </c:pt>
                <c:pt idx="5">
                  <c:v>15.253</c:v>
                </c:pt>
                <c:pt idx="6">
                  <c:v>7.0140000000000002</c:v>
                </c:pt>
                <c:pt idx="7">
                  <c:v>2.11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C1-4912-83AC-2F4AF3D2A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accent3"/>
                </a:solidFill>
              </a:defRPr>
            </a:pPr>
            <a:r>
              <a:rPr lang="uk-UA" sz="1200" dirty="0" smtClean="0">
                <a:solidFill>
                  <a:schemeClr val="accent3"/>
                </a:solidFill>
              </a:rPr>
              <a:t>Знання каналів (перше назване)</a:t>
            </a:r>
            <a:endParaRPr lang="en-US" sz="1200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1.36820460894164E-3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848484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829A-4E60-BF8F-8C976574ED9E}"/>
              </c:ext>
            </c:extLst>
          </c:dPt>
          <c:dPt>
            <c:idx val="5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3-829A-4E60-BF8F-8C976574ED9E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1+1</c:v>
                </c:pt>
                <c:pt idx="1">
                  <c:v>Інтер</c:v>
                </c:pt>
                <c:pt idx="2">
                  <c:v>ICTV</c:v>
                </c:pt>
                <c:pt idx="3">
                  <c:v>Україна</c:v>
                </c:pt>
                <c:pt idx="4">
                  <c:v>UA:Перший</c:v>
                </c:pt>
                <c:pt idx="5">
                  <c:v>UA:Культура</c:v>
                </c:pt>
                <c:pt idx="6">
                  <c:v>UA:Крим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38.561999999999998</c:v>
                </c:pt>
                <c:pt idx="1">
                  <c:v>19.876999999999999</c:v>
                </c:pt>
                <c:pt idx="2">
                  <c:v>12.554</c:v>
                </c:pt>
                <c:pt idx="3">
                  <c:v>11.717000000000001</c:v>
                </c:pt>
                <c:pt idx="4">
                  <c:v>0.82099999999999995</c:v>
                </c:pt>
                <c:pt idx="5">
                  <c:v>0.129</c:v>
                </c:pt>
                <c:pt idx="6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9A-4E60-BF8F-8C976574E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12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Проблеми нацменшин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361C-4C35-A633-BC52A1EC46D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61C-4C35-A633-BC52A1EC46D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61C-4C35-A633-BC52A1EC46D5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3.722</c:v>
                </c:pt>
                <c:pt idx="1">
                  <c:v>1.9710000000000001</c:v>
                </c:pt>
                <c:pt idx="2">
                  <c:v>2.12</c:v>
                </c:pt>
                <c:pt idx="3">
                  <c:v>1.841</c:v>
                </c:pt>
                <c:pt idx="4">
                  <c:v>1.748</c:v>
                </c:pt>
                <c:pt idx="5">
                  <c:v>1.0489999999999999</c:v>
                </c:pt>
                <c:pt idx="6">
                  <c:v>3.0379999999999998</c:v>
                </c:pt>
                <c:pt idx="7">
                  <c:v>5.5640000000000001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1C-4C35-A633-BC52A1EC4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Подорожі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E0D4-488B-9CC8-B8CBA139619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0D4-488B-9CC8-B8CBA139619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0D4-488B-9CC8-B8CBA139619E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29.762</c:v>
                </c:pt>
                <c:pt idx="1">
                  <c:v>22.626999999999999</c:v>
                </c:pt>
                <c:pt idx="2">
                  <c:v>19.381</c:v>
                </c:pt>
                <c:pt idx="3">
                  <c:v>14.058</c:v>
                </c:pt>
                <c:pt idx="4">
                  <c:v>8.6579999999999995</c:v>
                </c:pt>
                <c:pt idx="5">
                  <c:v>11.096</c:v>
                </c:pt>
                <c:pt idx="6">
                  <c:v>4.6420000000000003</c:v>
                </c:pt>
                <c:pt idx="7">
                  <c:v>3.0760000000000001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D4-488B-9CC8-B8CBA1396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4.3083727720764506E-2"/>
          <c:w val="0.97295133814644363"/>
          <c:h val="0.71894717652691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Оцінка 1+1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288-401F-B1F4-5D74AD69EBE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288-401F-B1F4-5D74AD69EBE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288-401F-B1F4-5D74AD69EBE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288-401F-B1F4-5D74AD69EBE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288-401F-B1F4-5D74AD69EBE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288-401F-B1F4-5D74AD69EBEE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288-401F-B1F4-5D74AD69EBEE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288-401F-B1F4-5D74AD69EBEE}"/>
              </c:ext>
            </c:extLst>
          </c:dPt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30.24</c:v>
                </c:pt>
                <c:pt idx="1">
                  <c:v>14.571</c:v>
                </c:pt>
                <c:pt idx="2">
                  <c:v>39.384</c:v>
                </c:pt>
                <c:pt idx="3">
                  <c:v>24.506</c:v>
                </c:pt>
                <c:pt idx="4">
                  <c:v>38.457999999999998</c:v>
                </c:pt>
                <c:pt idx="5">
                  <c:v>34.351999999999997</c:v>
                </c:pt>
                <c:pt idx="6">
                  <c:v>35.877000000000002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88-401F-B1F4-5D74AD69EB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Оцінка Інтер</c:v>
                </c:pt>
              </c:strCache>
            </c:strRef>
          </c:tx>
          <c:spPr>
            <a:solidFill>
              <a:srgbClr val="3EB1CC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28.158999999999999</c:v>
                </c:pt>
                <c:pt idx="1">
                  <c:v>13.804</c:v>
                </c:pt>
                <c:pt idx="2">
                  <c:v>35.319000000000003</c:v>
                </c:pt>
                <c:pt idx="3">
                  <c:v>22.698</c:v>
                </c:pt>
                <c:pt idx="4">
                  <c:v>36.247999999999998</c:v>
                </c:pt>
                <c:pt idx="5">
                  <c:v>31.338000000000001</c:v>
                </c:pt>
                <c:pt idx="6">
                  <c:v>32.938000000000002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288-401F-B1F4-5D74AD69EB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Оцінка ICTV</c:v>
                </c:pt>
              </c:strCache>
            </c:strRef>
          </c:tx>
          <c:spPr>
            <a:solidFill>
              <a:srgbClr val="4655A5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28.036000000000001</c:v>
                </c:pt>
                <c:pt idx="1">
                  <c:v>14.641999999999999</c:v>
                </c:pt>
                <c:pt idx="2">
                  <c:v>32.481999999999999</c:v>
                </c:pt>
                <c:pt idx="3">
                  <c:v>22.722000000000001</c:v>
                </c:pt>
                <c:pt idx="4">
                  <c:v>35.927</c:v>
                </c:pt>
                <c:pt idx="5">
                  <c:v>33.21</c:v>
                </c:pt>
                <c:pt idx="6">
                  <c:v>31.998000000000001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288-401F-B1F4-5D74AD69EB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Оцінка Україна</c:v>
                </c:pt>
              </c:strCache>
            </c:strRef>
          </c:tx>
          <c:spPr>
            <a:solidFill>
              <a:srgbClr val="7A228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28.231000000000002</c:v>
                </c:pt>
                <c:pt idx="1">
                  <c:v>15.215999999999999</c:v>
                </c:pt>
                <c:pt idx="2">
                  <c:v>32.997999999999998</c:v>
                </c:pt>
                <c:pt idx="3">
                  <c:v>22.898</c:v>
                </c:pt>
                <c:pt idx="4">
                  <c:v>36.011000000000003</c:v>
                </c:pt>
                <c:pt idx="5">
                  <c:v>29.009</c:v>
                </c:pt>
                <c:pt idx="6">
                  <c:v>30.795999999999999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288-401F-B1F4-5D74AD69EB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Оцінка UA:Культура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12.991</c:v>
                </c:pt>
                <c:pt idx="1">
                  <c:v>11.534000000000001</c:v>
                </c:pt>
                <c:pt idx="2">
                  <c:v>22.302</c:v>
                </c:pt>
                <c:pt idx="3">
                  <c:v>9.7579999999999991</c:v>
                </c:pt>
                <c:pt idx="4">
                  <c:v>30.898</c:v>
                </c:pt>
                <c:pt idx="5">
                  <c:v>12.795</c:v>
                </c:pt>
                <c:pt idx="6">
                  <c:v>22.559000000000001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288-401F-B1F4-5D74AD69EBE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Оцінка UA:Перший</c:v>
                </c:pt>
              </c:strCache>
            </c:strRef>
          </c:tx>
          <c:spPr>
            <a:solidFill>
              <a:srgbClr val="E5007E">
                <a:lumMod val="75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25.370999999999999</c:v>
                </c:pt>
                <c:pt idx="1">
                  <c:v>17.317</c:v>
                </c:pt>
                <c:pt idx="2">
                  <c:v>21.562999999999999</c:v>
                </c:pt>
                <c:pt idx="3">
                  <c:v>20.11</c:v>
                </c:pt>
                <c:pt idx="4">
                  <c:v>29.672000000000001</c:v>
                </c:pt>
                <c:pt idx="5">
                  <c:v>21.010999999999999</c:v>
                </c:pt>
                <c:pt idx="6">
                  <c:v>29.914000000000001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69-4D7A-963F-9B8ECFABEF5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Оцінка UA:Крим</c:v>
                </c:pt>
              </c:strCache>
            </c:strRef>
          </c:tx>
          <c:spPr>
            <a:solidFill>
              <a:srgbClr val="E5007E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На цьому каналі піднімаються найактуальніші питання країни</c:v>
                </c:pt>
                <c:pt idx="1">
                  <c:v>Цей канал - про найважливіші проблеми нашого регіону</c:v>
                </c:pt>
                <c:pt idx="2">
                  <c:v>Ведучі цього каналу - професіонали</c:v>
                </c:pt>
                <c:pt idx="3">
                  <c:v>Цей канал збалансовано відображає всі точки зору</c:v>
                </c:pt>
                <c:pt idx="4">
                  <c:v>Інформативний, змістовний телеканал</c:v>
                </c:pt>
                <c:pt idx="5">
                  <c:v>Оперативний канал, швидко реагує на події</c:v>
                </c:pt>
                <c:pt idx="6">
                  <c:v>Зрозумілі для мене новини та інформація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13.349</c:v>
                </c:pt>
                <c:pt idx="1">
                  <c:v>5.2370000000000001</c:v>
                </c:pt>
                <c:pt idx="2">
                  <c:v>10.590999999999999</c:v>
                </c:pt>
                <c:pt idx="3">
                  <c:v>7.6760000000000002</c:v>
                </c:pt>
                <c:pt idx="4">
                  <c:v>27.846</c:v>
                </c:pt>
                <c:pt idx="5">
                  <c:v>11.417999999999999</c:v>
                </c:pt>
                <c:pt idx="6">
                  <c:v>22.777000000000001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69-4D7A-963F-9B8ECFABE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10"/>
        <c:axId val="477606064"/>
        <c:axId val="476249096"/>
      </c:barChart>
      <c:catAx>
        <c:axId val="47760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249096"/>
        <c:crosses val="autoZero"/>
        <c:auto val="1"/>
        <c:lblAlgn val="ctr"/>
        <c:lblOffset val="100"/>
        <c:noMultiLvlLbl val="0"/>
      </c:catAx>
      <c:valAx>
        <c:axId val="4762490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>
              <a:defRPr>
                <a:solidFill>
                  <a:srgbClr val="717171"/>
                </a:solidFill>
              </a:defRPr>
            </a:pPr>
            <a:endParaRPr lang="uk-UA"/>
          </a:p>
        </c:txPr>
        <c:crossAx val="4776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822897899535411"/>
          <c:y val="4.62265517754347E-4"/>
          <c:w val="0.82177102100464594"/>
          <c:h val="4.9196554427276717E-2"/>
        </c:manualLayout>
      </c:layout>
      <c:overlay val="0"/>
      <c:txPr>
        <a:bodyPr/>
        <a:lstStyle/>
        <a:p>
          <a:pPr>
            <a:defRPr>
              <a:solidFill>
                <a:srgbClr val="717171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uk-UA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4.3083727720764506E-2"/>
          <c:w val="0.97295133814644363"/>
          <c:h val="0.71894717652691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Оцінка 1+1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62C-4C80-A02F-35F14342DDB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62C-4C80-A02F-35F14342DDB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62C-4C80-A02F-35F14342DDB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62C-4C80-A02F-35F14342DDB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62C-4C80-A02F-35F14342DDB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62C-4C80-A02F-35F14342DDB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62C-4C80-A02F-35F14342DDB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62C-4C80-A02F-35F14342DDBA}"/>
              </c:ext>
            </c:extLst>
          </c:dPt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34.18</c:v>
                </c:pt>
                <c:pt idx="1">
                  <c:v>15.148999999999999</c:v>
                </c:pt>
                <c:pt idx="2">
                  <c:v>16.326000000000001</c:v>
                </c:pt>
                <c:pt idx="3">
                  <c:v>39.314</c:v>
                </c:pt>
                <c:pt idx="4">
                  <c:v>12.811999999999999</c:v>
                </c:pt>
                <c:pt idx="5">
                  <c:v>16.137</c:v>
                </c:pt>
                <c:pt idx="6">
                  <c:v>9.7070000000000007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2C-4C80-A02F-35F14342DD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Оцінка Інтер</c:v>
                </c:pt>
              </c:strCache>
            </c:strRef>
          </c:tx>
          <c:spPr>
            <a:solidFill>
              <a:srgbClr val="3EB1CC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26.291</c:v>
                </c:pt>
                <c:pt idx="1">
                  <c:v>14.223000000000001</c:v>
                </c:pt>
                <c:pt idx="2">
                  <c:v>16.321000000000002</c:v>
                </c:pt>
                <c:pt idx="3">
                  <c:v>37.947000000000003</c:v>
                </c:pt>
                <c:pt idx="4">
                  <c:v>12.712</c:v>
                </c:pt>
                <c:pt idx="5">
                  <c:v>16.742000000000001</c:v>
                </c:pt>
                <c:pt idx="6">
                  <c:v>10.119999999999999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2C-4C80-A02F-35F14342DD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Оцінка ICTV</c:v>
                </c:pt>
              </c:strCache>
            </c:strRef>
          </c:tx>
          <c:spPr>
            <a:solidFill>
              <a:srgbClr val="4655A5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31.032</c:v>
                </c:pt>
                <c:pt idx="1">
                  <c:v>15.103</c:v>
                </c:pt>
                <c:pt idx="2">
                  <c:v>17.661999999999999</c:v>
                </c:pt>
                <c:pt idx="3">
                  <c:v>37.133000000000003</c:v>
                </c:pt>
                <c:pt idx="4">
                  <c:v>13.13</c:v>
                </c:pt>
                <c:pt idx="5">
                  <c:v>15.403</c:v>
                </c:pt>
                <c:pt idx="6">
                  <c:v>10.903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2C-4C80-A02F-35F14342DD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Оцінка Україна</c:v>
                </c:pt>
              </c:strCache>
            </c:strRef>
          </c:tx>
          <c:spPr>
            <a:solidFill>
              <a:srgbClr val="7A228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30.829000000000001</c:v>
                </c:pt>
                <c:pt idx="1">
                  <c:v>14.334</c:v>
                </c:pt>
                <c:pt idx="2">
                  <c:v>15.76</c:v>
                </c:pt>
                <c:pt idx="3">
                  <c:v>38.523000000000003</c:v>
                </c:pt>
                <c:pt idx="4">
                  <c:v>12.532999999999999</c:v>
                </c:pt>
                <c:pt idx="5">
                  <c:v>18.824000000000002</c:v>
                </c:pt>
                <c:pt idx="6">
                  <c:v>10.824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2C-4C80-A02F-35F14342DDB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Оцінка UA:Культура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41.066000000000003</c:v>
                </c:pt>
                <c:pt idx="1">
                  <c:v>10.653</c:v>
                </c:pt>
                <c:pt idx="2">
                  <c:v>6.931</c:v>
                </c:pt>
                <c:pt idx="3">
                  <c:v>23.887</c:v>
                </c:pt>
                <c:pt idx="4">
                  <c:v>10.317</c:v>
                </c:pt>
                <c:pt idx="5">
                  <c:v>28.79</c:v>
                </c:pt>
                <c:pt idx="6">
                  <c:v>10.131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2C-4C80-A02F-35F14342DDB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Оцінка UA:Перший</c:v>
                </c:pt>
              </c:strCache>
            </c:strRef>
          </c:tx>
          <c:spPr>
            <a:solidFill>
              <a:srgbClr val="E5007E">
                <a:lumMod val="75000"/>
              </a:srgb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19.253</c:v>
                </c:pt>
                <c:pt idx="1">
                  <c:v>16.135000000000002</c:v>
                </c:pt>
                <c:pt idx="2">
                  <c:v>15.535</c:v>
                </c:pt>
                <c:pt idx="3">
                  <c:v>23.145</c:v>
                </c:pt>
                <c:pt idx="4">
                  <c:v>13.379</c:v>
                </c:pt>
                <c:pt idx="5">
                  <c:v>22.06</c:v>
                </c:pt>
                <c:pt idx="6">
                  <c:v>10.124000000000001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2C-4C80-A02F-35F14342DDB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Оцінка UA:Крим</c:v>
                </c:pt>
              </c:strCache>
            </c:strRef>
          </c:tx>
          <c:spPr>
            <a:solidFill>
              <a:srgbClr val="E5007E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Позитивний канал</c:v>
                </c:pt>
                <c:pt idx="1">
                  <c:v>На цьому каналі - об'єктивні, незаангажовані новини</c:v>
                </c:pt>
                <c:pt idx="2">
                  <c:v>Канал дає прогноз розвитку ситуації</c:v>
                </c:pt>
                <c:pt idx="3">
                  <c:v>Канал з широким спектром передач різних жанрів</c:v>
                </c:pt>
                <c:pt idx="4">
                  <c:v>Інформація збігається з моєю точкою зору</c:v>
                </c:pt>
                <c:pt idx="5">
                  <c:v>Канал, що створений в інтересах суспільства</c:v>
                </c:pt>
                <c:pt idx="6">
                  <c:v>Отримавши інформацію з цього каналу, я почуваюся в безпеці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12.507999999999999</c:v>
                </c:pt>
                <c:pt idx="1">
                  <c:v>13.25</c:v>
                </c:pt>
                <c:pt idx="2">
                  <c:v>15.420999999999999</c:v>
                </c:pt>
                <c:pt idx="3">
                  <c:v>11.786</c:v>
                </c:pt>
                <c:pt idx="4">
                  <c:v>6.57</c:v>
                </c:pt>
                <c:pt idx="5">
                  <c:v>18.347000000000001</c:v>
                </c:pt>
                <c:pt idx="6">
                  <c:v>3.617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2C-4C80-A02F-35F14342D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10"/>
        <c:axId val="477606064"/>
        <c:axId val="476249096"/>
      </c:barChart>
      <c:catAx>
        <c:axId val="47760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6249096"/>
        <c:crosses val="autoZero"/>
        <c:auto val="1"/>
        <c:lblAlgn val="ctr"/>
        <c:lblOffset val="100"/>
        <c:noMultiLvlLbl val="0"/>
      </c:catAx>
      <c:valAx>
        <c:axId val="4762490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>
              <a:defRPr>
                <a:solidFill>
                  <a:srgbClr val="717171"/>
                </a:solidFill>
              </a:defRPr>
            </a:pPr>
            <a:endParaRPr lang="uk-UA"/>
          </a:p>
        </c:txPr>
        <c:crossAx val="4776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822897899535411"/>
          <c:y val="4.62265517754347E-4"/>
          <c:w val="0.82177102100464594"/>
          <c:h val="4.9196554427276717E-2"/>
        </c:manualLayout>
      </c:layout>
      <c:overlay val="0"/>
      <c:txPr>
        <a:bodyPr/>
        <a:lstStyle/>
        <a:p>
          <a:pPr>
            <a:defRPr>
              <a:solidFill>
                <a:srgbClr val="717171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uk-UA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18095473797785E-3"/>
          <c:y val="0"/>
          <c:w val="0.99567443647707798"/>
          <c:h val="1"/>
        </c:manualLayout>
      </c:layout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0CF-487F-A3E6-2FDD34EEFEA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0CF-487F-A3E6-2FDD34EEFEA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830-4B4A-AB2F-204BDEDA648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830-4B4A-AB2F-204BDEDA648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830-4B4A-AB2F-204BDEDA648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830-4B4A-AB2F-204BDEDA6482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830-4B4A-AB2F-204BDEDA648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830-4B4A-AB2F-204BDEDA648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830-4B4A-AB2F-204BDEDA648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830-4B4A-AB2F-204BDEDA6482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830-4B4A-AB2F-204BDEDA648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830-4B4A-AB2F-204BDEDA64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Sheet1!$A$2:$A$37</c:f>
              <c:numCache>
                <c:formatCode>General</c:formatCode>
                <c:ptCount val="36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0.5</c:v>
                </c:pt>
                <c:pt idx="13">
                  <c:v>1</c:v>
                </c:pt>
                <c:pt idx="14">
                  <c:v>1.5</c:v>
                </c:pt>
                <c:pt idx="15">
                  <c:v>2</c:v>
                </c:pt>
                <c:pt idx="16">
                  <c:v>2.5</c:v>
                </c:pt>
                <c:pt idx="17">
                  <c:v>3</c:v>
                </c:pt>
                <c:pt idx="18">
                  <c:v>3.5</c:v>
                </c:pt>
                <c:pt idx="19">
                  <c:v>4</c:v>
                </c:pt>
                <c:pt idx="20">
                  <c:v>4.5</c:v>
                </c:pt>
                <c:pt idx="21">
                  <c:v>5</c:v>
                </c:pt>
                <c:pt idx="22">
                  <c:v>5.5</c:v>
                </c:pt>
                <c:pt idx="23">
                  <c:v>6</c:v>
                </c:pt>
                <c:pt idx="24">
                  <c:v>0.5</c:v>
                </c:pt>
                <c:pt idx="25">
                  <c:v>1</c:v>
                </c:pt>
                <c:pt idx="26">
                  <c:v>1.5</c:v>
                </c:pt>
                <c:pt idx="27">
                  <c:v>2</c:v>
                </c:pt>
                <c:pt idx="28">
                  <c:v>2.5</c:v>
                </c:pt>
                <c:pt idx="29">
                  <c:v>3</c:v>
                </c:pt>
                <c:pt idx="30">
                  <c:v>3.5</c:v>
                </c:pt>
                <c:pt idx="31">
                  <c:v>4</c:v>
                </c:pt>
                <c:pt idx="32">
                  <c:v>4.5</c:v>
                </c:pt>
                <c:pt idx="33">
                  <c:v>5</c:v>
                </c:pt>
                <c:pt idx="34">
                  <c:v>5.5</c:v>
                </c:pt>
                <c:pt idx="35">
                  <c:v>6</c:v>
                </c:pt>
              </c:numCache>
            </c:numRef>
          </c:xVal>
          <c:yVal>
            <c:numRef>
              <c:f>Sheet1!$B$2:$B$37</c:f>
              <c:numCache>
                <c:formatCode>0</c:formatCode>
                <c:ptCount val="36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</c:numCache>
            </c:numRef>
          </c:yVal>
          <c:bubbleSize>
            <c:numRef>
              <c:f>Sheet1!$C$2:$C$37</c:f>
              <c:numCache>
                <c:formatCode>0</c:formatCode>
                <c:ptCount val="36"/>
                <c:pt idx="0">
                  <c:v>12.704000000000001</c:v>
                </c:pt>
                <c:pt idx="1">
                  <c:v>17.439</c:v>
                </c:pt>
                <c:pt idx="2">
                  <c:v>83.36</c:v>
                </c:pt>
                <c:pt idx="3">
                  <c:v>24.315000000000001</c:v>
                </c:pt>
                <c:pt idx="4">
                  <c:v>17.143000000000001</c:v>
                </c:pt>
                <c:pt idx="5">
                  <c:v>8.8119999999999994</c:v>
                </c:pt>
                <c:pt idx="6">
                  <c:v>33.311</c:v>
                </c:pt>
                <c:pt idx="7">
                  <c:v>22.332999999999998</c:v>
                </c:pt>
                <c:pt idx="8">
                  <c:v>12.468999999999999</c:v>
                </c:pt>
                <c:pt idx="9">
                  <c:v>41.74</c:v>
                </c:pt>
                <c:pt idx="10">
                  <c:v>11.292</c:v>
                </c:pt>
                <c:pt idx="11">
                  <c:v>5.1859999999999999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A-6830-4B4A-AB2F-204BDEDA6482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17171"/>
            </a:solidFill>
            <a:ln w="25400">
              <a:noFill/>
            </a:ln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0CF-487F-A3E6-2FDD34EEFEA7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0CF-487F-A3E6-2FDD34EEFEA7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0CF-487F-A3E6-2FDD34EEFEA7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30CF-487F-A3E6-2FDD34EEFEA7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30CF-487F-A3E6-2FDD34EEFEA7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0CF-487F-A3E6-2FDD34EEFE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Sheet1!$A$2:$A$37</c:f>
              <c:numCache>
                <c:formatCode>General</c:formatCode>
                <c:ptCount val="36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0.5</c:v>
                </c:pt>
                <c:pt idx="13">
                  <c:v>1</c:v>
                </c:pt>
                <c:pt idx="14">
                  <c:v>1.5</c:v>
                </c:pt>
                <c:pt idx="15">
                  <c:v>2</c:v>
                </c:pt>
                <c:pt idx="16">
                  <c:v>2.5</c:v>
                </c:pt>
                <c:pt idx="17">
                  <c:v>3</c:v>
                </c:pt>
                <c:pt idx="18">
                  <c:v>3.5</c:v>
                </c:pt>
                <c:pt idx="19">
                  <c:v>4</c:v>
                </c:pt>
                <c:pt idx="20">
                  <c:v>4.5</c:v>
                </c:pt>
                <c:pt idx="21">
                  <c:v>5</c:v>
                </c:pt>
                <c:pt idx="22">
                  <c:v>5.5</c:v>
                </c:pt>
                <c:pt idx="23">
                  <c:v>6</c:v>
                </c:pt>
                <c:pt idx="24">
                  <c:v>0.5</c:v>
                </c:pt>
                <c:pt idx="25">
                  <c:v>1</c:v>
                </c:pt>
                <c:pt idx="26">
                  <c:v>1.5</c:v>
                </c:pt>
                <c:pt idx="27">
                  <c:v>2</c:v>
                </c:pt>
                <c:pt idx="28">
                  <c:v>2.5</c:v>
                </c:pt>
                <c:pt idx="29">
                  <c:v>3</c:v>
                </c:pt>
                <c:pt idx="30">
                  <c:v>3.5</c:v>
                </c:pt>
                <c:pt idx="31">
                  <c:v>4</c:v>
                </c:pt>
                <c:pt idx="32">
                  <c:v>4.5</c:v>
                </c:pt>
                <c:pt idx="33">
                  <c:v>5</c:v>
                </c:pt>
                <c:pt idx="34">
                  <c:v>5.5</c:v>
                </c:pt>
                <c:pt idx="35">
                  <c:v>6</c:v>
                </c:pt>
              </c:numCache>
            </c:numRef>
          </c:xVal>
          <c:yVal>
            <c:numRef>
              <c:f>Sheet1!$D$2:$D$37</c:f>
              <c:numCache>
                <c:formatCode>General</c:formatCode>
                <c:ptCount val="36"/>
                <c:pt idx="12" formatCode="0">
                  <c:v>1</c:v>
                </c:pt>
                <c:pt idx="13" formatCode="0">
                  <c:v>1</c:v>
                </c:pt>
                <c:pt idx="14" formatCode="0">
                  <c:v>1</c:v>
                </c:pt>
                <c:pt idx="15" formatCode="0">
                  <c:v>1</c:v>
                </c:pt>
                <c:pt idx="16" formatCode="0">
                  <c:v>1</c:v>
                </c:pt>
                <c:pt idx="17" formatCode="0">
                  <c:v>1</c:v>
                </c:pt>
                <c:pt idx="18" formatCode="0">
                  <c:v>1</c:v>
                </c:pt>
                <c:pt idx="19" formatCode="0">
                  <c:v>1</c:v>
                </c:pt>
                <c:pt idx="20" formatCode="0">
                  <c:v>1</c:v>
                </c:pt>
                <c:pt idx="21" formatCode="0">
                  <c:v>1</c:v>
                </c:pt>
                <c:pt idx="22" formatCode="0">
                  <c:v>1</c:v>
                </c:pt>
                <c:pt idx="23" formatCode="0">
                  <c:v>1</c:v>
                </c:pt>
              </c:numCache>
            </c:numRef>
          </c:yVal>
          <c:bubbleSize>
            <c:numRef>
              <c:f>Sheet1!$E$2:$E$37</c:f>
              <c:numCache>
                <c:formatCode>General</c:formatCode>
                <c:ptCount val="36"/>
                <c:pt idx="12" formatCode="0">
                  <c:v>6.2839999999999998</c:v>
                </c:pt>
                <c:pt idx="13" formatCode="0">
                  <c:v>20.114999999999998</c:v>
                </c:pt>
                <c:pt idx="14" formatCode="0">
                  <c:v>48.658000000000001</c:v>
                </c:pt>
                <c:pt idx="15" formatCode="0">
                  <c:v>30.236000000000001</c:v>
                </c:pt>
                <c:pt idx="16" formatCode="0">
                  <c:v>8.8040000000000003</c:v>
                </c:pt>
                <c:pt idx="17" formatCode="0">
                  <c:v>8.7590000000000003</c:v>
                </c:pt>
                <c:pt idx="18" formatCode="0">
                  <c:v>26.875</c:v>
                </c:pt>
                <c:pt idx="19" formatCode="0">
                  <c:v>11.997999999999999</c:v>
                </c:pt>
                <c:pt idx="20" formatCode="0">
                  <c:v>16.838999999999999</c:v>
                </c:pt>
                <c:pt idx="21" formatCode="0">
                  <c:v>47.451000000000001</c:v>
                </c:pt>
                <c:pt idx="22" formatCode="0">
                  <c:v>11.374000000000001</c:v>
                </c:pt>
                <c:pt idx="23" formatCode="0">
                  <c:v>7.0570000000000004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B-6830-4B4A-AB2F-204BDEDA648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 w="25400">
              <a:noFill/>
            </a:ln>
          </c:spPr>
          <c:invertIfNegative val="0"/>
          <c:dPt>
            <c:idx val="3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0CF-487F-A3E6-2FDD34EEFEA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Sheet1!$A$2:$A$37</c:f>
              <c:numCache>
                <c:formatCode>General</c:formatCode>
                <c:ptCount val="36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  <c:pt idx="4">
                  <c:v>2.5</c:v>
                </c:pt>
                <c:pt idx="5">
                  <c:v>3</c:v>
                </c:pt>
                <c:pt idx="6">
                  <c:v>3.5</c:v>
                </c:pt>
                <c:pt idx="7">
                  <c:v>4</c:v>
                </c:pt>
                <c:pt idx="8">
                  <c:v>4.5</c:v>
                </c:pt>
                <c:pt idx="9">
                  <c:v>5</c:v>
                </c:pt>
                <c:pt idx="10">
                  <c:v>5.5</c:v>
                </c:pt>
                <c:pt idx="11">
                  <c:v>6</c:v>
                </c:pt>
                <c:pt idx="12">
                  <c:v>0.5</c:v>
                </c:pt>
                <c:pt idx="13">
                  <c:v>1</c:v>
                </c:pt>
                <c:pt idx="14">
                  <c:v>1.5</c:v>
                </c:pt>
                <c:pt idx="15">
                  <c:v>2</c:v>
                </c:pt>
                <c:pt idx="16">
                  <c:v>2.5</c:v>
                </c:pt>
                <c:pt idx="17">
                  <c:v>3</c:v>
                </c:pt>
                <c:pt idx="18">
                  <c:v>3.5</c:v>
                </c:pt>
                <c:pt idx="19">
                  <c:v>4</c:v>
                </c:pt>
                <c:pt idx="20">
                  <c:v>4.5</c:v>
                </c:pt>
                <c:pt idx="21">
                  <c:v>5</c:v>
                </c:pt>
                <c:pt idx="22">
                  <c:v>5.5</c:v>
                </c:pt>
                <c:pt idx="23">
                  <c:v>6</c:v>
                </c:pt>
                <c:pt idx="24">
                  <c:v>0.5</c:v>
                </c:pt>
                <c:pt idx="25">
                  <c:v>1</c:v>
                </c:pt>
                <c:pt idx="26">
                  <c:v>1.5</c:v>
                </c:pt>
                <c:pt idx="27">
                  <c:v>2</c:v>
                </c:pt>
                <c:pt idx="28">
                  <c:v>2.5</c:v>
                </c:pt>
                <c:pt idx="29">
                  <c:v>3</c:v>
                </c:pt>
                <c:pt idx="30">
                  <c:v>3.5</c:v>
                </c:pt>
                <c:pt idx="31">
                  <c:v>4</c:v>
                </c:pt>
                <c:pt idx="32">
                  <c:v>4.5</c:v>
                </c:pt>
                <c:pt idx="33">
                  <c:v>5</c:v>
                </c:pt>
                <c:pt idx="34">
                  <c:v>5.5</c:v>
                </c:pt>
                <c:pt idx="35">
                  <c:v>6</c:v>
                </c:pt>
              </c:numCache>
            </c:numRef>
          </c:xVal>
          <c:yVal>
            <c:numRef>
              <c:f>Sheet1!$F$2:$F$37</c:f>
              <c:numCache>
                <c:formatCode>General</c:formatCode>
                <c:ptCount val="36"/>
                <c:pt idx="24" formatCode="0">
                  <c:v>1.5</c:v>
                </c:pt>
                <c:pt idx="25" formatCode="0">
                  <c:v>1.5</c:v>
                </c:pt>
                <c:pt idx="26" formatCode="0">
                  <c:v>1.5</c:v>
                </c:pt>
                <c:pt idx="27" formatCode="0">
                  <c:v>1.5</c:v>
                </c:pt>
                <c:pt idx="28" formatCode="0">
                  <c:v>1.5</c:v>
                </c:pt>
                <c:pt idx="29" formatCode="0">
                  <c:v>1.5</c:v>
                </c:pt>
                <c:pt idx="30" formatCode="0">
                  <c:v>1.5</c:v>
                </c:pt>
                <c:pt idx="31" formatCode="0">
                  <c:v>1.5</c:v>
                </c:pt>
                <c:pt idx="32" formatCode="0">
                  <c:v>1.5</c:v>
                </c:pt>
                <c:pt idx="33" formatCode="0">
                  <c:v>1.5</c:v>
                </c:pt>
                <c:pt idx="34" formatCode="0">
                  <c:v>1.5</c:v>
                </c:pt>
                <c:pt idx="35" formatCode="0">
                  <c:v>1.5</c:v>
                </c:pt>
              </c:numCache>
            </c:numRef>
          </c:yVal>
          <c:bubbleSize>
            <c:numRef>
              <c:f>Sheet1!$G$2:$G$37</c:f>
              <c:numCache>
                <c:formatCode>General</c:formatCode>
                <c:ptCount val="36"/>
                <c:pt idx="24" formatCode="0">
                  <c:v>3.9590000000000001</c:v>
                </c:pt>
                <c:pt idx="25" formatCode="0">
                  <c:v>17.655999999999999</c:v>
                </c:pt>
                <c:pt idx="26" formatCode="0">
                  <c:v>27.53</c:v>
                </c:pt>
                <c:pt idx="27" formatCode="0">
                  <c:v>24.061</c:v>
                </c:pt>
                <c:pt idx="28" formatCode="0">
                  <c:v>4.9400000000000004</c:v>
                </c:pt>
                <c:pt idx="29" formatCode="0">
                  <c:v>7.0940000000000003</c:v>
                </c:pt>
                <c:pt idx="30" formatCode="0">
                  <c:v>24.085999999999999</c:v>
                </c:pt>
                <c:pt idx="31" formatCode="0">
                  <c:v>8.1539999999999999</c:v>
                </c:pt>
                <c:pt idx="32" formatCode="0">
                  <c:v>16.55</c:v>
                </c:pt>
                <c:pt idx="33" formatCode="0">
                  <c:v>63.201999999999998</c:v>
                </c:pt>
                <c:pt idx="34" formatCode="0">
                  <c:v>15.089</c:v>
                </c:pt>
                <c:pt idx="35" formatCode="0">
                  <c:v>5.6710000000000003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C-6830-4B4A-AB2F-204BDEDA6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478751048"/>
        <c:axId val="478751440"/>
      </c:bubbleChart>
      <c:valAx>
        <c:axId val="478751048"/>
        <c:scaling>
          <c:orientation val="minMax"/>
          <c:max val="6.2"/>
          <c:min val="-0.30000000000000004"/>
        </c:scaling>
        <c:delete val="1"/>
        <c:axPos val="b"/>
        <c:numFmt formatCode="General" sourceLinked="1"/>
        <c:majorTickMark val="out"/>
        <c:minorTickMark val="none"/>
        <c:tickLblPos val="nextTo"/>
        <c:crossAx val="478751440"/>
        <c:crosses val="autoZero"/>
        <c:crossBetween val="midCat"/>
        <c:majorUnit val="1"/>
      </c:valAx>
      <c:valAx>
        <c:axId val="478751440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0" sourceLinked="1"/>
        <c:majorTickMark val="none"/>
        <c:minorTickMark val="none"/>
        <c:tickLblPos val="none"/>
        <c:crossAx val="478751048"/>
        <c:crosses val="autoZero"/>
        <c:crossBetween val="midCat"/>
        <c:majorUnit val="1"/>
      </c:valAx>
    </c:plotArea>
    <c:plotVisOnly val="1"/>
    <c:dispBlanksAs val="gap"/>
    <c:showDLblsOverMax val="0"/>
  </c:chart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116504854368932E-2"/>
          <c:y val="4.780114722753346E-2"/>
          <c:w val="0.80495139796206616"/>
          <c:h val="0.925430210325047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Зацікавленість до тем</c:v>
                </c:pt>
              </c:strCache>
            </c:strRef>
          </c:tx>
          <c:spPr>
            <a:ln w="28575">
              <a:solidFill>
                <a:schemeClr val="tx1">
                  <a:lumMod val="5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Sheet1!$A$3:$A$27</c:f>
              <c:numCache>
                <c:formatCode>General</c:formatCode>
                <c:ptCount val="25"/>
                <c:pt idx="0">
                  <c:v>37.645000000000003</c:v>
                </c:pt>
                <c:pt idx="1">
                  <c:v>10.904</c:v>
                </c:pt>
                <c:pt idx="2">
                  <c:v>33.872999999999998</c:v>
                </c:pt>
                <c:pt idx="3">
                  <c:v>37.154000000000003</c:v>
                </c:pt>
                <c:pt idx="4">
                  <c:v>13.180999999999999</c:v>
                </c:pt>
                <c:pt idx="5">
                  <c:v>33.274999999999999</c:v>
                </c:pt>
                <c:pt idx="6">
                  <c:v>26.414000000000001</c:v>
                </c:pt>
                <c:pt idx="7">
                  <c:v>14.048</c:v>
                </c:pt>
                <c:pt idx="8">
                  <c:v>5.6059999999999999</c:v>
                </c:pt>
                <c:pt idx="9">
                  <c:v>19.347999999999999</c:v>
                </c:pt>
                <c:pt idx="10">
                  <c:v>15.363</c:v>
                </c:pt>
                <c:pt idx="13">
                  <c:v>27.469000000000001</c:v>
                </c:pt>
                <c:pt idx="14">
                  <c:v>8.3019999999999996</c:v>
                </c:pt>
                <c:pt idx="15">
                  <c:v>28.387</c:v>
                </c:pt>
                <c:pt idx="16">
                  <c:v>28.053000000000001</c:v>
                </c:pt>
                <c:pt idx="17">
                  <c:v>9.9640000000000004</c:v>
                </c:pt>
                <c:pt idx="18">
                  <c:v>23.959</c:v>
                </c:pt>
                <c:pt idx="19">
                  <c:v>17.503</c:v>
                </c:pt>
                <c:pt idx="20">
                  <c:v>10.973000000000001</c:v>
                </c:pt>
                <c:pt idx="21">
                  <c:v>3.8010000000000002</c:v>
                </c:pt>
                <c:pt idx="22">
                  <c:v>13.137</c:v>
                </c:pt>
                <c:pt idx="23">
                  <c:v>8.5920000000000005</c:v>
                </c:pt>
              </c:numCache>
            </c:numRef>
          </c:xVal>
          <c:yVal>
            <c:numRef>
              <c:f>Sheet1!$B$3:$B$27</c:f>
              <c:numCache>
                <c:formatCode>General</c:formatCode>
                <c:ptCount val="2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C04F-4129-9271-CB04C9A55AD8}"/>
            </c:ext>
          </c:extLst>
        </c:ser>
        <c:ser>
          <c:idx val="3"/>
          <c:order val="1"/>
          <c:tx>
            <c:strRef>
              <c:f>Sheet1!$C$1:$C$2</c:f>
              <c:strCache>
                <c:ptCount val="2"/>
                <c:pt idx="0">
                  <c:v>Зацікавленість сферами дії влади</c:v>
                </c:pt>
              </c:strCache>
            </c:strRef>
          </c:tx>
          <c:spPr>
            <a:ln w="28575">
              <a:solidFill>
                <a:schemeClr val="bg2"/>
              </a:solidFill>
              <a:prstDash val="solid"/>
            </a:ln>
          </c:spPr>
          <c:marker>
            <c:symbol val="none"/>
          </c:marker>
          <c:xVal>
            <c:numRef>
              <c:f>Sheet1!$A$3:$A$27</c:f>
              <c:numCache>
                <c:formatCode>General</c:formatCode>
                <c:ptCount val="25"/>
                <c:pt idx="0">
                  <c:v>37.645000000000003</c:v>
                </c:pt>
                <c:pt idx="1">
                  <c:v>10.904</c:v>
                </c:pt>
                <c:pt idx="2">
                  <c:v>33.872999999999998</c:v>
                </c:pt>
                <c:pt idx="3">
                  <c:v>37.154000000000003</c:v>
                </c:pt>
                <c:pt idx="4">
                  <c:v>13.180999999999999</c:v>
                </c:pt>
                <c:pt idx="5">
                  <c:v>33.274999999999999</c:v>
                </c:pt>
                <c:pt idx="6">
                  <c:v>26.414000000000001</c:v>
                </c:pt>
                <c:pt idx="7">
                  <c:v>14.048</c:v>
                </c:pt>
                <c:pt idx="8">
                  <c:v>5.6059999999999999</c:v>
                </c:pt>
                <c:pt idx="9">
                  <c:v>19.347999999999999</c:v>
                </c:pt>
                <c:pt idx="10">
                  <c:v>15.363</c:v>
                </c:pt>
                <c:pt idx="13">
                  <c:v>27.469000000000001</c:v>
                </c:pt>
                <c:pt idx="14">
                  <c:v>8.3019999999999996</c:v>
                </c:pt>
                <c:pt idx="15">
                  <c:v>28.387</c:v>
                </c:pt>
                <c:pt idx="16">
                  <c:v>28.053000000000001</c:v>
                </c:pt>
                <c:pt idx="17">
                  <c:v>9.9640000000000004</c:v>
                </c:pt>
                <c:pt idx="18">
                  <c:v>23.959</c:v>
                </c:pt>
                <c:pt idx="19">
                  <c:v>17.503</c:v>
                </c:pt>
                <c:pt idx="20">
                  <c:v>10.973000000000001</c:v>
                </c:pt>
                <c:pt idx="21">
                  <c:v>3.8010000000000002</c:v>
                </c:pt>
                <c:pt idx="22">
                  <c:v>13.137</c:v>
                </c:pt>
                <c:pt idx="23">
                  <c:v>8.5920000000000005</c:v>
                </c:pt>
              </c:numCache>
            </c:numRef>
          </c:xVal>
          <c:yVal>
            <c:numRef>
              <c:f>Sheet1!$C$3:$C$27</c:f>
              <c:numCache>
                <c:formatCode>General</c:formatCode>
                <c:ptCount val="25"/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40-C04F-4129-9271-CB04C9A55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607936"/>
        <c:axId val="299609472"/>
      </c:scatterChart>
      <c:valAx>
        <c:axId val="299607936"/>
        <c:scaling>
          <c:orientation val="minMax"/>
          <c:max val="8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 w="103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defRPr>
            </a:pPr>
            <a:endParaRPr lang="uk-UA"/>
          </a:p>
        </c:txPr>
        <c:crossAx val="299609472"/>
        <c:crosses val="autoZero"/>
        <c:crossBetween val="midCat"/>
        <c:majorUnit val="10"/>
        <c:minorUnit val="0.3"/>
      </c:valAx>
      <c:valAx>
        <c:axId val="299609472"/>
        <c:scaling>
          <c:orientation val="maxMin"/>
          <c:max val="13"/>
          <c:min val="1"/>
        </c:scaling>
        <c:delete val="1"/>
        <c:axPos val="l"/>
        <c:majorGridlines>
          <c:spPr>
            <a:ln w="2595">
              <a:solidFill>
                <a:srgbClr val="808080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299607936"/>
        <c:crossesAt val="0"/>
        <c:crossBetween val="midCat"/>
        <c:majorUnit val="1"/>
      </c:valAx>
      <c:spPr>
        <a:solidFill>
          <a:srgbClr val="FFFFFF"/>
        </a:solidFill>
        <a:ln w="10381">
          <a:solidFill>
            <a:srgbClr val="C0C0C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38752305714935"/>
          <c:y val="0.28806913939261991"/>
          <c:w val="0.1461247694285065"/>
          <c:h val="0.27011196490792866"/>
        </c:manualLayout>
      </c:layout>
      <c:overlay val="0"/>
      <c:txPr>
        <a:bodyPr/>
        <a:lstStyle/>
        <a:p>
          <a:pPr>
            <a:defRPr sz="1000" b="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11650638535595E-2"/>
          <c:y val="5.9308184733643632E-2"/>
          <c:w val="0.80495139796206616"/>
          <c:h val="0.925430210325047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Зацікавленість до тем</c:v>
                </c:pt>
              </c:strCache>
            </c:strRef>
          </c:tx>
          <c:spPr>
            <a:ln w="28575">
              <a:solidFill>
                <a:schemeClr val="tx1">
                  <a:lumMod val="50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Sheet1!$A$3:$A$27</c:f>
              <c:numCache>
                <c:formatCode>General</c:formatCode>
                <c:ptCount val="25"/>
                <c:pt idx="0">
                  <c:v>40.618000000000002</c:v>
                </c:pt>
                <c:pt idx="1">
                  <c:v>11.725</c:v>
                </c:pt>
                <c:pt idx="2">
                  <c:v>40.46</c:v>
                </c:pt>
                <c:pt idx="3">
                  <c:v>28.050999999999998</c:v>
                </c:pt>
                <c:pt idx="4">
                  <c:v>35.588000000000001</c:v>
                </c:pt>
                <c:pt idx="5">
                  <c:v>35.655000000000001</c:v>
                </c:pt>
                <c:pt idx="6">
                  <c:v>41.253</c:v>
                </c:pt>
                <c:pt idx="7">
                  <c:v>30.611000000000001</c:v>
                </c:pt>
                <c:pt idx="8">
                  <c:v>20.327000000000002</c:v>
                </c:pt>
                <c:pt idx="9">
                  <c:v>27.716000000000001</c:v>
                </c:pt>
                <c:pt idx="10">
                  <c:v>21.3</c:v>
                </c:pt>
                <c:pt idx="13">
                  <c:v>27.779</c:v>
                </c:pt>
                <c:pt idx="14">
                  <c:v>8.9610000000000003</c:v>
                </c:pt>
                <c:pt idx="15">
                  <c:v>31.068999999999999</c:v>
                </c:pt>
                <c:pt idx="16">
                  <c:v>25.26</c:v>
                </c:pt>
                <c:pt idx="17">
                  <c:v>30.79</c:v>
                </c:pt>
                <c:pt idx="18">
                  <c:v>34.515000000000001</c:v>
                </c:pt>
                <c:pt idx="19">
                  <c:v>30.797000000000001</c:v>
                </c:pt>
                <c:pt idx="20">
                  <c:v>19.277000000000001</c:v>
                </c:pt>
                <c:pt idx="21">
                  <c:v>17.664000000000001</c:v>
                </c:pt>
                <c:pt idx="22">
                  <c:v>23.876999999999999</c:v>
                </c:pt>
                <c:pt idx="23">
                  <c:v>15.750999999999999</c:v>
                </c:pt>
              </c:numCache>
            </c:numRef>
          </c:xVal>
          <c:yVal>
            <c:numRef>
              <c:f>Sheet1!$B$3:$B$27</c:f>
              <c:numCache>
                <c:formatCode>General</c:formatCode>
                <c:ptCount val="2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64-4518-BFB4-3F2F1E388EBD}"/>
            </c:ext>
          </c:extLst>
        </c:ser>
        <c:ser>
          <c:idx val="3"/>
          <c:order val="1"/>
          <c:tx>
            <c:strRef>
              <c:f>Sheet1!$C$1:$C$2</c:f>
              <c:strCache>
                <c:ptCount val="2"/>
                <c:pt idx="0">
                  <c:v>Зацікавленість сферами дії влади</c:v>
                </c:pt>
              </c:strCache>
            </c:strRef>
          </c:tx>
          <c:spPr>
            <a:ln w="28575">
              <a:solidFill>
                <a:schemeClr val="bg2"/>
              </a:solidFill>
              <a:prstDash val="solid"/>
            </a:ln>
          </c:spPr>
          <c:marker>
            <c:symbol val="none"/>
          </c:marker>
          <c:xVal>
            <c:numRef>
              <c:f>Sheet1!$A$3:$A$27</c:f>
              <c:numCache>
                <c:formatCode>General</c:formatCode>
                <c:ptCount val="25"/>
                <c:pt idx="0">
                  <c:v>40.618000000000002</c:v>
                </c:pt>
                <c:pt idx="1">
                  <c:v>11.725</c:v>
                </c:pt>
                <c:pt idx="2">
                  <c:v>40.46</c:v>
                </c:pt>
                <c:pt idx="3">
                  <c:v>28.050999999999998</c:v>
                </c:pt>
                <c:pt idx="4">
                  <c:v>35.588000000000001</c:v>
                </c:pt>
                <c:pt idx="5">
                  <c:v>35.655000000000001</c:v>
                </c:pt>
                <c:pt idx="6">
                  <c:v>41.253</c:v>
                </c:pt>
                <c:pt idx="7">
                  <c:v>30.611000000000001</c:v>
                </c:pt>
                <c:pt idx="8">
                  <c:v>20.327000000000002</c:v>
                </c:pt>
                <c:pt idx="9">
                  <c:v>27.716000000000001</c:v>
                </c:pt>
                <c:pt idx="10">
                  <c:v>21.3</c:v>
                </c:pt>
                <c:pt idx="13">
                  <c:v>27.779</c:v>
                </c:pt>
                <c:pt idx="14">
                  <c:v>8.9610000000000003</c:v>
                </c:pt>
                <c:pt idx="15">
                  <c:v>31.068999999999999</c:v>
                </c:pt>
                <c:pt idx="16">
                  <c:v>25.26</c:v>
                </c:pt>
                <c:pt idx="17">
                  <c:v>30.79</c:v>
                </c:pt>
                <c:pt idx="18">
                  <c:v>34.515000000000001</c:v>
                </c:pt>
                <c:pt idx="19">
                  <c:v>30.797000000000001</c:v>
                </c:pt>
                <c:pt idx="20">
                  <c:v>19.277000000000001</c:v>
                </c:pt>
                <c:pt idx="21">
                  <c:v>17.664000000000001</c:v>
                </c:pt>
                <c:pt idx="22">
                  <c:v>23.876999999999999</c:v>
                </c:pt>
                <c:pt idx="23">
                  <c:v>15.750999999999999</c:v>
                </c:pt>
              </c:numCache>
            </c:numRef>
          </c:xVal>
          <c:yVal>
            <c:numRef>
              <c:f>Sheet1!$C$3:$C$27</c:f>
              <c:numCache>
                <c:formatCode>General</c:formatCode>
                <c:ptCount val="25"/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D64-4518-BFB4-3F2F1E388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607936"/>
        <c:axId val="299609472"/>
      </c:scatterChart>
      <c:valAx>
        <c:axId val="299607936"/>
        <c:scaling>
          <c:orientation val="minMax"/>
          <c:max val="80"/>
          <c:min val="0"/>
        </c:scaling>
        <c:delete val="0"/>
        <c:axPos val="t"/>
        <c:numFmt formatCode="0" sourceLinked="0"/>
        <c:majorTickMark val="out"/>
        <c:minorTickMark val="none"/>
        <c:tickLblPos val="nextTo"/>
        <c:spPr>
          <a:ln w="103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defRPr>
            </a:pPr>
            <a:endParaRPr lang="uk-UA"/>
          </a:p>
        </c:txPr>
        <c:crossAx val="299609472"/>
        <c:crosses val="autoZero"/>
        <c:crossBetween val="midCat"/>
        <c:majorUnit val="10"/>
        <c:minorUnit val="0.3"/>
      </c:valAx>
      <c:valAx>
        <c:axId val="299609472"/>
        <c:scaling>
          <c:orientation val="maxMin"/>
          <c:max val="13"/>
          <c:min val="1"/>
        </c:scaling>
        <c:delete val="1"/>
        <c:axPos val="l"/>
        <c:majorGridlines>
          <c:spPr>
            <a:ln w="2595">
              <a:solidFill>
                <a:srgbClr val="808080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299607936"/>
        <c:crossesAt val="0"/>
        <c:crossBetween val="midCat"/>
        <c:majorUnit val="1"/>
      </c:valAx>
      <c:spPr>
        <a:solidFill>
          <a:srgbClr val="FFFFFF"/>
        </a:solidFill>
        <a:ln w="10381">
          <a:solidFill>
            <a:srgbClr val="C0C0C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38752305714935"/>
          <c:y val="0.28806913939261991"/>
          <c:w val="0.1461247694285065"/>
          <c:h val="0.27011196490792866"/>
        </c:manualLayout>
      </c:layout>
      <c:overlay val="0"/>
      <c:txPr>
        <a:bodyPr/>
        <a:lstStyle/>
        <a:p>
          <a:pPr>
            <a:defRPr sz="1000" b="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uk-UA" sz="1200" b="1" i="0" u="none" strike="noStrike" baseline="0" dirty="0" smtClean="0">
                <a:effectLst/>
              </a:rPr>
              <a:t>Чи важливо впливати на контент</a:t>
            </a:r>
            <a:endParaRPr lang="uk-UA" sz="1200" dirty="0"/>
          </a:p>
        </c:rich>
      </c:tx>
      <c:layout>
        <c:manualLayout>
          <c:xMode val="edge"/>
          <c:yMode val="edge"/>
          <c:x val="5.416078503286102E-4"/>
          <c:y val="5.754939278593438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773377628610542"/>
          <c:y val="0.21217464201558819"/>
          <c:w val="0.77744253057383428"/>
          <c:h val="0.724521025919883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5 - Важливо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8.5340000000000007</c:v>
                </c:pt>
                <c:pt idx="1">
                  <c:v>10.317</c:v>
                </c:pt>
                <c:pt idx="2">
                  <c:v>5.32</c:v>
                </c:pt>
                <c:pt idx="3">
                  <c:v>9.5790000000000006</c:v>
                </c:pt>
                <c:pt idx="4">
                  <c:v>6.3769999999999998</c:v>
                </c:pt>
                <c:pt idx="5">
                  <c:v>9.9890000000000008</c:v>
                </c:pt>
                <c:pt idx="6">
                  <c:v>12.835000000000001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4-4CDB-AF1A-2DB9E4FA8F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12.961</c:v>
                </c:pt>
                <c:pt idx="1">
                  <c:v>21.701000000000001</c:v>
                </c:pt>
                <c:pt idx="2">
                  <c:v>10.417999999999999</c:v>
                </c:pt>
                <c:pt idx="3">
                  <c:v>15.121</c:v>
                </c:pt>
                <c:pt idx="4">
                  <c:v>13.925000000000001</c:v>
                </c:pt>
                <c:pt idx="5">
                  <c:v>9.6790000000000003</c:v>
                </c:pt>
                <c:pt idx="6">
                  <c:v>10.821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4-4CDB-AF1A-2DB9E4FA8F6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23.126999999999999</c:v>
                </c:pt>
                <c:pt idx="1">
                  <c:v>24.088999999999999</c:v>
                </c:pt>
                <c:pt idx="2">
                  <c:v>23.416</c:v>
                </c:pt>
                <c:pt idx="3">
                  <c:v>24.643999999999998</c:v>
                </c:pt>
                <c:pt idx="4">
                  <c:v>28.337</c:v>
                </c:pt>
                <c:pt idx="5">
                  <c:v>16.533000000000001</c:v>
                </c:pt>
                <c:pt idx="6">
                  <c:v>20.239000000000001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14-4CDB-AF1A-2DB9E4FA8F6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lumMod val="6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13.180999999999999</c:v>
                </c:pt>
                <c:pt idx="1">
                  <c:v>14.247</c:v>
                </c:pt>
                <c:pt idx="2">
                  <c:v>13.707000000000001</c:v>
                </c:pt>
                <c:pt idx="3">
                  <c:v>12.128</c:v>
                </c:pt>
                <c:pt idx="4">
                  <c:v>14.329000000000001</c:v>
                </c:pt>
                <c:pt idx="5">
                  <c:v>14.276999999999999</c:v>
                </c:pt>
                <c:pt idx="6">
                  <c:v>11.154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14-4CDB-AF1A-2DB9E4FA8F6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1 - Не важливо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Sheet1!$F$2:$F$8</c:f>
              <c:numCache>
                <c:formatCode>0</c:formatCode>
                <c:ptCount val="7"/>
                <c:pt idx="0">
                  <c:v>32.378</c:v>
                </c:pt>
                <c:pt idx="1">
                  <c:v>21.687000000000001</c:v>
                </c:pt>
                <c:pt idx="2">
                  <c:v>39.679000000000002</c:v>
                </c:pt>
                <c:pt idx="3">
                  <c:v>25.66</c:v>
                </c:pt>
                <c:pt idx="4">
                  <c:v>27.399000000000001</c:v>
                </c:pt>
                <c:pt idx="5">
                  <c:v>38.57</c:v>
                </c:pt>
                <c:pt idx="6">
                  <c:v>36.753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14-4CDB-AF1A-2DB9E4FA8F6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Sheet1!$G$2:$G$8</c:f>
              <c:numCache>
                <c:formatCode>0</c:formatCode>
                <c:ptCount val="7"/>
                <c:pt idx="0">
                  <c:v>9.8179999999999996</c:v>
                </c:pt>
                <c:pt idx="1">
                  <c:v>7.9589999999999996</c:v>
                </c:pt>
                <c:pt idx="2">
                  <c:v>7.46</c:v>
                </c:pt>
                <c:pt idx="3">
                  <c:v>12.867000000000001</c:v>
                </c:pt>
                <c:pt idx="4">
                  <c:v>9.6329999999999991</c:v>
                </c:pt>
                <c:pt idx="5">
                  <c:v>10.952999999999999</c:v>
                </c:pt>
                <c:pt idx="6">
                  <c:v>8.1969999999999992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14-4CDB-AF1A-2DB9E4FA8F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5112"/>
        <c:axId val="477855504"/>
      </c:barChart>
      <c:catAx>
        <c:axId val="4778551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7855504"/>
        <c:crosses val="autoZero"/>
        <c:auto val="1"/>
        <c:lblAlgn val="ctr"/>
        <c:lblOffset val="100"/>
        <c:noMultiLvlLbl val="0"/>
      </c:catAx>
      <c:valAx>
        <c:axId val="477855504"/>
        <c:scaling>
          <c:orientation val="minMax"/>
          <c:max val="11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7855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690894733325657"/>
          <c:y val="0.10822185970636217"/>
          <c:w val="0.5861819276406226"/>
          <c:h val="9.8197843030632587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dirty="0" err="1" smtClean="0"/>
              <a:t>Чи</a:t>
            </a:r>
            <a:r>
              <a:rPr lang="ru-RU" sz="1200" dirty="0" smtClean="0"/>
              <a:t> </a:t>
            </a:r>
            <a:r>
              <a:rPr lang="ru-RU" sz="1200" dirty="0" err="1" smtClean="0"/>
              <a:t>важливо</a:t>
            </a:r>
            <a:r>
              <a:rPr lang="ru-RU" sz="1200" dirty="0" smtClean="0"/>
              <a:t> </a:t>
            </a:r>
            <a:r>
              <a:rPr lang="ru-RU" sz="1200" dirty="0" err="1" smtClean="0"/>
              <a:t>мати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зворотній</a:t>
            </a:r>
            <a:r>
              <a:rPr lang="ru-RU" sz="1200" dirty="0" smtClean="0"/>
              <a:t> </a:t>
            </a:r>
            <a:r>
              <a:rPr lang="ru-RU" sz="1200" dirty="0" err="1" smtClean="0"/>
              <a:t>зв’язок</a:t>
            </a:r>
            <a:endParaRPr lang="uk-UA" sz="1200" dirty="0"/>
          </a:p>
        </c:rich>
      </c:tx>
      <c:layout>
        <c:manualLayout>
          <c:xMode val="edge"/>
          <c:yMode val="edge"/>
          <c:x val="5.4160785032859404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773377628610542"/>
          <c:y val="0.20634274964520663"/>
          <c:w val="0.77744253057383428"/>
          <c:h val="0.707365342723825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5 - Важливо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6.55</c:v>
                </c:pt>
                <c:pt idx="1">
                  <c:v>7.2110000000000003</c:v>
                </c:pt>
                <c:pt idx="2">
                  <c:v>4.8739999999999997</c:v>
                </c:pt>
                <c:pt idx="3">
                  <c:v>6.7969999999999997</c:v>
                </c:pt>
                <c:pt idx="4">
                  <c:v>6.1219999999999999</c:v>
                </c:pt>
                <c:pt idx="5">
                  <c:v>7.5439999999999996</c:v>
                </c:pt>
                <c:pt idx="6">
                  <c:v>8.5820000000000007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4-42FF-92A9-800F6EF7F2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9.2959999999999994</c:v>
                </c:pt>
                <c:pt idx="1">
                  <c:v>14.776</c:v>
                </c:pt>
                <c:pt idx="2">
                  <c:v>7.8010000000000002</c:v>
                </c:pt>
                <c:pt idx="3">
                  <c:v>10.340999999999999</c:v>
                </c:pt>
                <c:pt idx="4">
                  <c:v>9.8390000000000004</c:v>
                </c:pt>
                <c:pt idx="5">
                  <c:v>7.2629999999999999</c:v>
                </c:pt>
                <c:pt idx="6">
                  <c:v>8.4740000000000002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E4-42FF-92A9-800F6EF7F28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20.334</c:v>
                </c:pt>
                <c:pt idx="1">
                  <c:v>22.19</c:v>
                </c:pt>
                <c:pt idx="2">
                  <c:v>19.440000000000001</c:v>
                </c:pt>
                <c:pt idx="3">
                  <c:v>20.413</c:v>
                </c:pt>
                <c:pt idx="4">
                  <c:v>26.991</c:v>
                </c:pt>
                <c:pt idx="5">
                  <c:v>14.228</c:v>
                </c:pt>
                <c:pt idx="6">
                  <c:v>20.51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E4-42FF-92A9-800F6EF7F28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FFF">
                <a:lumMod val="6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14.678000000000001</c:v>
                </c:pt>
                <c:pt idx="1">
                  <c:v>18.25</c:v>
                </c:pt>
                <c:pt idx="2">
                  <c:v>13.242000000000001</c:v>
                </c:pt>
                <c:pt idx="3">
                  <c:v>16.332000000000001</c:v>
                </c:pt>
                <c:pt idx="4">
                  <c:v>14.518000000000001</c:v>
                </c:pt>
                <c:pt idx="5">
                  <c:v>16.023</c:v>
                </c:pt>
                <c:pt idx="6">
                  <c:v>10.436999999999999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E4-42FF-92A9-800F6EF7F28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1 - Не важливо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Sheet1!$F$2:$F$8</c:f>
              <c:numCache>
                <c:formatCode>0</c:formatCode>
                <c:ptCount val="7"/>
                <c:pt idx="0">
                  <c:v>39.756</c:v>
                </c:pt>
                <c:pt idx="1">
                  <c:v>30.416</c:v>
                </c:pt>
                <c:pt idx="2">
                  <c:v>46.698</c:v>
                </c:pt>
                <c:pt idx="3">
                  <c:v>33.575000000000003</c:v>
                </c:pt>
                <c:pt idx="4">
                  <c:v>33.667000000000002</c:v>
                </c:pt>
                <c:pt idx="5">
                  <c:v>45.715000000000003</c:v>
                </c:pt>
                <c:pt idx="6">
                  <c:v>44.368000000000002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E4-42FF-92A9-800F6EF7F28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n=3300</c:v>
                </c:pt>
                <c:pt idx="1">
                  <c:v>Київ, n=251</c:v>
                </c:pt>
                <c:pt idx="2">
                  <c:v>Схід, n=864</c:v>
                </c:pt>
                <c:pt idx="3">
                  <c:v>Захід, n=888</c:v>
                </c:pt>
                <c:pt idx="4">
                  <c:v>Північ, n=445</c:v>
                </c:pt>
                <c:pt idx="5">
                  <c:v>Центр, n=457</c:v>
                </c:pt>
                <c:pt idx="6">
                  <c:v>Південь, n=394</c:v>
                </c:pt>
              </c:strCache>
            </c:strRef>
          </c:cat>
          <c:val>
            <c:numRef>
              <c:f>Sheet1!$G$2:$G$8</c:f>
              <c:numCache>
                <c:formatCode>0</c:formatCode>
                <c:ptCount val="7"/>
                <c:pt idx="0">
                  <c:v>9.3859999999999992</c:v>
                </c:pt>
                <c:pt idx="1">
                  <c:v>7.157</c:v>
                </c:pt>
                <c:pt idx="2">
                  <c:v>7.9450000000000003</c:v>
                </c:pt>
                <c:pt idx="3">
                  <c:v>12.542</c:v>
                </c:pt>
                <c:pt idx="4">
                  <c:v>8.8629999999999995</c:v>
                </c:pt>
                <c:pt idx="5">
                  <c:v>9.2279999999999998</c:v>
                </c:pt>
                <c:pt idx="6">
                  <c:v>7.6280000000000001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E4-42FF-92A9-800F6EF7F2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5112"/>
        <c:axId val="477855504"/>
      </c:barChart>
      <c:catAx>
        <c:axId val="4778551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7855504"/>
        <c:crosses val="autoZero"/>
        <c:auto val="1"/>
        <c:lblAlgn val="ctr"/>
        <c:lblOffset val="100"/>
        <c:noMultiLvlLbl val="0"/>
      </c:catAx>
      <c:valAx>
        <c:axId val="477855504"/>
        <c:scaling>
          <c:orientation val="minMax"/>
          <c:max val="11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7855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690894733325657"/>
          <c:y val="0.10242872084590532"/>
          <c:w val="0.5861819276406226"/>
          <c:h val="9.8161234957236818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pPr>
            <a:r>
              <a:rPr lang="ru-RU" sz="1200" b="1" i="0" u="none" strike="noStrike" baseline="0" dirty="0" smtClean="0">
                <a:effectLst/>
              </a:rPr>
              <a:t>Канал </a:t>
            </a:r>
            <a:r>
              <a:rPr lang="uk-UA" sz="1200" b="1" i="0" u="none" strike="noStrike" baseline="0" dirty="0" smtClean="0">
                <a:effectLst/>
              </a:rPr>
              <a:t>зворотного</a:t>
            </a:r>
            <a:r>
              <a:rPr lang="ru-RU" sz="1200" b="1" i="0" u="none" strike="noStrike" baseline="0" dirty="0" smtClean="0">
                <a:effectLst/>
              </a:rPr>
              <a:t> </a:t>
            </a:r>
            <a:r>
              <a:rPr lang="ru-RU" sz="1200" b="1" i="0" u="none" strike="noStrike" baseline="0" dirty="0" err="1" smtClean="0">
                <a:effectLst/>
              </a:rPr>
              <a:t>зв</a:t>
            </a:r>
            <a:r>
              <a:rPr lang="en-US" sz="1200" b="1" i="0" u="none" strike="noStrike" baseline="0" dirty="0" smtClean="0">
                <a:effectLst/>
              </a:rPr>
              <a:t>’</a:t>
            </a:r>
            <a:r>
              <a:rPr lang="ru-RU" sz="1200" b="1" i="0" u="none" strike="noStrike" baseline="0" dirty="0" err="1" smtClean="0">
                <a:effectLst/>
              </a:rPr>
              <a:t>язку</a:t>
            </a:r>
            <a:endParaRPr lang="uk-UA" sz="12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c:rich>
      </c:tx>
      <c:layout>
        <c:manualLayout>
          <c:xMode val="edge"/>
          <c:yMode val="edge"/>
          <c:x val="1.2069049744416747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9737248705693636E-2"/>
          <c:y val="7.4019930063118966E-2"/>
          <c:w val="0.95457398799338256"/>
          <c:h val="0.708060182502732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Телефоном</c:v>
                </c:pt>
              </c:strCache>
            </c:strRef>
          </c:tx>
          <c:spPr>
            <a:ln w="19050" cmpd="sng">
              <a:noFill/>
            </a:ln>
          </c:spPr>
          <c:marker>
            <c:symbol val="circle"/>
            <c:size val="9"/>
            <c:spPr>
              <a:solidFill>
                <a:srgbClr val="3EB1CC">
                  <a:lumMod val="75000"/>
                </a:srgbClr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Україна, n=523</c:v>
                </c:pt>
                <c:pt idx="1">
                  <c:v>Київ, n=55</c:v>
                </c:pt>
                <c:pt idx="2">
                  <c:v>Схід, n=110</c:v>
                </c:pt>
                <c:pt idx="3">
                  <c:v>Захід, n=152</c:v>
                </c:pt>
                <c:pt idx="4">
                  <c:v>Північ, n=71</c:v>
                </c:pt>
                <c:pt idx="5">
                  <c:v>Центр, n=68</c:v>
                </c:pt>
                <c:pt idx="6">
                  <c:v>Південь, n=67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59.674999999999997</c:v>
                </c:pt>
                <c:pt idx="1">
                  <c:v>70.938000000000002</c:v>
                </c:pt>
                <c:pt idx="2">
                  <c:v>57.854999999999997</c:v>
                </c:pt>
                <c:pt idx="3">
                  <c:v>57.804000000000002</c:v>
                </c:pt>
                <c:pt idx="4">
                  <c:v>62.031999999999996</c:v>
                </c:pt>
                <c:pt idx="5">
                  <c:v>69.872</c:v>
                </c:pt>
                <c:pt idx="6">
                  <c:v>44.856999999999999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7A-489A-BA15-DE57014A04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Звичайною поштою</c:v>
                </c:pt>
              </c:strCache>
            </c:strRef>
          </c:tx>
          <c:spPr>
            <a:ln w="19050" cmpd="sng">
              <a:noFill/>
            </a:ln>
          </c:spPr>
          <c:marker>
            <c:symbol val="circle"/>
            <c:size val="9"/>
            <c:spPr>
              <a:solidFill>
                <a:srgbClr val="4655A5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Україна, n=523</c:v>
                </c:pt>
                <c:pt idx="1">
                  <c:v>Київ, n=55</c:v>
                </c:pt>
                <c:pt idx="2">
                  <c:v>Схід, n=110</c:v>
                </c:pt>
                <c:pt idx="3">
                  <c:v>Захід, n=152</c:v>
                </c:pt>
                <c:pt idx="4">
                  <c:v>Північ, n=71</c:v>
                </c:pt>
                <c:pt idx="5">
                  <c:v>Центр, n=68</c:v>
                </c:pt>
                <c:pt idx="6">
                  <c:v>Південь, n=67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11.173</c:v>
                </c:pt>
                <c:pt idx="1">
                  <c:v>38.283000000000001</c:v>
                </c:pt>
                <c:pt idx="2">
                  <c:v>3.7160000000000002</c:v>
                </c:pt>
                <c:pt idx="3">
                  <c:v>11.538</c:v>
                </c:pt>
                <c:pt idx="4">
                  <c:v>11.875999999999999</c:v>
                </c:pt>
                <c:pt idx="5">
                  <c:v>7.806</c:v>
                </c:pt>
                <c:pt idx="6">
                  <c:v>2.8650000000000002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7A-489A-BA15-DE57014A04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Електронною поштою</c:v>
                </c:pt>
              </c:strCache>
            </c:strRef>
          </c:tx>
          <c:spPr>
            <a:ln w="19050" cmpd="sng">
              <a:noFill/>
            </a:ln>
          </c:spPr>
          <c:marker>
            <c:symbol val="circle"/>
            <c:size val="9"/>
            <c:spPr>
              <a:solidFill>
                <a:srgbClr val="E5007E">
                  <a:lumMod val="75000"/>
                </a:srgbClr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Україна, n=523</c:v>
                </c:pt>
                <c:pt idx="1">
                  <c:v>Київ, n=55</c:v>
                </c:pt>
                <c:pt idx="2">
                  <c:v>Схід, n=110</c:v>
                </c:pt>
                <c:pt idx="3">
                  <c:v>Захід, n=152</c:v>
                </c:pt>
                <c:pt idx="4">
                  <c:v>Північ, n=71</c:v>
                </c:pt>
                <c:pt idx="5">
                  <c:v>Центр, n=68</c:v>
                </c:pt>
                <c:pt idx="6">
                  <c:v>Південь, n=67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17.628</c:v>
                </c:pt>
                <c:pt idx="1">
                  <c:v>10.763999999999999</c:v>
                </c:pt>
                <c:pt idx="2">
                  <c:v>19.045000000000002</c:v>
                </c:pt>
                <c:pt idx="3">
                  <c:v>18.643000000000001</c:v>
                </c:pt>
                <c:pt idx="4">
                  <c:v>21.585000000000001</c:v>
                </c:pt>
                <c:pt idx="5">
                  <c:v>17.75</c:v>
                </c:pt>
                <c:pt idx="6">
                  <c:v>14.359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7A-489A-BA15-DE57014A04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Соцмережі</c:v>
                </c:pt>
              </c:strCache>
            </c:strRef>
          </c:tx>
          <c:spPr>
            <a:ln w="19050" cmpd="sng">
              <a:noFill/>
            </a:ln>
          </c:spPr>
          <c:marker>
            <c:symbol val="circle"/>
            <c:size val="9"/>
            <c:spPr>
              <a:solidFill>
                <a:srgbClr val="81C341">
                  <a:lumMod val="50000"/>
                </a:srgbClr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Україна, n=523</c:v>
                </c:pt>
                <c:pt idx="1">
                  <c:v>Київ, n=55</c:v>
                </c:pt>
                <c:pt idx="2">
                  <c:v>Схід, n=110</c:v>
                </c:pt>
                <c:pt idx="3">
                  <c:v>Захід, n=152</c:v>
                </c:pt>
                <c:pt idx="4">
                  <c:v>Північ, n=71</c:v>
                </c:pt>
                <c:pt idx="5">
                  <c:v>Центр, n=68</c:v>
                </c:pt>
                <c:pt idx="6">
                  <c:v>Південь, n=67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20.082999999999998</c:v>
                </c:pt>
                <c:pt idx="1">
                  <c:v>7.2309999999999999</c:v>
                </c:pt>
                <c:pt idx="2">
                  <c:v>20.388999999999999</c:v>
                </c:pt>
                <c:pt idx="3">
                  <c:v>25.074000000000002</c:v>
                </c:pt>
                <c:pt idx="4">
                  <c:v>16.658000000000001</c:v>
                </c:pt>
                <c:pt idx="5">
                  <c:v>31.477</c:v>
                </c:pt>
                <c:pt idx="6">
                  <c:v>10.986000000000001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7A-489A-BA15-DE57014A040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Немає можливості або n/a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solidFill>
                <a:srgbClr val="717171">
                  <a:lumMod val="50000"/>
                </a:srgbClr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Україна, n=523</c:v>
                </c:pt>
                <c:pt idx="1">
                  <c:v>Київ, n=55</c:v>
                </c:pt>
                <c:pt idx="2">
                  <c:v>Схід, n=110</c:v>
                </c:pt>
                <c:pt idx="3">
                  <c:v>Захід, n=152</c:v>
                </c:pt>
                <c:pt idx="4">
                  <c:v>Північ, n=71</c:v>
                </c:pt>
                <c:pt idx="5">
                  <c:v>Центр, n=68</c:v>
                </c:pt>
                <c:pt idx="6">
                  <c:v>Південь, n=67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20.978999999999999</c:v>
                </c:pt>
                <c:pt idx="1">
                  <c:v>21.856999999999999</c:v>
                </c:pt>
                <c:pt idx="2">
                  <c:v>19.786000000000001</c:v>
                </c:pt>
                <c:pt idx="3">
                  <c:v>16.981000000000002</c:v>
                </c:pt>
                <c:pt idx="4">
                  <c:v>25.079000000000001</c:v>
                </c:pt>
                <c:pt idx="5">
                  <c:v>12.177</c:v>
                </c:pt>
                <c:pt idx="6">
                  <c:v>35.793999999999997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7A-489A-BA15-DE57014A0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483120"/>
        <c:axId val="395483512"/>
      </c:lineChart>
      <c:catAx>
        <c:axId val="39548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000">
                <a:solidFill>
                  <a:schemeClr val="accent3"/>
                </a:solidFill>
              </a:defRPr>
            </a:pPr>
            <a:endParaRPr lang="uk-UA"/>
          </a:p>
        </c:txPr>
        <c:crossAx val="395483512"/>
        <c:crosses val="autoZero"/>
        <c:auto val="1"/>
        <c:lblAlgn val="ctr"/>
        <c:lblOffset val="100"/>
        <c:noMultiLvlLbl val="0"/>
      </c:catAx>
      <c:valAx>
        <c:axId val="39548351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395483120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7.2052973073797252E-2"/>
          <c:y val="5.1779929410773397E-2"/>
          <c:w val="0.9055272659445488"/>
          <c:h val="8.2530548119772451E-2"/>
        </c:manualLayout>
      </c:layout>
      <c:overlay val="0"/>
      <c:txPr>
        <a:bodyPr/>
        <a:lstStyle/>
        <a:p>
          <a:pPr>
            <a:defRPr sz="1000">
              <a:solidFill>
                <a:srgbClr val="717171"/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accent3"/>
                </a:solidFill>
              </a:defRPr>
            </a:pPr>
            <a:r>
              <a:rPr lang="uk-UA" sz="1200" dirty="0" smtClean="0">
                <a:solidFill>
                  <a:schemeClr val="accent3"/>
                </a:solidFill>
              </a:rPr>
              <a:t>Загальне знання каналів</a:t>
            </a:r>
            <a:endParaRPr lang="en-US" sz="1200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1.36820460894164E-3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EF72-40EB-927A-724435D79ECA}"/>
              </c:ext>
            </c:extLst>
          </c:dPt>
          <c:dPt>
            <c:idx val="5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3-EF72-40EB-927A-724435D79ECA}"/>
              </c:ext>
            </c:extLst>
          </c:dPt>
          <c:dPt>
            <c:idx val="6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5-EF72-40EB-927A-724435D79E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1+1</c:v>
                </c:pt>
                <c:pt idx="1">
                  <c:v>Інтер</c:v>
                </c:pt>
                <c:pt idx="2">
                  <c:v>ICTV</c:v>
                </c:pt>
                <c:pt idx="3">
                  <c:v>Україна</c:v>
                </c:pt>
                <c:pt idx="4">
                  <c:v>UA:Перший</c:v>
                </c:pt>
                <c:pt idx="5">
                  <c:v>UA:Культура</c:v>
                </c:pt>
                <c:pt idx="6">
                  <c:v>UA:Крим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98.616</c:v>
                </c:pt>
                <c:pt idx="1">
                  <c:v>97.784000000000006</c:v>
                </c:pt>
                <c:pt idx="2">
                  <c:v>96.334999999999994</c:v>
                </c:pt>
                <c:pt idx="3">
                  <c:v>95.546000000000006</c:v>
                </c:pt>
                <c:pt idx="4">
                  <c:v>63.264000000000003</c:v>
                </c:pt>
                <c:pt idx="5">
                  <c:v>25.606000000000002</c:v>
                </c:pt>
                <c:pt idx="6">
                  <c:v>19.582000000000001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72-40EB-927A-724435D79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12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994215956063232"/>
          <c:y val="3.3732122518352857E-2"/>
          <c:w val="0.50005784043936763"/>
          <c:h val="0.932535754963294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F7F7F"/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29A-4E60-BF8F-8C976574ED9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29A-4E60-BF8F-8C976574ED9E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Новинне / для отримання новин / інформативне</c:v>
                </c:pt>
                <c:pt idx="1">
                  <c:v>ЗМІ (без уточнення) / інші варіації щодо ЗМІ і джерел інформації</c:v>
                </c:pt>
                <c:pt idx="2">
                  <c:v>Висвітлює події в суспільстві / суспільне життя / в країні</c:v>
                </c:pt>
                <c:pt idx="3">
                  <c:v>Суспільне / створене або контрольоване суспільством / громадськістю</c:v>
                </c:pt>
                <c:pt idx="4">
                  <c:v>Державне / не приватне / фінансоване державою / контрольоване державою</c:v>
                </c:pt>
                <c:pt idx="5">
                  <c:v>Для народу / простих людей</c:v>
                </c:pt>
                <c:pt idx="6">
                  <c:v>Несе відповідальність перед суспільством / служить інтересам суспільства</c:v>
                </c:pt>
                <c:pt idx="7">
                  <c:v>Для суспільства</c:v>
                </c:pt>
                <c:pt idx="8">
                  <c:v>Правдиве / об'єктивне ЗМІ</c:v>
                </c:pt>
                <c:pt idx="9">
                  <c:v>Створено в інтересах людей / дозволяє отримати відповіді / з елементами інтерактивності</c:v>
                </c:pt>
                <c:pt idx="10">
                  <c:v>Незалежне ЗМІ</c:v>
                </c:pt>
                <c:pt idx="11">
                  <c:v>Загальнодоступне / в будь-якій точці / будь-яким способом / всеукраїнське</c:v>
                </c:pt>
                <c:pt idx="12">
                  <c:v>Інше</c:v>
                </c:pt>
                <c:pt idx="13">
                  <c:v>n/a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8.7910000000000004</c:v>
                </c:pt>
                <c:pt idx="1">
                  <c:v>7.0579999999999998</c:v>
                </c:pt>
                <c:pt idx="2">
                  <c:v>6.5430000000000001</c:v>
                </c:pt>
                <c:pt idx="3">
                  <c:v>6.4470000000000001</c:v>
                </c:pt>
                <c:pt idx="4">
                  <c:v>6.3250000000000002</c:v>
                </c:pt>
                <c:pt idx="5">
                  <c:v>6.1710000000000003</c:v>
                </c:pt>
                <c:pt idx="6">
                  <c:v>5.7119999999999997</c:v>
                </c:pt>
                <c:pt idx="7">
                  <c:v>5.3780000000000001</c:v>
                </c:pt>
                <c:pt idx="8">
                  <c:v>5.1070000000000002</c:v>
                </c:pt>
                <c:pt idx="9">
                  <c:v>4.649</c:v>
                </c:pt>
                <c:pt idx="10">
                  <c:v>4.1390000000000002</c:v>
                </c:pt>
                <c:pt idx="11">
                  <c:v>3.411</c:v>
                </c:pt>
                <c:pt idx="12">
                  <c:v>22.013000000000002</c:v>
                </c:pt>
                <c:pt idx="13">
                  <c:v>23.998000000000001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9A-4E60-BF8F-8C976574E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425220638960918"/>
          <c:y val="0.16346593142777152"/>
          <c:w val="0.43577499187223956"/>
          <c:h val="0.5542532842591357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28575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E5007E"/>
              </a:solidFill>
              <a:ln w="28575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06A-4055-8968-B0B8E8F86597}"/>
              </c:ext>
            </c:extLst>
          </c:dPt>
          <c:dPt>
            <c:idx val="1"/>
            <c:bubble3D val="0"/>
            <c:spPr>
              <a:solidFill>
                <a:srgbClr val="717171">
                  <a:lumMod val="75000"/>
                </a:srgbClr>
              </a:solidFill>
              <a:ln w="28575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06A-4055-8968-B0B8E8F86597}"/>
              </c:ext>
            </c:extLst>
          </c:dPt>
          <c:dPt>
            <c:idx val="2"/>
            <c:bubble3D val="0"/>
            <c:spPr>
              <a:solidFill>
                <a:srgbClr val="FFFFFF">
                  <a:lumMod val="65000"/>
                </a:srgbClr>
              </a:solidFill>
              <a:ln w="28575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F06A-4055-8968-B0B8E8F86597}"/>
              </c:ext>
            </c:extLst>
          </c:dPt>
          <c:dPt>
            <c:idx val="3"/>
            <c:bubble3D val="0"/>
            <c:spPr>
              <a:solidFill>
                <a:srgbClr val="FFFFFF">
                  <a:lumMod val="85000"/>
                </a:srgbClr>
              </a:solidFill>
              <a:ln w="28575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F06A-4055-8968-B0B8E8F865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Це телебачення та радіо, яке служить суспільству, фінансується ним та підзвітне йому</c:v>
                </c:pt>
                <c:pt idx="1">
                  <c:v>Це реформоване державне телебачення та радіо, яке фінансується з державного бюджету, але контролюється суспільством</c:v>
                </c:pt>
                <c:pt idx="2">
                  <c:v>Це Громадське телебачення та Громадське радіо</c:v>
                </c:pt>
                <c:pt idx="3">
                  <c:v>n/a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24.736999999999998</c:v>
                </c:pt>
                <c:pt idx="1">
                  <c:v>33.783000000000001</c:v>
                </c:pt>
                <c:pt idx="2">
                  <c:v>21.032</c:v>
                </c:pt>
                <c:pt idx="3">
                  <c:v>20.448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6A-4055-8968-B0B8E8F865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</c:plotArea>
    <c:legend>
      <c:legendPos val="b"/>
      <c:layout>
        <c:manualLayout>
          <c:xMode val="edge"/>
          <c:yMode val="edge"/>
          <c:x val="3.8575857776086145E-2"/>
          <c:y val="0.74784933949725907"/>
          <c:w val="0.89263664549484167"/>
          <c:h val="0.25215066050274093"/>
        </c:manualLayout>
      </c:layout>
      <c:overlay val="0"/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7.418067237328918E-2"/>
          <c:w val="0.99369027590170489"/>
          <c:h val="0.6008318280840446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UA:Перший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32.534999999999997</c:v>
                </c:pt>
                <c:pt idx="1">
                  <c:v>60.738999999999997</c:v>
                </c:pt>
                <c:pt idx="2">
                  <c:v>30.885999999999999</c:v>
                </c:pt>
                <c:pt idx="3">
                  <c:v>34.673000000000002</c:v>
                </c:pt>
                <c:pt idx="4">
                  <c:v>26.824999999999999</c:v>
                </c:pt>
                <c:pt idx="5">
                  <c:v>22.047999999999998</c:v>
                </c:pt>
                <c:pt idx="6">
                  <c:v>31.957000000000001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3-481C-8A45-FAF64CF568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UA:Культура</c:v>
                </c:pt>
              </c:strCache>
            </c:strRef>
          </c:tx>
          <c:spPr>
            <a:solidFill>
              <a:srgbClr val="E5007E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14.321</c:v>
                </c:pt>
                <c:pt idx="1">
                  <c:v>26.696000000000002</c:v>
                </c:pt>
                <c:pt idx="2">
                  <c:v>12.04</c:v>
                </c:pt>
                <c:pt idx="3">
                  <c:v>17.670000000000002</c:v>
                </c:pt>
                <c:pt idx="4">
                  <c:v>10.26</c:v>
                </c:pt>
                <c:pt idx="5">
                  <c:v>9.0760000000000005</c:v>
                </c:pt>
                <c:pt idx="6">
                  <c:v>14.555999999999999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D3-481C-8A45-FAF64CF56846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UA:Крим та регіонвльні філії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2D3-481C-8A45-FAF64CF5684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2D3-481C-8A45-FAF64CF5684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2D3-481C-8A45-FAF64CF5684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2D3-481C-8A45-FAF64CF5684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72D3-481C-8A45-FAF64CF568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23.655999999999999</c:v>
                </c:pt>
                <c:pt idx="1">
                  <c:v>26.561</c:v>
                </c:pt>
                <c:pt idx="2">
                  <c:v>22.341999999999999</c:v>
                </c:pt>
                <c:pt idx="3">
                  <c:v>23.369</c:v>
                </c:pt>
                <c:pt idx="4">
                  <c:v>26.805</c:v>
                </c:pt>
                <c:pt idx="5">
                  <c:v>20.327999999999999</c:v>
                </c:pt>
                <c:pt idx="6">
                  <c:v>25.638999999999999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2D3-481C-8A45-FAF64CF568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УР та регіональні філії</c:v>
                </c:pt>
              </c:strCache>
            </c:strRef>
          </c:tx>
          <c:spPr>
            <a:solidFill>
              <a:srgbClr val="E5007E">
                <a:lumMod val="60000"/>
                <a:lumOff val="4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34.677</c:v>
                </c:pt>
                <c:pt idx="1">
                  <c:v>68.653999999999996</c:v>
                </c:pt>
                <c:pt idx="2">
                  <c:v>30.375</c:v>
                </c:pt>
                <c:pt idx="3">
                  <c:v>33.978999999999999</c:v>
                </c:pt>
                <c:pt idx="4">
                  <c:v>36.976999999999997</c:v>
                </c:pt>
                <c:pt idx="5">
                  <c:v>28.997</c:v>
                </c:pt>
                <c:pt idx="6">
                  <c:v>28.013000000000002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D3-481C-8A45-FAF64CF5684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1+1, Інтер, ICTV, Україна, Інше</c:v>
                </c:pt>
              </c:strCache>
            </c:strRef>
          </c:tx>
          <c:spPr>
            <a:solidFill>
              <a:srgbClr val="717171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Sheet1!$F$2:$F$8</c:f>
              <c:numCache>
                <c:formatCode>0</c:formatCode>
                <c:ptCount val="7"/>
                <c:pt idx="0">
                  <c:v>42.427999999999997</c:v>
                </c:pt>
                <c:pt idx="1">
                  <c:v>41.197000000000003</c:v>
                </c:pt>
                <c:pt idx="2">
                  <c:v>40.753999999999998</c:v>
                </c:pt>
                <c:pt idx="3">
                  <c:v>43.274000000000001</c:v>
                </c:pt>
                <c:pt idx="4">
                  <c:v>44.426000000000002</c:v>
                </c:pt>
                <c:pt idx="5">
                  <c:v>37.024000000000001</c:v>
                </c:pt>
                <c:pt idx="6">
                  <c:v>48.996000000000002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2D3-481C-8A45-FAF64CF5684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  <a:ln>
              <a:solidFill>
                <a:srgbClr val="FFFFFF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Україна, 
n=3300</c:v>
                </c:pt>
                <c:pt idx="1">
                  <c:v>Київ, 
n=251</c:v>
                </c:pt>
                <c:pt idx="2">
                  <c:v>Схід, 
n=864</c:v>
                </c:pt>
                <c:pt idx="3">
                  <c:v>Захід, 
n=888</c:v>
                </c:pt>
                <c:pt idx="4">
                  <c:v>Північ, 
n=445</c:v>
                </c:pt>
                <c:pt idx="5">
                  <c:v>Центр, 
n=457</c:v>
                </c:pt>
                <c:pt idx="6">
                  <c:v>Південь, 
n=394</c:v>
                </c:pt>
              </c:strCache>
            </c:strRef>
          </c:cat>
          <c:val>
            <c:numRef>
              <c:f>Sheet1!$G$2:$G$8</c:f>
              <c:numCache>
                <c:formatCode>0</c:formatCode>
                <c:ptCount val="7"/>
                <c:pt idx="0">
                  <c:v>31.759</c:v>
                </c:pt>
                <c:pt idx="1">
                  <c:v>16.681000000000001</c:v>
                </c:pt>
                <c:pt idx="2">
                  <c:v>35.335000000000001</c:v>
                </c:pt>
                <c:pt idx="3">
                  <c:v>30.556000000000001</c:v>
                </c:pt>
                <c:pt idx="4">
                  <c:v>26.024999999999999</c:v>
                </c:pt>
                <c:pt idx="5">
                  <c:v>43.567999999999998</c:v>
                </c:pt>
                <c:pt idx="6">
                  <c:v>29.004999999999999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2D3-481C-8A45-FAF64CF56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80300000"/>
        <c:axId val="480300392"/>
      </c:barChart>
      <c:catAx>
        <c:axId val="48030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 rot="-5400000" vert="horz"/>
          <a:lstStyle/>
          <a:p>
            <a:pPr>
              <a:defRPr sz="1100"/>
            </a:pPr>
            <a:endParaRPr lang="uk-UA"/>
          </a:p>
        </c:txPr>
        <c:crossAx val="480300392"/>
        <c:crosses val="autoZero"/>
        <c:auto val="1"/>
        <c:lblAlgn val="ctr"/>
        <c:lblOffset val="100"/>
        <c:noMultiLvlLbl val="0"/>
      </c:catAx>
      <c:valAx>
        <c:axId val="4803003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80300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895018594661492E-2"/>
          <c:y val="1.1673868827179315E-2"/>
          <c:w val="0.97910498140533853"/>
          <c:h val="0.10981815504541945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uk-UA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bg2"/>
            </a:solidFill>
          </c:spPr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8.1560000000000006</c:v>
                </c:pt>
                <c:pt idx="1">
                  <c:v>7.7629999999999999</c:v>
                </c:pt>
                <c:pt idx="2">
                  <c:v>7.4809999999999999</c:v>
                </c:pt>
                <c:pt idx="3">
                  <c:v>9.6129999999999995</c:v>
                </c:pt>
                <c:pt idx="4">
                  <c:v>6.75</c:v>
                </c:pt>
                <c:pt idx="5">
                  <c:v>1.75</c:v>
                </c:pt>
                <c:pt idx="6">
                  <c:v>8.5960000000000001</c:v>
                </c:pt>
                <c:pt idx="7">
                  <c:v>13.75</c:v>
                </c:pt>
                <c:pt idx="8">
                  <c:v>7.45</c:v>
                </c:pt>
                <c:pt idx="9">
                  <c:v>18.25</c:v>
                </c:pt>
                <c:pt idx="10">
                  <c:v>8.25</c:v>
                </c:pt>
                <c:pt idx="11">
                  <c:v>14.603999999999999</c:v>
                </c:pt>
                <c:pt idx="12">
                  <c:v>18.100000000000001</c:v>
                </c:pt>
                <c:pt idx="13">
                  <c:v>9.5920000000000005</c:v>
                </c:pt>
                <c:pt idx="14">
                  <c:v>8.74</c:v>
                </c:pt>
                <c:pt idx="15">
                  <c:v>1.2509999999999999</c:v>
                </c:pt>
                <c:pt idx="16">
                  <c:v>2.5</c:v>
                </c:pt>
                <c:pt idx="17">
                  <c:v>17.585999999999999</c:v>
                </c:pt>
                <c:pt idx="18">
                  <c:v>1.625</c:v>
                </c:pt>
                <c:pt idx="19">
                  <c:v>5.9290000000000003</c:v>
                </c:pt>
                <c:pt idx="20">
                  <c:v>12.708</c:v>
                </c:pt>
                <c:pt idx="21">
                  <c:v>3</c:v>
                </c:pt>
                <c:pt idx="22">
                  <c:v>15.744999999999999</c:v>
                </c:pt>
                <c:pt idx="23">
                  <c:v>2.9750000000000001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E-476D-AF52-F78B0659DF79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</c:spPr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Sheet1!$D$2:$D$25</c:f>
              <c:numCache>
                <c:formatCode>General</c:formatCode>
                <c:ptCount val="24"/>
                <c:pt idx="0">
                  <c:v>87.843999999999994</c:v>
                </c:pt>
                <c:pt idx="1">
                  <c:v>86.186999999999998</c:v>
                </c:pt>
                <c:pt idx="2">
                  <c:v>81.662000000000006</c:v>
                </c:pt>
                <c:pt idx="3">
                  <c:v>86.95</c:v>
                </c:pt>
                <c:pt idx="4">
                  <c:v>86.516000000000005</c:v>
                </c:pt>
                <c:pt idx="5">
                  <c:v>95.75</c:v>
                </c:pt>
                <c:pt idx="6">
                  <c:v>65.325000000000003</c:v>
                </c:pt>
                <c:pt idx="7">
                  <c:v>77.783000000000001</c:v>
                </c:pt>
                <c:pt idx="8">
                  <c:v>87.55</c:v>
                </c:pt>
                <c:pt idx="9">
                  <c:v>80.162000000000006</c:v>
                </c:pt>
                <c:pt idx="10">
                  <c:v>89</c:v>
                </c:pt>
                <c:pt idx="11">
                  <c:v>73.495999999999995</c:v>
                </c:pt>
                <c:pt idx="12">
                  <c:v>76.893000000000001</c:v>
                </c:pt>
                <c:pt idx="13">
                  <c:v>86.361999999999995</c:v>
                </c:pt>
                <c:pt idx="14">
                  <c:v>88.519000000000005</c:v>
                </c:pt>
                <c:pt idx="15">
                  <c:v>94.748999999999995</c:v>
                </c:pt>
                <c:pt idx="16">
                  <c:v>94</c:v>
                </c:pt>
                <c:pt idx="17">
                  <c:v>77.914000000000001</c:v>
                </c:pt>
                <c:pt idx="18">
                  <c:v>92.224999999999994</c:v>
                </c:pt>
                <c:pt idx="19">
                  <c:v>85.606999999999999</c:v>
                </c:pt>
                <c:pt idx="20">
                  <c:v>79.792000000000002</c:v>
                </c:pt>
                <c:pt idx="21">
                  <c:v>96.25</c:v>
                </c:pt>
                <c:pt idx="22">
                  <c:v>78.105999999999995</c:v>
                </c:pt>
                <c:pt idx="23">
                  <c:v>95.224999999999994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E-476D-AF52-F78B0659DF79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25400">
              <a:noFill/>
            </a:ln>
          </c:spPr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Sheet1!$E$2:$E$25</c:f>
              <c:numCache>
                <c:formatCode>General</c:formatCode>
                <c:ptCount val="24"/>
                <c:pt idx="0">
                  <c:v>4</c:v>
                </c:pt>
                <c:pt idx="1">
                  <c:v>6.05</c:v>
                </c:pt>
                <c:pt idx="2">
                  <c:v>10.856</c:v>
                </c:pt>
                <c:pt idx="3">
                  <c:v>3.4380000000000002</c:v>
                </c:pt>
                <c:pt idx="4">
                  <c:v>6.734</c:v>
                </c:pt>
                <c:pt idx="5">
                  <c:v>2.5</c:v>
                </c:pt>
                <c:pt idx="6">
                  <c:v>26.079000000000001</c:v>
                </c:pt>
                <c:pt idx="7">
                  <c:v>8.4670000000000005</c:v>
                </c:pt>
                <c:pt idx="8">
                  <c:v>5</c:v>
                </c:pt>
                <c:pt idx="9">
                  <c:v>1.587</c:v>
                </c:pt>
                <c:pt idx="10">
                  <c:v>2.75</c:v>
                </c:pt>
                <c:pt idx="11">
                  <c:v>11.9</c:v>
                </c:pt>
                <c:pt idx="12">
                  <c:v>5.008</c:v>
                </c:pt>
                <c:pt idx="13">
                  <c:v>4.0460000000000003</c:v>
                </c:pt>
                <c:pt idx="14">
                  <c:v>2.74</c:v>
                </c:pt>
                <c:pt idx="15">
                  <c:v>4</c:v>
                </c:pt>
                <c:pt idx="16">
                  <c:v>3.5</c:v>
                </c:pt>
                <c:pt idx="17">
                  <c:v>4.5</c:v>
                </c:pt>
                <c:pt idx="18">
                  <c:v>6.15</c:v>
                </c:pt>
                <c:pt idx="19">
                  <c:v>8.4640000000000004</c:v>
                </c:pt>
                <c:pt idx="20">
                  <c:v>7.5</c:v>
                </c:pt>
                <c:pt idx="21">
                  <c:v>0.75</c:v>
                </c:pt>
                <c:pt idx="22">
                  <c:v>6.1479999999999997</c:v>
                </c:pt>
                <c:pt idx="2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3E-4CF9-9981-23782ECDD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5568816"/>
        <c:axId val="395569208"/>
      </c:areaChart>
      <c:catAx>
        <c:axId val="395568816"/>
        <c:scaling>
          <c:orientation val="minMax"/>
        </c:scaling>
        <c:delete val="0"/>
        <c:axPos val="b"/>
        <c:numFmt formatCode="d/m/yy;@" sourceLinked="0"/>
        <c:majorTickMark val="none"/>
        <c:minorTickMark val="none"/>
        <c:tickLblPos val="nextTo"/>
        <c:txPr>
          <a:bodyPr rot="-5400000" vert="horz" anchor="t" anchorCtr="0"/>
          <a:lstStyle/>
          <a:p>
            <a:pPr>
              <a:defRPr sz="1000"/>
            </a:pPr>
            <a:endParaRPr lang="uk-UA"/>
          </a:p>
        </c:txPr>
        <c:crossAx val="395569208"/>
        <c:crosses val="autoZero"/>
        <c:auto val="1"/>
        <c:lblAlgn val="ctr"/>
        <c:lblOffset val="100"/>
        <c:noMultiLvlLbl val="1"/>
      </c:catAx>
      <c:valAx>
        <c:axId val="39556920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uk-UA"/>
          </a:p>
        </c:txPr>
        <c:crossAx val="395568816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rgbClr val="717171"/>
                </a:solidFill>
              </a:defRPr>
            </a:pPr>
            <a:r>
              <a:rPr lang="ru-RU" dirty="0" smtClean="0"/>
              <a:t>Все </a:t>
            </a:r>
            <a:r>
              <a:rPr lang="ru-RU" dirty="0" err="1" smtClean="0"/>
              <a:t>населення</a:t>
            </a:r>
            <a:endParaRPr lang="en-GB" dirty="0"/>
          </a:p>
        </c:rich>
      </c:tx>
      <c:layout>
        <c:manualLayout>
          <c:xMode val="edge"/>
          <c:yMode val="edge"/>
          <c:x val="1.4531178526544099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462058083705398E-2"/>
          <c:y val="7.3570193921799698E-2"/>
          <c:w val="0.79960557802880816"/>
          <c:h val="0.844553230376721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Занадто дорого</c:v>
                </c:pt>
              </c:strCache>
            </c:strRef>
          </c:tx>
          <c:spPr>
            <a:ln w="19050" cmpd="sng">
              <a:solidFill>
                <a:srgbClr val="C50017"/>
              </a:solidFill>
            </a:ln>
          </c:spPr>
          <c:marker>
            <c:symbol val="none"/>
          </c:marker>
          <c:cat>
            <c:strRef>
              <c:f>Sheet1!$A$2:$A$92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24</c:v>
                </c:pt>
                <c:pt idx="22">
                  <c:v>25</c:v>
                </c:pt>
                <c:pt idx="23">
                  <c:v>28</c:v>
                </c:pt>
                <c:pt idx="24">
                  <c:v>30</c:v>
                </c:pt>
                <c:pt idx="25">
                  <c:v>32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38</c:v>
                </c:pt>
                <c:pt idx="30">
                  <c:v>40</c:v>
                </c:pt>
                <c:pt idx="31">
                  <c:v>45</c:v>
                </c:pt>
                <c:pt idx="32">
                  <c:v>47</c:v>
                </c:pt>
                <c:pt idx="33">
                  <c:v>49</c:v>
                </c:pt>
                <c:pt idx="34">
                  <c:v>50</c:v>
                </c:pt>
                <c:pt idx="35">
                  <c:v>52</c:v>
                </c:pt>
                <c:pt idx="36">
                  <c:v>55</c:v>
                </c:pt>
                <c:pt idx="37">
                  <c:v>58</c:v>
                </c:pt>
                <c:pt idx="38">
                  <c:v>59</c:v>
                </c:pt>
                <c:pt idx="39">
                  <c:v>60</c:v>
                </c:pt>
                <c:pt idx="40">
                  <c:v>65</c:v>
                </c:pt>
                <c:pt idx="41">
                  <c:v>69</c:v>
                </c:pt>
                <c:pt idx="42">
                  <c:v>70</c:v>
                </c:pt>
                <c:pt idx="43">
                  <c:v>75</c:v>
                </c:pt>
                <c:pt idx="44">
                  <c:v>80</c:v>
                </c:pt>
                <c:pt idx="45">
                  <c:v>82</c:v>
                </c:pt>
                <c:pt idx="46">
                  <c:v>85</c:v>
                </c:pt>
                <c:pt idx="47">
                  <c:v>88</c:v>
                </c:pt>
                <c:pt idx="48">
                  <c:v>90</c:v>
                </c:pt>
                <c:pt idx="49">
                  <c:v>95</c:v>
                </c:pt>
                <c:pt idx="50">
                  <c:v>98</c:v>
                </c:pt>
                <c:pt idx="51">
                  <c:v>99</c:v>
                </c:pt>
                <c:pt idx="52">
                  <c:v>100</c:v>
                </c:pt>
                <c:pt idx="53">
                  <c:v>110</c:v>
                </c:pt>
                <c:pt idx="54">
                  <c:v>120</c:v>
                </c:pt>
                <c:pt idx="55">
                  <c:v>125</c:v>
                </c:pt>
                <c:pt idx="56">
                  <c:v>130</c:v>
                </c:pt>
                <c:pt idx="57">
                  <c:v>135</c:v>
                </c:pt>
                <c:pt idx="58">
                  <c:v>140</c:v>
                </c:pt>
                <c:pt idx="59">
                  <c:v>150</c:v>
                </c:pt>
                <c:pt idx="60">
                  <c:v>155</c:v>
                </c:pt>
                <c:pt idx="61">
                  <c:v>160</c:v>
                </c:pt>
                <c:pt idx="62">
                  <c:v>165</c:v>
                </c:pt>
                <c:pt idx="63">
                  <c:v>170</c:v>
                </c:pt>
                <c:pt idx="64">
                  <c:v>175</c:v>
                </c:pt>
                <c:pt idx="65">
                  <c:v>180</c:v>
                </c:pt>
                <c:pt idx="66">
                  <c:v>200</c:v>
                </c:pt>
                <c:pt idx="67">
                  <c:v>201</c:v>
                </c:pt>
                <c:pt idx="68">
                  <c:v>210</c:v>
                </c:pt>
                <c:pt idx="69">
                  <c:v>230</c:v>
                </c:pt>
                <c:pt idx="70">
                  <c:v>250</c:v>
                </c:pt>
                <c:pt idx="71">
                  <c:v>280</c:v>
                </c:pt>
                <c:pt idx="72">
                  <c:v>300</c:v>
                </c:pt>
                <c:pt idx="73">
                  <c:v>330</c:v>
                </c:pt>
                <c:pt idx="74">
                  <c:v>350</c:v>
                </c:pt>
                <c:pt idx="75">
                  <c:v>370</c:v>
                </c:pt>
                <c:pt idx="76">
                  <c:v>400</c:v>
                </c:pt>
                <c:pt idx="77">
                  <c:v>499</c:v>
                </c:pt>
                <c:pt idx="78">
                  <c:v>500</c:v>
                </c:pt>
                <c:pt idx="79">
                  <c:v>600</c:v>
                </c:pt>
                <c:pt idx="80">
                  <c:v>700</c:v>
                </c:pt>
                <c:pt idx="81">
                  <c:v>750</c:v>
                </c:pt>
                <c:pt idx="82">
                  <c:v>900</c:v>
                </c:pt>
                <c:pt idx="83">
                  <c:v>1000</c:v>
                </c:pt>
                <c:pt idx="84">
                  <c:v>1500</c:v>
                </c:pt>
                <c:pt idx="85">
                  <c:v>1503</c:v>
                </c:pt>
                <c:pt idx="86">
                  <c:v>2000</c:v>
                </c:pt>
                <c:pt idx="87">
                  <c:v>2500</c:v>
                </c:pt>
                <c:pt idx="88">
                  <c:v>3000</c:v>
                </c:pt>
                <c:pt idx="89">
                  <c:v>10000</c:v>
                </c:pt>
                <c:pt idx="90">
                  <c:v>25800</c:v>
                </c:pt>
              </c:strCache>
            </c:strRef>
          </c:cat>
          <c:val>
            <c:numRef>
              <c:f>Sheet1!$B$2:$B$92</c:f>
              <c:numCache>
                <c:formatCode>###0.0</c:formatCode>
                <c:ptCount val="91"/>
                <c:pt idx="0">
                  <c:v>1.2</c:v>
                </c:pt>
                <c:pt idx="1">
                  <c:v>1.3</c:v>
                </c:pt>
                <c:pt idx="2">
                  <c:v>1.3</c:v>
                </c:pt>
                <c:pt idx="3">
                  <c:v>1.3</c:v>
                </c:pt>
                <c:pt idx="4">
                  <c:v>1.3</c:v>
                </c:pt>
                <c:pt idx="5">
                  <c:v>1.4</c:v>
                </c:pt>
                <c:pt idx="6">
                  <c:v>1.4</c:v>
                </c:pt>
                <c:pt idx="7">
                  <c:v>1.4</c:v>
                </c:pt>
                <c:pt idx="8">
                  <c:v>1.4</c:v>
                </c:pt>
                <c:pt idx="9">
                  <c:v>1.4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2.2000000000000002</c:v>
                </c:pt>
                <c:pt idx="15">
                  <c:v>2.2000000000000002</c:v>
                </c:pt>
                <c:pt idx="16">
                  <c:v>2.2000000000000002</c:v>
                </c:pt>
                <c:pt idx="17">
                  <c:v>2.2000000000000002</c:v>
                </c:pt>
                <c:pt idx="18">
                  <c:v>4.0999999999999996</c:v>
                </c:pt>
                <c:pt idx="19">
                  <c:v>4.0999999999999996</c:v>
                </c:pt>
                <c:pt idx="20">
                  <c:v>4.0999999999999996</c:v>
                </c:pt>
                <c:pt idx="21">
                  <c:v>4.0999999999999996</c:v>
                </c:pt>
                <c:pt idx="22">
                  <c:v>5.5</c:v>
                </c:pt>
                <c:pt idx="23">
                  <c:v>5.5</c:v>
                </c:pt>
                <c:pt idx="24">
                  <c:v>7.8</c:v>
                </c:pt>
                <c:pt idx="25">
                  <c:v>7.8</c:v>
                </c:pt>
                <c:pt idx="26">
                  <c:v>7.9</c:v>
                </c:pt>
                <c:pt idx="27">
                  <c:v>8.6999999999999993</c:v>
                </c:pt>
                <c:pt idx="28">
                  <c:v>8.6999999999999993</c:v>
                </c:pt>
                <c:pt idx="29">
                  <c:v>8.6999999999999993</c:v>
                </c:pt>
                <c:pt idx="30">
                  <c:v>11</c:v>
                </c:pt>
                <c:pt idx="31">
                  <c:v>11.3</c:v>
                </c:pt>
                <c:pt idx="32">
                  <c:v>11.3</c:v>
                </c:pt>
                <c:pt idx="33">
                  <c:v>11.3</c:v>
                </c:pt>
                <c:pt idx="34">
                  <c:v>23.9</c:v>
                </c:pt>
                <c:pt idx="35">
                  <c:v>23.9</c:v>
                </c:pt>
                <c:pt idx="36">
                  <c:v>24.7</c:v>
                </c:pt>
                <c:pt idx="37">
                  <c:v>24.8</c:v>
                </c:pt>
                <c:pt idx="38">
                  <c:v>24.8</c:v>
                </c:pt>
                <c:pt idx="39">
                  <c:v>26.7</c:v>
                </c:pt>
                <c:pt idx="40">
                  <c:v>26.7</c:v>
                </c:pt>
                <c:pt idx="41">
                  <c:v>26.7</c:v>
                </c:pt>
                <c:pt idx="42">
                  <c:v>28.7</c:v>
                </c:pt>
                <c:pt idx="43">
                  <c:v>29</c:v>
                </c:pt>
                <c:pt idx="44">
                  <c:v>32.4</c:v>
                </c:pt>
                <c:pt idx="45">
                  <c:v>32.4</c:v>
                </c:pt>
                <c:pt idx="46">
                  <c:v>32.5</c:v>
                </c:pt>
                <c:pt idx="47">
                  <c:v>32.5</c:v>
                </c:pt>
                <c:pt idx="48">
                  <c:v>33.299999999999997</c:v>
                </c:pt>
                <c:pt idx="49">
                  <c:v>33.299999999999997</c:v>
                </c:pt>
                <c:pt idx="50">
                  <c:v>33.299999999999997</c:v>
                </c:pt>
                <c:pt idx="51">
                  <c:v>33.4</c:v>
                </c:pt>
                <c:pt idx="52">
                  <c:v>59.2</c:v>
                </c:pt>
                <c:pt idx="53">
                  <c:v>59.5</c:v>
                </c:pt>
                <c:pt idx="54">
                  <c:v>63.5</c:v>
                </c:pt>
                <c:pt idx="55">
                  <c:v>63.5</c:v>
                </c:pt>
                <c:pt idx="56">
                  <c:v>63.7</c:v>
                </c:pt>
                <c:pt idx="57">
                  <c:v>63.7</c:v>
                </c:pt>
                <c:pt idx="58">
                  <c:v>63.8</c:v>
                </c:pt>
                <c:pt idx="59">
                  <c:v>72.7</c:v>
                </c:pt>
                <c:pt idx="60">
                  <c:v>72.7</c:v>
                </c:pt>
                <c:pt idx="61">
                  <c:v>73.099999999999994</c:v>
                </c:pt>
                <c:pt idx="62">
                  <c:v>73.099999999999994</c:v>
                </c:pt>
                <c:pt idx="63">
                  <c:v>73.2</c:v>
                </c:pt>
                <c:pt idx="64">
                  <c:v>73.3</c:v>
                </c:pt>
                <c:pt idx="65">
                  <c:v>73.8</c:v>
                </c:pt>
                <c:pt idx="66">
                  <c:v>87.5</c:v>
                </c:pt>
                <c:pt idx="67">
                  <c:v>87.6</c:v>
                </c:pt>
                <c:pt idx="68">
                  <c:v>87.6</c:v>
                </c:pt>
                <c:pt idx="69">
                  <c:v>87.7</c:v>
                </c:pt>
                <c:pt idx="70">
                  <c:v>90.4</c:v>
                </c:pt>
                <c:pt idx="71">
                  <c:v>90.4</c:v>
                </c:pt>
                <c:pt idx="72">
                  <c:v>94.8</c:v>
                </c:pt>
                <c:pt idx="73">
                  <c:v>94.8</c:v>
                </c:pt>
                <c:pt idx="74">
                  <c:v>94.9</c:v>
                </c:pt>
                <c:pt idx="75">
                  <c:v>94.9</c:v>
                </c:pt>
                <c:pt idx="76">
                  <c:v>95.5</c:v>
                </c:pt>
                <c:pt idx="77">
                  <c:v>95.5</c:v>
                </c:pt>
                <c:pt idx="78">
                  <c:v>98.1</c:v>
                </c:pt>
                <c:pt idx="79">
                  <c:v>98.2</c:v>
                </c:pt>
                <c:pt idx="80">
                  <c:v>98.2</c:v>
                </c:pt>
                <c:pt idx="81">
                  <c:v>98.2</c:v>
                </c:pt>
                <c:pt idx="82">
                  <c:v>98.3</c:v>
                </c:pt>
                <c:pt idx="83">
                  <c:v>99.3</c:v>
                </c:pt>
                <c:pt idx="84">
                  <c:v>99.5</c:v>
                </c:pt>
                <c:pt idx="85">
                  <c:v>99.5</c:v>
                </c:pt>
                <c:pt idx="86">
                  <c:v>99.7</c:v>
                </c:pt>
                <c:pt idx="87">
                  <c:v>99.8</c:v>
                </c:pt>
                <c:pt idx="88">
                  <c:v>99.9</c:v>
                </c:pt>
                <c:pt idx="89">
                  <c:v>100</c:v>
                </c:pt>
                <c:pt idx="9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E3-4E8F-B017-069F7956D7B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Дуже дешево</c:v>
                </c:pt>
              </c:strCache>
            </c:strRef>
          </c:tx>
          <c:spPr>
            <a:ln w="19050" cmpd="sng">
              <a:solidFill>
                <a:srgbClr val="7A2280"/>
              </a:solidFill>
            </a:ln>
          </c:spPr>
          <c:marker>
            <c:symbol val="none"/>
          </c:marker>
          <c:cat>
            <c:strRef>
              <c:f>Sheet1!$A$2:$A$92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24</c:v>
                </c:pt>
                <c:pt idx="22">
                  <c:v>25</c:v>
                </c:pt>
                <c:pt idx="23">
                  <c:v>28</c:v>
                </c:pt>
                <c:pt idx="24">
                  <c:v>30</c:v>
                </c:pt>
                <c:pt idx="25">
                  <c:v>32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38</c:v>
                </c:pt>
                <c:pt idx="30">
                  <c:v>40</c:v>
                </c:pt>
                <c:pt idx="31">
                  <c:v>45</c:v>
                </c:pt>
                <c:pt idx="32">
                  <c:v>47</c:v>
                </c:pt>
                <c:pt idx="33">
                  <c:v>49</c:v>
                </c:pt>
                <c:pt idx="34">
                  <c:v>50</c:v>
                </c:pt>
                <c:pt idx="35">
                  <c:v>52</c:v>
                </c:pt>
                <c:pt idx="36">
                  <c:v>55</c:v>
                </c:pt>
                <c:pt idx="37">
                  <c:v>58</c:v>
                </c:pt>
                <c:pt idx="38">
                  <c:v>59</c:v>
                </c:pt>
                <c:pt idx="39">
                  <c:v>60</c:v>
                </c:pt>
                <c:pt idx="40">
                  <c:v>65</c:v>
                </c:pt>
                <c:pt idx="41">
                  <c:v>69</c:v>
                </c:pt>
                <c:pt idx="42">
                  <c:v>70</c:v>
                </c:pt>
                <c:pt idx="43">
                  <c:v>75</c:v>
                </c:pt>
                <c:pt idx="44">
                  <c:v>80</c:v>
                </c:pt>
                <c:pt idx="45">
                  <c:v>82</c:v>
                </c:pt>
                <c:pt idx="46">
                  <c:v>85</c:v>
                </c:pt>
                <c:pt idx="47">
                  <c:v>88</c:v>
                </c:pt>
                <c:pt idx="48">
                  <c:v>90</c:v>
                </c:pt>
                <c:pt idx="49">
                  <c:v>95</c:v>
                </c:pt>
                <c:pt idx="50">
                  <c:v>98</c:v>
                </c:pt>
                <c:pt idx="51">
                  <c:v>99</c:v>
                </c:pt>
                <c:pt idx="52">
                  <c:v>100</c:v>
                </c:pt>
                <c:pt idx="53">
                  <c:v>110</c:v>
                </c:pt>
                <c:pt idx="54">
                  <c:v>120</c:v>
                </c:pt>
                <c:pt idx="55">
                  <c:v>125</c:v>
                </c:pt>
                <c:pt idx="56">
                  <c:v>130</c:v>
                </c:pt>
                <c:pt idx="57">
                  <c:v>135</c:v>
                </c:pt>
                <c:pt idx="58">
                  <c:v>140</c:v>
                </c:pt>
                <c:pt idx="59">
                  <c:v>150</c:v>
                </c:pt>
                <c:pt idx="60">
                  <c:v>155</c:v>
                </c:pt>
                <c:pt idx="61">
                  <c:v>160</c:v>
                </c:pt>
                <c:pt idx="62">
                  <c:v>165</c:v>
                </c:pt>
                <c:pt idx="63">
                  <c:v>170</c:v>
                </c:pt>
                <c:pt idx="64">
                  <c:v>175</c:v>
                </c:pt>
                <c:pt idx="65">
                  <c:v>180</c:v>
                </c:pt>
                <c:pt idx="66">
                  <c:v>200</c:v>
                </c:pt>
                <c:pt idx="67">
                  <c:v>201</c:v>
                </c:pt>
                <c:pt idx="68">
                  <c:v>210</c:v>
                </c:pt>
                <c:pt idx="69">
                  <c:v>230</c:v>
                </c:pt>
                <c:pt idx="70">
                  <c:v>250</c:v>
                </c:pt>
                <c:pt idx="71">
                  <c:v>280</c:v>
                </c:pt>
                <c:pt idx="72">
                  <c:v>300</c:v>
                </c:pt>
                <c:pt idx="73">
                  <c:v>330</c:v>
                </c:pt>
                <c:pt idx="74">
                  <c:v>350</c:v>
                </c:pt>
                <c:pt idx="75">
                  <c:v>370</c:v>
                </c:pt>
                <c:pt idx="76">
                  <c:v>400</c:v>
                </c:pt>
                <c:pt idx="77">
                  <c:v>499</c:v>
                </c:pt>
                <c:pt idx="78">
                  <c:v>500</c:v>
                </c:pt>
                <c:pt idx="79">
                  <c:v>600</c:v>
                </c:pt>
                <c:pt idx="80">
                  <c:v>700</c:v>
                </c:pt>
                <c:pt idx="81">
                  <c:v>750</c:v>
                </c:pt>
                <c:pt idx="82">
                  <c:v>900</c:v>
                </c:pt>
                <c:pt idx="83">
                  <c:v>1000</c:v>
                </c:pt>
                <c:pt idx="84">
                  <c:v>1500</c:v>
                </c:pt>
                <c:pt idx="85">
                  <c:v>1503</c:v>
                </c:pt>
                <c:pt idx="86">
                  <c:v>2000</c:v>
                </c:pt>
                <c:pt idx="87">
                  <c:v>2500</c:v>
                </c:pt>
                <c:pt idx="88">
                  <c:v>3000</c:v>
                </c:pt>
                <c:pt idx="89">
                  <c:v>10000</c:v>
                </c:pt>
                <c:pt idx="90">
                  <c:v>25800</c:v>
                </c:pt>
              </c:strCache>
            </c:strRef>
          </c:cat>
          <c:val>
            <c:numRef>
              <c:f>Sheet1!$C$2:$C$92</c:f>
              <c:numCache>
                <c:formatCode>###0.0</c:formatCode>
                <c:ptCount val="91"/>
                <c:pt idx="0">
                  <c:v>100</c:v>
                </c:pt>
                <c:pt idx="1">
                  <c:v>95.1</c:v>
                </c:pt>
                <c:pt idx="2">
                  <c:v>89</c:v>
                </c:pt>
                <c:pt idx="3">
                  <c:v>86.9</c:v>
                </c:pt>
                <c:pt idx="4">
                  <c:v>85.9</c:v>
                </c:pt>
                <c:pt idx="5">
                  <c:v>85.8</c:v>
                </c:pt>
                <c:pt idx="6">
                  <c:v>73.2</c:v>
                </c:pt>
                <c:pt idx="7">
                  <c:v>72.8</c:v>
                </c:pt>
                <c:pt idx="8">
                  <c:v>72.599999999999994</c:v>
                </c:pt>
                <c:pt idx="9">
                  <c:v>72.099999999999994</c:v>
                </c:pt>
                <c:pt idx="10">
                  <c:v>72.099999999999994</c:v>
                </c:pt>
                <c:pt idx="11">
                  <c:v>45.9</c:v>
                </c:pt>
                <c:pt idx="12">
                  <c:v>45.9</c:v>
                </c:pt>
                <c:pt idx="13">
                  <c:v>45.1</c:v>
                </c:pt>
                <c:pt idx="14">
                  <c:v>45</c:v>
                </c:pt>
                <c:pt idx="15">
                  <c:v>39.299999999999997</c:v>
                </c:pt>
                <c:pt idx="16">
                  <c:v>39.299999999999997</c:v>
                </c:pt>
                <c:pt idx="17">
                  <c:v>39.299999999999997</c:v>
                </c:pt>
                <c:pt idx="18">
                  <c:v>39.200000000000003</c:v>
                </c:pt>
                <c:pt idx="19">
                  <c:v>21.2</c:v>
                </c:pt>
                <c:pt idx="20">
                  <c:v>21.2</c:v>
                </c:pt>
                <c:pt idx="21">
                  <c:v>21.2</c:v>
                </c:pt>
                <c:pt idx="22">
                  <c:v>21.2</c:v>
                </c:pt>
                <c:pt idx="23">
                  <c:v>18.899999999999999</c:v>
                </c:pt>
                <c:pt idx="24">
                  <c:v>18.899999999999999</c:v>
                </c:pt>
                <c:pt idx="25">
                  <c:v>13.2</c:v>
                </c:pt>
                <c:pt idx="26">
                  <c:v>13.1</c:v>
                </c:pt>
                <c:pt idx="27">
                  <c:v>13.1</c:v>
                </c:pt>
                <c:pt idx="28">
                  <c:v>12.5</c:v>
                </c:pt>
                <c:pt idx="29">
                  <c:v>12.5</c:v>
                </c:pt>
                <c:pt idx="30">
                  <c:v>12.3</c:v>
                </c:pt>
                <c:pt idx="31">
                  <c:v>10.4</c:v>
                </c:pt>
                <c:pt idx="32">
                  <c:v>10.3</c:v>
                </c:pt>
                <c:pt idx="33">
                  <c:v>10.3</c:v>
                </c:pt>
                <c:pt idx="34">
                  <c:v>10.3</c:v>
                </c:pt>
                <c:pt idx="35">
                  <c:v>2.2000000000000002</c:v>
                </c:pt>
                <c:pt idx="36">
                  <c:v>2.1</c:v>
                </c:pt>
                <c:pt idx="37">
                  <c:v>2.1</c:v>
                </c:pt>
                <c:pt idx="38">
                  <c:v>2.1</c:v>
                </c:pt>
                <c:pt idx="39">
                  <c:v>2.1</c:v>
                </c:pt>
                <c:pt idx="40">
                  <c:v>1.9</c:v>
                </c:pt>
                <c:pt idx="41">
                  <c:v>1.9</c:v>
                </c:pt>
                <c:pt idx="42">
                  <c:v>1.9</c:v>
                </c:pt>
                <c:pt idx="43">
                  <c:v>1.9</c:v>
                </c:pt>
                <c:pt idx="44">
                  <c:v>1.9</c:v>
                </c:pt>
                <c:pt idx="45">
                  <c:v>1.7</c:v>
                </c:pt>
                <c:pt idx="46">
                  <c:v>1.7</c:v>
                </c:pt>
                <c:pt idx="47">
                  <c:v>1.7</c:v>
                </c:pt>
                <c:pt idx="48">
                  <c:v>1.7</c:v>
                </c:pt>
                <c:pt idx="49">
                  <c:v>1.6</c:v>
                </c:pt>
                <c:pt idx="50">
                  <c:v>1.6</c:v>
                </c:pt>
                <c:pt idx="51">
                  <c:v>1.6</c:v>
                </c:pt>
                <c:pt idx="52">
                  <c:v>1.6</c:v>
                </c:pt>
                <c:pt idx="53">
                  <c:v>0.6</c:v>
                </c:pt>
                <c:pt idx="54">
                  <c:v>0.6</c:v>
                </c:pt>
                <c:pt idx="55">
                  <c:v>0.6</c:v>
                </c:pt>
                <c:pt idx="56">
                  <c:v>0.6</c:v>
                </c:pt>
                <c:pt idx="57">
                  <c:v>0.6</c:v>
                </c:pt>
                <c:pt idx="58">
                  <c:v>0.6</c:v>
                </c:pt>
                <c:pt idx="59">
                  <c:v>0.6</c:v>
                </c:pt>
                <c:pt idx="60">
                  <c:v>0.5</c:v>
                </c:pt>
                <c:pt idx="61">
                  <c:v>0.5</c:v>
                </c:pt>
                <c:pt idx="62">
                  <c:v>0.5</c:v>
                </c:pt>
                <c:pt idx="63">
                  <c:v>0.5</c:v>
                </c:pt>
                <c:pt idx="64">
                  <c:v>0.5</c:v>
                </c:pt>
                <c:pt idx="65">
                  <c:v>0.5</c:v>
                </c:pt>
                <c:pt idx="66">
                  <c:v>0.5</c:v>
                </c:pt>
                <c:pt idx="67">
                  <c:v>0.3</c:v>
                </c:pt>
                <c:pt idx="68">
                  <c:v>0.3</c:v>
                </c:pt>
                <c:pt idx="69">
                  <c:v>0.3</c:v>
                </c:pt>
                <c:pt idx="70">
                  <c:v>0.3</c:v>
                </c:pt>
                <c:pt idx="71">
                  <c:v>0.3</c:v>
                </c:pt>
                <c:pt idx="72">
                  <c:v>0.3</c:v>
                </c:pt>
                <c:pt idx="73">
                  <c:v>0.3</c:v>
                </c:pt>
                <c:pt idx="74">
                  <c:v>0.3</c:v>
                </c:pt>
                <c:pt idx="75">
                  <c:v>0.3</c:v>
                </c:pt>
                <c:pt idx="76">
                  <c:v>0.3</c:v>
                </c:pt>
                <c:pt idx="77">
                  <c:v>0.2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0.1</c:v>
                </c:pt>
                <c:pt idx="83">
                  <c:v>0.1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E3-4E8F-B017-069F7956D7B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дешево</c:v>
                </c:pt>
              </c:strCache>
            </c:strRef>
          </c:tx>
          <c:spPr>
            <a:ln w="19050" cmpd="sng">
              <a:solidFill>
                <a:srgbClr val="81C341"/>
              </a:solidFill>
            </a:ln>
          </c:spPr>
          <c:marker>
            <c:symbol val="none"/>
          </c:marker>
          <c:cat>
            <c:strRef>
              <c:f>Sheet1!$A$2:$A$92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24</c:v>
                </c:pt>
                <c:pt idx="22">
                  <c:v>25</c:v>
                </c:pt>
                <c:pt idx="23">
                  <c:v>28</c:v>
                </c:pt>
                <c:pt idx="24">
                  <c:v>30</c:v>
                </c:pt>
                <c:pt idx="25">
                  <c:v>32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38</c:v>
                </c:pt>
                <c:pt idx="30">
                  <c:v>40</c:v>
                </c:pt>
                <c:pt idx="31">
                  <c:v>45</c:v>
                </c:pt>
                <c:pt idx="32">
                  <c:v>47</c:v>
                </c:pt>
                <c:pt idx="33">
                  <c:v>49</c:v>
                </c:pt>
                <c:pt idx="34">
                  <c:v>50</c:v>
                </c:pt>
                <c:pt idx="35">
                  <c:v>52</c:v>
                </c:pt>
                <c:pt idx="36">
                  <c:v>55</c:v>
                </c:pt>
                <c:pt idx="37">
                  <c:v>58</c:v>
                </c:pt>
                <c:pt idx="38">
                  <c:v>59</c:v>
                </c:pt>
                <c:pt idx="39">
                  <c:v>60</c:v>
                </c:pt>
                <c:pt idx="40">
                  <c:v>65</c:v>
                </c:pt>
                <c:pt idx="41">
                  <c:v>69</c:v>
                </c:pt>
                <c:pt idx="42">
                  <c:v>70</c:v>
                </c:pt>
                <c:pt idx="43">
                  <c:v>75</c:v>
                </c:pt>
                <c:pt idx="44">
                  <c:v>80</c:v>
                </c:pt>
                <c:pt idx="45">
                  <c:v>82</c:v>
                </c:pt>
                <c:pt idx="46">
                  <c:v>85</c:v>
                </c:pt>
                <c:pt idx="47">
                  <c:v>88</c:v>
                </c:pt>
                <c:pt idx="48">
                  <c:v>90</c:v>
                </c:pt>
                <c:pt idx="49">
                  <c:v>95</c:v>
                </c:pt>
                <c:pt idx="50">
                  <c:v>98</c:v>
                </c:pt>
                <c:pt idx="51">
                  <c:v>99</c:v>
                </c:pt>
                <c:pt idx="52">
                  <c:v>100</c:v>
                </c:pt>
                <c:pt idx="53">
                  <c:v>110</c:v>
                </c:pt>
                <c:pt idx="54">
                  <c:v>120</c:v>
                </c:pt>
                <c:pt idx="55">
                  <c:v>125</c:v>
                </c:pt>
                <c:pt idx="56">
                  <c:v>130</c:v>
                </c:pt>
                <c:pt idx="57">
                  <c:v>135</c:v>
                </c:pt>
                <c:pt idx="58">
                  <c:v>140</c:v>
                </c:pt>
                <c:pt idx="59">
                  <c:v>150</c:v>
                </c:pt>
                <c:pt idx="60">
                  <c:v>155</c:v>
                </c:pt>
                <c:pt idx="61">
                  <c:v>160</c:v>
                </c:pt>
                <c:pt idx="62">
                  <c:v>165</c:v>
                </c:pt>
                <c:pt idx="63">
                  <c:v>170</c:v>
                </c:pt>
                <c:pt idx="64">
                  <c:v>175</c:v>
                </c:pt>
                <c:pt idx="65">
                  <c:v>180</c:v>
                </c:pt>
                <c:pt idx="66">
                  <c:v>200</c:v>
                </c:pt>
                <c:pt idx="67">
                  <c:v>201</c:v>
                </c:pt>
                <c:pt idx="68">
                  <c:v>210</c:v>
                </c:pt>
                <c:pt idx="69">
                  <c:v>230</c:v>
                </c:pt>
                <c:pt idx="70">
                  <c:v>250</c:v>
                </c:pt>
                <c:pt idx="71">
                  <c:v>280</c:v>
                </c:pt>
                <c:pt idx="72">
                  <c:v>300</c:v>
                </c:pt>
                <c:pt idx="73">
                  <c:v>330</c:v>
                </c:pt>
                <c:pt idx="74">
                  <c:v>350</c:v>
                </c:pt>
                <c:pt idx="75">
                  <c:v>370</c:v>
                </c:pt>
                <c:pt idx="76">
                  <c:v>400</c:v>
                </c:pt>
                <c:pt idx="77">
                  <c:v>499</c:v>
                </c:pt>
                <c:pt idx="78">
                  <c:v>500</c:v>
                </c:pt>
                <c:pt idx="79">
                  <c:v>600</c:v>
                </c:pt>
                <c:pt idx="80">
                  <c:v>700</c:v>
                </c:pt>
                <c:pt idx="81">
                  <c:v>750</c:v>
                </c:pt>
                <c:pt idx="82">
                  <c:v>900</c:v>
                </c:pt>
                <c:pt idx="83">
                  <c:v>1000</c:v>
                </c:pt>
                <c:pt idx="84">
                  <c:v>1500</c:v>
                </c:pt>
                <c:pt idx="85">
                  <c:v>1503</c:v>
                </c:pt>
                <c:pt idx="86">
                  <c:v>2000</c:v>
                </c:pt>
                <c:pt idx="87">
                  <c:v>2500</c:v>
                </c:pt>
                <c:pt idx="88">
                  <c:v>3000</c:v>
                </c:pt>
                <c:pt idx="89">
                  <c:v>10000</c:v>
                </c:pt>
                <c:pt idx="90">
                  <c:v>25800</c:v>
                </c:pt>
              </c:strCache>
            </c:strRef>
          </c:cat>
          <c:val>
            <c:numRef>
              <c:f>Sheet1!$D$2:$D$92</c:f>
              <c:numCache>
                <c:formatCode>###0.0</c:formatCode>
                <c:ptCount val="91"/>
                <c:pt idx="0">
                  <c:v>1.4</c:v>
                </c:pt>
                <c:pt idx="1">
                  <c:v>1.4</c:v>
                </c:pt>
                <c:pt idx="2">
                  <c:v>1.4</c:v>
                </c:pt>
                <c:pt idx="3">
                  <c:v>1.5</c:v>
                </c:pt>
                <c:pt idx="4">
                  <c:v>1.5</c:v>
                </c:pt>
                <c:pt idx="5">
                  <c:v>1.9</c:v>
                </c:pt>
                <c:pt idx="6">
                  <c:v>2.1</c:v>
                </c:pt>
                <c:pt idx="7">
                  <c:v>2.2999999999999998</c:v>
                </c:pt>
                <c:pt idx="8">
                  <c:v>2.4</c:v>
                </c:pt>
                <c:pt idx="9">
                  <c:v>2.4</c:v>
                </c:pt>
                <c:pt idx="10">
                  <c:v>4.0999999999999996</c:v>
                </c:pt>
                <c:pt idx="11">
                  <c:v>4.0999999999999996</c:v>
                </c:pt>
                <c:pt idx="12">
                  <c:v>4.5</c:v>
                </c:pt>
                <c:pt idx="13">
                  <c:v>4.5</c:v>
                </c:pt>
                <c:pt idx="14">
                  <c:v>7.6</c:v>
                </c:pt>
                <c:pt idx="15">
                  <c:v>7.7</c:v>
                </c:pt>
                <c:pt idx="16">
                  <c:v>7.7</c:v>
                </c:pt>
                <c:pt idx="17">
                  <c:v>8</c:v>
                </c:pt>
                <c:pt idx="18">
                  <c:v>14.8</c:v>
                </c:pt>
                <c:pt idx="19">
                  <c:v>14.9</c:v>
                </c:pt>
                <c:pt idx="20">
                  <c:v>14.9</c:v>
                </c:pt>
                <c:pt idx="21">
                  <c:v>15</c:v>
                </c:pt>
                <c:pt idx="22">
                  <c:v>20.6</c:v>
                </c:pt>
                <c:pt idx="23">
                  <c:v>20.6</c:v>
                </c:pt>
                <c:pt idx="24">
                  <c:v>27.2</c:v>
                </c:pt>
                <c:pt idx="25">
                  <c:v>27.3</c:v>
                </c:pt>
                <c:pt idx="26">
                  <c:v>27.3</c:v>
                </c:pt>
                <c:pt idx="27">
                  <c:v>29</c:v>
                </c:pt>
                <c:pt idx="28">
                  <c:v>29</c:v>
                </c:pt>
                <c:pt idx="29">
                  <c:v>29</c:v>
                </c:pt>
                <c:pt idx="30">
                  <c:v>35</c:v>
                </c:pt>
                <c:pt idx="31">
                  <c:v>36.1</c:v>
                </c:pt>
                <c:pt idx="32">
                  <c:v>36.200000000000003</c:v>
                </c:pt>
                <c:pt idx="33">
                  <c:v>36.299999999999997</c:v>
                </c:pt>
                <c:pt idx="34">
                  <c:v>53.5</c:v>
                </c:pt>
                <c:pt idx="35">
                  <c:v>53.5</c:v>
                </c:pt>
                <c:pt idx="36">
                  <c:v>53.9</c:v>
                </c:pt>
                <c:pt idx="37">
                  <c:v>53.9</c:v>
                </c:pt>
                <c:pt idx="38">
                  <c:v>54</c:v>
                </c:pt>
                <c:pt idx="39">
                  <c:v>60.1</c:v>
                </c:pt>
                <c:pt idx="40">
                  <c:v>60.1</c:v>
                </c:pt>
                <c:pt idx="41">
                  <c:v>60.1</c:v>
                </c:pt>
                <c:pt idx="42">
                  <c:v>65</c:v>
                </c:pt>
                <c:pt idx="43">
                  <c:v>66.400000000000006</c:v>
                </c:pt>
                <c:pt idx="44">
                  <c:v>72.5</c:v>
                </c:pt>
                <c:pt idx="45">
                  <c:v>72.5</c:v>
                </c:pt>
                <c:pt idx="46">
                  <c:v>72.8</c:v>
                </c:pt>
                <c:pt idx="47">
                  <c:v>72.8</c:v>
                </c:pt>
                <c:pt idx="48">
                  <c:v>74.3</c:v>
                </c:pt>
                <c:pt idx="49">
                  <c:v>74.400000000000006</c:v>
                </c:pt>
                <c:pt idx="50">
                  <c:v>74.400000000000006</c:v>
                </c:pt>
                <c:pt idx="51">
                  <c:v>74.400000000000006</c:v>
                </c:pt>
                <c:pt idx="52">
                  <c:v>87.1</c:v>
                </c:pt>
                <c:pt idx="53">
                  <c:v>87.5</c:v>
                </c:pt>
                <c:pt idx="54">
                  <c:v>89.3</c:v>
                </c:pt>
                <c:pt idx="55">
                  <c:v>89.5</c:v>
                </c:pt>
                <c:pt idx="56">
                  <c:v>89.7</c:v>
                </c:pt>
                <c:pt idx="57">
                  <c:v>89.8</c:v>
                </c:pt>
                <c:pt idx="58">
                  <c:v>89.8</c:v>
                </c:pt>
                <c:pt idx="59">
                  <c:v>95.5</c:v>
                </c:pt>
                <c:pt idx="60">
                  <c:v>95.5</c:v>
                </c:pt>
                <c:pt idx="61">
                  <c:v>95.6</c:v>
                </c:pt>
                <c:pt idx="62">
                  <c:v>95.7</c:v>
                </c:pt>
                <c:pt idx="63">
                  <c:v>95.9</c:v>
                </c:pt>
                <c:pt idx="64">
                  <c:v>95.9</c:v>
                </c:pt>
                <c:pt idx="65">
                  <c:v>96.2</c:v>
                </c:pt>
                <c:pt idx="66">
                  <c:v>97.6</c:v>
                </c:pt>
                <c:pt idx="67">
                  <c:v>97.6</c:v>
                </c:pt>
                <c:pt idx="68">
                  <c:v>97.7</c:v>
                </c:pt>
                <c:pt idx="69">
                  <c:v>97.7</c:v>
                </c:pt>
                <c:pt idx="70">
                  <c:v>98.1</c:v>
                </c:pt>
                <c:pt idx="71">
                  <c:v>98.1</c:v>
                </c:pt>
                <c:pt idx="72">
                  <c:v>99.3</c:v>
                </c:pt>
                <c:pt idx="73">
                  <c:v>99.3</c:v>
                </c:pt>
                <c:pt idx="74">
                  <c:v>99.4</c:v>
                </c:pt>
                <c:pt idx="75">
                  <c:v>99.5</c:v>
                </c:pt>
                <c:pt idx="76">
                  <c:v>99.5</c:v>
                </c:pt>
                <c:pt idx="77">
                  <c:v>99.5</c:v>
                </c:pt>
                <c:pt idx="78">
                  <c:v>99.6</c:v>
                </c:pt>
                <c:pt idx="79">
                  <c:v>99.6</c:v>
                </c:pt>
                <c:pt idx="80">
                  <c:v>99.7</c:v>
                </c:pt>
                <c:pt idx="81">
                  <c:v>99.8</c:v>
                </c:pt>
                <c:pt idx="82">
                  <c:v>99.8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E3-4E8F-B017-069F7956D7B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Не дорого</c:v>
                </c:pt>
              </c:strCache>
            </c:strRef>
          </c:tx>
          <c:spPr>
            <a:ln w="19050" cmpd="sng">
              <a:solidFill>
                <a:srgbClr val="3EB1CC"/>
              </a:solidFill>
            </a:ln>
          </c:spPr>
          <c:marker>
            <c:symbol val="none"/>
          </c:marker>
          <c:cat>
            <c:strRef>
              <c:f>Sheet1!$A$2:$A$92</c:f>
              <c:strCach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24</c:v>
                </c:pt>
                <c:pt idx="22">
                  <c:v>25</c:v>
                </c:pt>
                <c:pt idx="23">
                  <c:v>28</c:v>
                </c:pt>
                <c:pt idx="24">
                  <c:v>30</c:v>
                </c:pt>
                <c:pt idx="25">
                  <c:v>32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38</c:v>
                </c:pt>
                <c:pt idx="30">
                  <c:v>40</c:v>
                </c:pt>
                <c:pt idx="31">
                  <c:v>45</c:v>
                </c:pt>
                <c:pt idx="32">
                  <c:v>47</c:v>
                </c:pt>
                <c:pt idx="33">
                  <c:v>49</c:v>
                </c:pt>
                <c:pt idx="34">
                  <c:v>50</c:v>
                </c:pt>
                <c:pt idx="35">
                  <c:v>52</c:v>
                </c:pt>
                <c:pt idx="36">
                  <c:v>55</c:v>
                </c:pt>
                <c:pt idx="37">
                  <c:v>58</c:v>
                </c:pt>
                <c:pt idx="38">
                  <c:v>59</c:v>
                </c:pt>
                <c:pt idx="39">
                  <c:v>60</c:v>
                </c:pt>
                <c:pt idx="40">
                  <c:v>65</c:v>
                </c:pt>
                <c:pt idx="41">
                  <c:v>69</c:v>
                </c:pt>
                <c:pt idx="42">
                  <c:v>70</c:v>
                </c:pt>
                <c:pt idx="43">
                  <c:v>75</c:v>
                </c:pt>
                <c:pt idx="44">
                  <c:v>80</c:v>
                </c:pt>
                <c:pt idx="45">
                  <c:v>82</c:v>
                </c:pt>
                <c:pt idx="46">
                  <c:v>85</c:v>
                </c:pt>
                <c:pt idx="47">
                  <c:v>88</c:v>
                </c:pt>
                <c:pt idx="48">
                  <c:v>90</c:v>
                </c:pt>
                <c:pt idx="49">
                  <c:v>95</c:v>
                </c:pt>
                <c:pt idx="50">
                  <c:v>98</c:v>
                </c:pt>
                <c:pt idx="51">
                  <c:v>99</c:v>
                </c:pt>
                <c:pt idx="52">
                  <c:v>100</c:v>
                </c:pt>
                <c:pt idx="53">
                  <c:v>110</c:v>
                </c:pt>
                <c:pt idx="54">
                  <c:v>120</c:v>
                </c:pt>
                <c:pt idx="55">
                  <c:v>125</c:v>
                </c:pt>
                <c:pt idx="56">
                  <c:v>130</c:v>
                </c:pt>
                <c:pt idx="57">
                  <c:v>135</c:v>
                </c:pt>
                <c:pt idx="58">
                  <c:v>140</c:v>
                </c:pt>
                <c:pt idx="59">
                  <c:v>150</c:v>
                </c:pt>
                <c:pt idx="60">
                  <c:v>155</c:v>
                </c:pt>
                <c:pt idx="61">
                  <c:v>160</c:v>
                </c:pt>
                <c:pt idx="62">
                  <c:v>165</c:v>
                </c:pt>
                <c:pt idx="63">
                  <c:v>170</c:v>
                </c:pt>
                <c:pt idx="64">
                  <c:v>175</c:v>
                </c:pt>
                <c:pt idx="65">
                  <c:v>180</c:v>
                </c:pt>
                <c:pt idx="66">
                  <c:v>200</c:v>
                </c:pt>
                <c:pt idx="67">
                  <c:v>201</c:v>
                </c:pt>
                <c:pt idx="68">
                  <c:v>210</c:v>
                </c:pt>
                <c:pt idx="69">
                  <c:v>230</c:v>
                </c:pt>
                <c:pt idx="70">
                  <c:v>250</c:v>
                </c:pt>
                <c:pt idx="71">
                  <c:v>280</c:v>
                </c:pt>
                <c:pt idx="72">
                  <c:v>300</c:v>
                </c:pt>
                <c:pt idx="73">
                  <c:v>330</c:v>
                </c:pt>
                <c:pt idx="74">
                  <c:v>350</c:v>
                </c:pt>
                <c:pt idx="75">
                  <c:v>370</c:v>
                </c:pt>
                <c:pt idx="76">
                  <c:v>400</c:v>
                </c:pt>
                <c:pt idx="77">
                  <c:v>499</c:v>
                </c:pt>
                <c:pt idx="78">
                  <c:v>500</c:v>
                </c:pt>
                <c:pt idx="79">
                  <c:v>600</c:v>
                </c:pt>
                <c:pt idx="80">
                  <c:v>700</c:v>
                </c:pt>
                <c:pt idx="81">
                  <c:v>750</c:v>
                </c:pt>
                <c:pt idx="82">
                  <c:v>900</c:v>
                </c:pt>
                <c:pt idx="83">
                  <c:v>1000</c:v>
                </c:pt>
                <c:pt idx="84">
                  <c:v>1500</c:v>
                </c:pt>
                <c:pt idx="85">
                  <c:v>1503</c:v>
                </c:pt>
                <c:pt idx="86">
                  <c:v>2000</c:v>
                </c:pt>
                <c:pt idx="87">
                  <c:v>2500</c:v>
                </c:pt>
                <c:pt idx="88">
                  <c:v>3000</c:v>
                </c:pt>
                <c:pt idx="89">
                  <c:v>10000</c:v>
                </c:pt>
                <c:pt idx="90">
                  <c:v>25800</c:v>
                </c:pt>
              </c:strCache>
            </c:strRef>
          </c:cat>
          <c:val>
            <c:numRef>
              <c:f>Sheet1!$E$2:$E$92</c:f>
              <c:numCache>
                <c:formatCode>###0.0</c:formatCode>
                <c:ptCount val="91"/>
                <c:pt idx="0">
                  <c:v>100</c:v>
                </c:pt>
                <c:pt idx="1">
                  <c:v>98.3</c:v>
                </c:pt>
                <c:pt idx="2">
                  <c:v>98.3</c:v>
                </c:pt>
                <c:pt idx="3">
                  <c:v>98.1</c:v>
                </c:pt>
                <c:pt idx="4">
                  <c:v>97.9</c:v>
                </c:pt>
                <c:pt idx="5">
                  <c:v>97.9</c:v>
                </c:pt>
                <c:pt idx="6">
                  <c:v>95.6</c:v>
                </c:pt>
                <c:pt idx="7">
                  <c:v>95.6</c:v>
                </c:pt>
                <c:pt idx="8">
                  <c:v>95.3</c:v>
                </c:pt>
                <c:pt idx="9">
                  <c:v>95.1</c:v>
                </c:pt>
                <c:pt idx="10">
                  <c:v>95.1</c:v>
                </c:pt>
                <c:pt idx="11">
                  <c:v>88.3</c:v>
                </c:pt>
                <c:pt idx="12">
                  <c:v>88.2</c:v>
                </c:pt>
                <c:pt idx="13">
                  <c:v>88</c:v>
                </c:pt>
                <c:pt idx="14">
                  <c:v>87.8</c:v>
                </c:pt>
                <c:pt idx="15">
                  <c:v>82.6</c:v>
                </c:pt>
                <c:pt idx="16">
                  <c:v>82.6</c:v>
                </c:pt>
                <c:pt idx="17">
                  <c:v>82.5</c:v>
                </c:pt>
                <c:pt idx="18">
                  <c:v>82.4</c:v>
                </c:pt>
                <c:pt idx="19">
                  <c:v>71.2</c:v>
                </c:pt>
                <c:pt idx="20">
                  <c:v>71.2</c:v>
                </c:pt>
                <c:pt idx="21">
                  <c:v>71.099999999999994</c:v>
                </c:pt>
                <c:pt idx="22">
                  <c:v>71.099999999999994</c:v>
                </c:pt>
                <c:pt idx="23">
                  <c:v>64.400000000000006</c:v>
                </c:pt>
                <c:pt idx="24">
                  <c:v>64.400000000000006</c:v>
                </c:pt>
                <c:pt idx="25">
                  <c:v>53.4</c:v>
                </c:pt>
                <c:pt idx="26">
                  <c:v>53.3</c:v>
                </c:pt>
                <c:pt idx="27">
                  <c:v>53.3</c:v>
                </c:pt>
                <c:pt idx="28">
                  <c:v>50.7</c:v>
                </c:pt>
                <c:pt idx="29">
                  <c:v>50.6</c:v>
                </c:pt>
                <c:pt idx="30">
                  <c:v>50.6</c:v>
                </c:pt>
                <c:pt idx="31">
                  <c:v>43.5</c:v>
                </c:pt>
                <c:pt idx="32">
                  <c:v>42.6</c:v>
                </c:pt>
                <c:pt idx="33">
                  <c:v>42.6</c:v>
                </c:pt>
                <c:pt idx="34">
                  <c:v>42.6</c:v>
                </c:pt>
                <c:pt idx="35">
                  <c:v>26.3</c:v>
                </c:pt>
                <c:pt idx="36">
                  <c:v>26.1</c:v>
                </c:pt>
                <c:pt idx="37">
                  <c:v>25.4</c:v>
                </c:pt>
                <c:pt idx="38">
                  <c:v>25.3</c:v>
                </c:pt>
                <c:pt idx="39">
                  <c:v>25.3</c:v>
                </c:pt>
                <c:pt idx="40">
                  <c:v>20.6</c:v>
                </c:pt>
                <c:pt idx="41">
                  <c:v>19.8</c:v>
                </c:pt>
                <c:pt idx="42">
                  <c:v>19.7</c:v>
                </c:pt>
                <c:pt idx="43">
                  <c:v>17</c:v>
                </c:pt>
                <c:pt idx="44">
                  <c:v>15.4</c:v>
                </c:pt>
                <c:pt idx="45">
                  <c:v>12.2</c:v>
                </c:pt>
                <c:pt idx="46">
                  <c:v>12.1</c:v>
                </c:pt>
                <c:pt idx="47">
                  <c:v>11.8</c:v>
                </c:pt>
                <c:pt idx="48">
                  <c:v>11.8</c:v>
                </c:pt>
                <c:pt idx="49">
                  <c:v>10.7</c:v>
                </c:pt>
                <c:pt idx="50">
                  <c:v>10.7</c:v>
                </c:pt>
                <c:pt idx="51">
                  <c:v>10.7</c:v>
                </c:pt>
                <c:pt idx="52">
                  <c:v>10.7</c:v>
                </c:pt>
                <c:pt idx="53">
                  <c:v>3.4</c:v>
                </c:pt>
                <c:pt idx="54">
                  <c:v>3.3</c:v>
                </c:pt>
                <c:pt idx="55">
                  <c:v>2.7</c:v>
                </c:pt>
                <c:pt idx="56">
                  <c:v>2.7</c:v>
                </c:pt>
                <c:pt idx="57">
                  <c:v>2.7</c:v>
                </c:pt>
                <c:pt idx="58">
                  <c:v>2.7</c:v>
                </c:pt>
                <c:pt idx="59">
                  <c:v>2.7</c:v>
                </c:pt>
                <c:pt idx="60">
                  <c:v>1.7</c:v>
                </c:pt>
                <c:pt idx="61">
                  <c:v>1.7</c:v>
                </c:pt>
                <c:pt idx="62">
                  <c:v>1.7</c:v>
                </c:pt>
                <c:pt idx="63">
                  <c:v>1.7</c:v>
                </c:pt>
                <c:pt idx="64">
                  <c:v>1.7</c:v>
                </c:pt>
                <c:pt idx="65">
                  <c:v>1.7</c:v>
                </c:pt>
                <c:pt idx="66">
                  <c:v>1.7</c:v>
                </c:pt>
                <c:pt idx="67">
                  <c:v>0.6</c:v>
                </c:pt>
                <c:pt idx="68">
                  <c:v>0.6</c:v>
                </c:pt>
                <c:pt idx="69">
                  <c:v>0.6</c:v>
                </c:pt>
                <c:pt idx="70">
                  <c:v>0.6</c:v>
                </c:pt>
                <c:pt idx="71">
                  <c:v>0.5</c:v>
                </c:pt>
                <c:pt idx="72">
                  <c:v>0.5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E3-4E8F-B017-069F7956D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5483120"/>
        <c:axId val="395483512"/>
      </c:lineChart>
      <c:catAx>
        <c:axId val="39548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>
                <a:solidFill>
                  <a:schemeClr val="accent3"/>
                </a:solidFill>
              </a:defRPr>
            </a:pPr>
            <a:endParaRPr lang="uk-UA"/>
          </a:p>
        </c:txPr>
        <c:crossAx val="395483512"/>
        <c:crosses val="autoZero"/>
        <c:auto val="1"/>
        <c:lblAlgn val="ctr"/>
        <c:lblOffset val="100"/>
        <c:tickLblSkip val="5"/>
        <c:noMultiLvlLbl val="0"/>
      </c:catAx>
      <c:valAx>
        <c:axId val="395483512"/>
        <c:scaling>
          <c:orientation val="minMax"/>
          <c:max val="100"/>
        </c:scaling>
        <c:delete val="0"/>
        <c:axPos val="l"/>
        <c:numFmt formatCode="###0.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395483120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82938662225922843"/>
          <c:y val="0.23980229723558286"/>
          <c:w val="0.17061337774077159"/>
          <c:h val="0.4735861995266365"/>
        </c:manualLayout>
      </c:layout>
      <c:overlay val="0"/>
      <c:txPr>
        <a:bodyPr/>
        <a:lstStyle/>
        <a:p>
          <a:pPr>
            <a:defRPr sz="1000">
              <a:solidFill>
                <a:srgbClr val="717171"/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67557989261494"/>
          <c:y val="0.12001061918910065"/>
          <c:w val="0.55529069018656929"/>
          <c:h val="0.77446943594030659"/>
        </c:manualLayout>
      </c:layout>
      <c:radarChart>
        <c:radarStyle val="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Важливість: глядачі UA:Перший</c:v>
                </c:pt>
              </c:strCache>
            </c:strRef>
          </c:tx>
          <c:spPr>
            <a:ln w="19050">
              <a:solidFill>
                <a:schemeClr val="bg2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Стан здоров'я</c:v>
                </c:pt>
                <c:pt idx="1">
                  <c:v>Матеріальна забезпеченість</c:v>
                </c:pt>
                <c:pt idx="2">
                  <c:v>Житлові умови, побут</c:v>
                </c:pt>
                <c:pt idx="3">
                  <c:v>Подружнє / особисте життя</c:v>
                </c:pt>
                <c:pt idx="4">
                  <c:v>Особистий спокій</c:v>
                </c:pt>
                <c:pt idx="5">
                  <c:v>Робота</c:v>
                </c:pt>
                <c:pt idx="6">
                  <c:v>Розвиток і поведінка дітей</c:v>
                </c:pt>
                <c:pt idx="7">
                  <c:v>Особиста незалежність</c:v>
                </c:pt>
                <c:pt idx="8">
                  <c:v>Відпочинок, розваги</c:v>
                </c:pt>
                <c:pt idx="9">
                  <c:v>Благоустрій міста / села</c:v>
                </c:pt>
                <c:pt idx="10">
                  <c:v>Стан природного середовища</c:v>
                </c:pt>
                <c:pt idx="11">
                  <c:v>Ставлення оточуючих</c:v>
                </c:pt>
                <c:pt idx="12">
                  <c:v>Можливості для освіти, навчання та розвитку</c:v>
                </c:pt>
                <c:pt idx="13">
                  <c:v>Ставлення до оточуючих</c:v>
                </c:pt>
                <c:pt idx="14">
                  <c:v>Суспільне визнання</c:v>
                </c:pt>
                <c:pt idx="15">
                  <c:v>Творчість (у вільний час)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76.888000000000005</c:v>
                </c:pt>
                <c:pt idx="1">
                  <c:v>76.010000000000005</c:v>
                </c:pt>
                <c:pt idx="2">
                  <c:v>60.223999999999997</c:v>
                </c:pt>
                <c:pt idx="3">
                  <c:v>47.997999999999998</c:v>
                </c:pt>
                <c:pt idx="4">
                  <c:v>47.640999999999998</c:v>
                </c:pt>
                <c:pt idx="5">
                  <c:v>41.579000000000001</c:v>
                </c:pt>
                <c:pt idx="6">
                  <c:v>41.085999999999999</c:v>
                </c:pt>
                <c:pt idx="7">
                  <c:v>29.036999999999999</c:v>
                </c:pt>
                <c:pt idx="8">
                  <c:v>25.637</c:v>
                </c:pt>
                <c:pt idx="9">
                  <c:v>25.591999999999999</c:v>
                </c:pt>
                <c:pt idx="10">
                  <c:v>21.922999999999998</c:v>
                </c:pt>
                <c:pt idx="11">
                  <c:v>17.605</c:v>
                </c:pt>
                <c:pt idx="12">
                  <c:v>16.428999999999998</c:v>
                </c:pt>
                <c:pt idx="13">
                  <c:v>11.054</c:v>
                </c:pt>
                <c:pt idx="14">
                  <c:v>9.3140000000000001</c:v>
                </c:pt>
                <c:pt idx="15">
                  <c:v>7.2919999999999998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7E-438B-BE56-E66DF9ECA60F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Важливість: все населення</c:v>
                </c:pt>
              </c:strCache>
            </c:strRef>
          </c:tx>
          <c:spPr>
            <a:ln w="19050" cmpd="sng">
              <a:solidFill>
                <a:schemeClr val="bg2"/>
              </a:solidFill>
              <a:prstDash val="dash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Стан здоров'я</c:v>
                </c:pt>
                <c:pt idx="1">
                  <c:v>Матеріальна забезпеченість</c:v>
                </c:pt>
                <c:pt idx="2">
                  <c:v>Житлові умови, побут</c:v>
                </c:pt>
                <c:pt idx="3">
                  <c:v>Подружнє / особисте життя</c:v>
                </c:pt>
                <c:pt idx="4">
                  <c:v>Особистий спокій</c:v>
                </c:pt>
                <c:pt idx="5">
                  <c:v>Робота</c:v>
                </c:pt>
                <c:pt idx="6">
                  <c:v>Розвиток і поведінка дітей</c:v>
                </c:pt>
                <c:pt idx="7">
                  <c:v>Особиста незалежність</c:v>
                </c:pt>
                <c:pt idx="8">
                  <c:v>Відпочинок, розваги</c:v>
                </c:pt>
                <c:pt idx="9">
                  <c:v>Благоустрій міста / села</c:v>
                </c:pt>
                <c:pt idx="10">
                  <c:v>Стан природного середовища</c:v>
                </c:pt>
                <c:pt idx="11">
                  <c:v>Ставлення оточуючих</c:v>
                </c:pt>
                <c:pt idx="12">
                  <c:v>Можливості для освіти, навчання та розвитку</c:v>
                </c:pt>
                <c:pt idx="13">
                  <c:v>Ставлення до оточуючих</c:v>
                </c:pt>
                <c:pt idx="14">
                  <c:v>Суспільне визнання</c:v>
                </c:pt>
                <c:pt idx="15">
                  <c:v>Творчість (у вільний час)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69.034999999999997</c:v>
                </c:pt>
                <c:pt idx="1">
                  <c:v>79.055000000000007</c:v>
                </c:pt>
                <c:pt idx="2">
                  <c:v>60.75</c:v>
                </c:pt>
                <c:pt idx="3">
                  <c:v>52.292000000000002</c:v>
                </c:pt>
                <c:pt idx="4">
                  <c:v>41.064999999999998</c:v>
                </c:pt>
                <c:pt idx="5">
                  <c:v>49.996000000000002</c:v>
                </c:pt>
                <c:pt idx="6">
                  <c:v>39.264000000000003</c:v>
                </c:pt>
                <c:pt idx="7">
                  <c:v>30.49</c:v>
                </c:pt>
                <c:pt idx="8">
                  <c:v>30.41</c:v>
                </c:pt>
                <c:pt idx="9">
                  <c:v>21.324000000000002</c:v>
                </c:pt>
                <c:pt idx="10">
                  <c:v>16.263000000000002</c:v>
                </c:pt>
                <c:pt idx="11">
                  <c:v>13.76</c:v>
                </c:pt>
                <c:pt idx="12">
                  <c:v>18.358000000000001</c:v>
                </c:pt>
                <c:pt idx="13">
                  <c:v>8.4760000000000009</c:v>
                </c:pt>
                <c:pt idx="14">
                  <c:v>7.6369999999999996</c:v>
                </c:pt>
                <c:pt idx="15">
                  <c:v>6.8680000000000003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7E-438B-BE56-E66DF9ECA60F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Задоволеність: глядачі UA:Перший</c:v>
                </c:pt>
              </c:strCache>
            </c:strRef>
          </c:tx>
          <c:spPr>
            <a:ln w="1905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Стан здоров'я</c:v>
                </c:pt>
                <c:pt idx="1">
                  <c:v>Матеріальна забезпеченість</c:v>
                </c:pt>
                <c:pt idx="2">
                  <c:v>Житлові умови, побут</c:v>
                </c:pt>
                <c:pt idx="3">
                  <c:v>Подружнє / особисте життя</c:v>
                </c:pt>
                <c:pt idx="4">
                  <c:v>Особистий спокій</c:v>
                </c:pt>
                <c:pt idx="5">
                  <c:v>Робота</c:v>
                </c:pt>
                <c:pt idx="6">
                  <c:v>Розвиток і поведінка дітей</c:v>
                </c:pt>
                <c:pt idx="7">
                  <c:v>Особиста незалежність</c:v>
                </c:pt>
                <c:pt idx="8">
                  <c:v>Відпочинок, розваги</c:v>
                </c:pt>
                <c:pt idx="9">
                  <c:v>Благоустрій міста / села</c:v>
                </c:pt>
                <c:pt idx="10">
                  <c:v>Стан природного середовища</c:v>
                </c:pt>
                <c:pt idx="11">
                  <c:v>Ставлення оточуючих</c:v>
                </c:pt>
                <c:pt idx="12">
                  <c:v>Можливості для освіти, навчання та розвитку</c:v>
                </c:pt>
                <c:pt idx="13">
                  <c:v>Ставлення до оточуючих</c:v>
                </c:pt>
                <c:pt idx="14">
                  <c:v>Суспільне визнання</c:v>
                </c:pt>
                <c:pt idx="15">
                  <c:v>Творчість (у вільний час)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32.613</c:v>
                </c:pt>
                <c:pt idx="1">
                  <c:v>18.102</c:v>
                </c:pt>
                <c:pt idx="2">
                  <c:v>42.881</c:v>
                </c:pt>
                <c:pt idx="3">
                  <c:v>53.433</c:v>
                </c:pt>
                <c:pt idx="4">
                  <c:v>42.557000000000002</c:v>
                </c:pt>
                <c:pt idx="5">
                  <c:v>27.061</c:v>
                </c:pt>
                <c:pt idx="6">
                  <c:v>51.052999999999997</c:v>
                </c:pt>
                <c:pt idx="7">
                  <c:v>45.209000000000003</c:v>
                </c:pt>
                <c:pt idx="8">
                  <c:v>23.545000000000002</c:v>
                </c:pt>
                <c:pt idx="9">
                  <c:v>34.975000000000001</c:v>
                </c:pt>
                <c:pt idx="10">
                  <c:v>23.936</c:v>
                </c:pt>
                <c:pt idx="11">
                  <c:v>57.298000000000002</c:v>
                </c:pt>
                <c:pt idx="12">
                  <c:v>23.620999999999999</c:v>
                </c:pt>
                <c:pt idx="13">
                  <c:v>61.796999999999997</c:v>
                </c:pt>
                <c:pt idx="14">
                  <c:v>38.497</c:v>
                </c:pt>
                <c:pt idx="15">
                  <c:v>30.055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7E-438B-BE56-E66DF9ECA60F}"/>
            </c:ext>
          </c:extLst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Задоволеність: все населення</c:v>
                </c:pt>
              </c:strCache>
            </c:strRef>
          </c:tx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Стан здоров'я</c:v>
                </c:pt>
                <c:pt idx="1">
                  <c:v>Матеріальна забезпеченість</c:v>
                </c:pt>
                <c:pt idx="2">
                  <c:v>Житлові умови, побут</c:v>
                </c:pt>
                <c:pt idx="3">
                  <c:v>Подружнє / особисте життя</c:v>
                </c:pt>
                <c:pt idx="4">
                  <c:v>Особистий спокій</c:v>
                </c:pt>
                <c:pt idx="5">
                  <c:v>Робота</c:v>
                </c:pt>
                <c:pt idx="6">
                  <c:v>Розвиток і поведінка дітей</c:v>
                </c:pt>
                <c:pt idx="7">
                  <c:v>Особиста незалежність</c:v>
                </c:pt>
                <c:pt idx="8">
                  <c:v>Відпочинок, розваги</c:v>
                </c:pt>
                <c:pt idx="9">
                  <c:v>Благоустрій міста / села</c:v>
                </c:pt>
                <c:pt idx="10">
                  <c:v>Стан природного середовища</c:v>
                </c:pt>
                <c:pt idx="11">
                  <c:v>Ставлення оточуючих</c:v>
                </c:pt>
                <c:pt idx="12">
                  <c:v>Можливості для освіти, навчання та розвитку</c:v>
                </c:pt>
                <c:pt idx="13">
                  <c:v>Ставлення до оточуючих</c:v>
                </c:pt>
                <c:pt idx="14">
                  <c:v>Суспільне визнання</c:v>
                </c:pt>
                <c:pt idx="15">
                  <c:v>Творчість (у вільний час)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41.771999999999998</c:v>
                </c:pt>
                <c:pt idx="1">
                  <c:v>20.244</c:v>
                </c:pt>
                <c:pt idx="2">
                  <c:v>42.701000000000001</c:v>
                </c:pt>
                <c:pt idx="3">
                  <c:v>54.052999999999997</c:v>
                </c:pt>
                <c:pt idx="4">
                  <c:v>40.706000000000003</c:v>
                </c:pt>
                <c:pt idx="5">
                  <c:v>31.649000000000001</c:v>
                </c:pt>
                <c:pt idx="6">
                  <c:v>47.273000000000003</c:v>
                </c:pt>
                <c:pt idx="7">
                  <c:v>42.820999999999998</c:v>
                </c:pt>
                <c:pt idx="8">
                  <c:v>28.995999999999999</c:v>
                </c:pt>
                <c:pt idx="9">
                  <c:v>31.841999999999999</c:v>
                </c:pt>
                <c:pt idx="10">
                  <c:v>22.35</c:v>
                </c:pt>
                <c:pt idx="11">
                  <c:v>53.314999999999998</c:v>
                </c:pt>
                <c:pt idx="12">
                  <c:v>25.722999999999999</c:v>
                </c:pt>
                <c:pt idx="13">
                  <c:v>56.959000000000003</c:v>
                </c:pt>
                <c:pt idx="14">
                  <c:v>35.238</c:v>
                </c:pt>
                <c:pt idx="15">
                  <c:v>28.646999999999998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D7E-438B-BE56-E66DF9ECA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8074160"/>
        <c:axId val="478073376"/>
      </c:radarChart>
      <c:catAx>
        <c:axId val="478074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lnSpc>
                <a:spcPct val="80000"/>
              </a:lnSpc>
              <a:defRPr sz="1000"/>
            </a:pPr>
            <a:endParaRPr lang="uk-UA"/>
          </a:p>
        </c:txPr>
        <c:crossAx val="478073376"/>
        <c:crosses val="autoZero"/>
        <c:auto val="1"/>
        <c:lblAlgn val="ctr"/>
        <c:lblOffset val="100"/>
        <c:noMultiLvlLbl val="0"/>
      </c:catAx>
      <c:valAx>
        <c:axId val="478073376"/>
        <c:scaling>
          <c:orientation val="minMax"/>
        </c:scaling>
        <c:delete val="0"/>
        <c:axPos val="l"/>
        <c:majorGridlines>
          <c:spPr>
            <a:ln w="3175" cmpd="sng">
              <a:prstDash val="dot"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  <a:prstDash val="sysDot"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807416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9306419699175923"/>
          <c:y val="4.1412352150385787E-2"/>
          <c:w val="0.20582753499727122"/>
          <c:h val="0.32210305132231498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7.418067237328918E-2"/>
          <c:w val="0.99369027590170489"/>
          <c:h val="0.6008318280840446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Тривожність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Sheet1!$C$2:$C$25</c:f>
              <c:numCache>
                <c:formatCode>0</c:formatCode>
                <c:ptCount val="24"/>
                <c:pt idx="0">
                  <c:v>36.457999999999998</c:v>
                </c:pt>
                <c:pt idx="1">
                  <c:v>26.492999999999999</c:v>
                </c:pt>
                <c:pt idx="2">
                  <c:v>26.193999999999999</c:v>
                </c:pt>
                <c:pt idx="3">
                  <c:v>46.576999999999998</c:v>
                </c:pt>
                <c:pt idx="4">
                  <c:v>28.687999999999999</c:v>
                </c:pt>
                <c:pt idx="5">
                  <c:v>21.75</c:v>
                </c:pt>
                <c:pt idx="6">
                  <c:v>12.163</c:v>
                </c:pt>
                <c:pt idx="7">
                  <c:v>9.85</c:v>
                </c:pt>
                <c:pt idx="8">
                  <c:v>25.582999999999998</c:v>
                </c:pt>
                <c:pt idx="9">
                  <c:v>21.837</c:v>
                </c:pt>
                <c:pt idx="10">
                  <c:v>20.311</c:v>
                </c:pt>
                <c:pt idx="11">
                  <c:v>26.341999999999999</c:v>
                </c:pt>
                <c:pt idx="12">
                  <c:v>19.634</c:v>
                </c:pt>
                <c:pt idx="13">
                  <c:v>19.273</c:v>
                </c:pt>
                <c:pt idx="14">
                  <c:v>32.192</c:v>
                </c:pt>
                <c:pt idx="15">
                  <c:v>32.475000000000001</c:v>
                </c:pt>
                <c:pt idx="16">
                  <c:v>31.75</c:v>
                </c:pt>
                <c:pt idx="17">
                  <c:v>24.46</c:v>
                </c:pt>
                <c:pt idx="18">
                  <c:v>28.815999999999999</c:v>
                </c:pt>
                <c:pt idx="19">
                  <c:v>16.928999999999998</c:v>
                </c:pt>
                <c:pt idx="20">
                  <c:v>28.114000000000001</c:v>
                </c:pt>
                <c:pt idx="21">
                  <c:v>39.5</c:v>
                </c:pt>
                <c:pt idx="22">
                  <c:v>34.625</c:v>
                </c:pt>
                <c:pt idx="23">
                  <c:v>20.989000000000001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B9-49B5-9056-321E3287956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Безпека</c:v>
                </c:pt>
              </c:strCache>
            </c:strRef>
          </c:tx>
          <c:spPr>
            <a:solidFill>
              <a:srgbClr val="81C341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dLbl>
              <c:idx val="10"/>
              <c:layout>
                <c:manualLayout>
                  <c:x val="0"/>
                  <c:y val="5.73643389843982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1E-4424-A657-495F7A68F8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Sheet1!$D$2:$D$25</c:f>
              <c:numCache>
                <c:formatCode>0</c:formatCode>
                <c:ptCount val="24"/>
                <c:pt idx="0">
                  <c:v>7.375</c:v>
                </c:pt>
                <c:pt idx="1">
                  <c:v>8.3209999999999997</c:v>
                </c:pt>
                <c:pt idx="2">
                  <c:v>6.7409999999999997</c:v>
                </c:pt>
                <c:pt idx="3">
                  <c:v>0.93799999999999994</c:v>
                </c:pt>
                <c:pt idx="4">
                  <c:v>7.9770000000000003</c:v>
                </c:pt>
                <c:pt idx="5">
                  <c:v>3.5</c:v>
                </c:pt>
                <c:pt idx="6">
                  <c:v>0.5</c:v>
                </c:pt>
                <c:pt idx="7">
                  <c:v>4.75</c:v>
                </c:pt>
                <c:pt idx="8">
                  <c:v>8.8670000000000009</c:v>
                </c:pt>
                <c:pt idx="9">
                  <c:v>6.8250000000000002</c:v>
                </c:pt>
                <c:pt idx="10">
                  <c:v>11.667</c:v>
                </c:pt>
                <c:pt idx="11">
                  <c:v>7.1459999999999999</c:v>
                </c:pt>
                <c:pt idx="12">
                  <c:v>7.6689999999999996</c:v>
                </c:pt>
                <c:pt idx="13">
                  <c:v>5.9589999999999996</c:v>
                </c:pt>
                <c:pt idx="14">
                  <c:v>6</c:v>
                </c:pt>
                <c:pt idx="15">
                  <c:v>7.3049999999999997</c:v>
                </c:pt>
                <c:pt idx="16">
                  <c:v>4.25</c:v>
                </c:pt>
                <c:pt idx="17">
                  <c:v>5.25</c:v>
                </c:pt>
                <c:pt idx="18">
                  <c:v>8.4730000000000008</c:v>
                </c:pt>
                <c:pt idx="19">
                  <c:v>6.7140000000000004</c:v>
                </c:pt>
                <c:pt idx="20">
                  <c:v>5.75</c:v>
                </c:pt>
                <c:pt idx="21">
                  <c:v>6</c:v>
                </c:pt>
                <c:pt idx="22">
                  <c:v>6.5970000000000004</c:v>
                </c:pt>
                <c:pt idx="23">
                  <c:v>16.088999999999999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B9-49B5-9056-321E3287956D}"/>
            </c:ext>
          </c:extLst>
        </c:ser>
        <c:ser>
          <c:idx val="0"/>
          <c:order val="2"/>
          <c:tx>
            <c:strRef>
              <c:f>Sheet1!$E$1</c:f>
              <c:strCache>
                <c:ptCount val="1"/>
                <c:pt idx="0">
                  <c:v>Задоволення</c:v>
                </c:pt>
              </c:strCache>
            </c:strRef>
          </c:tx>
          <c:spPr>
            <a:solidFill>
              <a:srgbClr val="7A2280"/>
            </a:solidFill>
            <a:ln>
              <a:solidFill>
                <a:srgbClr val="FFFFFF"/>
              </a:solidFill>
            </a:ln>
          </c:spPr>
          <c:invertIfNegative val="0"/>
          <c:dLbls>
            <c:dLbl>
              <c:idx val="10"/>
              <c:layout>
                <c:manualLayout>
                  <c:x val="0"/>
                  <c:y val="-1.1472867796879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1E-4424-A657-495F7A68F8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Sheet1!$E$2:$E$25</c:f>
              <c:numCache>
                <c:formatCode>0</c:formatCode>
                <c:ptCount val="24"/>
                <c:pt idx="0">
                  <c:v>17.844000000000001</c:v>
                </c:pt>
                <c:pt idx="1">
                  <c:v>24.922999999999998</c:v>
                </c:pt>
                <c:pt idx="2">
                  <c:v>11.731</c:v>
                </c:pt>
                <c:pt idx="3">
                  <c:v>3.7370000000000001</c:v>
                </c:pt>
                <c:pt idx="4">
                  <c:v>9</c:v>
                </c:pt>
                <c:pt idx="5">
                  <c:v>31</c:v>
                </c:pt>
                <c:pt idx="6">
                  <c:v>15.242000000000001</c:v>
                </c:pt>
                <c:pt idx="7">
                  <c:v>24.75</c:v>
                </c:pt>
                <c:pt idx="8">
                  <c:v>21.117000000000001</c:v>
                </c:pt>
                <c:pt idx="9">
                  <c:v>28.204000000000001</c:v>
                </c:pt>
                <c:pt idx="10">
                  <c:v>26.699000000000002</c:v>
                </c:pt>
                <c:pt idx="11">
                  <c:v>17.207999999999998</c:v>
                </c:pt>
                <c:pt idx="12">
                  <c:v>27.132000000000001</c:v>
                </c:pt>
                <c:pt idx="13">
                  <c:v>13.904999999999999</c:v>
                </c:pt>
                <c:pt idx="14">
                  <c:v>14.404</c:v>
                </c:pt>
                <c:pt idx="15">
                  <c:v>17.885999999999999</c:v>
                </c:pt>
                <c:pt idx="16">
                  <c:v>15.5</c:v>
                </c:pt>
                <c:pt idx="17">
                  <c:v>31.286999999999999</c:v>
                </c:pt>
                <c:pt idx="18">
                  <c:v>12.292999999999999</c:v>
                </c:pt>
                <c:pt idx="19">
                  <c:v>24.856999999999999</c:v>
                </c:pt>
                <c:pt idx="20">
                  <c:v>20.260999999999999</c:v>
                </c:pt>
                <c:pt idx="21">
                  <c:v>6.75</c:v>
                </c:pt>
                <c:pt idx="22">
                  <c:v>14.045999999999999</c:v>
                </c:pt>
                <c:pt idx="23">
                  <c:v>23.068000000000001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B9-49B5-9056-321E3287956D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Незадоволення</c:v>
                </c:pt>
              </c:strCache>
            </c:strRef>
          </c:tx>
          <c:spPr>
            <a:solidFill>
              <a:srgbClr val="C50017"/>
            </a:solidFill>
            <a:ln>
              <a:solidFill>
                <a:srgbClr val="FFFFFF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BB9-49B5-9056-321E3287956D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BB9-49B5-9056-321E3287956D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BB9-49B5-9056-321E3287956D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BB9-49B5-9056-321E3287956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BB9-49B5-9056-321E3287956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Sheet1!$F$2:$F$25</c:f>
              <c:numCache>
                <c:formatCode>0</c:formatCode>
                <c:ptCount val="24"/>
                <c:pt idx="0">
                  <c:v>24.280999999999999</c:v>
                </c:pt>
                <c:pt idx="1">
                  <c:v>18.367000000000001</c:v>
                </c:pt>
                <c:pt idx="2">
                  <c:v>18.963000000000001</c:v>
                </c:pt>
                <c:pt idx="3">
                  <c:v>33.768000000000001</c:v>
                </c:pt>
                <c:pt idx="4">
                  <c:v>19.484000000000002</c:v>
                </c:pt>
                <c:pt idx="5">
                  <c:v>14.75</c:v>
                </c:pt>
                <c:pt idx="6">
                  <c:v>28.183</c:v>
                </c:pt>
                <c:pt idx="7">
                  <c:v>11.25</c:v>
                </c:pt>
                <c:pt idx="8">
                  <c:v>13.782999999999999</c:v>
                </c:pt>
                <c:pt idx="9">
                  <c:v>10.337</c:v>
                </c:pt>
                <c:pt idx="10">
                  <c:v>19.446999999999999</c:v>
                </c:pt>
                <c:pt idx="11">
                  <c:v>15.61</c:v>
                </c:pt>
                <c:pt idx="12">
                  <c:v>12.727</c:v>
                </c:pt>
                <c:pt idx="13">
                  <c:v>11.058</c:v>
                </c:pt>
                <c:pt idx="14">
                  <c:v>22.99</c:v>
                </c:pt>
                <c:pt idx="15">
                  <c:v>28.891999999999999</c:v>
                </c:pt>
                <c:pt idx="16">
                  <c:v>13.75</c:v>
                </c:pt>
                <c:pt idx="17">
                  <c:v>10.802</c:v>
                </c:pt>
                <c:pt idx="18">
                  <c:v>18.643999999999998</c:v>
                </c:pt>
                <c:pt idx="19">
                  <c:v>11.893000000000001</c:v>
                </c:pt>
                <c:pt idx="20">
                  <c:v>13.625</c:v>
                </c:pt>
                <c:pt idx="21">
                  <c:v>20.5</c:v>
                </c:pt>
                <c:pt idx="22">
                  <c:v>25.036999999999999</c:v>
                </c:pt>
                <c:pt idx="23">
                  <c:v>12.396000000000001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B9-49B5-9056-321E3287956D}"/>
            </c:ext>
          </c:extLst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Бадьорість</c:v>
                </c:pt>
              </c:strCache>
            </c:strRef>
          </c:tx>
          <c:spPr>
            <a:solidFill>
              <a:srgbClr val="EF5205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Sheet1!$G$2:$G$25</c:f>
              <c:numCache>
                <c:formatCode>0</c:formatCode>
                <c:ptCount val="24"/>
                <c:pt idx="0">
                  <c:v>24.978999999999999</c:v>
                </c:pt>
                <c:pt idx="1">
                  <c:v>20.826000000000001</c:v>
                </c:pt>
                <c:pt idx="2">
                  <c:v>17.454000000000001</c:v>
                </c:pt>
                <c:pt idx="3">
                  <c:v>13.738</c:v>
                </c:pt>
                <c:pt idx="4">
                  <c:v>14.727</c:v>
                </c:pt>
                <c:pt idx="5">
                  <c:v>22.75</c:v>
                </c:pt>
                <c:pt idx="6">
                  <c:v>9.75</c:v>
                </c:pt>
                <c:pt idx="7">
                  <c:v>13.35</c:v>
                </c:pt>
                <c:pt idx="8">
                  <c:v>20.867000000000001</c:v>
                </c:pt>
                <c:pt idx="9">
                  <c:v>20.55</c:v>
                </c:pt>
                <c:pt idx="10">
                  <c:v>31.256</c:v>
                </c:pt>
                <c:pt idx="11">
                  <c:v>12.919</c:v>
                </c:pt>
                <c:pt idx="12">
                  <c:v>21.564</c:v>
                </c:pt>
                <c:pt idx="13">
                  <c:v>18.940000000000001</c:v>
                </c:pt>
                <c:pt idx="14">
                  <c:v>14.394</c:v>
                </c:pt>
                <c:pt idx="15">
                  <c:v>16.983000000000001</c:v>
                </c:pt>
                <c:pt idx="16">
                  <c:v>17</c:v>
                </c:pt>
                <c:pt idx="17">
                  <c:v>23.08</c:v>
                </c:pt>
                <c:pt idx="18">
                  <c:v>12.279</c:v>
                </c:pt>
                <c:pt idx="19">
                  <c:v>20.856999999999999</c:v>
                </c:pt>
                <c:pt idx="20">
                  <c:v>26.544</c:v>
                </c:pt>
                <c:pt idx="21">
                  <c:v>16.25</c:v>
                </c:pt>
                <c:pt idx="22">
                  <c:v>17.593</c:v>
                </c:pt>
                <c:pt idx="23">
                  <c:v>23.521999999999998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B9-49B5-9056-321E3287956D}"/>
            </c:ext>
          </c:extLst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Втома</c:v>
                </c:pt>
              </c:strCache>
            </c:strRef>
          </c:tx>
          <c:spPr>
            <a:solidFill>
              <a:srgbClr val="4655A5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Sheet1!$H$2:$H$25</c:f>
              <c:numCache>
                <c:formatCode>0</c:formatCode>
                <c:ptCount val="24"/>
                <c:pt idx="0">
                  <c:v>31.103999999999999</c:v>
                </c:pt>
                <c:pt idx="1">
                  <c:v>36.229999999999997</c:v>
                </c:pt>
                <c:pt idx="2">
                  <c:v>27.907</c:v>
                </c:pt>
                <c:pt idx="3">
                  <c:v>30.295000000000002</c:v>
                </c:pt>
                <c:pt idx="4">
                  <c:v>24.664000000000001</c:v>
                </c:pt>
                <c:pt idx="5">
                  <c:v>14.75</c:v>
                </c:pt>
                <c:pt idx="6">
                  <c:v>21.183</c:v>
                </c:pt>
                <c:pt idx="7">
                  <c:v>26.766999999999999</c:v>
                </c:pt>
                <c:pt idx="8">
                  <c:v>31.117000000000001</c:v>
                </c:pt>
                <c:pt idx="9">
                  <c:v>32.728999999999999</c:v>
                </c:pt>
                <c:pt idx="10">
                  <c:v>25.597999999999999</c:v>
                </c:pt>
                <c:pt idx="11">
                  <c:v>28.858000000000001</c:v>
                </c:pt>
                <c:pt idx="12">
                  <c:v>36.795000000000002</c:v>
                </c:pt>
                <c:pt idx="13">
                  <c:v>31.257000000000001</c:v>
                </c:pt>
                <c:pt idx="14">
                  <c:v>32.212000000000003</c:v>
                </c:pt>
                <c:pt idx="15">
                  <c:v>31.030999999999999</c:v>
                </c:pt>
                <c:pt idx="16">
                  <c:v>24.25</c:v>
                </c:pt>
                <c:pt idx="17">
                  <c:v>27.798999999999999</c:v>
                </c:pt>
                <c:pt idx="18">
                  <c:v>24.689</c:v>
                </c:pt>
                <c:pt idx="19">
                  <c:v>33.713999999999999</c:v>
                </c:pt>
                <c:pt idx="20">
                  <c:v>25.222000000000001</c:v>
                </c:pt>
                <c:pt idx="21">
                  <c:v>26.25</c:v>
                </c:pt>
                <c:pt idx="22">
                  <c:v>32.856000000000002</c:v>
                </c:pt>
                <c:pt idx="23">
                  <c:v>28.170999999999999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B9-49B5-9056-321E3287956D}"/>
            </c:ext>
          </c:extLst>
        </c:ser>
        <c:ser>
          <c:idx val="6"/>
          <c:order val="6"/>
          <c:tx>
            <c:strRef>
              <c:f>Sheet1!$I$1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  <a:ln>
              <a:solidFill>
                <a:srgbClr val="FFFFFF"/>
              </a:solidFill>
            </a:ln>
          </c:spPr>
          <c:invertIfNegative val="0"/>
          <c:cat>
            <c:strRef>
              <c:f>Sheet1!$B$2:$B$25</c:f>
              <c:strCache>
                <c:ptCount val="24"/>
                <c:pt idx="0">
                  <c:v>Дніпропетровська</c:v>
                </c:pt>
                <c:pt idx="1">
                  <c:v>Донецька</c:v>
                </c:pt>
                <c:pt idx="2">
                  <c:v>Запорізька</c:v>
                </c:pt>
                <c:pt idx="3">
                  <c:v>Луганська</c:v>
                </c:pt>
                <c:pt idx="4">
                  <c:v>Харківська</c:v>
                </c:pt>
                <c:pt idx="5">
                  <c:v>Волинська</c:v>
                </c:pt>
                <c:pt idx="6">
                  <c:v>Закарпатська</c:v>
                </c:pt>
                <c:pt idx="7">
                  <c:v>Івано-Франківська</c:v>
                </c:pt>
                <c:pt idx="8">
                  <c:v>Львівська</c:v>
                </c:pt>
                <c:pt idx="9">
                  <c:v>Рівненська</c:v>
                </c:pt>
                <c:pt idx="10">
                  <c:v>Тернопільська</c:v>
                </c:pt>
                <c:pt idx="11">
                  <c:v>Хмельницька</c:v>
                </c:pt>
                <c:pt idx="12">
                  <c:v>Чернівецька</c:v>
                </c:pt>
                <c:pt idx="13">
                  <c:v>Житомирська</c:v>
                </c:pt>
                <c:pt idx="14">
                  <c:v>Київська</c:v>
                </c:pt>
                <c:pt idx="15">
                  <c:v>Сумська</c:v>
                </c:pt>
                <c:pt idx="16">
                  <c:v>Чернігівська</c:v>
                </c:pt>
                <c:pt idx="17">
                  <c:v>Вінницька</c:v>
                </c:pt>
                <c:pt idx="18">
                  <c:v>Кіровоградська</c:v>
                </c:pt>
                <c:pt idx="19">
                  <c:v>Полтавська</c:v>
                </c:pt>
                <c:pt idx="20">
                  <c:v>Черкаська</c:v>
                </c:pt>
                <c:pt idx="21">
                  <c:v>Миколаївська</c:v>
                </c:pt>
                <c:pt idx="22">
                  <c:v>Одеська</c:v>
                </c:pt>
                <c:pt idx="23">
                  <c:v>Херсонська</c:v>
                </c:pt>
              </c:strCache>
            </c:strRef>
          </c:cat>
          <c:val>
            <c:numRef>
              <c:f>Sheet1!$I$2:$I$25</c:f>
              <c:numCache>
                <c:formatCode>0</c:formatCode>
                <c:ptCount val="24"/>
                <c:pt idx="0">
                  <c:v>4</c:v>
                </c:pt>
                <c:pt idx="1">
                  <c:v>6.6820000000000004</c:v>
                </c:pt>
                <c:pt idx="2">
                  <c:v>16.722000000000001</c:v>
                </c:pt>
                <c:pt idx="3">
                  <c:v>12.875</c:v>
                </c:pt>
                <c:pt idx="4">
                  <c:v>21.422000000000001</c:v>
                </c:pt>
                <c:pt idx="5">
                  <c:v>6</c:v>
                </c:pt>
                <c:pt idx="6">
                  <c:v>33.841999999999999</c:v>
                </c:pt>
                <c:pt idx="7">
                  <c:v>22.632999999999999</c:v>
                </c:pt>
                <c:pt idx="8">
                  <c:v>8.8330000000000002</c:v>
                </c:pt>
                <c:pt idx="9">
                  <c:v>3.9420000000000002</c:v>
                </c:pt>
                <c:pt idx="10">
                  <c:v>9.0229999999999997</c:v>
                </c:pt>
                <c:pt idx="11">
                  <c:v>12.448</c:v>
                </c:pt>
                <c:pt idx="12">
                  <c:v>6.6390000000000002</c:v>
                </c:pt>
                <c:pt idx="13">
                  <c:v>8.8650000000000002</c:v>
                </c:pt>
                <c:pt idx="14">
                  <c:v>7</c:v>
                </c:pt>
                <c:pt idx="15">
                  <c:v>7.2880000000000003</c:v>
                </c:pt>
                <c:pt idx="16">
                  <c:v>10</c:v>
                </c:pt>
                <c:pt idx="17">
                  <c:v>6.4509999999999996</c:v>
                </c:pt>
                <c:pt idx="18">
                  <c:v>7.5419999999999998</c:v>
                </c:pt>
                <c:pt idx="19">
                  <c:v>10.214</c:v>
                </c:pt>
                <c:pt idx="20">
                  <c:v>18.949000000000002</c:v>
                </c:pt>
                <c:pt idx="21">
                  <c:v>23.25</c:v>
                </c:pt>
                <c:pt idx="22">
                  <c:v>6.69</c:v>
                </c:pt>
                <c:pt idx="2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BB9-49B5-9056-321E328795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80300000"/>
        <c:axId val="480300392"/>
      </c:barChart>
      <c:catAx>
        <c:axId val="48030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 rot="-5400000" vert="horz"/>
          <a:lstStyle/>
          <a:p>
            <a:pPr>
              <a:defRPr sz="1100"/>
            </a:pPr>
            <a:endParaRPr lang="uk-UA"/>
          </a:p>
        </c:txPr>
        <c:crossAx val="480300392"/>
        <c:crosses val="autoZero"/>
        <c:auto val="1"/>
        <c:lblAlgn val="ctr"/>
        <c:lblOffset val="100"/>
        <c:noMultiLvlLbl val="0"/>
      </c:catAx>
      <c:valAx>
        <c:axId val="4803003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80300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1673868827179315E-2"/>
          <c:w val="1"/>
          <c:h val="4.894104075171675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uk-UA"/>
    </a:p>
  </c:txPr>
  <c:externalData r:id="rId2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ru-RU" sz="1200" b="1" i="0" baseline="0" dirty="0" smtClean="0">
                <a:effectLst/>
              </a:rPr>
              <a:t>Все </a:t>
            </a:r>
            <a:r>
              <a:rPr lang="ru-RU" sz="1200" b="1" i="0" baseline="0" dirty="0" err="1" smtClean="0">
                <a:effectLst/>
              </a:rPr>
              <a:t>населення</a:t>
            </a:r>
            <a:endParaRPr lang="uk-UA" sz="1200" dirty="0">
              <a:effectLst/>
            </a:endParaRPr>
          </a:p>
        </c:rich>
      </c:tx>
      <c:layout>
        <c:manualLayout>
          <c:xMode val="edge"/>
          <c:yMode val="edge"/>
          <c:x val="0"/>
          <c:y val="4.27408983281049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1650559706081"/>
          <c:y val="0.36850298681474536"/>
          <c:w val="0.42044949286501854"/>
          <c:h val="0.6082962535607399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717171">
                  <a:lumMod val="5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46C-4C63-A042-0591BCEC344B}"/>
              </c:ext>
            </c:extLst>
          </c:dPt>
          <c:dPt>
            <c:idx val="1"/>
            <c:bubble3D val="0"/>
            <c:spPr>
              <a:solidFill>
                <a:srgbClr val="FFFFFF">
                  <a:lumMod val="5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46C-4C63-A042-0591BCEC344B}"/>
              </c:ext>
            </c:extLst>
          </c:dPt>
          <c:dPt>
            <c:idx val="2"/>
            <c:bubble3D val="0"/>
            <c:spPr>
              <a:solidFill>
                <a:srgbClr val="717171">
                  <a:lumMod val="40000"/>
                  <a:lumOff val="6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46C-4C63-A042-0591BCEC344B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tx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46C-4C63-A042-0591BCEC344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Користування смартфоном / планшетом</c:v>
                </c:pt>
                <c:pt idx="1">
                  <c:v>Користування ПК</c:v>
                </c:pt>
                <c:pt idx="2">
                  <c:v>n/a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22.815999999999999</c:v>
                </c:pt>
                <c:pt idx="1">
                  <c:v>13.238</c:v>
                </c:pt>
                <c:pt idx="2">
                  <c:v>69.322999999999993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6C-4C63-A042-0591BCEC34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legend>
      <c:legendPos val="t"/>
      <c:layout>
        <c:manualLayout>
          <c:xMode val="edge"/>
          <c:yMode val="edge"/>
          <c:x val="2.2935886520863281E-3"/>
          <c:y val="0.20820923328405391"/>
          <c:w val="0.99119251323748248"/>
          <c:h val="0.19959807209221264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ru-RU" sz="1200" b="1" i="0" baseline="0" dirty="0" err="1" smtClean="0">
                <a:effectLst/>
              </a:rPr>
              <a:t>Аудиторія</a:t>
            </a:r>
            <a:r>
              <a:rPr lang="ru-RU" sz="1200" b="1" i="0" baseline="0" dirty="0" smtClean="0">
                <a:effectLst/>
              </a:rPr>
              <a:t> </a:t>
            </a:r>
            <a:r>
              <a:rPr lang="en-US" sz="1200" b="1" i="0" baseline="0" dirty="0" smtClean="0">
                <a:effectLst/>
              </a:rPr>
              <a:t>UA:</a:t>
            </a:r>
            <a:r>
              <a:rPr lang="uk-UA" sz="1200" b="1" i="0" baseline="0" dirty="0" smtClean="0">
                <a:effectLst/>
              </a:rPr>
              <a:t>Перший</a:t>
            </a:r>
            <a:endParaRPr lang="uk-UA" sz="1200" dirty="0">
              <a:effectLst/>
            </a:endParaRPr>
          </a:p>
        </c:rich>
      </c:tx>
      <c:layout>
        <c:manualLayout>
          <c:xMode val="edge"/>
          <c:yMode val="edge"/>
          <c:x val="0"/>
          <c:y val="0.2503395473503287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1650559706081"/>
          <c:y val="0.36850298681474536"/>
          <c:w val="0.42044949286501854"/>
          <c:h val="0.6082962535607399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rgbClr val="FFFFFF"/>
              </a:solidFill>
            </a:ln>
          </c:spPr>
          <c:dPt>
            <c:idx val="0"/>
            <c:bubble3D val="0"/>
            <c:spPr>
              <a:solidFill>
                <a:srgbClr val="717171">
                  <a:lumMod val="5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7CA-4467-B95E-95D7DA9EB0F3}"/>
              </c:ext>
            </c:extLst>
          </c:dPt>
          <c:dPt>
            <c:idx val="1"/>
            <c:bubble3D val="0"/>
            <c:spPr>
              <a:solidFill>
                <a:srgbClr val="FFFFFF">
                  <a:lumMod val="5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7CA-4467-B95E-95D7DA9EB0F3}"/>
              </c:ext>
            </c:extLst>
          </c:dPt>
          <c:dPt>
            <c:idx val="2"/>
            <c:bubble3D val="0"/>
            <c:spPr>
              <a:solidFill>
                <a:srgbClr val="717171">
                  <a:lumMod val="40000"/>
                  <a:lumOff val="60000"/>
                </a:srgbClr>
              </a:solidFill>
              <a:ln w="19050">
                <a:solidFill>
                  <a:srgbClr val="FFFF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87CA-4467-B95E-95D7DA9EB0F3}"/>
              </c:ext>
            </c:extLst>
          </c:dPt>
          <c:dLbls>
            <c:dLbl>
              <c:idx val="1"/>
              <c:numFmt formatCode="#,##0" sourceLinked="0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7CA-4467-B95E-95D7DA9EB0F3}"/>
                </c:ext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tx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7CA-4467-B95E-95D7DA9EB0F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Користування смартфоном / планшетом</c:v>
                </c:pt>
                <c:pt idx="1">
                  <c:v>Користування ПК</c:v>
                </c:pt>
                <c:pt idx="2">
                  <c:v>n/a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17.047000000000001</c:v>
                </c:pt>
                <c:pt idx="1">
                  <c:v>14.65</c:v>
                </c:pt>
                <c:pt idx="2">
                  <c:v>74.046999999999997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CA-4467-B95E-95D7DA9EB0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533191150034456"/>
          <c:y val="9.722329778956422E-2"/>
          <c:w val="0.60056537387362985"/>
          <c:h val="0.84925295921501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Майже кожного разу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dLbl>
              <c:idx val="5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3B3-48DB-9E48-552375FFD0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30.861000000000001</c:v>
                </c:pt>
                <c:pt idx="1">
                  <c:v>14.15</c:v>
                </c:pt>
                <c:pt idx="2">
                  <c:v>10.1</c:v>
                </c:pt>
                <c:pt idx="3">
                  <c:v>9.5190000000000001</c:v>
                </c:pt>
                <c:pt idx="4">
                  <c:v>3.2120000000000002</c:v>
                </c:pt>
                <c:pt idx="5">
                  <c:v>20.097000000000001</c:v>
                </c:pt>
                <c:pt idx="6">
                  <c:v>7.8550000000000004</c:v>
                </c:pt>
                <c:pt idx="7">
                  <c:v>8.6020000000000003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B3-48DB-9E48-552375FFD0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Іноді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dLbl>
              <c:idx val="4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3B3-48DB-9E48-552375FFD0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Sheet1!$C$2:$C$9</c:f>
              <c:numCache>
                <c:formatCode>0</c:formatCode>
                <c:ptCount val="8"/>
                <c:pt idx="0">
                  <c:v>45.902999999999999</c:v>
                </c:pt>
                <c:pt idx="1">
                  <c:v>30.405000000000001</c:v>
                </c:pt>
                <c:pt idx="2">
                  <c:v>33.134</c:v>
                </c:pt>
                <c:pt idx="3">
                  <c:v>51.615000000000002</c:v>
                </c:pt>
                <c:pt idx="4">
                  <c:v>25.55</c:v>
                </c:pt>
                <c:pt idx="5">
                  <c:v>50.561</c:v>
                </c:pt>
                <c:pt idx="6">
                  <c:v>20.827999999999999</c:v>
                </c:pt>
                <c:pt idx="7">
                  <c:v>34.630000000000003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B3-48DB-9E48-552375FFD0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Ніколи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dLbl>
              <c:idx val="0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3B3-48DB-9E48-552375FFD0CA}"/>
                </c:ext>
              </c:extLst>
            </c:dLbl>
            <c:dLbl>
              <c:idx val="2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3B3-48DB-9E48-552375FFD0CA}"/>
                </c:ext>
              </c:extLst>
            </c:dLbl>
            <c:dLbl>
              <c:idx val="5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3B3-48DB-9E48-552375FFD0CA}"/>
                </c:ext>
              </c:extLst>
            </c:dLbl>
            <c:dLbl>
              <c:idx val="6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3B3-48DB-9E48-552375FFD0CA}"/>
                </c:ext>
              </c:extLst>
            </c:dLbl>
            <c:dLbl>
              <c:idx val="7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03B3-48DB-9E48-552375FFD0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Sheet1!$D$2:$D$9</c:f>
              <c:numCache>
                <c:formatCode>0</c:formatCode>
                <c:ptCount val="8"/>
                <c:pt idx="0">
                  <c:v>19.181000000000001</c:v>
                </c:pt>
                <c:pt idx="1">
                  <c:v>38.057000000000002</c:v>
                </c:pt>
                <c:pt idx="2">
                  <c:v>46.798999999999999</c:v>
                </c:pt>
                <c:pt idx="3">
                  <c:v>32.067</c:v>
                </c:pt>
                <c:pt idx="4">
                  <c:v>60.46</c:v>
                </c:pt>
                <c:pt idx="5">
                  <c:v>23.015999999999998</c:v>
                </c:pt>
                <c:pt idx="6">
                  <c:v>57.033999999999999</c:v>
                </c:pt>
                <c:pt idx="7">
                  <c:v>32.36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B3-48DB-9E48-552375FFD0C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9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Sheet1!$E$2:$E$9</c:f>
              <c:numCache>
                <c:formatCode>0</c:formatCode>
                <c:ptCount val="8"/>
                <c:pt idx="0">
                  <c:v>4.0549999999999997</c:v>
                </c:pt>
                <c:pt idx="1">
                  <c:v>17.388000000000002</c:v>
                </c:pt>
                <c:pt idx="2">
                  <c:v>9.9670000000000005</c:v>
                </c:pt>
                <c:pt idx="3">
                  <c:v>6.7990000000000004</c:v>
                </c:pt>
                <c:pt idx="4">
                  <c:v>10.778</c:v>
                </c:pt>
                <c:pt idx="5">
                  <c:v>6.3259999999999996</c:v>
                </c:pt>
                <c:pt idx="6">
                  <c:v>14.284000000000001</c:v>
                </c:pt>
                <c:pt idx="7">
                  <c:v>24.408000000000001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B3-48DB-9E48-552375FFD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393854984"/>
        <c:axId val="391984888"/>
      </c:barChart>
      <c:catAx>
        <c:axId val="3938549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uk-UA"/>
          </a:p>
        </c:txPr>
        <c:crossAx val="391984888"/>
        <c:crosses val="autoZero"/>
        <c:auto val="1"/>
        <c:lblAlgn val="ctr"/>
        <c:lblOffset val="100"/>
        <c:noMultiLvlLbl val="0"/>
      </c:catAx>
      <c:valAx>
        <c:axId val="3919848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93854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3220660970826824E-2"/>
          <c:y val="0"/>
          <c:w val="0.83355867805834638"/>
          <c:h val="6.7505196664654432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uk-UA" dirty="0" smtClean="0"/>
              <a:t>Профіль</a:t>
            </a:r>
            <a:r>
              <a:rPr lang="uk-UA" baseline="0" dirty="0" smtClean="0"/>
              <a:t> сегментів</a:t>
            </a:r>
            <a:endParaRPr lang="en-GB" dirty="0"/>
          </a:p>
        </c:rich>
      </c:tx>
      <c:layout>
        <c:manualLayout>
          <c:xMode val="edge"/>
          <c:yMode val="edge"/>
          <c:x val="0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01118709037308"/>
          <c:y val="0.58105740366354219"/>
          <c:w val="0.85898881290962692"/>
          <c:h val="0.345318058363454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Основна аудиторія</c:v>
                </c:pt>
              </c:strCache>
            </c:strRef>
          </c:tx>
          <c:spPr>
            <a:solidFill>
              <a:srgbClr val="E5007E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UA:Перший</c:v>
                </c:pt>
              </c:strCache>
            </c:strRef>
          </c:cat>
          <c:val>
            <c:numRef>
              <c:f>Sheet1!$B$2:$B$2</c:f>
              <c:numCache>
                <c:formatCode>0</c:formatCode>
                <c:ptCount val="1"/>
                <c:pt idx="0">
                  <c:v>0.54400000000000004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3-4A7E-88D3-885B3FE002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Неосновна аудиторія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UA:Перший</c:v>
                </c:pt>
              </c:strCache>
            </c:strRef>
          </c:cat>
          <c:val>
            <c:numRef>
              <c:f>Sheet1!$C$2:$C$2</c:f>
              <c:numCache>
                <c:formatCode>0</c:formatCode>
                <c:ptCount val="1"/>
                <c:pt idx="0">
                  <c:v>14.391999999999999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D3-4A7E-88D3-885B3FE002D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Відмова від перегляду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UA:Перший</c:v>
                </c:pt>
              </c:strCache>
            </c:strRef>
          </c:cat>
          <c:val>
            <c:numRef>
              <c:f>Sheet1!$D$2:$D$2</c:f>
              <c:numCache>
                <c:formatCode>0</c:formatCode>
                <c:ptCount val="1"/>
                <c:pt idx="0">
                  <c:v>11.337999999999999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D3-4A7E-88D3-885B3FE002D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Знають, але не дивляться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UA:Перший</c:v>
                </c:pt>
              </c:strCache>
            </c:strRef>
          </c:cat>
          <c:val>
            <c:numRef>
              <c:f>Sheet1!$E$2:$E$2</c:f>
              <c:numCache>
                <c:formatCode>0</c:formatCode>
                <c:ptCount val="1"/>
                <c:pt idx="0">
                  <c:v>36.99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D3-4A7E-88D3-885B3FE002D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Не знають канал</c:v>
                </c:pt>
              </c:strCache>
            </c:strRef>
          </c:tx>
          <c:spPr>
            <a:solidFill>
              <a:srgbClr val="CBCBCB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UA:Перший</c:v>
                </c:pt>
              </c:strCache>
            </c:strRef>
          </c:cat>
          <c:val>
            <c:numRef>
              <c:f>Sheet1!$F$2:$F$2</c:f>
              <c:numCache>
                <c:formatCode>0</c:formatCode>
                <c:ptCount val="1"/>
                <c:pt idx="0">
                  <c:v>36.735999999999997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D3-4A7E-88D3-885B3FE00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7072"/>
        <c:axId val="477857464"/>
      </c:barChart>
      <c:catAx>
        <c:axId val="47785707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7857464"/>
        <c:crosses val="autoZero"/>
        <c:auto val="1"/>
        <c:lblAlgn val="ctr"/>
        <c:lblOffset val="100"/>
        <c:noMultiLvlLbl val="0"/>
      </c:catAx>
      <c:valAx>
        <c:axId val="477857464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477857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7799121904100044E-2"/>
          <c:y val="0.26049051440707388"/>
          <c:w val="0.83663036708254901"/>
          <c:h val="0.2897473912066818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533191150034456"/>
          <c:y val="9.722329778956422E-2"/>
          <c:w val="0.60056537387362985"/>
          <c:h val="0.849252959215013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Майже кожного разу</c:v>
                </c:pt>
              </c:strCache>
            </c:strRef>
          </c:tx>
          <c:spPr>
            <a:solidFill>
              <a:srgbClr val="717171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37.152000000000001</c:v>
                </c:pt>
                <c:pt idx="1">
                  <c:v>13.545999999999999</c:v>
                </c:pt>
                <c:pt idx="2">
                  <c:v>11.714</c:v>
                </c:pt>
                <c:pt idx="3">
                  <c:v>10.808999999999999</c:v>
                </c:pt>
                <c:pt idx="4">
                  <c:v>2.6709999999999998</c:v>
                </c:pt>
                <c:pt idx="5">
                  <c:v>17.898</c:v>
                </c:pt>
                <c:pt idx="6">
                  <c:v>7.282</c:v>
                </c:pt>
                <c:pt idx="7">
                  <c:v>9.9149999999999991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F-46AA-A681-B5AF1497A8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Іноді</c:v>
                </c:pt>
              </c:strCache>
            </c:strRef>
          </c:tx>
          <c:spPr>
            <a:solidFill>
              <a:srgbClr val="FFFFFF">
                <a:lumMod val="50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Sheet1!$C$2:$C$9</c:f>
              <c:numCache>
                <c:formatCode>0</c:formatCode>
                <c:ptCount val="8"/>
                <c:pt idx="0">
                  <c:v>47.036000000000001</c:v>
                </c:pt>
                <c:pt idx="1">
                  <c:v>28.574000000000002</c:v>
                </c:pt>
                <c:pt idx="2">
                  <c:v>37.777000000000001</c:v>
                </c:pt>
                <c:pt idx="3">
                  <c:v>50.677999999999997</c:v>
                </c:pt>
                <c:pt idx="4">
                  <c:v>21.754999999999999</c:v>
                </c:pt>
                <c:pt idx="5">
                  <c:v>54.756999999999998</c:v>
                </c:pt>
                <c:pt idx="6">
                  <c:v>24.227</c:v>
                </c:pt>
                <c:pt idx="7">
                  <c:v>36.402000000000001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EF-46AA-A681-B5AF1497A82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Ніколи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Sheet1!$D$2:$D$9</c:f>
              <c:numCache>
                <c:formatCode>0</c:formatCode>
                <c:ptCount val="8"/>
                <c:pt idx="0">
                  <c:v>11.956</c:v>
                </c:pt>
                <c:pt idx="1">
                  <c:v>37.954999999999998</c:v>
                </c:pt>
                <c:pt idx="2">
                  <c:v>40.664999999999999</c:v>
                </c:pt>
                <c:pt idx="3">
                  <c:v>30.760999999999999</c:v>
                </c:pt>
                <c:pt idx="4">
                  <c:v>58.462000000000003</c:v>
                </c:pt>
                <c:pt idx="5">
                  <c:v>20.553000000000001</c:v>
                </c:pt>
                <c:pt idx="6">
                  <c:v>50.853000000000002</c:v>
                </c:pt>
                <c:pt idx="7">
                  <c:v>29.539000000000001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EF-46AA-A681-B5AF1497A82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9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Соціальні мережі / форуми</c:v>
                </c:pt>
                <c:pt idx="1">
                  <c:v>Серфінг в інтернеті</c:v>
                </c:pt>
                <c:pt idx="2">
                  <c:v>Ігри</c:v>
                </c:pt>
                <c:pt idx="3">
                  <c:v>Перегляд відео</c:v>
                </c:pt>
                <c:pt idx="4">
                  <c:v>Читання книг</c:v>
                </c:pt>
                <c:pt idx="5">
                  <c:v>Пошук інформації, яку щойно побачив(ла)</c:v>
                </c:pt>
                <c:pt idx="6">
                  <c:v>Робота</c:v>
                </c:pt>
                <c:pt idx="7">
                  <c:v>Інше</c:v>
                </c:pt>
              </c:strCache>
            </c:strRef>
          </c:cat>
          <c:val>
            <c:numRef>
              <c:f>Sheet1!$E$2:$E$9</c:f>
              <c:numCache>
                <c:formatCode>0</c:formatCode>
                <c:ptCount val="8"/>
                <c:pt idx="0">
                  <c:v>3.8559999999999999</c:v>
                </c:pt>
                <c:pt idx="1">
                  <c:v>19.923999999999999</c:v>
                </c:pt>
                <c:pt idx="2">
                  <c:v>9.8450000000000006</c:v>
                </c:pt>
                <c:pt idx="3">
                  <c:v>7.7530000000000001</c:v>
                </c:pt>
                <c:pt idx="4">
                  <c:v>17.111999999999998</c:v>
                </c:pt>
                <c:pt idx="5">
                  <c:v>6.7919999999999998</c:v>
                </c:pt>
                <c:pt idx="6">
                  <c:v>17.638000000000002</c:v>
                </c:pt>
                <c:pt idx="7">
                  <c:v>24.143999999999998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EF-46AA-A681-B5AF1497A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393854984"/>
        <c:axId val="391984888"/>
      </c:barChart>
      <c:catAx>
        <c:axId val="39385498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uk-UA"/>
          </a:p>
        </c:txPr>
        <c:crossAx val="391984888"/>
        <c:crosses val="autoZero"/>
        <c:auto val="1"/>
        <c:lblAlgn val="ctr"/>
        <c:lblOffset val="100"/>
        <c:noMultiLvlLbl val="0"/>
      </c:catAx>
      <c:valAx>
        <c:axId val="3919848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93854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3220660970826824E-2"/>
          <c:y val="0"/>
          <c:w val="0.83355867805834638"/>
          <c:h val="6.7505196664654432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accent3"/>
                </a:solidFill>
              </a:defRPr>
            </a:pPr>
            <a:r>
              <a:rPr lang="ru-RU" sz="1200" dirty="0" smtClean="0">
                <a:solidFill>
                  <a:schemeClr val="accent3"/>
                </a:solidFill>
              </a:rPr>
              <a:t>Все</a:t>
            </a:r>
            <a:r>
              <a:rPr lang="ru-RU" sz="1200" baseline="0" dirty="0" smtClean="0">
                <a:solidFill>
                  <a:schemeClr val="accent3"/>
                </a:solidFill>
              </a:rPr>
              <a:t> </a:t>
            </a:r>
            <a:r>
              <a:rPr lang="ru-RU" sz="1200" baseline="0" dirty="0" err="1" smtClean="0">
                <a:solidFill>
                  <a:schemeClr val="accent3"/>
                </a:solidFill>
              </a:rPr>
              <a:t>населення</a:t>
            </a:r>
            <a:endParaRPr lang="en-US" sz="1200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1.36820460894164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213570952569599"/>
          <c:y val="0.103665066342658"/>
          <c:w val="0.66728519497189265"/>
          <c:h val="0.8626028111389891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Інтереси (найважливіше)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28D-4231-B679-97FB7A973363}"/>
              </c:ext>
            </c:extLst>
          </c:dPt>
          <c:dLbls>
            <c:dLbl>
              <c:idx val="5"/>
              <c:layout>
                <c:manualLayout>
                  <c:x val="-2.418742009765994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85-4E64-BFFA-25E10F628B07}"/>
                </c:ext>
              </c:extLst>
            </c:dLbl>
            <c:dLbl>
              <c:idx val="6"/>
              <c:layout>
                <c:manualLayout>
                  <c:x val="-1.5238889291284505E-3"/>
                  <c:y val="-3.06655659257753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85-4E64-BFFA-25E10F628B07}"/>
                </c:ext>
              </c:extLst>
            </c:dLbl>
            <c:dLbl>
              <c:idx val="7"/>
              <c:layout>
                <c:manualLayout>
                  <c:x val="5.5426405032704251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8D-4231-B679-97FB7A973363}"/>
                </c:ext>
              </c:extLst>
            </c:dLbl>
            <c:dLbl>
              <c:idx val="8"/>
              <c:layout>
                <c:manualLayout>
                  <c:x val="-3.6785401824771902E-3"/>
                  <c:y val="2.4146114902185295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8D-4231-B679-97FB7A973363}"/>
                </c:ext>
              </c:extLst>
            </c:dLbl>
            <c:dLbl>
              <c:idx val="9"/>
              <c:layout>
                <c:manualLayout>
                  <c:x val="7.9323417906095072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8D-4231-B679-97FB7A973363}"/>
                </c:ext>
              </c:extLst>
            </c:dLbl>
            <c:dLbl>
              <c:idx val="10"/>
              <c:layout>
                <c:manualLayout>
                  <c:x val="-1.323167937341165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8D-4231-B679-97FB7A973363}"/>
                </c:ext>
              </c:extLst>
            </c:dLbl>
            <c:dLbl>
              <c:idx val="11"/>
              <c:layout>
                <c:manualLayout>
                  <c:x val="-1.3719427697801404E-3"/>
                  <c:y val="1.4487668942435569E-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85-4E64-BFFA-25E10F628B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24.045000000000002</c:v>
                </c:pt>
                <c:pt idx="1">
                  <c:v>18.824999999999999</c:v>
                </c:pt>
                <c:pt idx="2">
                  <c:v>18.712</c:v>
                </c:pt>
                <c:pt idx="3">
                  <c:v>9.2010000000000005</c:v>
                </c:pt>
                <c:pt idx="4">
                  <c:v>7.8440000000000003</c:v>
                </c:pt>
                <c:pt idx="5">
                  <c:v>4.7569999999999997</c:v>
                </c:pt>
                <c:pt idx="6">
                  <c:v>3.137</c:v>
                </c:pt>
                <c:pt idx="7">
                  <c:v>2.7829999999999999</c:v>
                </c:pt>
                <c:pt idx="8">
                  <c:v>2.4380000000000002</c:v>
                </c:pt>
                <c:pt idx="9">
                  <c:v>2.1320000000000001</c:v>
                </c:pt>
                <c:pt idx="10">
                  <c:v>1.823</c:v>
                </c:pt>
                <c:pt idx="11">
                  <c:v>1.1830000000000001</c:v>
                </c:pt>
                <c:pt idx="12">
                  <c:v>0.20499999999999999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8D-4231-B679-97FB7A9733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Інтереси (менш важливе)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Lbls>
            <c:dLbl>
              <c:idx val="6"/>
              <c:layout>
                <c:manualLayout>
                  <c:x val="-4.9479903172402627E-4"/>
                  <c:y val="-3.06631513142851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85-4E64-BFFA-25E10F628B07}"/>
                </c:ext>
              </c:extLst>
            </c:dLbl>
            <c:dLbl>
              <c:idx val="7"/>
              <c:layout>
                <c:manualLayout>
                  <c:x val="-3.6800013884124585E-4"/>
                  <c:y val="2.4146114902185295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85-4E64-BFFA-25E10F628B07}"/>
                </c:ext>
              </c:extLst>
            </c:dLbl>
            <c:dLbl>
              <c:idx val="8"/>
              <c:layout>
                <c:manualLayout>
                  <c:x val="-1.0115402241386493E-4"/>
                  <c:y val="7.243834470655588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8D-4231-B679-97FB7A973363}"/>
                </c:ext>
              </c:extLst>
            </c:dLbl>
            <c:dLbl>
              <c:idx val="9"/>
              <c:layout>
                <c:manualLayout>
                  <c:x val="-1.23451235262258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8D-4231-B679-97FB7A973363}"/>
                </c:ext>
              </c:extLst>
            </c:dLbl>
            <c:dLbl>
              <c:idx val="10"/>
              <c:layout>
                <c:manualLayout>
                  <c:x val="1.7762779652543432E-3"/>
                  <c:y val="-3.06655659257753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8D-4231-B679-97FB7A973363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8D-4231-B679-97FB7A9733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33.412999999999997</c:v>
                </c:pt>
                <c:pt idx="1">
                  <c:v>33.53</c:v>
                </c:pt>
                <c:pt idx="2">
                  <c:v>21.204000000000001</c:v>
                </c:pt>
                <c:pt idx="3">
                  <c:v>16.329999999999998</c:v>
                </c:pt>
                <c:pt idx="4">
                  <c:v>19.506</c:v>
                </c:pt>
                <c:pt idx="5">
                  <c:v>9.266</c:v>
                </c:pt>
                <c:pt idx="6">
                  <c:v>5.6219999999999999</c:v>
                </c:pt>
                <c:pt idx="7">
                  <c:v>5.6790000000000003</c:v>
                </c:pt>
                <c:pt idx="8">
                  <c:v>3.536</c:v>
                </c:pt>
                <c:pt idx="9">
                  <c:v>5.3639999999999999</c:v>
                </c:pt>
                <c:pt idx="10">
                  <c:v>3.427</c:v>
                </c:pt>
                <c:pt idx="11">
                  <c:v>2.7930000000000001</c:v>
                </c:pt>
                <c:pt idx="12">
                  <c:v>0.498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8D-4231-B679-97FB7A9733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Інтереси в цілому</c:v>
                </c:pt>
              </c:strCache>
            </c:strRef>
          </c:tx>
          <c:spPr>
            <a:noFill/>
          </c:spPr>
          <c:invertIfNegative val="0"/>
          <c:dLbls>
            <c:dLbl>
              <c:idx val="12"/>
              <c:layout>
                <c:manualLayout>
                  <c:x val="1.3685071573193468E-2"/>
                  <c:y val="1.1243910948832191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85-4E64-BFFA-25E10F628B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Sheet1!$D$2:$D$14</c:f>
              <c:numCache>
                <c:formatCode>0</c:formatCode>
                <c:ptCount val="13"/>
                <c:pt idx="0">
                  <c:v>57.457999999999998</c:v>
                </c:pt>
                <c:pt idx="1">
                  <c:v>52.354999999999997</c:v>
                </c:pt>
                <c:pt idx="2">
                  <c:v>39.917000000000002</c:v>
                </c:pt>
                <c:pt idx="3">
                  <c:v>25.530999999999999</c:v>
                </c:pt>
                <c:pt idx="4">
                  <c:v>27.35</c:v>
                </c:pt>
                <c:pt idx="5">
                  <c:v>14.022</c:v>
                </c:pt>
                <c:pt idx="6">
                  <c:v>8.7590000000000003</c:v>
                </c:pt>
                <c:pt idx="7">
                  <c:v>8.4619999999999997</c:v>
                </c:pt>
                <c:pt idx="8">
                  <c:v>5.9740000000000002</c:v>
                </c:pt>
                <c:pt idx="9">
                  <c:v>7.4969999999999999</c:v>
                </c:pt>
                <c:pt idx="10">
                  <c:v>5.25</c:v>
                </c:pt>
                <c:pt idx="11">
                  <c:v>3.9750000000000001</c:v>
                </c:pt>
                <c:pt idx="12">
                  <c:v>0.70299999999999996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28D-4231-B679-97FB7A973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legend>
      <c:legendPos val="r"/>
      <c:overlay val="0"/>
      <c:spPr>
        <a:noFill/>
      </c:spPr>
      <c:txPr>
        <a:bodyPr/>
        <a:lstStyle/>
        <a:p>
          <a:pPr>
            <a:defRPr sz="1000">
              <a:solidFill>
                <a:schemeClr val="bg1">
                  <a:lumMod val="50000"/>
                </a:schemeClr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accent3"/>
                </a:solidFill>
              </a:defRPr>
            </a:pPr>
            <a:r>
              <a:rPr lang="uk-UA" sz="1200" b="1" i="0" u="none" strike="noStrike" baseline="0" dirty="0" smtClean="0">
                <a:effectLst/>
              </a:rPr>
              <a:t>Аудиторія </a:t>
            </a:r>
            <a:r>
              <a:rPr lang="en-US" sz="1200" dirty="0" smtClean="0">
                <a:solidFill>
                  <a:schemeClr val="accent3"/>
                </a:solidFill>
              </a:rPr>
              <a:t>UA:</a:t>
            </a:r>
            <a:r>
              <a:rPr lang="ru-RU" sz="1200" dirty="0" smtClean="0">
                <a:solidFill>
                  <a:schemeClr val="accent3"/>
                </a:solidFill>
              </a:rPr>
              <a:t>Перший</a:t>
            </a:r>
            <a:endParaRPr lang="en-US" sz="1200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1.36820460894164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213570952569599"/>
          <c:y val="0.103665066342658"/>
          <c:w val="0.66728519497189265"/>
          <c:h val="0.8626028111389891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Інтереси (найважливіше)</c:v>
                </c:pt>
              </c:strCache>
            </c:strRef>
          </c:tx>
          <c:spPr>
            <a:solidFill>
              <a:srgbClr val="E5007E">
                <a:lumMod val="50000"/>
              </a:srgb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A66-4D2C-AD1E-B03E40FEE33F}"/>
              </c:ext>
            </c:extLst>
          </c:dPt>
          <c:dLbls>
            <c:dLbl>
              <c:idx val="5"/>
              <c:layout>
                <c:manualLayout>
                  <c:x val="-8.569550875133315E-4"/>
                  <c:y val="3.06679805372661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66-4D2C-AD1E-B03E40FEE33F}"/>
                </c:ext>
              </c:extLst>
            </c:dLbl>
            <c:dLbl>
              <c:idx val="6"/>
              <c:layout>
                <c:manualLayout>
                  <c:x val="-1.568339379007776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66-4D2C-AD1E-B03E40FEE33F}"/>
                </c:ext>
              </c:extLst>
            </c:dLbl>
            <c:dLbl>
              <c:idx val="7"/>
              <c:layout>
                <c:manualLayout>
                  <c:x val="5.5426405032704251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66-4D2C-AD1E-B03E40FEE33F}"/>
                </c:ext>
              </c:extLst>
            </c:dLbl>
            <c:dLbl>
              <c:idx val="8"/>
              <c:layout>
                <c:manualLayout>
                  <c:x val="-1.4294981331696931E-3"/>
                  <c:y val="4.829222981561449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66-4D2C-AD1E-B03E40FEE33F}"/>
                </c:ext>
              </c:extLst>
            </c:dLbl>
            <c:dLbl>
              <c:idx val="9"/>
              <c:layout>
                <c:manualLayout>
                  <c:x val="7.9323417906095072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66-4D2C-AD1E-B03E40FEE33F}"/>
                </c:ext>
              </c:extLst>
            </c:dLbl>
            <c:dLbl>
              <c:idx val="10"/>
              <c:layout>
                <c:manualLayout>
                  <c:x val="-1.323167937341165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66-4D2C-AD1E-B03E40FEE33F}"/>
                </c:ext>
              </c:extLst>
            </c:dLbl>
            <c:dLbl>
              <c:idx val="11"/>
              <c:layout>
                <c:manualLayout>
                  <c:x val="-1.6946069916130325E-3"/>
                  <c:y val="4.829222980437059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66-4D2C-AD1E-B03E40FEE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Sheet1!$B$2:$B$14</c:f>
              <c:numCache>
                <c:formatCode>0</c:formatCode>
                <c:ptCount val="13"/>
                <c:pt idx="0">
                  <c:v>19.963999999999999</c:v>
                </c:pt>
                <c:pt idx="1">
                  <c:v>22.170999999999999</c:v>
                </c:pt>
                <c:pt idx="2">
                  <c:v>25.446999999999999</c:v>
                </c:pt>
                <c:pt idx="3">
                  <c:v>8.6940000000000008</c:v>
                </c:pt>
                <c:pt idx="4">
                  <c:v>7.2510000000000003</c:v>
                </c:pt>
                <c:pt idx="5">
                  <c:v>4.4480000000000004</c:v>
                </c:pt>
                <c:pt idx="6">
                  <c:v>3.117</c:v>
                </c:pt>
                <c:pt idx="7">
                  <c:v>2.2949999999999999</c:v>
                </c:pt>
                <c:pt idx="8">
                  <c:v>0.997</c:v>
                </c:pt>
                <c:pt idx="9">
                  <c:v>1.3260000000000001</c:v>
                </c:pt>
                <c:pt idx="10">
                  <c:v>0.9</c:v>
                </c:pt>
                <c:pt idx="11">
                  <c:v>1.038</c:v>
                </c:pt>
                <c:pt idx="1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66-4D2C-AD1E-B03E40FEE3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Інтереси (менш важливе)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Lbls>
            <c:dLbl>
              <c:idx val="6"/>
              <c:layout>
                <c:manualLayout>
                  <c:x val="3.6003093467962114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66-4D2C-AD1E-B03E40FEE33F}"/>
                </c:ext>
              </c:extLst>
            </c:dLbl>
            <c:dLbl>
              <c:idx val="7"/>
              <c:layout>
                <c:manualLayout>
                  <c:x val="-1.744724431118402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66-4D2C-AD1E-B03E40FEE33F}"/>
                </c:ext>
              </c:extLst>
            </c:dLbl>
            <c:dLbl>
              <c:idx val="8"/>
              <c:layout>
                <c:manualLayout>
                  <c:x val="-1.0115402241386493E-4"/>
                  <c:y val="7.243834470655588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66-4D2C-AD1E-B03E40FEE33F}"/>
                </c:ext>
              </c:extLst>
            </c:dLbl>
            <c:dLbl>
              <c:idx val="9"/>
              <c:layout>
                <c:manualLayout>
                  <c:x val="-1.234512352622588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66-4D2C-AD1E-B03E40FEE33F}"/>
                </c:ext>
              </c:extLst>
            </c:dLbl>
            <c:dLbl>
              <c:idx val="10"/>
              <c:layout>
                <c:manualLayout>
                  <c:x val="1.7762779652543432E-3"/>
                  <c:y val="-3.06655659257753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A66-4D2C-AD1E-B03E40FEE33F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A66-4D2C-AD1E-B03E40FEE33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66-4D2C-AD1E-B03E40FEE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Sheet1!$C$2:$C$14</c:f>
              <c:numCache>
                <c:formatCode>0</c:formatCode>
                <c:ptCount val="13"/>
                <c:pt idx="0">
                  <c:v>35.667000000000002</c:v>
                </c:pt>
                <c:pt idx="1">
                  <c:v>37.613999999999997</c:v>
                </c:pt>
                <c:pt idx="2">
                  <c:v>26.274999999999999</c:v>
                </c:pt>
                <c:pt idx="3">
                  <c:v>16.306999999999999</c:v>
                </c:pt>
                <c:pt idx="4">
                  <c:v>18.314</c:v>
                </c:pt>
                <c:pt idx="5">
                  <c:v>9.1709999999999994</c:v>
                </c:pt>
                <c:pt idx="6">
                  <c:v>3.984</c:v>
                </c:pt>
                <c:pt idx="7">
                  <c:v>5.0599999999999996</c:v>
                </c:pt>
                <c:pt idx="8">
                  <c:v>2.9260000000000002</c:v>
                </c:pt>
                <c:pt idx="9">
                  <c:v>3.141</c:v>
                </c:pt>
                <c:pt idx="10">
                  <c:v>2.633</c:v>
                </c:pt>
                <c:pt idx="11">
                  <c:v>1.921</c:v>
                </c:pt>
                <c:pt idx="12">
                  <c:v>0.46899999999999997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A66-4D2C-AD1E-B03E40FEE33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Інтереси в цілому</c:v>
                </c:pt>
              </c:strCache>
            </c:strRef>
          </c:tx>
          <c:spPr>
            <a:noFill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BA66-4D2C-AD1E-B03E40FEE33F}"/>
                </c:ext>
              </c:extLst>
            </c:dLbl>
            <c:dLbl>
              <c:idx val="1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BA66-4D2C-AD1E-B03E40FEE33F}"/>
                </c:ext>
              </c:extLst>
            </c:dLbl>
            <c:dLbl>
              <c:idx val="2"/>
              <c:spPr>
                <a:solidFill>
                  <a:srgbClr val="E5007E"/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BA66-4D2C-AD1E-B03E40FEE33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BA66-4D2C-AD1E-B03E40FEE33F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BA66-4D2C-AD1E-B03E40FEE33F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uk-UA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BA66-4D2C-AD1E-B03E40FEE3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rgbClr val="7F7F7F"/>
                    </a:solidFill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13"/>
                <c:pt idx="0">
                  <c:v>Матеріальна забезпеченість</c:v>
                </c:pt>
                <c:pt idx="1">
                  <c:v>Здоров’я близьких і рідних</c:v>
                </c:pt>
                <c:pt idx="2">
                  <c:v>Стан свого здоров'я</c:v>
                </c:pt>
                <c:pt idx="3">
                  <c:v>Взаємовідносини в сім'ї</c:v>
                </c:pt>
                <c:pt idx="4">
                  <c:v>Сімейний бюджет</c:v>
                </c:pt>
                <c:pt idx="5">
                  <c:v>Освіта дітей</c:v>
                </c:pt>
                <c:pt idx="6">
                  <c:v>Зміна / Пошук роботи</c:v>
                </c:pt>
                <c:pt idx="7">
                  <c:v>Нове житло / облаштування</c:v>
                </c:pt>
                <c:pt idx="8">
                  <c:v>Особиста освіта, нові знання</c:v>
                </c:pt>
                <c:pt idx="9">
                  <c:v>Міжособові стосунки</c:v>
                </c:pt>
                <c:pt idx="10">
                  <c:v>Відкриття власної справи</c:v>
                </c:pt>
                <c:pt idx="11">
                  <c:v>Подорожі</c:v>
                </c:pt>
                <c:pt idx="12">
                  <c:v>Побутове насилля</c:v>
                </c:pt>
              </c:strCache>
            </c:strRef>
          </c:cat>
          <c:val>
            <c:numRef>
              <c:f>Sheet1!$D$2:$D$14</c:f>
              <c:numCache>
                <c:formatCode>0</c:formatCode>
                <c:ptCount val="13"/>
                <c:pt idx="0">
                  <c:v>55.63</c:v>
                </c:pt>
                <c:pt idx="1">
                  <c:v>59.784999999999997</c:v>
                </c:pt>
                <c:pt idx="2">
                  <c:v>51.722000000000001</c:v>
                </c:pt>
                <c:pt idx="3">
                  <c:v>25</c:v>
                </c:pt>
                <c:pt idx="4">
                  <c:v>25.565000000000001</c:v>
                </c:pt>
                <c:pt idx="5">
                  <c:v>13.619</c:v>
                </c:pt>
                <c:pt idx="6">
                  <c:v>7.101</c:v>
                </c:pt>
                <c:pt idx="7">
                  <c:v>7.3550000000000004</c:v>
                </c:pt>
                <c:pt idx="8">
                  <c:v>3.923</c:v>
                </c:pt>
                <c:pt idx="9">
                  <c:v>4.4669999999999996</c:v>
                </c:pt>
                <c:pt idx="10">
                  <c:v>3.5329999999999999</c:v>
                </c:pt>
                <c:pt idx="11">
                  <c:v>2.9590000000000001</c:v>
                </c:pt>
                <c:pt idx="12">
                  <c:v>0.65900000000000003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A66-4D2C-AD1E-B03E40FEE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legend>
      <c:legendPos val="r"/>
      <c:overlay val="0"/>
      <c:spPr>
        <a:noFill/>
      </c:spPr>
      <c:txPr>
        <a:bodyPr/>
        <a:lstStyle/>
        <a:p>
          <a:pPr>
            <a:defRPr sz="1000">
              <a:solidFill>
                <a:schemeClr val="bg1">
                  <a:lumMod val="50000"/>
                </a:schemeClr>
              </a:solidFill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386462128482346"/>
          <c:y val="1.4369835900588513E-2"/>
          <c:w val="0.60655985926031264"/>
          <c:h val="0.96686573528662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rgbClr val="717171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84F-4C8D-A8DD-AC600ED0C21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84F-4C8D-A8DD-AC600ED0C21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84F-4C8D-A8DD-AC600ED0C21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84F-4C8D-A8DD-AC600ED0C21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84F-4C8D-A8DD-AC600ED0C219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84F-4C8D-A8DD-AC600ED0C219}"/>
              </c:ext>
            </c:extLst>
          </c:dPt>
          <c:dLbls>
            <c:dLbl>
              <c:idx val="13"/>
              <c:layout>
                <c:manualLayout>
                  <c:x val="1.8429404450747356E-2"/>
                  <c:y val="2.93606996631621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DD-41E0-A8F8-A92204D4AAD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Sheet1!$A$2:$A$22</c:f>
              <c:strCache>
                <c:ptCount val="21"/>
                <c:pt idx="0">
                  <c:v>Новини</c:v>
                </c:pt>
                <c:pt idx="1">
                  <c:v>Художні фільми</c:v>
                </c:pt>
                <c:pt idx="2">
                  <c:v>Гумористичні програми</c:v>
                </c:pt>
                <c:pt idx="3">
                  <c:v>Талант-шоу</c:v>
                </c:pt>
                <c:pt idx="4">
                  <c:v>«Любовні» телесеріали</c:v>
                </c:pt>
                <c:pt idx="5">
                  <c:v>Суспільно-політичні шоу</c:v>
                </c:pt>
                <c:pt idx="6">
                  <c:v>Комедійні серіали</c:v>
                </c:pt>
                <c:pt idx="7">
                  <c:v>Кримінальні, детективні телесеріали</c:v>
                </c:pt>
                <c:pt idx="8">
                  <c:v>Науково-пізнавальні передачі</c:v>
                </c:pt>
                <c:pt idx="9">
                  <c:v>Передачі про здоров'я</c:v>
                </c:pt>
                <c:pt idx="10">
                  <c:v>Кулінарні програми</c:v>
                </c:pt>
                <c:pt idx="11">
                  <c:v>Спорт</c:v>
                </c:pt>
                <c:pt idx="12">
                  <c:v>Музичні концерти</c:v>
                </c:pt>
                <c:pt idx="13">
                  <c:v>Пригодницькі серіали</c:v>
                </c:pt>
                <c:pt idx="14">
                  <c:v>Музичні новини</c:v>
                </c:pt>
                <c:pt idx="15">
                  <c:v>Передачі про будівництво та ремонт</c:v>
                </c:pt>
                <c:pt idx="16">
                  <c:v>Автомобільні передачі</c:v>
                </c:pt>
                <c:pt idx="17">
                  <c:v>Передачі про економіку, фінанси</c:v>
                </c:pt>
                <c:pt idx="18">
                  <c:v>Мультфільми</c:v>
                </c:pt>
                <c:pt idx="19">
                  <c:v>Інші</c:v>
                </c:pt>
                <c:pt idx="20">
                  <c:v>n/a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45.731000000000002</c:v>
                </c:pt>
                <c:pt idx="1">
                  <c:v>44.838000000000001</c:v>
                </c:pt>
                <c:pt idx="2">
                  <c:v>39.692</c:v>
                </c:pt>
                <c:pt idx="3">
                  <c:v>33.551000000000002</c:v>
                </c:pt>
                <c:pt idx="4">
                  <c:v>23.626999999999999</c:v>
                </c:pt>
                <c:pt idx="5">
                  <c:v>22.783000000000001</c:v>
                </c:pt>
                <c:pt idx="6">
                  <c:v>21.687000000000001</c:v>
                </c:pt>
                <c:pt idx="7">
                  <c:v>20.831</c:v>
                </c:pt>
                <c:pt idx="8">
                  <c:v>19.285</c:v>
                </c:pt>
                <c:pt idx="9">
                  <c:v>19.178999999999998</c:v>
                </c:pt>
                <c:pt idx="10">
                  <c:v>18.645</c:v>
                </c:pt>
                <c:pt idx="11">
                  <c:v>16.742999999999999</c:v>
                </c:pt>
                <c:pt idx="12">
                  <c:v>15.586</c:v>
                </c:pt>
                <c:pt idx="13">
                  <c:v>12.802</c:v>
                </c:pt>
                <c:pt idx="14">
                  <c:v>6.4290000000000003</c:v>
                </c:pt>
                <c:pt idx="15">
                  <c:v>6.2759999999999998</c:v>
                </c:pt>
                <c:pt idx="16">
                  <c:v>5.14</c:v>
                </c:pt>
                <c:pt idx="17">
                  <c:v>4.9939999999999998</c:v>
                </c:pt>
                <c:pt idx="18">
                  <c:v>3.903</c:v>
                </c:pt>
                <c:pt idx="19">
                  <c:v>10.565</c:v>
                </c:pt>
                <c:pt idx="20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84F-4C8D-A8DD-AC600ED0C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6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Чи є улюблені телепередачі</a:t>
            </a:r>
          </a:p>
        </c:rich>
      </c:tx>
      <c:layout>
        <c:manualLayout>
          <c:xMode val="edge"/>
          <c:yMode val="edge"/>
          <c:x val="2.13260144512392E-3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848484"/>
              </a:solidFill>
              <a:ln w="19050" cmpd="sng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A1E-4A09-96E8-A92F4FD678BB}"/>
              </c:ext>
            </c:extLst>
          </c:dPt>
          <c:dPt>
            <c:idx val="1"/>
            <c:bubble3D val="0"/>
            <c:spPr>
              <a:solidFill>
                <a:srgbClr val="DEDEDE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A1E-4A09-96E8-A92F4FD678BB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>
                      <a:solidFill>
                        <a:schemeClr val="tx1"/>
                      </a:solidFill>
                    </a:defRPr>
                  </a:pPr>
                  <a:endParaRPr lang="uk-UA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A1E-4A09-96E8-A92F4FD67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52.92</c:v>
                </c:pt>
                <c:pt idx="1">
                  <c:v>47.08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1E-4A09-96E8-A92F4FD67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>
        <c:manualLayout>
          <c:xMode val="edge"/>
          <c:yMode val="edge"/>
          <c:x val="0.43649195274743718"/>
          <c:y val="0.92716724038271214"/>
          <c:w val="0.14876542575600332"/>
          <c:h val="5.9001497206929029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 sz="1200"/>
            </a:pPr>
            <a:r>
              <a:rPr lang="ru-RU" dirty="0" err="1" smtClean="0"/>
              <a:t>Дов</a:t>
            </a:r>
            <a:r>
              <a:rPr lang="uk-UA" dirty="0" err="1" smtClean="0"/>
              <a:t>іра</a:t>
            </a:r>
            <a:r>
              <a:rPr lang="uk-UA" baseline="0" dirty="0" smtClean="0"/>
              <a:t> каналам</a:t>
            </a:r>
          </a:p>
          <a:p>
            <a:pPr algn="l">
              <a:defRPr sz="1200"/>
            </a:pPr>
            <a:r>
              <a:rPr lang="uk-UA" sz="1000" baseline="0" dirty="0" smtClean="0"/>
              <a:t>(від глядачів каналів)</a:t>
            </a:r>
            <a:endParaRPr lang="en-GB" dirty="0"/>
          </a:p>
        </c:rich>
      </c:tx>
      <c:layout>
        <c:manualLayout>
          <c:xMode val="edge"/>
          <c:yMode val="edge"/>
          <c:x val="0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397372420077304"/>
          <c:y val="0.13439577388274521"/>
          <c:w val="0.7312025826591666"/>
          <c:h val="0.830711284007817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333333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2.4580000000000002</c:v>
                </c:pt>
                <c:pt idx="1">
                  <c:v>3.298</c:v>
                </c:pt>
                <c:pt idx="2">
                  <c:v>2.3439999999999999</c:v>
                </c:pt>
                <c:pt idx="3">
                  <c:v>2.3079999999999998</c:v>
                </c:pt>
                <c:pt idx="4">
                  <c:v>2.4319999999999999</c:v>
                </c:pt>
                <c:pt idx="5">
                  <c:v>3.3180000000000001</c:v>
                </c:pt>
                <c:pt idx="6">
                  <c:v>4.3639999999999999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3-4336-A8FB-F231C473CE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717171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5.2560000000000002</c:v>
                </c:pt>
                <c:pt idx="1">
                  <c:v>6.899</c:v>
                </c:pt>
                <c:pt idx="2">
                  <c:v>5.2069999999999999</c:v>
                </c:pt>
                <c:pt idx="3">
                  <c:v>6.3440000000000003</c:v>
                </c:pt>
                <c:pt idx="4">
                  <c:v>4.0259999999999998</c:v>
                </c:pt>
                <c:pt idx="5">
                  <c:v>5.8940000000000001</c:v>
                </c:pt>
                <c:pt idx="6">
                  <c:v>8.7330000000000005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3-4336-A8FB-F231C473CE3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848484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24.664000000000001</c:v>
                </c:pt>
                <c:pt idx="1">
                  <c:v>30.850999999999999</c:v>
                </c:pt>
                <c:pt idx="2">
                  <c:v>27.873999999999999</c:v>
                </c:pt>
                <c:pt idx="3">
                  <c:v>28.376999999999999</c:v>
                </c:pt>
                <c:pt idx="4">
                  <c:v>29.643999999999998</c:v>
                </c:pt>
                <c:pt idx="5">
                  <c:v>26.57</c:v>
                </c:pt>
                <c:pt idx="6">
                  <c:v>26.975999999999999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E3-4336-A8FB-F231C473CE3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0">
                  <c:v>37.779000000000003</c:v>
                </c:pt>
                <c:pt idx="1">
                  <c:v>34.155999999999999</c:v>
                </c:pt>
                <c:pt idx="2">
                  <c:v>37.307000000000002</c:v>
                </c:pt>
                <c:pt idx="3">
                  <c:v>35.686</c:v>
                </c:pt>
                <c:pt idx="4">
                  <c:v>31.94</c:v>
                </c:pt>
                <c:pt idx="5">
                  <c:v>36.893999999999998</c:v>
                </c:pt>
                <c:pt idx="6">
                  <c:v>36.11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E3-4336-A8FB-F231C473CE3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E5007E">
                <a:lumMod val="7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Sheet1!$F$2:$F$8</c:f>
              <c:numCache>
                <c:formatCode>0</c:formatCode>
                <c:ptCount val="7"/>
                <c:pt idx="0">
                  <c:v>27.643000000000001</c:v>
                </c:pt>
                <c:pt idx="1">
                  <c:v>22.765999999999998</c:v>
                </c:pt>
                <c:pt idx="2">
                  <c:v>24.931999999999999</c:v>
                </c:pt>
                <c:pt idx="3">
                  <c:v>24.888999999999999</c:v>
                </c:pt>
                <c:pt idx="4">
                  <c:v>28.163</c:v>
                </c:pt>
                <c:pt idx="5">
                  <c:v>23.303000000000001</c:v>
                </c:pt>
                <c:pt idx="6">
                  <c:v>16.329000000000001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E3-4336-A8FB-F231C473CE3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rgbClr val="FFFFFF">
                <a:lumMod val="85000"/>
              </a:srgbClr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Довіра 1+1</c:v>
                </c:pt>
                <c:pt idx="1">
                  <c:v>Довіра Інтер</c:v>
                </c:pt>
                <c:pt idx="2">
                  <c:v>Довіра ICTV</c:v>
                </c:pt>
                <c:pt idx="3">
                  <c:v>Довіра Україна</c:v>
                </c:pt>
                <c:pt idx="4">
                  <c:v>Довіра UA:Культура</c:v>
                </c:pt>
                <c:pt idx="5">
                  <c:v>Довіра UA:Перший</c:v>
                </c:pt>
                <c:pt idx="6">
                  <c:v>Довіра UA:Крим</c:v>
                </c:pt>
              </c:strCache>
            </c:strRef>
          </c:cat>
          <c:val>
            <c:numRef>
              <c:f>Sheet1!$G$2:$G$8</c:f>
              <c:numCache>
                <c:formatCode>0</c:formatCode>
                <c:ptCount val="7"/>
                <c:pt idx="0">
                  <c:v>2.2010000000000001</c:v>
                </c:pt>
                <c:pt idx="1">
                  <c:v>2.0310000000000001</c:v>
                </c:pt>
                <c:pt idx="2">
                  <c:v>2.3359999999999999</c:v>
                </c:pt>
                <c:pt idx="3">
                  <c:v>2.3959999999999999</c:v>
                </c:pt>
                <c:pt idx="4">
                  <c:v>3.7949999999999999</c:v>
                </c:pt>
                <c:pt idx="5">
                  <c:v>4.0209999999999999</c:v>
                </c:pt>
                <c:pt idx="6">
                  <c:v>7.4880000000000004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E3-4336-A8FB-F231C473C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5112"/>
        <c:axId val="477855504"/>
      </c:barChart>
      <c:catAx>
        <c:axId val="4778551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7855504"/>
        <c:crosses val="autoZero"/>
        <c:auto val="1"/>
        <c:lblAlgn val="ctr"/>
        <c:lblOffset val="100"/>
        <c:noMultiLvlLbl val="0"/>
      </c:catAx>
      <c:valAx>
        <c:axId val="477855504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extTo"/>
        <c:crossAx val="477855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6859932533573292"/>
          <c:y val="7.7097666518885777E-2"/>
          <c:w val="0.27634154558674895"/>
          <c:h val="5.4126021717547004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uk-UA" sz="1200" b="1" i="0" u="none" strike="noStrike" kern="1200" baseline="0" dirty="0" smtClean="0">
                <a:solidFill>
                  <a:srgbClr val="717171"/>
                </a:solidFill>
                <a:latin typeface="+mn-lt"/>
                <a:ea typeface="+mn-ea"/>
                <a:cs typeface="+mn-cs"/>
              </a:rPr>
              <a:t>Знання та перегляд програм</a:t>
            </a:r>
            <a:endParaRPr lang="uk-UA" sz="1200" b="1" i="0" u="none" strike="noStrike" kern="1200" baseline="0" dirty="0">
              <a:solidFill>
                <a:srgbClr val="71717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5.416078503286102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453111429633523"/>
          <c:y val="0.1454980736448388"/>
          <c:w val="0.69546888570366483"/>
          <c:h val="0.819608984245724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Дивляться регулярно</c:v>
                </c:pt>
              </c:strCache>
            </c:strRef>
          </c:tx>
          <c:spPr>
            <a:solidFill>
              <a:srgbClr val="E5007E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Погода</c:v>
                </c:pt>
                <c:pt idx="1">
                  <c:v>Новини. День</c:v>
                </c:pt>
                <c:pt idx="2">
                  <c:v>Вікно в Америку</c:v>
                </c:pt>
                <c:pt idx="3">
                  <c:v>Новини. Світ</c:v>
                </c:pt>
                <c:pt idx="4">
                  <c:v>Новини. Ранок</c:v>
                </c:pt>
                <c:pt idx="5">
                  <c:v>Наші гроші</c:v>
                </c:pt>
                <c:pt idx="6">
                  <c:v>Хто в домі хазяїн?</c:v>
                </c:pt>
                <c:pt idx="7">
                  <c:v>Спорт. Новини</c:v>
                </c:pt>
                <c:pt idx="8">
                  <c:v>Інформаційна година</c:v>
                </c:pt>
                <c:pt idx="9">
                  <c:v>Слідство інфо</c:v>
                </c:pt>
                <c:pt idx="10">
                  <c:v>Тема дня</c:v>
                </c:pt>
                <c:pt idx="11">
                  <c:v>Фольк-music</c:v>
                </c:pt>
                <c:pt idx="12">
                  <c:v>Надвечір’я. Долі</c:v>
                </c:pt>
                <c:pt idx="13">
                  <c:v>Схеми</c:v>
                </c:pt>
                <c:pt idx="14">
                  <c:v>Новини: Культура</c:v>
                </c:pt>
                <c:pt idx="15">
                  <c:v>Перша шпальта</c:v>
                </c:pt>
              </c:strCache>
            </c:strRef>
          </c:cat>
          <c:val>
            <c:numRef>
              <c:f>Sheet1!$B$2:$B$17</c:f>
              <c:numCache>
                <c:formatCode>0</c:formatCode>
                <c:ptCount val="16"/>
                <c:pt idx="0">
                  <c:v>16.553000000000001</c:v>
                </c:pt>
                <c:pt idx="1">
                  <c:v>12.823</c:v>
                </c:pt>
                <c:pt idx="2">
                  <c:v>10.007</c:v>
                </c:pt>
                <c:pt idx="3">
                  <c:v>11.425000000000001</c:v>
                </c:pt>
                <c:pt idx="4">
                  <c:v>10.538</c:v>
                </c:pt>
                <c:pt idx="5">
                  <c:v>10.516999999999999</c:v>
                </c:pt>
                <c:pt idx="6">
                  <c:v>5.1479999999999997</c:v>
                </c:pt>
                <c:pt idx="7">
                  <c:v>9.7200000000000006</c:v>
                </c:pt>
                <c:pt idx="8">
                  <c:v>6.6150000000000002</c:v>
                </c:pt>
                <c:pt idx="9">
                  <c:v>4.0039999999999996</c:v>
                </c:pt>
                <c:pt idx="10">
                  <c:v>5.1050000000000004</c:v>
                </c:pt>
                <c:pt idx="11">
                  <c:v>6.593</c:v>
                </c:pt>
                <c:pt idx="12">
                  <c:v>5.7290000000000001</c:v>
                </c:pt>
                <c:pt idx="13">
                  <c:v>7.7679999999999998</c:v>
                </c:pt>
                <c:pt idx="14">
                  <c:v>2.677</c:v>
                </c:pt>
                <c:pt idx="15">
                  <c:v>2.1259999999999999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3-424D-9069-BCE0169794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Знають, але не дивляться</c:v>
                </c:pt>
              </c:strCache>
            </c:strRef>
          </c:tx>
          <c:spPr>
            <a:solidFill>
              <a:srgbClr val="717171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Погода</c:v>
                </c:pt>
                <c:pt idx="1">
                  <c:v>Новини. День</c:v>
                </c:pt>
                <c:pt idx="2">
                  <c:v>Вікно в Америку</c:v>
                </c:pt>
                <c:pt idx="3">
                  <c:v>Новини. Світ</c:v>
                </c:pt>
                <c:pt idx="4">
                  <c:v>Новини. Ранок</c:v>
                </c:pt>
                <c:pt idx="5">
                  <c:v>Наші гроші</c:v>
                </c:pt>
                <c:pt idx="6">
                  <c:v>Хто в домі хазяїн?</c:v>
                </c:pt>
                <c:pt idx="7">
                  <c:v>Спорт. Новини</c:v>
                </c:pt>
                <c:pt idx="8">
                  <c:v>Інформаційна година</c:v>
                </c:pt>
                <c:pt idx="9">
                  <c:v>Слідство інфо</c:v>
                </c:pt>
                <c:pt idx="10">
                  <c:v>Тема дня</c:v>
                </c:pt>
                <c:pt idx="11">
                  <c:v>Фольк-music</c:v>
                </c:pt>
                <c:pt idx="12">
                  <c:v>Надвечір’я. Долі</c:v>
                </c:pt>
                <c:pt idx="13">
                  <c:v>Схеми</c:v>
                </c:pt>
                <c:pt idx="14">
                  <c:v>Новини: Культура</c:v>
                </c:pt>
                <c:pt idx="15">
                  <c:v>Перша шпальта</c:v>
                </c:pt>
              </c:strCache>
            </c:strRef>
          </c:cat>
          <c:val>
            <c:numRef>
              <c:f>Sheet1!$C$2:$C$17</c:f>
              <c:numCache>
                <c:formatCode>0</c:formatCode>
                <c:ptCount val="16"/>
                <c:pt idx="0">
                  <c:v>21.045000000000002</c:v>
                </c:pt>
                <c:pt idx="1">
                  <c:v>22.34</c:v>
                </c:pt>
                <c:pt idx="2">
                  <c:v>22.209</c:v>
                </c:pt>
                <c:pt idx="3">
                  <c:v>20.251000000000001</c:v>
                </c:pt>
                <c:pt idx="4">
                  <c:v>20.641999999999999</c:v>
                </c:pt>
                <c:pt idx="5">
                  <c:v>17.169</c:v>
                </c:pt>
                <c:pt idx="6">
                  <c:v>17.329000000000001</c:v>
                </c:pt>
                <c:pt idx="7">
                  <c:v>11.977</c:v>
                </c:pt>
                <c:pt idx="8">
                  <c:v>12.483000000000001</c:v>
                </c:pt>
                <c:pt idx="9">
                  <c:v>14.76</c:v>
                </c:pt>
                <c:pt idx="10">
                  <c:v>13.534000000000001</c:v>
                </c:pt>
                <c:pt idx="11">
                  <c:v>10.887</c:v>
                </c:pt>
                <c:pt idx="12">
                  <c:v>11.39</c:v>
                </c:pt>
                <c:pt idx="13">
                  <c:v>8.4060000000000006</c:v>
                </c:pt>
                <c:pt idx="14">
                  <c:v>10.433</c:v>
                </c:pt>
                <c:pt idx="15">
                  <c:v>9.6300000000000008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33-424D-9069-BCE01697941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Знають 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Погода</c:v>
                </c:pt>
                <c:pt idx="1">
                  <c:v>Новини. День</c:v>
                </c:pt>
                <c:pt idx="2">
                  <c:v>Вікно в Америку</c:v>
                </c:pt>
                <c:pt idx="3">
                  <c:v>Новини. Світ</c:v>
                </c:pt>
                <c:pt idx="4">
                  <c:v>Новини. Ранок</c:v>
                </c:pt>
                <c:pt idx="5">
                  <c:v>Наші гроші</c:v>
                </c:pt>
                <c:pt idx="6">
                  <c:v>Хто в домі хазяїн?</c:v>
                </c:pt>
                <c:pt idx="7">
                  <c:v>Спорт. Новини</c:v>
                </c:pt>
                <c:pt idx="8">
                  <c:v>Інформаційна година</c:v>
                </c:pt>
                <c:pt idx="9">
                  <c:v>Слідство інфо</c:v>
                </c:pt>
                <c:pt idx="10">
                  <c:v>Тема дня</c:v>
                </c:pt>
                <c:pt idx="11">
                  <c:v>Фольк-music</c:v>
                </c:pt>
                <c:pt idx="12">
                  <c:v>Надвечір’я. Долі</c:v>
                </c:pt>
                <c:pt idx="13">
                  <c:v>Схеми</c:v>
                </c:pt>
                <c:pt idx="14">
                  <c:v>Новини: Культура</c:v>
                </c:pt>
                <c:pt idx="15">
                  <c:v>Перша шпальта</c:v>
                </c:pt>
              </c:strCache>
            </c:strRef>
          </c:cat>
          <c:val>
            <c:numRef>
              <c:f>Sheet1!$D$2:$D$17</c:f>
              <c:numCache>
                <c:formatCode>0</c:formatCode>
                <c:ptCount val="16"/>
                <c:pt idx="0">
                  <c:v>37.597999999999999</c:v>
                </c:pt>
                <c:pt idx="1">
                  <c:v>35.162999999999997</c:v>
                </c:pt>
                <c:pt idx="2">
                  <c:v>32.216000000000001</c:v>
                </c:pt>
                <c:pt idx="3">
                  <c:v>31.675999999999998</c:v>
                </c:pt>
                <c:pt idx="4">
                  <c:v>31.18</c:v>
                </c:pt>
                <c:pt idx="5">
                  <c:v>27.686</c:v>
                </c:pt>
                <c:pt idx="6">
                  <c:v>22.477</c:v>
                </c:pt>
                <c:pt idx="7">
                  <c:v>21.696999999999999</c:v>
                </c:pt>
                <c:pt idx="8">
                  <c:v>19.097999999999999</c:v>
                </c:pt>
                <c:pt idx="9">
                  <c:v>18.763999999999999</c:v>
                </c:pt>
                <c:pt idx="10">
                  <c:v>18.638999999999999</c:v>
                </c:pt>
                <c:pt idx="11">
                  <c:v>17.48</c:v>
                </c:pt>
                <c:pt idx="12">
                  <c:v>17.119</c:v>
                </c:pt>
                <c:pt idx="13">
                  <c:v>16.173999999999999</c:v>
                </c:pt>
                <c:pt idx="14">
                  <c:v>13.11</c:v>
                </c:pt>
                <c:pt idx="15">
                  <c:v>11.756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33-424D-9069-BCE0169794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100"/>
        <c:axId val="477855112"/>
        <c:axId val="477855504"/>
      </c:barChart>
      <c:catAx>
        <c:axId val="4778551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uk-UA"/>
          </a:p>
        </c:txPr>
        <c:crossAx val="477855504"/>
        <c:crosses val="autoZero"/>
        <c:auto val="1"/>
        <c:lblAlgn val="ctr"/>
        <c:lblOffset val="100"/>
        <c:noMultiLvlLbl val="0"/>
      </c:catAx>
      <c:valAx>
        <c:axId val="477855504"/>
        <c:scaling>
          <c:orientation val="minMax"/>
        </c:scaling>
        <c:delete val="1"/>
        <c:axPos val="t"/>
        <c:numFmt formatCode="0" sourceLinked="1"/>
        <c:majorTickMark val="out"/>
        <c:minorTickMark val="none"/>
        <c:tickLblPos val="nextTo"/>
        <c:crossAx val="477855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686146779992067"/>
          <c:y val="7.2339538049417104E-2"/>
          <c:w val="0.73896179966587727"/>
          <c:h val="5.4126021717547004E-2"/>
        </c:manualLayout>
      </c:layout>
      <c:overlay val="0"/>
      <c:txPr>
        <a:bodyPr/>
        <a:lstStyle/>
        <a:p>
          <a:pPr>
            <a:defRPr sz="10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1200" b="1" i="0" u="none" strike="noStrike" kern="1200" baseline="0" dirty="0" smtClean="0">
                <a:solidFill>
                  <a:srgbClr val="717171"/>
                </a:solidFill>
                <a:latin typeface="+mn-lt"/>
                <a:ea typeface="+mn-ea"/>
                <a:cs typeface="+mn-cs"/>
              </a:rPr>
              <a:t>Середня оцінка програм</a:t>
            </a:r>
            <a:endParaRPr lang="uk-UA" sz="1200" b="1" i="0" u="none" strike="noStrike" kern="1200" baseline="0" dirty="0">
              <a:solidFill>
                <a:srgbClr val="71717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"/>
          <c:y val="2.880784851777875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116504854368932E-2"/>
          <c:y val="0.11113884858455919"/>
          <c:w val="0.91384680052079292"/>
          <c:h val="0.8707308810762570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1">
                  <c:v>1</c:v>
                </c:pt>
              </c:strCache>
            </c:strRef>
          </c:tx>
          <c:spPr>
            <a:ln w="28575">
              <a:solidFill>
                <a:schemeClr val="bg2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6"/>
              <c:layout>
                <c:manualLayout>
                  <c:x val="-1.6939299193182423E-2"/>
                  <c:y val="-3.0840400925212594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BB-40C5-88CF-1676839EB725}"/>
                </c:ext>
              </c:extLst>
            </c:dLbl>
            <c:dLbl>
              <c:idx val="14"/>
              <c:layout>
                <c:manualLayout>
                  <c:x val="-6.2917397003249331E-2"/>
                  <c:y val="-3.0840400925212026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BB-40C5-88CF-1676839EB72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2">
                        <a:lumMod val="75000"/>
                      </a:schemeClr>
                    </a:solidFill>
                  </a:defRPr>
                </a:pPr>
                <a:endParaRPr lang="uk-UA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Sheet1!$B$3:$B$73</c:f>
              <c:numCache>
                <c:formatCode>General</c:formatCode>
                <c:ptCount val="7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4BB-40C5-88CF-1676839EB725}"/>
            </c:ext>
          </c:extLst>
        </c:ser>
        <c:ser>
          <c:idx val="3"/>
          <c:order val="1"/>
          <c:tx>
            <c:strRef>
              <c:f>Sheet1!$C$1:$C$2</c:f>
              <c:strCache>
                <c:ptCount val="2"/>
                <c:pt idx="1">
                  <c:v>1</c:v>
                </c:pt>
              </c:strCache>
            </c:strRef>
          </c:tx>
          <c:spPr>
            <a:ln w="28575">
              <a:solidFill>
                <a:schemeClr val="bg2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Sheet1!$C$3:$C$73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94BB-40C5-88CF-1676839EB725}"/>
            </c:ext>
          </c:extLst>
        </c:ser>
        <c:ser>
          <c:idx val="1"/>
          <c:order val="2"/>
          <c:tx>
            <c:strRef>
              <c:f>Sheet1!$D$1:$D$2</c:f>
              <c:strCache>
                <c:ptCount val="2"/>
                <c:pt idx="1">
                  <c:v>1</c:v>
                </c:pt>
              </c:strCache>
            </c:strRef>
          </c:tx>
          <c:spPr>
            <a:ln w="19050">
              <a:solidFill>
                <a:schemeClr val="bg1">
                  <a:lumMod val="50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Sheet1!$D$3:$D$73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4BB-40C5-88CF-1676839EB725}"/>
            </c:ext>
          </c:extLst>
        </c:ser>
        <c:ser>
          <c:idx val="2"/>
          <c:order val="3"/>
          <c:tx>
            <c:strRef>
              <c:f>Sheet1!$E$1:$E$2</c:f>
              <c:strCache>
                <c:ptCount val="2"/>
                <c:pt idx="1">
                  <c:v>1</c:v>
                </c:pt>
              </c:strCache>
            </c:strRef>
          </c:tx>
          <c:spPr>
            <a:ln w="19050">
              <a:solidFill>
                <a:schemeClr val="bg1">
                  <a:lumMod val="75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Sheet1!$E$3:$E$73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94BB-40C5-88CF-1676839EB725}"/>
            </c:ext>
          </c:extLst>
        </c:ser>
        <c:ser>
          <c:idx val="4"/>
          <c:order val="4"/>
          <c:tx>
            <c:strRef>
              <c:f>Sheet1!$F$1:$F$2</c:f>
              <c:strCache>
                <c:ptCount val="2"/>
                <c:pt idx="1">
                  <c:v>1</c:v>
                </c:pt>
              </c:strCache>
            </c:strRef>
          </c:tx>
          <c:spPr>
            <a:ln w="1905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Sheet1!$F$3:$F$73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94BB-40C5-88CF-1676839EB725}"/>
            </c:ext>
          </c:extLst>
        </c:ser>
        <c:ser>
          <c:idx val="5"/>
          <c:order val="5"/>
          <c:tx>
            <c:strRef>
              <c:f>Sheet1!$G$1:$G$2</c:f>
              <c:strCache>
                <c:ptCount val="2"/>
                <c:pt idx="1">
                  <c:v>1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Sheet1!$G$3:$G$73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94BB-40C5-88CF-1676839EB725}"/>
            </c:ext>
          </c:extLst>
        </c:ser>
        <c:ser>
          <c:idx val="6"/>
          <c:order val="6"/>
          <c:tx>
            <c:strRef>
              <c:f>Sheet1!$H$1:$H$2</c:f>
              <c:strCache>
                <c:ptCount val="2"/>
                <c:pt idx="1">
                  <c:v>1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Sheet1!$H$3:$H$73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94BB-40C5-88CF-1676839EB725}"/>
            </c:ext>
          </c:extLst>
        </c:ser>
        <c:ser>
          <c:idx val="7"/>
          <c:order val="7"/>
          <c:tx>
            <c:strRef>
              <c:f>Sheet1!$I$1:$I$2</c:f>
              <c:strCache>
                <c:ptCount val="2"/>
                <c:pt idx="1">
                  <c:v>1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xVal>
            <c:numRef>
              <c:f>Sheet1!$A$3:$A$72</c:f>
              <c:numCache>
                <c:formatCode>General</c:formatCode>
                <c:ptCount val="70"/>
                <c:pt idx="0">
                  <c:v>4.1900000000000004</c:v>
                </c:pt>
                <c:pt idx="1">
                  <c:v>4.2069999999999999</c:v>
                </c:pt>
                <c:pt idx="2">
                  <c:v>4.3879999999999999</c:v>
                </c:pt>
                <c:pt idx="3">
                  <c:v>4.1219999999999999</c:v>
                </c:pt>
                <c:pt idx="4">
                  <c:v>4.1580000000000004</c:v>
                </c:pt>
                <c:pt idx="5">
                  <c:v>4.3460000000000001</c:v>
                </c:pt>
                <c:pt idx="6">
                  <c:v>4.4560000000000004</c:v>
                </c:pt>
                <c:pt idx="7">
                  <c:v>4.2889999999999997</c:v>
                </c:pt>
                <c:pt idx="8">
                  <c:v>4.1719999999999997</c:v>
                </c:pt>
                <c:pt idx="9">
                  <c:v>4.1040000000000001</c:v>
                </c:pt>
                <c:pt idx="10">
                  <c:v>4.25</c:v>
                </c:pt>
                <c:pt idx="11">
                  <c:v>4.5439999999999996</c:v>
                </c:pt>
                <c:pt idx="12">
                  <c:v>4.54</c:v>
                </c:pt>
                <c:pt idx="13">
                  <c:v>4.6079999999999997</c:v>
                </c:pt>
                <c:pt idx="14">
                  <c:v>3.9670000000000001</c:v>
                </c:pt>
                <c:pt idx="15">
                  <c:v>4.1260000000000003</c:v>
                </c:pt>
              </c:numCache>
            </c:numRef>
          </c:xVal>
          <c:yVal>
            <c:numRef>
              <c:f>Sheet1!$I$3:$I$73</c:f>
              <c:numCache>
                <c:formatCode>General</c:formatCode>
                <c:ptCount val="7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4BB-40C5-88CF-1676839EB72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spPr>
            <a:ln w="19050">
              <a:solidFill>
                <a:schemeClr val="bg2"/>
              </a:solidFill>
            </a:ln>
          </c:spPr>
          <c:marker>
            <c:symbol val="none"/>
          </c:marker>
          <c:xVal>
            <c:numRef>
              <c:f>Sheet1!$A$74:$A$81</c:f>
              <c:numCache>
                <c:formatCode>General</c:formatCode>
                <c:ptCount val="8"/>
              </c:numCache>
            </c:numRef>
          </c:xVal>
          <c:yVal>
            <c:numRef>
              <c:f>Sheet1!$J$74:$J$82</c:f>
              <c:numCache>
                <c:formatCode>General</c:formatCode>
                <c:ptCount val="9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94BB-40C5-88CF-1676839EB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607936"/>
        <c:axId val="299609472"/>
      </c:scatterChart>
      <c:valAx>
        <c:axId val="299607936"/>
        <c:scaling>
          <c:orientation val="minMax"/>
          <c:max val="5.2"/>
          <c:min val="1.8"/>
        </c:scaling>
        <c:delete val="0"/>
        <c:axPos val="t"/>
        <c:numFmt formatCode="0" sourceLinked="0"/>
        <c:majorTickMark val="out"/>
        <c:minorTickMark val="none"/>
        <c:tickLblPos val="low"/>
        <c:spPr>
          <a:ln w="10381">
            <a:solidFill>
              <a:srgbClr val="DEDEDE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 panose="020B0604020202020204" pitchFamily="34" charset="0"/>
                <a:ea typeface="Verdana"/>
                <a:cs typeface="Arial" panose="020B0604020202020204" pitchFamily="34" charset="0"/>
              </a:defRPr>
            </a:pPr>
            <a:endParaRPr lang="uk-UA"/>
          </a:p>
        </c:txPr>
        <c:crossAx val="299609472"/>
        <c:crosses val="autoZero"/>
        <c:crossBetween val="midCat"/>
        <c:majorUnit val="1"/>
      </c:valAx>
      <c:valAx>
        <c:axId val="299609472"/>
        <c:scaling>
          <c:orientation val="maxMin"/>
          <c:max val="18"/>
          <c:min val="1"/>
        </c:scaling>
        <c:delete val="1"/>
        <c:axPos val="l"/>
        <c:majorGridlines>
          <c:spPr>
            <a:ln w="2595">
              <a:solidFill>
                <a:srgbClr val="DEDEDE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299607936"/>
        <c:crossesAt val="0"/>
        <c:crossBetween val="midCat"/>
        <c:majorUnit val="1"/>
      </c:valAx>
      <c:spPr>
        <a:solidFill>
          <a:srgbClr val="FFFFFF"/>
        </a:solidFill>
        <a:ln w="10381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6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Соціальні проблеми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26A0-4B49-9804-ED6542BC907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6A0-4B49-9804-ED6542BC907E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Цікавість</c:v>
                </c:pt>
                <c:pt idx="1">
                  <c:v>1+1</c:v>
                </c:pt>
                <c:pt idx="2">
                  <c:v>Інтер</c:v>
                </c:pt>
                <c:pt idx="3">
                  <c:v>ICTV</c:v>
                </c:pt>
                <c:pt idx="4">
                  <c:v>Україна</c:v>
                </c:pt>
                <c:pt idx="5">
                  <c:v>UA:Культура</c:v>
                </c:pt>
                <c:pt idx="6">
                  <c:v>UA:Перший</c:v>
                </c:pt>
                <c:pt idx="7">
                  <c:v>UA:Крим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41.421999999999997</c:v>
                </c:pt>
                <c:pt idx="1">
                  <c:v>29.213000000000001</c:v>
                </c:pt>
                <c:pt idx="2">
                  <c:v>34.212000000000003</c:v>
                </c:pt>
                <c:pt idx="3">
                  <c:v>23.276</c:v>
                </c:pt>
                <c:pt idx="4">
                  <c:v>35.831000000000003</c:v>
                </c:pt>
                <c:pt idx="5">
                  <c:v>10.188000000000001</c:v>
                </c:pt>
                <c:pt idx="6">
                  <c:v>22.047999999999998</c:v>
                </c:pt>
                <c:pt idx="7">
                  <c:v>10.757999999999999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A0-4B49-9804-ED6542BC9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rgbClr val="717171"/>
            </a:solidFill>
          </a:ln>
        </c:spPr>
        <c:txPr>
          <a:bodyPr/>
          <a:lstStyle/>
          <a:p>
            <a:pPr>
              <a:defRPr sz="1000">
                <a:solidFill>
                  <a:srgbClr val="717171"/>
                </a:solidFill>
              </a:defRPr>
            </a:pPr>
            <a:endParaRPr lang="uk-UA"/>
          </a:p>
        </c:txPr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Міжнародні політичні події (крім Росії)</c:v>
                </c:pt>
              </c:strCache>
            </c:strRef>
          </c:tx>
          <c:spPr>
            <a:solidFill>
              <a:srgbClr val="84848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E5007E"/>
              </a:solidFill>
            </c:spPr>
            <c:extLst>
              <c:ext xmlns:c16="http://schemas.microsoft.com/office/drawing/2014/chart" uri="{C3380CC4-5D6E-409C-BE32-E72D297353CC}">
                <c16:uniqueId val="{00000001-AF7A-470F-ABF1-14E31B3AB71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F7A-470F-ABF1-14E31B3AB7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F7A-470F-ABF1-14E31B3AB71C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717171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23.643000000000001</c:v>
                </c:pt>
                <c:pt idx="1">
                  <c:v>21.405999999999999</c:v>
                </c:pt>
                <c:pt idx="2">
                  <c:v>21.585000000000001</c:v>
                </c:pt>
                <c:pt idx="3">
                  <c:v>19.128</c:v>
                </c:pt>
                <c:pt idx="4">
                  <c:v>16.244</c:v>
                </c:pt>
                <c:pt idx="5">
                  <c:v>3.2690000000000001</c:v>
                </c:pt>
                <c:pt idx="6">
                  <c:v>18.71</c:v>
                </c:pt>
                <c:pt idx="7">
                  <c:v>11.948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7A-470F-ABF1-14E31B3AB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overlap val="9"/>
        <c:axId val="477851584"/>
        <c:axId val="477851976"/>
      </c:barChart>
      <c:catAx>
        <c:axId val="4778515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77851976"/>
        <c:crosses val="autoZero"/>
        <c:auto val="1"/>
        <c:lblAlgn val="ctr"/>
        <c:lblOffset val="100"/>
        <c:noMultiLvlLbl val="0"/>
      </c:catAx>
      <c:valAx>
        <c:axId val="477851976"/>
        <c:scaling>
          <c:orientation val="minMax"/>
          <c:max val="9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77851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64EB2-3BFB-4CAC-B382-EC4CB36BC063}" type="datetimeFigureOut">
              <a:rPr lang="uk-UA" smtClean="0"/>
              <a:t>21.01.2018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F5615-1CBA-477C-A041-82998A3F2B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1201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153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821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544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5180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314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4878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57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7248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558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9949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4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738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76396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28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4529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446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9479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66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0186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688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2917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2269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828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851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520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087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766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748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67200" y="1138238"/>
            <a:ext cx="4666800" cy="178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7200" y="3147038"/>
            <a:ext cx="4666800" cy="18828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0" b="19946"/>
          <a:stretch/>
        </p:blipFill>
        <p:spPr bwMode="invGray">
          <a:xfrm>
            <a:off x="367200" y="552450"/>
            <a:ext cx="2567641" cy="30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9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1132822" y="6323839"/>
            <a:ext cx="673956" cy="2520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4CBA3-D598-4B1F-BAA3-EE14B5154290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680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984855"/>
            <a:ext cx="11468465" cy="1585557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2564672"/>
            <a:ext cx="976312" cy="411163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2400" b="1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290326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89892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251326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footer text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76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76272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0" name="Content Placeholder 35"/>
          <p:cNvSpPr>
            <a:spLocks noGrp="1"/>
          </p:cNvSpPr>
          <p:nvPr>
            <p:ph sz="quarter" idx="14" hasCustomPrompt="1"/>
          </p:nvPr>
        </p:nvSpPr>
        <p:spPr>
          <a:xfrm>
            <a:off x="6191574" y="1708150"/>
            <a:ext cx="5626800" cy="4003200"/>
          </a:xfrm>
        </p:spPr>
        <p:txBody>
          <a:bodyPr>
            <a:no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20769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181417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x2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381000" y="1031839"/>
            <a:ext cx="5374217" cy="4916524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2"/>
          </p:nvPr>
        </p:nvSpPr>
        <p:spPr>
          <a:xfrm>
            <a:off x="6428318" y="1031839"/>
            <a:ext cx="5378449" cy="4916524"/>
          </a:xfrm>
        </p:spPr>
        <p:txBody>
          <a:bodyPr lIns="0">
            <a:noAutofit/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516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9999" y="1708150"/>
            <a:ext cx="11466873" cy="4018118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 dirty="0"/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54A4F9-863B-4817-BB01-EB6AD2F2BFD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33354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9" b="19465"/>
          <a:stretch/>
        </p:blipFill>
        <p:spPr>
          <a:xfrm>
            <a:off x="359999" y="6400145"/>
            <a:ext cx="1571625" cy="185109"/>
          </a:xfrm>
          <a:prstGeom prst="rect">
            <a:avLst/>
          </a:prstGeom>
        </p:spPr>
      </p:pic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7043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08150"/>
            <a:ext cx="11466875" cy="4003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4BEE3-566C-4068-A777-C3A4762E861B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0" y="6124991"/>
            <a:ext cx="12193200" cy="0"/>
          </a:xfrm>
          <a:prstGeom prst="line">
            <a:avLst/>
          </a:prstGeom>
          <a:ln w="19050">
            <a:gradFill>
              <a:gsLst>
                <a:gs pos="0">
                  <a:srgbClr val="F2DA64"/>
                </a:gs>
                <a:gs pos="18000">
                  <a:srgbClr val="A27700"/>
                </a:gs>
                <a:gs pos="71000">
                  <a:srgbClr val="D7B446"/>
                </a:gs>
                <a:gs pos="51000">
                  <a:srgbClr val="F2DA64"/>
                </a:gs>
                <a:gs pos="100000">
                  <a:srgbClr val="987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 hidden="1"/>
          <p:cNvGrpSpPr/>
          <p:nvPr userDrawn="1"/>
        </p:nvGrpSpPr>
        <p:grpSpPr>
          <a:xfrm>
            <a:off x="-1143000" y="-600255"/>
            <a:ext cx="13680281" cy="6720255"/>
            <a:chOff x="-1143000" y="-600255"/>
            <a:chExt cx="13680281" cy="6720255"/>
          </a:xfrm>
        </p:grpSpPr>
        <p:cxnSp>
          <p:nvCxnSpPr>
            <p:cNvPr id="14" name="Straight Connector 13" hidden="1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 hidden="1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 hidden="1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hidden="1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 hidden="1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4.78cm</a:t>
              </a:r>
            </a:p>
          </p:txBody>
        </p:sp>
        <p:sp>
          <p:nvSpPr>
            <p:cNvPr id="54" name="TextBox 53" hidden="1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 cm</a:t>
              </a:r>
            </a:p>
          </p:txBody>
        </p:sp>
        <p:sp>
          <p:nvSpPr>
            <p:cNvPr id="58" name="TextBox 57" hidden="1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6.35 cm</a:t>
              </a:r>
            </a:p>
          </p:txBody>
        </p:sp>
        <p:sp>
          <p:nvSpPr>
            <p:cNvPr id="60" name="TextBox 59" hidden="1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15.93cm</a:t>
              </a:r>
            </a:p>
          </p:txBody>
        </p:sp>
        <p:sp>
          <p:nvSpPr>
            <p:cNvPr id="72" name="TextBox 71" hidden="1"/>
            <p:cNvSpPr txBox="1"/>
            <p:nvPr userDrawn="1"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15.92 cm</a:t>
              </a:r>
            </a:p>
          </p:txBody>
        </p:sp>
        <p:cxnSp>
          <p:nvCxnSpPr>
            <p:cNvPr id="5" name="Straight Connector 4" hidden="1"/>
            <p:cNvCxnSpPr/>
            <p:nvPr userDrawn="1"/>
          </p:nvCxnSpPr>
          <p:spPr>
            <a:xfrm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 hidden="1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Content Bottom</a:t>
              </a:r>
            </a:p>
          </p:txBody>
        </p:sp>
        <p:sp>
          <p:nvSpPr>
            <p:cNvPr id="86" name="TextBox 85" hidden="1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Content Top</a:t>
              </a:r>
            </a:p>
          </p:txBody>
        </p:sp>
        <p:sp>
          <p:nvSpPr>
            <p:cNvPr id="88" name="TextBox 87" hidden="1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Left Margin</a:t>
              </a:r>
            </a:p>
          </p:txBody>
        </p:sp>
        <p:sp>
          <p:nvSpPr>
            <p:cNvPr id="89" name="TextBox 88" hidden="1"/>
            <p:cNvSpPr txBox="1"/>
            <p:nvPr userDrawn="1"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Right Margin</a:t>
              </a:r>
            </a:p>
          </p:txBody>
        </p:sp>
        <p:cxnSp>
          <p:nvCxnSpPr>
            <p:cNvPr id="98" name="Straight Connector 97" hidden="1"/>
            <p:cNvCxnSpPr/>
            <p:nvPr userDrawn="1"/>
          </p:nvCxnSpPr>
          <p:spPr>
            <a:xfrm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 hidden="1"/>
            <p:cNvSpPr txBox="1"/>
            <p:nvPr userDrawn="1"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Middle </a:t>
              </a:r>
              <a:b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0cm </a:t>
              </a:r>
            </a:p>
          </p:txBody>
        </p:sp>
        <p:sp>
          <p:nvSpPr>
            <p:cNvPr id="101" name="TextBox 100" hidden="1"/>
            <p:cNvSpPr txBox="1"/>
            <p:nvPr userDrawn="1"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0.26cm</a:t>
              </a:r>
            </a:p>
          </p:txBody>
        </p:sp>
        <p:cxnSp>
          <p:nvCxnSpPr>
            <p:cNvPr id="104" name="Straight Connector 103" hidden="1"/>
            <p:cNvCxnSpPr/>
            <p:nvPr userDrawn="1"/>
          </p:nvCxnSpPr>
          <p:spPr>
            <a:xfrm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 hidden="1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 hidden="1"/>
            <p:cNvSpPr txBox="1"/>
            <p:nvPr userDrawn="1"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0.26cm</a:t>
              </a:r>
            </a:p>
          </p:txBody>
        </p:sp>
        <p:cxnSp>
          <p:nvCxnSpPr>
            <p:cNvPr id="107" name="Straight Connector 106" hidden="1"/>
            <p:cNvCxnSpPr/>
            <p:nvPr userDrawn="1"/>
          </p:nvCxnSpPr>
          <p:spPr>
            <a:xfrm>
              <a:off x="11826875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 hidden="1"/>
            <p:cNvCxnSpPr/>
            <p:nvPr userDrawn="1"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 hidden="1"/>
            <p:cNvSpPr txBox="1"/>
            <p:nvPr userDrawn="1"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8.33cm</a:t>
              </a:r>
            </a:p>
          </p:txBody>
        </p:sp>
        <p:sp>
          <p:nvSpPr>
            <p:cNvPr id="110" name="TextBox 109" hidden="1"/>
            <p:cNvSpPr txBox="1"/>
            <p:nvPr userDrawn="1"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717171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Title Top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420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0975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1450" algn="l" defTabSz="914400" rtl="0" eaLnBrk="1" latinLnBrk="0" hangingPunct="1">
        <a:lnSpc>
          <a:spcPct val="10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451">
          <p15:clr>
            <a:srgbClr val="F26B43"/>
          </p15:clr>
        </p15:guide>
        <p15:guide id="3" orient="horz" pos="1076">
          <p15:clr>
            <a:srgbClr val="F26B43"/>
          </p15:clr>
        </p15:guide>
        <p15:guide id="4" orient="horz" pos="270">
          <p15:clr>
            <a:srgbClr val="F26B43"/>
          </p15:clr>
        </p15:guide>
        <p15:guide id="5" orient="horz" pos="3600">
          <p15:clr>
            <a:srgbClr val="F26B43"/>
          </p15:clr>
        </p15:guide>
        <p15:guide id="6" pos="228">
          <p15:clr>
            <a:srgbClr val="F26B43"/>
          </p15:clr>
        </p15:guide>
        <p15:guide id="7" pos="3840">
          <p15:clr>
            <a:srgbClr val="F26B43"/>
          </p15:clr>
        </p15:guide>
        <p15:guide id="8" pos="3782">
          <p15:clr>
            <a:srgbClr val="F26B43"/>
          </p15:clr>
        </p15:guide>
        <p15:guide id="9" pos="390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10" Type="http://schemas.openxmlformats.org/officeDocument/2006/relationships/slide" Target="slide3.xml"/><Relationship Id="rId4" Type="http://schemas.openxmlformats.org/officeDocument/2006/relationships/chart" Target="../charts/chart9.xml"/><Relationship Id="rId9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chart" Target="../charts/chart15.xml"/><Relationship Id="rId7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10" Type="http://schemas.openxmlformats.org/officeDocument/2006/relationships/slide" Target="slide3.xml"/><Relationship Id="rId4" Type="http://schemas.openxmlformats.org/officeDocument/2006/relationships/chart" Target="../charts/chart16.xml"/><Relationship Id="rId9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slide" Target="slide4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slide" Target="slide4.xml"/><Relationship Id="rId4" Type="http://schemas.openxmlformats.org/officeDocument/2006/relationships/chart" Target="../charts/char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4" Type="http://schemas.openxmlformats.org/officeDocument/2006/relationships/slide" Target="slid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slide" Target="slid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slide" Target="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7" Type="http://schemas.openxmlformats.org/officeDocument/2006/relationships/slide" Target="slide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40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5" Type="http://schemas.openxmlformats.org/officeDocument/2006/relationships/slide" Target="slide5.xml"/><Relationship Id="rId4" Type="http://schemas.openxmlformats.org/officeDocument/2006/relationships/chart" Target="../charts/chart4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5" Type="http://schemas.openxmlformats.org/officeDocument/2006/relationships/slide" Target="slide5.xml"/><Relationship Id="rId4" Type="http://schemas.openxmlformats.org/officeDocument/2006/relationships/chart" Target="../charts/chart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slide" Target="slide1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7.xml"/><Relationship Id="rId9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2.xml"/><Relationship Id="rId7" Type="http://schemas.openxmlformats.org/officeDocument/2006/relationships/slide" Target="slide2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slide" Target="slide25.xml"/><Relationship Id="rId5" Type="http://schemas.openxmlformats.org/officeDocument/2006/relationships/slide" Target="slide26.xml"/><Relationship Id="rId4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slide" Target="slide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slide" Target="slide3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Дослідження аудиторії </a:t>
            </a:r>
            <a:r>
              <a:rPr lang="ru-RU" dirty="0" err="1" smtClean="0"/>
              <a:t>сусп</a:t>
            </a:r>
            <a:r>
              <a:rPr lang="uk-UA" dirty="0" err="1" smtClean="0"/>
              <a:t>ільного</a:t>
            </a:r>
            <a:r>
              <a:rPr lang="uk-UA" dirty="0" smtClean="0"/>
              <a:t> </a:t>
            </a:r>
            <a:r>
              <a:rPr lang="ru-RU" dirty="0"/>
              <a:t>ТВ та рад</a:t>
            </a:r>
            <a:r>
              <a:rPr lang="uk-UA" dirty="0" err="1" smtClean="0"/>
              <a:t>іо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Аналітичний звіт.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199" y="3147038"/>
            <a:ext cx="4805301" cy="1882800"/>
          </a:xfrm>
        </p:spPr>
        <p:txBody>
          <a:bodyPr/>
          <a:lstStyle/>
          <a:p>
            <a:r>
              <a:rPr lang="ru-RU" dirty="0" err="1" smtClean="0"/>
              <a:t>Грудень</a:t>
            </a:r>
            <a:r>
              <a:rPr lang="ru-RU" dirty="0" smtClean="0"/>
              <a:t> 2017</a:t>
            </a:r>
          </a:p>
          <a:p>
            <a:r>
              <a:rPr lang="ru-RU" sz="1600" dirty="0" err="1" smtClean="0"/>
              <a:t>Підготовлено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smtClean="0"/>
              <a:t>Ради </a:t>
            </a:r>
            <a:r>
              <a:rPr lang="ru-RU" sz="1600" dirty="0" err="1" smtClean="0"/>
              <a:t>Європи</a:t>
            </a:r>
            <a:r>
              <a:rPr lang="ru-RU" sz="1600" dirty="0"/>
              <a:t> </a:t>
            </a:r>
            <a:r>
              <a:rPr lang="ru-RU" sz="1600" dirty="0" smtClean="0"/>
              <a:t>ТОВ “ТЕЙЛОР </a:t>
            </a:r>
            <a:r>
              <a:rPr lang="ru-RU" sz="1600" dirty="0"/>
              <a:t>НЕЛЬСОН СОФРЕЗ УКРАЇНА</a:t>
            </a:r>
            <a:r>
              <a:rPr lang="ru-RU" sz="1600" dirty="0" smtClean="0"/>
              <a:t>”, </a:t>
            </a:r>
            <a:r>
              <a:rPr lang="ru-RU" sz="1600" dirty="0" err="1" smtClean="0"/>
              <a:t>згідно</a:t>
            </a:r>
            <a:r>
              <a:rPr lang="ru-RU" sz="1600" dirty="0" smtClean="0"/>
              <a:t> </a:t>
            </a:r>
            <a:r>
              <a:rPr lang="ru-RU" sz="1600" dirty="0"/>
              <a:t>Договору </a:t>
            </a:r>
            <a:r>
              <a:rPr lang="ru-RU" sz="1600" dirty="0" smtClean="0"/>
              <a:t>№8428/2017/112</a:t>
            </a:r>
            <a:endParaRPr lang="en-GB" sz="1600" dirty="0"/>
          </a:p>
        </p:txBody>
      </p:sp>
      <p:pic>
        <p:nvPicPr>
          <p:cNvPr id="2050" name="Picture 2" descr="Картинки по запросу рада європ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5362" y="351320"/>
            <a:ext cx="1413101" cy="112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82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Інформаційні потреби та рівень їх задоволення</a:t>
            </a:r>
            <a:r>
              <a:rPr lang="en-US" dirty="0" smtClean="0"/>
              <a:t> (</a:t>
            </a:r>
            <a:r>
              <a:rPr lang="uk-UA" dirty="0" smtClean="0"/>
              <a:t>частина </a:t>
            </a:r>
            <a:r>
              <a:rPr lang="en-US" dirty="0" smtClean="0"/>
              <a:t>1</a:t>
            </a:r>
            <a:r>
              <a:rPr lang="uk-UA" dirty="0" smtClean="0"/>
              <a:t> з </a:t>
            </a:r>
            <a:r>
              <a:rPr lang="en-US" dirty="0" smtClean="0"/>
              <a:t>2)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Найбільшу цікавість викликає внутрішня політика, проте лише 36% аудиторії </a:t>
            </a:r>
            <a:r>
              <a:rPr lang="uk-UA" dirty="0" err="1" smtClean="0"/>
              <a:t>UA:Перший</a:t>
            </a:r>
            <a:r>
              <a:rPr lang="uk-UA" dirty="0" smtClean="0"/>
              <a:t> дізнаються цю інформацію на каналі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095999" y="6393509"/>
            <a:ext cx="5181603" cy="197792"/>
          </a:xfrm>
        </p:spPr>
        <p:txBody>
          <a:bodyPr/>
          <a:lstStyle/>
          <a:p>
            <a:r>
              <a:rPr lang="en-US" dirty="0" smtClean="0"/>
              <a:t>Base: </a:t>
            </a:r>
            <a:r>
              <a:rPr lang="uk-UA" dirty="0" smtClean="0"/>
              <a:t>Цікавість: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</a:t>
            </a:r>
            <a:r>
              <a:rPr lang="uk-UA" dirty="0"/>
              <a:t>+, </a:t>
            </a:r>
            <a:r>
              <a:rPr lang="uk-UA" dirty="0" smtClean="0"/>
              <a:t>Оцінка каналів: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r>
              <a:rPr lang="uk-UA" dirty="0" smtClean="0"/>
              <a:t> 18+, аудиторія каналів за місяць</a:t>
            </a:r>
            <a:endParaRPr lang="en-GB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1497" y="1708150"/>
          <a:ext cx="11263021" cy="314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003">
                  <a:extLst>
                    <a:ext uri="{9D8B030D-6E8A-4147-A177-3AD203B41FA5}">
                      <a16:colId xmlns:a16="http://schemas.microsoft.com/office/drawing/2014/main" val="4222254487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691667221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1773612592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831223427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3113511844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381826775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185608042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Соціальні проблеми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Кримінальна хроніка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Культурні події Вашого міста / села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Економіка, бізнес, фінанси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Політичні події України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Політичні події Росії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Міжнародні політичні події (крім Росії)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26227"/>
                  </a:ext>
                </a:extLst>
              </a:tr>
            </a:tbl>
          </a:graphicData>
        </a:graphic>
      </p:graphicFrame>
      <p:graphicFrame>
        <p:nvGraphicFramePr>
          <p:cNvPr id="25" name="Content Placeholder 4"/>
          <p:cNvGraphicFramePr>
            <a:graphicFrameLocks/>
          </p:cNvGraphicFramePr>
          <p:nvPr>
            <p:extLst/>
          </p:nvPr>
        </p:nvGraphicFramePr>
        <p:xfrm>
          <a:off x="363306" y="1905000"/>
          <a:ext cx="2189394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/>
          </p:nvPr>
        </p:nvGraphicFramePr>
        <p:xfrm>
          <a:off x="10502444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/>
          </p:nvPr>
        </p:nvGraphicFramePr>
        <p:xfrm>
          <a:off x="4269014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Content Placeholder 4"/>
          <p:cNvGraphicFramePr>
            <a:graphicFrameLocks/>
          </p:cNvGraphicFramePr>
          <p:nvPr>
            <p:extLst/>
          </p:nvPr>
        </p:nvGraphicFramePr>
        <p:xfrm>
          <a:off x="5827371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9" name="Content Placeholder 4"/>
          <p:cNvGraphicFramePr>
            <a:graphicFrameLocks/>
          </p:cNvGraphicFramePr>
          <p:nvPr>
            <p:extLst/>
          </p:nvPr>
        </p:nvGraphicFramePr>
        <p:xfrm>
          <a:off x="7385728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0" name="Content Placeholder 4"/>
          <p:cNvGraphicFramePr>
            <a:graphicFrameLocks/>
          </p:cNvGraphicFramePr>
          <p:nvPr>
            <p:extLst/>
          </p:nvPr>
        </p:nvGraphicFramePr>
        <p:xfrm>
          <a:off x="8944085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1" name="Content Placeholder 4"/>
          <p:cNvGraphicFramePr>
            <a:graphicFrameLocks/>
          </p:cNvGraphicFramePr>
          <p:nvPr>
            <p:extLst/>
          </p:nvPr>
        </p:nvGraphicFramePr>
        <p:xfrm>
          <a:off x="2710657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63815" y="62550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тематики </a:t>
            </a:r>
            <a:r>
              <a:rPr lang="ru-RU" sz="800" dirty="0" err="1">
                <a:solidFill>
                  <a:srgbClr val="717171"/>
                </a:solidFill>
              </a:rPr>
              <a:t>найбільш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 для Вас,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них Ви </a:t>
            </a:r>
            <a:r>
              <a:rPr lang="ru-RU" sz="800" dirty="0" err="1">
                <a:solidFill>
                  <a:srgbClr val="717171"/>
                </a:solidFill>
              </a:rPr>
              <a:t>частіше</a:t>
            </a:r>
            <a:r>
              <a:rPr lang="ru-RU" sz="800" dirty="0">
                <a:solidFill>
                  <a:srgbClr val="717171"/>
                </a:solidFill>
              </a:rPr>
              <a:t> за все </a:t>
            </a:r>
            <a:r>
              <a:rPr lang="ru-RU" sz="800" dirty="0" err="1">
                <a:solidFill>
                  <a:srgbClr val="717171"/>
                </a:solidFill>
              </a:rPr>
              <a:t>обираєте</a:t>
            </a:r>
            <a:r>
              <a:rPr lang="ru-RU" sz="800" dirty="0">
                <a:solidFill>
                  <a:srgbClr val="717171"/>
                </a:solidFill>
              </a:rPr>
              <a:t> для перегляду по ТБ? </a:t>
            </a:r>
            <a:r>
              <a:rPr lang="ru-RU" sz="800" dirty="0" err="1">
                <a:solidFill>
                  <a:srgbClr val="717171"/>
                </a:solidFill>
              </a:rPr>
              <a:t>Оберіть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всі</a:t>
            </a:r>
            <a:r>
              <a:rPr lang="ru-RU" sz="800" dirty="0">
                <a:solidFill>
                  <a:srgbClr val="717171"/>
                </a:solidFill>
              </a:rPr>
              <a:t> тематики,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Вам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. На </a:t>
            </a:r>
            <a:r>
              <a:rPr lang="ru-RU" sz="800" dirty="0" err="1">
                <a:solidFill>
                  <a:srgbClr val="717171"/>
                </a:solidFill>
              </a:rPr>
              <a:t>яких</a:t>
            </a:r>
            <a:r>
              <a:rPr lang="ru-RU" sz="800" dirty="0">
                <a:solidFill>
                  <a:srgbClr val="717171"/>
                </a:solidFill>
              </a:rPr>
              <a:t> каналах Ви </a:t>
            </a:r>
            <a:r>
              <a:rPr lang="ru-RU" sz="800" dirty="0" err="1">
                <a:solidFill>
                  <a:srgbClr val="717171"/>
                </a:solidFill>
              </a:rPr>
              <a:t>зазвичай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дізнаєтесь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цю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інформацію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41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984876" y="6559077"/>
          <a:ext cx="5292727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591">
                  <a:extLst>
                    <a:ext uri="{9D8B030D-6E8A-4147-A177-3AD203B41FA5}">
                      <a16:colId xmlns:a16="http://schemas.microsoft.com/office/drawing/2014/main" val="4053722768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8919064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34942387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710212434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9320530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3216387855"/>
                    </a:ext>
                  </a:extLst>
                </a:gridCol>
                <a:gridCol w="693614">
                  <a:extLst>
                    <a:ext uri="{9D8B030D-6E8A-4147-A177-3AD203B41FA5}">
                      <a16:colId xmlns:a16="http://schemas.microsoft.com/office/drawing/2014/main" val="3227757714"/>
                    </a:ext>
                  </a:extLst>
                </a:gridCol>
                <a:gridCol w="629567">
                  <a:extLst>
                    <a:ext uri="{9D8B030D-6E8A-4147-A177-3AD203B41FA5}">
                      <a16:colId xmlns:a16="http://schemas.microsoft.com/office/drawing/2014/main" val="4101367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b"/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1+1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Інтер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ICTV</a:t>
                      </a:r>
                      <a:endParaRPr lang="en-US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Україна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Перший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Культура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Крим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87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n=</a:t>
                      </a:r>
                      <a:endParaRPr lang="en-US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2646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2296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2204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2150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509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110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411714"/>
                  </a:ext>
                </a:extLst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7" name="Выгнутая вправо стрелка 16">
              <a:hlinkClick r:id="rId10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65378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Запит на гумор та розваги навіть вищий ніж запит на політичні новини, але на каналах суспільного мовлення їх критично недостатньо</a:t>
            </a:r>
            <a:endParaRPr lang="en-GB" dirty="0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71497" y="1708150"/>
          <a:ext cx="11263021" cy="29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003">
                  <a:extLst>
                    <a:ext uri="{9D8B030D-6E8A-4147-A177-3AD203B41FA5}">
                      <a16:colId xmlns:a16="http://schemas.microsoft.com/office/drawing/2014/main" val="4222254487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691667221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1773612592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831223427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3113511844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381826775"/>
                    </a:ext>
                  </a:extLst>
                </a:gridCol>
                <a:gridCol w="1609003">
                  <a:extLst>
                    <a:ext uri="{9D8B030D-6E8A-4147-A177-3AD203B41FA5}">
                      <a16:colId xmlns:a16="http://schemas.microsoft.com/office/drawing/2014/main" val="2185608042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Історичні огляди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Подорожі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Спортивні новини, огляди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Здоров'я, лікування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Освіта, навчання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Проблеми нацменшин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Гумор, розваги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26227"/>
                  </a:ext>
                </a:extLst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/>
          </p:nvPr>
        </p:nvGraphicFramePr>
        <p:xfrm>
          <a:off x="363306" y="1905000"/>
          <a:ext cx="2189394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4"/>
          <p:cNvGraphicFramePr>
            <a:graphicFrameLocks/>
          </p:cNvGraphicFramePr>
          <p:nvPr>
            <p:extLst/>
          </p:nvPr>
        </p:nvGraphicFramePr>
        <p:xfrm>
          <a:off x="10502444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>
            <p:extLst/>
          </p:nvPr>
        </p:nvGraphicFramePr>
        <p:xfrm>
          <a:off x="4269014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ontent Placeholder 4"/>
          <p:cNvGraphicFramePr>
            <a:graphicFrameLocks/>
          </p:cNvGraphicFramePr>
          <p:nvPr>
            <p:extLst/>
          </p:nvPr>
        </p:nvGraphicFramePr>
        <p:xfrm>
          <a:off x="5827371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/>
          </p:nvPr>
        </p:nvGraphicFramePr>
        <p:xfrm>
          <a:off x="7385728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/>
          </p:nvPr>
        </p:nvGraphicFramePr>
        <p:xfrm>
          <a:off x="8944085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8" name="Content Placeholder 4"/>
          <p:cNvGraphicFramePr>
            <a:graphicFrameLocks/>
          </p:cNvGraphicFramePr>
          <p:nvPr>
            <p:extLst/>
          </p:nvPr>
        </p:nvGraphicFramePr>
        <p:xfrm>
          <a:off x="2710657" y="1905000"/>
          <a:ext cx="1400400" cy="3953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Інформаційні потреби та рівень їх </a:t>
            </a:r>
            <a:r>
              <a:rPr lang="uk-UA" dirty="0" smtClean="0"/>
              <a:t>задоволення </a:t>
            </a:r>
            <a:r>
              <a:rPr lang="en-US" dirty="0"/>
              <a:t>(</a:t>
            </a:r>
            <a:r>
              <a:rPr lang="uk-UA" dirty="0"/>
              <a:t>частина </a:t>
            </a:r>
            <a:r>
              <a:rPr lang="uk-UA" dirty="0" smtClean="0"/>
              <a:t>2 </a:t>
            </a:r>
            <a:r>
              <a:rPr lang="uk-UA" dirty="0"/>
              <a:t>з </a:t>
            </a:r>
            <a:r>
              <a:rPr lang="en-US" dirty="0"/>
              <a:t>2)</a:t>
            </a:r>
            <a:endParaRPr lang="uk-UA" dirty="0"/>
          </a:p>
        </p:txBody>
      </p:sp>
      <p:sp>
        <p:nvSpPr>
          <p:cNvPr id="15" name="TextBox 14"/>
          <p:cNvSpPr txBox="1"/>
          <p:nvPr/>
        </p:nvSpPr>
        <p:spPr>
          <a:xfrm>
            <a:off x="1963815" y="62550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тематики </a:t>
            </a:r>
            <a:r>
              <a:rPr lang="ru-RU" sz="800" dirty="0" err="1">
                <a:solidFill>
                  <a:srgbClr val="717171"/>
                </a:solidFill>
              </a:rPr>
              <a:t>найбільш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 для Вас,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них Ви </a:t>
            </a:r>
            <a:r>
              <a:rPr lang="ru-RU" sz="800" dirty="0" err="1">
                <a:solidFill>
                  <a:srgbClr val="717171"/>
                </a:solidFill>
              </a:rPr>
              <a:t>частіше</a:t>
            </a:r>
            <a:r>
              <a:rPr lang="ru-RU" sz="800" dirty="0">
                <a:solidFill>
                  <a:srgbClr val="717171"/>
                </a:solidFill>
              </a:rPr>
              <a:t> за все </a:t>
            </a:r>
            <a:r>
              <a:rPr lang="ru-RU" sz="800" dirty="0" err="1">
                <a:solidFill>
                  <a:srgbClr val="717171"/>
                </a:solidFill>
              </a:rPr>
              <a:t>обираєте</a:t>
            </a:r>
            <a:r>
              <a:rPr lang="ru-RU" sz="800" dirty="0">
                <a:solidFill>
                  <a:srgbClr val="717171"/>
                </a:solidFill>
              </a:rPr>
              <a:t> для перегляду по ТБ? </a:t>
            </a:r>
            <a:r>
              <a:rPr lang="ru-RU" sz="800" dirty="0" err="1">
                <a:solidFill>
                  <a:srgbClr val="717171"/>
                </a:solidFill>
              </a:rPr>
              <a:t>Оберіть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всі</a:t>
            </a:r>
            <a:r>
              <a:rPr lang="ru-RU" sz="800" dirty="0">
                <a:solidFill>
                  <a:srgbClr val="717171"/>
                </a:solidFill>
              </a:rPr>
              <a:t> тематики,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Вам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. На </a:t>
            </a:r>
            <a:r>
              <a:rPr lang="ru-RU" sz="800" dirty="0" err="1">
                <a:solidFill>
                  <a:srgbClr val="717171"/>
                </a:solidFill>
              </a:rPr>
              <a:t>яких</a:t>
            </a:r>
            <a:r>
              <a:rPr lang="ru-RU" sz="800" dirty="0">
                <a:solidFill>
                  <a:srgbClr val="717171"/>
                </a:solidFill>
              </a:rPr>
              <a:t> каналах Ви </a:t>
            </a:r>
            <a:r>
              <a:rPr lang="ru-RU" sz="800" dirty="0" err="1">
                <a:solidFill>
                  <a:srgbClr val="717171"/>
                </a:solidFill>
              </a:rPr>
              <a:t>зазвичай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дізнаєтесь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цю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інформацію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42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095999" y="6393509"/>
            <a:ext cx="5181603" cy="197792"/>
          </a:xfrm>
        </p:spPr>
        <p:txBody>
          <a:bodyPr/>
          <a:lstStyle/>
          <a:p>
            <a:r>
              <a:rPr lang="en-US" dirty="0" smtClean="0"/>
              <a:t>Base: </a:t>
            </a:r>
            <a:r>
              <a:rPr lang="uk-UA" dirty="0" smtClean="0"/>
              <a:t>Цікавість: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</a:t>
            </a:r>
            <a:r>
              <a:rPr lang="uk-UA" dirty="0"/>
              <a:t>+, </a:t>
            </a:r>
            <a:r>
              <a:rPr lang="uk-UA" dirty="0" smtClean="0"/>
              <a:t>Оцінка каналів: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r>
              <a:rPr lang="uk-UA" dirty="0" smtClean="0"/>
              <a:t> 18+, аудиторія каналів за місяць</a:t>
            </a:r>
            <a:endParaRPr lang="en-GB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984876" y="6559077"/>
          <a:ext cx="5292727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591">
                  <a:extLst>
                    <a:ext uri="{9D8B030D-6E8A-4147-A177-3AD203B41FA5}">
                      <a16:colId xmlns:a16="http://schemas.microsoft.com/office/drawing/2014/main" val="4053722768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8919064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34942387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710212434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9320530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3216387855"/>
                    </a:ext>
                  </a:extLst>
                </a:gridCol>
                <a:gridCol w="693614">
                  <a:extLst>
                    <a:ext uri="{9D8B030D-6E8A-4147-A177-3AD203B41FA5}">
                      <a16:colId xmlns:a16="http://schemas.microsoft.com/office/drawing/2014/main" val="3227757714"/>
                    </a:ext>
                  </a:extLst>
                </a:gridCol>
                <a:gridCol w="629567">
                  <a:extLst>
                    <a:ext uri="{9D8B030D-6E8A-4147-A177-3AD203B41FA5}">
                      <a16:colId xmlns:a16="http://schemas.microsoft.com/office/drawing/2014/main" val="4101367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b"/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1+1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Інтер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ICTV</a:t>
                      </a:r>
                      <a:endParaRPr lang="en-US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Україна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Перший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Культура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Крим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87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n=</a:t>
                      </a:r>
                      <a:endParaRPr lang="en-US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2646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2296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2204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2150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509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110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411714"/>
                  </a:ext>
                </a:extLst>
              </a:tr>
            </a:tbl>
          </a:graphicData>
        </a:graphic>
      </p:graphicFrame>
      <p:grpSp>
        <p:nvGrpSpPr>
          <p:cNvPr id="20" name="Группа 19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1" name="Выгнутая вправо стрелка 20">
              <a:hlinkClick r:id="rId10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89418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0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57188" y="1708149"/>
          <a:ext cx="11461750" cy="440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Імідж каналів </a:t>
            </a:r>
            <a:r>
              <a:rPr lang="en-US" dirty="0"/>
              <a:t>(</a:t>
            </a:r>
            <a:r>
              <a:rPr lang="uk-UA" dirty="0"/>
              <a:t>частина </a:t>
            </a:r>
            <a:r>
              <a:rPr lang="en-US" dirty="0"/>
              <a:t>1</a:t>
            </a:r>
            <a:r>
              <a:rPr lang="uk-UA" dirty="0"/>
              <a:t> з </a:t>
            </a:r>
            <a:r>
              <a:rPr lang="en-US" dirty="0"/>
              <a:t>2)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UA:</a:t>
            </a:r>
            <a:r>
              <a:rPr lang="uk-UA" dirty="0" smtClean="0"/>
              <a:t>Перший лідирує за висвітленням регіональних новин </a:t>
            </a:r>
            <a:endParaRPr lang="en-GB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621210" y="5715000"/>
          <a:ext cx="11067098" cy="20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014">
                  <a:extLst>
                    <a:ext uri="{9D8B030D-6E8A-4147-A177-3AD203B41FA5}">
                      <a16:colId xmlns:a16="http://schemas.microsoft.com/office/drawing/2014/main" val="2118347665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268092070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325351126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189111287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927030672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73600652"/>
                    </a:ext>
                  </a:extLst>
                </a:gridCol>
                <a:gridCol w="1581014">
                  <a:extLst>
                    <a:ext uri="{9D8B030D-6E8A-4147-A177-3AD203B41FA5}">
                      <a16:colId xmlns:a16="http://schemas.microsoft.com/office/drawing/2014/main" val="3945733913"/>
                    </a:ext>
                  </a:extLst>
                </a:gridCol>
              </a:tblGrid>
              <a:tr h="207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UA:</a:t>
                      </a:r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Перший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357"/>
                  </a:ext>
                </a:extLst>
              </a:tr>
            </a:tbl>
          </a:graphicData>
        </a:graphic>
      </p:graphicFrame>
      <p:grpSp>
        <p:nvGrpSpPr>
          <p:cNvPr id="13" name="Group 83"/>
          <p:cNvGrpSpPr/>
          <p:nvPr/>
        </p:nvGrpSpPr>
        <p:grpSpPr>
          <a:xfrm>
            <a:off x="383721" y="5638800"/>
            <a:ext cx="360000" cy="360000"/>
            <a:chOff x="2946400" y="279400"/>
            <a:chExt cx="6286500" cy="6286500"/>
          </a:xfrm>
          <a:solidFill>
            <a:schemeClr val="bg2"/>
          </a:solidFill>
        </p:grpSpPr>
        <p:sp>
          <p:nvSpPr>
            <p:cNvPr id="14" name="Freeform 90"/>
            <p:cNvSpPr>
              <a:spLocks noEditPoints="1"/>
            </p:cNvSpPr>
            <p:nvPr/>
          </p:nvSpPr>
          <p:spPr bwMode="auto">
            <a:xfrm>
              <a:off x="2946400" y="279400"/>
              <a:ext cx="6286500" cy="6286500"/>
            </a:xfrm>
            <a:custGeom>
              <a:avLst/>
              <a:gdLst>
                <a:gd name="T0" fmla="*/ 3898 w 3960"/>
                <a:gd name="T1" fmla="*/ 366 h 3960"/>
                <a:gd name="T2" fmla="*/ 3235 w 3960"/>
                <a:gd name="T3" fmla="*/ 112 h 3960"/>
                <a:gd name="T4" fmla="*/ 3207 w 3960"/>
                <a:gd name="T5" fmla="*/ 34 h 3960"/>
                <a:gd name="T6" fmla="*/ 831 w 3960"/>
                <a:gd name="T7" fmla="*/ 0 h 3960"/>
                <a:gd name="T8" fmla="*/ 741 w 3960"/>
                <a:gd name="T9" fmla="*/ 50 h 3960"/>
                <a:gd name="T10" fmla="*/ 106 w 3960"/>
                <a:gd name="T11" fmla="*/ 356 h 3960"/>
                <a:gd name="T12" fmla="*/ 42 w 3960"/>
                <a:gd name="T13" fmla="*/ 378 h 3960"/>
                <a:gd name="T14" fmla="*/ 8 w 3960"/>
                <a:gd name="T15" fmla="*/ 422 h 3960"/>
                <a:gd name="T16" fmla="*/ 140 w 3960"/>
                <a:gd name="T17" fmla="*/ 1412 h 3960"/>
                <a:gd name="T18" fmla="*/ 166 w 3960"/>
                <a:gd name="T19" fmla="*/ 1576 h 3960"/>
                <a:gd name="T20" fmla="*/ 256 w 3960"/>
                <a:gd name="T21" fmla="*/ 1760 h 3960"/>
                <a:gd name="T22" fmla="*/ 406 w 3960"/>
                <a:gd name="T23" fmla="*/ 1928 h 3960"/>
                <a:gd name="T24" fmla="*/ 609 w 3960"/>
                <a:gd name="T25" fmla="*/ 2074 h 3960"/>
                <a:gd name="T26" fmla="*/ 997 w 3960"/>
                <a:gd name="T27" fmla="*/ 2250 h 3960"/>
                <a:gd name="T28" fmla="*/ 1187 w 3960"/>
                <a:gd name="T29" fmla="*/ 2526 h 3960"/>
                <a:gd name="T30" fmla="*/ 1431 w 3960"/>
                <a:gd name="T31" fmla="*/ 2736 h 3960"/>
                <a:gd name="T32" fmla="*/ 1205 w 3960"/>
                <a:gd name="T33" fmla="*/ 3794 h 3960"/>
                <a:gd name="T34" fmla="*/ 1185 w 3960"/>
                <a:gd name="T35" fmla="*/ 3862 h 3960"/>
                <a:gd name="T36" fmla="*/ 1213 w 3960"/>
                <a:gd name="T37" fmla="*/ 3928 h 3960"/>
                <a:gd name="T38" fmla="*/ 1291 w 3960"/>
                <a:gd name="T39" fmla="*/ 3960 h 3960"/>
                <a:gd name="T40" fmla="*/ 2723 w 3960"/>
                <a:gd name="T41" fmla="*/ 3946 h 3960"/>
                <a:gd name="T42" fmla="*/ 2769 w 3960"/>
                <a:gd name="T43" fmla="*/ 3890 h 3960"/>
                <a:gd name="T44" fmla="*/ 2763 w 3960"/>
                <a:gd name="T45" fmla="*/ 3806 h 3960"/>
                <a:gd name="T46" fmla="*/ 2436 w 3960"/>
                <a:gd name="T47" fmla="*/ 2788 h 3960"/>
                <a:gd name="T48" fmla="*/ 2697 w 3960"/>
                <a:gd name="T49" fmla="*/ 2604 h 3960"/>
                <a:gd name="T50" fmla="*/ 2907 w 3960"/>
                <a:gd name="T51" fmla="*/ 2348 h 3960"/>
                <a:gd name="T52" fmla="*/ 3233 w 3960"/>
                <a:gd name="T53" fmla="*/ 2138 h 3960"/>
                <a:gd name="T54" fmla="*/ 3492 w 3960"/>
                <a:gd name="T55" fmla="*/ 1978 h 3960"/>
                <a:gd name="T56" fmla="*/ 3660 w 3960"/>
                <a:gd name="T57" fmla="*/ 1818 h 3960"/>
                <a:gd name="T58" fmla="*/ 3770 w 3960"/>
                <a:gd name="T59" fmla="*/ 1638 h 3960"/>
                <a:gd name="T60" fmla="*/ 3818 w 3960"/>
                <a:gd name="T61" fmla="*/ 1444 h 3960"/>
                <a:gd name="T62" fmla="*/ 3958 w 3960"/>
                <a:gd name="T63" fmla="*/ 444 h 3960"/>
                <a:gd name="T64" fmla="*/ 3934 w 3960"/>
                <a:gd name="T65" fmla="*/ 392 h 3960"/>
                <a:gd name="T66" fmla="*/ 352 w 3960"/>
                <a:gd name="T67" fmla="*/ 1404 h 3960"/>
                <a:gd name="T68" fmla="*/ 811 w 3960"/>
                <a:gd name="T69" fmla="*/ 1486 h 3960"/>
                <a:gd name="T70" fmla="*/ 853 w 3960"/>
                <a:gd name="T71" fmla="*/ 1860 h 3960"/>
                <a:gd name="T72" fmla="*/ 715 w 3960"/>
                <a:gd name="T73" fmla="*/ 1890 h 3960"/>
                <a:gd name="T74" fmla="*/ 464 w 3960"/>
                <a:gd name="T75" fmla="*/ 1684 h 3960"/>
                <a:gd name="T76" fmla="*/ 354 w 3960"/>
                <a:gd name="T77" fmla="*/ 1444 h 3960"/>
                <a:gd name="T78" fmla="*/ 2186 w 3960"/>
                <a:gd name="T79" fmla="*/ 2662 h 3960"/>
                <a:gd name="T80" fmla="*/ 2130 w 3960"/>
                <a:gd name="T81" fmla="*/ 2740 h 3960"/>
                <a:gd name="T82" fmla="*/ 2138 w 3960"/>
                <a:gd name="T83" fmla="*/ 3286 h 3960"/>
                <a:gd name="T84" fmla="*/ 1820 w 3960"/>
                <a:gd name="T85" fmla="*/ 3286 h 3960"/>
                <a:gd name="T86" fmla="*/ 1830 w 3960"/>
                <a:gd name="T87" fmla="*/ 2738 h 3960"/>
                <a:gd name="T88" fmla="*/ 1772 w 3960"/>
                <a:gd name="T89" fmla="*/ 2660 h 3960"/>
                <a:gd name="T90" fmla="*/ 1602 w 3960"/>
                <a:gd name="T91" fmla="*/ 2590 h 3960"/>
                <a:gd name="T92" fmla="*/ 1395 w 3960"/>
                <a:gd name="T93" fmla="*/ 2438 h 3960"/>
                <a:gd name="T94" fmla="*/ 1227 w 3960"/>
                <a:gd name="T95" fmla="*/ 2228 h 3960"/>
                <a:gd name="T96" fmla="*/ 1105 w 3960"/>
                <a:gd name="T97" fmla="*/ 1974 h 3960"/>
                <a:gd name="T98" fmla="*/ 1037 w 3960"/>
                <a:gd name="T99" fmla="*/ 1686 h 3960"/>
                <a:gd name="T100" fmla="*/ 2995 w 3960"/>
                <a:gd name="T101" fmla="*/ 568 h 3960"/>
                <a:gd name="T102" fmla="*/ 2935 w 3960"/>
                <a:gd name="T103" fmla="*/ 1590 h 3960"/>
                <a:gd name="T104" fmla="*/ 2883 w 3960"/>
                <a:gd name="T105" fmla="*/ 1886 h 3960"/>
                <a:gd name="T106" fmla="*/ 2779 w 3960"/>
                <a:gd name="T107" fmla="*/ 2150 h 3960"/>
                <a:gd name="T108" fmla="*/ 2627 w 3960"/>
                <a:gd name="T109" fmla="*/ 2374 h 3960"/>
                <a:gd name="T110" fmla="*/ 2432 w 3960"/>
                <a:gd name="T111" fmla="*/ 2546 h 3960"/>
                <a:gd name="T112" fmla="*/ 2204 w 3960"/>
                <a:gd name="T113" fmla="*/ 2654 h 3960"/>
                <a:gd name="T114" fmla="*/ 3608 w 3960"/>
                <a:gd name="T115" fmla="*/ 1424 h 3960"/>
                <a:gd name="T116" fmla="*/ 3526 w 3960"/>
                <a:gd name="T117" fmla="*/ 1644 h 3960"/>
                <a:gd name="T118" fmla="*/ 3295 w 3960"/>
                <a:gd name="T119" fmla="*/ 1858 h 3960"/>
                <a:gd name="T120" fmla="*/ 3093 w 3960"/>
                <a:gd name="T121" fmla="*/ 1918 h 3960"/>
                <a:gd name="T122" fmla="*/ 3149 w 3960"/>
                <a:gd name="T123" fmla="*/ 1552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60" h="3960">
                  <a:moveTo>
                    <a:pt x="3934" y="392"/>
                  </a:moveTo>
                  <a:lnTo>
                    <a:pt x="3934" y="392"/>
                  </a:lnTo>
                  <a:lnTo>
                    <a:pt x="3926" y="384"/>
                  </a:lnTo>
                  <a:lnTo>
                    <a:pt x="3918" y="378"/>
                  </a:lnTo>
                  <a:lnTo>
                    <a:pt x="3908" y="370"/>
                  </a:lnTo>
                  <a:lnTo>
                    <a:pt x="3898" y="366"/>
                  </a:lnTo>
                  <a:lnTo>
                    <a:pt x="3888" y="362"/>
                  </a:lnTo>
                  <a:lnTo>
                    <a:pt x="3876" y="358"/>
                  </a:lnTo>
                  <a:lnTo>
                    <a:pt x="3864" y="356"/>
                  </a:lnTo>
                  <a:lnTo>
                    <a:pt x="3854" y="356"/>
                  </a:lnTo>
                  <a:lnTo>
                    <a:pt x="3221" y="356"/>
                  </a:lnTo>
                  <a:lnTo>
                    <a:pt x="3235" y="112"/>
                  </a:lnTo>
                  <a:lnTo>
                    <a:pt x="3235" y="112"/>
                  </a:lnTo>
                  <a:lnTo>
                    <a:pt x="3235" y="90"/>
                  </a:lnTo>
                  <a:lnTo>
                    <a:pt x="3229" y="70"/>
                  </a:lnTo>
                  <a:lnTo>
                    <a:pt x="3219" y="50"/>
                  </a:lnTo>
                  <a:lnTo>
                    <a:pt x="3207" y="34"/>
                  </a:lnTo>
                  <a:lnTo>
                    <a:pt x="3207" y="34"/>
                  </a:lnTo>
                  <a:lnTo>
                    <a:pt x="3191" y="20"/>
                  </a:lnTo>
                  <a:lnTo>
                    <a:pt x="3171" y="8"/>
                  </a:lnTo>
                  <a:lnTo>
                    <a:pt x="3151" y="2"/>
                  </a:lnTo>
                  <a:lnTo>
                    <a:pt x="3129" y="0"/>
                  </a:lnTo>
                  <a:lnTo>
                    <a:pt x="831" y="0"/>
                  </a:lnTo>
                  <a:lnTo>
                    <a:pt x="831" y="0"/>
                  </a:lnTo>
                  <a:lnTo>
                    <a:pt x="809" y="2"/>
                  </a:lnTo>
                  <a:lnTo>
                    <a:pt x="789" y="8"/>
                  </a:lnTo>
                  <a:lnTo>
                    <a:pt x="771" y="20"/>
                  </a:lnTo>
                  <a:lnTo>
                    <a:pt x="755" y="34"/>
                  </a:lnTo>
                  <a:lnTo>
                    <a:pt x="755" y="34"/>
                  </a:lnTo>
                  <a:lnTo>
                    <a:pt x="741" y="50"/>
                  </a:lnTo>
                  <a:lnTo>
                    <a:pt x="731" y="70"/>
                  </a:lnTo>
                  <a:lnTo>
                    <a:pt x="727" y="90"/>
                  </a:lnTo>
                  <a:lnTo>
                    <a:pt x="725" y="112"/>
                  </a:lnTo>
                  <a:lnTo>
                    <a:pt x="741" y="356"/>
                  </a:lnTo>
                  <a:lnTo>
                    <a:pt x="106" y="356"/>
                  </a:lnTo>
                  <a:lnTo>
                    <a:pt x="106" y="356"/>
                  </a:lnTo>
                  <a:lnTo>
                    <a:pt x="94" y="356"/>
                  </a:lnTo>
                  <a:lnTo>
                    <a:pt x="84" y="358"/>
                  </a:lnTo>
                  <a:lnTo>
                    <a:pt x="72" y="362"/>
                  </a:lnTo>
                  <a:lnTo>
                    <a:pt x="62" y="366"/>
                  </a:lnTo>
                  <a:lnTo>
                    <a:pt x="52" y="370"/>
                  </a:lnTo>
                  <a:lnTo>
                    <a:pt x="42" y="378"/>
                  </a:lnTo>
                  <a:lnTo>
                    <a:pt x="34" y="384"/>
                  </a:lnTo>
                  <a:lnTo>
                    <a:pt x="26" y="392"/>
                  </a:lnTo>
                  <a:lnTo>
                    <a:pt x="26" y="392"/>
                  </a:lnTo>
                  <a:lnTo>
                    <a:pt x="18" y="402"/>
                  </a:lnTo>
                  <a:lnTo>
                    <a:pt x="14" y="412"/>
                  </a:lnTo>
                  <a:lnTo>
                    <a:pt x="8" y="422"/>
                  </a:lnTo>
                  <a:lnTo>
                    <a:pt x="4" y="432"/>
                  </a:lnTo>
                  <a:lnTo>
                    <a:pt x="2" y="444"/>
                  </a:lnTo>
                  <a:lnTo>
                    <a:pt x="0" y="454"/>
                  </a:lnTo>
                  <a:lnTo>
                    <a:pt x="0" y="466"/>
                  </a:lnTo>
                  <a:lnTo>
                    <a:pt x="2" y="478"/>
                  </a:lnTo>
                  <a:lnTo>
                    <a:pt x="140" y="1412"/>
                  </a:lnTo>
                  <a:lnTo>
                    <a:pt x="140" y="1412"/>
                  </a:lnTo>
                  <a:lnTo>
                    <a:pt x="142" y="1444"/>
                  </a:lnTo>
                  <a:lnTo>
                    <a:pt x="144" y="1478"/>
                  </a:lnTo>
                  <a:lnTo>
                    <a:pt x="150" y="1510"/>
                  </a:lnTo>
                  <a:lnTo>
                    <a:pt x="156" y="1544"/>
                  </a:lnTo>
                  <a:lnTo>
                    <a:pt x="166" y="1576"/>
                  </a:lnTo>
                  <a:lnTo>
                    <a:pt x="176" y="1608"/>
                  </a:lnTo>
                  <a:lnTo>
                    <a:pt x="190" y="1638"/>
                  </a:lnTo>
                  <a:lnTo>
                    <a:pt x="204" y="1670"/>
                  </a:lnTo>
                  <a:lnTo>
                    <a:pt x="220" y="1700"/>
                  </a:lnTo>
                  <a:lnTo>
                    <a:pt x="238" y="1730"/>
                  </a:lnTo>
                  <a:lnTo>
                    <a:pt x="256" y="1760"/>
                  </a:lnTo>
                  <a:lnTo>
                    <a:pt x="278" y="1788"/>
                  </a:lnTo>
                  <a:lnTo>
                    <a:pt x="300" y="1818"/>
                  </a:lnTo>
                  <a:lnTo>
                    <a:pt x="324" y="1846"/>
                  </a:lnTo>
                  <a:lnTo>
                    <a:pt x="350" y="1874"/>
                  </a:lnTo>
                  <a:lnTo>
                    <a:pt x="378" y="1900"/>
                  </a:lnTo>
                  <a:lnTo>
                    <a:pt x="406" y="1928"/>
                  </a:lnTo>
                  <a:lnTo>
                    <a:pt x="436" y="1954"/>
                  </a:lnTo>
                  <a:lnTo>
                    <a:pt x="468" y="1978"/>
                  </a:lnTo>
                  <a:lnTo>
                    <a:pt x="501" y="2004"/>
                  </a:lnTo>
                  <a:lnTo>
                    <a:pt x="535" y="2028"/>
                  </a:lnTo>
                  <a:lnTo>
                    <a:pt x="571" y="2052"/>
                  </a:lnTo>
                  <a:lnTo>
                    <a:pt x="609" y="2074"/>
                  </a:lnTo>
                  <a:lnTo>
                    <a:pt x="647" y="2096"/>
                  </a:lnTo>
                  <a:lnTo>
                    <a:pt x="727" y="2140"/>
                  </a:lnTo>
                  <a:lnTo>
                    <a:pt x="813" y="2180"/>
                  </a:lnTo>
                  <a:lnTo>
                    <a:pt x="903" y="2216"/>
                  </a:lnTo>
                  <a:lnTo>
                    <a:pt x="997" y="2250"/>
                  </a:lnTo>
                  <a:lnTo>
                    <a:pt x="997" y="2250"/>
                  </a:lnTo>
                  <a:lnTo>
                    <a:pt x="1025" y="2300"/>
                  </a:lnTo>
                  <a:lnTo>
                    <a:pt x="1053" y="2348"/>
                  </a:lnTo>
                  <a:lnTo>
                    <a:pt x="1085" y="2396"/>
                  </a:lnTo>
                  <a:lnTo>
                    <a:pt x="1117" y="2440"/>
                  </a:lnTo>
                  <a:lnTo>
                    <a:pt x="1151" y="2484"/>
                  </a:lnTo>
                  <a:lnTo>
                    <a:pt x="1187" y="2526"/>
                  </a:lnTo>
                  <a:lnTo>
                    <a:pt x="1225" y="2566"/>
                  </a:lnTo>
                  <a:lnTo>
                    <a:pt x="1263" y="2604"/>
                  </a:lnTo>
                  <a:lnTo>
                    <a:pt x="1303" y="2640"/>
                  </a:lnTo>
                  <a:lnTo>
                    <a:pt x="1345" y="2674"/>
                  </a:lnTo>
                  <a:lnTo>
                    <a:pt x="1387" y="2706"/>
                  </a:lnTo>
                  <a:lnTo>
                    <a:pt x="1431" y="2736"/>
                  </a:lnTo>
                  <a:lnTo>
                    <a:pt x="1475" y="2762"/>
                  </a:lnTo>
                  <a:lnTo>
                    <a:pt x="1524" y="2788"/>
                  </a:lnTo>
                  <a:lnTo>
                    <a:pt x="1570" y="2812"/>
                  </a:lnTo>
                  <a:lnTo>
                    <a:pt x="1620" y="2832"/>
                  </a:lnTo>
                  <a:lnTo>
                    <a:pt x="1620" y="3206"/>
                  </a:lnTo>
                  <a:lnTo>
                    <a:pt x="1205" y="3794"/>
                  </a:lnTo>
                  <a:lnTo>
                    <a:pt x="1205" y="3794"/>
                  </a:lnTo>
                  <a:lnTo>
                    <a:pt x="1197" y="3806"/>
                  </a:lnTo>
                  <a:lnTo>
                    <a:pt x="1191" y="3820"/>
                  </a:lnTo>
                  <a:lnTo>
                    <a:pt x="1187" y="3834"/>
                  </a:lnTo>
                  <a:lnTo>
                    <a:pt x="1185" y="3848"/>
                  </a:lnTo>
                  <a:lnTo>
                    <a:pt x="1185" y="3862"/>
                  </a:lnTo>
                  <a:lnTo>
                    <a:pt x="1187" y="3876"/>
                  </a:lnTo>
                  <a:lnTo>
                    <a:pt x="1191" y="3890"/>
                  </a:lnTo>
                  <a:lnTo>
                    <a:pt x="1197" y="3904"/>
                  </a:lnTo>
                  <a:lnTo>
                    <a:pt x="1197" y="3904"/>
                  </a:lnTo>
                  <a:lnTo>
                    <a:pt x="1205" y="3916"/>
                  </a:lnTo>
                  <a:lnTo>
                    <a:pt x="1213" y="3928"/>
                  </a:lnTo>
                  <a:lnTo>
                    <a:pt x="1225" y="3936"/>
                  </a:lnTo>
                  <a:lnTo>
                    <a:pt x="1235" y="3946"/>
                  </a:lnTo>
                  <a:lnTo>
                    <a:pt x="1249" y="3952"/>
                  </a:lnTo>
                  <a:lnTo>
                    <a:pt x="1261" y="3956"/>
                  </a:lnTo>
                  <a:lnTo>
                    <a:pt x="1277" y="3960"/>
                  </a:lnTo>
                  <a:lnTo>
                    <a:pt x="1291" y="3960"/>
                  </a:lnTo>
                  <a:lnTo>
                    <a:pt x="2669" y="3960"/>
                  </a:lnTo>
                  <a:lnTo>
                    <a:pt x="2669" y="3960"/>
                  </a:lnTo>
                  <a:lnTo>
                    <a:pt x="2683" y="3960"/>
                  </a:lnTo>
                  <a:lnTo>
                    <a:pt x="2697" y="3956"/>
                  </a:lnTo>
                  <a:lnTo>
                    <a:pt x="2711" y="3952"/>
                  </a:lnTo>
                  <a:lnTo>
                    <a:pt x="2723" y="3946"/>
                  </a:lnTo>
                  <a:lnTo>
                    <a:pt x="2735" y="3936"/>
                  </a:lnTo>
                  <a:lnTo>
                    <a:pt x="2745" y="3928"/>
                  </a:lnTo>
                  <a:lnTo>
                    <a:pt x="2755" y="3916"/>
                  </a:lnTo>
                  <a:lnTo>
                    <a:pt x="2763" y="3904"/>
                  </a:lnTo>
                  <a:lnTo>
                    <a:pt x="2763" y="3904"/>
                  </a:lnTo>
                  <a:lnTo>
                    <a:pt x="2769" y="3890"/>
                  </a:lnTo>
                  <a:lnTo>
                    <a:pt x="2773" y="3876"/>
                  </a:lnTo>
                  <a:lnTo>
                    <a:pt x="2775" y="3862"/>
                  </a:lnTo>
                  <a:lnTo>
                    <a:pt x="2775" y="3848"/>
                  </a:lnTo>
                  <a:lnTo>
                    <a:pt x="2773" y="3834"/>
                  </a:lnTo>
                  <a:lnTo>
                    <a:pt x="2769" y="3820"/>
                  </a:lnTo>
                  <a:lnTo>
                    <a:pt x="2763" y="3806"/>
                  </a:lnTo>
                  <a:lnTo>
                    <a:pt x="2755" y="3794"/>
                  </a:lnTo>
                  <a:lnTo>
                    <a:pt x="2340" y="3206"/>
                  </a:lnTo>
                  <a:lnTo>
                    <a:pt x="2340" y="2832"/>
                  </a:lnTo>
                  <a:lnTo>
                    <a:pt x="2340" y="2832"/>
                  </a:lnTo>
                  <a:lnTo>
                    <a:pt x="2388" y="2812"/>
                  </a:lnTo>
                  <a:lnTo>
                    <a:pt x="2436" y="2788"/>
                  </a:lnTo>
                  <a:lnTo>
                    <a:pt x="2483" y="2764"/>
                  </a:lnTo>
                  <a:lnTo>
                    <a:pt x="2529" y="2736"/>
                  </a:lnTo>
                  <a:lnTo>
                    <a:pt x="2573" y="2706"/>
                  </a:lnTo>
                  <a:lnTo>
                    <a:pt x="2617" y="2674"/>
                  </a:lnTo>
                  <a:lnTo>
                    <a:pt x="2657" y="2640"/>
                  </a:lnTo>
                  <a:lnTo>
                    <a:pt x="2697" y="2604"/>
                  </a:lnTo>
                  <a:lnTo>
                    <a:pt x="2737" y="2566"/>
                  </a:lnTo>
                  <a:lnTo>
                    <a:pt x="2773" y="2526"/>
                  </a:lnTo>
                  <a:lnTo>
                    <a:pt x="2809" y="2484"/>
                  </a:lnTo>
                  <a:lnTo>
                    <a:pt x="2843" y="2440"/>
                  </a:lnTo>
                  <a:lnTo>
                    <a:pt x="2877" y="2396"/>
                  </a:lnTo>
                  <a:lnTo>
                    <a:pt x="2907" y="2348"/>
                  </a:lnTo>
                  <a:lnTo>
                    <a:pt x="2937" y="2300"/>
                  </a:lnTo>
                  <a:lnTo>
                    <a:pt x="2965" y="2250"/>
                  </a:lnTo>
                  <a:lnTo>
                    <a:pt x="2965" y="2250"/>
                  </a:lnTo>
                  <a:lnTo>
                    <a:pt x="3059" y="2216"/>
                  </a:lnTo>
                  <a:lnTo>
                    <a:pt x="3149" y="2178"/>
                  </a:lnTo>
                  <a:lnTo>
                    <a:pt x="3233" y="2138"/>
                  </a:lnTo>
                  <a:lnTo>
                    <a:pt x="3313" y="2096"/>
                  </a:lnTo>
                  <a:lnTo>
                    <a:pt x="3351" y="2074"/>
                  </a:lnTo>
                  <a:lnTo>
                    <a:pt x="3389" y="2050"/>
                  </a:lnTo>
                  <a:lnTo>
                    <a:pt x="3425" y="2028"/>
                  </a:lnTo>
                  <a:lnTo>
                    <a:pt x="3459" y="2002"/>
                  </a:lnTo>
                  <a:lnTo>
                    <a:pt x="3492" y="1978"/>
                  </a:lnTo>
                  <a:lnTo>
                    <a:pt x="3524" y="1952"/>
                  </a:lnTo>
                  <a:lnTo>
                    <a:pt x="3554" y="1926"/>
                  </a:lnTo>
                  <a:lnTo>
                    <a:pt x="3584" y="1900"/>
                  </a:lnTo>
                  <a:lnTo>
                    <a:pt x="3610" y="1872"/>
                  </a:lnTo>
                  <a:lnTo>
                    <a:pt x="3636" y="1846"/>
                  </a:lnTo>
                  <a:lnTo>
                    <a:pt x="3660" y="1818"/>
                  </a:lnTo>
                  <a:lnTo>
                    <a:pt x="3682" y="1788"/>
                  </a:lnTo>
                  <a:lnTo>
                    <a:pt x="3704" y="1760"/>
                  </a:lnTo>
                  <a:lnTo>
                    <a:pt x="3722" y="1730"/>
                  </a:lnTo>
                  <a:lnTo>
                    <a:pt x="3740" y="1700"/>
                  </a:lnTo>
                  <a:lnTo>
                    <a:pt x="3756" y="1670"/>
                  </a:lnTo>
                  <a:lnTo>
                    <a:pt x="3770" y="1638"/>
                  </a:lnTo>
                  <a:lnTo>
                    <a:pt x="3784" y="1606"/>
                  </a:lnTo>
                  <a:lnTo>
                    <a:pt x="3794" y="1576"/>
                  </a:lnTo>
                  <a:lnTo>
                    <a:pt x="3802" y="1544"/>
                  </a:lnTo>
                  <a:lnTo>
                    <a:pt x="3810" y="1510"/>
                  </a:lnTo>
                  <a:lnTo>
                    <a:pt x="3816" y="1478"/>
                  </a:lnTo>
                  <a:lnTo>
                    <a:pt x="3818" y="1444"/>
                  </a:lnTo>
                  <a:lnTo>
                    <a:pt x="3820" y="1412"/>
                  </a:lnTo>
                  <a:lnTo>
                    <a:pt x="3958" y="478"/>
                  </a:lnTo>
                  <a:lnTo>
                    <a:pt x="3958" y="478"/>
                  </a:lnTo>
                  <a:lnTo>
                    <a:pt x="3960" y="466"/>
                  </a:lnTo>
                  <a:lnTo>
                    <a:pt x="3960" y="454"/>
                  </a:lnTo>
                  <a:lnTo>
                    <a:pt x="3958" y="444"/>
                  </a:lnTo>
                  <a:lnTo>
                    <a:pt x="3956" y="432"/>
                  </a:lnTo>
                  <a:lnTo>
                    <a:pt x="3952" y="422"/>
                  </a:lnTo>
                  <a:lnTo>
                    <a:pt x="3946" y="412"/>
                  </a:lnTo>
                  <a:lnTo>
                    <a:pt x="3940" y="402"/>
                  </a:lnTo>
                  <a:lnTo>
                    <a:pt x="3934" y="392"/>
                  </a:lnTo>
                  <a:lnTo>
                    <a:pt x="3934" y="392"/>
                  </a:lnTo>
                  <a:close/>
                  <a:moveTo>
                    <a:pt x="3017" y="212"/>
                  </a:moveTo>
                  <a:lnTo>
                    <a:pt x="3009" y="344"/>
                  </a:lnTo>
                  <a:lnTo>
                    <a:pt x="953" y="344"/>
                  </a:lnTo>
                  <a:lnTo>
                    <a:pt x="945" y="212"/>
                  </a:lnTo>
                  <a:lnTo>
                    <a:pt x="3017" y="212"/>
                  </a:lnTo>
                  <a:close/>
                  <a:moveTo>
                    <a:pt x="352" y="1404"/>
                  </a:moveTo>
                  <a:lnTo>
                    <a:pt x="352" y="1404"/>
                  </a:lnTo>
                  <a:lnTo>
                    <a:pt x="350" y="1388"/>
                  </a:lnTo>
                  <a:lnTo>
                    <a:pt x="230" y="568"/>
                  </a:lnTo>
                  <a:lnTo>
                    <a:pt x="753" y="568"/>
                  </a:lnTo>
                  <a:lnTo>
                    <a:pt x="811" y="1486"/>
                  </a:lnTo>
                  <a:lnTo>
                    <a:pt x="811" y="1486"/>
                  </a:lnTo>
                  <a:lnTo>
                    <a:pt x="813" y="1550"/>
                  </a:lnTo>
                  <a:lnTo>
                    <a:pt x="815" y="1614"/>
                  </a:lnTo>
                  <a:lnTo>
                    <a:pt x="821" y="1676"/>
                  </a:lnTo>
                  <a:lnTo>
                    <a:pt x="829" y="1738"/>
                  </a:lnTo>
                  <a:lnTo>
                    <a:pt x="841" y="1800"/>
                  </a:lnTo>
                  <a:lnTo>
                    <a:pt x="853" y="1860"/>
                  </a:lnTo>
                  <a:lnTo>
                    <a:pt x="867" y="1920"/>
                  </a:lnTo>
                  <a:lnTo>
                    <a:pt x="885" y="1978"/>
                  </a:lnTo>
                  <a:lnTo>
                    <a:pt x="885" y="1978"/>
                  </a:lnTo>
                  <a:lnTo>
                    <a:pt x="825" y="1950"/>
                  </a:lnTo>
                  <a:lnTo>
                    <a:pt x="769" y="1922"/>
                  </a:lnTo>
                  <a:lnTo>
                    <a:pt x="715" y="1890"/>
                  </a:lnTo>
                  <a:lnTo>
                    <a:pt x="665" y="1860"/>
                  </a:lnTo>
                  <a:lnTo>
                    <a:pt x="617" y="1826"/>
                  </a:lnTo>
                  <a:lnTo>
                    <a:pt x="573" y="1792"/>
                  </a:lnTo>
                  <a:lnTo>
                    <a:pt x="533" y="1756"/>
                  </a:lnTo>
                  <a:lnTo>
                    <a:pt x="497" y="1720"/>
                  </a:lnTo>
                  <a:lnTo>
                    <a:pt x="464" y="1684"/>
                  </a:lnTo>
                  <a:lnTo>
                    <a:pt x="434" y="1646"/>
                  </a:lnTo>
                  <a:lnTo>
                    <a:pt x="410" y="1606"/>
                  </a:lnTo>
                  <a:lnTo>
                    <a:pt x="390" y="1568"/>
                  </a:lnTo>
                  <a:lnTo>
                    <a:pt x="374" y="1528"/>
                  </a:lnTo>
                  <a:lnTo>
                    <a:pt x="362" y="1486"/>
                  </a:lnTo>
                  <a:lnTo>
                    <a:pt x="354" y="1444"/>
                  </a:lnTo>
                  <a:lnTo>
                    <a:pt x="352" y="1424"/>
                  </a:lnTo>
                  <a:lnTo>
                    <a:pt x="352" y="1404"/>
                  </a:lnTo>
                  <a:lnTo>
                    <a:pt x="352" y="1404"/>
                  </a:lnTo>
                  <a:close/>
                  <a:moveTo>
                    <a:pt x="2204" y="2654"/>
                  </a:moveTo>
                  <a:lnTo>
                    <a:pt x="2204" y="2654"/>
                  </a:lnTo>
                  <a:lnTo>
                    <a:pt x="2186" y="2662"/>
                  </a:lnTo>
                  <a:lnTo>
                    <a:pt x="2172" y="2670"/>
                  </a:lnTo>
                  <a:lnTo>
                    <a:pt x="2160" y="2680"/>
                  </a:lnTo>
                  <a:lnTo>
                    <a:pt x="2148" y="2694"/>
                  </a:lnTo>
                  <a:lnTo>
                    <a:pt x="2140" y="2708"/>
                  </a:lnTo>
                  <a:lnTo>
                    <a:pt x="2134" y="2722"/>
                  </a:lnTo>
                  <a:lnTo>
                    <a:pt x="2130" y="2740"/>
                  </a:lnTo>
                  <a:lnTo>
                    <a:pt x="2128" y="2756"/>
                  </a:lnTo>
                  <a:lnTo>
                    <a:pt x="2128" y="3238"/>
                  </a:lnTo>
                  <a:lnTo>
                    <a:pt x="2128" y="3238"/>
                  </a:lnTo>
                  <a:lnTo>
                    <a:pt x="2128" y="3256"/>
                  </a:lnTo>
                  <a:lnTo>
                    <a:pt x="2132" y="3270"/>
                  </a:lnTo>
                  <a:lnTo>
                    <a:pt x="2138" y="3286"/>
                  </a:lnTo>
                  <a:lnTo>
                    <a:pt x="2148" y="3300"/>
                  </a:lnTo>
                  <a:lnTo>
                    <a:pt x="2462" y="3748"/>
                  </a:lnTo>
                  <a:lnTo>
                    <a:pt x="1496" y="3748"/>
                  </a:lnTo>
                  <a:lnTo>
                    <a:pt x="1812" y="3300"/>
                  </a:lnTo>
                  <a:lnTo>
                    <a:pt x="1812" y="3300"/>
                  </a:lnTo>
                  <a:lnTo>
                    <a:pt x="1820" y="3286"/>
                  </a:lnTo>
                  <a:lnTo>
                    <a:pt x="1826" y="3270"/>
                  </a:lnTo>
                  <a:lnTo>
                    <a:pt x="1830" y="3256"/>
                  </a:lnTo>
                  <a:lnTo>
                    <a:pt x="1832" y="3238"/>
                  </a:lnTo>
                  <a:lnTo>
                    <a:pt x="1832" y="2756"/>
                  </a:lnTo>
                  <a:lnTo>
                    <a:pt x="1832" y="2756"/>
                  </a:lnTo>
                  <a:lnTo>
                    <a:pt x="1830" y="2738"/>
                  </a:lnTo>
                  <a:lnTo>
                    <a:pt x="1826" y="2722"/>
                  </a:lnTo>
                  <a:lnTo>
                    <a:pt x="1820" y="2708"/>
                  </a:lnTo>
                  <a:lnTo>
                    <a:pt x="1810" y="2692"/>
                  </a:lnTo>
                  <a:lnTo>
                    <a:pt x="1800" y="2680"/>
                  </a:lnTo>
                  <a:lnTo>
                    <a:pt x="1788" y="2670"/>
                  </a:lnTo>
                  <a:lnTo>
                    <a:pt x="1772" y="2660"/>
                  </a:lnTo>
                  <a:lnTo>
                    <a:pt x="1756" y="2654"/>
                  </a:lnTo>
                  <a:lnTo>
                    <a:pt x="1756" y="2654"/>
                  </a:lnTo>
                  <a:lnTo>
                    <a:pt x="1716" y="2642"/>
                  </a:lnTo>
                  <a:lnTo>
                    <a:pt x="1678" y="2626"/>
                  </a:lnTo>
                  <a:lnTo>
                    <a:pt x="1638" y="2608"/>
                  </a:lnTo>
                  <a:lnTo>
                    <a:pt x="1602" y="2590"/>
                  </a:lnTo>
                  <a:lnTo>
                    <a:pt x="1564" y="2568"/>
                  </a:lnTo>
                  <a:lnTo>
                    <a:pt x="1528" y="2546"/>
                  </a:lnTo>
                  <a:lnTo>
                    <a:pt x="1494" y="2522"/>
                  </a:lnTo>
                  <a:lnTo>
                    <a:pt x="1459" y="2494"/>
                  </a:lnTo>
                  <a:lnTo>
                    <a:pt x="1427" y="2466"/>
                  </a:lnTo>
                  <a:lnTo>
                    <a:pt x="1395" y="2438"/>
                  </a:lnTo>
                  <a:lnTo>
                    <a:pt x="1363" y="2406"/>
                  </a:lnTo>
                  <a:lnTo>
                    <a:pt x="1335" y="2374"/>
                  </a:lnTo>
                  <a:lnTo>
                    <a:pt x="1305" y="2340"/>
                  </a:lnTo>
                  <a:lnTo>
                    <a:pt x="1279" y="2304"/>
                  </a:lnTo>
                  <a:lnTo>
                    <a:pt x="1253" y="2268"/>
                  </a:lnTo>
                  <a:lnTo>
                    <a:pt x="1227" y="2228"/>
                  </a:lnTo>
                  <a:lnTo>
                    <a:pt x="1203" y="2190"/>
                  </a:lnTo>
                  <a:lnTo>
                    <a:pt x="1181" y="2148"/>
                  </a:lnTo>
                  <a:lnTo>
                    <a:pt x="1161" y="2106"/>
                  </a:lnTo>
                  <a:lnTo>
                    <a:pt x="1141" y="2064"/>
                  </a:lnTo>
                  <a:lnTo>
                    <a:pt x="1123" y="2020"/>
                  </a:lnTo>
                  <a:lnTo>
                    <a:pt x="1105" y="1974"/>
                  </a:lnTo>
                  <a:lnTo>
                    <a:pt x="1091" y="1928"/>
                  </a:lnTo>
                  <a:lnTo>
                    <a:pt x="1077" y="1882"/>
                  </a:lnTo>
                  <a:lnTo>
                    <a:pt x="1065" y="1834"/>
                  </a:lnTo>
                  <a:lnTo>
                    <a:pt x="1053" y="1784"/>
                  </a:lnTo>
                  <a:lnTo>
                    <a:pt x="1045" y="1736"/>
                  </a:lnTo>
                  <a:lnTo>
                    <a:pt x="1037" y="1686"/>
                  </a:lnTo>
                  <a:lnTo>
                    <a:pt x="1031" y="1634"/>
                  </a:lnTo>
                  <a:lnTo>
                    <a:pt x="1027" y="1582"/>
                  </a:lnTo>
                  <a:lnTo>
                    <a:pt x="1023" y="1530"/>
                  </a:lnTo>
                  <a:lnTo>
                    <a:pt x="1023" y="1478"/>
                  </a:lnTo>
                  <a:lnTo>
                    <a:pt x="967" y="568"/>
                  </a:lnTo>
                  <a:lnTo>
                    <a:pt x="2995" y="568"/>
                  </a:lnTo>
                  <a:lnTo>
                    <a:pt x="2937" y="1478"/>
                  </a:lnTo>
                  <a:lnTo>
                    <a:pt x="2937" y="1478"/>
                  </a:lnTo>
                  <a:lnTo>
                    <a:pt x="2937" y="1486"/>
                  </a:lnTo>
                  <a:lnTo>
                    <a:pt x="2937" y="1486"/>
                  </a:lnTo>
                  <a:lnTo>
                    <a:pt x="2937" y="1538"/>
                  </a:lnTo>
                  <a:lnTo>
                    <a:pt x="2935" y="1590"/>
                  </a:lnTo>
                  <a:lnTo>
                    <a:pt x="2929" y="1640"/>
                  </a:lnTo>
                  <a:lnTo>
                    <a:pt x="2923" y="1690"/>
                  </a:lnTo>
                  <a:lnTo>
                    <a:pt x="2917" y="1740"/>
                  </a:lnTo>
                  <a:lnTo>
                    <a:pt x="2907" y="1790"/>
                  </a:lnTo>
                  <a:lnTo>
                    <a:pt x="2897" y="1838"/>
                  </a:lnTo>
                  <a:lnTo>
                    <a:pt x="2883" y="1886"/>
                  </a:lnTo>
                  <a:lnTo>
                    <a:pt x="2869" y="1932"/>
                  </a:lnTo>
                  <a:lnTo>
                    <a:pt x="2855" y="1978"/>
                  </a:lnTo>
                  <a:lnTo>
                    <a:pt x="2837" y="2022"/>
                  </a:lnTo>
                  <a:lnTo>
                    <a:pt x="2819" y="2066"/>
                  </a:lnTo>
                  <a:lnTo>
                    <a:pt x="2799" y="2110"/>
                  </a:lnTo>
                  <a:lnTo>
                    <a:pt x="2779" y="2150"/>
                  </a:lnTo>
                  <a:lnTo>
                    <a:pt x="2757" y="2192"/>
                  </a:lnTo>
                  <a:lnTo>
                    <a:pt x="2733" y="2230"/>
                  </a:lnTo>
                  <a:lnTo>
                    <a:pt x="2707" y="2268"/>
                  </a:lnTo>
                  <a:lnTo>
                    <a:pt x="2681" y="2306"/>
                  </a:lnTo>
                  <a:lnTo>
                    <a:pt x="2655" y="2340"/>
                  </a:lnTo>
                  <a:lnTo>
                    <a:pt x="2627" y="2374"/>
                  </a:lnTo>
                  <a:lnTo>
                    <a:pt x="2597" y="2408"/>
                  </a:lnTo>
                  <a:lnTo>
                    <a:pt x="2565" y="2438"/>
                  </a:lnTo>
                  <a:lnTo>
                    <a:pt x="2533" y="2468"/>
                  </a:lnTo>
                  <a:lnTo>
                    <a:pt x="2501" y="2496"/>
                  </a:lnTo>
                  <a:lnTo>
                    <a:pt x="2466" y="2522"/>
                  </a:lnTo>
                  <a:lnTo>
                    <a:pt x="2432" y="2546"/>
                  </a:lnTo>
                  <a:lnTo>
                    <a:pt x="2396" y="2570"/>
                  </a:lnTo>
                  <a:lnTo>
                    <a:pt x="2358" y="2590"/>
                  </a:lnTo>
                  <a:lnTo>
                    <a:pt x="2320" y="2610"/>
                  </a:lnTo>
                  <a:lnTo>
                    <a:pt x="2282" y="2626"/>
                  </a:lnTo>
                  <a:lnTo>
                    <a:pt x="2244" y="2642"/>
                  </a:lnTo>
                  <a:lnTo>
                    <a:pt x="2204" y="2654"/>
                  </a:lnTo>
                  <a:lnTo>
                    <a:pt x="2204" y="2654"/>
                  </a:lnTo>
                  <a:close/>
                  <a:moveTo>
                    <a:pt x="3610" y="1388"/>
                  </a:moveTo>
                  <a:lnTo>
                    <a:pt x="3610" y="1388"/>
                  </a:lnTo>
                  <a:lnTo>
                    <a:pt x="3608" y="1404"/>
                  </a:lnTo>
                  <a:lnTo>
                    <a:pt x="3608" y="1404"/>
                  </a:lnTo>
                  <a:lnTo>
                    <a:pt x="3608" y="1424"/>
                  </a:lnTo>
                  <a:lnTo>
                    <a:pt x="3606" y="1444"/>
                  </a:lnTo>
                  <a:lnTo>
                    <a:pt x="3598" y="1486"/>
                  </a:lnTo>
                  <a:lnTo>
                    <a:pt x="3586" y="1526"/>
                  </a:lnTo>
                  <a:lnTo>
                    <a:pt x="3570" y="1566"/>
                  </a:lnTo>
                  <a:lnTo>
                    <a:pt x="3550" y="1606"/>
                  </a:lnTo>
                  <a:lnTo>
                    <a:pt x="3526" y="1644"/>
                  </a:lnTo>
                  <a:lnTo>
                    <a:pt x="3496" y="1682"/>
                  </a:lnTo>
                  <a:lnTo>
                    <a:pt x="3463" y="1720"/>
                  </a:lnTo>
                  <a:lnTo>
                    <a:pt x="3427" y="1756"/>
                  </a:lnTo>
                  <a:lnTo>
                    <a:pt x="3387" y="1790"/>
                  </a:lnTo>
                  <a:lnTo>
                    <a:pt x="3343" y="1824"/>
                  </a:lnTo>
                  <a:lnTo>
                    <a:pt x="3295" y="1858"/>
                  </a:lnTo>
                  <a:lnTo>
                    <a:pt x="3245" y="1890"/>
                  </a:lnTo>
                  <a:lnTo>
                    <a:pt x="3193" y="1920"/>
                  </a:lnTo>
                  <a:lnTo>
                    <a:pt x="3135" y="1950"/>
                  </a:lnTo>
                  <a:lnTo>
                    <a:pt x="3077" y="1976"/>
                  </a:lnTo>
                  <a:lnTo>
                    <a:pt x="3077" y="1976"/>
                  </a:lnTo>
                  <a:lnTo>
                    <a:pt x="3093" y="1918"/>
                  </a:lnTo>
                  <a:lnTo>
                    <a:pt x="3107" y="1860"/>
                  </a:lnTo>
                  <a:lnTo>
                    <a:pt x="3121" y="1800"/>
                  </a:lnTo>
                  <a:lnTo>
                    <a:pt x="3131" y="1740"/>
                  </a:lnTo>
                  <a:lnTo>
                    <a:pt x="3139" y="1678"/>
                  </a:lnTo>
                  <a:lnTo>
                    <a:pt x="3145" y="1616"/>
                  </a:lnTo>
                  <a:lnTo>
                    <a:pt x="3149" y="1552"/>
                  </a:lnTo>
                  <a:lnTo>
                    <a:pt x="3149" y="1488"/>
                  </a:lnTo>
                  <a:lnTo>
                    <a:pt x="3207" y="568"/>
                  </a:lnTo>
                  <a:lnTo>
                    <a:pt x="3730" y="568"/>
                  </a:lnTo>
                  <a:lnTo>
                    <a:pt x="3610" y="1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5" name="Freeform 91"/>
            <p:cNvSpPr>
              <a:spLocks noEditPoints="1"/>
            </p:cNvSpPr>
            <p:nvPr/>
          </p:nvSpPr>
          <p:spPr bwMode="auto">
            <a:xfrm>
              <a:off x="5221288" y="1622425"/>
              <a:ext cx="1736725" cy="2146300"/>
            </a:xfrm>
            <a:custGeom>
              <a:avLst/>
              <a:gdLst>
                <a:gd name="T0" fmla="*/ 491 w 1094"/>
                <a:gd name="T1" fmla="*/ 2 h 1352"/>
                <a:gd name="T2" fmla="*/ 385 w 1094"/>
                <a:gd name="T3" fmla="*/ 30 h 1352"/>
                <a:gd name="T4" fmla="*/ 287 w 1094"/>
                <a:gd name="T5" fmla="*/ 82 h 1352"/>
                <a:gd name="T6" fmla="*/ 201 w 1094"/>
                <a:gd name="T7" fmla="*/ 154 h 1352"/>
                <a:gd name="T8" fmla="*/ 127 w 1094"/>
                <a:gd name="T9" fmla="*/ 246 h 1352"/>
                <a:gd name="T10" fmla="*/ 67 w 1094"/>
                <a:gd name="T11" fmla="*/ 354 h 1352"/>
                <a:gd name="T12" fmla="*/ 24 w 1094"/>
                <a:gd name="T13" fmla="*/ 474 h 1352"/>
                <a:gd name="T14" fmla="*/ 4 w 1094"/>
                <a:gd name="T15" fmla="*/ 606 h 1352"/>
                <a:gd name="T16" fmla="*/ 2 w 1094"/>
                <a:gd name="T17" fmla="*/ 710 h 1352"/>
                <a:gd name="T18" fmla="*/ 18 w 1094"/>
                <a:gd name="T19" fmla="*/ 844 h 1352"/>
                <a:gd name="T20" fmla="*/ 55 w 1094"/>
                <a:gd name="T21" fmla="*/ 970 h 1352"/>
                <a:gd name="T22" fmla="*/ 111 w 1094"/>
                <a:gd name="T23" fmla="*/ 1080 h 1352"/>
                <a:gd name="T24" fmla="*/ 181 w 1094"/>
                <a:gd name="T25" fmla="*/ 1176 h 1352"/>
                <a:gd name="T26" fmla="*/ 265 w 1094"/>
                <a:gd name="T27" fmla="*/ 1254 h 1352"/>
                <a:gd name="T28" fmla="*/ 359 w 1094"/>
                <a:gd name="T29" fmla="*/ 1312 h 1352"/>
                <a:gd name="T30" fmla="*/ 465 w 1094"/>
                <a:gd name="T31" fmla="*/ 1344 h 1352"/>
                <a:gd name="T32" fmla="*/ 547 w 1094"/>
                <a:gd name="T33" fmla="*/ 1352 h 1352"/>
                <a:gd name="T34" fmla="*/ 657 w 1094"/>
                <a:gd name="T35" fmla="*/ 1340 h 1352"/>
                <a:gd name="T36" fmla="*/ 759 w 1094"/>
                <a:gd name="T37" fmla="*/ 1300 h 1352"/>
                <a:gd name="T38" fmla="*/ 853 w 1094"/>
                <a:gd name="T39" fmla="*/ 1238 h 1352"/>
                <a:gd name="T40" fmla="*/ 933 w 1094"/>
                <a:gd name="T41" fmla="*/ 1154 h 1352"/>
                <a:gd name="T42" fmla="*/ 1001 w 1094"/>
                <a:gd name="T43" fmla="*/ 1054 h 1352"/>
                <a:gd name="T44" fmla="*/ 1052 w 1094"/>
                <a:gd name="T45" fmla="*/ 940 h 1352"/>
                <a:gd name="T46" fmla="*/ 1084 w 1094"/>
                <a:gd name="T47" fmla="*/ 812 h 1352"/>
                <a:gd name="T48" fmla="*/ 1094 w 1094"/>
                <a:gd name="T49" fmla="*/ 676 h 1352"/>
                <a:gd name="T50" fmla="*/ 1088 w 1094"/>
                <a:gd name="T51" fmla="*/ 574 h 1352"/>
                <a:gd name="T52" fmla="*/ 1062 w 1094"/>
                <a:gd name="T53" fmla="*/ 444 h 1352"/>
                <a:gd name="T54" fmla="*/ 1015 w 1094"/>
                <a:gd name="T55" fmla="*/ 326 h 1352"/>
                <a:gd name="T56" fmla="*/ 951 w 1094"/>
                <a:gd name="T57" fmla="*/ 222 h 1352"/>
                <a:gd name="T58" fmla="*/ 873 w 1094"/>
                <a:gd name="T59" fmla="*/ 134 h 1352"/>
                <a:gd name="T60" fmla="*/ 783 w 1094"/>
                <a:gd name="T61" fmla="*/ 66 h 1352"/>
                <a:gd name="T62" fmla="*/ 683 w 1094"/>
                <a:gd name="T63" fmla="*/ 20 h 1352"/>
                <a:gd name="T64" fmla="*/ 575 w 1094"/>
                <a:gd name="T65" fmla="*/ 0 h 1352"/>
                <a:gd name="T66" fmla="*/ 547 w 1094"/>
                <a:gd name="T67" fmla="*/ 1140 h 1352"/>
                <a:gd name="T68" fmla="*/ 449 w 1094"/>
                <a:gd name="T69" fmla="*/ 1120 h 1352"/>
                <a:gd name="T70" fmla="*/ 335 w 1094"/>
                <a:gd name="T71" fmla="*/ 1034 h 1352"/>
                <a:gd name="T72" fmla="*/ 253 w 1094"/>
                <a:gd name="T73" fmla="*/ 898 h 1352"/>
                <a:gd name="T74" fmla="*/ 215 w 1094"/>
                <a:gd name="T75" fmla="*/ 724 h 1352"/>
                <a:gd name="T76" fmla="*/ 221 w 1094"/>
                <a:gd name="T77" fmla="*/ 582 h 1352"/>
                <a:gd name="T78" fmla="*/ 271 w 1094"/>
                <a:gd name="T79" fmla="*/ 416 h 1352"/>
                <a:gd name="T80" fmla="*/ 361 w 1094"/>
                <a:gd name="T81" fmla="*/ 290 h 1352"/>
                <a:gd name="T82" fmla="*/ 481 w 1094"/>
                <a:gd name="T83" fmla="*/ 220 h 1352"/>
                <a:gd name="T84" fmla="*/ 547 w 1094"/>
                <a:gd name="T85" fmla="*/ 212 h 1352"/>
                <a:gd name="T86" fmla="*/ 647 w 1094"/>
                <a:gd name="T87" fmla="*/ 232 h 1352"/>
                <a:gd name="T88" fmla="*/ 759 w 1094"/>
                <a:gd name="T89" fmla="*/ 318 h 1352"/>
                <a:gd name="T90" fmla="*/ 841 w 1094"/>
                <a:gd name="T91" fmla="*/ 454 h 1352"/>
                <a:gd name="T92" fmla="*/ 879 w 1094"/>
                <a:gd name="T93" fmla="*/ 628 h 1352"/>
                <a:gd name="T94" fmla="*/ 875 w 1094"/>
                <a:gd name="T95" fmla="*/ 770 h 1352"/>
                <a:gd name="T96" fmla="*/ 825 w 1094"/>
                <a:gd name="T97" fmla="*/ 936 h 1352"/>
                <a:gd name="T98" fmla="*/ 733 w 1094"/>
                <a:gd name="T99" fmla="*/ 1062 h 1352"/>
                <a:gd name="T100" fmla="*/ 615 w 1094"/>
                <a:gd name="T101" fmla="*/ 1132 h 1352"/>
                <a:gd name="T102" fmla="*/ 547 w 1094"/>
                <a:gd name="T103" fmla="*/ 114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4" h="1352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1" y="2"/>
                  </a:lnTo>
                  <a:lnTo>
                    <a:pt x="465" y="8"/>
                  </a:lnTo>
                  <a:lnTo>
                    <a:pt x="437" y="14"/>
                  </a:lnTo>
                  <a:lnTo>
                    <a:pt x="411" y="20"/>
                  </a:lnTo>
                  <a:lnTo>
                    <a:pt x="385" y="30"/>
                  </a:lnTo>
                  <a:lnTo>
                    <a:pt x="359" y="40"/>
                  </a:lnTo>
                  <a:lnTo>
                    <a:pt x="335" y="52"/>
                  </a:lnTo>
                  <a:lnTo>
                    <a:pt x="311" y="66"/>
                  </a:lnTo>
                  <a:lnTo>
                    <a:pt x="287" y="82"/>
                  </a:lnTo>
                  <a:lnTo>
                    <a:pt x="265" y="98"/>
                  </a:lnTo>
                  <a:lnTo>
                    <a:pt x="243" y="114"/>
                  </a:lnTo>
                  <a:lnTo>
                    <a:pt x="221" y="134"/>
                  </a:lnTo>
                  <a:lnTo>
                    <a:pt x="201" y="154"/>
                  </a:lnTo>
                  <a:lnTo>
                    <a:pt x="181" y="176"/>
                  </a:lnTo>
                  <a:lnTo>
                    <a:pt x="161" y="198"/>
                  </a:lnTo>
                  <a:lnTo>
                    <a:pt x="143" y="222"/>
                  </a:lnTo>
                  <a:lnTo>
                    <a:pt x="127" y="246"/>
                  </a:lnTo>
                  <a:lnTo>
                    <a:pt x="111" y="272"/>
                  </a:lnTo>
                  <a:lnTo>
                    <a:pt x="95" y="298"/>
                  </a:lnTo>
                  <a:lnTo>
                    <a:pt x="81" y="326"/>
                  </a:lnTo>
                  <a:lnTo>
                    <a:pt x="67" y="354"/>
                  </a:lnTo>
                  <a:lnTo>
                    <a:pt x="55" y="382"/>
                  </a:lnTo>
                  <a:lnTo>
                    <a:pt x="44" y="412"/>
                  </a:lnTo>
                  <a:lnTo>
                    <a:pt x="34" y="444"/>
                  </a:lnTo>
                  <a:lnTo>
                    <a:pt x="24" y="474"/>
                  </a:lnTo>
                  <a:lnTo>
                    <a:pt x="18" y="508"/>
                  </a:lnTo>
                  <a:lnTo>
                    <a:pt x="12" y="540"/>
                  </a:lnTo>
                  <a:lnTo>
                    <a:pt x="6" y="574"/>
                  </a:lnTo>
                  <a:lnTo>
                    <a:pt x="4" y="606"/>
                  </a:lnTo>
                  <a:lnTo>
                    <a:pt x="2" y="64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2" y="710"/>
                  </a:lnTo>
                  <a:lnTo>
                    <a:pt x="4" y="746"/>
                  </a:lnTo>
                  <a:lnTo>
                    <a:pt x="6" y="778"/>
                  </a:lnTo>
                  <a:lnTo>
                    <a:pt x="12" y="812"/>
                  </a:lnTo>
                  <a:lnTo>
                    <a:pt x="18" y="844"/>
                  </a:lnTo>
                  <a:lnTo>
                    <a:pt x="24" y="878"/>
                  </a:lnTo>
                  <a:lnTo>
                    <a:pt x="34" y="908"/>
                  </a:lnTo>
                  <a:lnTo>
                    <a:pt x="44" y="940"/>
                  </a:lnTo>
                  <a:lnTo>
                    <a:pt x="55" y="970"/>
                  </a:lnTo>
                  <a:lnTo>
                    <a:pt x="67" y="998"/>
                  </a:lnTo>
                  <a:lnTo>
                    <a:pt x="81" y="1026"/>
                  </a:lnTo>
                  <a:lnTo>
                    <a:pt x="95" y="1054"/>
                  </a:lnTo>
                  <a:lnTo>
                    <a:pt x="111" y="1080"/>
                  </a:lnTo>
                  <a:lnTo>
                    <a:pt x="127" y="1106"/>
                  </a:lnTo>
                  <a:lnTo>
                    <a:pt x="143" y="1130"/>
                  </a:lnTo>
                  <a:lnTo>
                    <a:pt x="161" y="1154"/>
                  </a:lnTo>
                  <a:lnTo>
                    <a:pt x="181" y="1176"/>
                  </a:lnTo>
                  <a:lnTo>
                    <a:pt x="201" y="1198"/>
                  </a:lnTo>
                  <a:lnTo>
                    <a:pt x="221" y="1218"/>
                  </a:lnTo>
                  <a:lnTo>
                    <a:pt x="243" y="1238"/>
                  </a:lnTo>
                  <a:lnTo>
                    <a:pt x="265" y="1254"/>
                  </a:lnTo>
                  <a:lnTo>
                    <a:pt x="287" y="1270"/>
                  </a:lnTo>
                  <a:lnTo>
                    <a:pt x="311" y="1286"/>
                  </a:lnTo>
                  <a:lnTo>
                    <a:pt x="335" y="1300"/>
                  </a:lnTo>
                  <a:lnTo>
                    <a:pt x="359" y="1312"/>
                  </a:lnTo>
                  <a:lnTo>
                    <a:pt x="385" y="1322"/>
                  </a:lnTo>
                  <a:lnTo>
                    <a:pt x="411" y="1332"/>
                  </a:lnTo>
                  <a:lnTo>
                    <a:pt x="437" y="1340"/>
                  </a:lnTo>
                  <a:lnTo>
                    <a:pt x="465" y="1344"/>
                  </a:lnTo>
                  <a:lnTo>
                    <a:pt x="491" y="1350"/>
                  </a:lnTo>
                  <a:lnTo>
                    <a:pt x="519" y="1352"/>
                  </a:lnTo>
                  <a:lnTo>
                    <a:pt x="547" y="1352"/>
                  </a:lnTo>
                  <a:lnTo>
                    <a:pt x="547" y="1352"/>
                  </a:lnTo>
                  <a:lnTo>
                    <a:pt x="575" y="1352"/>
                  </a:lnTo>
                  <a:lnTo>
                    <a:pt x="603" y="1350"/>
                  </a:lnTo>
                  <a:lnTo>
                    <a:pt x="631" y="1344"/>
                  </a:lnTo>
                  <a:lnTo>
                    <a:pt x="657" y="1340"/>
                  </a:lnTo>
                  <a:lnTo>
                    <a:pt x="683" y="1332"/>
                  </a:lnTo>
                  <a:lnTo>
                    <a:pt x="709" y="1322"/>
                  </a:lnTo>
                  <a:lnTo>
                    <a:pt x="735" y="1312"/>
                  </a:lnTo>
                  <a:lnTo>
                    <a:pt x="759" y="1300"/>
                  </a:lnTo>
                  <a:lnTo>
                    <a:pt x="783" y="1286"/>
                  </a:lnTo>
                  <a:lnTo>
                    <a:pt x="807" y="1270"/>
                  </a:lnTo>
                  <a:lnTo>
                    <a:pt x="831" y="1254"/>
                  </a:lnTo>
                  <a:lnTo>
                    <a:pt x="853" y="1238"/>
                  </a:lnTo>
                  <a:lnTo>
                    <a:pt x="873" y="1218"/>
                  </a:lnTo>
                  <a:lnTo>
                    <a:pt x="895" y="1198"/>
                  </a:lnTo>
                  <a:lnTo>
                    <a:pt x="915" y="1176"/>
                  </a:lnTo>
                  <a:lnTo>
                    <a:pt x="933" y="1154"/>
                  </a:lnTo>
                  <a:lnTo>
                    <a:pt x="951" y="1130"/>
                  </a:lnTo>
                  <a:lnTo>
                    <a:pt x="969" y="1106"/>
                  </a:lnTo>
                  <a:lnTo>
                    <a:pt x="985" y="1080"/>
                  </a:lnTo>
                  <a:lnTo>
                    <a:pt x="1001" y="1054"/>
                  </a:lnTo>
                  <a:lnTo>
                    <a:pt x="1015" y="1026"/>
                  </a:lnTo>
                  <a:lnTo>
                    <a:pt x="1027" y="998"/>
                  </a:lnTo>
                  <a:lnTo>
                    <a:pt x="1039" y="970"/>
                  </a:lnTo>
                  <a:lnTo>
                    <a:pt x="1052" y="940"/>
                  </a:lnTo>
                  <a:lnTo>
                    <a:pt x="1062" y="908"/>
                  </a:lnTo>
                  <a:lnTo>
                    <a:pt x="1070" y="878"/>
                  </a:lnTo>
                  <a:lnTo>
                    <a:pt x="1078" y="844"/>
                  </a:lnTo>
                  <a:lnTo>
                    <a:pt x="1084" y="812"/>
                  </a:lnTo>
                  <a:lnTo>
                    <a:pt x="1088" y="778"/>
                  </a:lnTo>
                  <a:lnTo>
                    <a:pt x="1092" y="746"/>
                  </a:lnTo>
                  <a:lnTo>
                    <a:pt x="1094" y="710"/>
                  </a:lnTo>
                  <a:lnTo>
                    <a:pt x="1094" y="676"/>
                  </a:lnTo>
                  <a:lnTo>
                    <a:pt x="1094" y="676"/>
                  </a:lnTo>
                  <a:lnTo>
                    <a:pt x="1094" y="642"/>
                  </a:lnTo>
                  <a:lnTo>
                    <a:pt x="1092" y="606"/>
                  </a:lnTo>
                  <a:lnTo>
                    <a:pt x="1088" y="574"/>
                  </a:lnTo>
                  <a:lnTo>
                    <a:pt x="1084" y="540"/>
                  </a:lnTo>
                  <a:lnTo>
                    <a:pt x="1078" y="508"/>
                  </a:lnTo>
                  <a:lnTo>
                    <a:pt x="1070" y="474"/>
                  </a:lnTo>
                  <a:lnTo>
                    <a:pt x="1062" y="444"/>
                  </a:lnTo>
                  <a:lnTo>
                    <a:pt x="1052" y="412"/>
                  </a:lnTo>
                  <a:lnTo>
                    <a:pt x="1039" y="382"/>
                  </a:lnTo>
                  <a:lnTo>
                    <a:pt x="1027" y="354"/>
                  </a:lnTo>
                  <a:lnTo>
                    <a:pt x="1015" y="326"/>
                  </a:lnTo>
                  <a:lnTo>
                    <a:pt x="1001" y="298"/>
                  </a:lnTo>
                  <a:lnTo>
                    <a:pt x="985" y="272"/>
                  </a:lnTo>
                  <a:lnTo>
                    <a:pt x="969" y="246"/>
                  </a:lnTo>
                  <a:lnTo>
                    <a:pt x="951" y="222"/>
                  </a:lnTo>
                  <a:lnTo>
                    <a:pt x="933" y="198"/>
                  </a:lnTo>
                  <a:lnTo>
                    <a:pt x="915" y="176"/>
                  </a:lnTo>
                  <a:lnTo>
                    <a:pt x="895" y="154"/>
                  </a:lnTo>
                  <a:lnTo>
                    <a:pt x="873" y="134"/>
                  </a:lnTo>
                  <a:lnTo>
                    <a:pt x="853" y="114"/>
                  </a:lnTo>
                  <a:lnTo>
                    <a:pt x="831" y="98"/>
                  </a:lnTo>
                  <a:lnTo>
                    <a:pt x="807" y="82"/>
                  </a:lnTo>
                  <a:lnTo>
                    <a:pt x="783" y="66"/>
                  </a:lnTo>
                  <a:lnTo>
                    <a:pt x="759" y="52"/>
                  </a:lnTo>
                  <a:lnTo>
                    <a:pt x="735" y="40"/>
                  </a:lnTo>
                  <a:lnTo>
                    <a:pt x="709" y="30"/>
                  </a:lnTo>
                  <a:lnTo>
                    <a:pt x="683" y="20"/>
                  </a:lnTo>
                  <a:lnTo>
                    <a:pt x="657" y="14"/>
                  </a:lnTo>
                  <a:lnTo>
                    <a:pt x="631" y="8"/>
                  </a:lnTo>
                  <a:lnTo>
                    <a:pt x="603" y="2"/>
                  </a:lnTo>
                  <a:lnTo>
                    <a:pt x="575" y="0"/>
                  </a:lnTo>
                  <a:lnTo>
                    <a:pt x="547" y="0"/>
                  </a:lnTo>
                  <a:lnTo>
                    <a:pt x="547" y="0"/>
                  </a:lnTo>
                  <a:close/>
                  <a:moveTo>
                    <a:pt x="547" y="1140"/>
                  </a:moveTo>
                  <a:lnTo>
                    <a:pt x="547" y="1140"/>
                  </a:lnTo>
                  <a:lnTo>
                    <a:pt x="531" y="1140"/>
                  </a:lnTo>
                  <a:lnTo>
                    <a:pt x="513" y="1138"/>
                  </a:lnTo>
                  <a:lnTo>
                    <a:pt x="481" y="1132"/>
                  </a:lnTo>
                  <a:lnTo>
                    <a:pt x="449" y="1120"/>
                  </a:lnTo>
                  <a:lnTo>
                    <a:pt x="417" y="1104"/>
                  </a:lnTo>
                  <a:lnTo>
                    <a:pt x="389" y="1084"/>
                  </a:lnTo>
                  <a:lnTo>
                    <a:pt x="361" y="1062"/>
                  </a:lnTo>
                  <a:lnTo>
                    <a:pt x="335" y="1034"/>
                  </a:lnTo>
                  <a:lnTo>
                    <a:pt x="311" y="1004"/>
                  </a:lnTo>
                  <a:lnTo>
                    <a:pt x="289" y="972"/>
                  </a:lnTo>
                  <a:lnTo>
                    <a:pt x="271" y="936"/>
                  </a:lnTo>
                  <a:lnTo>
                    <a:pt x="253" y="898"/>
                  </a:lnTo>
                  <a:lnTo>
                    <a:pt x="239" y="856"/>
                  </a:lnTo>
                  <a:lnTo>
                    <a:pt x="229" y="814"/>
                  </a:lnTo>
                  <a:lnTo>
                    <a:pt x="221" y="770"/>
                  </a:lnTo>
                  <a:lnTo>
                    <a:pt x="215" y="724"/>
                  </a:lnTo>
                  <a:lnTo>
                    <a:pt x="213" y="676"/>
                  </a:lnTo>
                  <a:lnTo>
                    <a:pt x="213" y="676"/>
                  </a:lnTo>
                  <a:lnTo>
                    <a:pt x="215" y="628"/>
                  </a:lnTo>
                  <a:lnTo>
                    <a:pt x="221" y="582"/>
                  </a:lnTo>
                  <a:lnTo>
                    <a:pt x="229" y="538"/>
                  </a:lnTo>
                  <a:lnTo>
                    <a:pt x="239" y="496"/>
                  </a:lnTo>
                  <a:lnTo>
                    <a:pt x="253" y="454"/>
                  </a:lnTo>
                  <a:lnTo>
                    <a:pt x="271" y="416"/>
                  </a:lnTo>
                  <a:lnTo>
                    <a:pt x="289" y="380"/>
                  </a:lnTo>
                  <a:lnTo>
                    <a:pt x="311" y="348"/>
                  </a:lnTo>
                  <a:lnTo>
                    <a:pt x="335" y="318"/>
                  </a:lnTo>
                  <a:lnTo>
                    <a:pt x="361" y="290"/>
                  </a:lnTo>
                  <a:lnTo>
                    <a:pt x="389" y="268"/>
                  </a:lnTo>
                  <a:lnTo>
                    <a:pt x="417" y="248"/>
                  </a:lnTo>
                  <a:lnTo>
                    <a:pt x="449" y="232"/>
                  </a:lnTo>
                  <a:lnTo>
                    <a:pt x="481" y="220"/>
                  </a:lnTo>
                  <a:lnTo>
                    <a:pt x="513" y="214"/>
                  </a:lnTo>
                  <a:lnTo>
                    <a:pt x="531" y="212"/>
                  </a:lnTo>
                  <a:lnTo>
                    <a:pt x="547" y="212"/>
                  </a:lnTo>
                  <a:lnTo>
                    <a:pt x="547" y="212"/>
                  </a:lnTo>
                  <a:lnTo>
                    <a:pt x="565" y="212"/>
                  </a:lnTo>
                  <a:lnTo>
                    <a:pt x="581" y="214"/>
                  </a:lnTo>
                  <a:lnTo>
                    <a:pt x="615" y="220"/>
                  </a:lnTo>
                  <a:lnTo>
                    <a:pt x="647" y="232"/>
                  </a:lnTo>
                  <a:lnTo>
                    <a:pt x="677" y="248"/>
                  </a:lnTo>
                  <a:lnTo>
                    <a:pt x="707" y="268"/>
                  </a:lnTo>
                  <a:lnTo>
                    <a:pt x="733" y="290"/>
                  </a:lnTo>
                  <a:lnTo>
                    <a:pt x="759" y="318"/>
                  </a:lnTo>
                  <a:lnTo>
                    <a:pt x="783" y="348"/>
                  </a:lnTo>
                  <a:lnTo>
                    <a:pt x="805" y="380"/>
                  </a:lnTo>
                  <a:lnTo>
                    <a:pt x="825" y="416"/>
                  </a:lnTo>
                  <a:lnTo>
                    <a:pt x="841" y="454"/>
                  </a:lnTo>
                  <a:lnTo>
                    <a:pt x="855" y="496"/>
                  </a:lnTo>
                  <a:lnTo>
                    <a:pt x="867" y="538"/>
                  </a:lnTo>
                  <a:lnTo>
                    <a:pt x="875" y="582"/>
                  </a:lnTo>
                  <a:lnTo>
                    <a:pt x="879" y="628"/>
                  </a:lnTo>
                  <a:lnTo>
                    <a:pt x="881" y="676"/>
                  </a:lnTo>
                  <a:lnTo>
                    <a:pt x="881" y="676"/>
                  </a:lnTo>
                  <a:lnTo>
                    <a:pt x="879" y="724"/>
                  </a:lnTo>
                  <a:lnTo>
                    <a:pt x="875" y="770"/>
                  </a:lnTo>
                  <a:lnTo>
                    <a:pt x="867" y="814"/>
                  </a:lnTo>
                  <a:lnTo>
                    <a:pt x="855" y="856"/>
                  </a:lnTo>
                  <a:lnTo>
                    <a:pt x="841" y="898"/>
                  </a:lnTo>
                  <a:lnTo>
                    <a:pt x="825" y="936"/>
                  </a:lnTo>
                  <a:lnTo>
                    <a:pt x="805" y="972"/>
                  </a:lnTo>
                  <a:lnTo>
                    <a:pt x="783" y="1004"/>
                  </a:lnTo>
                  <a:lnTo>
                    <a:pt x="759" y="1034"/>
                  </a:lnTo>
                  <a:lnTo>
                    <a:pt x="733" y="1062"/>
                  </a:lnTo>
                  <a:lnTo>
                    <a:pt x="707" y="1084"/>
                  </a:lnTo>
                  <a:lnTo>
                    <a:pt x="677" y="1104"/>
                  </a:lnTo>
                  <a:lnTo>
                    <a:pt x="647" y="1120"/>
                  </a:lnTo>
                  <a:lnTo>
                    <a:pt x="615" y="1132"/>
                  </a:lnTo>
                  <a:lnTo>
                    <a:pt x="581" y="1138"/>
                  </a:lnTo>
                  <a:lnTo>
                    <a:pt x="565" y="1140"/>
                  </a:lnTo>
                  <a:lnTo>
                    <a:pt x="547" y="1140"/>
                  </a:lnTo>
                  <a:lnTo>
                    <a:pt x="547" y="1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963815" y="637817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 smtClean="0">
                <a:solidFill>
                  <a:srgbClr val="717171"/>
                </a:solidFill>
              </a:rPr>
              <a:t>Які</a:t>
            </a:r>
            <a:r>
              <a:rPr lang="ru-RU" sz="800" dirty="0" smtClean="0">
                <a:solidFill>
                  <a:srgbClr val="717171"/>
                </a:solidFill>
              </a:rPr>
              <a:t> </a:t>
            </a:r>
            <a:r>
              <a:rPr lang="ru-RU" sz="800" dirty="0">
                <a:solidFill>
                  <a:srgbClr val="717171"/>
                </a:solidFill>
              </a:rPr>
              <a:t>характеристики, на Вашу думку, </a:t>
            </a:r>
            <a:r>
              <a:rPr lang="ru-RU" sz="800" dirty="0" err="1">
                <a:solidFill>
                  <a:srgbClr val="717171"/>
                </a:solidFill>
              </a:rPr>
              <a:t>підходять</a:t>
            </a:r>
            <a:r>
              <a:rPr lang="ru-RU" sz="800" dirty="0">
                <a:solidFill>
                  <a:srgbClr val="717171"/>
                </a:solidFill>
              </a:rPr>
              <a:t> телеканалу _____? Ви можете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одну характеристику, </a:t>
            </a:r>
            <a:r>
              <a:rPr lang="ru-RU" sz="800" dirty="0" err="1">
                <a:solidFill>
                  <a:srgbClr val="717171"/>
                </a:solidFill>
              </a:rPr>
              <a:t>кілька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або</a:t>
            </a:r>
            <a:r>
              <a:rPr lang="ru-RU" sz="800" dirty="0">
                <a:solidFill>
                  <a:srgbClr val="717171"/>
                </a:solidFill>
              </a:rPr>
              <a:t> не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жодної</a:t>
            </a:r>
            <a:r>
              <a:rPr lang="ru-RU" sz="800" dirty="0">
                <a:solidFill>
                  <a:srgbClr val="717171"/>
                </a:solidFill>
              </a:rPr>
              <a:t>. 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63"/>
          <p:cNvSpPr/>
          <p:nvPr/>
        </p:nvSpPr>
        <p:spPr>
          <a:xfrm>
            <a:off x="6143625" y="6234617"/>
            <a:ext cx="3072592" cy="143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800" b="0" dirty="0" smtClean="0">
                <a:solidFill>
                  <a:schemeClr val="tx1"/>
                </a:solidFill>
              </a:rPr>
              <a:t>Канал-лідер</a:t>
            </a:r>
            <a:endParaRPr lang="en-GB" sz="800" b="0" dirty="0">
              <a:solidFill>
                <a:schemeClr val="tx1"/>
              </a:solidFill>
            </a:endParaRPr>
          </a:p>
        </p:txBody>
      </p:sp>
      <p:grpSp>
        <p:nvGrpSpPr>
          <p:cNvPr id="20" name="Group 83"/>
          <p:cNvGrpSpPr/>
          <p:nvPr/>
        </p:nvGrpSpPr>
        <p:grpSpPr>
          <a:xfrm>
            <a:off x="6053625" y="6198170"/>
            <a:ext cx="180000" cy="180000"/>
            <a:chOff x="2946400" y="279400"/>
            <a:chExt cx="6286500" cy="6286500"/>
          </a:xfrm>
          <a:solidFill>
            <a:schemeClr val="bg2"/>
          </a:solidFill>
        </p:grpSpPr>
        <p:sp>
          <p:nvSpPr>
            <p:cNvPr id="21" name="Freeform 90"/>
            <p:cNvSpPr>
              <a:spLocks noEditPoints="1"/>
            </p:cNvSpPr>
            <p:nvPr/>
          </p:nvSpPr>
          <p:spPr bwMode="auto">
            <a:xfrm>
              <a:off x="2946400" y="279400"/>
              <a:ext cx="6286500" cy="6286500"/>
            </a:xfrm>
            <a:custGeom>
              <a:avLst/>
              <a:gdLst>
                <a:gd name="T0" fmla="*/ 3898 w 3960"/>
                <a:gd name="T1" fmla="*/ 366 h 3960"/>
                <a:gd name="T2" fmla="*/ 3235 w 3960"/>
                <a:gd name="T3" fmla="*/ 112 h 3960"/>
                <a:gd name="T4" fmla="*/ 3207 w 3960"/>
                <a:gd name="T5" fmla="*/ 34 h 3960"/>
                <a:gd name="T6" fmla="*/ 831 w 3960"/>
                <a:gd name="T7" fmla="*/ 0 h 3960"/>
                <a:gd name="T8" fmla="*/ 741 w 3960"/>
                <a:gd name="T9" fmla="*/ 50 h 3960"/>
                <a:gd name="T10" fmla="*/ 106 w 3960"/>
                <a:gd name="T11" fmla="*/ 356 h 3960"/>
                <a:gd name="T12" fmla="*/ 42 w 3960"/>
                <a:gd name="T13" fmla="*/ 378 h 3960"/>
                <a:gd name="T14" fmla="*/ 8 w 3960"/>
                <a:gd name="T15" fmla="*/ 422 h 3960"/>
                <a:gd name="T16" fmla="*/ 140 w 3960"/>
                <a:gd name="T17" fmla="*/ 1412 h 3960"/>
                <a:gd name="T18" fmla="*/ 166 w 3960"/>
                <a:gd name="T19" fmla="*/ 1576 h 3960"/>
                <a:gd name="T20" fmla="*/ 256 w 3960"/>
                <a:gd name="T21" fmla="*/ 1760 h 3960"/>
                <a:gd name="T22" fmla="*/ 406 w 3960"/>
                <a:gd name="T23" fmla="*/ 1928 h 3960"/>
                <a:gd name="T24" fmla="*/ 609 w 3960"/>
                <a:gd name="T25" fmla="*/ 2074 h 3960"/>
                <a:gd name="T26" fmla="*/ 997 w 3960"/>
                <a:gd name="T27" fmla="*/ 2250 h 3960"/>
                <a:gd name="T28" fmla="*/ 1187 w 3960"/>
                <a:gd name="T29" fmla="*/ 2526 h 3960"/>
                <a:gd name="T30" fmla="*/ 1431 w 3960"/>
                <a:gd name="T31" fmla="*/ 2736 h 3960"/>
                <a:gd name="T32" fmla="*/ 1205 w 3960"/>
                <a:gd name="T33" fmla="*/ 3794 h 3960"/>
                <a:gd name="T34" fmla="*/ 1185 w 3960"/>
                <a:gd name="T35" fmla="*/ 3862 h 3960"/>
                <a:gd name="T36" fmla="*/ 1213 w 3960"/>
                <a:gd name="T37" fmla="*/ 3928 h 3960"/>
                <a:gd name="T38" fmla="*/ 1291 w 3960"/>
                <a:gd name="T39" fmla="*/ 3960 h 3960"/>
                <a:gd name="T40" fmla="*/ 2723 w 3960"/>
                <a:gd name="T41" fmla="*/ 3946 h 3960"/>
                <a:gd name="T42" fmla="*/ 2769 w 3960"/>
                <a:gd name="T43" fmla="*/ 3890 h 3960"/>
                <a:gd name="T44" fmla="*/ 2763 w 3960"/>
                <a:gd name="T45" fmla="*/ 3806 h 3960"/>
                <a:gd name="T46" fmla="*/ 2436 w 3960"/>
                <a:gd name="T47" fmla="*/ 2788 h 3960"/>
                <a:gd name="T48" fmla="*/ 2697 w 3960"/>
                <a:gd name="T49" fmla="*/ 2604 h 3960"/>
                <a:gd name="T50" fmla="*/ 2907 w 3960"/>
                <a:gd name="T51" fmla="*/ 2348 h 3960"/>
                <a:gd name="T52" fmla="*/ 3233 w 3960"/>
                <a:gd name="T53" fmla="*/ 2138 h 3960"/>
                <a:gd name="T54" fmla="*/ 3492 w 3960"/>
                <a:gd name="T55" fmla="*/ 1978 h 3960"/>
                <a:gd name="T56" fmla="*/ 3660 w 3960"/>
                <a:gd name="T57" fmla="*/ 1818 h 3960"/>
                <a:gd name="T58" fmla="*/ 3770 w 3960"/>
                <a:gd name="T59" fmla="*/ 1638 h 3960"/>
                <a:gd name="T60" fmla="*/ 3818 w 3960"/>
                <a:gd name="T61" fmla="*/ 1444 h 3960"/>
                <a:gd name="T62" fmla="*/ 3958 w 3960"/>
                <a:gd name="T63" fmla="*/ 444 h 3960"/>
                <a:gd name="T64" fmla="*/ 3934 w 3960"/>
                <a:gd name="T65" fmla="*/ 392 h 3960"/>
                <a:gd name="T66" fmla="*/ 352 w 3960"/>
                <a:gd name="T67" fmla="*/ 1404 h 3960"/>
                <a:gd name="T68" fmla="*/ 811 w 3960"/>
                <a:gd name="T69" fmla="*/ 1486 h 3960"/>
                <a:gd name="T70" fmla="*/ 853 w 3960"/>
                <a:gd name="T71" fmla="*/ 1860 h 3960"/>
                <a:gd name="T72" fmla="*/ 715 w 3960"/>
                <a:gd name="T73" fmla="*/ 1890 h 3960"/>
                <a:gd name="T74" fmla="*/ 464 w 3960"/>
                <a:gd name="T75" fmla="*/ 1684 h 3960"/>
                <a:gd name="T76" fmla="*/ 354 w 3960"/>
                <a:gd name="T77" fmla="*/ 1444 h 3960"/>
                <a:gd name="T78" fmla="*/ 2186 w 3960"/>
                <a:gd name="T79" fmla="*/ 2662 h 3960"/>
                <a:gd name="T80" fmla="*/ 2130 w 3960"/>
                <a:gd name="T81" fmla="*/ 2740 h 3960"/>
                <a:gd name="T82" fmla="*/ 2138 w 3960"/>
                <a:gd name="T83" fmla="*/ 3286 h 3960"/>
                <a:gd name="T84" fmla="*/ 1820 w 3960"/>
                <a:gd name="T85" fmla="*/ 3286 h 3960"/>
                <a:gd name="T86" fmla="*/ 1830 w 3960"/>
                <a:gd name="T87" fmla="*/ 2738 h 3960"/>
                <a:gd name="T88" fmla="*/ 1772 w 3960"/>
                <a:gd name="T89" fmla="*/ 2660 h 3960"/>
                <a:gd name="T90" fmla="*/ 1602 w 3960"/>
                <a:gd name="T91" fmla="*/ 2590 h 3960"/>
                <a:gd name="T92" fmla="*/ 1395 w 3960"/>
                <a:gd name="T93" fmla="*/ 2438 h 3960"/>
                <a:gd name="T94" fmla="*/ 1227 w 3960"/>
                <a:gd name="T95" fmla="*/ 2228 h 3960"/>
                <a:gd name="T96" fmla="*/ 1105 w 3960"/>
                <a:gd name="T97" fmla="*/ 1974 h 3960"/>
                <a:gd name="T98" fmla="*/ 1037 w 3960"/>
                <a:gd name="T99" fmla="*/ 1686 h 3960"/>
                <a:gd name="T100" fmla="*/ 2995 w 3960"/>
                <a:gd name="T101" fmla="*/ 568 h 3960"/>
                <a:gd name="T102" fmla="*/ 2935 w 3960"/>
                <a:gd name="T103" fmla="*/ 1590 h 3960"/>
                <a:gd name="T104" fmla="*/ 2883 w 3960"/>
                <a:gd name="T105" fmla="*/ 1886 h 3960"/>
                <a:gd name="T106" fmla="*/ 2779 w 3960"/>
                <a:gd name="T107" fmla="*/ 2150 h 3960"/>
                <a:gd name="T108" fmla="*/ 2627 w 3960"/>
                <a:gd name="T109" fmla="*/ 2374 h 3960"/>
                <a:gd name="T110" fmla="*/ 2432 w 3960"/>
                <a:gd name="T111" fmla="*/ 2546 h 3960"/>
                <a:gd name="T112" fmla="*/ 2204 w 3960"/>
                <a:gd name="T113" fmla="*/ 2654 h 3960"/>
                <a:gd name="T114" fmla="*/ 3608 w 3960"/>
                <a:gd name="T115" fmla="*/ 1424 h 3960"/>
                <a:gd name="T116" fmla="*/ 3526 w 3960"/>
                <a:gd name="T117" fmla="*/ 1644 h 3960"/>
                <a:gd name="T118" fmla="*/ 3295 w 3960"/>
                <a:gd name="T119" fmla="*/ 1858 h 3960"/>
                <a:gd name="T120" fmla="*/ 3093 w 3960"/>
                <a:gd name="T121" fmla="*/ 1918 h 3960"/>
                <a:gd name="T122" fmla="*/ 3149 w 3960"/>
                <a:gd name="T123" fmla="*/ 1552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60" h="3960">
                  <a:moveTo>
                    <a:pt x="3934" y="392"/>
                  </a:moveTo>
                  <a:lnTo>
                    <a:pt x="3934" y="392"/>
                  </a:lnTo>
                  <a:lnTo>
                    <a:pt x="3926" y="384"/>
                  </a:lnTo>
                  <a:lnTo>
                    <a:pt x="3918" y="378"/>
                  </a:lnTo>
                  <a:lnTo>
                    <a:pt x="3908" y="370"/>
                  </a:lnTo>
                  <a:lnTo>
                    <a:pt x="3898" y="366"/>
                  </a:lnTo>
                  <a:lnTo>
                    <a:pt x="3888" y="362"/>
                  </a:lnTo>
                  <a:lnTo>
                    <a:pt x="3876" y="358"/>
                  </a:lnTo>
                  <a:lnTo>
                    <a:pt x="3864" y="356"/>
                  </a:lnTo>
                  <a:lnTo>
                    <a:pt x="3854" y="356"/>
                  </a:lnTo>
                  <a:lnTo>
                    <a:pt x="3221" y="356"/>
                  </a:lnTo>
                  <a:lnTo>
                    <a:pt x="3235" y="112"/>
                  </a:lnTo>
                  <a:lnTo>
                    <a:pt x="3235" y="112"/>
                  </a:lnTo>
                  <a:lnTo>
                    <a:pt x="3235" y="90"/>
                  </a:lnTo>
                  <a:lnTo>
                    <a:pt x="3229" y="70"/>
                  </a:lnTo>
                  <a:lnTo>
                    <a:pt x="3219" y="50"/>
                  </a:lnTo>
                  <a:lnTo>
                    <a:pt x="3207" y="34"/>
                  </a:lnTo>
                  <a:lnTo>
                    <a:pt x="3207" y="34"/>
                  </a:lnTo>
                  <a:lnTo>
                    <a:pt x="3191" y="20"/>
                  </a:lnTo>
                  <a:lnTo>
                    <a:pt x="3171" y="8"/>
                  </a:lnTo>
                  <a:lnTo>
                    <a:pt x="3151" y="2"/>
                  </a:lnTo>
                  <a:lnTo>
                    <a:pt x="3129" y="0"/>
                  </a:lnTo>
                  <a:lnTo>
                    <a:pt x="831" y="0"/>
                  </a:lnTo>
                  <a:lnTo>
                    <a:pt x="831" y="0"/>
                  </a:lnTo>
                  <a:lnTo>
                    <a:pt x="809" y="2"/>
                  </a:lnTo>
                  <a:lnTo>
                    <a:pt x="789" y="8"/>
                  </a:lnTo>
                  <a:lnTo>
                    <a:pt x="771" y="20"/>
                  </a:lnTo>
                  <a:lnTo>
                    <a:pt x="755" y="34"/>
                  </a:lnTo>
                  <a:lnTo>
                    <a:pt x="755" y="34"/>
                  </a:lnTo>
                  <a:lnTo>
                    <a:pt x="741" y="50"/>
                  </a:lnTo>
                  <a:lnTo>
                    <a:pt x="731" y="70"/>
                  </a:lnTo>
                  <a:lnTo>
                    <a:pt x="727" y="90"/>
                  </a:lnTo>
                  <a:lnTo>
                    <a:pt x="725" y="112"/>
                  </a:lnTo>
                  <a:lnTo>
                    <a:pt x="741" y="356"/>
                  </a:lnTo>
                  <a:lnTo>
                    <a:pt x="106" y="356"/>
                  </a:lnTo>
                  <a:lnTo>
                    <a:pt x="106" y="356"/>
                  </a:lnTo>
                  <a:lnTo>
                    <a:pt x="94" y="356"/>
                  </a:lnTo>
                  <a:lnTo>
                    <a:pt x="84" y="358"/>
                  </a:lnTo>
                  <a:lnTo>
                    <a:pt x="72" y="362"/>
                  </a:lnTo>
                  <a:lnTo>
                    <a:pt x="62" y="366"/>
                  </a:lnTo>
                  <a:lnTo>
                    <a:pt x="52" y="370"/>
                  </a:lnTo>
                  <a:lnTo>
                    <a:pt x="42" y="378"/>
                  </a:lnTo>
                  <a:lnTo>
                    <a:pt x="34" y="384"/>
                  </a:lnTo>
                  <a:lnTo>
                    <a:pt x="26" y="392"/>
                  </a:lnTo>
                  <a:lnTo>
                    <a:pt x="26" y="392"/>
                  </a:lnTo>
                  <a:lnTo>
                    <a:pt x="18" y="402"/>
                  </a:lnTo>
                  <a:lnTo>
                    <a:pt x="14" y="412"/>
                  </a:lnTo>
                  <a:lnTo>
                    <a:pt x="8" y="422"/>
                  </a:lnTo>
                  <a:lnTo>
                    <a:pt x="4" y="432"/>
                  </a:lnTo>
                  <a:lnTo>
                    <a:pt x="2" y="444"/>
                  </a:lnTo>
                  <a:lnTo>
                    <a:pt x="0" y="454"/>
                  </a:lnTo>
                  <a:lnTo>
                    <a:pt x="0" y="466"/>
                  </a:lnTo>
                  <a:lnTo>
                    <a:pt x="2" y="478"/>
                  </a:lnTo>
                  <a:lnTo>
                    <a:pt x="140" y="1412"/>
                  </a:lnTo>
                  <a:lnTo>
                    <a:pt x="140" y="1412"/>
                  </a:lnTo>
                  <a:lnTo>
                    <a:pt x="142" y="1444"/>
                  </a:lnTo>
                  <a:lnTo>
                    <a:pt x="144" y="1478"/>
                  </a:lnTo>
                  <a:lnTo>
                    <a:pt x="150" y="1510"/>
                  </a:lnTo>
                  <a:lnTo>
                    <a:pt x="156" y="1544"/>
                  </a:lnTo>
                  <a:lnTo>
                    <a:pt x="166" y="1576"/>
                  </a:lnTo>
                  <a:lnTo>
                    <a:pt x="176" y="1608"/>
                  </a:lnTo>
                  <a:lnTo>
                    <a:pt x="190" y="1638"/>
                  </a:lnTo>
                  <a:lnTo>
                    <a:pt x="204" y="1670"/>
                  </a:lnTo>
                  <a:lnTo>
                    <a:pt x="220" y="1700"/>
                  </a:lnTo>
                  <a:lnTo>
                    <a:pt x="238" y="1730"/>
                  </a:lnTo>
                  <a:lnTo>
                    <a:pt x="256" y="1760"/>
                  </a:lnTo>
                  <a:lnTo>
                    <a:pt x="278" y="1788"/>
                  </a:lnTo>
                  <a:lnTo>
                    <a:pt x="300" y="1818"/>
                  </a:lnTo>
                  <a:lnTo>
                    <a:pt x="324" y="1846"/>
                  </a:lnTo>
                  <a:lnTo>
                    <a:pt x="350" y="1874"/>
                  </a:lnTo>
                  <a:lnTo>
                    <a:pt x="378" y="1900"/>
                  </a:lnTo>
                  <a:lnTo>
                    <a:pt x="406" y="1928"/>
                  </a:lnTo>
                  <a:lnTo>
                    <a:pt x="436" y="1954"/>
                  </a:lnTo>
                  <a:lnTo>
                    <a:pt x="468" y="1978"/>
                  </a:lnTo>
                  <a:lnTo>
                    <a:pt x="501" y="2004"/>
                  </a:lnTo>
                  <a:lnTo>
                    <a:pt x="535" y="2028"/>
                  </a:lnTo>
                  <a:lnTo>
                    <a:pt x="571" y="2052"/>
                  </a:lnTo>
                  <a:lnTo>
                    <a:pt x="609" y="2074"/>
                  </a:lnTo>
                  <a:lnTo>
                    <a:pt x="647" y="2096"/>
                  </a:lnTo>
                  <a:lnTo>
                    <a:pt x="727" y="2140"/>
                  </a:lnTo>
                  <a:lnTo>
                    <a:pt x="813" y="2180"/>
                  </a:lnTo>
                  <a:lnTo>
                    <a:pt x="903" y="2216"/>
                  </a:lnTo>
                  <a:lnTo>
                    <a:pt x="997" y="2250"/>
                  </a:lnTo>
                  <a:lnTo>
                    <a:pt x="997" y="2250"/>
                  </a:lnTo>
                  <a:lnTo>
                    <a:pt x="1025" y="2300"/>
                  </a:lnTo>
                  <a:lnTo>
                    <a:pt x="1053" y="2348"/>
                  </a:lnTo>
                  <a:lnTo>
                    <a:pt x="1085" y="2396"/>
                  </a:lnTo>
                  <a:lnTo>
                    <a:pt x="1117" y="2440"/>
                  </a:lnTo>
                  <a:lnTo>
                    <a:pt x="1151" y="2484"/>
                  </a:lnTo>
                  <a:lnTo>
                    <a:pt x="1187" y="2526"/>
                  </a:lnTo>
                  <a:lnTo>
                    <a:pt x="1225" y="2566"/>
                  </a:lnTo>
                  <a:lnTo>
                    <a:pt x="1263" y="2604"/>
                  </a:lnTo>
                  <a:lnTo>
                    <a:pt x="1303" y="2640"/>
                  </a:lnTo>
                  <a:lnTo>
                    <a:pt x="1345" y="2674"/>
                  </a:lnTo>
                  <a:lnTo>
                    <a:pt x="1387" y="2706"/>
                  </a:lnTo>
                  <a:lnTo>
                    <a:pt x="1431" y="2736"/>
                  </a:lnTo>
                  <a:lnTo>
                    <a:pt x="1475" y="2762"/>
                  </a:lnTo>
                  <a:lnTo>
                    <a:pt x="1524" y="2788"/>
                  </a:lnTo>
                  <a:lnTo>
                    <a:pt x="1570" y="2812"/>
                  </a:lnTo>
                  <a:lnTo>
                    <a:pt x="1620" y="2832"/>
                  </a:lnTo>
                  <a:lnTo>
                    <a:pt x="1620" y="3206"/>
                  </a:lnTo>
                  <a:lnTo>
                    <a:pt x="1205" y="3794"/>
                  </a:lnTo>
                  <a:lnTo>
                    <a:pt x="1205" y="3794"/>
                  </a:lnTo>
                  <a:lnTo>
                    <a:pt x="1197" y="3806"/>
                  </a:lnTo>
                  <a:lnTo>
                    <a:pt x="1191" y="3820"/>
                  </a:lnTo>
                  <a:lnTo>
                    <a:pt x="1187" y="3834"/>
                  </a:lnTo>
                  <a:lnTo>
                    <a:pt x="1185" y="3848"/>
                  </a:lnTo>
                  <a:lnTo>
                    <a:pt x="1185" y="3862"/>
                  </a:lnTo>
                  <a:lnTo>
                    <a:pt x="1187" y="3876"/>
                  </a:lnTo>
                  <a:lnTo>
                    <a:pt x="1191" y="3890"/>
                  </a:lnTo>
                  <a:lnTo>
                    <a:pt x="1197" y="3904"/>
                  </a:lnTo>
                  <a:lnTo>
                    <a:pt x="1197" y="3904"/>
                  </a:lnTo>
                  <a:lnTo>
                    <a:pt x="1205" y="3916"/>
                  </a:lnTo>
                  <a:lnTo>
                    <a:pt x="1213" y="3928"/>
                  </a:lnTo>
                  <a:lnTo>
                    <a:pt x="1225" y="3936"/>
                  </a:lnTo>
                  <a:lnTo>
                    <a:pt x="1235" y="3946"/>
                  </a:lnTo>
                  <a:lnTo>
                    <a:pt x="1249" y="3952"/>
                  </a:lnTo>
                  <a:lnTo>
                    <a:pt x="1261" y="3956"/>
                  </a:lnTo>
                  <a:lnTo>
                    <a:pt x="1277" y="3960"/>
                  </a:lnTo>
                  <a:lnTo>
                    <a:pt x="1291" y="3960"/>
                  </a:lnTo>
                  <a:lnTo>
                    <a:pt x="2669" y="3960"/>
                  </a:lnTo>
                  <a:lnTo>
                    <a:pt x="2669" y="3960"/>
                  </a:lnTo>
                  <a:lnTo>
                    <a:pt x="2683" y="3960"/>
                  </a:lnTo>
                  <a:lnTo>
                    <a:pt x="2697" y="3956"/>
                  </a:lnTo>
                  <a:lnTo>
                    <a:pt x="2711" y="3952"/>
                  </a:lnTo>
                  <a:lnTo>
                    <a:pt x="2723" y="3946"/>
                  </a:lnTo>
                  <a:lnTo>
                    <a:pt x="2735" y="3936"/>
                  </a:lnTo>
                  <a:lnTo>
                    <a:pt x="2745" y="3928"/>
                  </a:lnTo>
                  <a:lnTo>
                    <a:pt x="2755" y="3916"/>
                  </a:lnTo>
                  <a:lnTo>
                    <a:pt x="2763" y="3904"/>
                  </a:lnTo>
                  <a:lnTo>
                    <a:pt x="2763" y="3904"/>
                  </a:lnTo>
                  <a:lnTo>
                    <a:pt x="2769" y="3890"/>
                  </a:lnTo>
                  <a:lnTo>
                    <a:pt x="2773" y="3876"/>
                  </a:lnTo>
                  <a:lnTo>
                    <a:pt x="2775" y="3862"/>
                  </a:lnTo>
                  <a:lnTo>
                    <a:pt x="2775" y="3848"/>
                  </a:lnTo>
                  <a:lnTo>
                    <a:pt x="2773" y="3834"/>
                  </a:lnTo>
                  <a:lnTo>
                    <a:pt x="2769" y="3820"/>
                  </a:lnTo>
                  <a:lnTo>
                    <a:pt x="2763" y="3806"/>
                  </a:lnTo>
                  <a:lnTo>
                    <a:pt x="2755" y="3794"/>
                  </a:lnTo>
                  <a:lnTo>
                    <a:pt x="2340" y="3206"/>
                  </a:lnTo>
                  <a:lnTo>
                    <a:pt x="2340" y="2832"/>
                  </a:lnTo>
                  <a:lnTo>
                    <a:pt x="2340" y="2832"/>
                  </a:lnTo>
                  <a:lnTo>
                    <a:pt x="2388" y="2812"/>
                  </a:lnTo>
                  <a:lnTo>
                    <a:pt x="2436" y="2788"/>
                  </a:lnTo>
                  <a:lnTo>
                    <a:pt x="2483" y="2764"/>
                  </a:lnTo>
                  <a:lnTo>
                    <a:pt x="2529" y="2736"/>
                  </a:lnTo>
                  <a:lnTo>
                    <a:pt x="2573" y="2706"/>
                  </a:lnTo>
                  <a:lnTo>
                    <a:pt x="2617" y="2674"/>
                  </a:lnTo>
                  <a:lnTo>
                    <a:pt x="2657" y="2640"/>
                  </a:lnTo>
                  <a:lnTo>
                    <a:pt x="2697" y="2604"/>
                  </a:lnTo>
                  <a:lnTo>
                    <a:pt x="2737" y="2566"/>
                  </a:lnTo>
                  <a:lnTo>
                    <a:pt x="2773" y="2526"/>
                  </a:lnTo>
                  <a:lnTo>
                    <a:pt x="2809" y="2484"/>
                  </a:lnTo>
                  <a:lnTo>
                    <a:pt x="2843" y="2440"/>
                  </a:lnTo>
                  <a:lnTo>
                    <a:pt x="2877" y="2396"/>
                  </a:lnTo>
                  <a:lnTo>
                    <a:pt x="2907" y="2348"/>
                  </a:lnTo>
                  <a:lnTo>
                    <a:pt x="2937" y="2300"/>
                  </a:lnTo>
                  <a:lnTo>
                    <a:pt x="2965" y="2250"/>
                  </a:lnTo>
                  <a:lnTo>
                    <a:pt x="2965" y="2250"/>
                  </a:lnTo>
                  <a:lnTo>
                    <a:pt x="3059" y="2216"/>
                  </a:lnTo>
                  <a:lnTo>
                    <a:pt x="3149" y="2178"/>
                  </a:lnTo>
                  <a:lnTo>
                    <a:pt x="3233" y="2138"/>
                  </a:lnTo>
                  <a:lnTo>
                    <a:pt x="3313" y="2096"/>
                  </a:lnTo>
                  <a:lnTo>
                    <a:pt x="3351" y="2074"/>
                  </a:lnTo>
                  <a:lnTo>
                    <a:pt x="3389" y="2050"/>
                  </a:lnTo>
                  <a:lnTo>
                    <a:pt x="3425" y="2028"/>
                  </a:lnTo>
                  <a:lnTo>
                    <a:pt x="3459" y="2002"/>
                  </a:lnTo>
                  <a:lnTo>
                    <a:pt x="3492" y="1978"/>
                  </a:lnTo>
                  <a:lnTo>
                    <a:pt x="3524" y="1952"/>
                  </a:lnTo>
                  <a:lnTo>
                    <a:pt x="3554" y="1926"/>
                  </a:lnTo>
                  <a:lnTo>
                    <a:pt x="3584" y="1900"/>
                  </a:lnTo>
                  <a:lnTo>
                    <a:pt x="3610" y="1872"/>
                  </a:lnTo>
                  <a:lnTo>
                    <a:pt x="3636" y="1846"/>
                  </a:lnTo>
                  <a:lnTo>
                    <a:pt x="3660" y="1818"/>
                  </a:lnTo>
                  <a:lnTo>
                    <a:pt x="3682" y="1788"/>
                  </a:lnTo>
                  <a:lnTo>
                    <a:pt x="3704" y="1760"/>
                  </a:lnTo>
                  <a:lnTo>
                    <a:pt x="3722" y="1730"/>
                  </a:lnTo>
                  <a:lnTo>
                    <a:pt x="3740" y="1700"/>
                  </a:lnTo>
                  <a:lnTo>
                    <a:pt x="3756" y="1670"/>
                  </a:lnTo>
                  <a:lnTo>
                    <a:pt x="3770" y="1638"/>
                  </a:lnTo>
                  <a:lnTo>
                    <a:pt x="3784" y="1606"/>
                  </a:lnTo>
                  <a:lnTo>
                    <a:pt x="3794" y="1576"/>
                  </a:lnTo>
                  <a:lnTo>
                    <a:pt x="3802" y="1544"/>
                  </a:lnTo>
                  <a:lnTo>
                    <a:pt x="3810" y="1510"/>
                  </a:lnTo>
                  <a:lnTo>
                    <a:pt x="3816" y="1478"/>
                  </a:lnTo>
                  <a:lnTo>
                    <a:pt x="3818" y="1444"/>
                  </a:lnTo>
                  <a:lnTo>
                    <a:pt x="3820" y="1412"/>
                  </a:lnTo>
                  <a:lnTo>
                    <a:pt x="3958" y="478"/>
                  </a:lnTo>
                  <a:lnTo>
                    <a:pt x="3958" y="478"/>
                  </a:lnTo>
                  <a:lnTo>
                    <a:pt x="3960" y="466"/>
                  </a:lnTo>
                  <a:lnTo>
                    <a:pt x="3960" y="454"/>
                  </a:lnTo>
                  <a:lnTo>
                    <a:pt x="3958" y="444"/>
                  </a:lnTo>
                  <a:lnTo>
                    <a:pt x="3956" y="432"/>
                  </a:lnTo>
                  <a:lnTo>
                    <a:pt x="3952" y="422"/>
                  </a:lnTo>
                  <a:lnTo>
                    <a:pt x="3946" y="412"/>
                  </a:lnTo>
                  <a:lnTo>
                    <a:pt x="3940" y="402"/>
                  </a:lnTo>
                  <a:lnTo>
                    <a:pt x="3934" y="392"/>
                  </a:lnTo>
                  <a:lnTo>
                    <a:pt x="3934" y="392"/>
                  </a:lnTo>
                  <a:close/>
                  <a:moveTo>
                    <a:pt x="3017" y="212"/>
                  </a:moveTo>
                  <a:lnTo>
                    <a:pt x="3009" y="344"/>
                  </a:lnTo>
                  <a:lnTo>
                    <a:pt x="953" y="344"/>
                  </a:lnTo>
                  <a:lnTo>
                    <a:pt x="945" y="212"/>
                  </a:lnTo>
                  <a:lnTo>
                    <a:pt x="3017" y="212"/>
                  </a:lnTo>
                  <a:close/>
                  <a:moveTo>
                    <a:pt x="352" y="1404"/>
                  </a:moveTo>
                  <a:lnTo>
                    <a:pt x="352" y="1404"/>
                  </a:lnTo>
                  <a:lnTo>
                    <a:pt x="350" y="1388"/>
                  </a:lnTo>
                  <a:lnTo>
                    <a:pt x="230" y="568"/>
                  </a:lnTo>
                  <a:lnTo>
                    <a:pt x="753" y="568"/>
                  </a:lnTo>
                  <a:lnTo>
                    <a:pt x="811" y="1486"/>
                  </a:lnTo>
                  <a:lnTo>
                    <a:pt x="811" y="1486"/>
                  </a:lnTo>
                  <a:lnTo>
                    <a:pt x="813" y="1550"/>
                  </a:lnTo>
                  <a:lnTo>
                    <a:pt x="815" y="1614"/>
                  </a:lnTo>
                  <a:lnTo>
                    <a:pt x="821" y="1676"/>
                  </a:lnTo>
                  <a:lnTo>
                    <a:pt x="829" y="1738"/>
                  </a:lnTo>
                  <a:lnTo>
                    <a:pt x="841" y="1800"/>
                  </a:lnTo>
                  <a:lnTo>
                    <a:pt x="853" y="1860"/>
                  </a:lnTo>
                  <a:lnTo>
                    <a:pt x="867" y="1920"/>
                  </a:lnTo>
                  <a:lnTo>
                    <a:pt x="885" y="1978"/>
                  </a:lnTo>
                  <a:lnTo>
                    <a:pt x="885" y="1978"/>
                  </a:lnTo>
                  <a:lnTo>
                    <a:pt x="825" y="1950"/>
                  </a:lnTo>
                  <a:lnTo>
                    <a:pt x="769" y="1922"/>
                  </a:lnTo>
                  <a:lnTo>
                    <a:pt x="715" y="1890"/>
                  </a:lnTo>
                  <a:lnTo>
                    <a:pt x="665" y="1860"/>
                  </a:lnTo>
                  <a:lnTo>
                    <a:pt x="617" y="1826"/>
                  </a:lnTo>
                  <a:lnTo>
                    <a:pt x="573" y="1792"/>
                  </a:lnTo>
                  <a:lnTo>
                    <a:pt x="533" y="1756"/>
                  </a:lnTo>
                  <a:lnTo>
                    <a:pt x="497" y="1720"/>
                  </a:lnTo>
                  <a:lnTo>
                    <a:pt x="464" y="1684"/>
                  </a:lnTo>
                  <a:lnTo>
                    <a:pt x="434" y="1646"/>
                  </a:lnTo>
                  <a:lnTo>
                    <a:pt x="410" y="1606"/>
                  </a:lnTo>
                  <a:lnTo>
                    <a:pt x="390" y="1568"/>
                  </a:lnTo>
                  <a:lnTo>
                    <a:pt x="374" y="1528"/>
                  </a:lnTo>
                  <a:lnTo>
                    <a:pt x="362" y="1486"/>
                  </a:lnTo>
                  <a:lnTo>
                    <a:pt x="354" y="1444"/>
                  </a:lnTo>
                  <a:lnTo>
                    <a:pt x="352" y="1424"/>
                  </a:lnTo>
                  <a:lnTo>
                    <a:pt x="352" y="1404"/>
                  </a:lnTo>
                  <a:lnTo>
                    <a:pt x="352" y="1404"/>
                  </a:lnTo>
                  <a:close/>
                  <a:moveTo>
                    <a:pt x="2204" y="2654"/>
                  </a:moveTo>
                  <a:lnTo>
                    <a:pt x="2204" y="2654"/>
                  </a:lnTo>
                  <a:lnTo>
                    <a:pt x="2186" y="2662"/>
                  </a:lnTo>
                  <a:lnTo>
                    <a:pt x="2172" y="2670"/>
                  </a:lnTo>
                  <a:lnTo>
                    <a:pt x="2160" y="2680"/>
                  </a:lnTo>
                  <a:lnTo>
                    <a:pt x="2148" y="2694"/>
                  </a:lnTo>
                  <a:lnTo>
                    <a:pt x="2140" y="2708"/>
                  </a:lnTo>
                  <a:lnTo>
                    <a:pt x="2134" y="2722"/>
                  </a:lnTo>
                  <a:lnTo>
                    <a:pt x="2130" y="2740"/>
                  </a:lnTo>
                  <a:lnTo>
                    <a:pt x="2128" y="2756"/>
                  </a:lnTo>
                  <a:lnTo>
                    <a:pt x="2128" y="3238"/>
                  </a:lnTo>
                  <a:lnTo>
                    <a:pt x="2128" y="3238"/>
                  </a:lnTo>
                  <a:lnTo>
                    <a:pt x="2128" y="3256"/>
                  </a:lnTo>
                  <a:lnTo>
                    <a:pt x="2132" y="3270"/>
                  </a:lnTo>
                  <a:lnTo>
                    <a:pt x="2138" y="3286"/>
                  </a:lnTo>
                  <a:lnTo>
                    <a:pt x="2148" y="3300"/>
                  </a:lnTo>
                  <a:lnTo>
                    <a:pt x="2462" y="3748"/>
                  </a:lnTo>
                  <a:lnTo>
                    <a:pt x="1496" y="3748"/>
                  </a:lnTo>
                  <a:lnTo>
                    <a:pt x="1812" y="3300"/>
                  </a:lnTo>
                  <a:lnTo>
                    <a:pt x="1812" y="3300"/>
                  </a:lnTo>
                  <a:lnTo>
                    <a:pt x="1820" y="3286"/>
                  </a:lnTo>
                  <a:lnTo>
                    <a:pt x="1826" y="3270"/>
                  </a:lnTo>
                  <a:lnTo>
                    <a:pt x="1830" y="3256"/>
                  </a:lnTo>
                  <a:lnTo>
                    <a:pt x="1832" y="3238"/>
                  </a:lnTo>
                  <a:lnTo>
                    <a:pt x="1832" y="2756"/>
                  </a:lnTo>
                  <a:lnTo>
                    <a:pt x="1832" y="2756"/>
                  </a:lnTo>
                  <a:lnTo>
                    <a:pt x="1830" y="2738"/>
                  </a:lnTo>
                  <a:lnTo>
                    <a:pt x="1826" y="2722"/>
                  </a:lnTo>
                  <a:lnTo>
                    <a:pt x="1820" y="2708"/>
                  </a:lnTo>
                  <a:lnTo>
                    <a:pt x="1810" y="2692"/>
                  </a:lnTo>
                  <a:lnTo>
                    <a:pt x="1800" y="2680"/>
                  </a:lnTo>
                  <a:lnTo>
                    <a:pt x="1788" y="2670"/>
                  </a:lnTo>
                  <a:lnTo>
                    <a:pt x="1772" y="2660"/>
                  </a:lnTo>
                  <a:lnTo>
                    <a:pt x="1756" y="2654"/>
                  </a:lnTo>
                  <a:lnTo>
                    <a:pt x="1756" y="2654"/>
                  </a:lnTo>
                  <a:lnTo>
                    <a:pt x="1716" y="2642"/>
                  </a:lnTo>
                  <a:lnTo>
                    <a:pt x="1678" y="2626"/>
                  </a:lnTo>
                  <a:lnTo>
                    <a:pt x="1638" y="2608"/>
                  </a:lnTo>
                  <a:lnTo>
                    <a:pt x="1602" y="2590"/>
                  </a:lnTo>
                  <a:lnTo>
                    <a:pt x="1564" y="2568"/>
                  </a:lnTo>
                  <a:lnTo>
                    <a:pt x="1528" y="2546"/>
                  </a:lnTo>
                  <a:lnTo>
                    <a:pt x="1494" y="2522"/>
                  </a:lnTo>
                  <a:lnTo>
                    <a:pt x="1459" y="2494"/>
                  </a:lnTo>
                  <a:lnTo>
                    <a:pt x="1427" y="2466"/>
                  </a:lnTo>
                  <a:lnTo>
                    <a:pt x="1395" y="2438"/>
                  </a:lnTo>
                  <a:lnTo>
                    <a:pt x="1363" y="2406"/>
                  </a:lnTo>
                  <a:lnTo>
                    <a:pt x="1335" y="2374"/>
                  </a:lnTo>
                  <a:lnTo>
                    <a:pt x="1305" y="2340"/>
                  </a:lnTo>
                  <a:lnTo>
                    <a:pt x="1279" y="2304"/>
                  </a:lnTo>
                  <a:lnTo>
                    <a:pt x="1253" y="2268"/>
                  </a:lnTo>
                  <a:lnTo>
                    <a:pt x="1227" y="2228"/>
                  </a:lnTo>
                  <a:lnTo>
                    <a:pt x="1203" y="2190"/>
                  </a:lnTo>
                  <a:lnTo>
                    <a:pt x="1181" y="2148"/>
                  </a:lnTo>
                  <a:lnTo>
                    <a:pt x="1161" y="2106"/>
                  </a:lnTo>
                  <a:lnTo>
                    <a:pt x="1141" y="2064"/>
                  </a:lnTo>
                  <a:lnTo>
                    <a:pt x="1123" y="2020"/>
                  </a:lnTo>
                  <a:lnTo>
                    <a:pt x="1105" y="1974"/>
                  </a:lnTo>
                  <a:lnTo>
                    <a:pt x="1091" y="1928"/>
                  </a:lnTo>
                  <a:lnTo>
                    <a:pt x="1077" y="1882"/>
                  </a:lnTo>
                  <a:lnTo>
                    <a:pt x="1065" y="1834"/>
                  </a:lnTo>
                  <a:lnTo>
                    <a:pt x="1053" y="1784"/>
                  </a:lnTo>
                  <a:lnTo>
                    <a:pt x="1045" y="1736"/>
                  </a:lnTo>
                  <a:lnTo>
                    <a:pt x="1037" y="1686"/>
                  </a:lnTo>
                  <a:lnTo>
                    <a:pt x="1031" y="1634"/>
                  </a:lnTo>
                  <a:lnTo>
                    <a:pt x="1027" y="1582"/>
                  </a:lnTo>
                  <a:lnTo>
                    <a:pt x="1023" y="1530"/>
                  </a:lnTo>
                  <a:lnTo>
                    <a:pt x="1023" y="1478"/>
                  </a:lnTo>
                  <a:lnTo>
                    <a:pt x="967" y="568"/>
                  </a:lnTo>
                  <a:lnTo>
                    <a:pt x="2995" y="568"/>
                  </a:lnTo>
                  <a:lnTo>
                    <a:pt x="2937" y="1478"/>
                  </a:lnTo>
                  <a:lnTo>
                    <a:pt x="2937" y="1478"/>
                  </a:lnTo>
                  <a:lnTo>
                    <a:pt x="2937" y="1486"/>
                  </a:lnTo>
                  <a:lnTo>
                    <a:pt x="2937" y="1486"/>
                  </a:lnTo>
                  <a:lnTo>
                    <a:pt x="2937" y="1538"/>
                  </a:lnTo>
                  <a:lnTo>
                    <a:pt x="2935" y="1590"/>
                  </a:lnTo>
                  <a:lnTo>
                    <a:pt x="2929" y="1640"/>
                  </a:lnTo>
                  <a:lnTo>
                    <a:pt x="2923" y="1690"/>
                  </a:lnTo>
                  <a:lnTo>
                    <a:pt x="2917" y="1740"/>
                  </a:lnTo>
                  <a:lnTo>
                    <a:pt x="2907" y="1790"/>
                  </a:lnTo>
                  <a:lnTo>
                    <a:pt x="2897" y="1838"/>
                  </a:lnTo>
                  <a:lnTo>
                    <a:pt x="2883" y="1886"/>
                  </a:lnTo>
                  <a:lnTo>
                    <a:pt x="2869" y="1932"/>
                  </a:lnTo>
                  <a:lnTo>
                    <a:pt x="2855" y="1978"/>
                  </a:lnTo>
                  <a:lnTo>
                    <a:pt x="2837" y="2022"/>
                  </a:lnTo>
                  <a:lnTo>
                    <a:pt x="2819" y="2066"/>
                  </a:lnTo>
                  <a:lnTo>
                    <a:pt x="2799" y="2110"/>
                  </a:lnTo>
                  <a:lnTo>
                    <a:pt x="2779" y="2150"/>
                  </a:lnTo>
                  <a:lnTo>
                    <a:pt x="2757" y="2192"/>
                  </a:lnTo>
                  <a:lnTo>
                    <a:pt x="2733" y="2230"/>
                  </a:lnTo>
                  <a:lnTo>
                    <a:pt x="2707" y="2268"/>
                  </a:lnTo>
                  <a:lnTo>
                    <a:pt x="2681" y="2306"/>
                  </a:lnTo>
                  <a:lnTo>
                    <a:pt x="2655" y="2340"/>
                  </a:lnTo>
                  <a:lnTo>
                    <a:pt x="2627" y="2374"/>
                  </a:lnTo>
                  <a:lnTo>
                    <a:pt x="2597" y="2408"/>
                  </a:lnTo>
                  <a:lnTo>
                    <a:pt x="2565" y="2438"/>
                  </a:lnTo>
                  <a:lnTo>
                    <a:pt x="2533" y="2468"/>
                  </a:lnTo>
                  <a:lnTo>
                    <a:pt x="2501" y="2496"/>
                  </a:lnTo>
                  <a:lnTo>
                    <a:pt x="2466" y="2522"/>
                  </a:lnTo>
                  <a:lnTo>
                    <a:pt x="2432" y="2546"/>
                  </a:lnTo>
                  <a:lnTo>
                    <a:pt x="2396" y="2570"/>
                  </a:lnTo>
                  <a:lnTo>
                    <a:pt x="2358" y="2590"/>
                  </a:lnTo>
                  <a:lnTo>
                    <a:pt x="2320" y="2610"/>
                  </a:lnTo>
                  <a:lnTo>
                    <a:pt x="2282" y="2626"/>
                  </a:lnTo>
                  <a:lnTo>
                    <a:pt x="2244" y="2642"/>
                  </a:lnTo>
                  <a:lnTo>
                    <a:pt x="2204" y="2654"/>
                  </a:lnTo>
                  <a:lnTo>
                    <a:pt x="2204" y="2654"/>
                  </a:lnTo>
                  <a:close/>
                  <a:moveTo>
                    <a:pt x="3610" y="1388"/>
                  </a:moveTo>
                  <a:lnTo>
                    <a:pt x="3610" y="1388"/>
                  </a:lnTo>
                  <a:lnTo>
                    <a:pt x="3608" y="1404"/>
                  </a:lnTo>
                  <a:lnTo>
                    <a:pt x="3608" y="1404"/>
                  </a:lnTo>
                  <a:lnTo>
                    <a:pt x="3608" y="1424"/>
                  </a:lnTo>
                  <a:lnTo>
                    <a:pt x="3606" y="1444"/>
                  </a:lnTo>
                  <a:lnTo>
                    <a:pt x="3598" y="1486"/>
                  </a:lnTo>
                  <a:lnTo>
                    <a:pt x="3586" y="1526"/>
                  </a:lnTo>
                  <a:lnTo>
                    <a:pt x="3570" y="1566"/>
                  </a:lnTo>
                  <a:lnTo>
                    <a:pt x="3550" y="1606"/>
                  </a:lnTo>
                  <a:lnTo>
                    <a:pt x="3526" y="1644"/>
                  </a:lnTo>
                  <a:lnTo>
                    <a:pt x="3496" y="1682"/>
                  </a:lnTo>
                  <a:lnTo>
                    <a:pt x="3463" y="1720"/>
                  </a:lnTo>
                  <a:lnTo>
                    <a:pt x="3427" y="1756"/>
                  </a:lnTo>
                  <a:lnTo>
                    <a:pt x="3387" y="1790"/>
                  </a:lnTo>
                  <a:lnTo>
                    <a:pt x="3343" y="1824"/>
                  </a:lnTo>
                  <a:lnTo>
                    <a:pt x="3295" y="1858"/>
                  </a:lnTo>
                  <a:lnTo>
                    <a:pt x="3245" y="1890"/>
                  </a:lnTo>
                  <a:lnTo>
                    <a:pt x="3193" y="1920"/>
                  </a:lnTo>
                  <a:lnTo>
                    <a:pt x="3135" y="1950"/>
                  </a:lnTo>
                  <a:lnTo>
                    <a:pt x="3077" y="1976"/>
                  </a:lnTo>
                  <a:lnTo>
                    <a:pt x="3077" y="1976"/>
                  </a:lnTo>
                  <a:lnTo>
                    <a:pt x="3093" y="1918"/>
                  </a:lnTo>
                  <a:lnTo>
                    <a:pt x="3107" y="1860"/>
                  </a:lnTo>
                  <a:lnTo>
                    <a:pt x="3121" y="1800"/>
                  </a:lnTo>
                  <a:lnTo>
                    <a:pt x="3131" y="1740"/>
                  </a:lnTo>
                  <a:lnTo>
                    <a:pt x="3139" y="1678"/>
                  </a:lnTo>
                  <a:lnTo>
                    <a:pt x="3145" y="1616"/>
                  </a:lnTo>
                  <a:lnTo>
                    <a:pt x="3149" y="1552"/>
                  </a:lnTo>
                  <a:lnTo>
                    <a:pt x="3149" y="1488"/>
                  </a:lnTo>
                  <a:lnTo>
                    <a:pt x="3207" y="568"/>
                  </a:lnTo>
                  <a:lnTo>
                    <a:pt x="3730" y="568"/>
                  </a:lnTo>
                  <a:lnTo>
                    <a:pt x="3610" y="1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2" name="Freeform 91"/>
            <p:cNvSpPr>
              <a:spLocks noEditPoints="1"/>
            </p:cNvSpPr>
            <p:nvPr/>
          </p:nvSpPr>
          <p:spPr bwMode="auto">
            <a:xfrm>
              <a:off x="5221288" y="1622425"/>
              <a:ext cx="1736725" cy="2146300"/>
            </a:xfrm>
            <a:custGeom>
              <a:avLst/>
              <a:gdLst>
                <a:gd name="T0" fmla="*/ 491 w 1094"/>
                <a:gd name="T1" fmla="*/ 2 h 1352"/>
                <a:gd name="T2" fmla="*/ 385 w 1094"/>
                <a:gd name="T3" fmla="*/ 30 h 1352"/>
                <a:gd name="T4" fmla="*/ 287 w 1094"/>
                <a:gd name="T5" fmla="*/ 82 h 1352"/>
                <a:gd name="T6" fmla="*/ 201 w 1094"/>
                <a:gd name="T7" fmla="*/ 154 h 1352"/>
                <a:gd name="T8" fmla="*/ 127 w 1094"/>
                <a:gd name="T9" fmla="*/ 246 h 1352"/>
                <a:gd name="T10" fmla="*/ 67 w 1094"/>
                <a:gd name="T11" fmla="*/ 354 h 1352"/>
                <a:gd name="T12" fmla="*/ 24 w 1094"/>
                <a:gd name="T13" fmla="*/ 474 h 1352"/>
                <a:gd name="T14" fmla="*/ 4 w 1094"/>
                <a:gd name="T15" fmla="*/ 606 h 1352"/>
                <a:gd name="T16" fmla="*/ 2 w 1094"/>
                <a:gd name="T17" fmla="*/ 710 h 1352"/>
                <a:gd name="T18" fmla="*/ 18 w 1094"/>
                <a:gd name="T19" fmla="*/ 844 h 1352"/>
                <a:gd name="T20" fmla="*/ 55 w 1094"/>
                <a:gd name="T21" fmla="*/ 970 h 1352"/>
                <a:gd name="T22" fmla="*/ 111 w 1094"/>
                <a:gd name="T23" fmla="*/ 1080 h 1352"/>
                <a:gd name="T24" fmla="*/ 181 w 1094"/>
                <a:gd name="T25" fmla="*/ 1176 h 1352"/>
                <a:gd name="T26" fmla="*/ 265 w 1094"/>
                <a:gd name="T27" fmla="*/ 1254 h 1352"/>
                <a:gd name="T28" fmla="*/ 359 w 1094"/>
                <a:gd name="T29" fmla="*/ 1312 h 1352"/>
                <a:gd name="T30" fmla="*/ 465 w 1094"/>
                <a:gd name="T31" fmla="*/ 1344 h 1352"/>
                <a:gd name="T32" fmla="*/ 547 w 1094"/>
                <a:gd name="T33" fmla="*/ 1352 h 1352"/>
                <a:gd name="T34" fmla="*/ 657 w 1094"/>
                <a:gd name="T35" fmla="*/ 1340 h 1352"/>
                <a:gd name="T36" fmla="*/ 759 w 1094"/>
                <a:gd name="T37" fmla="*/ 1300 h 1352"/>
                <a:gd name="T38" fmla="*/ 853 w 1094"/>
                <a:gd name="T39" fmla="*/ 1238 h 1352"/>
                <a:gd name="T40" fmla="*/ 933 w 1094"/>
                <a:gd name="T41" fmla="*/ 1154 h 1352"/>
                <a:gd name="T42" fmla="*/ 1001 w 1094"/>
                <a:gd name="T43" fmla="*/ 1054 h 1352"/>
                <a:gd name="T44" fmla="*/ 1052 w 1094"/>
                <a:gd name="T45" fmla="*/ 940 h 1352"/>
                <a:gd name="T46" fmla="*/ 1084 w 1094"/>
                <a:gd name="T47" fmla="*/ 812 h 1352"/>
                <a:gd name="T48" fmla="*/ 1094 w 1094"/>
                <a:gd name="T49" fmla="*/ 676 h 1352"/>
                <a:gd name="T50" fmla="*/ 1088 w 1094"/>
                <a:gd name="T51" fmla="*/ 574 h 1352"/>
                <a:gd name="T52" fmla="*/ 1062 w 1094"/>
                <a:gd name="T53" fmla="*/ 444 h 1352"/>
                <a:gd name="T54" fmla="*/ 1015 w 1094"/>
                <a:gd name="T55" fmla="*/ 326 h 1352"/>
                <a:gd name="T56" fmla="*/ 951 w 1094"/>
                <a:gd name="T57" fmla="*/ 222 h 1352"/>
                <a:gd name="T58" fmla="*/ 873 w 1094"/>
                <a:gd name="T59" fmla="*/ 134 h 1352"/>
                <a:gd name="T60" fmla="*/ 783 w 1094"/>
                <a:gd name="T61" fmla="*/ 66 h 1352"/>
                <a:gd name="T62" fmla="*/ 683 w 1094"/>
                <a:gd name="T63" fmla="*/ 20 h 1352"/>
                <a:gd name="T64" fmla="*/ 575 w 1094"/>
                <a:gd name="T65" fmla="*/ 0 h 1352"/>
                <a:gd name="T66" fmla="*/ 547 w 1094"/>
                <a:gd name="T67" fmla="*/ 1140 h 1352"/>
                <a:gd name="T68" fmla="*/ 449 w 1094"/>
                <a:gd name="T69" fmla="*/ 1120 h 1352"/>
                <a:gd name="T70" fmla="*/ 335 w 1094"/>
                <a:gd name="T71" fmla="*/ 1034 h 1352"/>
                <a:gd name="T72" fmla="*/ 253 w 1094"/>
                <a:gd name="T73" fmla="*/ 898 h 1352"/>
                <a:gd name="T74" fmla="*/ 215 w 1094"/>
                <a:gd name="T75" fmla="*/ 724 h 1352"/>
                <a:gd name="T76" fmla="*/ 221 w 1094"/>
                <a:gd name="T77" fmla="*/ 582 h 1352"/>
                <a:gd name="T78" fmla="*/ 271 w 1094"/>
                <a:gd name="T79" fmla="*/ 416 h 1352"/>
                <a:gd name="T80" fmla="*/ 361 w 1094"/>
                <a:gd name="T81" fmla="*/ 290 h 1352"/>
                <a:gd name="T82" fmla="*/ 481 w 1094"/>
                <a:gd name="T83" fmla="*/ 220 h 1352"/>
                <a:gd name="T84" fmla="*/ 547 w 1094"/>
                <a:gd name="T85" fmla="*/ 212 h 1352"/>
                <a:gd name="T86" fmla="*/ 647 w 1094"/>
                <a:gd name="T87" fmla="*/ 232 h 1352"/>
                <a:gd name="T88" fmla="*/ 759 w 1094"/>
                <a:gd name="T89" fmla="*/ 318 h 1352"/>
                <a:gd name="T90" fmla="*/ 841 w 1094"/>
                <a:gd name="T91" fmla="*/ 454 h 1352"/>
                <a:gd name="T92" fmla="*/ 879 w 1094"/>
                <a:gd name="T93" fmla="*/ 628 h 1352"/>
                <a:gd name="T94" fmla="*/ 875 w 1094"/>
                <a:gd name="T95" fmla="*/ 770 h 1352"/>
                <a:gd name="T96" fmla="*/ 825 w 1094"/>
                <a:gd name="T97" fmla="*/ 936 h 1352"/>
                <a:gd name="T98" fmla="*/ 733 w 1094"/>
                <a:gd name="T99" fmla="*/ 1062 h 1352"/>
                <a:gd name="T100" fmla="*/ 615 w 1094"/>
                <a:gd name="T101" fmla="*/ 1132 h 1352"/>
                <a:gd name="T102" fmla="*/ 547 w 1094"/>
                <a:gd name="T103" fmla="*/ 114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4" h="1352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1" y="2"/>
                  </a:lnTo>
                  <a:lnTo>
                    <a:pt x="465" y="8"/>
                  </a:lnTo>
                  <a:lnTo>
                    <a:pt x="437" y="14"/>
                  </a:lnTo>
                  <a:lnTo>
                    <a:pt x="411" y="20"/>
                  </a:lnTo>
                  <a:lnTo>
                    <a:pt x="385" y="30"/>
                  </a:lnTo>
                  <a:lnTo>
                    <a:pt x="359" y="40"/>
                  </a:lnTo>
                  <a:lnTo>
                    <a:pt x="335" y="52"/>
                  </a:lnTo>
                  <a:lnTo>
                    <a:pt x="311" y="66"/>
                  </a:lnTo>
                  <a:lnTo>
                    <a:pt x="287" y="82"/>
                  </a:lnTo>
                  <a:lnTo>
                    <a:pt x="265" y="98"/>
                  </a:lnTo>
                  <a:lnTo>
                    <a:pt x="243" y="114"/>
                  </a:lnTo>
                  <a:lnTo>
                    <a:pt x="221" y="134"/>
                  </a:lnTo>
                  <a:lnTo>
                    <a:pt x="201" y="154"/>
                  </a:lnTo>
                  <a:lnTo>
                    <a:pt x="181" y="176"/>
                  </a:lnTo>
                  <a:lnTo>
                    <a:pt x="161" y="198"/>
                  </a:lnTo>
                  <a:lnTo>
                    <a:pt x="143" y="222"/>
                  </a:lnTo>
                  <a:lnTo>
                    <a:pt x="127" y="246"/>
                  </a:lnTo>
                  <a:lnTo>
                    <a:pt x="111" y="272"/>
                  </a:lnTo>
                  <a:lnTo>
                    <a:pt x="95" y="298"/>
                  </a:lnTo>
                  <a:lnTo>
                    <a:pt x="81" y="326"/>
                  </a:lnTo>
                  <a:lnTo>
                    <a:pt x="67" y="354"/>
                  </a:lnTo>
                  <a:lnTo>
                    <a:pt x="55" y="382"/>
                  </a:lnTo>
                  <a:lnTo>
                    <a:pt x="44" y="412"/>
                  </a:lnTo>
                  <a:lnTo>
                    <a:pt x="34" y="444"/>
                  </a:lnTo>
                  <a:lnTo>
                    <a:pt x="24" y="474"/>
                  </a:lnTo>
                  <a:lnTo>
                    <a:pt x="18" y="508"/>
                  </a:lnTo>
                  <a:lnTo>
                    <a:pt x="12" y="540"/>
                  </a:lnTo>
                  <a:lnTo>
                    <a:pt x="6" y="574"/>
                  </a:lnTo>
                  <a:lnTo>
                    <a:pt x="4" y="606"/>
                  </a:lnTo>
                  <a:lnTo>
                    <a:pt x="2" y="64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2" y="710"/>
                  </a:lnTo>
                  <a:lnTo>
                    <a:pt x="4" y="746"/>
                  </a:lnTo>
                  <a:lnTo>
                    <a:pt x="6" y="778"/>
                  </a:lnTo>
                  <a:lnTo>
                    <a:pt x="12" y="812"/>
                  </a:lnTo>
                  <a:lnTo>
                    <a:pt x="18" y="844"/>
                  </a:lnTo>
                  <a:lnTo>
                    <a:pt x="24" y="878"/>
                  </a:lnTo>
                  <a:lnTo>
                    <a:pt x="34" y="908"/>
                  </a:lnTo>
                  <a:lnTo>
                    <a:pt x="44" y="940"/>
                  </a:lnTo>
                  <a:lnTo>
                    <a:pt x="55" y="970"/>
                  </a:lnTo>
                  <a:lnTo>
                    <a:pt x="67" y="998"/>
                  </a:lnTo>
                  <a:lnTo>
                    <a:pt x="81" y="1026"/>
                  </a:lnTo>
                  <a:lnTo>
                    <a:pt x="95" y="1054"/>
                  </a:lnTo>
                  <a:lnTo>
                    <a:pt x="111" y="1080"/>
                  </a:lnTo>
                  <a:lnTo>
                    <a:pt x="127" y="1106"/>
                  </a:lnTo>
                  <a:lnTo>
                    <a:pt x="143" y="1130"/>
                  </a:lnTo>
                  <a:lnTo>
                    <a:pt x="161" y="1154"/>
                  </a:lnTo>
                  <a:lnTo>
                    <a:pt x="181" y="1176"/>
                  </a:lnTo>
                  <a:lnTo>
                    <a:pt x="201" y="1198"/>
                  </a:lnTo>
                  <a:lnTo>
                    <a:pt x="221" y="1218"/>
                  </a:lnTo>
                  <a:lnTo>
                    <a:pt x="243" y="1238"/>
                  </a:lnTo>
                  <a:lnTo>
                    <a:pt x="265" y="1254"/>
                  </a:lnTo>
                  <a:lnTo>
                    <a:pt x="287" y="1270"/>
                  </a:lnTo>
                  <a:lnTo>
                    <a:pt x="311" y="1286"/>
                  </a:lnTo>
                  <a:lnTo>
                    <a:pt x="335" y="1300"/>
                  </a:lnTo>
                  <a:lnTo>
                    <a:pt x="359" y="1312"/>
                  </a:lnTo>
                  <a:lnTo>
                    <a:pt x="385" y="1322"/>
                  </a:lnTo>
                  <a:lnTo>
                    <a:pt x="411" y="1332"/>
                  </a:lnTo>
                  <a:lnTo>
                    <a:pt x="437" y="1340"/>
                  </a:lnTo>
                  <a:lnTo>
                    <a:pt x="465" y="1344"/>
                  </a:lnTo>
                  <a:lnTo>
                    <a:pt x="491" y="1350"/>
                  </a:lnTo>
                  <a:lnTo>
                    <a:pt x="519" y="1352"/>
                  </a:lnTo>
                  <a:lnTo>
                    <a:pt x="547" y="1352"/>
                  </a:lnTo>
                  <a:lnTo>
                    <a:pt x="547" y="1352"/>
                  </a:lnTo>
                  <a:lnTo>
                    <a:pt x="575" y="1352"/>
                  </a:lnTo>
                  <a:lnTo>
                    <a:pt x="603" y="1350"/>
                  </a:lnTo>
                  <a:lnTo>
                    <a:pt x="631" y="1344"/>
                  </a:lnTo>
                  <a:lnTo>
                    <a:pt x="657" y="1340"/>
                  </a:lnTo>
                  <a:lnTo>
                    <a:pt x="683" y="1332"/>
                  </a:lnTo>
                  <a:lnTo>
                    <a:pt x="709" y="1322"/>
                  </a:lnTo>
                  <a:lnTo>
                    <a:pt x="735" y="1312"/>
                  </a:lnTo>
                  <a:lnTo>
                    <a:pt x="759" y="1300"/>
                  </a:lnTo>
                  <a:lnTo>
                    <a:pt x="783" y="1286"/>
                  </a:lnTo>
                  <a:lnTo>
                    <a:pt x="807" y="1270"/>
                  </a:lnTo>
                  <a:lnTo>
                    <a:pt x="831" y="1254"/>
                  </a:lnTo>
                  <a:lnTo>
                    <a:pt x="853" y="1238"/>
                  </a:lnTo>
                  <a:lnTo>
                    <a:pt x="873" y="1218"/>
                  </a:lnTo>
                  <a:lnTo>
                    <a:pt x="895" y="1198"/>
                  </a:lnTo>
                  <a:lnTo>
                    <a:pt x="915" y="1176"/>
                  </a:lnTo>
                  <a:lnTo>
                    <a:pt x="933" y="1154"/>
                  </a:lnTo>
                  <a:lnTo>
                    <a:pt x="951" y="1130"/>
                  </a:lnTo>
                  <a:lnTo>
                    <a:pt x="969" y="1106"/>
                  </a:lnTo>
                  <a:lnTo>
                    <a:pt x="985" y="1080"/>
                  </a:lnTo>
                  <a:lnTo>
                    <a:pt x="1001" y="1054"/>
                  </a:lnTo>
                  <a:lnTo>
                    <a:pt x="1015" y="1026"/>
                  </a:lnTo>
                  <a:lnTo>
                    <a:pt x="1027" y="998"/>
                  </a:lnTo>
                  <a:lnTo>
                    <a:pt x="1039" y="970"/>
                  </a:lnTo>
                  <a:lnTo>
                    <a:pt x="1052" y="940"/>
                  </a:lnTo>
                  <a:lnTo>
                    <a:pt x="1062" y="908"/>
                  </a:lnTo>
                  <a:lnTo>
                    <a:pt x="1070" y="878"/>
                  </a:lnTo>
                  <a:lnTo>
                    <a:pt x="1078" y="844"/>
                  </a:lnTo>
                  <a:lnTo>
                    <a:pt x="1084" y="812"/>
                  </a:lnTo>
                  <a:lnTo>
                    <a:pt x="1088" y="778"/>
                  </a:lnTo>
                  <a:lnTo>
                    <a:pt x="1092" y="746"/>
                  </a:lnTo>
                  <a:lnTo>
                    <a:pt x="1094" y="710"/>
                  </a:lnTo>
                  <a:lnTo>
                    <a:pt x="1094" y="676"/>
                  </a:lnTo>
                  <a:lnTo>
                    <a:pt x="1094" y="676"/>
                  </a:lnTo>
                  <a:lnTo>
                    <a:pt x="1094" y="642"/>
                  </a:lnTo>
                  <a:lnTo>
                    <a:pt x="1092" y="606"/>
                  </a:lnTo>
                  <a:lnTo>
                    <a:pt x="1088" y="574"/>
                  </a:lnTo>
                  <a:lnTo>
                    <a:pt x="1084" y="540"/>
                  </a:lnTo>
                  <a:lnTo>
                    <a:pt x="1078" y="508"/>
                  </a:lnTo>
                  <a:lnTo>
                    <a:pt x="1070" y="474"/>
                  </a:lnTo>
                  <a:lnTo>
                    <a:pt x="1062" y="444"/>
                  </a:lnTo>
                  <a:lnTo>
                    <a:pt x="1052" y="412"/>
                  </a:lnTo>
                  <a:lnTo>
                    <a:pt x="1039" y="382"/>
                  </a:lnTo>
                  <a:lnTo>
                    <a:pt x="1027" y="354"/>
                  </a:lnTo>
                  <a:lnTo>
                    <a:pt x="1015" y="326"/>
                  </a:lnTo>
                  <a:lnTo>
                    <a:pt x="1001" y="298"/>
                  </a:lnTo>
                  <a:lnTo>
                    <a:pt x="985" y="272"/>
                  </a:lnTo>
                  <a:lnTo>
                    <a:pt x="969" y="246"/>
                  </a:lnTo>
                  <a:lnTo>
                    <a:pt x="951" y="222"/>
                  </a:lnTo>
                  <a:lnTo>
                    <a:pt x="933" y="198"/>
                  </a:lnTo>
                  <a:lnTo>
                    <a:pt x="915" y="176"/>
                  </a:lnTo>
                  <a:lnTo>
                    <a:pt x="895" y="154"/>
                  </a:lnTo>
                  <a:lnTo>
                    <a:pt x="873" y="134"/>
                  </a:lnTo>
                  <a:lnTo>
                    <a:pt x="853" y="114"/>
                  </a:lnTo>
                  <a:lnTo>
                    <a:pt x="831" y="98"/>
                  </a:lnTo>
                  <a:lnTo>
                    <a:pt x="807" y="82"/>
                  </a:lnTo>
                  <a:lnTo>
                    <a:pt x="783" y="66"/>
                  </a:lnTo>
                  <a:lnTo>
                    <a:pt x="759" y="52"/>
                  </a:lnTo>
                  <a:lnTo>
                    <a:pt x="735" y="40"/>
                  </a:lnTo>
                  <a:lnTo>
                    <a:pt x="709" y="30"/>
                  </a:lnTo>
                  <a:lnTo>
                    <a:pt x="683" y="20"/>
                  </a:lnTo>
                  <a:lnTo>
                    <a:pt x="657" y="14"/>
                  </a:lnTo>
                  <a:lnTo>
                    <a:pt x="631" y="8"/>
                  </a:lnTo>
                  <a:lnTo>
                    <a:pt x="603" y="2"/>
                  </a:lnTo>
                  <a:lnTo>
                    <a:pt x="575" y="0"/>
                  </a:lnTo>
                  <a:lnTo>
                    <a:pt x="547" y="0"/>
                  </a:lnTo>
                  <a:lnTo>
                    <a:pt x="547" y="0"/>
                  </a:lnTo>
                  <a:close/>
                  <a:moveTo>
                    <a:pt x="547" y="1140"/>
                  </a:moveTo>
                  <a:lnTo>
                    <a:pt x="547" y="1140"/>
                  </a:lnTo>
                  <a:lnTo>
                    <a:pt x="531" y="1140"/>
                  </a:lnTo>
                  <a:lnTo>
                    <a:pt x="513" y="1138"/>
                  </a:lnTo>
                  <a:lnTo>
                    <a:pt x="481" y="1132"/>
                  </a:lnTo>
                  <a:lnTo>
                    <a:pt x="449" y="1120"/>
                  </a:lnTo>
                  <a:lnTo>
                    <a:pt x="417" y="1104"/>
                  </a:lnTo>
                  <a:lnTo>
                    <a:pt x="389" y="1084"/>
                  </a:lnTo>
                  <a:lnTo>
                    <a:pt x="361" y="1062"/>
                  </a:lnTo>
                  <a:lnTo>
                    <a:pt x="335" y="1034"/>
                  </a:lnTo>
                  <a:lnTo>
                    <a:pt x="311" y="1004"/>
                  </a:lnTo>
                  <a:lnTo>
                    <a:pt x="289" y="972"/>
                  </a:lnTo>
                  <a:lnTo>
                    <a:pt x="271" y="936"/>
                  </a:lnTo>
                  <a:lnTo>
                    <a:pt x="253" y="898"/>
                  </a:lnTo>
                  <a:lnTo>
                    <a:pt x="239" y="856"/>
                  </a:lnTo>
                  <a:lnTo>
                    <a:pt x="229" y="814"/>
                  </a:lnTo>
                  <a:lnTo>
                    <a:pt x="221" y="770"/>
                  </a:lnTo>
                  <a:lnTo>
                    <a:pt x="215" y="724"/>
                  </a:lnTo>
                  <a:lnTo>
                    <a:pt x="213" y="676"/>
                  </a:lnTo>
                  <a:lnTo>
                    <a:pt x="213" y="676"/>
                  </a:lnTo>
                  <a:lnTo>
                    <a:pt x="215" y="628"/>
                  </a:lnTo>
                  <a:lnTo>
                    <a:pt x="221" y="582"/>
                  </a:lnTo>
                  <a:lnTo>
                    <a:pt x="229" y="538"/>
                  </a:lnTo>
                  <a:lnTo>
                    <a:pt x="239" y="496"/>
                  </a:lnTo>
                  <a:lnTo>
                    <a:pt x="253" y="454"/>
                  </a:lnTo>
                  <a:lnTo>
                    <a:pt x="271" y="416"/>
                  </a:lnTo>
                  <a:lnTo>
                    <a:pt x="289" y="380"/>
                  </a:lnTo>
                  <a:lnTo>
                    <a:pt x="311" y="348"/>
                  </a:lnTo>
                  <a:lnTo>
                    <a:pt x="335" y="318"/>
                  </a:lnTo>
                  <a:lnTo>
                    <a:pt x="361" y="290"/>
                  </a:lnTo>
                  <a:lnTo>
                    <a:pt x="389" y="268"/>
                  </a:lnTo>
                  <a:lnTo>
                    <a:pt x="417" y="248"/>
                  </a:lnTo>
                  <a:lnTo>
                    <a:pt x="449" y="232"/>
                  </a:lnTo>
                  <a:lnTo>
                    <a:pt x="481" y="220"/>
                  </a:lnTo>
                  <a:lnTo>
                    <a:pt x="513" y="214"/>
                  </a:lnTo>
                  <a:lnTo>
                    <a:pt x="531" y="212"/>
                  </a:lnTo>
                  <a:lnTo>
                    <a:pt x="547" y="212"/>
                  </a:lnTo>
                  <a:lnTo>
                    <a:pt x="547" y="212"/>
                  </a:lnTo>
                  <a:lnTo>
                    <a:pt x="565" y="212"/>
                  </a:lnTo>
                  <a:lnTo>
                    <a:pt x="581" y="214"/>
                  </a:lnTo>
                  <a:lnTo>
                    <a:pt x="615" y="220"/>
                  </a:lnTo>
                  <a:lnTo>
                    <a:pt x="647" y="232"/>
                  </a:lnTo>
                  <a:lnTo>
                    <a:pt x="677" y="248"/>
                  </a:lnTo>
                  <a:lnTo>
                    <a:pt x="707" y="268"/>
                  </a:lnTo>
                  <a:lnTo>
                    <a:pt x="733" y="290"/>
                  </a:lnTo>
                  <a:lnTo>
                    <a:pt x="759" y="318"/>
                  </a:lnTo>
                  <a:lnTo>
                    <a:pt x="783" y="348"/>
                  </a:lnTo>
                  <a:lnTo>
                    <a:pt x="805" y="380"/>
                  </a:lnTo>
                  <a:lnTo>
                    <a:pt x="825" y="416"/>
                  </a:lnTo>
                  <a:lnTo>
                    <a:pt x="841" y="454"/>
                  </a:lnTo>
                  <a:lnTo>
                    <a:pt x="855" y="496"/>
                  </a:lnTo>
                  <a:lnTo>
                    <a:pt x="867" y="538"/>
                  </a:lnTo>
                  <a:lnTo>
                    <a:pt x="875" y="582"/>
                  </a:lnTo>
                  <a:lnTo>
                    <a:pt x="879" y="628"/>
                  </a:lnTo>
                  <a:lnTo>
                    <a:pt x="881" y="676"/>
                  </a:lnTo>
                  <a:lnTo>
                    <a:pt x="881" y="676"/>
                  </a:lnTo>
                  <a:lnTo>
                    <a:pt x="879" y="724"/>
                  </a:lnTo>
                  <a:lnTo>
                    <a:pt x="875" y="770"/>
                  </a:lnTo>
                  <a:lnTo>
                    <a:pt x="867" y="814"/>
                  </a:lnTo>
                  <a:lnTo>
                    <a:pt x="855" y="856"/>
                  </a:lnTo>
                  <a:lnTo>
                    <a:pt x="841" y="898"/>
                  </a:lnTo>
                  <a:lnTo>
                    <a:pt x="825" y="936"/>
                  </a:lnTo>
                  <a:lnTo>
                    <a:pt x="805" y="972"/>
                  </a:lnTo>
                  <a:lnTo>
                    <a:pt x="783" y="1004"/>
                  </a:lnTo>
                  <a:lnTo>
                    <a:pt x="759" y="1034"/>
                  </a:lnTo>
                  <a:lnTo>
                    <a:pt x="733" y="1062"/>
                  </a:lnTo>
                  <a:lnTo>
                    <a:pt x="707" y="1084"/>
                  </a:lnTo>
                  <a:lnTo>
                    <a:pt x="677" y="1104"/>
                  </a:lnTo>
                  <a:lnTo>
                    <a:pt x="647" y="1120"/>
                  </a:lnTo>
                  <a:lnTo>
                    <a:pt x="615" y="1132"/>
                  </a:lnTo>
                  <a:lnTo>
                    <a:pt x="581" y="1138"/>
                  </a:lnTo>
                  <a:lnTo>
                    <a:pt x="565" y="1140"/>
                  </a:lnTo>
                  <a:lnTo>
                    <a:pt x="547" y="1140"/>
                  </a:lnTo>
                  <a:lnTo>
                    <a:pt x="547" y="1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39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Placeholder 6"/>
          <p:cNvSpPr txBox="1">
            <a:spLocks/>
          </p:cNvSpPr>
          <p:nvPr/>
        </p:nvSpPr>
        <p:spPr>
          <a:xfrm>
            <a:off x="6096000" y="6393509"/>
            <a:ext cx="4670778" cy="1977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Base:</a:t>
            </a:r>
            <a:r>
              <a:rPr lang="uk-UA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18+, аудиторія </a:t>
            </a:r>
            <a:r>
              <a:rPr lang="uk-UA" dirty="0"/>
              <a:t>каналів за місяць</a:t>
            </a:r>
            <a:endParaRPr lang="en-GB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5984876" y="6559077"/>
          <a:ext cx="5292727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591">
                  <a:extLst>
                    <a:ext uri="{9D8B030D-6E8A-4147-A177-3AD203B41FA5}">
                      <a16:colId xmlns:a16="http://schemas.microsoft.com/office/drawing/2014/main" val="4053722768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8919064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34942387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710212434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9320530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3216387855"/>
                    </a:ext>
                  </a:extLst>
                </a:gridCol>
                <a:gridCol w="693614">
                  <a:extLst>
                    <a:ext uri="{9D8B030D-6E8A-4147-A177-3AD203B41FA5}">
                      <a16:colId xmlns:a16="http://schemas.microsoft.com/office/drawing/2014/main" val="3227757714"/>
                    </a:ext>
                  </a:extLst>
                </a:gridCol>
                <a:gridCol w="629567">
                  <a:extLst>
                    <a:ext uri="{9D8B030D-6E8A-4147-A177-3AD203B41FA5}">
                      <a16:colId xmlns:a16="http://schemas.microsoft.com/office/drawing/2014/main" val="4101367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b"/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1+1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Інтер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ICTV</a:t>
                      </a:r>
                      <a:endParaRPr lang="en-US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Україна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Перший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Культура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Крим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87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n=</a:t>
                      </a:r>
                      <a:endParaRPr lang="en-US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2646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2296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2204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2150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509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110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411714"/>
                  </a:ext>
                </a:extLst>
              </a:tr>
            </a:tbl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4" name="Выгнутая вправо стрелка 23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86775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0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22750" y="1779333"/>
          <a:ext cx="11461750" cy="4404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Імідж каналів</a:t>
            </a:r>
            <a:r>
              <a:rPr lang="en-US" dirty="0"/>
              <a:t> (</a:t>
            </a:r>
            <a:r>
              <a:rPr lang="uk-UA" dirty="0"/>
              <a:t>частина </a:t>
            </a:r>
            <a:r>
              <a:rPr lang="uk-UA" dirty="0" smtClean="0"/>
              <a:t>2 </a:t>
            </a:r>
            <a:r>
              <a:rPr lang="uk-UA" dirty="0"/>
              <a:t>з </a:t>
            </a:r>
            <a:r>
              <a:rPr lang="en-US" dirty="0"/>
              <a:t>2)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UA:</a:t>
            </a:r>
            <a:r>
              <a:rPr lang="uk-UA" dirty="0" smtClean="0"/>
              <a:t>Культура оцінюється своєю аудиторією як більш позитивний</a:t>
            </a:r>
            <a:endParaRPr lang="en-GB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627016" y="5715000"/>
          <a:ext cx="11066398" cy="20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914">
                  <a:extLst>
                    <a:ext uri="{9D8B030D-6E8A-4147-A177-3AD203B41FA5}">
                      <a16:colId xmlns:a16="http://schemas.microsoft.com/office/drawing/2014/main" val="2118347665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268092070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325351126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189111287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927030672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73600652"/>
                    </a:ext>
                  </a:extLst>
                </a:gridCol>
                <a:gridCol w="1580914">
                  <a:extLst>
                    <a:ext uri="{9D8B030D-6E8A-4147-A177-3AD203B41FA5}">
                      <a16:colId xmlns:a16="http://schemas.microsoft.com/office/drawing/2014/main" val="3945733913"/>
                    </a:ext>
                  </a:extLst>
                </a:gridCol>
              </a:tblGrid>
              <a:tr h="207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UA:</a:t>
                      </a:r>
                      <a:r>
                        <a:rPr lang="uk-UA" sz="1000" b="0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UA:</a:t>
                      </a:r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Перший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ICTV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1+1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UA:</a:t>
                      </a:r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Перший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UA:</a:t>
                      </a:r>
                      <a:r>
                        <a:rPr lang="uk-UA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ICTV</a:t>
                      </a:r>
                      <a:endParaRPr lang="uk-UA" sz="1000" b="0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357"/>
                  </a:ext>
                </a:extLst>
              </a:tr>
            </a:tbl>
          </a:graphicData>
        </a:graphic>
      </p:graphicFrame>
      <p:grpSp>
        <p:nvGrpSpPr>
          <p:cNvPr id="12" name="Group 83"/>
          <p:cNvGrpSpPr/>
          <p:nvPr/>
        </p:nvGrpSpPr>
        <p:grpSpPr>
          <a:xfrm>
            <a:off x="383721" y="5638800"/>
            <a:ext cx="360000" cy="360000"/>
            <a:chOff x="2946400" y="279400"/>
            <a:chExt cx="6286500" cy="6286500"/>
          </a:xfrm>
          <a:solidFill>
            <a:schemeClr val="bg2"/>
          </a:solidFill>
        </p:grpSpPr>
        <p:sp>
          <p:nvSpPr>
            <p:cNvPr id="13" name="Freeform 90"/>
            <p:cNvSpPr>
              <a:spLocks noEditPoints="1"/>
            </p:cNvSpPr>
            <p:nvPr/>
          </p:nvSpPr>
          <p:spPr bwMode="auto">
            <a:xfrm>
              <a:off x="2946400" y="279400"/>
              <a:ext cx="6286500" cy="6286500"/>
            </a:xfrm>
            <a:custGeom>
              <a:avLst/>
              <a:gdLst>
                <a:gd name="T0" fmla="*/ 3898 w 3960"/>
                <a:gd name="T1" fmla="*/ 366 h 3960"/>
                <a:gd name="T2" fmla="*/ 3235 w 3960"/>
                <a:gd name="T3" fmla="*/ 112 h 3960"/>
                <a:gd name="T4" fmla="*/ 3207 w 3960"/>
                <a:gd name="T5" fmla="*/ 34 h 3960"/>
                <a:gd name="T6" fmla="*/ 831 w 3960"/>
                <a:gd name="T7" fmla="*/ 0 h 3960"/>
                <a:gd name="T8" fmla="*/ 741 w 3960"/>
                <a:gd name="T9" fmla="*/ 50 h 3960"/>
                <a:gd name="T10" fmla="*/ 106 w 3960"/>
                <a:gd name="T11" fmla="*/ 356 h 3960"/>
                <a:gd name="T12" fmla="*/ 42 w 3960"/>
                <a:gd name="T13" fmla="*/ 378 h 3960"/>
                <a:gd name="T14" fmla="*/ 8 w 3960"/>
                <a:gd name="T15" fmla="*/ 422 h 3960"/>
                <a:gd name="T16" fmla="*/ 140 w 3960"/>
                <a:gd name="T17" fmla="*/ 1412 h 3960"/>
                <a:gd name="T18" fmla="*/ 166 w 3960"/>
                <a:gd name="T19" fmla="*/ 1576 h 3960"/>
                <a:gd name="T20" fmla="*/ 256 w 3960"/>
                <a:gd name="T21" fmla="*/ 1760 h 3960"/>
                <a:gd name="T22" fmla="*/ 406 w 3960"/>
                <a:gd name="T23" fmla="*/ 1928 h 3960"/>
                <a:gd name="T24" fmla="*/ 609 w 3960"/>
                <a:gd name="T25" fmla="*/ 2074 h 3960"/>
                <a:gd name="T26" fmla="*/ 997 w 3960"/>
                <a:gd name="T27" fmla="*/ 2250 h 3960"/>
                <a:gd name="T28" fmla="*/ 1187 w 3960"/>
                <a:gd name="T29" fmla="*/ 2526 h 3960"/>
                <a:gd name="T30" fmla="*/ 1431 w 3960"/>
                <a:gd name="T31" fmla="*/ 2736 h 3960"/>
                <a:gd name="T32" fmla="*/ 1205 w 3960"/>
                <a:gd name="T33" fmla="*/ 3794 h 3960"/>
                <a:gd name="T34" fmla="*/ 1185 w 3960"/>
                <a:gd name="T35" fmla="*/ 3862 h 3960"/>
                <a:gd name="T36" fmla="*/ 1213 w 3960"/>
                <a:gd name="T37" fmla="*/ 3928 h 3960"/>
                <a:gd name="T38" fmla="*/ 1291 w 3960"/>
                <a:gd name="T39" fmla="*/ 3960 h 3960"/>
                <a:gd name="T40" fmla="*/ 2723 w 3960"/>
                <a:gd name="T41" fmla="*/ 3946 h 3960"/>
                <a:gd name="T42" fmla="*/ 2769 w 3960"/>
                <a:gd name="T43" fmla="*/ 3890 h 3960"/>
                <a:gd name="T44" fmla="*/ 2763 w 3960"/>
                <a:gd name="T45" fmla="*/ 3806 h 3960"/>
                <a:gd name="T46" fmla="*/ 2436 w 3960"/>
                <a:gd name="T47" fmla="*/ 2788 h 3960"/>
                <a:gd name="T48" fmla="*/ 2697 w 3960"/>
                <a:gd name="T49" fmla="*/ 2604 h 3960"/>
                <a:gd name="T50" fmla="*/ 2907 w 3960"/>
                <a:gd name="T51" fmla="*/ 2348 h 3960"/>
                <a:gd name="T52" fmla="*/ 3233 w 3960"/>
                <a:gd name="T53" fmla="*/ 2138 h 3960"/>
                <a:gd name="T54" fmla="*/ 3492 w 3960"/>
                <a:gd name="T55" fmla="*/ 1978 h 3960"/>
                <a:gd name="T56" fmla="*/ 3660 w 3960"/>
                <a:gd name="T57" fmla="*/ 1818 h 3960"/>
                <a:gd name="T58" fmla="*/ 3770 w 3960"/>
                <a:gd name="T59" fmla="*/ 1638 h 3960"/>
                <a:gd name="T60" fmla="*/ 3818 w 3960"/>
                <a:gd name="T61" fmla="*/ 1444 h 3960"/>
                <a:gd name="T62" fmla="*/ 3958 w 3960"/>
                <a:gd name="T63" fmla="*/ 444 h 3960"/>
                <a:gd name="T64" fmla="*/ 3934 w 3960"/>
                <a:gd name="T65" fmla="*/ 392 h 3960"/>
                <a:gd name="T66" fmla="*/ 352 w 3960"/>
                <a:gd name="T67" fmla="*/ 1404 h 3960"/>
                <a:gd name="T68" fmla="*/ 811 w 3960"/>
                <a:gd name="T69" fmla="*/ 1486 h 3960"/>
                <a:gd name="T70" fmla="*/ 853 w 3960"/>
                <a:gd name="T71" fmla="*/ 1860 h 3960"/>
                <a:gd name="T72" fmla="*/ 715 w 3960"/>
                <a:gd name="T73" fmla="*/ 1890 h 3960"/>
                <a:gd name="T74" fmla="*/ 464 w 3960"/>
                <a:gd name="T75" fmla="*/ 1684 h 3960"/>
                <a:gd name="T76" fmla="*/ 354 w 3960"/>
                <a:gd name="T77" fmla="*/ 1444 h 3960"/>
                <a:gd name="T78" fmla="*/ 2186 w 3960"/>
                <a:gd name="T79" fmla="*/ 2662 h 3960"/>
                <a:gd name="T80" fmla="*/ 2130 w 3960"/>
                <a:gd name="T81" fmla="*/ 2740 h 3960"/>
                <a:gd name="T82" fmla="*/ 2138 w 3960"/>
                <a:gd name="T83" fmla="*/ 3286 h 3960"/>
                <a:gd name="T84" fmla="*/ 1820 w 3960"/>
                <a:gd name="T85" fmla="*/ 3286 h 3960"/>
                <a:gd name="T86" fmla="*/ 1830 w 3960"/>
                <a:gd name="T87" fmla="*/ 2738 h 3960"/>
                <a:gd name="T88" fmla="*/ 1772 w 3960"/>
                <a:gd name="T89" fmla="*/ 2660 h 3960"/>
                <a:gd name="T90" fmla="*/ 1602 w 3960"/>
                <a:gd name="T91" fmla="*/ 2590 h 3960"/>
                <a:gd name="T92" fmla="*/ 1395 w 3960"/>
                <a:gd name="T93" fmla="*/ 2438 h 3960"/>
                <a:gd name="T94" fmla="*/ 1227 w 3960"/>
                <a:gd name="T95" fmla="*/ 2228 h 3960"/>
                <a:gd name="T96" fmla="*/ 1105 w 3960"/>
                <a:gd name="T97" fmla="*/ 1974 h 3960"/>
                <a:gd name="T98" fmla="*/ 1037 w 3960"/>
                <a:gd name="T99" fmla="*/ 1686 h 3960"/>
                <a:gd name="T100" fmla="*/ 2995 w 3960"/>
                <a:gd name="T101" fmla="*/ 568 h 3960"/>
                <a:gd name="T102" fmla="*/ 2935 w 3960"/>
                <a:gd name="T103" fmla="*/ 1590 h 3960"/>
                <a:gd name="T104" fmla="*/ 2883 w 3960"/>
                <a:gd name="T105" fmla="*/ 1886 h 3960"/>
                <a:gd name="T106" fmla="*/ 2779 w 3960"/>
                <a:gd name="T107" fmla="*/ 2150 h 3960"/>
                <a:gd name="T108" fmla="*/ 2627 w 3960"/>
                <a:gd name="T109" fmla="*/ 2374 h 3960"/>
                <a:gd name="T110" fmla="*/ 2432 w 3960"/>
                <a:gd name="T111" fmla="*/ 2546 h 3960"/>
                <a:gd name="T112" fmla="*/ 2204 w 3960"/>
                <a:gd name="T113" fmla="*/ 2654 h 3960"/>
                <a:gd name="T114" fmla="*/ 3608 w 3960"/>
                <a:gd name="T115" fmla="*/ 1424 h 3960"/>
                <a:gd name="T116" fmla="*/ 3526 w 3960"/>
                <a:gd name="T117" fmla="*/ 1644 h 3960"/>
                <a:gd name="T118" fmla="*/ 3295 w 3960"/>
                <a:gd name="T119" fmla="*/ 1858 h 3960"/>
                <a:gd name="T120" fmla="*/ 3093 w 3960"/>
                <a:gd name="T121" fmla="*/ 1918 h 3960"/>
                <a:gd name="T122" fmla="*/ 3149 w 3960"/>
                <a:gd name="T123" fmla="*/ 1552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60" h="3960">
                  <a:moveTo>
                    <a:pt x="3934" y="392"/>
                  </a:moveTo>
                  <a:lnTo>
                    <a:pt x="3934" y="392"/>
                  </a:lnTo>
                  <a:lnTo>
                    <a:pt x="3926" y="384"/>
                  </a:lnTo>
                  <a:lnTo>
                    <a:pt x="3918" y="378"/>
                  </a:lnTo>
                  <a:lnTo>
                    <a:pt x="3908" y="370"/>
                  </a:lnTo>
                  <a:lnTo>
                    <a:pt x="3898" y="366"/>
                  </a:lnTo>
                  <a:lnTo>
                    <a:pt x="3888" y="362"/>
                  </a:lnTo>
                  <a:lnTo>
                    <a:pt x="3876" y="358"/>
                  </a:lnTo>
                  <a:lnTo>
                    <a:pt x="3864" y="356"/>
                  </a:lnTo>
                  <a:lnTo>
                    <a:pt x="3854" y="356"/>
                  </a:lnTo>
                  <a:lnTo>
                    <a:pt x="3221" y="356"/>
                  </a:lnTo>
                  <a:lnTo>
                    <a:pt x="3235" y="112"/>
                  </a:lnTo>
                  <a:lnTo>
                    <a:pt x="3235" y="112"/>
                  </a:lnTo>
                  <a:lnTo>
                    <a:pt x="3235" y="90"/>
                  </a:lnTo>
                  <a:lnTo>
                    <a:pt x="3229" y="70"/>
                  </a:lnTo>
                  <a:lnTo>
                    <a:pt x="3219" y="50"/>
                  </a:lnTo>
                  <a:lnTo>
                    <a:pt x="3207" y="34"/>
                  </a:lnTo>
                  <a:lnTo>
                    <a:pt x="3207" y="34"/>
                  </a:lnTo>
                  <a:lnTo>
                    <a:pt x="3191" y="20"/>
                  </a:lnTo>
                  <a:lnTo>
                    <a:pt x="3171" y="8"/>
                  </a:lnTo>
                  <a:lnTo>
                    <a:pt x="3151" y="2"/>
                  </a:lnTo>
                  <a:lnTo>
                    <a:pt x="3129" y="0"/>
                  </a:lnTo>
                  <a:lnTo>
                    <a:pt x="831" y="0"/>
                  </a:lnTo>
                  <a:lnTo>
                    <a:pt x="831" y="0"/>
                  </a:lnTo>
                  <a:lnTo>
                    <a:pt x="809" y="2"/>
                  </a:lnTo>
                  <a:lnTo>
                    <a:pt x="789" y="8"/>
                  </a:lnTo>
                  <a:lnTo>
                    <a:pt x="771" y="20"/>
                  </a:lnTo>
                  <a:lnTo>
                    <a:pt x="755" y="34"/>
                  </a:lnTo>
                  <a:lnTo>
                    <a:pt x="755" y="34"/>
                  </a:lnTo>
                  <a:lnTo>
                    <a:pt x="741" y="50"/>
                  </a:lnTo>
                  <a:lnTo>
                    <a:pt x="731" y="70"/>
                  </a:lnTo>
                  <a:lnTo>
                    <a:pt x="727" y="90"/>
                  </a:lnTo>
                  <a:lnTo>
                    <a:pt x="725" y="112"/>
                  </a:lnTo>
                  <a:lnTo>
                    <a:pt x="741" y="356"/>
                  </a:lnTo>
                  <a:lnTo>
                    <a:pt x="106" y="356"/>
                  </a:lnTo>
                  <a:lnTo>
                    <a:pt x="106" y="356"/>
                  </a:lnTo>
                  <a:lnTo>
                    <a:pt x="94" y="356"/>
                  </a:lnTo>
                  <a:lnTo>
                    <a:pt x="84" y="358"/>
                  </a:lnTo>
                  <a:lnTo>
                    <a:pt x="72" y="362"/>
                  </a:lnTo>
                  <a:lnTo>
                    <a:pt x="62" y="366"/>
                  </a:lnTo>
                  <a:lnTo>
                    <a:pt x="52" y="370"/>
                  </a:lnTo>
                  <a:lnTo>
                    <a:pt x="42" y="378"/>
                  </a:lnTo>
                  <a:lnTo>
                    <a:pt x="34" y="384"/>
                  </a:lnTo>
                  <a:lnTo>
                    <a:pt x="26" y="392"/>
                  </a:lnTo>
                  <a:lnTo>
                    <a:pt x="26" y="392"/>
                  </a:lnTo>
                  <a:lnTo>
                    <a:pt x="18" y="402"/>
                  </a:lnTo>
                  <a:lnTo>
                    <a:pt x="14" y="412"/>
                  </a:lnTo>
                  <a:lnTo>
                    <a:pt x="8" y="422"/>
                  </a:lnTo>
                  <a:lnTo>
                    <a:pt x="4" y="432"/>
                  </a:lnTo>
                  <a:lnTo>
                    <a:pt x="2" y="444"/>
                  </a:lnTo>
                  <a:lnTo>
                    <a:pt x="0" y="454"/>
                  </a:lnTo>
                  <a:lnTo>
                    <a:pt x="0" y="466"/>
                  </a:lnTo>
                  <a:lnTo>
                    <a:pt x="2" y="478"/>
                  </a:lnTo>
                  <a:lnTo>
                    <a:pt x="140" y="1412"/>
                  </a:lnTo>
                  <a:lnTo>
                    <a:pt x="140" y="1412"/>
                  </a:lnTo>
                  <a:lnTo>
                    <a:pt x="142" y="1444"/>
                  </a:lnTo>
                  <a:lnTo>
                    <a:pt x="144" y="1478"/>
                  </a:lnTo>
                  <a:lnTo>
                    <a:pt x="150" y="1510"/>
                  </a:lnTo>
                  <a:lnTo>
                    <a:pt x="156" y="1544"/>
                  </a:lnTo>
                  <a:lnTo>
                    <a:pt x="166" y="1576"/>
                  </a:lnTo>
                  <a:lnTo>
                    <a:pt x="176" y="1608"/>
                  </a:lnTo>
                  <a:lnTo>
                    <a:pt x="190" y="1638"/>
                  </a:lnTo>
                  <a:lnTo>
                    <a:pt x="204" y="1670"/>
                  </a:lnTo>
                  <a:lnTo>
                    <a:pt x="220" y="1700"/>
                  </a:lnTo>
                  <a:lnTo>
                    <a:pt x="238" y="1730"/>
                  </a:lnTo>
                  <a:lnTo>
                    <a:pt x="256" y="1760"/>
                  </a:lnTo>
                  <a:lnTo>
                    <a:pt x="278" y="1788"/>
                  </a:lnTo>
                  <a:lnTo>
                    <a:pt x="300" y="1818"/>
                  </a:lnTo>
                  <a:lnTo>
                    <a:pt x="324" y="1846"/>
                  </a:lnTo>
                  <a:lnTo>
                    <a:pt x="350" y="1874"/>
                  </a:lnTo>
                  <a:lnTo>
                    <a:pt x="378" y="1900"/>
                  </a:lnTo>
                  <a:lnTo>
                    <a:pt x="406" y="1928"/>
                  </a:lnTo>
                  <a:lnTo>
                    <a:pt x="436" y="1954"/>
                  </a:lnTo>
                  <a:lnTo>
                    <a:pt x="468" y="1978"/>
                  </a:lnTo>
                  <a:lnTo>
                    <a:pt x="501" y="2004"/>
                  </a:lnTo>
                  <a:lnTo>
                    <a:pt x="535" y="2028"/>
                  </a:lnTo>
                  <a:lnTo>
                    <a:pt x="571" y="2052"/>
                  </a:lnTo>
                  <a:lnTo>
                    <a:pt x="609" y="2074"/>
                  </a:lnTo>
                  <a:lnTo>
                    <a:pt x="647" y="2096"/>
                  </a:lnTo>
                  <a:lnTo>
                    <a:pt x="727" y="2140"/>
                  </a:lnTo>
                  <a:lnTo>
                    <a:pt x="813" y="2180"/>
                  </a:lnTo>
                  <a:lnTo>
                    <a:pt x="903" y="2216"/>
                  </a:lnTo>
                  <a:lnTo>
                    <a:pt x="997" y="2250"/>
                  </a:lnTo>
                  <a:lnTo>
                    <a:pt x="997" y="2250"/>
                  </a:lnTo>
                  <a:lnTo>
                    <a:pt x="1025" y="2300"/>
                  </a:lnTo>
                  <a:lnTo>
                    <a:pt x="1053" y="2348"/>
                  </a:lnTo>
                  <a:lnTo>
                    <a:pt x="1085" y="2396"/>
                  </a:lnTo>
                  <a:lnTo>
                    <a:pt x="1117" y="2440"/>
                  </a:lnTo>
                  <a:lnTo>
                    <a:pt x="1151" y="2484"/>
                  </a:lnTo>
                  <a:lnTo>
                    <a:pt x="1187" y="2526"/>
                  </a:lnTo>
                  <a:lnTo>
                    <a:pt x="1225" y="2566"/>
                  </a:lnTo>
                  <a:lnTo>
                    <a:pt x="1263" y="2604"/>
                  </a:lnTo>
                  <a:lnTo>
                    <a:pt x="1303" y="2640"/>
                  </a:lnTo>
                  <a:lnTo>
                    <a:pt x="1345" y="2674"/>
                  </a:lnTo>
                  <a:lnTo>
                    <a:pt x="1387" y="2706"/>
                  </a:lnTo>
                  <a:lnTo>
                    <a:pt x="1431" y="2736"/>
                  </a:lnTo>
                  <a:lnTo>
                    <a:pt x="1475" y="2762"/>
                  </a:lnTo>
                  <a:lnTo>
                    <a:pt x="1524" y="2788"/>
                  </a:lnTo>
                  <a:lnTo>
                    <a:pt x="1570" y="2812"/>
                  </a:lnTo>
                  <a:lnTo>
                    <a:pt x="1620" y="2832"/>
                  </a:lnTo>
                  <a:lnTo>
                    <a:pt x="1620" y="3206"/>
                  </a:lnTo>
                  <a:lnTo>
                    <a:pt x="1205" y="3794"/>
                  </a:lnTo>
                  <a:lnTo>
                    <a:pt x="1205" y="3794"/>
                  </a:lnTo>
                  <a:lnTo>
                    <a:pt x="1197" y="3806"/>
                  </a:lnTo>
                  <a:lnTo>
                    <a:pt x="1191" y="3820"/>
                  </a:lnTo>
                  <a:lnTo>
                    <a:pt x="1187" y="3834"/>
                  </a:lnTo>
                  <a:lnTo>
                    <a:pt x="1185" y="3848"/>
                  </a:lnTo>
                  <a:lnTo>
                    <a:pt x="1185" y="3862"/>
                  </a:lnTo>
                  <a:lnTo>
                    <a:pt x="1187" y="3876"/>
                  </a:lnTo>
                  <a:lnTo>
                    <a:pt x="1191" y="3890"/>
                  </a:lnTo>
                  <a:lnTo>
                    <a:pt x="1197" y="3904"/>
                  </a:lnTo>
                  <a:lnTo>
                    <a:pt x="1197" y="3904"/>
                  </a:lnTo>
                  <a:lnTo>
                    <a:pt x="1205" y="3916"/>
                  </a:lnTo>
                  <a:lnTo>
                    <a:pt x="1213" y="3928"/>
                  </a:lnTo>
                  <a:lnTo>
                    <a:pt x="1225" y="3936"/>
                  </a:lnTo>
                  <a:lnTo>
                    <a:pt x="1235" y="3946"/>
                  </a:lnTo>
                  <a:lnTo>
                    <a:pt x="1249" y="3952"/>
                  </a:lnTo>
                  <a:lnTo>
                    <a:pt x="1261" y="3956"/>
                  </a:lnTo>
                  <a:lnTo>
                    <a:pt x="1277" y="3960"/>
                  </a:lnTo>
                  <a:lnTo>
                    <a:pt x="1291" y="3960"/>
                  </a:lnTo>
                  <a:lnTo>
                    <a:pt x="2669" y="3960"/>
                  </a:lnTo>
                  <a:lnTo>
                    <a:pt x="2669" y="3960"/>
                  </a:lnTo>
                  <a:lnTo>
                    <a:pt x="2683" y="3960"/>
                  </a:lnTo>
                  <a:lnTo>
                    <a:pt x="2697" y="3956"/>
                  </a:lnTo>
                  <a:lnTo>
                    <a:pt x="2711" y="3952"/>
                  </a:lnTo>
                  <a:lnTo>
                    <a:pt x="2723" y="3946"/>
                  </a:lnTo>
                  <a:lnTo>
                    <a:pt x="2735" y="3936"/>
                  </a:lnTo>
                  <a:lnTo>
                    <a:pt x="2745" y="3928"/>
                  </a:lnTo>
                  <a:lnTo>
                    <a:pt x="2755" y="3916"/>
                  </a:lnTo>
                  <a:lnTo>
                    <a:pt x="2763" y="3904"/>
                  </a:lnTo>
                  <a:lnTo>
                    <a:pt x="2763" y="3904"/>
                  </a:lnTo>
                  <a:lnTo>
                    <a:pt x="2769" y="3890"/>
                  </a:lnTo>
                  <a:lnTo>
                    <a:pt x="2773" y="3876"/>
                  </a:lnTo>
                  <a:lnTo>
                    <a:pt x="2775" y="3862"/>
                  </a:lnTo>
                  <a:lnTo>
                    <a:pt x="2775" y="3848"/>
                  </a:lnTo>
                  <a:lnTo>
                    <a:pt x="2773" y="3834"/>
                  </a:lnTo>
                  <a:lnTo>
                    <a:pt x="2769" y="3820"/>
                  </a:lnTo>
                  <a:lnTo>
                    <a:pt x="2763" y="3806"/>
                  </a:lnTo>
                  <a:lnTo>
                    <a:pt x="2755" y="3794"/>
                  </a:lnTo>
                  <a:lnTo>
                    <a:pt x="2340" y="3206"/>
                  </a:lnTo>
                  <a:lnTo>
                    <a:pt x="2340" y="2832"/>
                  </a:lnTo>
                  <a:lnTo>
                    <a:pt x="2340" y="2832"/>
                  </a:lnTo>
                  <a:lnTo>
                    <a:pt x="2388" y="2812"/>
                  </a:lnTo>
                  <a:lnTo>
                    <a:pt x="2436" y="2788"/>
                  </a:lnTo>
                  <a:lnTo>
                    <a:pt x="2483" y="2764"/>
                  </a:lnTo>
                  <a:lnTo>
                    <a:pt x="2529" y="2736"/>
                  </a:lnTo>
                  <a:lnTo>
                    <a:pt x="2573" y="2706"/>
                  </a:lnTo>
                  <a:lnTo>
                    <a:pt x="2617" y="2674"/>
                  </a:lnTo>
                  <a:lnTo>
                    <a:pt x="2657" y="2640"/>
                  </a:lnTo>
                  <a:lnTo>
                    <a:pt x="2697" y="2604"/>
                  </a:lnTo>
                  <a:lnTo>
                    <a:pt x="2737" y="2566"/>
                  </a:lnTo>
                  <a:lnTo>
                    <a:pt x="2773" y="2526"/>
                  </a:lnTo>
                  <a:lnTo>
                    <a:pt x="2809" y="2484"/>
                  </a:lnTo>
                  <a:lnTo>
                    <a:pt x="2843" y="2440"/>
                  </a:lnTo>
                  <a:lnTo>
                    <a:pt x="2877" y="2396"/>
                  </a:lnTo>
                  <a:lnTo>
                    <a:pt x="2907" y="2348"/>
                  </a:lnTo>
                  <a:lnTo>
                    <a:pt x="2937" y="2300"/>
                  </a:lnTo>
                  <a:lnTo>
                    <a:pt x="2965" y="2250"/>
                  </a:lnTo>
                  <a:lnTo>
                    <a:pt x="2965" y="2250"/>
                  </a:lnTo>
                  <a:lnTo>
                    <a:pt x="3059" y="2216"/>
                  </a:lnTo>
                  <a:lnTo>
                    <a:pt x="3149" y="2178"/>
                  </a:lnTo>
                  <a:lnTo>
                    <a:pt x="3233" y="2138"/>
                  </a:lnTo>
                  <a:lnTo>
                    <a:pt x="3313" y="2096"/>
                  </a:lnTo>
                  <a:lnTo>
                    <a:pt x="3351" y="2074"/>
                  </a:lnTo>
                  <a:lnTo>
                    <a:pt x="3389" y="2050"/>
                  </a:lnTo>
                  <a:lnTo>
                    <a:pt x="3425" y="2028"/>
                  </a:lnTo>
                  <a:lnTo>
                    <a:pt x="3459" y="2002"/>
                  </a:lnTo>
                  <a:lnTo>
                    <a:pt x="3492" y="1978"/>
                  </a:lnTo>
                  <a:lnTo>
                    <a:pt x="3524" y="1952"/>
                  </a:lnTo>
                  <a:lnTo>
                    <a:pt x="3554" y="1926"/>
                  </a:lnTo>
                  <a:lnTo>
                    <a:pt x="3584" y="1900"/>
                  </a:lnTo>
                  <a:lnTo>
                    <a:pt x="3610" y="1872"/>
                  </a:lnTo>
                  <a:lnTo>
                    <a:pt x="3636" y="1846"/>
                  </a:lnTo>
                  <a:lnTo>
                    <a:pt x="3660" y="1818"/>
                  </a:lnTo>
                  <a:lnTo>
                    <a:pt x="3682" y="1788"/>
                  </a:lnTo>
                  <a:lnTo>
                    <a:pt x="3704" y="1760"/>
                  </a:lnTo>
                  <a:lnTo>
                    <a:pt x="3722" y="1730"/>
                  </a:lnTo>
                  <a:lnTo>
                    <a:pt x="3740" y="1700"/>
                  </a:lnTo>
                  <a:lnTo>
                    <a:pt x="3756" y="1670"/>
                  </a:lnTo>
                  <a:lnTo>
                    <a:pt x="3770" y="1638"/>
                  </a:lnTo>
                  <a:lnTo>
                    <a:pt x="3784" y="1606"/>
                  </a:lnTo>
                  <a:lnTo>
                    <a:pt x="3794" y="1576"/>
                  </a:lnTo>
                  <a:lnTo>
                    <a:pt x="3802" y="1544"/>
                  </a:lnTo>
                  <a:lnTo>
                    <a:pt x="3810" y="1510"/>
                  </a:lnTo>
                  <a:lnTo>
                    <a:pt x="3816" y="1478"/>
                  </a:lnTo>
                  <a:lnTo>
                    <a:pt x="3818" y="1444"/>
                  </a:lnTo>
                  <a:lnTo>
                    <a:pt x="3820" y="1412"/>
                  </a:lnTo>
                  <a:lnTo>
                    <a:pt x="3958" y="478"/>
                  </a:lnTo>
                  <a:lnTo>
                    <a:pt x="3958" y="478"/>
                  </a:lnTo>
                  <a:lnTo>
                    <a:pt x="3960" y="466"/>
                  </a:lnTo>
                  <a:lnTo>
                    <a:pt x="3960" y="454"/>
                  </a:lnTo>
                  <a:lnTo>
                    <a:pt x="3958" y="444"/>
                  </a:lnTo>
                  <a:lnTo>
                    <a:pt x="3956" y="432"/>
                  </a:lnTo>
                  <a:lnTo>
                    <a:pt x="3952" y="422"/>
                  </a:lnTo>
                  <a:lnTo>
                    <a:pt x="3946" y="412"/>
                  </a:lnTo>
                  <a:lnTo>
                    <a:pt x="3940" y="402"/>
                  </a:lnTo>
                  <a:lnTo>
                    <a:pt x="3934" y="392"/>
                  </a:lnTo>
                  <a:lnTo>
                    <a:pt x="3934" y="392"/>
                  </a:lnTo>
                  <a:close/>
                  <a:moveTo>
                    <a:pt x="3017" y="212"/>
                  </a:moveTo>
                  <a:lnTo>
                    <a:pt x="3009" y="344"/>
                  </a:lnTo>
                  <a:lnTo>
                    <a:pt x="953" y="344"/>
                  </a:lnTo>
                  <a:lnTo>
                    <a:pt x="945" y="212"/>
                  </a:lnTo>
                  <a:lnTo>
                    <a:pt x="3017" y="212"/>
                  </a:lnTo>
                  <a:close/>
                  <a:moveTo>
                    <a:pt x="352" y="1404"/>
                  </a:moveTo>
                  <a:lnTo>
                    <a:pt x="352" y="1404"/>
                  </a:lnTo>
                  <a:lnTo>
                    <a:pt x="350" y="1388"/>
                  </a:lnTo>
                  <a:lnTo>
                    <a:pt x="230" y="568"/>
                  </a:lnTo>
                  <a:lnTo>
                    <a:pt x="753" y="568"/>
                  </a:lnTo>
                  <a:lnTo>
                    <a:pt x="811" y="1486"/>
                  </a:lnTo>
                  <a:lnTo>
                    <a:pt x="811" y="1486"/>
                  </a:lnTo>
                  <a:lnTo>
                    <a:pt x="813" y="1550"/>
                  </a:lnTo>
                  <a:lnTo>
                    <a:pt x="815" y="1614"/>
                  </a:lnTo>
                  <a:lnTo>
                    <a:pt x="821" y="1676"/>
                  </a:lnTo>
                  <a:lnTo>
                    <a:pt x="829" y="1738"/>
                  </a:lnTo>
                  <a:lnTo>
                    <a:pt x="841" y="1800"/>
                  </a:lnTo>
                  <a:lnTo>
                    <a:pt x="853" y="1860"/>
                  </a:lnTo>
                  <a:lnTo>
                    <a:pt x="867" y="1920"/>
                  </a:lnTo>
                  <a:lnTo>
                    <a:pt x="885" y="1978"/>
                  </a:lnTo>
                  <a:lnTo>
                    <a:pt x="885" y="1978"/>
                  </a:lnTo>
                  <a:lnTo>
                    <a:pt x="825" y="1950"/>
                  </a:lnTo>
                  <a:lnTo>
                    <a:pt x="769" y="1922"/>
                  </a:lnTo>
                  <a:lnTo>
                    <a:pt x="715" y="1890"/>
                  </a:lnTo>
                  <a:lnTo>
                    <a:pt x="665" y="1860"/>
                  </a:lnTo>
                  <a:lnTo>
                    <a:pt x="617" y="1826"/>
                  </a:lnTo>
                  <a:lnTo>
                    <a:pt x="573" y="1792"/>
                  </a:lnTo>
                  <a:lnTo>
                    <a:pt x="533" y="1756"/>
                  </a:lnTo>
                  <a:lnTo>
                    <a:pt x="497" y="1720"/>
                  </a:lnTo>
                  <a:lnTo>
                    <a:pt x="464" y="1684"/>
                  </a:lnTo>
                  <a:lnTo>
                    <a:pt x="434" y="1646"/>
                  </a:lnTo>
                  <a:lnTo>
                    <a:pt x="410" y="1606"/>
                  </a:lnTo>
                  <a:lnTo>
                    <a:pt x="390" y="1568"/>
                  </a:lnTo>
                  <a:lnTo>
                    <a:pt x="374" y="1528"/>
                  </a:lnTo>
                  <a:lnTo>
                    <a:pt x="362" y="1486"/>
                  </a:lnTo>
                  <a:lnTo>
                    <a:pt x="354" y="1444"/>
                  </a:lnTo>
                  <a:lnTo>
                    <a:pt x="352" y="1424"/>
                  </a:lnTo>
                  <a:lnTo>
                    <a:pt x="352" y="1404"/>
                  </a:lnTo>
                  <a:lnTo>
                    <a:pt x="352" y="1404"/>
                  </a:lnTo>
                  <a:close/>
                  <a:moveTo>
                    <a:pt x="2204" y="2654"/>
                  </a:moveTo>
                  <a:lnTo>
                    <a:pt x="2204" y="2654"/>
                  </a:lnTo>
                  <a:lnTo>
                    <a:pt x="2186" y="2662"/>
                  </a:lnTo>
                  <a:lnTo>
                    <a:pt x="2172" y="2670"/>
                  </a:lnTo>
                  <a:lnTo>
                    <a:pt x="2160" y="2680"/>
                  </a:lnTo>
                  <a:lnTo>
                    <a:pt x="2148" y="2694"/>
                  </a:lnTo>
                  <a:lnTo>
                    <a:pt x="2140" y="2708"/>
                  </a:lnTo>
                  <a:lnTo>
                    <a:pt x="2134" y="2722"/>
                  </a:lnTo>
                  <a:lnTo>
                    <a:pt x="2130" y="2740"/>
                  </a:lnTo>
                  <a:lnTo>
                    <a:pt x="2128" y="2756"/>
                  </a:lnTo>
                  <a:lnTo>
                    <a:pt x="2128" y="3238"/>
                  </a:lnTo>
                  <a:lnTo>
                    <a:pt x="2128" y="3238"/>
                  </a:lnTo>
                  <a:lnTo>
                    <a:pt x="2128" y="3256"/>
                  </a:lnTo>
                  <a:lnTo>
                    <a:pt x="2132" y="3270"/>
                  </a:lnTo>
                  <a:lnTo>
                    <a:pt x="2138" y="3286"/>
                  </a:lnTo>
                  <a:lnTo>
                    <a:pt x="2148" y="3300"/>
                  </a:lnTo>
                  <a:lnTo>
                    <a:pt x="2462" y="3748"/>
                  </a:lnTo>
                  <a:lnTo>
                    <a:pt x="1496" y="3748"/>
                  </a:lnTo>
                  <a:lnTo>
                    <a:pt x="1812" y="3300"/>
                  </a:lnTo>
                  <a:lnTo>
                    <a:pt x="1812" y="3300"/>
                  </a:lnTo>
                  <a:lnTo>
                    <a:pt x="1820" y="3286"/>
                  </a:lnTo>
                  <a:lnTo>
                    <a:pt x="1826" y="3270"/>
                  </a:lnTo>
                  <a:lnTo>
                    <a:pt x="1830" y="3256"/>
                  </a:lnTo>
                  <a:lnTo>
                    <a:pt x="1832" y="3238"/>
                  </a:lnTo>
                  <a:lnTo>
                    <a:pt x="1832" y="2756"/>
                  </a:lnTo>
                  <a:lnTo>
                    <a:pt x="1832" y="2756"/>
                  </a:lnTo>
                  <a:lnTo>
                    <a:pt x="1830" y="2738"/>
                  </a:lnTo>
                  <a:lnTo>
                    <a:pt x="1826" y="2722"/>
                  </a:lnTo>
                  <a:lnTo>
                    <a:pt x="1820" y="2708"/>
                  </a:lnTo>
                  <a:lnTo>
                    <a:pt x="1810" y="2692"/>
                  </a:lnTo>
                  <a:lnTo>
                    <a:pt x="1800" y="2680"/>
                  </a:lnTo>
                  <a:lnTo>
                    <a:pt x="1788" y="2670"/>
                  </a:lnTo>
                  <a:lnTo>
                    <a:pt x="1772" y="2660"/>
                  </a:lnTo>
                  <a:lnTo>
                    <a:pt x="1756" y="2654"/>
                  </a:lnTo>
                  <a:lnTo>
                    <a:pt x="1756" y="2654"/>
                  </a:lnTo>
                  <a:lnTo>
                    <a:pt x="1716" y="2642"/>
                  </a:lnTo>
                  <a:lnTo>
                    <a:pt x="1678" y="2626"/>
                  </a:lnTo>
                  <a:lnTo>
                    <a:pt x="1638" y="2608"/>
                  </a:lnTo>
                  <a:lnTo>
                    <a:pt x="1602" y="2590"/>
                  </a:lnTo>
                  <a:lnTo>
                    <a:pt x="1564" y="2568"/>
                  </a:lnTo>
                  <a:lnTo>
                    <a:pt x="1528" y="2546"/>
                  </a:lnTo>
                  <a:lnTo>
                    <a:pt x="1494" y="2522"/>
                  </a:lnTo>
                  <a:lnTo>
                    <a:pt x="1459" y="2494"/>
                  </a:lnTo>
                  <a:lnTo>
                    <a:pt x="1427" y="2466"/>
                  </a:lnTo>
                  <a:lnTo>
                    <a:pt x="1395" y="2438"/>
                  </a:lnTo>
                  <a:lnTo>
                    <a:pt x="1363" y="2406"/>
                  </a:lnTo>
                  <a:lnTo>
                    <a:pt x="1335" y="2374"/>
                  </a:lnTo>
                  <a:lnTo>
                    <a:pt x="1305" y="2340"/>
                  </a:lnTo>
                  <a:lnTo>
                    <a:pt x="1279" y="2304"/>
                  </a:lnTo>
                  <a:lnTo>
                    <a:pt x="1253" y="2268"/>
                  </a:lnTo>
                  <a:lnTo>
                    <a:pt x="1227" y="2228"/>
                  </a:lnTo>
                  <a:lnTo>
                    <a:pt x="1203" y="2190"/>
                  </a:lnTo>
                  <a:lnTo>
                    <a:pt x="1181" y="2148"/>
                  </a:lnTo>
                  <a:lnTo>
                    <a:pt x="1161" y="2106"/>
                  </a:lnTo>
                  <a:lnTo>
                    <a:pt x="1141" y="2064"/>
                  </a:lnTo>
                  <a:lnTo>
                    <a:pt x="1123" y="2020"/>
                  </a:lnTo>
                  <a:lnTo>
                    <a:pt x="1105" y="1974"/>
                  </a:lnTo>
                  <a:lnTo>
                    <a:pt x="1091" y="1928"/>
                  </a:lnTo>
                  <a:lnTo>
                    <a:pt x="1077" y="1882"/>
                  </a:lnTo>
                  <a:lnTo>
                    <a:pt x="1065" y="1834"/>
                  </a:lnTo>
                  <a:lnTo>
                    <a:pt x="1053" y="1784"/>
                  </a:lnTo>
                  <a:lnTo>
                    <a:pt x="1045" y="1736"/>
                  </a:lnTo>
                  <a:lnTo>
                    <a:pt x="1037" y="1686"/>
                  </a:lnTo>
                  <a:lnTo>
                    <a:pt x="1031" y="1634"/>
                  </a:lnTo>
                  <a:lnTo>
                    <a:pt x="1027" y="1582"/>
                  </a:lnTo>
                  <a:lnTo>
                    <a:pt x="1023" y="1530"/>
                  </a:lnTo>
                  <a:lnTo>
                    <a:pt x="1023" y="1478"/>
                  </a:lnTo>
                  <a:lnTo>
                    <a:pt x="967" y="568"/>
                  </a:lnTo>
                  <a:lnTo>
                    <a:pt x="2995" y="568"/>
                  </a:lnTo>
                  <a:lnTo>
                    <a:pt x="2937" y="1478"/>
                  </a:lnTo>
                  <a:lnTo>
                    <a:pt x="2937" y="1478"/>
                  </a:lnTo>
                  <a:lnTo>
                    <a:pt x="2937" y="1486"/>
                  </a:lnTo>
                  <a:lnTo>
                    <a:pt x="2937" y="1486"/>
                  </a:lnTo>
                  <a:lnTo>
                    <a:pt x="2937" y="1538"/>
                  </a:lnTo>
                  <a:lnTo>
                    <a:pt x="2935" y="1590"/>
                  </a:lnTo>
                  <a:lnTo>
                    <a:pt x="2929" y="1640"/>
                  </a:lnTo>
                  <a:lnTo>
                    <a:pt x="2923" y="1690"/>
                  </a:lnTo>
                  <a:lnTo>
                    <a:pt x="2917" y="1740"/>
                  </a:lnTo>
                  <a:lnTo>
                    <a:pt x="2907" y="1790"/>
                  </a:lnTo>
                  <a:lnTo>
                    <a:pt x="2897" y="1838"/>
                  </a:lnTo>
                  <a:lnTo>
                    <a:pt x="2883" y="1886"/>
                  </a:lnTo>
                  <a:lnTo>
                    <a:pt x="2869" y="1932"/>
                  </a:lnTo>
                  <a:lnTo>
                    <a:pt x="2855" y="1978"/>
                  </a:lnTo>
                  <a:lnTo>
                    <a:pt x="2837" y="2022"/>
                  </a:lnTo>
                  <a:lnTo>
                    <a:pt x="2819" y="2066"/>
                  </a:lnTo>
                  <a:lnTo>
                    <a:pt x="2799" y="2110"/>
                  </a:lnTo>
                  <a:lnTo>
                    <a:pt x="2779" y="2150"/>
                  </a:lnTo>
                  <a:lnTo>
                    <a:pt x="2757" y="2192"/>
                  </a:lnTo>
                  <a:lnTo>
                    <a:pt x="2733" y="2230"/>
                  </a:lnTo>
                  <a:lnTo>
                    <a:pt x="2707" y="2268"/>
                  </a:lnTo>
                  <a:lnTo>
                    <a:pt x="2681" y="2306"/>
                  </a:lnTo>
                  <a:lnTo>
                    <a:pt x="2655" y="2340"/>
                  </a:lnTo>
                  <a:lnTo>
                    <a:pt x="2627" y="2374"/>
                  </a:lnTo>
                  <a:lnTo>
                    <a:pt x="2597" y="2408"/>
                  </a:lnTo>
                  <a:lnTo>
                    <a:pt x="2565" y="2438"/>
                  </a:lnTo>
                  <a:lnTo>
                    <a:pt x="2533" y="2468"/>
                  </a:lnTo>
                  <a:lnTo>
                    <a:pt x="2501" y="2496"/>
                  </a:lnTo>
                  <a:lnTo>
                    <a:pt x="2466" y="2522"/>
                  </a:lnTo>
                  <a:lnTo>
                    <a:pt x="2432" y="2546"/>
                  </a:lnTo>
                  <a:lnTo>
                    <a:pt x="2396" y="2570"/>
                  </a:lnTo>
                  <a:lnTo>
                    <a:pt x="2358" y="2590"/>
                  </a:lnTo>
                  <a:lnTo>
                    <a:pt x="2320" y="2610"/>
                  </a:lnTo>
                  <a:lnTo>
                    <a:pt x="2282" y="2626"/>
                  </a:lnTo>
                  <a:lnTo>
                    <a:pt x="2244" y="2642"/>
                  </a:lnTo>
                  <a:lnTo>
                    <a:pt x="2204" y="2654"/>
                  </a:lnTo>
                  <a:lnTo>
                    <a:pt x="2204" y="2654"/>
                  </a:lnTo>
                  <a:close/>
                  <a:moveTo>
                    <a:pt x="3610" y="1388"/>
                  </a:moveTo>
                  <a:lnTo>
                    <a:pt x="3610" y="1388"/>
                  </a:lnTo>
                  <a:lnTo>
                    <a:pt x="3608" y="1404"/>
                  </a:lnTo>
                  <a:lnTo>
                    <a:pt x="3608" y="1404"/>
                  </a:lnTo>
                  <a:lnTo>
                    <a:pt x="3608" y="1424"/>
                  </a:lnTo>
                  <a:lnTo>
                    <a:pt x="3606" y="1444"/>
                  </a:lnTo>
                  <a:lnTo>
                    <a:pt x="3598" y="1486"/>
                  </a:lnTo>
                  <a:lnTo>
                    <a:pt x="3586" y="1526"/>
                  </a:lnTo>
                  <a:lnTo>
                    <a:pt x="3570" y="1566"/>
                  </a:lnTo>
                  <a:lnTo>
                    <a:pt x="3550" y="1606"/>
                  </a:lnTo>
                  <a:lnTo>
                    <a:pt x="3526" y="1644"/>
                  </a:lnTo>
                  <a:lnTo>
                    <a:pt x="3496" y="1682"/>
                  </a:lnTo>
                  <a:lnTo>
                    <a:pt x="3463" y="1720"/>
                  </a:lnTo>
                  <a:lnTo>
                    <a:pt x="3427" y="1756"/>
                  </a:lnTo>
                  <a:lnTo>
                    <a:pt x="3387" y="1790"/>
                  </a:lnTo>
                  <a:lnTo>
                    <a:pt x="3343" y="1824"/>
                  </a:lnTo>
                  <a:lnTo>
                    <a:pt x="3295" y="1858"/>
                  </a:lnTo>
                  <a:lnTo>
                    <a:pt x="3245" y="1890"/>
                  </a:lnTo>
                  <a:lnTo>
                    <a:pt x="3193" y="1920"/>
                  </a:lnTo>
                  <a:lnTo>
                    <a:pt x="3135" y="1950"/>
                  </a:lnTo>
                  <a:lnTo>
                    <a:pt x="3077" y="1976"/>
                  </a:lnTo>
                  <a:lnTo>
                    <a:pt x="3077" y="1976"/>
                  </a:lnTo>
                  <a:lnTo>
                    <a:pt x="3093" y="1918"/>
                  </a:lnTo>
                  <a:lnTo>
                    <a:pt x="3107" y="1860"/>
                  </a:lnTo>
                  <a:lnTo>
                    <a:pt x="3121" y="1800"/>
                  </a:lnTo>
                  <a:lnTo>
                    <a:pt x="3131" y="1740"/>
                  </a:lnTo>
                  <a:lnTo>
                    <a:pt x="3139" y="1678"/>
                  </a:lnTo>
                  <a:lnTo>
                    <a:pt x="3145" y="1616"/>
                  </a:lnTo>
                  <a:lnTo>
                    <a:pt x="3149" y="1552"/>
                  </a:lnTo>
                  <a:lnTo>
                    <a:pt x="3149" y="1488"/>
                  </a:lnTo>
                  <a:lnTo>
                    <a:pt x="3207" y="568"/>
                  </a:lnTo>
                  <a:lnTo>
                    <a:pt x="3730" y="568"/>
                  </a:lnTo>
                  <a:lnTo>
                    <a:pt x="3610" y="1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4" name="Freeform 91"/>
            <p:cNvSpPr>
              <a:spLocks noEditPoints="1"/>
            </p:cNvSpPr>
            <p:nvPr/>
          </p:nvSpPr>
          <p:spPr bwMode="auto">
            <a:xfrm>
              <a:off x="5221288" y="1622425"/>
              <a:ext cx="1736725" cy="2146300"/>
            </a:xfrm>
            <a:custGeom>
              <a:avLst/>
              <a:gdLst>
                <a:gd name="T0" fmla="*/ 491 w 1094"/>
                <a:gd name="T1" fmla="*/ 2 h 1352"/>
                <a:gd name="T2" fmla="*/ 385 w 1094"/>
                <a:gd name="T3" fmla="*/ 30 h 1352"/>
                <a:gd name="T4" fmla="*/ 287 w 1094"/>
                <a:gd name="T5" fmla="*/ 82 h 1352"/>
                <a:gd name="T6" fmla="*/ 201 w 1094"/>
                <a:gd name="T7" fmla="*/ 154 h 1352"/>
                <a:gd name="T8" fmla="*/ 127 w 1094"/>
                <a:gd name="T9" fmla="*/ 246 h 1352"/>
                <a:gd name="T10" fmla="*/ 67 w 1094"/>
                <a:gd name="T11" fmla="*/ 354 h 1352"/>
                <a:gd name="T12" fmla="*/ 24 w 1094"/>
                <a:gd name="T13" fmla="*/ 474 h 1352"/>
                <a:gd name="T14" fmla="*/ 4 w 1094"/>
                <a:gd name="T15" fmla="*/ 606 h 1352"/>
                <a:gd name="T16" fmla="*/ 2 w 1094"/>
                <a:gd name="T17" fmla="*/ 710 h 1352"/>
                <a:gd name="T18" fmla="*/ 18 w 1094"/>
                <a:gd name="T19" fmla="*/ 844 h 1352"/>
                <a:gd name="T20" fmla="*/ 55 w 1094"/>
                <a:gd name="T21" fmla="*/ 970 h 1352"/>
                <a:gd name="T22" fmla="*/ 111 w 1094"/>
                <a:gd name="T23" fmla="*/ 1080 h 1352"/>
                <a:gd name="T24" fmla="*/ 181 w 1094"/>
                <a:gd name="T25" fmla="*/ 1176 h 1352"/>
                <a:gd name="T26" fmla="*/ 265 w 1094"/>
                <a:gd name="T27" fmla="*/ 1254 h 1352"/>
                <a:gd name="T28" fmla="*/ 359 w 1094"/>
                <a:gd name="T29" fmla="*/ 1312 h 1352"/>
                <a:gd name="T30" fmla="*/ 465 w 1094"/>
                <a:gd name="T31" fmla="*/ 1344 h 1352"/>
                <a:gd name="T32" fmla="*/ 547 w 1094"/>
                <a:gd name="T33" fmla="*/ 1352 h 1352"/>
                <a:gd name="T34" fmla="*/ 657 w 1094"/>
                <a:gd name="T35" fmla="*/ 1340 h 1352"/>
                <a:gd name="T36" fmla="*/ 759 w 1094"/>
                <a:gd name="T37" fmla="*/ 1300 h 1352"/>
                <a:gd name="T38" fmla="*/ 853 w 1094"/>
                <a:gd name="T39" fmla="*/ 1238 h 1352"/>
                <a:gd name="T40" fmla="*/ 933 w 1094"/>
                <a:gd name="T41" fmla="*/ 1154 h 1352"/>
                <a:gd name="T42" fmla="*/ 1001 w 1094"/>
                <a:gd name="T43" fmla="*/ 1054 h 1352"/>
                <a:gd name="T44" fmla="*/ 1052 w 1094"/>
                <a:gd name="T45" fmla="*/ 940 h 1352"/>
                <a:gd name="T46" fmla="*/ 1084 w 1094"/>
                <a:gd name="T47" fmla="*/ 812 h 1352"/>
                <a:gd name="T48" fmla="*/ 1094 w 1094"/>
                <a:gd name="T49" fmla="*/ 676 h 1352"/>
                <a:gd name="T50" fmla="*/ 1088 w 1094"/>
                <a:gd name="T51" fmla="*/ 574 h 1352"/>
                <a:gd name="T52" fmla="*/ 1062 w 1094"/>
                <a:gd name="T53" fmla="*/ 444 h 1352"/>
                <a:gd name="T54" fmla="*/ 1015 w 1094"/>
                <a:gd name="T55" fmla="*/ 326 h 1352"/>
                <a:gd name="T56" fmla="*/ 951 w 1094"/>
                <a:gd name="T57" fmla="*/ 222 h 1352"/>
                <a:gd name="T58" fmla="*/ 873 w 1094"/>
                <a:gd name="T59" fmla="*/ 134 h 1352"/>
                <a:gd name="T60" fmla="*/ 783 w 1094"/>
                <a:gd name="T61" fmla="*/ 66 h 1352"/>
                <a:gd name="T62" fmla="*/ 683 w 1094"/>
                <a:gd name="T63" fmla="*/ 20 h 1352"/>
                <a:gd name="T64" fmla="*/ 575 w 1094"/>
                <a:gd name="T65" fmla="*/ 0 h 1352"/>
                <a:gd name="T66" fmla="*/ 547 w 1094"/>
                <a:gd name="T67" fmla="*/ 1140 h 1352"/>
                <a:gd name="T68" fmla="*/ 449 w 1094"/>
                <a:gd name="T69" fmla="*/ 1120 h 1352"/>
                <a:gd name="T70" fmla="*/ 335 w 1094"/>
                <a:gd name="T71" fmla="*/ 1034 h 1352"/>
                <a:gd name="T72" fmla="*/ 253 w 1094"/>
                <a:gd name="T73" fmla="*/ 898 h 1352"/>
                <a:gd name="T74" fmla="*/ 215 w 1094"/>
                <a:gd name="T75" fmla="*/ 724 h 1352"/>
                <a:gd name="T76" fmla="*/ 221 w 1094"/>
                <a:gd name="T77" fmla="*/ 582 h 1352"/>
                <a:gd name="T78" fmla="*/ 271 w 1094"/>
                <a:gd name="T79" fmla="*/ 416 h 1352"/>
                <a:gd name="T80" fmla="*/ 361 w 1094"/>
                <a:gd name="T81" fmla="*/ 290 h 1352"/>
                <a:gd name="T82" fmla="*/ 481 w 1094"/>
                <a:gd name="T83" fmla="*/ 220 h 1352"/>
                <a:gd name="T84" fmla="*/ 547 w 1094"/>
                <a:gd name="T85" fmla="*/ 212 h 1352"/>
                <a:gd name="T86" fmla="*/ 647 w 1094"/>
                <a:gd name="T87" fmla="*/ 232 h 1352"/>
                <a:gd name="T88" fmla="*/ 759 w 1094"/>
                <a:gd name="T89" fmla="*/ 318 h 1352"/>
                <a:gd name="T90" fmla="*/ 841 w 1094"/>
                <a:gd name="T91" fmla="*/ 454 h 1352"/>
                <a:gd name="T92" fmla="*/ 879 w 1094"/>
                <a:gd name="T93" fmla="*/ 628 h 1352"/>
                <a:gd name="T94" fmla="*/ 875 w 1094"/>
                <a:gd name="T95" fmla="*/ 770 h 1352"/>
                <a:gd name="T96" fmla="*/ 825 w 1094"/>
                <a:gd name="T97" fmla="*/ 936 h 1352"/>
                <a:gd name="T98" fmla="*/ 733 w 1094"/>
                <a:gd name="T99" fmla="*/ 1062 h 1352"/>
                <a:gd name="T100" fmla="*/ 615 w 1094"/>
                <a:gd name="T101" fmla="*/ 1132 h 1352"/>
                <a:gd name="T102" fmla="*/ 547 w 1094"/>
                <a:gd name="T103" fmla="*/ 114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4" h="1352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1" y="2"/>
                  </a:lnTo>
                  <a:lnTo>
                    <a:pt x="465" y="8"/>
                  </a:lnTo>
                  <a:lnTo>
                    <a:pt x="437" y="14"/>
                  </a:lnTo>
                  <a:lnTo>
                    <a:pt x="411" y="20"/>
                  </a:lnTo>
                  <a:lnTo>
                    <a:pt x="385" y="30"/>
                  </a:lnTo>
                  <a:lnTo>
                    <a:pt x="359" y="40"/>
                  </a:lnTo>
                  <a:lnTo>
                    <a:pt x="335" y="52"/>
                  </a:lnTo>
                  <a:lnTo>
                    <a:pt x="311" y="66"/>
                  </a:lnTo>
                  <a:lnTo>
                    <a:pt x="287" y="82"/>
                  </a:lnTo>
                  <a:lnTo>
                    <a:pt x="265" y="98"/>
                  </a:lnTo>
                  <a:lnTo>
                    <a:pt x="243" y="114"/>
                  </a:lnTo>
                  <a:lnTo>
                    <a:pt x="221" y="134"/>
                  </a:lnTo>
                  <a:lnTo>
                    <a:pt x="201" y="154"/>
                  </a:lnTo>
                  <a:lnTo>
                    <a:pt x="181" y="176"/>
                  </a:lnTo>
                  <a:lnTo>
                    <a:pt x="161" y="198"/>
                  </a:lnTo>
                  <a:lnTo>
                    <a:pt x="143" y="222"/>
                  </a:lnTo>
                  <a:lnTo>
                    <a:pt x="127" y="246"/>
                  </a:lnTo>
                  <a:lnTo>
                    <a:pt x="111" y="272"/>
                  </a:lnTo>
                  <a:lnTo>
                    <a:pt x="95" y="298"/>
                  </a:lnTo>
                  <a:lnTo>
                    <a:pt x="81" y="326"/>
                  </a:lnTo>
                  <a:lnTo>
                    <a:pt x="67" y="354"/>
                  </a:lnTo>
                  <a:lnTo>
                    <a:pt x="55" y="382"/>
                  </a:lnTo>
                  <a:lnTo>
                    <a:pt x="44" y="412"/>
                  </a:lnTo>
                  <a:lnTo>
                    <a:pt x="34" y="444"/>
                  </a:lnTo>
                  <a:lnTo>
                    <a:pt x="24" y="474"/>
                  </a:lnTo>
                  <a:lnTo>
                    <a:pt x="18" y="508"/>
                  </a:lnTo>
                  <a:lnTo>
                    <a:pt x="12" y="540"/>
                  </a:lnTo>
                  <a:lnTo>
                    <a:pt x="6" y="574"/>
                  </a:lnTo>
                  <a:lnTo>
                    <a:pt x="4" y="606"/>
                  </a:lnTo>
                  <a:lnTo>
                    <a:pt x="2" y="64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2" y="710"/>
                  </a:lnTo>
                  <a:lnTo>
                    <a:pt x="4" y="746"/>
                  </a:lnTo>
                  <a:lnTo>
                    <a:pt x="6" y="778"/>
                  </a:lnTo>
                  <a:lnTo>
                    <a:pt x="12" y="812"/>
                  </a:lnTo>
                  <a:lnTo>
                    <a:pt x="18" y="844"/>
                  </a:lnTo>
                  <a:lnTo>
                    <a:pt x="24" y="878"/>
                  </a:lnTo>
                  <a:lnTo>
                    <a:pt x="34" y="908"/>
                  </a:lnTo>
                  <a:lnTo>
                    <a:pt x="44" y="940"/>
                  </a:lnTo>
                  <a:lnTo>
                    <a:pt x="55" y="970"/>
                  </a:lnTo>
                  <a:lnTo>
                    <a:pt x="67" y="998"/>
                  </a:lnTo>
                  <a:lnTo>
                    <a:pt x="81" y="1026"/>
                  </a:lnTo>
                  <a:lnTo>
                    <a:pt x="95" y="1054"/>
                  </a:lnTo>
                  <a:lnTo>
                    <a:pt x="111" y="1080"/>
                  </a:lnTo>
                  <a:lnTo>
                    <a:pt x="127" y="1106"/>
                  </a:lnTo>
                  <a:lnTo>
                    <a:pt x="143" y="1130"/>
                  </a:lnTo>
                  <a:lnTo>
                    <a:pt x="161" y="1154"/>
                  </a:lnTo>
                  <a:lnTo>
                    <a:pt x="181" y="1176"/>
                  </a:lnTo>
                  <a:lnTo>
                    <a:pt x="201" y="1198"/>
                  </a:lnTo>
                  <a:lnTo>
                    <a:pt x="221" y="1218"/>
                  </a:lnTo>
                  <a:lnTo>
                    <a:pt x="243" y="1238"/>
                  </a:lnTo>
                  <a:lnTo>
                    <a:pt x="265" y="1254"/>
                  </a:lnTo>
                  <a:lnTo>
                    <a:pt x="287" y="1270"/>
                  </a:lnTo>
                  <a:lnTo>
                    <a:pt x="311" y="1286"/>
                  </a:lnTo>
                  <a:lnTo>
                    <a:pt x="335" y="1300"/>
                  </a:lnTo>
                  <a:lnTo>
                    <a:pt x="359" y="1312"/>
                  </a:lnTo>
                  <a:lnTo>
                    <a:pt x="385" y="1322"/>
                  </a:lnTo>
                  <a:lnTo>
                    <a:pt x="411" y="1332"/>
                  </a:lnTo>
                  <a:lnTo>
                    <a:pt x="437" y="1340"/>
                  </a:lnTo>
                  <a:lnTo>
                    <a:pt x="465" y="1344"/>
                  </a:lnTo>
                  <a:lnTo>
                    <a:pt x="491" y="1350"/>
                  </a:lnTo>
                  <a:lnTo>
                    <a:pt x="519" y="1352"/>
                  </a:lnTo>
                  <a:lnTo>
                    <a:pt x="547" y="1352"/>
                  </a:lnTo>
                  <a:lnTo>
                    <a:pt x="547" y="1352"/>
                  </a:lnTo>
                  <a:lnTo>
                    <a:pt x="575" y="1352"/>
                  </a:lnTo>
                  <a:lnTo>
                    <a:pt x="603" y="1350"/>
                  </a:lnTo>
                  <a:lnTo>
                    <a:pt x="631" y="1344"/>
                  </a:lnTo>
                  <a:lnTo>
                    <a:pt x="657" y="1340"/>
                  </a:lnTo>
                  <a:lnTo>
                    <a:pt x="683" y="1332"/>
                  </a:lnTo>
                  <a:lnTo>
                    <a:pt x="709" y="1322"/>
                  </a:lnTo>
                  <a:lnTo>
                    <a:pt x="735" y="1312"/>
                  </a:lnTo>
                  <a:lnTo>
                    <a:pt x="759" y="1300"/>
                  </a:lnTo>
                  <a:lnTo>
                    <a:pt x="783" y="1286"/>
                  </a:lnTo>
                  <a:lnTo>
                    <a:pt x="807" y="1270"/>
                  </a:lnTo>
                  <a:lnTo>
                    <a:pt x="831" y="1254"/>
                  </a:lnTo>
                  <a:lnTo>
                    <a:pt x="853" y="1238"/>
                  </a:lnTo>
                  <a:lnTo>
                    <a:pt x="873" y="1218"/>
                  </a:lnTo>
                  <a:lnTo>
                    <a:pt x="895" y="1198"/>
                  </a:lnTo>
                  <a:lnTo>
                    <a:pt x="915" y="1176"/>
                  </a:lnTo>
                  <a:lnTo>
                    <a:pt x="933" y="1154"/>
                  </a:lnTo>
                  <a:lnTo>
                    <a:pt x="951" y="1130"/>
                  </a:lnTo>
                  <a:lnTo>
                    <a:pt x="969" y="1106"/>
                  </a:lnTo>
                  <a:lnTo>
                    <a:pt x="985" y="1080"/>
                  </a:lnTo>
                  <a:lnTo>
                    <a:pt x="1001" y="1054"/>
                  </a:lnTo>
                  <a:lnTo>
                    <a:pt x="1015" y="1026"/>
                  </a:lnTo>
                  <a:lnTo>
                    <a:pt x="1027" y="998"/>
                  </a:lnTo>
                  <a:lnTo>
                    <a:pt x="1039" y="970"/>
                  </a:lnTo>
                  <a:lnTo>
                    <a:pt x="1052" y="940"/>
                  </a:lnTo>
                  <a:lnTo>
                    <a:pt x="1062" y="908"/>
                  </a:lnTo>
                  <a:lnTo>
                    <a:pt x="1070" y="878"/>
                  </a:lnTo>
                  <a:lnTo>
                    <a:pt x="1078" y="844"/>
                  </a:lnTo>
                  <a:lnTo>
                    <a:pt x="1084" y="812"/>
                  </a:lnTo>
                  <a:lnTo>
                    <a:pt x="1088" y="778"/>
                  </a:lnTo>
                  <a:lnTo>
                    <a:pt x="1092" y="746"/>
                  </a:lnTo>
                  <a:lnTo>
                    <a:pt x="1094" y="710"/>
                  </a:lnTo>
                  <a:lnTo>
                    <a:pt x="1094" y="676"/>
                  </a:lnTo>
                  <a:lnTo>
                    <a:pt x="1094" y="676"/>
                  </a:lnTo>
                  <a:lnTo>
                    <a:pt x="1094" y="642"/>
                  </a:lnTo>
                  <a:lnTo>
                    <a:pt x="1092" y="606"/>
                  </a:lnTo>
                  <a:lnTo>
                    <a:pt x="1088" y="574"/>
                  </a:lnTo>
                  <a:lnTo>
                    <a:pt x="1084" y="540"/>
                  </a:lnTo>
                  <a:lnTo>
                    <a:pt x="1078" y="508"/>
                  </a:lnTo>
                  <a:lnTo>
                    <a:pt x="1070" y="474"/>
                  </a:lnTo>
                  <a:lnTo>
                    <a:pt x="1062" y="444"/>
                  </a:lnTo>
                  <a:lnTo>
                    <a:pt x="1052" y="412"/>
                  </a:lnTo>
                  <a:lnTo>
                    <a:pt x="1039" y="382"/>
                  </a:lnTo>
                  <a:lnTo>
                    <a:pt x="1027" y="354"/>
                  </a:lnTo>
                  <a:lnTo>
                    <a:pt x="1015" y="326"/>
                  </a:lnTo>
                  <a:lnTo>
                    <a:pt x="1001" y="298"/>
                  </a:lnTo>
                  <a:lnTo>
                    <a:pt x="985" y="272"/>
                  </a:lnTo>
                  <a:lnTo>
                    <a:pt x="969" y="246"/>
                  </a:lnTo>
                  <a:lnTo>
                    <a:pt x="951" y="222"/>
                  </a:lnTo>
                  <a:lnTo>
                    <a:pt x="933" y="198"/>
                  </a:lnTo>
                  <a:lnTo>
                    <a:pt x="915" y="176"/>
                  </a:lnTo>
                  <a:lnTo>
                    <a:pt x="895" y="154"/>
                  </a:lnTo>
                  <a:lnTo>
                    <a:pt x="873" y="134"/>
                  </a:lnTo>
                  <a:lnTo>
                    <a:pt x="853" y="114"/>
                  </a:lnTo>
                  <a:lnTo>
                    <a:pt x="831" y="98"/>
                  </a:lnTo>
                  <a:lnTo>
                    <a:pt x="807" y="82"/>
                  </a:lnTo>
                  <a:lnTo>
                    <a:pt x="783" y="66"/>
                  </a:lnTo>
                  <a:lnTo>
                    <a:pt x="759" y="52"/>
                  </a:lnTo>
                  <a:lnTo>
                    <a:pt x="735" y="40"/>
                  </a:lnTo>
                  <a:lnTo>
                    <a:pt x="709" y="30"/>
                  </a:lnTo>
                  <a:lnTo>
                    <a:pt x="683" y="20"/>
                  </a:lnTo>
                  <a:lnTo>
                    <a:pt x="657" y="14"/>
                  </a:lnTo>
                  <a:lnTo>
                    <a:pt x="631" y="8"/>
                  </a:lnTo>
                  <a:lnTo>
                    <a:pt x="603" y="2"/>
                  </a:lnTo>
                  <a:lnTo>
                    <a:pt x="575" y="0"/>
                  </a:lnTo>
                  <a:lnTo>
                    <a:pt x="547" y="0"/>
                  </a:lnTo>
                  <a:lnTo>
                    <a:pt x="547" y="0"/>
                  </a:lnTo>
                  <a:close/>
                  <a:moveTo>
                    <a:pt x="547" y="1140"/>
                  </a:moveTo>
                  <a:lnTo>
                    <a:pt x="547" y="1140"/>
                  </a:lnTo>
                  <a:lnTo>
                    <a:pt x="531" y="1140"/>
                  </a:lnTo>
                  <a:lnTo>
                    <a:pt x="513" y="1138"/>
                  </a:lnTo>
                  <a:lnTo>
                    <a:pt x="481" y="1132"/>
                  </a:lnTo>
                  <a:lnTo>
                    <a:pt x="449" y="1120"/>
                  </a:lnTo>
                  <a:lnTo>
                    <a:pt x="417" y="1104"/>
                  </a:lnTo>
                  <a:lnTo>
                    <a:pt x="389" y="1084"/>
                  </a:lnTo>
                  <a:lnTo>
                    <a:pt x="361" y="1062"/>
                  </a:lnTo>
                  <a:lnTo>
                    <a:pt x="335" y="1034"/>
                  </a:lnTo>
                  <a:lnTo>
                    <a:pt x="311" y="1004"/>
                  </a:lnTo>
                  <a:lnTo>
                    <a:pt x="289" y="972"/>
                  </a:lnTo>
                  <a:lnTo>
                    <a:pt x="271" y="936"/>
                  </a:lnTo>
                  <a:lnTo>
                    <a:pt x="253" y="898"/>
                  </a:lnTo>
                  <a:lnTo>
                    <a:pt x="239" y="856"/>
                  </a:lnTo>
                  <a:lnTo>
                    <a:pt x="229" y="814"/>
                  </a:lnTo>
                  <a:lnTo>
                    <a:pt x="221" y="770"/>
                  </a:lnTo>
                  <a:lnTo>
                    <a:pt x="215" y="724"/>
                  </a:lnTo>
                  <a:lnTo>
                    <a:pt x="213" y="676"/>
                  </a:lnTo>
                  <a:lnTo>
                    <a:pt x="213" y="676"/>
                  </a:lnTo>
                  <a:lnTo>
                    <a:pt x="215" y="628"/>
                  </a:lnTo>
                  <a:lnTo>
                    <a:pt x="221" y="582"/>
                  </a:lnTo>
                  <a:lnTo>
                    <a:pt x="229" y="538"/>
                  </a:lnTo>
                  <a:lnTo>
                    <a:pt x="239" y="496"/>
                  </a:lnTo>
                  <a:lnTo>
                    <a:pt x="253" y="454"/>
                  </a:lnTo>
                  <a:lnTo>
                    <a:pt x="271" y="416"/>
                  </a:lnTo>
                  <a:lnTo>
                    <a:pt x="289" y="380"/>
                  </a:lnTo>
                  <a:lnTo>
                    <a:pt x="311" y="348"/>
                  </a:lnTo>
                  <a:lnTo>
                    <a:pt x="335" y="318"/>
                  </a:lnTo>
                  <a:lnTo>
                    <a:pt x="361" y="290"/>
                  </a:lnTo>
                  <a:lnTo>
                    <a:pt x="389" y="268"/>
                  </a:lnTo>
                  <a:lnTo>
                    <a:pt x="417" y="248"/>
                  </a:lnTo>
                  <a:lnTo>
                    <a:pt x="449" y="232"/>
                  </a:lnTo>
                  <a:lnTo>
                    <a:pt x="481" y="220"/>
                  </a:lnTo>
                  <a:lnTo>
                    <a:pt x="513" y="214"/>
                  </a:lnTo>
                  <a:lnTo>
                    <a:pt x="531" y="212"/>
                  </a:lnTo>
                  <a:lnTo>
                    <a:pt x="547" y="212"/>
                  </a:lnTo>
                  <a:lnTo>
                    <a:pt x="547" y="212"/>
                  </a:lnTo>
                  <a:lnTo>
                    <a:pt x="565" y="212"/>
                  </a:lnTo>
                  <a:lnTo>
                    <a:pt x="581" y="214"/>
                  </a:lnTo>
                  <a:lnTo>
                    <a:pt x="615" y="220"/>
                  </a:lnTo>
                  <a:lnTo>
                    <a:pt x="647" y="232"/>
                  </a:lnTo>
                  <a:lnTo>
                    <a:pt x="677" y="248"/>
                  </a:lnTo>
                  <a:lnTo>
                    <a:pt x="707" y="268"/>
                  </a:lnTo>
                  <a:lnTo>
                    <a:pt x="733" y="290"/>
                  </a:lnTo>
                  <a:lnTo>
                    <a:pt x="759" y="318"/>
                  </a:lnTo>
                  <a:lnTo>
                    <a:pt x="783" y="348"/>
                  </a:lnTo>
                  <a:lnTo>
                    <a:pt x="805" y="380"/>
                  </a:lnTo>
                  <a:lnTo>
                    <a:pt x="825" y="416"/>
                  </a:lnTo>
                  <a:lnTo>
                    <a:pt x="841" y="454"/>
                  </a:lnTo>
                  <a:lnTo>
                    <a:pt x="855" y="496"/>
                  </a:lnTo>
                  <a:lnTo>
                    <a:pt x="867" y="538"/>
                  </a:lnTo>
                  <a:lnTo>
                    <a:pt x="875" y="582"/>
                  </a:lnTo>
                  <a:lnTo>
                    <a:pt x="879" y="628"/>
                  </a:lnTo>
                  <a:lnTo>
                    <a:pt x="881" y="676"/>
                  </a:lnTo>
                  <a:lnTo>
                    <a:pt x="881" y="676"/>
                  </a:lnTo>
                  <a:lnTo>
                    <a:pt x="879" y="724"/>
                  </a:lnTo>
                  <a:lnTo>
                    <a:pt x="875" y="770"/>
                  </a:lnTo>
                  <a:lnTo>
                    <a:pt x="867" y="814"/>
                  </a:lnTo>
                  <a:lnTo>
                    <a:pt x="855" y="856"/>
                  </a:lnTo>
                  <a:lnTo>
                    <a:pt x="841" y="898"/>
                  </a:lnTo>
                  <a:lnTo>
                    <a:pt x="825" y="936"/>
                  </a:lnTo>
                  <a:lnTo>
                    <a:pt x="805" y="972"/>
                  </a:lnTo>
                  <a:lnTo>
                    <a:pt x="783" y="1004"/>
                  </a:lnTo>
                  <a:lnTo>
                    <a:pt x="759" y="1034"/>
                  </a:lnTo>
                  <a:lnTo>
                    <a:pt x="733" y="1062"/>
                  </a:lnTo>
                  <a:lnTo>
                    <a:pt x="707" y="1084"/>
                  </a:lnTo>
                  <a:lnTo>
                    <a:pt x="677" y="1104"/>
                  </a:lnTo>
                  <a:lnTo>
                    <a:pt x="647" y="1120"/>
                  </a:lnTo>
                  <a:lnTo>
                    <a:pt x="615" y="1132"/>
                  </a:lnTo>
                  <a:lnTo>
                    <a:pt x="581" y="1138"/>
                  </a:lnTo>
                  <a:lnTo>
                    <a:pt x="565" y="1140"/>
                  </a:lnTo>
                  <a:lnTo>
                    <a:pt x="547" y="1140"/>
                  </a:lnTo>
                  <a:lnTo>
                    <a:pt x="547" y="1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63815" y="637817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 smtClean="0">
                <a:solidFill>
                  <a:srgbClr val="717171"/>
                </a:solidFill>
              </a:rPr>
              <a:t>Які</a:t>
            </a:r>
            <a:r>
              <a:rPr lang="ru-RU" sz="800" dirty="0" smtClean="0">
                <a:solidFill>
                  <a:srgbClr val="717171"/>
                </a:solidFill>
              </a:rPr>
              <a:t> </a:t>
            </a:r>
            <a:r>
              <a:rPr lang="ru-RU" sz="800" dirty="0">
                <a:solidFill>
                  <a:srgbClr val="717171"/>
                </a:solidFill>
              </a:rPr>
              <a:t>характеристики, на Вашу думку, </a:t>
            </a:r>
            <a:r>
              <a:rPr lang="ru-RU" sz="800" dirty="0" err="1">
                <a:solidFill>
                  <a:srgbClr val="717171"/>
                </a:solidFill>
              </a:rPr>
              <a:t>підходять</a:t>
            </a:r>
            <a:r>
              <a:rPr lang="ru-RU" sz="800" dirty="0">
                <a:solidFill>
                  <a:srgbClr val="717171"/>
                </a:solidFill>
              </a:rPr>
              <a:t> телеканалу _____? Ви можете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одну характеристику, </a:t>
            </a:r>
            <a:r>
              <a:rPr lang="ru-RU" sz="800" dirty="0" err="1">
                <a:solidFill>
                  <a:srgbClr val="717171"/>
                </a:solidFill>
              </a:rPr>
              <a:t>кілька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або</a:t>
            </a:r>
            <a:r>
              <a:rPr lang="ru-RU" sz="800" dirty="0">
                <a:solidFill>
                  <a:srgbClr val="717171"/>
                </a:solidFill>
              </a:rPr>
              <a:t> не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жодної</a:t>
            </a:r>
            <a:r>
              <a:rPr lang="ru-RU" sz="800" dirty="0">
                <a:solidFill>
                  <a:srgbClr val="717171"/>
                </a:solidFill>
              </a:rPr>
              <a:t>. 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63"/>
          <p:cNvSpPr/>
          <p:nvPr/>
        </p:nvSpPr>
        <p:spPr>
          <a:xfrm>
            <a:off x="6143625" y="6234617"/>
            <a:ext cx="3072592" cy="143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800" b="0" dirty="0" smtClean="0">
                <a:solidFill>
                  <a:schemeClr val="tx1"/>
                </a:solidFill>
              </a:rPr>
              <a:t>Канал-лідер</a:t>
            </a:r>
            <a:endParaRPr lang="en-GB" sz="800" b="0" dirty="0">
              <a:solidFill>
                <a:schemeClr val="tx1"/>
              </a:solidFill>
            </a:endParaRPr>
          </a:p>
        </p:txBody>
      </p:sp>
      <p:grpSp>
        <p:nvGrpSpPr>
          <p:cNvPr id="18" name="Group 83"/>
          <p:cNvGrpSpPr/>
          <p:nvPr/>
        </p:nvGrpSpPr>
        <p:grpSpPr>
          <a:xfrm>
            <a:off x="6053625" y="6198170"/>
            <a:ext cx="180000" cy="180000"/>
            <a:chOff x="2946400" y="279400"/>
            <a:chExt cx="6286500" cy="6286500"/>
          </a:xfrm>
          <a:solidFill>
            <a:schemeClr val="bg2"/>
          </a:solidFill>
        </p:grpSpPr>
        <p:sp>
          <p:nvSpPr>
            <p:cNvPr id="19" name="Freeform 90"/>
            <p:cNvSpPr>
              <a:spLocks noEditPoints="1"/>
            </p:cNvSpPr>
            <p:nvPr/>
          </p:nvSpPr>
          <p:spPr bwMode="auto">
            <a:xfrm>
              <a:off x="2946400" y="279400"/>
              <a:ext cx="6286500" cy="6286500"/>
            </a:xfrm>
            <a:custGeom>
              <a:avLst/>
              <a:gdLst>
                <a:gd name="T0" fmla="*/ 3898 w 3960"/>
                <a:gd name="T1" fmla="*/ 366 h 3960"/>
                <a:gd name="T2" fmla="*/ 3235 w 3960"/>
                <a:gd name="T3" fmla="*/ 112 h 3960"/>
                <a:gd name="T4" fmla="*/ 3207 w 3960"/>
                <a:gd name="T5" fmla="*/ 34 h 3960"/>
                <a:gd name="T6" fmla="*/ 831 w 3960"/>
                <a:gd name="T7" fmla="*/ 0 h 3960"/>
                <a:gd name="T8" fmla="*/ 741 w 3960"/>
                <a:gd name="T9" fmla="*/ 50 h 3960"/>
                <a:gd name="T10" fmla="*/ 106 w 3960"/>
                <a:gd name="T11" fmla="*/ 356 h 3960"/>
                <a:gd name="T12" fmla="*/ 42 w 3960"/>
                <a:gd name="T13" fmla="*/ 378 h 3960"/>
                <a:gd name="T14" fmla="*/ 8 w 3960"/>
                <a:gd name="T15" fmla="*/ 422 h 3960"/>
                <a:gd name="T16" fmla="*/ 140 w 3960"/>
                <a:gd name="T17" fmla="*/ 1412 h 3960"/>
                <a:gd name="T18" fmla="*/ 166 w 3960"/>
                <a:gd name="T19" fmla="*/ 1576 h 3960"/>
                <a:gd name="T20" fmla="*/ 256 w 3960"/>
                <a:gd name="T21" fmla="*/ 1760 h 3960"/>
                <a:gd name="T22" fmla="*/ 406 w 3960"/>
                <a:gd name="T23" fmla="*/ 1928 h 3960"/>
                <a:gd name="T24" fmla="*/ 609 w 3960"/>
                <a:gd name="T25" fmla="*/ 2074 h 3960"/>
                <a:gd name="T26" fmla="*/ 997 w 3960"/>
                <a:gd name="T27" fmla="*/ 2250 h 3960"/>
                <a:gd name="T28" fmla="*/ 1187 w 3960"/>
                <a:gd name="T29" fmla="*/ 2526 h 3960"/>
                <a:gd name="T30" fmla="*/ 1431 w 3960"/>
                <a:gd name="T31" fmla="*/ 2736 h 3960"/>
                <a:gd name="T32" fmla="*/ 1205 w 3960"/>
                <a:gd name="T33" fmla="*/ 3794 h 3960"/>
                <a:gd name="T34" fmla="*/ 1185 w 3960"/>
                <a:gd name="T35" fmla="*/ 3862 h 3960"/>
                <a:gd name="T36" fmla="*/ 1213 w 3960"/>
                <a:gd name="T37" fmla="*/ 3928 h 3960"/>
                <a:gd name="T38" fmla="*/ 1291 w 3960"/>
                <a:gd name="T39" fmla="*/ 3960 h 3960"/>
                <a:gd name="T40" fmla="*/ 2723 w 3960"/>
                <a:gd name="T41" fmla="*/ 3946 h 3960"/>
                <a:gd name="T42" fmla="*/ 2769 w 3960"/>
                <a:gd name="T43" fmla="*/ 3890 h 3960"/>
                <a:gd name="T44" fmla="*/ 2763 w 3960"/>
                <a:gd name="T45" fmla="*/ 3806 h 3960"/>
                <a:gd name="T46" fmla="*/ 2436 w 3960"/>
                <a:gd name="T47" fmla="*/ 2788 h 3960"/>
                <a:gd name="T48" fmla="*/ 2697 w 3960"/>
                <a:gd name="T49" fmla="*/ 2604 h 3960"/>
                <a:gd name="T50" fmla="*/ 2907 w 3960"/>
                <a:gd name="T51" fmla="*/ 2348 h 3960"/>
                <a:gd name="T52" fmla="*/ 3233 w 3960"/>
                <a:gd name="T53" fmla="*/ 2138 h 3960"/>
                <a:gd name="T54" fmla="*/ 3492 w 3960"/>
                <a:gd name="T55" fmla="*/ 1978 h 3960"/>
                <a:gd name="T56" fmla="*/ 3660 w 3960"/>
                <a:gd name="T57" fmla="*/ 1818 h 3960"/>
                <a:gd name="T58" fmla="*/ 3770 w 3960"/>
                <a:gd name="T59" fmla="*/ 1638 h 3960"/>
                <a:gd name="T60" fmla="*/ 3818 w 3960"/>
                <a:gd name="T61" fmla="*/ 1444 h 3960"/>
                <a:gd name="T62" fmla="*/ 3958 w 3960"/>
                <a:gd name="T63" fmla="*/ 444 h 3960"/>
                <a:gd name="T64" fmla="*/ 3934 w 3960"/>
                <a:gd name="T65" fmla="*/ 392 h 3960"/>
                <a:gd name="T66" fmla="*/ 352 w 3960"/>
                <a:gd name="T67" fmla="*/ 1404 h 3960"/>
                <a:gd name="T68" fmla="*/ 811 w 3960"/>
                <a:gd name="T69" fmla="*/ 1486 h 3960"/>
                <a:gd name="T70" fmla="*/ 853 w 3960"/>
                <a:gd name="T71" fmla="*/ 1860 h 3960"/>
                <a:gd name="T72" fmla="*/ 715 w 3960"/>
                <a:gd name="T73" fmla="*/ 1890 h 3960"/>
                <a:gd name="T74" fmla="*/ 464 w 3960"/>
                <a:gd name="T75" fmla="*/ 1684 h 3960"/>
                <a:gd name="T76" fmla="*/ 354 w 3960"/>
                <a:gd name="T77" fmla="*/ 1444 h 3960"/>
                <a:gd name="T78" fmla="*/ 2186 w 3960"/>
                <a:gd name="T79" fmla="*/ 2662 h 3960"/>
                <a:gd name="T80" fmla="*/ 2130 w 3960"/>
                <a:gd name="T81" fmla="*/ 2740 h 3960"/>
                <a:gd name="T82" fmla="*/ 2138 w 3960"/>
                <a:gd name="T83" fmla="*/ 3286 h 3960"/>
                <a:gd name="T84" fmla="*/ 1820 w 3960"/>
                <a:gd name="T85" fmla="*/ 3286 h 3960"/>
                <a:gd name="T86" fmla="*/ 1830 w 3960"/>
                <a:gd name="T87" fmla="*/ 2738 h 3960"/>
                <a:gd name="T88" fmla="*/ 1772 w 3960"/>
                <a:gd name="T89" fmla="*/ 2660 h 3960"/>
                <a:gd name="T90" fmla="*/ 1602 w 3960"/>
                <a:gd name="T91" fmla="*/ 2590 h 3960"/>
                <a:gd name="T92" fmla="*/ 1395 w 3960"/>
                <a:gd name="T93" fmla="*/ 2438 h 3960"/>
                <a:gd name="T94" fmla="*/ 1227 w 3960"/>
                <a:gd name="T95" fmla="*/ 2228 h 3960"/>
                <a:gd name="T96" fmla="*/ 1105 w 3960"/>
                <a:gd name="T97" fmla="*/ 1974 h 3960"/>
                <a:gd name="T98" fmla="*/ 1037 w 3960"/>
                <a:gd name="T99" fmla="*/ 1686 h 3960"/>
                <a:gd name="T100" fmla="*/ 2995 w 3960"/>
                <a:gd name="T101" fmla="*/ 568 h 3960"/>
                <a:gd name="T102" fmla="*/ 2935 w 3960"/>
                <a:gd name="T103" fmla="*/ 1590 h 3960"/>
                <a:gd name="T104" fmla="*/ 2883 w 3960"/>
                <a:gd name="T105" fmla="*/ 1886 h 3960"/>
                <a:gd name="T106" fmla="*/ 2779 w 3960"/>
                <a:gd name="T107" fmla="*/ 2150 h 3960"/>
                <a:gd name="T108" fmla="*/ 2627 w 3960"/>
                <a:gd name="T109" fmla="*/ 2374 h 3960"/>
                <a:gd name="T110" fmla="*/ 2432 w 3960"/>
                <a:gd name="T111" fmla="*/ 2546 h 3960"/>
                <a:gd name="T112" fmla="*/ 2204 w 3960"/>
                <a:gd name="T113" fmla="*/ 2654 h 3960"/>
                <a:gd name="T114" fmla="*/ 3608 w 3960"/>
                <a:gd name="T115" fmla="*/ 1424 h 3960"/>
                <a:gd name="T116" fmla="*/ 3526 w 3960"/>
                <a:gd name="T117" fmla="*/ 1644 h 3960"/>
                <a:gd name="T118" fmla="*/ 3295 w 3960"/>
                <a:gd name="T119" fmla="*/ 1858 h 3960"/>
                <a:gd name="T120" fmla="*/ 3093 w 3960"/>
                <a:gd name="T121" fmla="*/ 1918 h 3960"/>
                <a:gd name="T122" fmla="*/ 3149 w 3960"/>
                <a:gd name="T123" fmla="*/ 1552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60" h="3960">
                  <a:moveTo>
                    <a:pt x="3934" y="392"/>
                  </a:moveTo>
                  <a:lnTo>
                    <a:pt x="3934" y="392"/>
                  </a:lnTo>
                  <a:lnTo>
                    <a:pt x="3926" y="384"/>
                  </a:lnTo>
                  <a:lnTo>
                    <a:pt x="3918" y="378"/>
                  </a:lnTo>
                  <a:lnTo>
                    <a:pt x="3908" y="370"/>
                  </a:lnTo>
                  <a:lnTo>
                    <a:pt x="3898" y="366"/>
                  </a:lnTo>
                  <a:lnTo>
                    <a:pt x="3888" y="362"/>
                  </a:lnTo>
                  <a:lnTo>
                    <a:pt x="3876" y="358"/>
                  </a:lnTo>
                  <a:lnTo>
                    <a:pt x="3864" y="356"/>
                  </a:lnTo>
                  <a:lnTo>
                    <a:pt x="3854" y="356"/>
                  </a:lnTo>
                  <a:lnTo>
                    <a:pt x="3221" y="356"/>
                  </a:lnTo>
                  <a:lnTo>
                    <a:pt x="3235" y="112"/>
                  </a:lnTo>
                  <a:lnTo>
                    <a:pt x="3235" y="112"/>
                  </a:lnTo>
                  <a:lnTo>
                    <a:pt x="3235" y="90"/>
                  </a:lnTo>
                  <a:lnTo>
                    <a:pt x="3229" y="70"/>
                  </a:lnTo>
                  <a:lnTo>
                    <a:pt x="3219" y="50"/>
                  </a:lnTo>
                  <a:lnTo>
                    <a:pt x="3207" y="34"/>
                  </a:lnTo>
                  <a:lnTo>
                    <a:pt x="3207" y="34"/>
                  </a:lnTo>
                  <a:lnTo>
                    <a:pt x="3191" y="20"/>
                  </a:lnTo>
                  <a:lnTo>
                    <a:pt x="3171" y="8"/>
                  </a:lnTo>
                  <a:lnTo>
                    <a:pt x="3151" y="2"/>
                  </a:lnTo>
                  <a:lnTo>
                    <a:pt x="3129" y="0"/>
                  </a:lnTo>
                  <a:lnTo>
                    <a:pt x="831" y="0"/>
                  </a:lnTo>
                  <a:lnTo>
                    <a:pt x="831" y="0"/>
                  </a:lnTo>
                  <a:lnTo>
                    <a:pt x="809" y="2"/>
                  </a:lnTo>
                  <a:lnTo>
                    <a:pt x="789" y="8"/>
                  </a:lnTo>
                  <a:lnTo>
                    <a:pt x="771" y="20"/>
                  </a:lnTo>
                  <a:lnTo>
                    <a:pt x="755" y="34"/>
                  </a:lnTo>
                  <a:lnTo>
                    <a:pt x="755" y="34"/>
                  </a:lnTo>
                  <a:lnTo>
                    <a:pt x="741" y="50"/>
                  </a:lnTo>
                  <a:lnTo>
                    <a:pt x="731" y="70"/>
                  </a:lnTo>
                  <a:lnTo>
                    <a:pt x="727" y="90"/>
                  </a:lnTo>
                  <a:lnTo>
                    <a:pt x="725" y="112"/>
                  </a:lnTo>
                  <a:lnTo>
                    <a:pt x="741" y="356"/>
                  </a:lnTo>
                  <a:lnTo>
                    <a:pt x="106" y="356"/>
                  </a:lnTo>
                  <a:lnTo>
                    <a:pt x="106" y="356"/>
                  </a:lnTo>
                  <a:lnTo>
                    <a:pt x="94" y="356"/>
                  </a:lnTo>
                  <a:lnTo>
                    <a:pt x="84" y="358"/>
                  </a:lnTo>
                  <a:lnTo>
                    <a:pt x="72" y="362"/>
                  </a:lnTo>
                  <a:lnTo>
                    <a:pt x="62" y="366"/>
                  </a:lnTo>
                  <a:lnTo>
                    <a:pt x="52" y="370"/>
                  </a:lnTo>
                  <a:lnTo>
                    <a:pt x="42" y="378"/>
                  </a:lnTo>
                  <a:lnTo>
                    <a:pt x="34" y="384"/>
                  </a:lnTo>
                  <a:lnTo>
                    <a:pt x="26" y="392"/>
                  </a:lnTo>
                  <a:lnTo>
                    <a:pt x="26" y="392"/>
                  </a:lnTo>
                  <a:lnTo>
                    <a:pt x="18" y="402"/>
                  </a:lnTo>
                  <a:lnTo>
                    <a:pt x="14" y="412"/>
                  </a:lnTo>
                  <a:lnTo>
                    <a:pt x="8" y="422"/>
                  </a:lnTo>
                  <a:lnTo>
                    <a:pt x="4" y="432"/>
                  </a:lnTo>
                  <a:lnTo>
                    <a:pt x="2" y="444"/>
                  </a:lnTo>
                  <a:lnTo>
                    <a:pt x="0" y="454"/>
                  </a:lnTo>
                  <a:lnTo>
                    <a:pt x="0" y="466"/>
                  </a:lnTo>
                  <a:lnTo>
                    <a:pt x="2" y="478"/>
                  </a:lnTo>
                  <a:lnTo>
                    <a:pt x="140" y="1412"/>
                  </a:lnTo>
                  <a:lnTo>
                    <a:pt x="140" y="1412"/>
                  </a:lnTo>
                  <a:lnTo>
                    <a:pt x="142" y="1444"/>
                  </a:lnTo>
                  <a:lnTo>
                    <a:pt x="144" y="1478"/>
                  </a:lnTo>
                  <a:lnTo>
                    <a:pt x="150" y="1510"/>
                  </a:lnTo>
                  <a:lnTo>
                    <a:pt x="156" y="1544"/>
                  </a:lnTo>
                  <a:lnTo>
                    <a:pt x="166" y="1576"/>
                  </a:lnTo>
                  <a:lnTo>
                    <a:pt x="176" y="1608"/>
                  </a:lnTo>
                  <a:lnTo>
                    <a:pt x="190" y="1638"/>
                  </a:lnTo>
                  <a:lnTo>
                    <a:pt x="204" y="1670"/>
                  </a:lnTo>
                  <a:lnTo>
                    <a:pt x="220" y="1700"/>
                  </a:lnTo>
                  <a:lnTo>
                    <a:pt x="238" y="1730"/>
                  </a:lnTo>
                  <a:lnTo>
                    <a:pt x="256" y="1760"/>
                  </a:lnTo>
                  <a:lnTo>
                    <a:pt x="278" y="1788"/>
                  </a:lnTo>
                  <a:lnTo>
                    <a:pt x="300" y="1818"/>
                  </a:lnTo>
                  <a:lnTo>
                    <a:pt x="324" y="1846"/>
                  </a:lnTo>
                  <a:lnTo>
                    <a:pt x="350" y="1874"/>
                  </a:lnTo>
                  <a:lnTo>
                    <a:pt x="378" y="1900"/>
                  </a:lnTo>
                  <a:lnTo>
                    <a:pt x="406" y="1928"/>
                  </a:lnTo>
                  <a:lnTo>
                    <a:pt x="436" y="1954"/>
                  </a:lnTo>
                  <a:lnTo>
                    <a:pt x="468" y="1978"/>
                  </a:lnTo>
                  <a:lnTo>
                    <a:pt x="501" y="2004"/>
                  </a:lnTo>
                  <a:lnTo>
                    <a:pt x="535" y="2028"/>
                  </a:lnTo>
                  <a:lnTo>
                    <a:pt x="571" y="2052"/>
                  </a:lnTo>
                  <a:lnTo>
                    <a:pt x="609" y="2074"/>
                  </a:lnTo>
                  <a:lnTo>
                    <a:pt x="647" y="2096"/>
                  </a:lnTo>
                  <a:lnTo>
                    <a:pt x="727" y="2140"/>
                  </a:lnTo>
                  <a:lnTo>
                    <a:pt x="813" y="2180"/>
                  </a:lnTo>
                  <a:lnTo>
                    <a:pt x="903" y="2216"/>
                  </a:lnTo>
                  <a:lnTo>
                    <a:pt x="997" y="2250"/>
                  </a:lnTo>
                  <a:lnTo>
                    <a:pt x="997" y="2250"/>
                  </a:lnTo>
                  <a:lnTo>
                    <a:pt x="1025" y="2300"/>
                  </a:lnTo>
                  <a:lnTo>
                    <a:pt x="1053" y="2348"/>
                  </a:lnTo>
                  <a:lnTo>
                    <a:pt x="1085" y="2396"/>
                  </a:lnTo>
                  <a:lnTo>
                    <a:pt x="1117" y="2440"/>
                  </a:lnTo>
                  <a:lnTo>
                    <a:pt x="1151" y="2484"/>
                  </a:lnTo>
                  <a:lnTo>
                    <a:pt x="1187" y="2526"/>
                  </a:lnTo>
                  <a:lnTo>
                    <a:pt x="1225" y="2566"/>
                  </a:lnTo>
                  <a:lnTo>
                    <a:pt x="1263" y="2604"/>
                  </a:lnTo>
                  <a:lnTo>
                    <a:pt x="1303" y="2640"/>
                  </a:lnTo>
                  <a:lnTo>
                    <a:pt x="1345" y="2674"/>
                  </a:lnTo>
                  <a:lnTo>
                    <a:pt x="1387" y="2706"/>
                  </a:lnTo>
                  <a:lnTo>
                    <a:pt x="1431" y="2736"/>
                  </a:lnTo>
                  <a:lnTo>
                    <a:pt x="1475" y="2762"/>
                  </a:lnTo>
                  <a:lnTo>
                    <a:pt x="1524" y="2788"/>
                  </a:lnTo>
                  <a:lnTo>
                    <a:pt x="1570" y="2812"/>
                  </a:lnTo>
                  <a:lnTo>
                    <a:pt x="1620" y="2832"/>
                  </a:lnTo>
                  <a:lnTo>
                    <a:pt x="1620" y="3206"/>
                  </a:lnTo>
                  <a:lnTo>
                    <a:pt x="1205" y="3794"/>
                  </a:lnTo>
                  <a:lnTo>
                    <a:pt x="1205" y="3794"/>
                  </a:lnTo>
                  <a:lnTo>
                    <a:pt x="1197" y="3806"/>
                  </a:lnTo>
                  <a:lnTo>
                    <a:pt x="1191" y="3820"/>
                  </a:lnTo>
                  <a:lnTo>
                    <a:pt x="1187" y="3834"/>
                  </a:lnTo>
                  <a:lnTo>
                    <a:pt x="1185" y="3848"/>
                  </a:lnTo>
                  <a:lnTo>
                    <a:pt x="1185" y="3862"/>
                  </a:lnTo>
                  <a:lnTo>
                    <a:pt x="1187" y="3876"/>
                  </a:lnTo>
                  <a:lnTo>
                    <a:pt x="1191" y="3890"/>
                  </a:lnTo>
                  <a:lnTo>
                    <a:pt x="1197" y="3904"/>
                  </a:lnTo>
                  <a:lnTo>
                    <a:pt x="1197" y="3904"/>
                  </a:lnTo>
                  <a:lnTo>
                    <a:pt x="1205" y="3916"/>
                  </a:lnTo>
                  <a:lnTo>
                    <a:pt x="1213" y="3928"/>
                  </a:lnTo>
                  <a:lnTo>
                    <a:pt x="1225" y="3936"/>
                  </a:lnTo>
                  <a:lnTo>
                    <a:pt x="1235" y="3946"/>
                  </a:lnTo>
                  <a:lnTo>
                    <a:pt x="1249" y="3952"/>
                  </a:lnTo>
                  <a:lnTo>
                    <a:pt x="1261" y="3956"/>
                  </a:lnTo>
                  <a:lnTo>
                    <a:pt x="1277" y="3960"/>
                  </a:lnTo>
                  <a:lnTo>
                    <a:pt x="1291" y="3960"/>
                  </a:lnTo>
                  <a:lnTo>
                    <a:pt x="2669" y="3960"/>
                  </a:lnTo>
                  <a:lnTo>
                    <a:pt x="2669" y="3960"/>
                  </a:lnTo>
                  <a:lnTo>
                    <a:pt x="2683" y="3960"/>
                  </a:lnTo>
                  <a:lnTo>
                    <a:pt x="2697" y="3956"/>
                  </a:lnTo>
                  <a:lnTo>
                    <a:pt x="2711" y="3952"/>
                  </a:lnTo>
                  <a:lnTo>
                    <a:pt x="2723" y="3946"/>
                  </a:lnTo>
                  <a:lnTo>
                    <a:pt x="2735" y="3936"/>
                  </a:lnTo>
                  <a:lnTo>
                    <a:pt x="2745" y="3928"/>
                  </a:lnTo>
                  <a:lnTo>
                    <a:pt x="2755" y="3916"/>
                  </a:lnTo>
                  <a:lnTo>
                    <a:pt x="2763" y="3904"/>
                  </a:lnTo>
                  <a:lnTo>
                    <a:pt x="2763" y="3904"/>
                  </a:lnTo>
                  <a:lnTo>
                    <a:pt x="2769" y="3890"/>
                  </a:lnTo>
                  <a:lnTo>
                    <a:pt x="2773" y="3876"/>
                  </a:lnTo>
                  <a:lnTo>
                    <a:pt x="2775" y="3862"/>
                  </a:lnTo>
                  <a:lnTo>
                    <a:pt x="2775" y="3848"/>
                  </a:lnTo>
                  <a:lnTo>
                    <a:pt x="2773" y="3834"/>
                  </a:lnTo>
                  <a:lnTo>
                    <a:pt x="2769" y="3820"/>
                  </a:lnTo>
                  <a:lnTo>
                    <a:pt x="2763" y="3806"/>
                  </a:lnTo>
                  <a:lnTo>
                    <a:pt x="2755" y="3794"/>
                  </a:lnTo>
                  <a:lnTo>
                    <a:pt x="2340" y="3206"/>
                  </a:lnTo>
                  <a:lnTo>
                    <a:pt x="2340" y="2832"/>
                  </a:lnTo>
                  <a:lnTo>
                    <a:pt x="2340" y="2832"/>
                  </a:lnTo>
                  <a:lnTo>
                    <a:pt x="2388" y="2812"/>
                  </a:lnTo>
                  <a:lnTo>
                    <a:pt x="2436" y="2788"/>
                  </a:lnTo>
                  <a:lnTo>
                    <a:pt x="2483" y="2764"/>
                  </a:lnTo>
                  <a:lnTo>
                    <a:pt x="2529" y="2736"/>
                  </a:lnTo>
                  <a:lnTo>
                    <a:pt x="2573" y="2706"/>
                  </a:lnTo>
                  <a:lnTo>
                    <a:pt x="2617" y="2674"/>
                  </a:lnTo>
                  <a:lnTo>
                    <a:pt x="2657" y="2640"/>
                  </a:lnTo>
                  <a:lnTo>
                    <a:pt x="2697" y="2604"/>
                  </a:lnTo>
                  <a:lnTo>
                    <a:pt x="2737" y="2566"/>
                  </a:lnTo>
                  <a:lnTo>
                    <a:pt x="2773" y="2526"/>
                  </a:lnTo>
                  <a:lnTo>
                    <a:pt x="2809" y="2484"/>
                  </a:lnTo>
                  <a:lnTo>
                    <a:pt x="2843" y="2440"/>
                  </a:lnTo>
                  <a:lnTo>
                    <a:pt x="2877" y="2396"/>
                  </a:lnTo>
                  <a:lnTo>
                    <a:pt x="2907" y="2348"/>
                  </a:lnTo>
                  <a:lnTo>
                    <a:pt x="2937" y="2300"/>
                  </a:lnTo>
                  <a:lnTo>
                    <a:pt x="2965" y="2250"/>
                  </a:lnTo>
                  <a:lnTo>
                    <a:pt x="2965" y="2250"/>
                  </a:lnTo>
                  <a:lnTo>
                    <a:pt x="3059" y="2216"/>
                  </a:lnTo>
                  <a:lnTo>
                    <a:pt x="3149" y="2178"/>
                  </a:lnTo>
                  <a:lnTo>
                    <a:pt x="3233" y="2138"/>
                  </a:lnTo>
                  <a:lnTo>
                    <a:pt x="3313" y="2096"/>
                  </a:lnTo>
                  <a:lnTo>
                    <a:pt x="3351" y="2074"/>
                  </a:lnTo>
                  <a:lnTo>
                    <a:pt x="3389" y="2050"/>
                  </a:lnTo>
                  <a:lnTo>
                    <a:pt x="3425" y="2028"/>
                  </a:lnTo>
                  <a:lnTo>
                    <a:pt x="3459" y="2002"/>
                  </a:lnTo>
                  <a:lnTo>
                    <a:pt x="3492" y="1978"/>
                  </a:lnTo>
                  <a:lnTo>
                    <a:pt x="3524" y="1952"/>
                  </a:lnTo>
                  <a:lnTo>
                    <a:pt x="3554" y="1926"/>
                  </a:lnTo>
                  <a:lnTo>
                    <a:pt x="3584" y="1900"/>
                  </a:lnTo>
                  <a:lnTo>
                    <a:pt x="3610" y="1872"/>
                  </a:lnTo>
                  <a:lnTo>
                    <a:pt x="3636" y="1846"/>
                  </a:lnTo>
                  <a:lnTo>
                    <a:pt x="3660" y="1818"/>
                  </a:lnTo>
                  <a:lnTo>
                    <a:pt x="3682" y="1788"/>
                  </a:lnTo>
                  <a:lnTo>
                    <a:pt x="3704" y="1760"/>
                  </a:lnTo>
                  <a:lnTo>
                    <a:pt x="3722" y="1730"/>
                  </a:lnTo>
                  <a:lnTo>
                    <a:pt x="3740" y="1700"/>
                  </a:lnTo>
                  <a:lnTo>
                    <a:pt x="3756" y="1670"/>
                  </a:lnTo>
                  <a:lnTo>
                    <a:pt x="3770" y="1638"/>
                  </a:lnTo>
                  <a:lnTo>
                    <a:pt x="3784" y="1606"/>
                  </a:lnTo>
                  <a:lnTo>
                    <a:pt x="3794" y="1576"/>
                  </a:lnTo>
                  <a:lnTo>
                    <a:pt x="3802" y="1544"/>
                  </a:lnTo>
                  <a:lnTo>
                    <a:pt x="3810" y="1510"/>
                  </a:lnTo>
                  <a:lnTo>
                    <a:pt x="3816" y="1478"/>
                  </a:lnTo>
                  <a:lnTo>
                    <a:pt x="3818" y="1444"/>
                  </a:lnTo>
                  <a:lnTo>
                    <a:pt x="3820" y="1412"/>
                  </a:lnTo>
                  <a:lnTo>
                    <a:pt x="3958" y="478"/>
                  </a:lnTo>
                  <a:lnTo>
                    <a:pt x="3958" y="478"/>
                  </a:lnTo>
                  <a:lnTo>
                    <a:pt x="3960" y="466"/>
                  </a:lnTo>
                  <a:lnTo>
                    <a:pt x="3960" y="454"/>
                  </a:lnTo>
                  <a:lnTo>
                    <a:pt x="3958" y="444"/>
                  </a:lnTo>
                  <a:lnTo>
                    <a:pt x="3956" y="432"/>
                  </a:lnTo>
                  <a:lnTo>
                    <a:pt x="3952" y="422"/>
                  </a:lnTo>
                  <a:lnTo>
                    <a:pt x="3946" y="412"/>
                  </a:lnTo>
                  <a:lnTo>
                    <a:pt x="3940" y="402"/>
                  </a:lnTo>
                  <a:lnTo>
                    <a:pt x="3934" y="392"/>
                  </a:lnTo>
                  <a:lnTo>
                    <a:pt x="3934" y="392"/>
                  </a:lnTo>
                  <a:close/>
                  <a:moveTo>
                    <a:pt x="3017" y="212"/>
                  </a:moveTo>
                  <a:lnTo>
                    <a:pt x="3009" y="344"/>
                  </a:lnTo>
                  <a:lnTo>
                    <a:pt x="953" y="344"/>
                  </a:lnTo>
                  <a:lnTo>
                    <a:pt x="945" y="212"/>
                  </a:lnTo>
                  <a:lnTo>
                    <a:pt x="3017" y="212"/>
                  </a:lnTo>
                  <a:close/>
                  <a:moveTo>
                    <a:pt x="352" y="1404"/>
                  </a:moveTo>
                  <a:lnTo>
                    <a:pt x="352" y="1404"/>
                  </a:lnTo>
                  <a:lnTo>
                    <a:pt x="350" y="1388"/>
                  </a:lnTo>
                  <a:lnTo>
                    <a:pt x="230" y="568"/>
                  </a:lnTo>
                  <a:lnTo>
                    <a:pt x="753" y="568"/>
                  </a:lnTo>
                  <a:lnTo>
                    <a:pt x="811" y="1486"/>
                  </a:lnTo>
                  <a:lnTo>
                    <a:pt x="811" y="1486"/>
                  </a:lnTo>
                  <a:lnTo>
                    <a:pt x="813" y="1550"/>
                  </a:lnTo>
                  <a:lnTo>
                    <a:pt x="815" y="1614"/>
                  </a:lnTo>
                  <a:lnTo>
                    <a:pt x="821" y="1676"/>
                  </a:lnTo>
                  <a:lnTo>
                    <a:pt x="829" y="1738"/>
                  </a:lnTo>
                  <a:lnTo>
                    <a:pt x="841" y="1800"/>
                  </a:lnTo>
                  <a:lnTo>
                    <a:pt x="853" y="1860"/>
                  </a:lnTo>
                  <a:lnTo>
                    <a:pt x="867" y="1920"/>
                  </a:lnTo>
                  <a:lnTo>
                    <a:pt x="885" y="1978"/>
                  </a:lnTo>
                  <a:lnTo>
                    <a:pt x="885" y="1978"/>
                  </a:lnTo>
                  <a:lnTo>
                    <a:pt x="825" y="1950"/>
                  </a:lnTo>
                  <a:lnTo>
                    <a:pt x="769" y="1922"/>
                  </a:lnTo>
                  <a:lnTo>
                    <a:pt x="715" y="1890"/>
                  </a:lnTo>
                  <a:lnTo>
                    <a:pt x="665" y="1860"/>
                  </a:lnTo>
                  <a:lnTo>
                    <a:pt x="617" y="1826"/>
                  </a:lnTo>
                  <a:lnTo>
                    <a:pt x="573" y="1792"/>
                  </a:lnTo>
                  <a:lnTo>
                    <a:pt x="533" y="1756"/>
                  </a:lnTo>
                  <a:lnTo>
                    <a:pt x="497" y="1720"/>
                  </a:lnTo>
                  <a:lnTo>
                    <a:pt x="464" y="1684"/>
                  </a:lnTo>
                  <a:lnTo>
                    <a:pt x="434" y="1646"/>
                  </a:lnTo>
                  <a:lnTo>
                    <a:pt x="410" y="1606"/>
                  </a:lnTo>
                  <a:lnTo>
                    <a:pt x="390" y="1568"/>
                  </a:lnTo>
                  <a:lnTo>
                    <a:pt x="374" y="1528"/>
                  </a:lnTo>
                  <a:lnTo>
                    <a:pt x="362" y="1486"/>
                  </a:lnTo>
                  <a:lnTo>
                    <a:pt x="354" y="1444"/>
                  </a:lnTo>
                  <a:lnTo>
                    <a:pt x="352" y="1424"/>
                  </a:lnTo>
                  <a:lnTo>
                    <a:pt x="352" y="1404"/>
                  </a:lnTo>
                  <a:lnTo>
                    <a:pt x="352" y="1404"/>
                  </a:lnTo>
                  <a:close/>
                  <a:moveTo>
                    <a:pt x="2204" y="2654"/>
                  </a:moveTo>
                  <a:lnTo>
                    <a:pt x="2204" y="2654"/>
                  </a:lnTo>
                  <a:lnTo>
                    <a:pt x="2186" y="2662"/>
                  </a:lnTo>
                  <a:lnTo>
                    <a:pt x="2172" y="2670"/>
                  </a:lnTo>
                  <a:lnTo>
                    <a:pt x="2160" y="2680"/>
                  </a:lnTo>
                  <a:lnTo>
                    <a:pt x="2148" y="2694"/>
                  </a:lnTo>
                  <a:lnTo>
                    <a:pt x="2140" y="2708"/>
                  </a:lnTo>
                  <a:lnTo>
                    <a:pt x="2134" y="2722"/>
                  </a:lnTo>
                  <a:lnTo>
                    <a:pt x="2130" y="2740"/>
                  </a:lnTo>
                  <a:lnTo>
                    <a:pt x="2128" y="2756"/>
                  </a:lnTo>
                  <a:lnTo>
                    <a:pt x="2128" y="3238"/>
                  </a:lnTo>
                  <a:lnTo>
                    <a:pt x="2128" y="3238"/>
                  </a:lnTo>
                  <a:lnTo>
                    <a:pt x="2128" y="3256"/>
                  </a:lnTo>
                  <a:lnTo>
                    <a:pt x="2132" y="3270"/>
                  </a:lnTo>
                  <a:lnTo>
                    <a:pt x="2138" y="3286"/>
                  </a:lnTo>
                  <a:lnTo>
                    <a:pt x="2148" y="3300"/>
                  </a:lnTo>
                  <a:lnTo>
                    <a:pt x="2462" y="3748"/>
                  </a:lnTo>
                  <a:lnTo>
                    <a:pt x="1496" y="3748"/>
                  </a:lnTo>
                  <a:lnTo>
                    <a:pt x="1812" y="3300"/>
                  </a:lnTo>
                  <a:lnTo>
                    <a:pt x="1812" y="3300"/>
                  </a:lnTo>
                  <a:lnTo>
                    <a:pt x="1820" y="3286"/>
                  </a:lnTo>
                  <a:lnTo>
                    <a:pt x="1826" y="3270"/>
                  </a:lnTo>
                  <a:lnTo>
                    <a:pt x="1830" y="3256"/>
                  </a:lnTo>
                  <a:lnTo>
                    <a:pt x="1832" y="3238"/>
                  </a:lnTo>
                  <a:lnTo>
                    <a:pt x="1832" y="2756"/>
                  </a:lnTo>
                  <a:lnTo>
                    <a:pt x="1832" y="2756"/>
                  </a:lnTo>
                  <a:lnTo>
                    <a:pt x="1830" y="2738"/>
                  </a:lnTo>
                  <a:lnTo>
                    <a:pt x="1826" y="2722"/>
                  </a:lnTo>
                  <a:lnTo>
                    <a:pt x="1820" y="2708"/>
                  </a:lnTo>
                  <a:lnTo>
                    <a:pt x="1810" y="2692"/>
                  </a:lnTo>
                  <a:lnTo>
                    <a:pt x="1800" y="2680"/>
                  </a:lnTo>
                  <a:lnTo>
                    <a:pt x="1788" y="2670"/>
                  </a:lnTo>
                  <a:lnTo>
                    <a:pt x="1772" y="2660"/>
                  </a:lnTo>
                  <a:lnTo>
                    <a:pt x="1756" y="2654"/>
                  </a:lnTo>
                  <a:lnTo>
                    <a:pt x="1756" y="2654"/>
                  </a:lnTo>
                  <a:lnTo>
                    <a:pt x="1716" y="2642"/>
                  </a:lnTo>
                  <a:lnTo>
                    <a:pt x="1678" y="2626"/>
                  </a:lnTo>
                  <a:lnTo>
                    <a:pt x="1638" y="2608"/>
                  </a:lnTo>
                  <a:lnTo>
                    <a:pt x="1602" y="2590"/>
                  </a:lnTo>
                  <a:lnTo>
                    <a:pt x="1564" y="2568"/>
                  </a:lnTo>
                  <a:lnTo>
                    <a:pt x="1528" y="2546"/>
                  </a:lnTo>
                  <a:lnTo>
                    <a:pt x="1494" y="2522"/>
                  </a:lnTo>
                  <a:lnTo>
                    <a:pt x="1459" y="2494"/>
                  </a:lnTo>
                  <a:lnTo>
                    <a:pt x="1427" y="2466"/>
                  </a:lnTo>
                  <a:lnTo>
                    <a:pt x="1395" y="2438"/>
                  </a:lnTo>
                  <a:lnTo>
                    <a:pt x="1363" y="2406"/>
                  </a:lnTo>
                  <a:lnTo>
                    <a:pt x="1335" y="2374"/>
                  </a:lnTo>
                  <a:lnTo>
                    <a:pt x="1305" y="2340"/>
                  </a:lnTo>
                  <a:lnTo>
                    <a:pt x="1279" y="2304"/>
                  </a:lnTo>
                  <a:lnTo>
                    <a:pt x="1253" y="2268"/>
                  </a:lnTo>
                  <a:lnTo>
                    <a:pt x="1227" y="2228"/>
                  </a:lnTo>
                  <a:lnTo>
                    <a:pt x="1203" y="2190"/>
                  </a:lnTo>
                  <a:lnTo>
                    <a:pt x="1181" y="2148"/>
                  </a:lnTo>
                  <a:lnTo>
                    <a:pt x="1161" y="2106"/>
                  </a:lnTo>
                  <a:lnTo>
                    <a:pt x="1141" y="2064"/>
                  </a:lnTo>
                  <a:lnTo>
                    <a:pt x="1123" y="2020"/>
                  </a:lnTo>
                  <a:lnTo>
                    <a:pt x="1105" y="1974"/>
                  </a:lnTo>
                  <a:lnTo>
                    <a:pt x="1091" y="1928"/>
                  </a:lnTo>
                  <a:lnTo>
                    <a:pt x="1077" y="1882"/>
                  </a:lnTo>
                  <a:lnTo>
                    <a:pt x="1065" y="1834"/>
                  </a:lnTo>
                  <a:lnTo>
                    <a:pt x="1053" y="1784"/>
                  </a:lnTo>
                  <a:lnTo>
                    <a:pt x="1045" y="1736"/>
                  </a:lnTo>
                  <a:lnTo>
                    <a:pt x="1037" y="1686"/>
                  </a:lnTo>
                  <a:lnTo>
                    <a:pt x="1031" y="1634"/>
                  </a:lnTo>
                  <a:lnTo>
                    <a:pt x="1027" y="1582"/>
                  </a:lnTo>
                  <a:lnTo>
                    <a:pt x="1023" y="1530"/>
                  </a:lnTo>
                  <a:lnTo>
                    <a:pt x="1023" y="1478"/>
                  </a:lnTo>
                  <a:lnTo>
                    <a:pt x="967" y="568"/>
                  </a:lnTo>
                  <a:lnTo>
                    <a:pt x="2995" y="568"/>
                  </a:lnTo>
                  <a:lnTo>
                    <a:pt x="2937" y="1478"/>
                  </a:lnTo>
                  <a:lnTo>
                    <a:pt x="2937" y="1478"/>
                  </a:lnTo>
                  <a:lnTo>
                    <a:pt x="2937" y="1486"/>
                  </a:lnTo>
                  <a:lnTo>
                    <a:pt x="2937" y="1486"/>
                  </a:lnTo>
                  <a:lnTo>
                    <a:pt x="2937" y="1538"/>
                  </a:lnTo>
                  <a:lnTo>
                    <a:pt x="2935" y="1590"/>
                  </a:lnTo>
                  <a:lnTo>
                    <a:pt x="2929" y="1640"/>
                  </a:lnTo>
                  <a:lnTo>
                    <a:pt x="2923" y="1690"/>
                  </a:lnTo>
                  <a:lnTo>
                    <a:pt x="2917" y="1740"/>
                  </a:lnTo>
                  <a:lnTo>
                    <a:pt x="2907" y="1790"/>
                  </a:lnTo>
                  <a:lnTo>
                    <a:pt x="2897" y="1838"/>
                  </a:lnTo>
                  <a:lnTo>
                    <a:pt x="2883" y="1886"/>
                  </a:lnTo>
                  <a:lnTo>
                    <a:pt x="2869" y="1932"/>
                  </a:lnTo>
                  <a:lnTo>
                    <a:pt x="2855" y="1978"/>
                  </a:lnTo>
                  <a:lnTo>
                    <a:pt x="2837" y="2022"/>
                  </a:lnTo>
                  <a:lnTo>
                    <a:pt x="2819" y="2066"/>
                  </a:lnTo>
                  <a:lnTo>
                    <a:pt x="2799" y="2110"/>
                  </a:lnTo>
                  <a:lnTo>
                    <a:pt x="2779" y="2150"/>
                  </a:lnTo>
                  <a:lnTo>
                    <a:pt x="2757" y="2192"/>
                  </a:lnTo>
                  <a:lnTo>
                    <a:pt x="2733" y="2230"/>
                  </a:lnTo>
                  <a:lnTo>
                    <a:pt x="2707" y="2268"/>
                  </a:lnTo>
                  <a:lnTo>
                    <a:pt x="2681" y="2306"/>
                  </a:lnTo>
                  <a:lnTo>
                    <a:pt x="2655" y="2340"/>
                  </a:lnTo>
                  <a:lnTo>
                    <a:pt x="2627" y="2374"/>
                  </a:lnTo>
                  <a:lnTo>
                    <a:pt x="2597" y="2408"/>
                  </a:lnTo>
                  <a:lnTo>
                    <a:pt x="2565" y="2438"/>
                  </a:lnTo>
                  <a:lnTo>
                    <a:pt x="2533" y="2468"/>
                  </a:lnTo>
                  <a:lnTo>
                    <a:pt x="2501" y="2496"/>
                  </a:lnTo>
                  <a:lnTo>
                    <a:pt x="2466" y="2522"/>
                  </a:lnTo>
                  <a:lnTo>
                    <a:pt x="2432" y="2546"/>
                  </a:lnTo>
                  <a:lnTo>
                    <a:pt x="2396" y="2570"/>
                  </a:lnTo>
                  <a:lnTo>
                    <a:pt x="2358" y="2590"/>
                  </a:lnTo>
                  <a:lnTo>
                    <a:pt x="2320" y="2610"/>
                  </a:lnTo>
                  <a:lnTo>
                    <a:pt x="2282" y="2626"/>
                  </a:lnTo>
                  <a:lnTo>
                    <a:pt x="2244" y="2642"/>
                  </a:lnTo>
                  <a:lnTo>
                    <a:pt x="2204" y="2654"/>
                  </a:lnTo>
                  <a:lnTo>
                    <a:pt x="2204" y="2654"/>
                  </a:lnTo>
                  <a:close/>
                  <a:moveTo>
                    <a:pt x="3610" y="1388"/>
                  </a:moveTo>
                  <a:lnTo>
                    <a:pt x="3610" y="1388"/>
                  </a:lnTo>
                  <a:lnTo>
                    <a:pt x="3608" y="1404"/>
                  </a:lnTo>
                  <a:lnTo>
                    <a:pt x="3608" y="1404"/>
                  </a:lnTo>
                  <a:lnTo>
                    <a:pt x="3608" y="1424"/>
                  </a:lnTo>
                  <a:lnTo>
                    <a:pt x="3606" y="1444"/>
                  </a:lnTo>
                  <a:lnTo>
                    <a:pt x="3598" y="1486"/>
                  </a:lnTo>
                  <a:lnTo>
                    <a:pt x="3586" y="1526"/>
                  </a:lnTo>
                  <a:lnTo>
                    <a:pt x="3570" y="1566"/>
                  </a:lnTo>
                  <a:lnTo>
                    <a:pt x="3550" y="1606"/>
                  </a:lnTo>
                  <a:lnTo>
                    <a:pt x="3526" y="1644"/>
                  </a:lnTo>
                  <a:lnTo>
                    <a:pt x="3496" y="1682"/>
                  </a:lnTo>
                  <a:lnTo>
                    <a:pt x="3463" y="1720"/>
                  </a:lnTo>
                  <a:lnTo>
                    <a:pt x="3427" y="1756"/>
                  </a:lnTo>
                  <a:lnTo>
                    <a:pt x="3387" y="1790"/>
                  </a:lnTo>
                  <a:lnTo>
                    <a:pt x="3343" y="1824"/>
                  </a:lnTo>
                  <a:lnTo>
                    <a:pt x="3295" y="1858"/>
                  </a:lnTo>
                  <a:lnTo>
                    <a:pt x="3245" y="1890"/>
                  </a:lnTo>
                  <a:lnTo>
                    <a:pt x="3193" y="1920"/>
                  </a:lnTo>
                  <a:lnTo>
                    <a:pt x="3135" y="1950"/>
                  </a:lnTo>
                  <a:lnTo>
                    <a:pt x="3077" y="1976"/>
                  </a:lnTo>
                  <a:lnTo>
                    <a:pt x="3077" y="1976"/>
                  </a:lnTo>
                  <a:lnTo>
                    <a:pt x="3093" y="1918"/>
                  </a:lnTo>
                  <a:lnTo>
                    <a:pt x="3107" y="1860"/>
                  </a:lnTo>
                  <a:lnTo>
                    <a:pt x="3121" y="1800"/>
                  </a:lnTo>
                  <a:lnTo>
                    <a:pt x="3131" y="1740"/>
                  </a:lnTo>
                  <a:lnTo>
                    <a:pt x="3139" y="1678"/>
                  </a:lnTo>
                  <a:lnTo>
                    <a:pt x="3145" y="1616"/>
                  </a:lnTo>
                  <a:lnTo>
                    <a:pt x="3149" y="1552"/>
                  </a:lnTo>
                  <a:lnTo>
                    <a:pt x="3149" y="1488"/>
                  </a:lnTo>
                  <a:lnTo>
                    <a:pt x="3207" y="568"/>
                  </a:lnTo>
                  <a:lnTo>
                    <a:pt x="3730" y="568"/>
                  </a:lnTo>
                  <a:lnTo>
                    <a:pt x="3610" y="1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0" name="Freeform 91"/>
            <p:cNvSpPr>
              <a:spLocks noEditPoints="1"/>
            </p:cNvSpPr>
            <p:nvPr/>
          </p:nvSpPr>
          <p:spPr bwMode="auto">
            <a:xfrm>
              <a:off x="5221288" y="1622425"/>
              <a:ext cx="1736725" cy="2146300"/>
            </a:xfrm>
            <a:custGeom>
              <a:avLst/>
              <a:gdLst>
                <a:gd name="T0" fmla="*/ 491 w 1094"/>
                <a:gd name="T1" fmla="*/ 2 h 1352"/>
                <a:gd name="T2" fmla="*/ 385 w 1094"/>
                <a:gd name="T3" fmla="*/ 30 h 1352"/>
                <a:gd name="T4" fmla="*/ 287 w 1094"/>
                <a:gd name="T5" fmla="*/ 82 h 1352"/>
                <a:gd name="T6" fmla="*/ 201 w 1094"/>
                <a:gd name="T7" fmla="*/ 154 h 1352"/>
                <a:gd name="T8" fmla="*/ 127 w 1094"/>
                <a:gd name="T9" fmla="*/ 246 h 1352"/>
                <a:gd name="T10" fmla="*/ 67 w 1094"/>
                <a:gd name="T11" fmla="*/ 354 h 1352"/>
                <a:gd name="T12" fmla="*/ 24 w 1094"/>
                <a:gd name="T13" fmla="*/ 474 h 1352"/>
                <a:gd name="T14" fmla="*/ 4 w 1094"/>
                <a:gd name="T15" fmla="*/ 606 h 1352"/>
                <a:gd name="T16" fmla="*/ 2 w 1094"/>
                <a:gd name="T17" fmla="*/ 710 h 1352"/>
                <a:gd name="T18" fmla="*/ 18 w 1094"/>
                <a:gd name="T19" fmla="*/ 844 h 1352"/>
                <a:gd name="T20" fmla="*/ 55 w 1094"/>
                <a:gd name="T21" fmla="*/ 970 h 1352"/>
                <a:gd name="T22" fmla="*/ 111 w 1094"/>
                <a:gd name="T23" fmla="*/ 1080 h 1352"/>
                <a:gd name="T24" fmla="*/ 181 w 1094"/>
                <a:gd name="T25" fmla="*/ 1176 h 1352"/>
                <a:gd name="T26" fmla="*/ 265 w 1094"/>
                <a:gd name="T27" fmla="*/ 1254 h 1352"/>
                <a:gd name="T28" fmla="*/ 359 w 1094"/>
                <a:gd name="T29" fmla="*/ 1312 h 1352"/>
                <a:gd name="T30" fmla="*/ 465 w 1094"/>
                <a:gd name="T31" fmla="*/ 1344 h 1352"/>
                <a:gd name="T32" fmla="*/ 547 w 1094"/>
                <a:gd name="T33" fmla="*/ 1352 h 1352"/>
                <a:gd name="T34" fmla="*/ 657 w 1094"/>
                <a:gd name="T35" fmla="*/ 1340 h 1352"/>
                <a:gd name="T36" fmla="*/ 759 w 1094"/>
                <a:gd name="T37" fmla="*/ 1300 h 1352"/>
                <a:gd name="T38" fmla="*/ 853 w 1094"/>
                <a:gd name="T39" fmla="*/ 1238 h 1352"/>
                <a:gd name="T40" fmla="*/ 933 w 1094"/>
                <a:gd name="T41" fmla="*/ 1154 h 1352"/>
                <a:gd name="T42" fmla="*/ 1001 w 1094"/>
                <a:gd name="T43" fmla="*/ 1054 h 1352"/>
                <a:gd name="T44" fmla="*/ 1052 w 1094"/>
                <a:gd name="T45" fmla="*/ 940 h 1352"/>
                <a:gd name="T46" fmla="*/ 1084 w 1094"/>
                <a:gd name="T47" fmla="*/ 812 h 1352"/>
                <a:gd name="T48" fmla="*/ 1094 w 1094"/>
                <a:gd name="T49" fmla="*/ 676 h 1352"/>
                <a:gd name="T50" fmla="*/ 1088 w 1094"/>
                <a:gd name="T51" fmla="*/ 574 h 1352"/>
                <a:gd name="T52" fmla="*/ 1062 w 1094"/>
                <a:gd name="T53" fmla="*/ 444 h 1352"/>
                <a:gd name="T54" fmla="*/ 1015 w 1094"/>
                <a:gd name="T55" fmla="*/ 326 h 1352"/>
                <a:gd name="T56" fmla="*/ 951 w 1094"/>
                <a:gd name="T57" fmla="*/ 222 h 1352"/>
                <a:gd name="T58" fmla="*/ 873 w 1094"/>
                <a:gd name="T59" fmla="*/ 134 h 1352"/>
                <a:gd name="T60" fmla="*/ 783 w 1094"/>
                <a:gd name="T61" fmla="*/ 66 h 1352"/>
                <a:gd name="T62" fmla="*/ 683 w 1094"/>
                <a:gd name="T63" fmla="*/ 20 h 1352"/>
                <a:gd name="T64" fmla="*/ 575 w 1094"/>
                <a:gd name="T65" fmla="*/ 0 h 1352"/>
                <a:gd name="T66" fmla="*/ 547 w 1094"/>
                <a:gd name="T67" fmla="*/ 1140 h 1352"/>
                <a:gd name="T68" fmla="*/ 449 w 1094"/>
                <a:gd name="T69" fmla="*/ 1120 h 1352"/>
                <a:gd name="T70" fmla="*/ 335 w 1094"/>
                <a:gd name="T71" fmla="*/ 1034 h 1352"/>
                <a:gd name="T72" fmla="*/ 253 w 1094"/>
                <a:gd name="T73" fmla="*/ 898 h 1352"/>
                <a:gd name="T74" fmla="*/ 215 w 1094"/>
                <a:gd name="T75" fmla="*/ 724 h 1352"/>
                <a:gd name="T76" fmla="*/ 221 w 1094"/>
                <a:gd name="T77" fmla="*/ 582 h 1352"/>
                <a:gd name="T78" fmla="*/ 271 w 1094"/>
                <a:gd name="T79" fmla="*/ 416 h 1352"/>
                <a:gd name="T80" fmla="*/ 361 w 1094"/>
                <a:gd name="T81" fmla="*/ 290 h 1352"/>
                <a:gd name="T82" fmla="*/ 481 w 1094"/>
                <a:gd name="T83" fmla="*/ 220 h 1352"/>
                <a:gd name="T84" fmla="*/ 547 w 1094"/>
                <a:gd name="T85" fmla="*/ 212 h 1352"/>
                <a:gd name="T86" fmla="*/ 647 w 1094"/>
                <a:gd name="T87" fmla="*/ 232 h 1352"/>
                <a:gd name="T88" fmla="*/ 759 w 1094"/>
                <a:gd name="T89" fmla="*/ 318 h 1352"/>
                <a:gd name="T90" fmla="*/ 841 w 1094"/>
                <a:gd name="T91" fmla="*/ 454 h 1352"/>
                <a:gd name="T92" fmla="*/ 879 w 1094"/>
                <a:gd name="T93" fmla="*/ 628 h 1352"/>
                <a:gd name="T94" fmla="*/ 875 w 1094"/>
                <a:gd name="T95" fmla="*/ 770 h 1352"/>
                <a:gd name="T96" fmla="*/ 825 w 1094"/>
                <a:gd name="T97" fmla="*/ 936 h 1352"/>
                <a:gd name="T98" fmla="*/ 733 w 1094"/>
                <a:gd name="T99" fmla="*/ 1062 h 1352"/>
                <a:gd name="T100" fmla="*/ 615 w 1094"/>
                <a:gd name="T101" fmla="*/ 1132 h 1352"/>
                <a:gd name="T102" fmla="*/ 547 w 1094"/>
                <a:gd name="T103" fmla="*/ 114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4" h="1352">
                  <a:moveTo>
                    <a:pt x="547" y="0"/>
                  </a:moveTo>
                  <a:lnTo>
                    <a:pt x="547" y="0"/>
                  </a:lnTo>
                  <a:lnTo>
                    <a:pt x="519" y="0"/>
                  </a:lnTo>
                  <a:lnTo>
                    <a:pt x="491" y="2"/>
                  </a:lnTo>
                  <a:lnTo>
                    <a:pt x="465" y="8"/>
                  </a:lnTo>
                  <a:lnTo>
                    <a:pt x="437" y="14"/>
                  </a:lnTo>
                  <a:lnTo>
                    <a:pt x="411" y="20"/>
                  </a:lnTo>
                  <a:lnTo>
                    <a:pt x="385" y="30"/>
                  </a:lnTo>
                  <a:lnTo>
                    <a:pt x="359" y="40"/>
                  </a:lnTo>
                  <a:lnTo>
                    <a:pt x="335" y="52"/>
                  </a:lnTo>
                  <a:lnTo>
                    <a:pt x="311" y="66"/>
                  </a:lnTo>
                  <a:lnTo>
                    <a:pt x="287" y="82"/>
                  </a:lnTo>
                  <a:lnTo>
                    <a:pt x="265" y="98"/>
                  </a:lnTo>
                  <a:lnTo>
                    <a:pt x="243" y="114"/>
                  </a:lnTo>
                  <a:lnTo>
                    <a:pt x="221" y="134"/>
                  </a:lnTo>
                  <a:lnTo>
                    <a:pt x="201" y="154"/>
                  </a:lnTo>
                  <a:lnTo>
                    <a:pt x="181" y="176"/>
                  </a:lnTo>
                  <a:lnTo>
                    <a:pt x="161" y="198"/>
                  </a:lnTo>
                  <a:lnTo>
                    <a:pt x="143" y="222"/>
                  </a:lnTo>
                  <a:lnTo>
                    <a:pt x="127" y="246"/>
                  </a:lnTo>
                  <a:lnTo>
                    <a:pt x="111" y="272"/>
                  </a:lnTo>
                  <a:lnTo>
                    <a:pt x="95" y="298"/>
                  </a:lnTo>
                  <a:lnTo>
                    <a:pt x="81" y="326"/>
                  </a:lnTo>
                  <a:lnTo>
                    <a:pt x="67" y="354"/>
                  </a:lnTo>
                  <a:lnTo>
                    <a:pt x="55" y="382"/>
                  </a:lnTo>
                  <a:lnTo>
                    <a:pt x="44" y="412"/>
                  </a:lnTo>
                  <a:lnTo>
                    <a:pt x="34" y="444"/>
                  </a:lnTo>
                  <a:lnTo>
                    <a:pt x="24" y="474"/>
                  </a:lnTo>
                  <a:lnTo>
                    <a:pt x="18" y="508"/>
                  </a:lnTo>
                  <a:lnTo>
                    <a:pt x="12" y="540"/>
                  </a:lnTo>
                  <a:lnTo>
                    <a:pt x="6" y="574"/>
                  </a:lnTo>
                  <a:lnTo>
                    <a:pt x="4" y="606"/>
                  </a:lnTo>
                  <a:lnTo>
                    <a:pt x="2" y="642"/>
                  </a:lnTo>
                  <a:lnTo>
                    <a:pt x="0" y="676"/>
                  </a:lnTo>
                  <a:lnTo>
                    <a:pt x="0" y="676"/>
                  </a:lnTo>
                  <a:lnTo>
                    <a:pt x="2" y="710"/>
                  </a:lnTo>
                  <a:lnTo>
                    <a:pt x="4" y="746"/>
                  </a:lnTo>
                  <a:lnTo>
                    <a:pt x="6" y="778"/>
                  </a:lnTo>
                  <a:lnTo>
                    <a:pt x="12" y="812"/>
                  </a:lnTo>
                  <a:lnTo>
                    <a:pt x="18" y="844"/>
                  </a:lnTo>
                  <a:lnTo>
                    <a:pt x="24" y="878"/>
                  </a:lnTo>
                  <a:lnTo>
                    <a:pt x="34" y="908"/>
                  </a:lnTo>
                  <a:lnTo>
                    <a:pt x="44" y="940"/>
                  </a:lnTo>
                  <a:lnTo>
                    <a:pt x="55" y="970"/>
                  </a:lnTo>
                  <a:lnTo>
                    <a:pt x="67" y="998"/>
                  </a:lnTo>
                  <a:lnTo>
                    <a:pt x="81" y="1026"/>
                  </a:lnTo>
                  <a:lnTo>
                    <a:pt x="95" y="1054"/>
                  </a:lnTo>
                  <a:lnTo>
                    <a:pt x="111" y="1080"/>
                  </a:lnTo>
                  <a:lnTo>
                    <a:pt x="127" y="1106"/>
                  </a:lnTo>
                  <a:lnTo>
                    <a:pt x="143" y="1130"/>
                  </a:lnTo>
                  <a:lnTo>
                    <a:pt x="161" y="1154"/>
                  </a:lnTo>
                  <a:lnTo>
                    <a:pt x="181" y="1176"/>
                  </a:lnTo>
                  <a:lnTo>
                    <a:pt x="201" y="1198"/>
                  </a:lnTo>
                  <a:lnTo>
                    <a:pt x="221" y="1218"/>
                  </a:lnTo>
                  <a:lnTo>
                    <a:pt x="243" y="1238"/>
                  </a:lnTo>
                  <a:lnTo>
                    <a:pt x="265" y="1254"/>
                  </a:lnTo>
                  <a:lnTo>
                    <a:pt x="287" y="1270"/>
                  </a:lnTo>
                  <a:lnTo>
                    <a:pt x="311" y="1286"/>
                  </a:lnTo>
                  <a:lnTo>
                    <a:pt x="335" y="1300"/>
                  </a:lnTo>
                  <a:lnTo>
                    <a:pt x="359" y="1312"/>
                  </a:lnTo>
                  <a:lnTo>
                    <a:pt x="385" y="1322"/>
                  </a:lnTo>
                  <a:lnTo>
                    <a:pt x="411" y="1332"/>
                  </a:lnTo>
                  <a:lnTo>
                    <a:pt x="437" y="1340"/>
                  </a:lnTo>
                  <a:lnTo>
                    <a:pt x="465" y="1344"/>
                  </a:lnTo>
                  <a:lnTo>
                    <a:pt x="491" y="1350"/>
                  </a:lnTo>
                  <a:lnTo>
                    <a:pt x="519" y="1352"/>
                  </a:lnTo>
                  <a:lnTo>
                    <a:pt x="547" y="1352"/>
                  </a:lnTo>
                  <a:lnTo>
                    <a:pt x="547" y="1352"/>
                  </a:lnTo>
                  <a:lnTo>
                    <a:pt x="575" y="1352"/>
                  </a:lnTo>
                  <a:lnTo>
                    <a:pt x="603" y="1350"/>
                  </a:lnTo>
                  <a:lnTo>
                    <a:pt x="631" y="1344"/>
                  </a:lnTo>
                  <a:lnTo>
                    <a:pt x="657" y="1340"/>
                  </a:lnTo>
                  <a:lnTo>
                    <a:pt x="683" y="1332"/>
                  </a:lnTo>
                  <a:lnTo>
                    <a:pt x="709" y="1322"/>
                  </a:lnTo>
                  <a:lnTo>
                    <a:pt x="735" y="1312"/>
                  </a:lnTo>
                  <a:lnTo>
                    <a:pt x="759" y="1300"/>
                  </a:lnTo>
                  <a:lnTo>
                    <a:pt x="783" y="1286"/>
                  </a:lnTo>
                  <a:lnTo>
                    <a:pt x="807" y="1270"/>
                  </a:lnTo>
                  <a:lnTo>
                    <a:pt x="831" y="1254"/>
                  </a:lnTo>
                  <a:lnTo>
                    <a:pt x="853" y="1238"/>
                  </a:lnTo>
                  <a:lnTo>
                    <a:pt x="873" y="1218"/>
                  </a:lnTo>
                  <a:lnTo>
                    <a:pt x="895" y="1198"/>
                  </a:lnTo>
                  <a:lnTo>
                    <a:pt x="915" y="1176"/>
                  </a:lnTo>
                  <a:lnTo>
                    <a:pt x="933" y="1154"/>
                  </a:lnTo>
                  <a:lnTo>
                    <a:pt x="951" y="1130"/>
                  </a:lnTo>
                  <a:lnTo>
                    <a:pt x="969" y="1106"/>
                  </a:lnTo>
                  <a:lnTo>
                    <a:pt x="985" y="1080"/>
                  </a:lnTo>
                  <a:lnTo>
                    <a:pt x="1001" y="1054"/>
                  </a:lnTo>
                  <a:lnTo>
                    <a:pt x="1015" y="1026"/>
                  </a:lnTo>
                  <a:lnTo>
                    <a:pt x="1027" y="998"/>
                  </a:lnTo>
                  <a:lnTo>
                    <a:pt x="1039" y="970"/>
                  </a:lnTo>
                  <a:lnTo>
                    <a:pt x="1052" y="940"/>
                  </a:lnTo>
                  <a:lnTo>
                    <a:pt x="1062" y="908"/>
                  </a:lnTo>
                  <a:lnTo>
                    <a:pt x="1070" y="878"/>
                  </a:lnTo>
                  <a:lnTo>
                    <a:pt x="1078" y="844"/>
                  </a:lnTo>
                  <a:lnTo>
                    <a:pt x="1084" y="812"/>
                  </a:lnTo>
                  <a:lnTo>
                    <a:pt x="1088" y="778"/>
                  </a:lnTo>
                  <a:lnTo>
                    <a:pt x="1092" y="746"/>
                  </a:lnTo>
                  <a:lnTo>
                    <a:pt x="1094" y="710"/>
                  </a:lnTo>
                  <a:lnTo>
                    <a:pt x="1094" y="676"/>
                  </a:lnTo>
                  <a:lnTo>
                    <a:pt x="1094" y="676"/>
                  </a:lnTo>
                  <a:lnTo>
                    <a:pt x="1094" y="642"/>
                  </a:lnTo>
                  <a:lnTo>
                    <a:pt x="1092" y="606"/>
                  </a:lnTo>
                  <a:lnTo>
                    <a:pt x="1088" y="574"/>
                  </a:lnTo>
                  <a:lnTo>
                    <a:pt x="1084" y="540"/>
                  </a:lnTo>
                  <a:lnTo>
                    <a:pt x="1078" y="508"/>
                  </a:lnTo>
                  <a:lnTo>
                    <a:pt x="1070" y="474"/>
                  </a:lnTo>
                  <a:lnTo>
                    <a:pt x="1062" y="444"/>
                  </a:lnTo>
                  <a:lnTo>
                    <a:pt x="1052" y="412"/>
                  </a:lnTo>
                  <a:lnTo>
                    <a:pt x="1039" y="382"/>
                  </a:lnTo>
                  <a:lnTo>
                    <a:pt x="1027" y="354"/>
                  </a:lnTo>
                  <a:lnTo>
                    <a:pt x="1015" y="326"/>
                  </a:lnTo>
                  <a:lnTo>
                    <a:pt x="1001" y="298"/>
                  </a:lnTo>
                  <a:lnTo>
                    <a:pt x="985" y="272"/>
                  </a:lnTo>
                  <a:lnTo>
                    <a:pt x="969" y="246"/>
                  </a:lnTo>
                  <a:lnTo>
                    <a:pt x="951" y="222"/>
                  </a:lnTo>
                  <a:lnTo>
                    <a:pt x="933" y="198"/>
                  </a:lnTo>
                  <a:lnTo>
                    <a:pt x="915" y="176"/>
                  </a:lnTo>
                  <a:lnTo>
                    <a:pt x="895" y="154"/>
                  </a:lnTo>
                  <a:lnTo>
                    <a:pt x="873" y="134"/>
                  </a:lnTo>
                  <a:lnTo>
                    <a:pt x="853" y="114"/>
                  </a:lnTo>
                  <a:lnTo>
                    <a:pt x="831" y="98"/>
                  </a:lnTo>
                  <a:lnTo>
                    <a:pt x="807" y="82"/>
                  </a:lnTo>
                  <a:lnTo>
                    <a:pt x="783" y="66"/>
                  </a:lnTo>
                  <a:lnTo>
                    <a:pt x="759" y="52"/>
                  </a:lnTo>
                  <a:lnTo>
                    <a:pt x="735" y="40"/>
                  </a:lnTo>
                  <a:lnTo>
                    <a:pt x="709" y="30"/>
                  </a:lnTo>
                  <a:lnTo>
                    <a:pt x="683" y="20"/>
                  </a:lnTo>
                  <a:lnTo>
                    <a:pt x="657" y="14"/>
                  </a:lnTo>
                  <a:lnTo>
                    <a:pt x="631" y="8"/>
                  </a:lnTo>
                  <a:lnTo>
                    <a:pt x="603" y="2"/>
                  </a:lnTo>
                  <a:lnTo>
                    <a:pt x="575" y="0"/>
                  </a:lnTo>
                  <a:lnTo>
                    <a:pt x="547" y="0"/>
                  </a:lnTo>
                  <a:lnTo>
                    <a:pt x="547" y="0"/>
                  </a:lnTo>
                  <a:close/>
                  <a:moveTo>
                    <a:pt x="547" y="1140"/>
                  </a:moveTo>
                  <a:lnTo>
                    <a:pt x="547" y="1140"/>
                  </a:lnTo>
                  <a:lnTo>
                    <a:pt x="531" y="1140"/>
                  </a:lnTo>
                  <a:lnTo>
                    <a:pt x="513" y="1138"/>
                  </a:lnTo>
                  <a:lnTo>
                    <a:pt x="481" y="1132"/>
                  </a:lnTo>
                  <a:lnTo>
                    <a:pt x="449" y="1120"/>
                  </a:lnTo>
                  <a:lnTo>
                    <a:pt x="417" y="1104"/>
                  </a:lnTo>
                  <a:lnTo>
                    <a:pt x="389" y="1084"/>
                  </a:lnTo>
                  <a:lnTo>
                    <a:pt x="361" y="1062"/>
                  </a:lnTo>
                  <a:lnTo>
                    <a:pt x="335" y="1034"/>
                  </a:lnTo>
                  <a:lnTo>
                    <a:pt x="311" y="1004"/>
                  </a:lnTo>
                  <a:lnTo>
                    <a:pt x="289" y="972"/>
                  </a:lnTo>
                  <a:lnTo>
                    <a:pt x="271" y="936"/>
                  </a:lnTo>
                  <a:lnTo>
                    <a:pt x="253" y="898"/>
                  </a:lnTo>
                  <a:lnTo>
                    <a:pt x="239" y="856"/>
                  </a:lnTo>
                  <a:lnTo>
                    <a:pt x="229" y="814"/>
                  </a:lnTo>
                  <a:lnTo>
                    <a:pt x="221" y="770"/>
                  </a:lnTo>
                  <a:lnTo>
                    <a:pt x="215" y="724"/>
                  </a:lnTo>
                  <a:lnTo>
                    <a:pt x="213" y="676"/>
                  </a:lnTo>
                  <a:lnTo>
                    <a:pt x="213" y="676"/>
                  </a:lnTo>
                  <a:lnTo>
                    <a:pt x="215" y="628"/>
                  </a:lnTo>
                  <a:lnTo>
                    <a:pt x="221" y="582"/>
                  </a:lnTo>
                  <a:lnTo>
                    <a:pt x="229" y="538"/>
                  </a:lnTo>
                  <a:lnTo>
                    <a:pt x="239" y="496"/>
                  </a:lnTo>
                  <a:lnTo>
                    <a:pt x="253" y="454"/>
                  </a:lnTo>
                  <a:lnTo>
                    <a:pt x="271" y="416"/>
                  </a:lnTo>
                  <a:lnTo>
                    <a:pt x="289" y="380"/>
                  </a:lnTo>
                  <a:lnTo>
                    <a:pt x="311" y="348"/>
                  </a:lnTo>
                  <a:lnTo>
                    <a:pt x="335" y="318"/>
                  </a:lnTo>
                  <a:lnTo>
                    <a:pt x="361" y="290"/>
                  </a:lnTo>
                  <a:lnTo>
                    <a:pt x="389" y="268"/>
                  </a:lnTo>
                  <a:lnTo>
                    <a:pt x="417" y="248"/>
                  </a:lnTo>
                  <a:lnTo>
                    <a:pt x="449" y="232"/>
                  </a:lnTo>
                  <a:lnTo>
                    <a:pt x="481" y="220"/>
                  </a:lnTo>
                  <a:lnTo>
                    <a:pt x="513" y="214"/>
                  </a:lnTo>
                  <a:lnTo>
                    <a:pt x="531" y="212"/>
                  </a:lnTo>
                  <a:lnTo>
                    <a:pt x="547" y="212"/>
                  </a:lnTo>
                  <a:lnTo>
                    <a:pt x="547" y="212"/>
                  </a:lnTo>
                  <a:lnTo>
                    <a:pt x="565" y="212"/>
                  </a:lnTo>
                  <a:lnTo>
                    <a:pt x="581" y="214"/>
                  </a:lnTo>
                  <a:lnTo>
                    <a:pt x="615" y="220"/>
                  </a:lnTo>
                  <a:lnTo>
                    <a:pt x="647" y="232"/>
                  </a:lnTo>
                  <a:lnTo>
                    <a:pt x="677" y="248"/>
                  </a:lnTo>
                  <a:lnTo>
                    <a:pt x="707" y="268"/>
                  </a:lnTo>
                  <a:lnTo>
                    <a:pt x="733" y="290"/>
                  </a:lnTo>
                  <a:lnTo>
                    <a:pt x="759" y="318"/>
                  </a:lnTo>
                  <a:lnTo>
                    <a:pt x="783" y="348"/>
                  </a:lnTo>
                  <a:lnTo>
                    <a:pt x="805" y="380"/>
                  </a:lnTo>
                  <a:lnTo>
                    <a:pt x="825" y="416"/>
                  </a:lnTo>
                  <a:lnTo>
                    <a:pt x="841" y="454"/>
                  </a:lnTo>
                  <a:lnTo>
                    <a:pt x="855" y="496"/>
                  </a:lnTo>
                  <a:lnTo>
                    <a:pt x="867" y="538"/>
                  </a:lnTo>
                  <a:lnTo>
                    <a:pt x="875" y="582"/>
                  </a:lnTo>
                  <a:lnTo>
                    <a:pt x="879" y="628"/>
                  </a:lnTo>
                  <a:lnTo>
                    <a:pt x="881" y="676"/>
                  </a:lnTo>
                  <a:lnTo>
                    <a:pt x="881" y="676"/>
                  </a:lnTo>
                  <a:lnTo>
                    <a:pt x="879" y="724"/>
                  </a:lnTo>
                  <a:lnTo>
                    <a:pt x="875" y="770"/>
                  </a:lnTo>
                  <a:lnTo>
                    <a:pt x="867" y="814"/>
                  </a:lnTo>
                  <a:lnTo>
                    <a:pt x="855" y="856"/>
                  </a:lnTo>
                  <a:lnTo>
                    <a:pt x="841" y="898"/>
                  </a:lnTo>
                  <a:lnTo>
                    <a:pt x="825" y="936"/>
                  </a:lnTo>
                  <a:lnTo>
                    <a:pt x="805" y="972"/>
                  </a:lnTo>
                  <a:lnTo>
                    <a:pt x="783" y="1004"/>
                  </a:lnTo>
                  <a:lnTo>
                    <a:pt x="759" y="1034"/>
                  </a:lnTo>
                  <a:lnTo>
                    <a:pt x="733" y="1062"/>
                  </a:lnTo>
                  <a:lnTo>
                    <a:pt x="707" y="1084"/>
                  </a:lnTo>
                  <a:lnTo>
                    <a:pt x="677" y="1104"/>
                  </a:lnTo>
                  <a:lnTo>
                    <a:pt x="647" y="1120"/>
                  </a:lnTo>
                  <a:lnTo>
                    <a:pt x="615" y="1132"/>
                  </a:lnTo>
                  <a:lnTo>
                    <a:pt x="581" y="1138"/>
                  </a:lnTo>
                  <a:lnTo>
                    <a:pt x="565" y="1140"/>
                  </a:lnTo>
                  <a:lnTo>
                    <a:pt x="547" y="1140"/>
                  </a:lnTo>
                  <a:lnTo>
                    <a:pt x="547" y="1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40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 Placeholder 6"/>
          <p:cNvSpPr txBox="1">
            <a:spLocks/>
          </p:cNvSpPr>
          <p:nvPr/>
        </p:nvSpPr>
        <p:spPr>
          <a:xfrm>
            <a:off x="6096000" y="6393509"/>
            <a:ext cx="4670778" cy="1977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Base:</a:t>
            </a:r>
            <a:r>
              <a:rPr lang="uk-UA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18+, аудиторія </a:t>
            </a:r>
            <a:r>
              <a:rPr lang="uk-UA" dirty="0"/>
              <a:t>каналів за місяць</a:t>
            </a:r>
            <a:endParaRPr lang="en-GB" dirty="0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984876" y="6559077"/>
          <a:ext cx="5292727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591">
                  <a:extLst>
                    <a:ext uri="{9D8B030D-6E8A-4147-A177-3AD203B41FA5}">
                      <a16:colId xmlns:a16="http://schemas.microsoft.com/office/drawing/2014/main" val="4053722768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8919064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34942387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710212434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9320530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3216387855"/>
                    </a:ext>
                  </a:extLst>
                </a:gridCol>
                <a:gridCol w="693614">
                  <a:extLst>
                    <a:ext uri="{9D8B030D-6E8A-4147-A177-3AD203B41FA5}">
                      <a16:colId xmlns:a16="http://schemas.microsoft.com/office/drawing/2014/main" val="3227757714"/>
                    </a:ext>
                  </a:extLst>
                </a:gridCol>
                <a:gridCol w="629567">
                  <a:extLst>
                    <a:ext uri="{9D8B030D-6E8A-4147-A177-3AD203B41FA5}">
                      <a16:colId xmlns:a16="http://schemas.microsoft.com/office/drawing/2014/main" val="4101367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b"/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1+1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Інтер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ICTV</a:t>
                      </a:r>
                      <a:endParaRPr lang="en-US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Україна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Перший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Культура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Крим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87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n=</a:t>
                      </a:r>
                      <a:endParaRPr lang="en-US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2646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2296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2204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2150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509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110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411714"/>
                  </a:ext>
                </a:extLst>
              </a:tr>
            </a:tbl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2" name="Выгнутая вправо стрелка 21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65129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отримання інформації</a:t>
            </a:r>
            <a:endParaRPr lang="uk-U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Переважним каналом для отримання всеукраїнських новин є національні канали, місцевих – сарафанне радіо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uk-UA" dirty="0" err="1" smtClean="0"/>
              <a:t>Base</a:t>
            </a:r>
            <a:r>
              <a:rPr lang="uk-UA" dirty="0" smtClean="0"/>
              <a:t>: Населення України 18+</a:t>
            </a:r>
            <a:r>
              <a:rPr lang="en-US" dirty="0" smtClean="0"/>
              <a:t>, n=3300</a:t>
            </a:r>
            <a:endParaRPr lang="uk-UA" dirty="0"/>
          </a:p>
        </p:txBody>
      </p:sp>
      <p:graphicFrame>
        <p:nvGraphicFramePr>
          <p:cNvPr id="9" name="Content Placeholder 10"/>
          <p:cNvGraphicFramePr>
            <a:graphicFrameLocks/>
          </p:cNvGraphicFramePr>
          <p:nvPr>
            <p:extLst/>
          </p:nvPr>
        </p:nvGraphicFramePr>
        <p:xfrm>
          <a:off x="304800" y="1556702"/>
          <a:ext cx="11515725" cy="489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306285" y="1659472"/>
          <a:ext cx="10528236" cy="619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3685655093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947404543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3302705857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1641107211"/>
                    </a:ext>
                  </a:extLst>
                </a:gridCol>
                <a:gridCol w="877353">
                  <a:extLst>
                    <a:ext uri="{9D8B030D-6E8A-4147-A177-3AD203B41FA5}">
                      <a16:colId xmlns:a16="http://schemas.microsoft.com/office/drawing/2014/main" val="2831112744"/>
                    </a:ext>
                  </a:extLst>
                </a:gridCol>
              </a:tblGrid>
              <a:tr h="297963"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Всеукраїнська преса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Місцева преса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Всеукраїнські канали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Регіональні канали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Мережеві радіостанції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Локальні радіостанції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Соцмережі</a:t>
                      </a:r>
                      <a:endParaRPr lang="uk-UA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Всеукраїнські новинні сайти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Місцеві новинні сайти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Сарафанне радіо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Інше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цікавлюсь новинами України / регіону</a:t>
                      </a:r>
                      <a:endParaRPr lang="uk-UA" sz="1000" u="none" strike="noStrike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61950" y="2205040"/>
          <a:ext cx="1127216" cy="362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7216">
                  <a:extLst>
                    <a:ext uri="{9D8B030D-6E8A-4147-A177-3AD203B41FA5}">
                      <a16:colId xmlns:a16="http://schemas.microsoft.com/office/drawing/2014/main" val="483381833"/>
                    </a:ext>
                  </a:extLst>
                </a:gridCol>
              </a:tblGrid>
              <a:tr h="1265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noProof="0" dirty="0" smtClean="0">
                          <a:effectLst/>
                        </a:rPr>
                        <a:t>Джерела інформації про місцеві події</a:t>
                      </a:r>
                      <a:endParaRPr lang="uk-UA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37975"/>
                  </a:ext>
                </a:extLst>
              </a:tr>
              <a:tr h="1090516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noProof="0" dirty="0" smtClean="0">
                          <a:effectLst/>
                        </a:rPr>
                        <a:t>Джерела інформації про події в регіоні</a:t>
                      </a:r>
                      <a:endParaRPr lang="uk-UA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86663"/>
                  </a:ext>
                </a:extLst>
              </a:tr>
              <a:tr h="1265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noProof="0" dirty="0" smtClean="0">
                          <a:effectLst/>
                        </a:rPr>
                        <a:t>Джерела інформації про в Україні</a:t>
                      </a:r>
                      <a:endParaRPr lang="uk-UA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665698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63815" y="62550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uk-UA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</a:rPr>
              <a:t>Питання</a:t>
            </a:r>
            <a:r>
              <a:rPr lang="uk-UA" sz="800" dirty="0" smtClean="0">
                <a:solidFill>
                  <a:srgbClr val="717171"/>
                </a:solidFill>
              </a:rPr>
              <a:t> Із яких джерел Ви дізнаєтесь про події в Україні? Із яких джерел Ви дізнаєтесь про події у Вашому регіоні/області? Із яких джерел Ви дізнаєтесь про події у Вашому місті/селі?</a:t>
            </a:r>
            <a:endParaRPr kumimoji="0" lang="uk-UA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2" name="Выгнутая вправо стрелка 11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00257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noProof="1" smtClean="0"/>
              <a:t>Суспільно-політичні теми. </a:t>
            </a:r>
            <a:r>
              <a:rPr lang="uk-UA" dirty="0" smtClean="0"/>
              <a:t>Все населення </a:t>
            </a:r>
            <a:r>
              <a:rPr lang="en-US" dirty="0"/>
              <a:t>(</a:t>
            </a:r>
            <a:r>
              <a:rPr lang="uk-UA" dirty="0"/>
              <a:t>частина </a:t>
            </a:r>
            <a:r>
              <a:rPr lang="en-US" dirty="0"/>
              <a:t>1</a:t>
            </a:r>
            <a:r>
              <a:rPr lang="uk-UA" dirty="0"/>
              <a:t> з </a:t>
            </a:r>
            <a:r>
              <a:rPr lang="en-US" dirty="0"/>
              <a:t>2)</a:t>
            </a:r>
            <a:endParaRPr lang="en-GB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noProof="1" smtClean="0"/>
              <a:t>Зацікавленість до тематик, пов’язаних з АТО та споживчими цінами висока, але не перевищує 40%</a:t>
            </a:r>
            <a:endParaRPr lang="uk-UA" noProof="1"/>
          </a:p>
        </p:txBody>
      </p:sp>
      <p:graphicFrame>
        <p:nvGraphicFramePr>
          <p:cNvPr id="16" name="Object 3"/>
          <p:cNvGraphicFramePr>
            <a:graphicFrameLocks/>
          </p:cNvGraphicFramePr>
          <p:nvPr>
            <p:extLst/>
          </p:nvPr>
        </p:nvGraphicFramePr>
        <p:xfrm>
          <a:off x="2322286" y="1708150"/>
          <a:ext cx="9512234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275901" y="1962400"/>
            <a:ext cx="44100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endParaRPr kumimoji="0" lang="ru-RU" sz="1200" b="1" i="0" u="none" strike="sng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8" name="Group 46"/>
          <p:cNvGraphicFramePr>
            <a:graphicFrameLocks/>
          </p:cNvGraphicFramePr>
          <p:nvPr>
            <p:extLst/>
          </p:nvPr>
        </p:nvGraphicFramePr>
        <p:xfrm>
          <a:off x="155073" y="2117558"/>
          <a:ext cx="2529805" cy="3355781"/>
        </p:xfrm>
        <a:graphic>
          <a:graphicData uri="http://schemas.openxmlformats.org/drawingml/2006/table">
            <a:tbl>
              <a:tblPr/>
              <a:tblGrid>
                <a:gridCol w="252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Бойові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дії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в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зоні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АТО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Анексовані території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Житлово-комунальна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сфера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місті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селі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Ціни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на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продукти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місті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селі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Проблеми сфери освіти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Медицина і охорона здоров'я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Злочинність / кримінал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Безробіття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833875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Алкоголізм / наркоманія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702670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Проблеми 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екології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895606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 і мистецтво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401557"/>
                  </a:ext>
                </a:extLst>
              </a:tr>
            </a:tbl>
          </a:graphicData>
        </a:graphic>
      </p:graphicFrame>
      <p:sp>
        <p:nvSpPr>
          <p:cNvPr id="12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/>
          <a:lstStyle/>
          <a:p>
            <a:r>
              <a:rPr lang="en-US" dirty="0"/>
              <a:t>Base: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uk-UA" dirty="0"/>
              <a:t> 18+, </a:t>
            </a:r>
            <a:r>
              <a:rPr lang="en-US" dirty="0"/>
              <a:t>n=</a:t>
            </a:r>
            <a:r>
              <a:rPr lang="uk-UA" dirty="0"/>
              <a:t>3300</a:t>
            </a:r>
            <a:endParaRPr lang="en-US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580323" y="1947160"/>
            <a:ext cx="0" cy="370800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63815" y="6299688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тем </a:t>
            </a:r>
            <a:r>
              <a:rPr lang="ru-RU" sz="800" dirty="0" err="1">
                <a:solidFill>
                  <a:srgbClr val="717171"/>
                </a:solidFill>
              </a:rPr>
              <a:t>викликають</a:t>
            </a:r>
            <a:r>
              <a:rPr lang="ru-RU" sz="800" dirty="0">
                <a:solidFill>
                  <a:srgbClr val="717171"/>
                </a:solidFill>
              </a:rPr>
              <a:t> у Вас </a:t>
            </a:r>
            <a:r>
              <a:rPr lang="ru-RU" sz="800" dirty="0" err="1">
                <a:solidFill>
                  <a:srgbClr val="717171"/>
                </a:solidFill>
              </a:rPr>
              <a:t>найбільший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інтерес</a:t>
            </a:r>
            <a:r>
              <a:rPr lang="ru-RU" sz="800" dirty="0">
                <a:solidFill>
                  <a:srgbClr val="717171"/>
                </a:solidFill>
              </a:rPr>
              <a:t>, і Ви </a:t>
            </a:r>
            <a:r>
              <a:rPr lang="ru-RU" sz="800" dirty="0" err="1">
                <a:solidFill>
                  <a:srgbClr val="717171"/>
                </a:solidFill>
              </a:rPr>
              <a:t>намагаєтеся</a:t>
            </a:r>
            <a:r>
              <a:rPr lang="ru-RU" sz="800" dirty="0">
                <a:solidFill>
                  <a:srgbClr val="717171"/>
                </a:solidFill>
              </a:rPr>
              <a:t> по </a:t>
            </a:r>
            <a:r>
              <a:rPr lang="ru-RU" sz="800" dirty="0" err="1">
                <a:solidFill>
                  <a:srgbClr val="717171"/>
                </a:solidFill>
              </a:rPr>
              <a:t>можливості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читати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дивитися</a:t>
            </a:r>
            <a:r>
              <a:rPr lang="ru-RU" sz="800" dirty="0">
                <a:solidFill>
                  <a:srgbClr val="717171"/>
                </a:solidFill>
              </a:rPr>
              <a:t>? А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сфер </a:t>
            </a:r>
            <a:r>
              <a:rPr lang="ru-RU" sz="800" dirty="0" err="1">
                <a:solidFill>
                  <a:srgbClr val="717171"/>
                </a:solidFill>
              </a:rPr>
              <a:t>дій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влади</a:t>
            </a:r>
            <a:r>
              <a:rPr lang="ru-RU" sz="800" dirty="0">
                <a:solidFill>
                  <a:srgbClr val="717171"/>
                </a:solidFill>
              </a:rPr>
              <a:t> Вам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, і Ви </a:t>
            </a:r>
            <a:r>
              <a:rPr lang="ru-RU" sz="800" dirty="0" err="1">
                <a:solidFill>
                  <a:srgbClr val="717171"/>
                </a:solidFill>
              </a:rPr>
              <a:t>намагаєтеся</a:t>
            </a:r>
            <a:r>
              <a:rPr lang="ru-RU" sz="800" dirty="0">
                <a:solidFill>
                  <a:srgbClr val="717171"/>
                </a:solidFill>
              </a:rPr>
              <a:t> по </a:t>
            </a:r>
            <a:r>
              <a:rPr lang="ru-RU" sz="800" dirty="0" err="1">
                <a:solidFill>
                  <a:srgbClr val="717171"/>
                </a:solidFill>
              </a:rPr>
              <a:t>можливості</a:t>
            </a:r>
            <a:r>
              <a:rPr lang="ru-RU" sz="800" dirty="0">
                <a:solidFill>
                  <a:srgbClr val="717171"/>
                </a:solidFill>
              </a:rPr>
              <a:t> про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читати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дивитися</a:t>
            </a:r>
            <a:r>
              <a:rPr lang="ru-RU" sz="800" dirty="0" smtClean="0">
                <a:solidFill>
                  <a:srgbClr val="717171"/>
                </a:solidFill>
              </a:rPr>
              <a:t>? 	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5" name="Выгнутая вправо стрелка 14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9939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/>
          </p:cNvGraphicFramePr>
          <p:nvPr>
            <p:extLst/>
          </p:nvPr>
        </p:nvGraphicFramePr>
        <p:xfrm>
          <a:off x="2322286" y="1708150"/>
          <a:ext cx="9512234" cy="400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Суспільно-політичні теми. Все населення </a:t>
            </a:r>
            <a:r>
              <a:rPr lang="en-US" dirty="0"/>
              <a:t>(</a:t>
            </a:r>
            <a:r>
              <a:rPr lang="uk-UA" dirty="0"/>
              <a:t>частина </a:t>
            </a:r>
            <a:r>
              <a:rPr lang="uk-UA" dirty="0" smtClean="0"/>
              <a:t>2 </a:t>
            </a:r>
            <a:r>
              <a:rPr lang="uk-UA" dirty="0"/>
              <a:t>з </a:t>
            </a:r>
            <a:r>
              <a:rPr lang="en-US" dirty="0"/>
              <a:t>2)</a:t>
            </a:r>
            <a:endParaRPr lang="uk-UA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Стурбованість майбутнім країни, тарифами на комунальні послуги та надзвичайними подіями – найвища</a:t>
            </a:r>
            <a:endParaRPr lang="uk-UA" dirty="0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275901" y="1962400"/>
            <a:ext cx="44100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endParaRPr kumimoji="0" lang="ru-RU" sz="1200" b="1" i="0" u="none" strike="sng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8" name="Group 46"/>
          <p:cNvGraphicFramePr>
            <a:graphicFrameLocks/>
          </p:cNvGraphicFramePr>
          <p:nvPr>
            <p:extLst/>
          </p:nvPr>
        </p:nvGraphicFramePr>
        <p:xfrm>
          <a:off x="155073" y="2117558"/>
          <a:ext cx="2529805" cy="3355781"/>
        </p:xfrm>
        <a:graphic>
          <a:graphicData uri="http://schemas.openxmlformats.org/drawingml/2006/table">
            <a:tbl>
              <a:tblPr/>
              <a:tblGrid>
                <a:gridCol w="252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Надзвичайні події 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і </a:t>
                      </a:r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природні 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катаклізми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Акції протестів, мітинги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Майбутнє України як держави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Геополітичний розвиток 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України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Реформи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Внутрішня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політика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Тарифи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на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комунальні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послуги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t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Якість продуктів харчування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833875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Корупція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у </a:t>
                      </a:r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місті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селі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702670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Корупція у вищих ешелонах влади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895606"/>
                  </a:ext>
                </a:extLst>
              </a:tr>
              <a:tr h="305071">
                <a:tc>
                  <a:txBody>
                    <a:bodyPr/>
                    <a:lstStyle/>
                    <a:p>
                      <a:pPr algn="r" fontAlgn="ctr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Стан української армії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2401557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6580323" y="1947160"/>
            <a:ext cx="0" cy="370800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/>
          <a:lstStyle/>
          <a:p>
            <a:r>
              <a:rPr lang="en-US" dirty="0"/>
              <a:t>Base:</a:t>
            </a:r>
            <a:r>
              <a:rPr lang="ru-RU" dirty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/>
              <a:t>України</a:t>
            </a:r>
            <a:r>
              <a:rPr lang="uk-UA" dirty="0"/>
              <a:t> 18+, </a:t>
            </a:r>
            <a:r>
              <a:rPr lang="en-US" dirty="0"/>
              <a:t>n=</a:t>
            </a:r>
            <a:r>
              <a:rPr lang="uk-UA" dirty="0"/>
              <a:t>3300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63815" y="6299688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тем </a:t>
            </a:r>
            <a:r>
              <a:rPr lang="ru-RU" sz="800" dirty="0" err="1">
                <a:solidFill>
                  <a:srgbClr val="717171"/>
                </a:solidFill>
              </a:rPr>
              <a:t>викликають</a:t>
            </a:r>
            <a:r>
              <a:rPr lang="ru-RU" sz="800" dirty="0">
                <a:solidFill>
                  <a:srgbClr val="717171"/>
                </a:solidFill>
              </a:rPr>
              <a:t> у Вас </a:t>
            </a:r>
            <a:r>
              <a:rPr lang="ru-RU" sz="800" dirty="0" err="1">
                <a:solidFill>
                  <a:srgbClr val="717171"/>
                </a:solidFill>
              </a:rPr>
              <a:t>найбільший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інтерес</a:t>
            </a:r>
            <a:r>
              <a:rPr lang="ru-RU" sz="800" dirty="0">
                <a:solidFill>
                  <a:srgbClr val="717171"/>
                </a:solidFill>
              </a:rPr>
              <a:t>, і Ви </a:t>
            </a:r>
            <a:r>
              <a:rPr lang="ru-RU" sz="800" dirty="0" err="1">
                <a:solidFill>
                  <a:srgbClr val="717171"/>
                </a:solidFill>
              </a:rPr>
              <a:t>намагаєтеся</a:t>
            </a:r>
            <a:r>
              <a:rPr lang="ru-RU" sz="800" dirty="0">
                <a:solidFill>
                  <a:srgbClr val="717171"/>
                </a:solidFill>
              </a:rPr>
              <a:t> по </a:t>
            </a:r>
            <a:r>
              <a:rPr lang="ru-RU" sz="800" dirty="0" err="1">
                <a:solidFill>
                  <a:srgbClr val="717171"/>
                </a:solidFill>
              </a:rPr>
              <a:t>можливості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читати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дивитися</a:t>
            </a:r>
            <a:r>
              <a:rPr lang="ru-RU" sz="800" dirty="0">
                <a:solidFill>
                  <a:srgbClr val="717171"/>
                </a:solidFill>
              </a:rPr>
              <a:t>? А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сфер </a:t>
            </a:r>
            <a:r>
              <a:rPr lang="ru-RU" sz="800" dirty="0" err="1">
                <a:solidFill>
                  <a:srgbClr val="717171"/>
                </a:solidFill>
              </a:rPr>
              <a:t>дій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влади</a:t>
            </a:r>
            <a:r>
              <a:rPr lang="ru-RU" sz="800" dirty="0">
                <a:solidFill>
                  <a:srgbClr val="717171"/>
                </a:solidFill>
              </a:rPr>
              <a:t> Вам </a:t>
            </a:r>
            <a:r>
              <a:rPr lang="ru-RU" sz="800" dirty="0" err="1">
                <a:solidFill>
                  <a:srgbClr val="717171"/>
                </a:solidFill>
              </a:rPr>
              <a:t>цікаві</a:t>
            </a:r>
            <a:r>
              <a:rPr lang="ru-RU" sz="800" dirty="0">
                <a:solidFill>
                  <a:srgbClr val="717171"/>
                </a:solidFill>
              </a:rPr>
              <a:t>, і Ви </a:t>
            </a:r>
            <a:r>
              <a:rPr lang="ru-RU" sz="800" dirty="0" err="1">
                <a:solidFill>
                  <a:srgbClr val="717171"/>
                </a:solidFill>
              </a:rPr>
              <a:t>намагаєтеся</a:t>
            </a:r>
            <a:r>
              <a:rPr lang="ru-RU" sz="800" dirty="0">
                <a:solidFill>
                  <a:srgbClr val="717171"/>
                </a:solidFill>
              </a:rPr>
              <a:t> по </a:t>
            </a:r>
            <a:r>
              <a:rPr lang="ru-RU" sz="800" dirty="0" err="1">
                <a:solidFill>
                  <a:srgbClr val="717171"/>
                </a:solidFill>
              </a:rPr>
              <a:t>можливості</a:t>
            </a:r>
            <a:r>
              <a:rPr lang="ru-RU" sz="800" dirty="0">
                <a:solidFill>
                  <a:srgbClr val="717171"/>
                </a:solidFill>
              </a:rPr>
              <a:t> про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читати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дивитися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4" name="Выгнутая вправо стрелка 13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63626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dirty="0" smtClean="0"/>
              <a:t>Чи важливо впливати на контент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Бажання впливати на контент та надавати зворотній 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 невисоке</a:t>
            </a:r>
            <a:endParaRPr lang="uk-U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r>
              <a:rPr lang="uk-UA" dirty="0" smtClean="0"/>
              <a:t> </a:t>
            </a:r>
            <a:r>
              <a:rPr lang="ru-RU" dirty="0" smtClean="0"/>
              <a:t>та по </a:t>
            </a:r>
            <a:r>
              <a:rPr lang="ru-RU" dirty="0" err="1" smtClean="0"/>
              <a:t>рег</a:t>
            </a:r>
            <a:r>
              <a:rPr lang="uk-UA" dirty="0" smtClean="0"/>
              <a:t>іонах 18+</a:t>
            </a:r>
            <a:r>
              <a:rPr lang="en-GB" dirty="0"/>
              <a:t/>
            </a:r>
            <a:br>
              <a:rPr lang="en-GB" dirty="0"/>
            </a:br>
            <a:r>
              <a:rPr lang="ru-RU" dirty="0"/>
              <a:t>К</a:t>
            </a:r>
            <a:r>
              <a:rPr lang="ru-RU" dirty="0" smtClean="0"/>
              <a:t>анал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uk-UA" dirty="0" smtClean="0"/>
              <a:t>зв</a:t>
            </a:r>
            <a:r>
              <a:rPr lang="en-US" dirty="0" smtClean="0"/>
              <a:t>’</a:t>
            </a:r>
            <a:r>
              <a:rPr lang="ru-RU" dirty="0" err="1" smtClean="0"/>
              <a:t>язку</a:t>
            </a:r>
            <a:r>
              <a:rPr lang="ru-RU" dirty="0" smtClean="0"/>
              <a:t>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uk-UA" dirty="0" smtClean="0"/>
              <a:t>18</a:t>
            </a:r>
            <a:r>
              <a:rPr lang="uk-UA" dirty="0"/>
              <a:t>+, яким важливо мати зворотній зв</a:t>
            </a:r>
            <a:r>
              <a:rPr lang="en-US" dirty="0"/>
              <a:t>’</a:t>
            </a:r>
            <a:r>
              <a:rPr lang="uk-UA" dirty="0" err="1"/>
              <a:t>язок</a:t>
            </a:r>
            <a:r>
              <a:rPr lang="ru-RU" dirty="0"/>
              <a:t> </a:t>
            </a:r>
            <a:r>
              <a:rPr lang="uk-UA" dirty="0"/>
              <a:t>з </a:t>
            </a:r>
            <a:r>
              <a:rPr lang="uk-UA" dirty="0" err="1" smtClean="0"/>
              <a:t>сусп</a:t>
            </a:r>
            <a:r>
              <a:rPr lang="uk-UA" dirty="0" smtClean="0"/>
              <a:t>. мовником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963815" y="6223390"/>
            <a:ext cx="4040110" cy="492443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smtClean="0">
                <a:solidFill>
                  <a:srgbClr val="717171"/>
                </a:solidFill>
              </a:rPr>
              <a:t>До </a:t>
            </a:r>
            <a:r>
              <a:rPr lang="ru-RU" sz="800" dirty="0" err="1">
                <a:solidFill>
                  <a:srgbClr val="717171"/>
                </a:solidFill>
              </a:rPr>
              <a:t>суспільних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каналів</a:t>
            </a:r>
            <a:r>
              <a:rPr lang="ru-RU" sz="800" dirty="0">
                <a:solidFill>
                  <a:srgbClr val="717171"/>
                </a:solidFill>
              </a:rPr>
              <a:t> та </a:t>
            </a:r>
            <a:r>
              <a:rPr lang="ru-RU" sz="800" dirty="0" err="1">
                <a:solidFill>
                  <a:srgbClr val="717171"/>
                </a:solidFill>
              </a:rPr>
              <a:t>радіостанцій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smtClean="0">
                <a:solidFill>
                  <a:srgbClr val="717171"/>
                </a:solidFill>
              </a:rPr>
              <a:t>належать </a:t>
            </a:r>
            <a:r>
              <a:rPr lang="ru-RU" sz="800" dirty="0" err="1" smtClean="0">
                <a:solidFill>
                  <a:srgbClr val="717171"/>
                </a:solidFill>
              </a:rPr>
              <a:t>такі</a:t>
            </a:r>
            <a:r>
              <a:rPr lang="en-US" sz="800" dirty="0" smtClean="0">
                <a:solidFill>
                  <a:srgbClr val="717171"/>
                </a:solidFill>
              </a:rPr>
              <a:t>. </a:t>
            </a:r>
            <a:r>
              <a:rPr lang="ru-RU" sz="800" dirty="0" err="1">
                <a:solidFill>
                  <a:srgbClr val="717171"/>
                </a:solidFill>
              </a:rPr>
              <a:t>Наскільки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важливо</a:t>
            </a:r>
            <a:r>
              <a:rPr lang="ru-RU" sz="800" dirty="0">
                <a:solidFill>
                  <a:srgbClr val="717171"/>
                </a:solidFill>
              </a:rPr>
              <a:t> для Вас </a:t>
            </a:r>
            <a:r>
              <a:rPr lang="ru-RU" sz="800" dirty="0" err="1">
                <a:solidFill>
                  <a:srgbClr val="717171"/>
                </a:solidFill>
              </a:rPr>
              <a:t>особисто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впливати</a:t>
            </a:r>
            <a:r>
              <a:rPr lang="ru-RU" sz="800" dirty="0">
                <a:solidFill>
                  <a:srgbClr val="717171"/>
                </a:solidFill>
              </a:rPr>
              <a:t> на те,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показують</a:t>
            </a:r>
            <a:r>
              <a:rPr lang="ru-RU" sz="800" dirty="0">
                <a:solidFill>
                  <a:srgbClr val="717171"/>
                </a:solidFill>
              </a:rPr>
              <a:t> на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каналах</a:t>
            </a:r>
            <a:r>
              <a:rPr lang="ru-RU" sz="800" dirty="0" smtClean="0">
                <a:solidFill>
                  <a:srgbClr val="717171"/>
                </a:solidFill>
              </a:rPr>
              <a:t>?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Наскільки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важливо</a:t>
            </a:r>
            <a:r>
              <a:rPr lang="ru-RU" sz="800" dirty="0">
                <a:solidFill>
                  <a:srgbClr val="717171"/>
                </a:solidFill>
              </a:rPr>
              <a:t> для Вас </a:t>
            </a:r>
            <a:r>
              <a:rPr lang="ru-RU" sz="800" dirty="0" err="1">
                <a:solidFill>
                  <a:srgbClr val="717171"/>
                </a:solidFill>
              </a:rPr>
              <a:t>особисто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мати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зворотній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зв'язок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суспільним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 smtClean="0">
                <a:solidFill>
                  <a:srgbClr val="717171"/>
                </a:solidFill>
              </a:rPr>
              <a:t>мовником</a:t>
            </a:r>
            <a:r>
              <a:rPr lang="ru-RU" sz="800" dirty="0" smtClean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Чи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маєте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можливість</a:t>
            </a:r>
            <a:r>
              <a:rPr lang="ru-RU" sz="800" dirty="0">
                <a:solidFill>
                  <a:srgbClr val="717171"/>
                </a:solidFill>
              </a:rPr>
              <a:t> такого </a:t>
            </a:r>
            <a:r>
              <a:rPr lang="ru-RU" sz="800" dirty="0" err="1">
                <a:solidFill>
                  <a:srgbClr val="717171"/>
                </a:solidFill>
              </a:rPr>
              <a:t>зв'язку</a:t>
            </a:r>
            <a:r>
              <a:rPr lang="ru-RU" sz="800" dirty="0" smtClean="0">
                <a:solidFill>
                  <a:srgbClr val="717171"/>
                </a:solidFill>
              </a:rPr>
              <a:t>?</a:t>
            </a:r>
            <a:endParaRPr lang="ru-RU" sz="800" dirty="0">
              <a:solidFill>
                <a:srgbClr val="717171"/>
              </a:solidFill>
            </a:endParaRPr>
          </a:p>
        </p:txBody>
      </p:sp>
      <p:graphicFrame>
        <p:nvGraphicFramePr>
          <p:cNvPr id="13" name="Content Placeholder 7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76237" y="1655897"/>
          <a:ext cx="5627688" cy="22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7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76237" y="3762102"/>
          <a:ext cx="5627688" cy="2207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ontent Placeholder 5"/>
          <p:cNvGraphicFramePr>
            <a:graphicFrameLocks/>
          </p:cNvGraphicFramePr>
          <p:nvPr>
            <p:extLst/>
          </p:nvPr>
        </p:nvGraphicFramePr>
        <p:xfrm>
          <a:off x="6191250" y="1693862"/>
          <a:ext cx="5629275" cy="441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1" name="Выгнутая вправо стрелка 10">
              <a:hlinkClick r:id="rId6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8472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4"/>
          <p:cNvGraphicFramePr>
            <a:graphicFrameLocks/>
          </p:cNvGraphicFramePr>
          <p:nvPr>
            <p:extLst/>
          </p:nvPr>
        </p:nvGraphicFramePr>
        <p:xfrm>
          <a:off x="363305" y="1716703"/>
          <a:ext cx="11471213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таке суспільне </a:t>
            </a:r>
            <a:r>
              <a:rPr lang="uk-UA" dirty="0" smtClean="0"/>
              <a:t>мовлення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24% </a:t>
            </a:r>
            <a:r>
              <a:rPr lang="uk-UA" dirty="0" smtClean="0"/>
              <a:t>опитаних не дали відповідь на відкрите питання щодо суспільного мовлення</a:t>
            </a:r>
            <a:endParaRPr lang="en-US" dirty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uk-UA" dirty="0"/>
              <a:t> 18+, </a:t>
            </a:r>
            <a:r>
              <a:rPr lang="en-US" dirty="0"/>
              <a:t>n=</a:t>
            </a:r>
            <a:r>
              <a:rPr lang="uk-UA" dirty="0"/>
              <a:t>3300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63815" y="6425080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таке</a:t>
            </a:r>
            <a:r>
              <a:rPr lang="ru-RU" sz="800" dirty="0">
                <a:solidFill>
                  <a:srgbClr val="717171"/>
                </a:solidFill>
              </a:rPr>
              <a:t>, на </a:t>
            </a:r>
            <a:r>
              <a:rPr lang="ru-RU" sz="800" dirty="0" smtClean="0">
                <a:solidFill>
                  <a:srgbClr val="717171"/>
                </a:solidFill>
              </a:rPr>
              <a:t>Вашу думку, </a:t>
            </a:r>
            <a:r>
              <a:rPr lang="ru-RU" sz="800" dirty="0" err="1">
                <a:solidFill>
                  <a:srgbClr val="717171"/>
                </a:solidFill>
              </a:rPr>
              <a:t>суспільне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телебачення</a:t>
            </a:r>
            <a:r>
              <a:rPr lang="ru-RU" sz="800" dirty="0">
                <a:solidFill>
                  <a:srgbClr val="717171"/>
                </a:solidFill>
              </a:rPr>
              <a:t> і </a:t>
            </a:r>
            <a:r>
              <a:rPr lang="ru-RU" sz="800" dirty="0" err="1">
                <a:solidFill>
                  <a:srgbClr val="717171"/>
                </a:solidFill>
              </a:rPr>
              <a:t>радіо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1" name="Выгнутая вправо стрелка 10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46210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4"/>
          <p:cNvGraphicFramePr>
            <a:graphicFrameLocks/>
          </p:cNvGraphicFramePr>
          <p:nvPr>
            <p:extLst/>
          </p:nvPr>
        </p:nvGraphicFramePr>
        <p:xfrm>
          <a:off x="-114300" y="904448"/>
          <a:ext cx="6305550" cy="495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таке суспільне </a:t>
            </a:r>
            <a:r>
              <a:rPr lang="uk-UA" dirty="0" smtClean="0"/>
              <a:t>мовлення</a:t>
            </a:r>
            <a:r>
              <a:rPr lang="en-US" dirty="0" smtClean="0"/>
              <a:t> </a:t>
            </a:r>
            <a:r>
              <a:rPr lang="uk-UA" dirty="0" smtClean="0"/>
              <a:t>і які канали до нього входять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Найвищий</a:t>
            </a:r>
            <a:r>
              <a:rPr lang="ru-RU" dirty="0" smtClean="0"/>
              <a:t> </a:t>
            </a:r>
            <a:r>
              <a:rPr lang="uk-UA" dirty="0"/>
              <a:t>рівень обізнаності щодо суспільного мовлення – у Києві</a:t>
            </a:r>
            <a:endParaRPr lang="en-US" dirty="0"/>
          </a:p>
        </p:txBody>
      </p:sp>
      <p:graphicFrame>
        <p:nvGraphicFramePr>
          <p:cNvPr id="12" name="Content Placeholder 7"/>
          <p:cNvGraphicFramePr>
            <a:graphicFrameLocks/>
          </p:cNvGraphicFramePr>
          <p:nvPr>
            <p:extLst/>
          </p:nvPr>
        </p:nvGraphicFramePr>
        <p:xfrm>
          <a:off x="6191250" y="1721896"/>
          <a:ext cx="5635624" cy="4427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63814" y="6378170"/>
            <a:ext cx="4132185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lang="ru-RU" sz="800" dirty="0" smtClean="0">
                <a:solidFill>
                  <a:srgbClr val="717171"/>
                </a:solidFill>
              </a:rPr>
              <a:t> </a:t>
            </a:r>
            <a:r>
              <a:rPr lang="ru-RU" sz="800" dirty="0">
                <a:solidFill>
                  <a:srgbClr val="717171"/>
                </a:solidFill>
              </a:rPr>
              <a:t>Яке з </a:t>
            </a:r>
            <a:r>
              <a:rPr lang="ru-RU" sz="800" dirty="0" err="1">
                <a:solidFill>
                  <a:srgbClr val="717171"/>
                </a:solidFill>
              </a:rPr>
              <a:t>наведених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суджень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найкраще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пояснює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таке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суспільне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телебачення</a:t>
            </a:r>
            <a:r>
              <a:rPr lang="ru-RU" sz="800" dirty="0">
                <a:solidFill>
                  <a:srgbClr val="717171"/>
                </a:solidFill>
              </a:rPr>
              <a:t> та </a:t>
            </a:r>
            <a:r>
              <a:rPr lang="ru-RU" sz="800" dirty="0" err="1">
                <a:solidFill>
                  <a:srgbClr val="717171"/>
                </a:solidFill>
              </a:rPr>
              <a:t>радіо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канали та </a:t>
            </a:r>
            <a:r>
              <a:rPr lang="ru-RU" sz="800" dirty="0" err="1">
                <a:solidFill>
                  <a:srgbClr val="717171"/>
                </a:solidFill>
              </a:rPr>
              <a:t>радіостанцій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входять</a:t>
            </a:r>
            <a:r>
              <a:rPr lang="ru-RU" sz="800" dirty="0">
                <a:solidFill>
                  <a:srgbClr val="717171"/>
                </a:solidFill>
              </a:rPr>
              <a:t> до </a:t>
            </a:r>
            <a:r>
              <a:rPr lang="ru-RU" sz="800" dirty="0" err="1">
                <a:solidFill>
                  <a:srgbClr val="717171"/>
                </a:solidFill>
              </a:rPr>
              <a:t>суспільного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мовлення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Овальная выноска 2"/>
          <p:cNvSpPr/>
          <p:nvPr/>
        </p:nvSpPr>
        <p:spPr bwMode="ltGray">
          <a:xfrm>
            <a:off x="4232366" y="1571054"/>
            <a:ext cx="1226738" cy="476109"/>
          </a:xfrm>
          <a:prstGeom prst="wedgeEllipseCallout">
            <a:avLst>
              <a:gd name="adj1" fmla="val -57542"/>
              <a:gd name="adj2" fmla="val 86486"/>
            </a:avLst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1000" dirty="0" smtClean="0">
                <a:solidFill>
                  <a:schemeClr val="bg2"/>
                </a:solidFill>
              </a:rPr>
              <a:t>Ки</a:t>
            </a:r>
            <a:r>
              <a:rPr lang="uk-UA" sz="1000" dirty="0" smtClean="0">
                <a:solidFill>
                  <a:schemeClr val="bg2"/>
                </a:solidFill>
              </a:rPr>
              <a:t>їв 31%, Центр 27%</a:t>
            </a:r>
            <a:endParaRPr lang="uk-UA" sz="1000" b="0" dirty="0" smtClean="0">
              <a:solidFill>
                <a:schemeClr val="bg2"/>
              </a:solidFill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 smtClean="0"/>
              <a:t>Укра</a:t>
            </a:r>
            <a:r>
              <a:rPr lang="uk-UA" dirty="0"/>
              <a:t>їни18+, </a:t>
            </a:r>
            <a:r>
              <a:rPr lang="en-US" dirty="0"/>
              <a:t>n=</a:t>
            </a:r>
            <a:r>
              <a:rPr lang="uk-UA" dirty="0" smtClean="0"/>
              <a:t>3300 </a:t>
            </a:r>
            <a:r>
              <a:rPr lang="ru-RU" dirty="0" smtClean="0"/>
              <a:t>та по </a:t>
            </a:r>
            <a:r>
              <a:rPr lang="ru-RU" dirty="0" err="1" smtClean="0"/>
              <a:t>рег</a:t>
            </a:r>
            <a:r>
              <a:rPr lang="uk-UA" dirty="0" smtClean="0"/>
              <a:t>іонах 18+</a:t>
            </a:r>
            <a:endParaRPr lang="en-GB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16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1" name="Выгнутая вправо стрелка 10">
              <a:hlinkClick r:id="rId5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76106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Метод: особисте інтерв‘ю з використанням планшетів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Географія: </a:t>
            </a:r>
          </a:p>
          <a:p>
            <a:pPr lvl="2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Населення 24 областей включаючи сільське населення, крім зони ОРДЛО та АРК</a:t>
            </a:r>
          </a:p>
          <a:p>
            <a:pPr lvl="2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Квотні параметри: область, тип населеного пункту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Цільова аудиторія: населення 18+ років, квотні параметри: стать та вік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Вибірка: індивідуальна; без можливості аналізу окремих міст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Обсяг вибірки 400 інтерв'ю у кожній області (9 600 інтерв’ю в цілому)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Контроль: від 20% інтерв'ю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dirty="0" smtClean="0"/>
              <a:t>Тривалість інтерв'ю: до 45 хвилин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zh-CN" dirty="0" smtClean="0"/>
              <a:t>Дизайн дослідження 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33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Готовність платити за контент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Більшість населення по всій Україні не декларують відкритості до сплати за суспільне мовлення, серед усього населення лише 9% готові платити</a:t>
            </a:r>
            <a:endParaRPr lang="en-US" dirty="0"/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uk-UA" dirty="0"/>
              <a:t> області 18+, </a:t>
            </a:r>
            <a:r>
              <a:rPr lang="en-US" dirty="0"/>
              <a:t>n=400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/>
          </p:nvPr>
        </p:nvGraphicFramePr>
        <p:xfrm>
          <a:off x="248194" y="1693863"/>
          <a:ext cx="11730446" cy="4341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63815" y="6497569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3815" y="6431609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 smtClean="0">
                <a:solidFill>
                  <a:srgbClr val="717171"/>
                </a:solidFill>
              </a:rPr>
              <a:t>Питання</a:t>
            </a:r>
            <a:r>
              <a:rPr lang="ru-RU" sz="800" dirty="0" smtClean="0">
                <a:solidFill>
                  <a:srgbClr val="717171"/>
                </a:solidFill>
              </a:rPr>
              <a:t>: </a:t>
            </a:r>
            <a:r>
              <a:rPr lang="ru-RU" sz="800" dirty="0" err="1" smtClean="0">
                <a:solidFill>
                  <a:srgbClr val="717171"/>
                </a:solidFill>
              </a:rPr>
              <a:t>Чи</a:t>
            </a:r>
            <a:r>
              <a:rPr lang="ru-RU" sz="800" dirty="0" smtClean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готові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платити</a:t>
            </a:r>
            <a:r>
              <a:rPr lang="ru-RU" sz="800" dirty="0">
                <a:solidFill>
                  <a:srgbClr val="717171"/>
                </a:solidFill>
              </a:rPr>
              <a:t> за </a:t>
            </a:r>
            <a:r>
              <a:rPr lang="ru-RU" sz="800" dirty="0" err="1">
                <a:solidFill>
                  <a:srgbClr val="717171"/>
                </a:solidFill>
              </a:rPr>
              <a:t>програми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створені</a:t>
            </a:r>
            <a:r>
              <a:rPr lang="ru-RU" sz="800" dirty="0">
                <a:solidFill>
                  <a:srgbClr val="717171"/>
                </a:solidFill>
              </a:rPr>
              <a:t> в </a:t>
            </a:r>
            <a:r>
              <a:rPr lang="ru-RU" sz="800" dirty="0" err="1">
                <a:solidFill>
                  <a:srgbClr val="717171"/>
                </a:solidFill>
              </a:rPr>
              <a:t>інтересах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суспільства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648120" y="4805363"/>
            <a:ext cx="10034148" cy="1056203"/>
            <a:chOff x="1394120" y="4843463"/>
            <a:chExt cx="10034148" cy="1056203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2689185" y="4843463"/>
              <a:ext cx="0" cy="972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6562685" y="4843463"/>
              <a:ext cx="0" cy="972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10385385" y="4843463"/>
              <a:ext cx="0" cy="972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8467685" y="4843463"/>
              <a:ext cx="0" cy="9720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394120" y="5715000"/>
              <a:ext cx="31098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1200" dirty="0" err="1" smtClean="0"/>
                <a:t>Сх</a:t>
              </a:r>
              <a:r>
                <a:rPr lang="uk-UA" sz="1200" dirty="0" smtClean="0"/>
                <a:t>ід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55830" y="5715000"/>
              <a:ext cx="37830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Захід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864139" y="5687202"/>
              <a:ext cx="56412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Південь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26030" y="5687202"/>
              <a:ext cx="42479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Північ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229303" y="5687202"/>
              <a:ext cx="43922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Центр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0" name="Выгнутая вправо стрелка 19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088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17171"/>
                </a:solidFill>
              </a:rPr>
              <a:t>Ціна за підписку на місяць на пакет з суспільних каналів та радіостанцій</a:t>
            </a:r>
            <a:endParaRPr lang="uk-U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Оптимальна вартість підписки – 40 грн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uk-UA" dirty="0" smtClean="0"/>
              <a:t> </a:t>
            </a:r>
            <a:r>
              <a:rPr lang="uk-UA" dirty="0"/>
              <a:t>18</a:t>
            </a:r>
            <a:r>
              <a:rPr lang="uk-UA" dirty="0" smtClean="0"/>
              <a:t>+, яке готове </a:t>
            </a:r>
            <a:r>
              <a:rPr lang="uk-UA" dirty="0"/>
              <a:t>платити за суспільне </a:t>
            </a:r>
            <a:r>
              <a:rPr lang="uk-UA" dirty="0" smtClean="0"/>
              <a:t>мовлення, </a:t>
            </a:r>
            <a:r>
              <a:rPr lang="en-US" dirty="0" smtClean="0"/>
              <a:t>n=</a:t>
            </a:r>
            <a:r>
              <a:rPr lang="uk-UA" dirty="0" smtClean="0"/>
              <a:t>296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381000" y="1693862"/>
          <a:ext cx="11439525" cy="417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63815" y="6120856"/>
            <a:ext cx="4040110" cy="738664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Давайте </a:t>
            </a:r>
            <a:r>
              <a:rPr lang="ru-RU" sz="800" dirty="0" err="1">
                <a:solidFill>
                  <a:srgbClr val="717171"/>
                </a:solidFill>
              </a:rPr>
              <a:t>поговоримо</a:t>
            </a:r>
            <a:r>
              <a:rPr lang="ru-RU" sz="800" dirty="0">
                <a:solidFill>
                  <a:srgbClr val="717171"/>
                </a:solidFill>
              </a:rPr>
              <a:t> про </a:t>
            </a:r>
            <a:r>
              <a:rPr lang="ru-RU" sz="800" dirty="0" err="1">
                <a:solidFill>
                  <a:srgbClr val="717171"/>
                </a:solidFill>
              </a:rPr>
              <a:t>ціну</a:t>
            </a:r>
            <a:r>
              <a:rPr lang="ru-RU" sz="800" dirty="0">
                <a:solidFill>
                  <a:srgbClr val="717171"/>
                </a:solidFill>
              </a:rPr>
              <a:t> за </a:t>
            </a:r>
            <a:r>
              <a:rPr lang="ru-RU" sz="800" dirty="0" err="1">
                <a:solidFill>
                  <a:srgbClr val="717171"/>
                </a:solidFill>
              </a:rPr>
              <a:t>підписку</a:t>
            </a:r>
            <a:r>
              <a:rPr lang="ru-RU" sz="800" dirty="0">
                <a:solidFill>
                  <a:srgbClr val="717171"/>
                </a:solidFill>
              </a:rPr>
              <a:t> на </a:t>
            </a:r>
            <a:r>
              <a:rPr lang="ru-RU" sz="800" dirty="0" err="1">
                <a:solidFill>
                  <a:srgbClr val="717171"/>
                </a:solidFill>
              </a:rPr>
              <a:t>місяць</a:t>
            </a:r>
            <a:r>
              <a:rPr lang="ru-RU" sz="800" dirty="0">
                <a:solidFill>
                  <a:srgbClr val="717171"/>
                </a:solidFill>
              </a:rPr>
              <a:t> на пакет з </a:t>
            </a:r>
            <a:r>
              <a:rPr lang="ru-RU" sz="800" dirty="0" err="1">
                <a:solidFill>
                  <a:srgbClr val="717171"/>
                </a:solidFill>
              </a:rPr>
              <a:t>суспільних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каналів</a:t>
            </a:r>
            <a:r>
              <a:rPr lang="ru-RU" sz="800" dirty="0">
                <a:solidFill>
                  <a:srgbClr val="717171"/>
                </a:solidFill>
              </a:rPr>
              <a:t> та </a:t>
            </a:r>
            <a:r>
              <a:rPr lang="ru-RU" sz="800" dirty="0" err="1">
                <a:solidFill>
                  <a:srgbClr val="717171"/>
                </a:solidFill>
              </a:rPr>
              <a:t>радіостанцій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діють</a:t>
            </a:r>
            <a:r>
              <a:rPr lang="ru-RU" sz="800" dirty="0">
                <a:solidFill>
                  <a:srgbClr val="717171"/>
                </a:solidFill>
              </a:rPr>
              <a:t> в </a:t>
            </a:r>
            <a:r>
              <a:rPr lang="ru-RU" sz="800" dirty="0" err="1">
                <a:solidFill>
                  <a:srgbClr val="717171"/>
                </a:solidFill>
              </a:rPr>
              <a:t>інтересах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суспільства</a:t>
            </a:r>
            <a:r>
              <a:rPr lang="ru-RU" sz="800" dirty="0">
                <a:solidFill>
                  <a:srgbClr val="717171"/>
                </a:solidFill>
              </a:rPr>
              <a:t> та </a:t>
            </a:r>
            <a:r>
              <a:rPr lang="ru-RU" sz="800" dirty="0" err="1">
                <a:solidFill>
                  <a:srgbClr val="717171"/>
                </a:solidFill>
              </a:rPr>
              <a:t>дають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об’єктивні</a:t>
            </a:r>
            <a:r>
              <a:rPr lang="ru-RU" sz="800" dirty="0">
                <a:solidFill>
                  <a:srgbClr val="717171"/>
                </a:solidFill>
              </a:rPr>
              <a:t> і </a:t>
            </a:r>
            <a:r>
              <a:rPr lang="ru-RU" sz="800" dirty="0" err="1">
                <a:solidFill>
                  <a:srgbClr val="717171"/>
                </a:solidFill>
              </a:rPr>
              <a:t>неупереджені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 smtClean="0">
                <a:solidFill>
                  <a:srgbClr val="717171"/>
                </a:solidFill>
              </a:rPr>
              <a:t>новини</a:t>
            </a:r>
            <a:r>
              <a:rPr lang="ru-RU" sz="800" dirty="0" smtClean="0">
                <a:solidFill>
                  <a:srgbClr val="717171"/>
                </a:solidFill>
              </a:rPr>
              <a:t>. Яка </a:t>
            </a:r>
            <a:r>
              <a:rPr lang="ru-RU" sz="800" dirty="0" err="1">
                <a:solidFill>
                  <a:srgbClr val="717171"/>
                </a:solidFill>
              </a:rPr>
              <a:t>ціна</a:t>
            </a:r>
            <a:r>
              <a:rPr lang="ru-RU" sz="800" dirty="0">
                <a:solidFill>
                  <a:srgbClr val="717171"/>
                </a:solidFill>
              </a:rPr>
              <a:t> для Вас </a:t>
            </a:r>
            <a:r>
              <a:rPr lang="ru-RU" sz="800" dirty="0" err="1">
                <a:solidFill>
                  <a:srgbClr val="717171"/>
                </a:solidFill>
              </a:rPr>
              <a:t>така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висока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Ви не будете </a:t>
            </a:r>
            <a:r>
              <a:rPr lang="ru-RU" sz="800" dirty="0" err="1">
                <a:solidFill>
                  <a:srgbClr val="717171"/>
                </a:solidFill>
              </a:rPr>
              <a:t>платити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її</a:t>
            </a:r>
            <a:r>
              <a:rPr lang="ru-RU" sz="800" dirty="0">
                <a:solidFill>
                  <a:srgbClr val="717171"/>
                </a:solidFill>
              </a:rPr>
              <a:t>? Яка </a:t>
            </a:r>
            <a:r>
              <a:rPr lang="ru-RU" sz="800" dirty="0" err="1">
                <a:solidFill>
                  <a:srgbClr val="717171"/>
                </a:solidFill>
              </a:rPr>
              <a:t>ціна</a:t>
            </a:r>
            <a:r>
              <a:rPr lang="ru-RU" sz="800" dirty="0">
                <a:solidFill>
                  <a:srgbClr val="717171"/>
                </a:solidFill>
              </a:rPr>
              <a:t> для Вас </a:t>
            </a:r>
            <a:r>
              <a:rPr lang="ru-RU" sz="800" dirty="0" err="1">
                <a:solidFill>
                  <a:srgbClr val="717171"/>
                </a:solidFill>
              </a:rPr>
              <a:t>така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низька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виникає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 про </a:t>
            </a:r>
            <a:r>
              <a:rPr lang="ru-RU" sz="800" dirty="0" err="1">
                <a:solidFill>
                  <a:srgbClr val="717171"/>
                </a:solidFill>
              </a:rPr>
              <a:t>їх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якість</a:t>
            </a:r>
            <a:r>
              <a:rPr lang="ru-RU" sz="800" dirty="0">
                <a:solidFill>
                  <a:srgbClr val="717171"/>
                </a:solidFill>
              </a:rPr>
              <a:t>? Яка </a:t>
            </a:r>
            <a:r>
              <a:rPr lang="ru-RU" sz="800" dirty="0" err="1">
                <a:solidFill>
                  <a:srgbClr val="717171"/>
                </a:solidFill>
              </a:rPr>
              <a:t>ціна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здається</a:t>
            </a:r>
            <a:r>
              <a:rPr lang="ru-RU" sz="800" dirty="0">
                <a:solidFill>
                  <a:srgbClr val="717171"/>
                </a:solidFill>
              </a:rPr>
              <a:t> Вам </a:t>
            </a:r>
            <a:r>
              <a:rPr lang="ru-RU" sz="800" dirty="0" err="1">
                <a:solidFill>
                  <a:srgbClr val="717171"/>
                </a:solidFill>
              </a:rPr>
              <a:t>високою</a:t>
            </a:r>
            <a:r>
              <a:rPr lang="ru-RU" sz="800" dirty="0">
                <a:solidFill>
                  <a:srgbClr val="717171"/>
                </a:solidFill>
              </a:rPr>
              <a:t>, але яку все-таки </a:t>
            </a:r>
            <a:r>
              <a:rPr lang="ru-RU" sz="800" dirty="0" err="1">
                <a:solidFill>
                  <a:srgbClr val="717171"/>
                </a:solidFill>
              </a:rPr>
              <a:t>можливо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платити</a:t>
            </a:r>
            <a:r>
              <a:rPr lang="ru-RU" sz="800" dirty="0">
                <a:solidFill>
                  <a:srgbClr val="717171"/>
                </a:solidFill>
              </a:rPr>
              <a:t>? Яку </a:t>
            </a:r>
            <a:r>
              <a:rPr lang="ru-RU" sz="800" dirty="0" err="1">
                <a:solidFill>
                  <a:srgbClr val="717171"/>
                </a:solidFill>
              </a:rPr>
              <a:t>ціну</a:t>
            </a:r>
            <a:r>
              <a:rPr lang="ru-RU" sz="800" dirty="0">
                <a:solidFill>
                  <a:srgbClr val="717171"/>
                </a:solidFill>
              </a:rPr>
              <a:t> Ви б платили, </a:t>
            </a:r>
            <a:r>
              <a:rPr lang="ru-RU" sz="800" dirty="0" err="1">
                <a:solidFill>
                  <a:srgbClr val="717171"/>
                </a:solidFill>
              </a:rPr>
              <a:t>вважаючи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вигідною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покупкою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</a:p>
        </p:txBody>
      </p:sp>
      <p:sp>
        <p:nvSpPr>
          <p:cNvPr id="10" name="Freeform 68"/>
          <p:cNvSpPr>
            <a:spLocks noChangeAspect="1" noEditPoints="1"/>
          </p:cNvSpPr>
          <p:nvPr/>
        </p:nvSpPr>
        <p:spPr bwMode="auto">
          <a:xfrm>
            <a:off x="3761785" y="4285384"/>
            <a:ext cx="222085" cy="357328"/>
          </a:xfrm>
          <a:custGeom>
            <a:avLst/>
            <a:gdLst>
              <a:gd name="T0" fmla="*/ 799 w 2496"/>
              <a:gd name="T1" fmla="*/ 3838 h 4016"/>
              <a:gd name="T2" fmla="*/ 777 w 2496"/>
              <a:gd name="T3" fmla="*/ 3952 h 4016"/>
              <a:gd name="T4" fmla="*/ 1647 w 2496"/>
              <a:gd name="T5" fmla="*/ 4016 h 4016"/>
              <a:gd name="T6" fmla="*/ 1743 w 2496"/>
              <a:gd name="T7" fmla="*/ 3952 h 4016"/>
              <a:gd name="T8" fmla="*/ 1719 w 2496"/>
              <a:gd name="T9" fmla="*/ 3838 h 4016"/>
              <a:gd name="T10" fmla="*/ 488 w 2496"/>
              <a:gd name="T11" fmla="*/ 3393 h 4016"/>
              <a:gd name="T12" fmla="*/ 392 w 2496"/>
              <a:gd name="T13" fmla="*/ 3457 h 4016"/>
              <a:gd name="T14" fmla="*/ 414 w 2496"/>
              <a:gd name="T15" fmla="*/ 3572 h 4016"/>
              <a:gd name="T16" fmla="*/ 2004 w 2496"/>
              <a:gd name="T17" fmla="*/ 3602 h 4016"/>
              <a:gd name="T18" fmla="*/ 2088 w 2496"/>
              <a:gd name="T19" fmla="*/ 3499 h 4016"/>
              <a:gd name="T20" fmla="*/ 2024 w 2496"/>
              <a:gd name="T21" fmla="*/ 3403 h 4016"/>
              <a:gd name="T22" fmla="*/ 466 w 2496"/>
              <a:gd name="T23" fmla="*/ 2931 h 4016"/>
              <a:gd name="T24" fmla="*/ 384 w 2496"/>
              <a:gd name="T25" fmla="*/ 3033 h 4016"/>
              <a:gd name="T26" fmla="*/ 446 w 2496"/>
              <a:gd name="T27" fmla="*/ 3129 h 4016"/>
              <a:gd name="T28" fmla="*/ 2042 w 2496"/>
              <a:gd name="T29" fmla="*/ 3119 h 4016"/>
              <a:gd name="T30" fmla="*/ 2086 w 2496"/>
              <a:gd name="T31" fmla="*/ 3013 h 4016"/>
              <a:gd name="T32" fmla="*/ 1984 w 2496"/>
              <a:gd name="T33" fmla="*/ 2929 h 4016"/>
              <a:gd name="T34" fmla="*/ 995 w 2496"/>
              <a:gd name="T35" fmla="*/ 24 h 4016"/>
              <a:gd name="T36" fmla="*/ 598 w 2496"/>
              <a:gd name="T37" fmla="*/ 172 h 4016"/>
              <a:gd name="T38" fmla="*/ 284 w 2496"/>
              <a:gd name="T39" fmla="*/ 434 h 4016"/>
              <a:gd name="T40" fmla="*/ 76 w 2496"/>
              <a:gd name="T41" fmla="*/ 787 h 4016"/>
              <a:gd name="T42" fmla="*/ 2 w 2496"/>
              <a:gd name="T43" fmla="*/ 1205 h 4016"/>
              <a:gd name="T44" fmla="*/ 22 w 2496"/>
              <a:gd name="T45" fmla="*/ 1389 h 4016"/>
              <a:gd name="T46" fmla="*/ 144 w 2496"/>
              <a:gd name="T47" fmla="*/ 1768 h 4016"/>
              <a:gd name="T48" fmla="*/ 342 w 2496"/>
              <a:gd name="T49" fmla="*/ 2104 h 4016"/>
              <a:gd name="T50" fmla="*/ 498 w 2496"/>
              <a:gd name="T51" fmla="*/ 2388 h 4016"/>
              <a:gd name="T52" fmla="*/ 526 w 2496"/>
              <a:gd name="T53" fmla="*/ 2575 h 4016"/>
              <a:gd name="T54" fmla="*/ 616 w 2496"/>
              <a:gd name="T55" fmla="*/ 2685 h 4016"/>
              <a:gd name="T56" fmla="*/ 731 w 2496"/>
              <a:gd name="T57" fmla="*/ 2637 h 4016"/>
              <a:gd name="T58" fmla="*/ 741 w 2496"/>
              <a:gd name="T59" fmla="*/ 2440 h 4016"/>
              <a:gd name="T60" fmla="*/ 655 w 2496"/>
              <a:gd name="T61" fmla="*/ 2186 h 4016"/>
              <a:gd name="T62" fmla="*/ 402 w 2496"/>
              <a:gd name="T63" fmla="*/ 1776 h 4016"/>
              <a:gd name="T64" fmla="*/ 270 w 2496"/>
              <a:gd name="T65" fmla="*/ 1459 h 4016"/>
              <a:gd name="T66" fmla="*/ 226 w 2496"/>
              <a:gd name="T67" fmla="*/ 1207 h 4016"/>
              <a:gd name="T68" fmla="*/ 272 w 2496"/>
              <a:gd name="T69" fmla="*/ 913 h 4016"/>
              <a:gd name="T70" fmla="*/ 428 w 2496"/>
              <a:gd name="T71" fmla="*/ 617 h 4016"/>
              <a:gd name="T72" fmla="*/ 673 w 2496"/>
              <a:gd name="T73" fmla="*/ 390 h 4016"/>
              <a:gd name="T74" fmla="*/ 991 w 2496"/>
              <a:gd name="T75" fmla="*/ 256 h 4016"/>
              <a:gd name="T76" fmla="*/ 1303 w 2496"/>
              <a:gd name="T77" fmla="*/ 226 h 4016"/>
              <a:gd name="T78" fmla="*/ 1651 w 2496"/>
              <a:gd name="T79" fmla="*/ 300 h 4016"/>
              <a:gd name="T80" fmla="*/ 1938 w 2496"/>
              <a:gd name="T81" fmla="*/ 476 h 4016"/>
              <a:gd name="T82" fmla="*/ 2148 w 2496"/>
              <a:gd name="T83" fmla="*/ 735 h 4016"/>
              <a:gd name="T84" fmla="*/ 2260 w 2496"/>
              <a:gd name="T85" fmla="*/ 1055 h 4016"/>
              <a:gd name="T86" fmla="*/ 2256 w 2496"/>
              <a:gd name="T87" fmla="*/ 1331 h 4016"/>
              <a:gd name="T88" fmla="*/ 2146 w 2496"/>
              <a:gd name="T89" fmla="*/ 1678 h 4016"/>
              <a:gd name="T90" fmla="*/ 1920 w 2496"/>
              <a:gd name="T91" fmla="*/ 2050 h 4016"/>
              <a:gd name="T92" fmla="*/ 1771 w 2496"/>
              <a:gd name="T93" fmla="*/ 2360 h 4016"/>
              <a:gd name="T94" fmla="*/ 1749 w 2496"/>
              <a:gd name="T95" fmla="*/ 2597 h 4016"/>
              <a:gd name="T96" fmla="*/ 1859 w 2496"/>
              <a:gd name="T97" fmla="*/ 2687 h 4016"/>
              <a:gd name="T98" fmla="*/ 1962 w 2496"/>
              <a:gd name="T99" fmla="*/ 2619 h 4016"/>
              <a:gd name="T100" fmla="*/ 1982 w 2496"/>
              <a:gd name="T101" fmla="*/ 2446 h 4016"/>
              <a:gd name="T102" fmla="*/ 2076 w 2496"/>
              <a:gd name="T103" fmla="*/ 2226 h 4016"/>
              <a:gd name="T104" fmla="*/ 2288 w 2496"/>
              <a:gd name="T105" fmla="*/ 1890 h 4016"/>
              <a:gd name="T106" fmla="*/ 2452 w 2496"/>
              <a:gd name="T107" fmla="*/ 1485 h 4016"/>
              <a:gd name="T108" fmla="*/ 2496 w 2496"/>
              <a:gd name="T109" fmla="*/ 1213 h 4016"/>
              <a:gd name="T110" fmla="*/ 2470 w 2496"/>
              <a:gd name="T111" fmla="*/ 961 h 4016"/>
              <a:gd name="T112" fmla="*/ 2318 w 2496"/>
              <a:gd name="T113" fmla="*/ 577 h 4016"/>
              <a:gd name="T114" fmla="*/ 2046 w 2496"/>
              <a:gd name="T115" fmla="*/ 272 h 4016"/>
              <a:gd name="T116" fmla="*/ 1683 w 2496"/>
              <a:gd name="T117" fmla="*/ 72 h 4016"/>
              <a:gd name="T118" fmla="*/ 1249 w 2496"/>
              <a:gd name="T119" fmla="*/ 0 h 4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496" h="4016">
                <a:moveTo>
                  <a:pt x="1647" y="3808"/>
                </a:moveTo>
                <a:lnTo>
                  <a:pt x="873" y="3808"/>
                </a:lnTo>
                <a:lnTo>
                  <a:pt x="873" y="3808"/>
                </a:lnTo>
                <a:lnTo>
                  <a:pt x="853" y="3810"/>
                </a:lnTo>
                <a:lnTo>
                  <a:pt x="833" y="3816"/>
                </a:lnTo>
                <a:lnTo>
                  <a:pt x="815" y="3826"/>
                </a:lnTo>
                <a:lnTo>
                  <a:pt x="799" y="3838"/>
                </a:lnTo>
                <a:lnTo>
                  <a:pt x="787" y="3854"/>
                </a:lnTo>
                <a:lnTo>
                  <a:pt x="777" y="3872"/>
                </a:lnTo>
                <a:lnTo>
                  <a:pt x="771" y="3892"/>
                </a:lnTo>
                <a:lnTo>
                  <a:pt x="769" y="3912"/>
                </a:lnTo>
                <a:lnTo>
                  <a:pt x="769" y="3912"/>
                </a:lnTo>
                <a:lnTo>
                  <a:pt x="771" y="3934"/>
                </a:lnTo>
                <a:lnTo>
                  <a:pt x="777" y="3952"/>
                </a:lnTo>
                <a:lnTo>
                  <a:pt x="787" y="3970"/>
                </a:lnTo>
                <a:lnTo>
                  <a:pt x="799" y="3986"/>
                </a:lnTo>
                <a:lnTo>
                  <a:pt x="815" y="3998"/>
                </a:lnTo>
                <a:lnTo>
                  <a:pt x="833" y="4008"/>
                </a:lnTo>
                <a:lnTo>
                  <a:pt x="853" y="4014"/>
                </a:lnTo>
                <a:lnTo>
                  <a:pt x="873" y="4016"/>
                </a:lnTo>
                <a:lnTo>
                  <a:pt x="1647" y="4016"/>
                </a:lnTo>
                <a:lnTo>
                  <a:pt x="1647" y="4016"/>
                </a:lnTo>
                <a:lnTo>
                  <a:pt x="1667" y="4014"/>
                </a:lnTo>
                <a:lnTo>
                  <a:pt x="1687" y="4008"/>
                </a:lnTo>
                <a:lnTo>
                  <a:pt x="1705" y="3998"/>
                </a:lnTo>
                <a:lnTo>
                  <a:pt x="1719" y="3986"/>
                </a:lnTo>
                <a:lnTo>
                  <a:pt x="1733" y="3970"/>
                </a:lnTo>
                <a:lnTo>
                  <a:pt x="1743" y="3952"/>
                </a:lnTo>
                <a:lnTo>
                  <a:pt x="1749" y="3934"/>
                </a:lnTo>
                <a:lnTo>
                  <a:pt x="1751" y="3912"/>
                </a:lnTo>
                <a:lnTo>
                  <a:pt x="1751" y="3912"/>
                </a:lnTo>
                <a:lnTo>
                  <a:pt x="1749" y="3892"/>
                </a:lnTo>
                <a:lnTo>
                  <a:pt x="1743" y="3872"/>
                </a:lnTo>
                <a:lnTo>
                  <a:pt x="1733" y="3854"/>
                </a:lnTo>
                <a:lnTo>
                  <a:pt x="1719" y="3838"/>
                </a:lnTo>
                <a:lnTo>
                  <a:pt x="1705" y="3826"/>
                </a:lnTo>
                <a:lnTo>
                  <a:pt x="1687" y="3816"/>
                </a:lnTo>
                <a:lnTo>
                  <a:pt x="1667" y="3810"/>
                </a:lnTo>
                <a:lnTo>
                  <a:pt x="1647" y="3808"/>
                </a:lnTo>
                <a:lnTo>
                  <a:pt x="1647" y="3808"/>
                </a:lnTo>
                <a:close/>
                <a:moveTo>
                  <a:pt x="1984" y="3393"/>
                </a:moveTo>
                <a:lnTo>
                  <a:pt x="488" y="3393"/>
                </a:lnTo>
                <a:lnTo>
                  <a:pt x="488" y="3393"/>
                </a:lnTo>
                <a:lnTo>
                  <a:pt x="466" y="3395"/>
                </a:lnTo>
                <a:lnTo>
                  <a:pt x="446" y="3403"/>
                </a:lnTo>
                <a:lnTo>
                  <a:pt x="430" y="3411"/>
                </a:lnTo>
                <a:lnTo>
                  <a:pt x="414" y="3425"/>
                </a:lnTo>
                <a:lnTo>
                  <a:pt x="402" y="3439"/>
                </a:lnTo>
                <a:lnTo>
                  <a:pt x="392" y="3457"/>
                </a:lnTo>
                <a:lnTo>
                  <a:pt x="386" y="3477"/>
                </a:lnTo>
                <a:lnTo>
                  <a:pt x="384" y="3499"/>
                </a:lnTo>
                <a:lnTo>
                  <a:pt x="384" y="3499"/>
                </a:lnTo>
                <a:lnTo>
                  <a:pt x="386" y="3520"/>
                </a:lnTo>
                <a:lnTo>
                  <a:pt x="392" y="3540"/>
                </a:lnTo>
                <a:lnTo>
                  <a:pt x="402" y="3558"/>
                </a:lnTo>
                <a:lnTo>
                  <a:pt x="414" y="3572"/>
                </a:lnTo>
                <a:lnTo>
                  <a:pt x="430" y="3586"/>
                </a:lnTo>
                <a:lnTo>
                  <a:pt x="446" y="3596"/>
                </a:lnTo>
                <a:lnTo>
                  <a:pt x="466" y="3602"/>
                </a:lnTo>
                <a:lnTo>
                  <a:pt x="488" y="3604"/>
                </a:lnTo>
                <a:lnTo>
                  <a:pt x="1984" y="3604"/>
                </a:lnTo>
                <a:lnTo>
                  <a:pt x="1984" y="3604"/>
                </a:lnTo>
                <a:lnTo>
                  <a:pt x="2004" y="3602"/>
                </a:lnTo>
                <a:lnTo>
                  <a:pt x="2024" y="3596"/>
                </a:lnTo>
                <a:lnTo>
                  <a:pt x="2042" y="3586"/>
                </a:lnTo>
                <a:lnTo>
                  <a:pt x="2058" y="3572"/>
                </a:lnTo>
                <a:lnTo>
                  <a:pt x="2070" y="3558"/>
                </a:lnTo>
                <a:lnTo>
                  <a:pt x="2080" y="3540"/>
                </a:lnTo>
                <a:lnTo>
                  <a:pt x="2086" y="3520"/>
                </a:lnTo>
                <a:lnTo>
                  <a:pt x="2088" y="3499"/>
                </a:lnTo>
                <a:lnTo>
                  <a:pt x="2088" y="3499"/>
                </a:lnTo>
                <a:lnTo>
                  <a:pt x="2086" y="3477"/>
                </a:lnTo>
                <a:lnTo>
                  <a:pt x="2080" y="3457"/>
                </a:lnTo>
                <a:lnTo>
                  <a:pt x="2070" y="3439"/>
                </a:lnTo>
                <a:lnTo>
                  <a:pt x="2058" y="3425"/>
                </a:lnTo>
                <a:lnTo>
                  <a:pt x="2042" y="3411"/>
                </a:lnTo>
                <a:lnTo>
                  <a:pt x="2024" y="3403"/>
                </a:lnTo>
                <a:lnTo>
                  <a:pt x="2004" y="3395"/>
                </a:lnTo>
                <a:lnTo>
                  <a:pt x="1984" y="3393"/>
                </a:lnTo>
                <a:lnTo>
                  <a:pt x="1984" y="3393"/>
                </a:lnTo>
                <a:close/>
                <a:moveTo>
                  <a:pt x="1984" y="2929"/>
                </a:moveTo>
                <a:lnTo>
                  <a:pt x="488" y="2929"/>
                </a:lnTo>
                <a:lnTo>
                  <a:pt x="488" y="2929"/>
                </a:lnTo>
                <a:lnTo>
                  <a:pt x="466" y="2931"/>
                </a:lnTo>
                <a:lnTo>
                  <a:pt x="446" y="2937"/>
                </a:lnTo>
                <a:lnTo>
                  <a:pt x="430" y="2947"/>
                </a:lnTo>
                <a:lnTo>
                  <a:pt x="414" y="2959"/>
                </a:lnTo>
                <a:lnTo>
                  <a:pt x="402" y="2975"/>
                </a:lnTo>
                <a:lnTo>
                  <a:pt x="392" y="2993"/>
                </a:lnTo>
                <a:lnTo>
                  <a:pt x="386" y="3013"/>
                </a:lnTo>
                <a:lnTo>
                  <a:pt x="384" y="3033"/>
                </a:lnTo>
                <a:lnTo>
                  <a:pt x="384" y="3033"/>
                </a:lnTo>
                <a:lnTo>
                  <a:pt x="386" y="3055"/>
                </a:lnTo>
                <a:lnTo>
                  <a:pt x="392" y="3075"/>
                </a:lnTo>
                <a:lnTo>
                  <a:pt x="402" y="3091"/>
                </a:lnTo>
                <a:lnTo>
                  <a:pt x="414" y="3107"/>
                </a:lnTo>
                <a:lnTo>
                  <a:pt x="430" y="3119"/>
                </a:lnTo>
                <a:lnTo>
                  <a:pt x="446" y="3129"/>
                </a:lnTo>
                <a:lnTo>
                  <a:pt x="466" y="3135"/>
                </a:lnTo>
                <a:lnTo>
                  <a:pt x="488" y="3137"/>
                </a:lnTo>
                <a:lnTo>
                  <a:pt x="1984" y="3137"/>
                </a:lnTo>
                <a:lnTo>
                  <a:pt x="1984" y="3137"/>
                </a:lnTo>
                <a:lnTo>
                  <a:pt x="2004" y="3135"/>
                </a:lnTo>
                <a:lnTo>
                  <a:pt x="2024" y="3129"/>
                </a:lnTo>
                <a:lnTo>
                  <a:pt x="2042" y="3119"/>
                </a:lnTo>
                <a:lnTo>
                  <a:pt x="2058" y="3107"/>
                </a:lnTo>
                <a:lnTo>
                  <a:pt x="2070" y="3091"/>
                </a:lnTo>
                <a:lnTo>
                  <a:pt x="2080" y="3075"/>
                </a:lnTo>
                <a:lnTo>
                  <a:pt x="2086" y="3055"/>
                </a:lnTo>
                <a:lnTo>
                  <a:pt x="2088" y="3033"/>
                </a:lnTo>
                <a:lnTo>
                  <a:pt x="2088" y="3033"/>
                </a:lnTo>
                <a:lnTo>
                  <a:pt x="2086" y="3013"/>
                </a:lnTo>
                <a:lnTo>
                  <a:pt x="2080" y="2993"/>
                </a:lnTo>
                <a:lnTo>
                  <a:pt x="2070" y="2975"/>
                </a:lnTo>
                <a:lnTo>
                  <a:pt x="2058" y="2959"/>
                </a:lnTo>
                <a:lnTo>
                  <a:pt x="2042" y="2947"/>
                </a:lnTo>
                <a:lnTo>
                  <a:pt x="2024" y="2937"/>
                </a:lnTo>
                <a:lnTo>
                  <a:pt x="2004" y="2931"/>
                </a:lnTo>
                <a:lnTo>
                  <a:pt x="1984" y="2929"/>
                </a:lnTo>
                <a:lnTo>
                  <a:pt x="1984" y="2929"/>
                </a:lnTo>
                <a:close/>
                <a:moveTo>
                  <a:pt x="1249" y="0"/>
                </a:moveTo>
                <a:lnTo>
                  <a:pt x="1249" y="0"/>
                </a:lnTo>
                <a:lnTo>
                  <a:pt x="1183" y="2"/>
                </a:lnTo>
                <a:lnTo>
                  <a:pt x="1119" y="6"/>
                </a:lnTo>
                <a:lnTo>
                  <a:pt x="1057" y="14"/>
                </a:lnTo>
                <a:lnTo>
                  <a:pt x="995" y="24"/>
                </a:lnTo>
                <a:lnTo>
                  <a:pt x="933" y="38"/>
                </a:lnTo>
                <a:lnTo>
                  <a:pt x="875" y="54"/>
                </a:lnTo>
                <a:lnTo>
                  <a:pt x="815" y="72"/>
                </a:lnTo>
                <a:lnTo>
                  <a:pt x="759" y="94"/>
                </a:lnTo>
                <a:lnTo>
                  <a:pt x="703" y="116"/>
                </a:lnTo>
                <a:lnTo>
                  <a:pt x="649" y="144"/>
                </a:lnTo>
                <a:lnTo>
                  <a:pt x="598" y="172"/>
                </a:lnTo>
                <a:lnTo>
                  <a:pt x="548" y="202"/>
                </a:lnTo>
                <a:lnTo>
                  <a:pt x="500" y="236"/>
                </a:lnTo>
                <a:lnTo>
                  <a:pt x="452" y="272"/>
                </a:lnTo>
                <a:lnTo>
                  <a:pt x="408" y="310"/>
                </a:lnTo>
                <a:lnTo>
                  <a:pt x="364" y="348"/>
                </a:lnTo>
                <a:lnTo>
                  <a:pt x="322" y="390"/>
                </a:lnTo>
                <a:lnTo>
                  <a:pt x="284" y="434"/>
                </a:lnTo>
                <a:lnTo>
                  <a:pt x="248" y="480"/>
                </a:lnTo>
                <a:lnTo>
                  <a:pt x="212" y="527"/>
                </a:lnTo>
                <a:lnTo>
                  <a:pt x="180" y="577"/>
                </a:lnTo>
                <a:lnTo>
                  <a:pt x="150" y="627"/>
                </a:lnTo>
                <a:lnTo>
                  <a:pt x="124" y="679"/>
                </a:lnTo>
                <a:lnTo>
                  <a:pt x="98" y="733"/>
                </a:lnTo>
                <a:lnTo>
                  <a:pt x="76" y="787"/>
                </a:lnTo>
                <a:lnTo>
                  <a:pt x="58" y="843"/>
                </a:lnTo>
                <a:lnTo>
                  <a:pt x="40" y="901"/>
                </a:lnTo>
                <a:lnTo>
                  <a:pt x="26" y="959"/>
                </a:lnTo>
                <a:lnTo>
                  <a:pt x="16" y="1019"/>
                </a:lnTo>
                <a:lnTo>
                  <a:pt x="8" y="1081"/>
                </a:lnTo>
                <a:lnTo>
                  <a:pt x="4" y="1143"/>
                </a:lnTo>
                <a:lnTo>
                  <a:pt x="2" y="1205"/>
                </a:lnTo>
                <a:lnTo>
                  <a:pt x="2" y="1205"/>
                </a:lnTo>
                <a:lnTo>
                  <a:pt x="0" y="1211"/>
                </a:lnTo>
                <a:lnTo>
                  <a:pt x="0" y="1211"/>
                </a:lnTo>
                <a:lnTo>
                  <a:pt x="2" y="1231"/>
                </a:lnTo>
                <a:lnTo>
                  <a:pt x="6" y="1277"/>
                </a:lnTo>
                <a:lnTo>
                  <a:pt x="16" y="1347"/>
                </a:lnTo>
                <a:lnTo>
                  <a:pt x="22" y="1389"/>
                </a:lnTo>
                <a:lnTo>
                  <a:pt x="32" y="1435"/>
                </a:lnTo>
                <a:lnTo>
                  <a:pt x="44" y="1483"/>
                </a:lnTo>
                <a:lnTo>
                  <a:pt x="58" y="1538"/>
                </a:lnTo>
                <a:lnTo>
                  <a:pt x="74" y="1592"/>
                </a:lnTo>
                <a:lnTo>
                  <a:pt x="94" y="1650"/>
                </a:lnTo>
                <a:lnTo>
                  <a:pt x="118" y="1708"/>
                </a:lnTo>
                <a:lnTo>
                  <a:pt x="144" y="1768"/>
                </a:lnTo>
                <a:lnTo>
                  <a:pt x="174" y="1830"/>
                </a:lnTo>
                <a:lnTo>
                  <a:pt x="208" y="1890"/>
                </a:lnTo>
                <a:lnTo>
                  <a:pt x="208" y="1890"/>
                </a:lnTo>
                <a:lnTo>
                  <a:pt x="244" y="1950"/>
                </a:lnTo>
                <a:lnTo>
                  <a:pt x="278" y="2006"/>
                </a:lnTo>
                <a:lnTo>
                  <a:pt x="342" y="2104"/>
                </a:lnTo>
                <a:lnTo>
                  <a:pt x="342" y="2104"/>
                </a:lnTo>
                <a:lnTo>
                  <a:pt x="384" y="2168"/>
                </a:lnTo>
                <a:lnTo>
                  <a:pt x="420" y="2226"/>
                </a:lnTo>
                <a:lnTo>
                  <a:pt x="452" y="2282"/>
                </a:lnTo>
                <a:lnTo>
                  <a:pt x="466" y="2308"/>
                </a:lnTo>
                <a:lnTo>
                  <a:pt x="478" y="2334"/>
                </a:lnTo>
                <a:lnTo>
                  <a:pt x="490" y="2362"/>
                </a:lnTo>
                <a:lnTo>
                  <a:pt x="498" y="2388"/>
                </a:lnTo>
                <a:lnTo>
                  <a:pt x="508" y="2416"/>
                </a:lnTo>
                <a:lnTo>
                  <a:pt x="514" y="2444"/>
                </a:lnTo>
                <a:lnTo>
                  <a:pt x="518" y="2474"/>
                </a:lnTo>
                <a:lnTo>
                  <a:pt x="522" y="2506"/>
                </a:lnTo>
                <a:lnTo>
                  <a:pt x="524" y="2539"/>
                </a:lnTo>
                <a:lnTo>
                  <a:pt x="526" y="2575"/>
                </a:lnTo>
                <a:lnTo>
                  <a:pt x="526" y="2575"/>
                </a:lnTo>
                <a:lnTo>
                  <a:pt x="528" y="2597"/>
                </a:lnTo>
                <a:lnTo>
                  <a:pt x="534" y="2619"/>
                </a:lnTo>
                <a:lnTo>
                  <a:pt x="544" y="2637"/>
                </a:lnTo>
                <a:lnTo>
                  <a:pt x="558" y="2655"/>
                </a:lnTo>
                <a:lnTo>
                  <a:pt x="576" y="2667"/>
                </a:lnTo>
                <a:lnTo>
                  <a:pt x="594" y="2679"/>
                </a:lnTo>
                <a:lnTo>
                  <a:pt x="616" y="2685"/>
                </a:lnTo>
                <a:lnTo>
                  <a:pt x="637" y="2687"/>
                </a:lnTo>
                <a:lnTo>
                  <a:pt x="637" y="2687"/>
                </a:lnTo>
                <a:lnTo>
                  <a:pt x="659" y="2685"/>
                </a:lnTo>
                <a:lnTo>
                  <a:pt x="681" y="2679"/>
                </a:lnTo>
                <a:lnTo>
                  <a:pt x="701" y="2667"/>
                </a:lnTo>
                <a:lnTo>
                  <a:pt x="717" y="2655"/>
                </a:lnTo>
                <a:lnTo>
                  <a:pt x="731" y="2637"/>
                </a:lnTo>
                <a:lnTo>
                  <a:pt x="741" y="2619"/>
                </a:lnTo>
                <a:lnTo>
                  <a:pt x="747" y="2597"/>
                </a:lnTo>
                <a:lnTo>
                  <a:pt x="749" y="2575"/>
                </a:lnTo>
                <a:lnTo>
                  <a:pt x="749" y="2575"/>
                </a:lnTo>
                <a:lnTo>
                  <a:pt x="749" y="2527"/>
                </a:lnTo>
                <a:lnTo>
                  <a:pt x="745" y="2482"/>
                </a:lnTo>
                <a:lnTo>
                  <a:pt x="741" y="2440"/>
                </a:lnTo>
                <a:lnTo>
                  <a:pt x="733" y="2400"/>
                </a:lnTo>
                <a:lnTo>
                  <a:pt x="725" y="2360"/>
                </a:lnTo>
                <a:lnTo>
                  <a:pt x="713" y="2324"/>
                </a:lnTo>
                <a:lnTo>
                  <a:pt x="701" y="2288"/>
                </a:lnTo>
                <a:lnTo>
                  <a:pt x="687" y="2254"/>
                </a:lnTo>
                <a:lnTo>
                  <a:pt x="673" y="2220"/>
                </a:lnTo>
                <a:lnTo>
                  <a:pt x="655" y="2186"/>
                </a:lnTo>
                <a:lnTo>
                  <a:pt x="620" y="2118"/>
                </a:lnTo>
                <a:lnTo>
                  <a:pt x="576" y="2052"/>
                </a:lnTo>
                <a:lnTo>
                  <a:pt x="530" y="1980"/>
                </a:lnTo>
                <a:lnTo>
                  <a:pt x="530" y="1980"/>
                </a:lnTo>
                <a:lnTo>
                  <a:pt x="470" y="1886"/>
                </a:lnTo>
                <a:lnTo>
                  <a:pt x="402" y="1776"/>
                </a:lnTo>
                <a:lnTo>
                  <a:pt x="402" y="1776"/>
                </a:lnTo>
                <a:lnTo>
                  <a:pt x="376" y="1730"/>
                </a:lnTo>
                <a:lnTo>
                  <a:pt x="352" y="1682"/>
                </a:lnTo>
                <a:lnTo>
                  <a:pt x="330" y="1636"/>
                </a:lnTo>
                <a:lnTo>
                  <a:pt x="312" y="1590"/>
                </a:lnTo>
                <a:lnTo>
                  <a:pt x="296" y="1544"/>
                </a:lnTo>
                <a:lnTo>
                  <a:pt x="282" y="1501"/>
                </a:lnTo>
                <a:lnTo>
                  <a:pt x="270" y="1459"/>
                </a:lnTo>
                <a:lnTo>
                  <a:pt x="260" y="1419"/>
                </a:lnTo>
                <a:lnTo>
                  <a:pt x="244" y="1347"/>
                </a:lnTo>
                <a:lnTo>
                  <a:pt x="234" y="1285"/>
                </a:lnTo>
                <a:lnTo>
                  <a:pt x="228" y="1239"/>
                </a:lnTo>
                <a:lnTo>
                  <a:pt x="226" y="1211"/>
                </a:lnTo>
                <a:lnTo>
                  <a:pt x="226" y="1211"/>
                </a:lnTo>
                <a:lnTo>
                  <a:pt x="226" y="1207"/>
                </a:lnTo>
                <a:lnTo>
                  <a:pt x="226" y="1207"/>
                </a:lnTo>
                <a:lnTo>
                  <a:pt x="228" y="1155"/>
                </a:lnTo>
                <a:lnTo>
                  <a:pt x="232" y="1105"/>
                </a:lnTo>
                <a:lnTo>
                  <a:pt x="238" y="1055"/>
                </a:lnTo>
                <a:lnTo>
                  <a:pt x="246" y="1007"/>
                </a:lnTo>
                <a:lnTo>
                  <a:pt x="258" y="959"/>
                </a:lnTo>
                <a:lnTo>
                  <a:pt x="272" y="913"/>
                </a:lnTo>
                <a:lnTo>
                  <a:pt x="288" y="867"/>
                </a:lnTo>
                <a:lnTo>
                  <a:pt x="306" y="821"/>
                </a:lnTo>
                <a:lnTo>
                  <a:pt x="326" y="779"/>
                </a:lnTo>
                <a:lnTo>
                  <a:pt x="348" y="735"/>
                </a:lnTo>
                <a:lnTo>
                  <a:pt x="372" y="695"/>
                </a:lnTo>
                <a:lnTo>
                  <a:pt x="398" y="655"/>
                </a:lnTo>
                <a:lnTo>
                  <a:pt x="428" y="617"/>
                </a:lnTo>
                <a:lnTo>
                  <a:pt x="458" y="579"/>
                </a:lnTo>
                <a:lnTo>
                  <a:pt x="490" y="545"/>
                </a:lnTo>
                <a:lnTo>
                  <a:pt x="522" y="511"/>
                </a:lnTo>
                <a:lnTo>
                  <a:pt x="558" y="476"/>
                </a:lnTo>
                <a:lnTo>
                  <a:pt x="596" y="446"/>
                </a:lnTo>
                <a:lnTo>
                  <a:pt x="633" y="418"/>
                </a:lnTo>
                <a:lnTo>
                  <a:pt x="673" y="390"/>
                </a:lnTo>
                <a:lnTo>
                  <a:pt x="715" y="364"/>
                </a:lnTo>
                <a:lnTo>
                  <a:pt x="757" y="342"/>
                </a:lnTo>
                <a:lnTo>
                  <a:pt x="801" y="320"/>
                </a:lnTo>
                <a:lnTo>
                  <a:pt x="847" y="300"/>
                </a:lnTo>
                <a:lnTo>
                  <a:pt x="893" y="284"/>
                </a:lnTo>
                <a:lnTo>
                  <a:pt x="941" y="268"/>
                </a:lnTo>
                <a:lnTo>
                  <a:pt x="991" y="256"/>
                </a:lnTo>
                <a:lnTo>
                  <a:pt x="1041" y="244"/>
                </a:lnTo>
                <a:lnTo>
                  <a:pt x="1091" y="236"/>
                </a:lnTo>
                <a:lnTo>
                  <a:pt x="1143" y="230"/>
                </a:lnTo>
                <a:lnTo>
                  <a:pt x="1195" y="226"/>
                </a:lnTo>
                <a:lnTo>
                  <a:pt x="1249" y="224"/>
                </a:lnTo>
                <a:lnTo>
                  <a:pt x="1249" y="224"/>
                </a:lnTo>
                <a:lnTo>
                  <a:pt x="1303" y="226"/>
                </a:lnTo>
                <a:lnTo>
                  <a:pt x="1355" y="230"/>
                </a:lnTo>
                <a:lnTo>
                  <a:pt x="1407" y="236"/>
                </a:lnTo>
                <a:lnTo>
                  <a:pt x="1457" y="244"/>
                </a:lnTo>
                <a:lnTo>
                  <a:pt x="1507" y="254"/>
                </a:lnTo>
                <a:lnTo>
                  <a:pt x="1555" y="268"/>
                </a:lnTo>
                <a:lnTo>
                  <a:pt x="1603" y="284"/>
                </a:lnTo>
                <a:lnTo>
                  <a:pt x="1651" y="300"/>
                </a:lnTo>
                <a:lnTo>
                  <a:pt x="1695" y="320"/>
                </a:lnTo>
                <a:lnTo>
                  <a:pt x="1739" y="342"/>
                </a:lnTo>
                <a:lnTo>
                  <a:pt x="1783" y="364"/>
                </a:lnTo>
                <a:lnTo>
                  <a:pt x="1825" y="390"/>
                </a:lnTo>
                <a:lnTo>
                  <a:pt x="1865" y="418"/>
                </a:lnTo>
                <a:lnTo>
                  <a:pt x="1902" y="446"/>
                </a:lnTo>
                <a:lnTo>
                  <a:pt x="1938" y="476"/>
                </a:lnTo>
                <a:lnTo>
                  <a:pt x="1974" y="509"/>
                </a:lnTo>
                <a:lnTo>
                  <a:pt x="2008" y="543"/>
                </a:lnTo>
                <a:lnTo>
                  <a:pt x="2040" y="579"/>
                </a:lnTo>
                <a:lnTo>
                  <a:pt x="2070" y="615"/>
                </a:lnTo>
                <a:lnTo>
                  <a:pt x="2098" y="655"/>
                </a:lnTo>
                <a:lnTo>
                  <a:pt x="2124" y="695"/>
                </a:lnTo>
                <a:lnTo>
                  <a:pt x="2148" y="735"/>
                </a:lnTo>
                <a:lnTo>
                  <a:pt x="2172" y="777"/>
                </a:lnTo>
                <a:lnTo>
                  <a:pt x="2192" y="821"/>
                </a:lnTo>
                <a:lnTo>
                  <a:pt x="2210" y="865"/>
                </a:lnTo>
                <a:lnTo>
                  <a:pt x="2226" y="911"/>
                </a:lnTo>
                <a:lnTo>
                  <a:pt x="2238" y="959"/>
                </a:lnTo>
                <a:lnTo>
                  <a:pt x="2250" y="1007"/>
                </a:lnTo>
                <a:lnTo>
                  <a:pt x="2260" y="1055"/>
                </a:lnTo>
                <a:lnTo>
                  <a:pt x="2266" y="1105"/>
                </a:lnTo>
                <a:lnTo>
                  <a:pt x="2270" y="1155"/>
                </a:lnTo>
                <a:lnTo>
                  <a:pt x="2270" y="1207"/>
                </a:lnTo>
                <a:lnTo>
                  <a:pt x="2270" y="1207"/>
                </a:lnTo>
                <a:lnTo>
                  <a:pt x="2270" y="1229"/>
                </a:lnTo>
                <a:lnTo>
                  <a:pt x="2264" y="1271"/>
                </a:lnTo>
                <a:lnTo>
                  <a:pt x="2256" y="1331"/>
                </a:lnTo>
                <a:lnTo>
                  <a:pt x="2240" y="1403"/>
                </a:lnTo>
                <a:lnTo>
                  <a:pt x="2230" y="1445"/>
                </a:lnTo>
                <a:lnTo>
                  <a:pt x="2218" y="1487"/>
                </a:lnTo>
                <a:lnTo>
                  <a:pt x="2204" y="1534"/>
                </a:lnTo>
                <a:lnTo>
                  <a:pt x="2188" y="1580"/>
                </a:lnTo>
                <a:lnTo>
                  <a:pt x="2168" y="1628"/>
                </a:lnTo>
                <a:lnTo>
                  <a:pt x="2146" y="1678"/>
                </a:lnTo>
                <a:lnTo>
                  <a:pt x="2122" y="1726"/>
                </a:lnTo>
                <a:lnTo>
                  <a:pt x="2094" y="1776"/>
                </a:lnTo>
                <a:lnTo>
                  <a:pt x="2094" y="1776"/>
                </a:lnTo>
                <a:lnTo>
                  <a:pt x="2026" y="1886"/>
                </a:lnTo>
                <a:lnTo>
                  <a:pt x="1966" y="1980"/>
                </a:lnTo>
                <a:lnTo>
                  <a:pt x="1966" y="1980"/>
                </a:lnTo>
                <a:lnTo>
                  <a:pt x="1920" y="2050"/>
                </a:lnTo>
                <a:lnTo>
                  <a:pt x="1878" y="2118"/>
                </a:lnTo>
                <a:lnTo>
                  <a:pt x="1841" y="2186"/>
                </a:lnTo>
                <a:lnTo>
                  <a:pt x="1825" y="2220"/>
                </a:lnTo>
                <a:lnTo>
                  <a:pt x="1809" y="2254"/>
                </a:lnTo>
                <a:lnTo>
                  <a:pt x="1795" y="2288"/>
                </a:lnTo>
                <a:lnTo>
                  <a:pt x="1783" y="2324"/>
                </a:lnTo>
                <a:lnTo>
                  <a:pt x="1771" y="2360"/>
                </a:lnTo>
                <a:lnTo>
                  <a:pt x="1763" y="2400"/>
                </a:lnTo>
                <a:lnTo>
                  <a:pt x="1757" y="2440"/>
                </a:lnTo>
                <a:lnTo>
                  <a:pt x="1751" y="2482"/>
                </a:lnTo>
                <a:lnTo>
                  <a:pt x="1747" y="2527"/>
                </a:lnTo>
                <a:lnTo>
                  <a:pt x="1747" y="2575"/>
                </a:lnTo>
                <a:lnTo>
                  <a:pt x="1747" y="2575"/>
                </a:lnTo>
                <a:lnTo>
                  <a:pt x="1749" y="2597"/>
                </a:lnTo>
                <a:lnTo>
                  <a:pt x="1755" y="2619"/>
                </a:lnTo>
                <a:lnTo>
                  <a:pt x="1765" y="2637"/>
                </a:lnTo>
                <a:lnTo>
                  <a:pt x="1779" y="2655"/>
                </a:lnTo>
                <a:lnTo>
                  <a:pt x="1797" y="2667"/>
                </a:lnTo>
                <a:lnTo>
                  <a:pt x="1815" y="2679"/>
                </a:lnTo>
                <a:lnTo>
                  <a:pt x="1837" y="2685"/>
                </a:lnTo>
                <a:lnTo>
                  <a:pt x="1859" y="2687"/>
                </a:lnTo>
                <a:lnTo>
                  <a:pt x="1859" y="2687"/>
                </a:lnTo>
                <a:lnTo>
                  <a:pt x="1880" y="2685"/>
                </a:lnTo>
                <a:lnTo>
                  <a:pt x="1902" y="2679"/>
                </a:lnTo>
                <a:lnTo>
                  <a:pt x="1922" y="2667"/>
                </a:lnTo>
                <a:lnTo>
                  <a:pt x="1938" y="2655"/>
                </a:lnTo>
                <a:lnTo>
                  <a:pt x="1952" y="2637"/>
                </a:lnTo>
                <a:lnTo>
                  <a:pt x="1962" y="2619"/>
                </a:lnTo>
                <a:lnTo>
                  <a:pt x="1968" y="2597"/>
                </a:lnTo>
                <a:lnTo>
                  <a:pt x="1970" y="2575"/>
                </a:lnTo>
                <a:lnTo>
                  <a:pt x="1970" y="2575"/>
                </a:lnTo>
                <a:lnTo>
                  <a:pt x="1972" y="2539"/>
                </a:lnTo>
                <a:lnTo>
                  <a:pt x="1974" y="2506"/>
                </a:lnTo>
                <a:lnTo>
                  <a:pt x="1978" y="2474"/>
                </a:lnTo>
                <a:lnTo>
                  <a:pt x="1982" y="2446"/>
                </a:lnTo>
                <a:lnTo>
                  <a:pt x="1990" y="2416"/>
                </a:lnTo>
                <a:lnTo>
                  <a:pt x="1998" y="2388"/>
                </a:lnTo>
                <a:lnTo>
                  <a:pt x="2008" y="2362"/>
                </a:lnTo>
                <a:lnTo>
                  <a:pt x="2018" y="2334"/>
                </a:lnTo>
                <a:lnTo>
                  <a:pt x="2030" y="2308"/>
                </a:lnTo>
                <a:lnTo>
                  <a:pt x="2044" y="2282"/>
                </a:lnTo>
                <a:lnTo>
                  <a:pt x="2076" y="2226"/>
                </a:lnTo>
                <a:lnTo>
                  <a:pt x="2112" y="2168"/>
                </a:lnTo>
                <a:lnTo>
                  <a:pt x="2154" y="2104"/>
                </a:lnTo>
                <a:lnTo>
                  <a:pt x="2154" y="2104"/>
                </a:lnTo>
                <a:lnTo>
                  <a:pt x="2218" y="2004"/>
                </a:lnTo>
                <a:lnTo>
                  <a:pt x="2252" y="1950"/>
                </a:lnTo>
                <a:lnTo>
                  <a:pt x="2288" y="1890"/>
                </a:lnTo>
                <a:lnTo>
                  <a:pt x="2288" y="1890"/>
                </a:lnTo>
                <a:lnTo>
                  <a:pt x="2322" y="1830"/>
                </a:lnTo>
                <a:lnTo>
                  <a:pt x="2352" y="1770"/>
                </a:lnTo>
                <a:lnTo>
                  <a:pt x="2378" y="1710"/>
                </a:lnTo>
                <a:lnTo>
                  <a:pt x="2402" y="1650"/>
                </a:lnTo>
                <a:lnTo>
                  <a:pt x="2422" y="1592"/>
                </a:lnTo>
                <a:lnTo>
                  <a:pt x="2438" y="1538"/>
                </a:lnTo>
                <a:lnTo>
                  <a:pt x="2452" y="1485"/>
                </a:lnTo>
                <a:lnTo>
                  <a:pt x="2464" y="1435"/>
                </a:lnTo>
                <a:lnTo>
                  <a:pt x="2474" y="1389"/>
                </a:lnTo>
                <a:lnTo>
                  <a:pt x="2480" y="1347"/>
                </a:lnTo>
                <a:lnTo>
                  <a:pt x="2490" y="1279"/>
                </a:lnTo>
                <a:lnTo>
                  <a:pt x="2494" y="1231"/>
                </a:lnTo>
                <a:lnTo>
                  <a:pt x="2496" y="1213"/>
                </a:lnTo>
                <a:lnTo>
                  <a:pt x="2496" y="1213"/>
                </a:lnTo>
                <a:lnTo>
                  <a:pt x="2496" y="1211"/>
                </a:lnTo>
                <a:lnTo>
                  <a:pt x="2496" y="1207"/>
                </a:lnTo>
                <a:lnTo>
                  <a:pt x="2496" y="1207"/>
                </a:lnTo>
                <a:lnTo>
                  <a:pt x="2494" y="1145"/>
                </a:lnTo>
                <a:lnTo>
                  <a:pt x="2490" y="1081"/>
                </a:lnTo>
                <a:lnTo>
                  <a:pt x="2482" y="1021"/>
                </a:lnTo>
                <a:lnTo>
                  <a:pt x="2470" y="961"/>
                </a:lnTo>
                <a:lnTo>
                  <a:pt x="2458" y="903"/>
                </a:lnTo>
                <a:lnTo>
                  <a:pt x="2440" y="845"/>
                </a:lnTo>
                <a:lnTo>
                  <a:pt x="2422" y="789"/>
                </a:lnTo>
                <a:lnTo>
                  <a:pt x="2400" y="733"/>
                </a:lnTo>
                <a:lnTo>
                  <a:pt x="2374" y="679"/>
                </a:lnTo>
                <a:lnTo>
                  <a:pt x="2348" y="627"/>
                </a:lnTo>
                <a:lnTo>
                  <a:pt x="2318" y="577"/>
                </a:lnTo>
                <a:lnTo>
                  <a:pt x="2286" y="529"/>
                </a:lnTo>
                <a:lnTo>
                  <a:pt x="2250" y="480"/>
                </a:lnTo>
                <a:lnTo>
                  <a:pt x="2214" y="434"/>
                </a:lnTo>
                <a:lnTo>
                  <a:pt x="2176" y="390"/>
                </a:lnTo>
                <a:lnTo>
                  <a:pt x="2134" y="350"/>
                </a:lnTo>
                <a:lnTo>
                  <a:pt x="2090" y="310"/>
                </a:lnTo>
                <a:lnTo>
                  <a:pt x="2046" y="272"/>
                </a:lnTo>
                <a:lnTo>
                  <a:pt x="1998" y="236"/>
                </a:lnTo>
                <a:lnTo>
                  <a:pt x="1950" y="204"/>
                </a:lnTo>
                <a:lnTo>
                  <a:pt x="1900" y="172"/>
                </a:lnTo>
                <a:lnTo>
                  <a:pt x="1849" y="144"/>
                </a:lnTo>
                <a:lnTo>
                  <a:pt x="1795" y="118"/>
                </a:lnTo>
                <a:lnTo>
                  <a:pt x="1739" y="94"/>
                </a:lnTo>
                <a:lnTo>
                  <a:pt x="1683" y="72"/>
                </a:lnTo>
                <a:lnTo>
                  <a:pt x="1623" y="54"/>
                </a:lnTo>
                <a:lnTo>
                  <a:pt x="1565" y="38"/>
                </a:lnTo>
                <a:lnTo>
                  <a:pt x="1503" y="24"/>
                </a:lnTo>
                <a:lnTo>
                  <a:pt x="1441" y="14"/>
                </a:lnTo>
                <a:lnTo>
                  <a:pt x="1379" y="6"/>
                </a:lnTo>
                <a:lnTo>
                  <a:pt x="1313" y="2"/>
                </a:lnTo>
                <a:lnTo>
                  <a:pt x="1249" y="0"/>
                </a:lnTo>
                <a:lnTo>
                  <a:pt x="124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1" name="Овальная выноска 10"/>
          <p:cNvSpPr/>
          <p:nvPr/>
        </p:nvSpPr>
        <p:spPr bwMode="ltGray">
          <a:xfrm>
            <a:off x="3309874" y="4263695"/>
            <a:ext cx="1087120" cy="684000"/>
          </a:xfrm>
          <a:prstGeom prst="wedgeEllipseCallout">
            <a:avLst>
              <a:gd name="adj1" fmla="val 8251"/>
              <a:gd name="adj2" fmla="val 73616"/>
            </a:avLst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00" dirty="0" smtClean="0">
              <a:solidFill>
                <a:schemeClr val="bg2"/>
              </a:solidFill>
            </a:endParaRPr>
          </a:p>
          <a:p>
            <a:pPr algn="ctr"/>
            <a:endParaRPr lang="ru-RU" sz="1000" dirty="0">
              <a:solidFill>
                <a:schemeClr val="bg2"/>
              </a:solidFill>
            </a:endParaRPr>
          </a:p>
          <a:p>
            <a:pPr algn="ctr"/>
            <a:r>
              <a:rPr lang="ru-RU" sz="1000" dirty="0" smtClean="0">
                <a:solidFill>
                  <a:schemeClr val="bg2"/>
                </a:solidFill>
              </a:rPr>
              <a:t>Оптимальна</a:t>
            </a:r>
            <a:br>
              <a:rPr lang="ru-RU" sz="1000" dirty="0" smtClean="0">
                <a:solidFill>
                  <a:schemeClr val="bg2"/>
                </a:solidFill>
              </a:rPr>
            </a:br>
            <a:r>
              <a:rPr lang="ru-RU" sz="1000" dirty="0" smtClean="0">
                <a:solidFill>
                  <a:schemeClr val="bg2"/>
                </a:solidFill>
              </a:rPr>
              <a:t>ц</a:t>
            </a:r>
            <a:r>
              <a:rPr lang="uk-UA" sz="1000" dirty="0" smtClean="0">
                <a:solidFill>
                  <a:schemeClr val="bg2"/>
                </a:solidFill>
              </a:rPr>
              <a:t>і</a:t>
            </a:r>
            <a:r>
              <a:rPr lang="ru-RU" sz="1000" dirty="0" smtClean="0">
                <a:solidFill>
                  <a:schemeClr val="bg2"/>
                </a:solidFill>
              </a:rPr>
              <a:t>на 40 </a:t>
            </a:r>
            <a:r>
              <a:rPr lang="ru-RU" sz="1000" dirty="0" err="1" smtClean="0">
                <a:solidFill>
                  <a:schemeClr val="bg2"/>
                </a:solidFill>
              </a:rPr>
              <a:t>грн</a:t>
            </a:r>
            <a:endParaRPr lang="uk-UA" sz="1000" b="0" dirty="0" smtClean="0">
              <a:solidFill>
                <a:schemeClr val="bg2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Овальная выноска 12"/>
          <p:cNvSpPr/>
          <p:nvPr/>
        </p:nvSpPr>
        <p:spPr bwMode="ltGray">
          <a:xfrm>
            <a:off x="4859184" y="3601384"/>
            <a:ext cx="1087120" cy="684000"/>
          </a:xfrm>
          <a:prstGeom prst="wedgeEllipseCallout">
            <a:avLst>
              <a:gd name="adj1" fmla="val -62718"/>
              <a:gd name="adj2" fmla="val 9636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Точка </a:t>
            </a:r>
            <a:r>
              <a:rPr lang="ru-RU" sz="1000" dirty="0" err="1">
                <a:solidFill>
                  <a:schemeClr val="tx1"/>
                </a:solidFill>
              </a:rPr>
              <a:t>граничної</a:t>
            </a:r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дороговизни</a:t>
            </a:r>
            <a:r>
              <a:rPr lang="ru-RU" sz="1000" dirty="0" smtClean="0">
                <a:solidFill>
                  <a:schemeClr val="tx1"/>
                </a:solidFill>
              </a:rPr>
              <a:t> 60 </a:t>
            </a:r>
            <a:r>
              <a:rPr lang="ru-RU" sz="1000" dirty="0" err="1">
                <a:solidFill>
                  <a:schemeClr val="tx1"/>
                </a:solidFill>
              </a:rPr>
              <a:t>грн</a:t>
            </a:r>
            <a:endParaRPr lang="uk-UA" sz="1000" dirty="0">
              <a:solidFill>
                <a:schemeClr val="tx1"/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 bwMode="ltGray">
          <a:xfrm>
            <a:off x="1287780" y="4419601"/>
            <a:ext cx="1087120" cy="740636"/>
          </a:xfrm>
          <a:prstGeom prst="wedgeEllipseCallout">
            <a:avLst>
              <a:gd name="adj1" fmla="val 113427"/>
              <a:gd name="adj2" fmla="val -63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Точка </a:t>
            </a:r>
            <a:r>
              <a:rPr lang="ru-RU" sz="1000" dirty="0" err="1" smtClean="0">
                <a:solidFill>
                  <a:schemeClr val="tx1"/>
                </a:solidFill>
              </a:rPr>
              <a:t>граничної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</a:rPr>
              <a:t>дешевизни</a:t>
            </a:r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25 </a:t>
            </a:r>
            <a:r>
              <a:rPr lang="ru-RU" sz="1000" dirty="0" err="1" smtClean="0">
                <a:solidFill>
                  <a:schemeClr val="tx1"/>
                </a:solidFill>
              </a:rPr>
              <a:t>грн</a:t>
            </a:r>
            <a:endParaRPr lang="uk-UA" sz="1000" b="0" dirty="0" smtClean="0">
              <a:solidFill>
                <a:schemeClr val="tx1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072384" y="4789918"/>
            <a:ext cx="0" cy="742202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04334" y="4614534"/>
            <a:ext cx="0" cy="917586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23284" y="5132570"/>
            <a:ext cx="0" cy="399550"/>
          </a:xfrm>
          <a:prstGeom prst="line">
            <a:avLst/>
          </a:prstGeom>
          <a:ln w="12700">
            <a:solidFill>
              <a:schemeClr val="bg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8" name="Выгнутая вправо стрелка 17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64232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ontent Placeholder 7"/>
          <p:cNvGraphicFramePr>
            <a:graphicFrameLocks/>
          </p:cNvGraphicFramePr>
          <p:nvPr>
            <p:extLst/>
          </p:nvPr>
        </p:nvGraphicFramePr>
        <p:xfrm>
          <a:off x="375197" y="1708150"/>
          <a:ext cx="11459322" cy="442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Цінності аудиторії </a:t>
            </a:r>
            <a:r>
              <a:rPr lang="en-US" dirty="0"/>
              <a:t>UA:</a:t>
            </a:r>
            <a:r>
              <a:rPr lang="uk-UA" dirty="0"/>
              <a:t>Перший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Здоров</a:t>
            </a:r>
            <a:r>
              <a:rPr lang="en-US" dirty="0" smtClean="0"/>
              <a:t>’</a:t>
            </a:r>
            <a:r>
              <a:rPr lang="ru-RU" dirty="0" smtClean="0"/>
              <a:t>я – на першому </a:t>
            </a:r>
            <a:r>
              <a:rPr lang="uk-UA" dirty="0" smtClean="0"/>
              <a:t>місці за важливістю у аудиторії каналу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57188" y="5295895"/>
            <a:ext cx="2167978" cy="553998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uk-UA" sz="900" dirty="0" smtClean="0">
                <a:solidFill>
                  <a:srgbClr val="717171"/>
                </a:solidFill>
                <a:cs typeface="Arial" charset="0"/>
              </a:rPr>
              <a:t>Відсортовано за важливістю для глядачів </a:t>
            </a:r>
            <a:r>
              <a:rPr lang="uk-UA" sz="900" dirty="0" err="1" smtClean="0">
                <a:solidFill>
                  <a:srgbClr val="717171"/>
                </a:solidFill>
                <a:cs typeface="Arial" charset="0"/>
              </a:rPr>
              <a:t>UA:Перший</a:t>
            </a:r>
            <a:r>
              <a:rPr lang="uk-UA" sz="900" dirty="0" smtClean="0">
                <a:solidFill>
                  <a:srgbClr val="717171"/>
                </a:solidFill>
                <a:cs typeface="Arial" charset="0"/>
              </a:rPr>
              <a:t> </a:t>
            </a:r>
          </a:p>
          <a:p>
            <a:pPr lvl="0" fontAlgn="base">
              <a:spcAft>
                <a:spcPct val="0"/>
              </a:spcAft>
              <a:defRPr/>
            </a:pPr>
            <a:r>
              <a:rPr lang="uk-UA" sz="900" dirty="0" smtClean="0">
                <a:solidFill>
                  <a:srgbClr val="717171"/>
                </a:solidFill>
                <a:cs typeface="Arial" charset="0"/>
              </a:rPr>
              <a:t>Задоволеність: повністю задоволений, скоріше задоволений</a:t>
            </a:r>
            <a:endParaRPr kumimoji="0" lang="uk-UA" sz="900" b="0" i="0" u="none" strike="noStrike" kern="1200" cap="none" spc="0" normalizeH="0" baseline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5018690" cy="197791"/>
          </a:xfrm>
        </p:spPr>
        <p:txBody>
          <a:bodyPr/>
          <a:lstStyle/>
          <a:p>
            <a:r>
              <a:rPr lang="en-US" dirty="0"/>
              <a:t>Base:</a:t>
            </a:r>
            <a:r>
              <a:rPr lang="uk-UA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</a:t>
            </a:r>
            <a:r>
              <a:rPr lang="uk-UA" dirty="0"/>
              <a:t>+</a:t>
            </a:r>
            <a:br>
              <a:rPr lang="uk-UA" dirty="0"/>
            </a:br>
            <a:r>
              <a:rPr lang="uk-UA" dirty="0" smtClean="0"/>
              <a:t>Глядачі </a:t>
            </a:r>
            <a:r>
              <a:rPr lang="en-US" dirty="0" smtClean="0"/>
              <a:t>UA:</a:t>
            </a:r>
            <a:r>
              <a:rPr lang="uk-UA" dirty="0"/>
              <a:t>Перший</a:t>
            </a:r>
            <a:r>
              <a:rPr lang="ru-RU" dirty="0" smtClean="0"/>
              <a:t>, </a:t>
            </a:r>
            <a:r>
              <a:rPr lang="en-US" dirty="0"/>
              <a:t>n</a:t>
            </a:r>
            <a:r>
              <a:rPr lang="ru-RU" dirty="0" smtClean="0"/>
              <a:t>=509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63815" y="6374459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 smtClean="0">
                <a:solidFill>
                  <a:srgbClr val="717171"/>
                </a:solidFill>
                <a:latin typeface="Arial"/>
              </a:rPr>
              <a:t>Питання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Скажіть</a:t>
            </a:r>
            <a:r>
              <a:rPr lang="ru-RU" sz="800" dirty="0">
                <a:solidFill>
                  <a:srgbClr val="717171"/>
                </a:solidFill>
              </a:rPr>
              <a:t>, будь ласка, </a:t>
            </a:r>
            <a:r>
              <a:rPr lang="ru-RU" sz="800" dirty="0" err="1">
                <a:solidFill>
                  <a:srgbClr val="717171"/>
                </a:solidFill>
              </a:rPr>
              <a:t>якою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мірою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задоволені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наступними</a:t>
            </a:r>
            <a:r>
              <a:rPr lang="ru-RU" sz="800" dirty="0">
                <a:solidFill>
                  <a:srgbClr val="717171"/>
                </a:solidFill>
              </a:rPr>
              <a:t> аспектами </a:t>
            </a:r>
            <a:r>
              <a:rPr lang="ru-RU" sz="800" dirty="0" err="1">
                <a:solidFill>
                  <a:srgbClr val="717171"/>
                </a:solidFill>
              </a:rPr>
              <a:t>Вашого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життя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Виберіть</a:t>
            </a:r>
            <a:r>
              <a:rPr lang="ru-RU" sz="800" dirty="0">
                <a:solidFill>
                  <a:srgbClr val="717171"/>
                </a:solidFill>
              </a:rPr>
              <a:t> до 7 </a:t>
            </a:r>
            <a:r>
              <a:rPr lang="ru-RU" sz="800" dirty="0" err="1">
                <a:solidFill>
                  <a:srgbClr val="717171"/>
                </a:solidFill>
              </a:rPr>
              <a:t>найважливіших</a:t>
            </a:r>
            <a:r>
              <a:rPr lang="ru-RU" sz="800" dirty="0">
                <a:solidFill>
                  <a:srgbClr val="717171"/>
                </a:solidFill>
              </a:rPr>
              <a:t> для Вас </a:t>
            </a:r>
            <a:r>
              <a:rPr lang="ru-RU" sz="800" dirty="0" err="1">
                <a:solidFill>
                  <a:srgbClr val="717171"/>
                </a:solidFill>
              </a:rPr>
              <a:t>аспектів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життя</a:t>
            </a:r>
            <a:r>
              <a:rPr lang="ru-RU" sz="800" dirty="0">
                <a:solidFill>
                  <a:srgbClr val="717171"/>
                </a:solidFill>
              </a:rPr>
              <a:t>.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47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0" name="Выгнутая вправо стрелка 9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53814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Внутрішній стан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Найвищий рівень тривожності у жителів Луганської та Миколаївської областей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uk-UA" dirty="0"/>
              <a:t> області 18+, </a:t>
            </a:r>
            <a:r>
              <a:rPr lang="en-US" dirty="0"/>
              <a:t>n=400</a:t>
            </a:r>
            <a:endParaRPr lang="en-GB" dirty="0"/>
          </a:p>
        </p:txBody>
      </p:sp>
      <p:graphicFrame>
        <p:nvGraphicFramePr>
          <p:cNvPr id="11" name="Content Placeholder 7"/>
          <p:cNvGraphicFramePr>
            <a:graphicFrameLocks/>
          </p:cNvGraphicFramePr>
          <p:nvPr>
            <p:extLst/>
          </p:nvPr>
        </p:nvGraphicFramePr>
        <p:xfrm>
          <a:off x="358815" y="1668162"/>
          <a:ext cx="11548207" cy="4427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63815" y="6431609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Як би Ви описали </a:t>
            </a:r>
            <a:r>
              <a:rPr lang="ru-RU" sz="800" dirty="0" err="1">
                <a:solidFill>
                  <a:srgbClr val="717171"/>
                </a:solidFill>
              </a:rPr>
              <a:t>свій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внутрішній</a:t>
            </a:r>
            <a:r>
              <a:rPr lang="ru-RU" sz="800" dirty="0">
                <a:solidFill>
                  <a:srgbClr val="717171"/>
                </a:solidFill>
              </a:rPr>
              <a:t> стан?</a:t>
            </a:r>
            <a:r>
              <a:rPr lang="en-US" sz="800" dirty="0">
                <a:solidFill>
                  <a:srgbClr val="717171"/>
                </a:solidFill>
              </a:rPr>
              <a:t> </a:t>
            </a:r>
            <a:endParaRPr lang="ru-RU" sz="800" dirty="0">
              <a:solidFill>
                <a:srgbClr val="71717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125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394120" y="2201863"/>
            <a:ext cx="10034148" cy="3822700"/>
            <a:chOff x="1394120" y="2201863"/>
            <a:chExt cx="10034148" cy="382270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2739985" y="2201863"/>
              <a:ext cx="0" cy="38227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6562685" y="2201863"/>
              <a:ext cx="0" cy="38227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0385385" y="2201863"/>
              <a:ext cx="0" cy="38227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467685" y="2201863"/>
              <a:ext cx="0" cy="382270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394120" y="5715000"/>
              <a:ext cx="31098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1200" dirty="0" err="1" smtClean="0"/>
                <a:t>Сх</a:t>
              </a:r>
              <a:r>
                <a:rPr lang="uk-UA" sz="1200" dirty="0" smtClean="0"/>
                <a:t>ід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55830" y="5715000"/>
              <a:ext cx="37830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Захід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864139" y="5687202"/>
              <a:ext cx="56412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Південь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26030" y="5687202"/>
              <a:ext cx="42479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Північ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29303" y="5687202"/>
              <a:ext cx="43922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uk-UA" sz="1200" dirty="0" smtClean="0"/>
                <a:t>Центр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5" name="Выгнутая вправо стрелка 24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9308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Користування </a:t>
            </a:r>
            <a:r>
              <a:rPr lang="uk-UA" dirty="0" err="1" smtClean="0"/>
              <a:t>гаджетами</a:t>
            </a:r>
            <a:r>
              <a:rPr lang="uk-UA" dirty="0" smtClean="0"/>
              <a:t> під час перегляду телевізора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74% </a:t>
            </a:r>
            <a:r>
              <a:rPr lang="uk-UA" dirty="0" smtClean="0"/>
              <a:t>аудиторії </a:t>
            </a:r>
            <a:r>
              <a:rPr lang="uk-UA" dirty="0" err="1" smtClean="0"/>
              <a:t>UA:Перший</a:t>
            </a:r>
            <a:r>
              <a:rPr lang="uk-UA" dirty="0" smtClean="0"/>
              <a:t> не користується </a:t>
            </a:r>
            <a:r>
              <a:rPr lang="uk-UA" dirty="0" err="1" smtClean="0"/>
              <a:t>гаджетами</a:t>
            </a:r>
            <a:r>
              <a:rPr lang="uk-UA" dirty="0" smtClean="0"/>
              <a:t> </a:t>
            </a:r>
            <a:r>
              <a:rPr lang="ru-RU" dirty="0" smtClean="0"/>
              <a:t>коли дивиться ТБ</a:t>
            </a:r>
            <a:endParaRPr lang="ru-RU" dirty="0"/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359998" y="1708150"/>
            <a:ext cx="3679200" cy="4003675"/>
          </a:xfrm>
        </p:spPr>
        <p:txBody>
          <a:bodyPr/>
          <a:lstStyle/>
          <a:p>
            <a:r>
              <a:rPr lang="ru-RU" sz="1400" b="1" dirty="0" smtClean="0"/>
              <a:t>П</a:t>
            </a:r>
            <a:r>
              <a:rPr lang="uk-UA" sz="1400" b="1" dirty="0" smtClean="0"/>
              <a:t>ід час перегляду ТБ</a:t>
            </a:r>
            <a:endParaRPr lang="en-GB" sz="1400" b="1" dirty="0" smtClean="0"/>
          </a:p>
        </p:txBody>
      </p:sp>
      <p:sp>
        <p:nvSpPr>
          <p:cNvPr id="10" name="Content Placeholder 12"/>
          <p:cNvSpPr>
            <a:spLocks noGrp="1"/>
          </p:cNvSpPr>
          <p:nvPr>
            <p:ph idx="14"/>
          </p:nvPr>
        </p:nvSpPr>
        <p:spPr>
          <a:xfrm>
            <a:off x="4251326" y="1708150"/>
            <a:ext cx="3679200" cy="4003675"/>
          </a:xfrm>
        </p:spPr>
        <p:txBody>
          <a:bodyPr/>
          <a:lstStyle/>
          <a:p>
            <a:r>
              <a:rPr lang="ru-RU" sz="1400" b="1" dirty="0" err="1" smtClean="0"/>
              <a:t>Глядач</a:t>
            </a:r>
            <a:r>
              <a:rPr lang="uk-UA" sz="1400" b="1" dirty="0" smtClean="0"/>
              <a:t>і</a:t>
            </a:r>
            <a:r>
              <a:rPr lang="ru-RU" sz="1400" b="1" dirty="0" smtClean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 smtClean="0"/>
              <a:t>використову</a:t>
            </a:r>
            <a:r>
              <a:rPr lang="uk-UA" sz="1400" b="1" dirty="0" err="1" smtClean="0"/>
              <a:t>ють</a:t>
            </a:r>
            <a:r>
              <a:rPr lang="uk-UA" sz="1400" b="1" dirty="0" smtClean="0"/>
              <a:t> </a:t>
            </a:r>
            <a:r>
              <a:rPr lang="ru-RU" sz="1400" b="1" dirty="0" err="1" smtClean="0"/>
              <a:t>гаджети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під</a:t>
            </a:r>
            <a:r>
              <a:rPr lang="ru-RU" sz="1400" b="1" dirty="0" smtClean="0"/>
              <a:t> час перегляду ТБ</a:t>
            </a:r>
            <a:endParaRPr lang="en-GB" sz="1400" dirty="0"/>
          </a:p>
          <a:p>
            <a:r>
              <a:rPr lang="en-GB" sz="1400" dirty="0" smtClean="0"/>
              <a:t>.</a:t>
            </a:r>
            <a:endParaRPr lang="en-GB" sz="1400" dirty="0"/>
          </a:p>
          <a:p>
            <a:endParaRPr lang="en-GB" sz="1400" dirty="0"/>
          </a:p>
        </p:txBody>
      </p:sp>
      <p:sp>
        <p:nvSpPr>
          <p:cNvPr id="11" name="Content Placeholder 13"/>
          <p:cNvSpPr>
            <a:spLocks noGrp="1"/>
          </p:cNvSpPr>
          <p:nvPr>
            <p:ph idx="15"/>
          </p:nvPr>
        </p:nvSpPr>
        <p:spPr>
          <a:xfrm>
            <a:off x="8142653" y="1708150"/>
            <a:ext cx="3679200" cy="4003675"/>
          </a:xfrm>
        </p:spPr>
        <p:txBody>
          <a:bodyPr/>
          <a:lstStyle/>
          <a:p>
            <a:r>
              <a:rPr lang="ru-RU" sz="1400" b="1" dirty="0" err="1"/>
              <a:t>Аудиторія</a:t>
            </a:r>
            <a:r>
              <a:rPr lang="ru-RU" sz="1400" b="1" dirty="0"/>
              <a:t> </a:t>
            </a:r>
            <a:r>
              <a:rPr lang="en-US" sz="1400" b="1" dirty="0" smtClean="0"/>
              <a:t>UA:</a:t>
            </a:r>
            <a:r>
              <a:rPr lang="uk-UA" sz="1400" b="1" dirty="0" smtClean="0"/>
              <a:t>Перший</a:t>
            </a:r>
            <a:r>
              <a:rPr lang="ru-RU" sz="1400" b="1" dirty="0" smtClean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використовує</a:t>
            </a:r>
            <a:r>
              <a:rPr lang="ru-RU" sz="1400" b="1" dirty="0"/>
              <a:t> </a:t>
            </a:r>
            <a:r>
              <a:rPr lang="ru-RU" sz="1400" b="1" dirty="0" err="1" smtClean="0"/>
              <a:t>гаджети</a:t>
            </a:r>
            <a:r>
              <a:rPr lang="ru-RU" sz="1400" b="1" dirty="0" smtClean="0"/>
              <a:t> </a:t>
            </a:r>
            <a:r>
              <a:rPr lang="ru-RU" sz="1400" b="1" dirty="0" err="1"/>
              <a:t>під</a:t>
            </a:r>
            <a:r>
              <a:rPr lang="ru-RU" sz="1400" b="1" dirty="0"/>
              <a:t> час перегляду </a:t>
            </a:r>
            <a:r>
              <a:rPr lang="ru-RU" sz="1400" b="1" dirty="0" smtClean="0"/>
              <a:t>ТБ</a:t>
            </a:r>
            <a:endParaRPr lang="en-GB" sz="1400" dirty="0"/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>
            <p:extLst/>
          </p:nvPr>
        </p:nvGraphicFramePr>
        <p:xfrm>
          <a:off x="694969" y="1896938"/>
          <a:ext cx="3009258" cy="207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/>
          </p:nvPr>
        </p:nvGraphicFramePr>
        <p:xfrm>
          <a:off x="694969" y="3631850"/>
          <a:ext cx="3009258" cy="207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ontent Placeholder 7"/>
          <p:cNvGraphicFramePr>
            <a:graphicFrameLocks/>
          </p:cNvGraphicFramePr>
          <p:nvPr>
            <p:extLst/>
          </p:nvPr>
        </p:nvGraphicFramePr>
        <p:xfrm>
          <a:off x="7999030" y="2579501"/>
          <a:ext cx="3933890" cy="3132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ontent Placeholder 7"/>
          <p:cNvGraphicFramePr>
            <a:graphicFrameLocks/>
          </p:cNvGraphicFramePr>
          <p:nvPr>
            <p:extLst/>
          </p:nvPr>
        </p:nvGraphicFramePr>
        <p:xfrm>
          <a:off x="4135796" y="2579501"/>
          <a:ext cx="3933890" cy="3132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6" name="Straight Connector 18"/>
          <p:cNvCxnSpPr/>
          <p:nvPr/>
        </p:nvCxnSpPr>
        <p:spPr>
          <a:xfrm>
            <a:off x="4140485" y="1715784"/>
            <a:ext cx="0" cy="3996041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0"/>
          <p:cNvCxnSpPr/>
          <p:nvPr/>
        </p:nvCxnSpPr>
        <p:spPr>
          <a:xfrm>
            <a:off x="7999030" y="1715784"/>
            <a:ext cx="0" cy="3996041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63815" y="634508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робите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під</a:t>
            </a:r>
            <a:r>
              <a:rPr lang="ru-RU" sz="800" dirty="0">
                <a:solidFill>
                  <a:srgbClr val="717171"/>
                </a:solidFill>
              </a:rPr>
              <a:t> час перегляду </a:t>
            </a:r>
            <a:r>
              <a:rPr lang="ru-RU" sz="800" dirty="0" err="1">
                <a:solidFill>
                  <a:srgbClr val="717171"/>
                </a:solidFill>
              </a:rPr>
              <a:t>телебачення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саме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робите</a:t>
            </a:r>
            <a:r>
              <a:rPr lang="ru-RU" sz="800" dirty="0">
                <a:solidFill>
                  <a:srgbClr val="717171"/>
                </a:solidFill>
              </a:rPr>
              <a:t> на </a:t>
            </a:r>
            <a:r>
              <a:rPr lang="ru-RU" sz="800" dirty="0" err="1">
                <a:solidFill>
                  <a:srgbClr val="717171"/>
                </a:solidFill>
              </a:rPr>
              <a:t>смартфоні</a:t>
            </a:r>
            <a:r>
              <a:rPr lang="ru-RU" sz="800" dirty="0">
                <a:solidFill>
                  <a:srgbClr val="717171"/>
                </a:solidFill>
              </a:rPr>
              <a:t> / </a:t>
            </a:r>
            <a:r>
              <a:rPr lang="ru-RU" sz="800" dirty="0" err="1">
                <a:solidFill>
                  <a:srgbClr val="717171"/>
                </a:solidFill>
              </a:rPr>
              <a:t>планшеті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під</a:t>
            </a:r>
            <a:r>
              <a:rPr lang="ru-RU" sz="800" dirty="0">
                <a:solidFill>
                  <a:srgbClr val="717171"/>
                </a:solidFill>
              </a:rPr>
              <a:t> час </a:t>
            </a:r>
            <a:r>
              <a:rPr lang="ru-RU" sz="800" dirty="0" err="1">
                <a:solidFill>
                  <a:srgbClr val="717171"/>
                </a:solidFill>
              </a:rPr>
              <a:t>телеперегляду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uk-UA" dirty="0" smtClean="0"/>
              <a:t>України </a:t>
            </a:r>
            <a:r>
              <a:rPr lang="uk-UA" dirty="0"/>
              <a:t>18+, </a:t>
            </a:r>
            <a:r>
              <a:rPr lang="en-US" dirty="0" smtClean="0"/>
              <a:t>n=</a:t>
            </a:r>
            <a:r>
              <a:rPr lang="uk-UA" dirty="0" smtClean="0"/>
              <a:t>3300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Глядачі </a:t>
            </a:r>
            <a:r>
              <a:rPr lang="ru-RU" dirty="0"/>
              <a:t> </a:t>
            </a:r>
            <a:r>
              <a:rPr lang="en-US" dirty="0" smtClean="0"/>
              <a:t>UA:</a:t>
            </a:r>
            <a:r>
              <a:rPr lang="uk-UA" dirty="0" smtClean="0"/>
              <a:t>Перший</a:t>
            </a:r>
            <a:r>
              <a:rPr lang="ru-RU" dirty="0" smtClean="0"/>
              <a:t>, </a:t>
            </a:r>
            <a:r>
              <a:rPr lang="en-US" dirty="0"/>
              <a:t>n</a:t>
            </a:r>
            <a:r>
              <a:rPr lang="ru-RU" dirty="0" smtClean="0"/>
              <a:t>=509</a:t>
            </a:r>
            <a:endParaRPr lang="en-US" dirty="0"/>
          </a:p>
        </p:txBody>
      </p:sp>
      <p:sp>
        <p:nvSpPr>
          <p:cNvPr id="20" name="Rectangle 63"/>
          <p:cNvSpPr/>
          <p:nvPr/>
        </p:nvSpPr>
        <p:spPr>
          <a:xfrm>
            <a:off x="5065532" y="6234616"/>
            <a:ext cx="4150685" cy="184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dirty="0">
                <a:solidFill>
                  <a:schemeClr val="tx1"/>
                </a:solidFill>
              </a:rPr>
              <a:t>Affinity </a:t>
            </a:r>
            <a:r>
              <a:rPr lang="en-GB" sz="800" b="0" dirty="0" err="1">
                <a:solidFill>
                  <a:schemeClr val="tx1"/>
                </a:solidFill>
              </a:rPr>
              <a:t>Ind</a:t>
            </a:r>
            <a:r>
              <a:rPr lang="en-US" sz="800" b="0" dirty="0">
                <a:solidFill>
                  <a:schemeClr val="tx1"/>
                </a:solidFill>
              </a:rPr>
              <a:t>ex </a:t>
            </a:r>
            <a:r>
              <a:rPr lang="ru-RU" sz="800" b="0" dirty="0" err="1">
                <a:solidFill>
                  <a:schemeClr val="tx1"/>
                </a:solidFill>
              </a:rPr>
              <a:t>більше</a:t>
            </a:r>
            <a:r>
              <a:rPr lang="ru-RU" sz="800" b="0" dirty="0">
                <a:solidFill>
                  <a:schemeClr val="tx1"/>
                </a:solidFill>
              </a:rPr>
              <a:t> 110 </a:t>
            </a:r>
            <a:r>
              <a:rPr lang="uk-UA" sz="800" b="0" dirty="0">
                <a:solidFill>
                  <a:schemeClr val="tx1"/>
                </a:solidFill>
              </a:rPr>
              <a:t>і % більше 10</a:t>
            </a:r>
            <a:endParaRPr lang="en-GB" sz="800" b="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97723" y="6272718"/>
            <a:ext cx="108000" cy="10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61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6" name="Выгнутая вправо стрелка 25">
              <a:hlinkClick r:id="rId7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62114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Інтереси аудиторії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Ключовий акцент в аудиторії </a:t>
            </a:r>
            <a:r>
              <a:rPr lang="en-US" dirty="0" smtClean="0"/>
              <a:t>UA:</a:t>
            </a:r>
            <a:r>
              <a:rPr lang="uk-UA" dirty="0" smtClean="0"/>
              <a:t>Перший сконцентрований на стані </a:t>
            </a:r>
            <a:r>
              <a:rPr lang="uk-UA" dirty="0" err="1" smtClean="0"/>
              <a:t>здоров</a:t>
            </a:r>
            <a:r>
              <a:rPr lang="en-US" dirty="0" smtClean="0"/>
              <a:t>’</a:t>
            </a:r>
            <a:r>
              <a:rPr lang="uk-UA" dirty="0" smtClean="0"/>
              <a:t>я через старший вік аудиторії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</a:t>
            </a:r>
            <a:r>
              <a:rPr lang="uk-UA" dirty="0"/>
              <a:t>+</a:t>
            </a:r>
            <a:br>
              <a:rPr lang="uk-UA" dirty="0"/>
            </a:br>
            <a:r>
              <a:rPr lang="uk-UA" dirty="0"/>
              <a:t>Глядачі </a:t>
            </a:r>
            <a:r>
              <a:rPr lang="en-US" dirty="0"/>
              <a:t>UA:</a:t>
            </a:r>
            <a:r>
              <a:rPr lang="uk-UA" dirty="0"/>
              <a:t>Культура</a:t>
            </a:r>
            <a:r>
              <a:rPr lang="ru-RU" dirty="0"/>
              <a:t>, </a:t>
            </a:r>
            <a:r>
              <a:rPr lang="en-US" dirty="0"/>
              <a:t>n</a:t>
            </a:r>
            <a:r>
              <a:rPr lang="ru-RU" dirty="0"/>
              <a:t>=110</a:t>
            </a:r>
            <a:endParaRPr lang="en-US" dirty="0"/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>
            <p:extLst/>
          </p:nvPr>
        </p:nvGraphicFramePr>
        <p:xfrm>
          <a:off x="357188" y="1693863"/>
          <a:ext cx="5646737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644821"/>
              </p:ext>
            </p:extLst>
          </p:nvPr>
        </p:nvGraphicFramePr>
        <p:xfrm>
          <a:off x="6193023" y="1694697"/>
          <a:ext cx="5646737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63815" y="634508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 smtClean="0">
                <a:solidFill>
                  <a:srgbClr val="717171"/>
                </a:solidFill>
              </a:rPr>
              <a:t>Питання</a:t>
            </a:r>
            <a:r>
              <a:rPr lang="ru-RU" sz="800" dirty="0" smtClean="0">
                <a:solidFill>
                  <a:srgbClr val="717171"/>
                </a:solidFill>
              </a:rPr>
              <a:t>: А </a:t>
            </a:r>
            <a:r>
              <a:rPr lang="ru-RU" sz="800" dirty="0" err="1">
                <a:solidFill>
                  <a:srgbClr val="717171"/>
                </a:solidFill>
              </a:rPr>
              <a:t>що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із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ситуацій</a:t>
            </a:r>
            <a:r>
              <a:rPr lang="ru-RU" sz="800" dirty="0">
                <a:solidFill>
                  <a:srgbClr val="717171"/>
                </a:solidFill>
              </a:rPr>
              <a:t> у </a:t>
            </a:r>
            <a:r>
              <a:rPr lang="ru-RU" sz="800" dirty="0" err="1">
                <a:solidFill>
                  <a:srgbClr val="717171"/>
                </a:solidFill>
              </a:rPr>
              <a:t>Вашому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особистому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житті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перерахованих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нижче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займає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найбільше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Вашої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уваги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останнім</a:t>
            </a:r>
            <a:r>
              <a:rPr lang="ru-RU" sz="800" dirty="0">
                <a:solidFill>
                  <a:srgbClr val="717171"/>
                </a:solidFill>
              </a:rPr>
              <a:t> часом? 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3"/>
          <p:cNvSpPr/>
          <p:nvPr/>
        </p:nvSpPr>
        <p:spPr>
          <a:xfrm>
            <a:off x="5065532" y="6234616"/>
            <a:ext cx="4150685" cy="184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dirty="0">
                <a:solidFill>
                  <a:schemeClr val="tx1"/>
                </a:solidFill>
              </a:rPr>
              <a:t>Affinity </a:t>
            </a:r>
            <a:r>
              <a:rPr lang="en-GB" sz="800" b="0" dirty="0" err="1">
                <a:solidFill>
                  <a:schemeClr val="tx1"/>
                </a:solidFill>
              </a:rPr>
              <a:t>Ind</a:t>
            </a:r>
            <a:r>
              <a:rPr lang="en-US" sz="800" b="0" dirty="0">
                <a:solidFill>
                  <a:schemeClr val="tx1"/>
                </a:solidFill>
              </a:rPr>
              <a:t>ex </a:t>
            </a:r>
            <a:r>
              <a:rPr lang="ru-RU" sz="800" b="0" dirty="0" err="1">
                <a:solidFill>
                  <a:schemeClr val="tx1"/>
                </a:solidFill>
              </a:rPr>
              <a:t>більше</a:t>
            </a:r>
            <a:r>
              <a:rPr lang="ru-RU" sz="800" b="0" dirty="0">
                <a:solidFill>
                  <a:schemeClr val="tx1"/>
                </a:solidFill>
              </a:rPr>
              <a:t> 110 </a:t>
            </a:r>
            <a:r>
              <a:rPr lang="uk-UA" sz="800" b="0" dirty="0">
                <a:solidFill>
                  <a:schemeClr val="tx1"/>
                </a:solidFill>
              </a:rPr>
              <a:t>і % більше 10</a:t>
            </a:r>
            <a:endParaRPr lang="en-GB" sz="800" b="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97723" y="6272718"/>
            <a:ext cx="108000" cy="10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50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8" name="Выгнутая вправо стрелка 17">
              <a:hlinkClick r:id="rId5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84440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Розпорядок дня у будні дні. Все населення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З 9-ї до 17-ї більшість населення зайняти роботою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uk-UA" dirty="0" smtClean="0"/>
              <a:t> </a:t>
            </a:r>
            <a:r>
              <a:rPr lang="uk-UA" dirty="0"/>
              <a:t>18+, </a:t>
            </a:r>
            <a:r>
              <a:rPr lang="en-US" dirty="0" smtClean="0"/>
              <a:t>n=</a:t>
            </a:r>
            <a:r>
              <a:rPr lang="uk-UA" dirty="0" smtClean="0"/>
              <a:t>3300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63815" y="6431609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Який</a:t>
            </a:r>
            <a:r>
              <a:rPr lang="ru-RU" sz="800" dirty="0">
                <a:solidFill>
                  <a:srgbClr val="717171"/>
                </a:solidFill>
              </a:rPr>
              <a:t> Ваш </a:t>
            </a:r>
            <a:r>
              <a:rPr lang="ru-RU" sz="800" dirty="0" err="1">
                <a:solidFill>
                  <a:srgbClr val="717171"/>
                </a:solidFill>
              </a:rPr>
              <a:t>звичайний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розпорядок</a:t>
            </a:r>
            <a:r>
              <a:rPr lang="ru-RU" sz="800" dirty="0">
                <a:solidFill>
                  <a:srgbClr val="717171"/>
                </a:solidFill>
              </a:rPr>
              <a:t> у </a:t>
            </a:r>
            <a:r>
              <a:rPr lang="ru-RU" sz="800" dirty="0" err="1">
                <a:solidFill>
                  <a:srgbClr val="717171"/>
                </a:solidFill>
              </a:rPr>
              <a:t>будні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дні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60359" y="1708154"/>
          <a:ext cx="11466520" cy="4003670"/>
        </p:xfrm>
        <a:graphic>
          <a:graphicData uri="http://schemas.openxmlformats.org/drawingml/2006/table">
            <a:tbl>
              <a:tblPr firstRow="1" bandRow="1"/>
              <a:tblGrid>
                <a:gridCol w="1352915">
                  <a:extLst>
                    <a:ext uri="{9D8B030D-6E8A-4147-A177-3AD203B41FA5}">
                      <a16:colId xmlns:a16="http://schemas.microsoft.com/office/drawing/2014/main" val="139012598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545781361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523948329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158734059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16600731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655171917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617551756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50591565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614808280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041874279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159491591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972705500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881715162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49659021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4209714009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510310384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530375494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2136074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078121397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922091657"/>
                    </a:ext>
                  </a:extLst>
                </a:gridCol>
              </a:tblGrid>
              <a:tr h="400367">
                <a:tc>
                  <a:txBody>
                    <a:bodyPr/>
                    <a:lstStyle/>
                    <a:p>
                      <a:pPr algn="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 ЧАС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05-06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06-07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07-08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08-09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09-10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10-11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11-12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12-13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13-14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14-15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15-16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16-17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17-18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18-19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19-20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20-21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21-22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22-23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23-00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08407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Сон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60993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Пересування містом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64490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Робота / навчання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908665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Перегляд ТБ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72469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Інтернет на комп'ютері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692139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Інтернет на телефоні / планшеті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56999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Слухання радіо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503700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Домашній відпочинок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924936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Дозвілля поза домом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33434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4" name="Выгнутая вправо стрелка 13">
              <a:hlinkClick r:id="rId3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89271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Розпорядок дня </a:t>
            </a:r>
            <a:r>
              <a:rPr lang="ru-RU" dirty="0"/>
              <a:t>у </a:t>
            </a:r>
            <a:r>
              <a:rPr lang="ru-RU" dirty="0" err="1"/>
              <a:t>вихідні</a:t>
            </a:r>
            <a:r>
              <a:rPr lang="uk-UA" dirty="0"/>
              <a:t> дні. Все населення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/>
              <a:t>Пік </a:t>
            </a:r>
            <a:r>
              <a:rPr lang="uk-UA" dirty="0" err="1"/>
              <a:t>телеперегляду</a:t>
            </a:r>
            <a:r>
              <a:rPr lang="uk-UA" dirty="0"/>
              <a:t> у вихідні – з 19 до 22, ТБ дивляться більше половини населення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uk-UA" dirty="0"/>
              <a:t> 18+, </a:t>
            </a:r>
            <a:r>
              <a:rPr lang="en-US" dirty="0"/>
              <a:t>n=</a:t>
            </a:r>
            <a:r>
              <a:rPr lang="uk-UA" dirty="0" smtClean="0"/>
              <a:t>3300</a:t>
            </a:r>
            <a:endParaRPr lang="en-US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360359" y="1704970"/>
          <a:ext cx="11466520" cy="4010030"/>
        </p:xfrm>
        <a:graphic>
          <a:graphicData uri="http://schemas.openxmlformats.org/drawingml/2006/table">
            <a:tbl>
              <a:tblPr firstRow="1" bandRow="1"/>
              <a:tblGrid>
                <a:gridCol w="1352915">
                  <a:extLst>
                    <a:ext uri="{9D8B030D-6E8A-4147-A177-3AD203B41FA5}">
                      <a16:colId xmlns:a16="http://schemas.microsoft.com/office/drawing/2014/main" val="2986958686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89478271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410899901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08057209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81217480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46684739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39347147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669783772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182146469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917626087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3845438023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878353311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591163538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85042261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468446582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876675152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45695271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2265543982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1661265215"/>
                    </a:ext>
                  </a:extLst>
                </a:gridCol>
                <a:gridCol w="532295">
                  <a:extLst>
                    <a:ext uri="{9D8B030D-6E8A-4147-A177-3AD203B41FA5}">
                      <a16:colId xmlns:a16="http://schemas.microsoft.com/office/drawing/2014/main" val="474882227"/>
                    </a:ext>
                  </a:extLst>
                </a:gridCol>
              </a:tblGrid>
              <a:tr h="401003">
                <a:tc>
                  <a:txBody>
                    <a:bodyPr/>
                    <a:lstStyle/>
                    <a:p>
                      <a:pPr algn="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 ЧАС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05-06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06-07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07-08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08-09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09-10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10-11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11-12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12-13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13-14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14-15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15-16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16-17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17-18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18-19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19-20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20-21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21-22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22-23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23-00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73900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Сон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714906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Пересування містом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965818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Робота / навчання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2455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Перегляд ТБ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359839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Інтернет на комп'ютері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043195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Інтернет на телефоні / планшеті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353073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Слухання радіо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136004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Домашній відпочинок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08958"/>
                  </a:ext>
                </a:extLst>
              </a:tr>
              <a:tr h="40100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Дозвілля поза домом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0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>
                          <a:solidFill>
                            <a:srgbClr val="71717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317" marR="8317" marT="83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1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7513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63815" y="6431609"/>
            <a:ext cx="404011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 smtClean="0">
                <a:solidFill>
                  <a:srgbClr val="717171"/>
                </a:solidFill>
              </a:rPr>
              <a:t>: </a:t>
            </a:r>
            <a:r>
              <a:rPr lang="ru-RU" sz="800" dirty="0" err="1" smtClean="0">
                <a:solidFill>
                  <a:srgbClr val="717171"/>
                </a:solidFill>
              </a:rPr>
              <a:t>Який</a:t>
            </a:r>
            <a:r>
              <a:rPr lang="ru-RU" sz="800" dirty="0" smtClean="0">
                <a:solidFill>
                  <a:srgbClr val="717171"/>
                </a:solidFill>
              </a:rPr>
              <a:t> </a:t>
            </a:r>
            <a:r>
              <a:rPr lang="ru-RU" sz="800" dirty="0">
                <a:solidFill>
                  <a:srgbClr val="717171"/>
                </a:solidFill>
              </a:rPr>
              <a:t>Ваш </a:t>
            </a:r>
            <a:r>
              <a:rPr lang="ru-RU" sz="800" dirty="0" err="1">
                <a:solidFill>
                  <a:srgbClr val="717171"/>
                </a:solidFill>
              </a:rPr>
              <a:t>звичайний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розпорядок</a:t>
            </a:r>
            <a:r>
              <a:rPr lang="ru-RU" sz="800" dirty="0">
                <a:solidFill>
                  <a:srgbClr val="717171"/>
                </a:solidFill>
              </a:rPr>
              <a:t> у </a:t>
            </a:r>
            <a:r>
              <a:rPr lang="ru-RU" sz="800" dirty="0" err="1">
                <a:solidFill>
                  <a:srgbClr val="717171"/>
                </a:solidFill>
              </a:rPr>
              <a:t>вихідні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дні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r>
              <a:rPr lang="uk-UA" sz="800" dirty="0" smtClean="0">
                <a:solidFill>
                  <a:srgbClr val="717171"/>
                </a:solidFill>
              </a:rPr>
              <a:t> </a:t>
            </a:r>
            <a:endParaRPr lang="ru-RU" sz="800" dirty="0">
              <a:solidFill>
                <a:srgbClr val="71717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6" name="Выгнутая вправо стрелка 15">
              <a:hlinkClick r:id="rId3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36852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Улюблені телепередачі. Все населення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noProof="1" smtClean="0"/>
              <a:t>Лідери за жанровими вподобаннями – новини і фільми, а також гумор</a:t>
            </a:r>
            <a:endParaRPr lang="uk-UA" noProof="1"/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/>
          </p:nvPr>
        </p:nvGraphicFramePr>
        <p:xfrm>
          <a:off x="6199191" y="1596326"/>
          <a:ext cx="5646737" cy="432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5"/>
          <p:cNvGraphicFramePr>
            <a:graphicFrameLocks/>
          </p:cNvGraphicFramePr>
          <p:nvPr>
            <p:extLst/>
          </p:nvPr>
        </p:nvGraphicFramePr>
        <p:xfrm>
          <a:off x="361950" y="1692276"/>
          <a:ext cx="4671408" cy="367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Текст 1"/>
          <p:cNvSpPr>
            <a:spLocks noGrp="1"/>
          </p:cNvSpPr>
          <p:nvPr>
            <p:ph type="body" sz="quarter" idx="18"/>
          </p:nvPr>
        </p:nvSpPr>
        <p:spPr>
          <a:xfrm>
            <a:off x="6096000" y="6393509"/>
            <a:ext cx="4670778" cy="1977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uk-UA" dirty="0" smtClean="0"/>
              <a:t>України</a:t>
            </a:r>
            <a:r>
              <a:rPr lang="ru-RU" dirty="0" smtClean="0"/>
              <a:t>, </a:t>
            </a:r>
            <a:r>
              <a:rPr lang="en-US" dirty="0"/>
              <a:t>n</a:t>
            </a:r>
            <a:r>
              <a:rPr lang="ru-RU" dirty="0" smtClean="0"/>
              <a:t>=3300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63815" y="634508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lvl="0"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Чи</a:t>
            </a:r>
            <a:r>
              <a:rPr lang="ru-RU" sz="800" dirty="0">
                <a:solidFill>
                  <a:srgbClr val="717171"/>
                </a:solidFill>
              </a:rPr>
              <a:t> є у Вас </a:t>
            </a:r>
            <a:r>
              <a:rPr lang="ru-RU" sz="800" dirty="0" err="1">
                <a:solidFill>
                  <a:srgbClr val="717171"/>
                </a:solidFill>
              </a:rPr>
              <a:t>улюблені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 smtClean="0">
                <a:solidFill>
                  <a:srgbClr val="717171"/>
                </a:solidFill>
              </a:rPr>
              <a:t>тедлепередачі</a:t>
            </a:r>
            <a:r>
              <a:rPr lang="ru-RU" sz="800" dirty="0">
                <a:solidFill>
                  <a:srgbClr val="717171"/>
                </a:solidFill>
              </a:rPr>
              <a:t>,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намагаєтесь</a:t>
            </a:r>
            <a:r>
              <a:rPr lang="ru-RU" sz="800" dirty="0">
                <a:solidFill>
                  <a:srgbClr val="717171"/>
                </a:solidFill>
              </a:rPr>
              <a:t> не </a:t>
            </a:r>
            <a:r>
              <a:rPr lang="ru-RU" sz="800" dirty="0" err="1">
                <a:solidFill>
                  <a:srgbClr val="717171"/>
                </a:solidFill>
              </a:rPr>
              <a:t>пропускати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 </a:t>
            </a:r>
            <a:r>
              <a:rPr lang="ru-RU" sz="800" dirty="0" err="1">
                <a:solidFill>
                  <a:srgbClr val="717171"/>
                </a:solidFill>
              </a:rPr>
              <a:t>це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передачі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7" name="Выгнутая вправо стрелка 16">
              <a:hlinkClick r:id="rId5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83252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9999" y="1708150"/>
            <a:ext cx="11466875" cy="4018118"/>
          </a:xfrm>
        </p:spPr>
        <p:txBody>
          <a:bodyPr/>
          <a:lstStyle/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3" action="ppaction://hlinksldjump"/>
              </a:rPr>
              <a:t>Рейтинги та </a:t>
            </a:r>
            <a:r>
              <a:rPr lang="uk-UA" b="1" dirty="0" err="1" smtClean="0">
                <a:hlinkClick r:id="rId3" action="ppaction://hlinksldjump"/>
              </a:rPr>
              <a:t>впізнаваність</a:t>
            </a:r>
            <a:r>
              <a:rPr lang="uk-UA" b="1" dirty="0" smtClean="0">
                <a:hlinkClick r:id="rId3" action="ppaction://hlinksldjump"/>
              </a:rPr>
              <a:t> Суспільного мовника</a:t>
            </a:r>
            <a:r>
              <a:rPr lang="uk-UA" b="1" dirty="0" smtClean="0"/>
              <a:t> (п. 1 та 4)</a:t>
            </a:r>
            <a:r>
              <a:rPr lang="uk-UA" dirty="0" smtClean="0"/>
              <a:t>: </a:t>
            </a:r>
            <a:r>
              <a:rPr lang="uk-UA" dirty="0" smtClean="0">
                <a:solidFill>
                  <a:schemeClr val="bg2"/>
                </a:solidFill>
              </a:rPr>
              <a:t>охоплення за місяць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 та </a:t>
            </a:r>
            <a:r>
              <a:rPr lang="uk-UA" dirty="0" err="1" smtClean="0">
                <a:solidFill>
                  <a:schemeClr val="bg2"/>
                </a:solidFill>
              </a:rPr>
              <a:t>UA:Культура</a:t>
            </a:r>
            <a:r>
              <a:rPr lang="uk-UA" dirty="0" smtClean="0">
                <a:solidFill>
                  <a:schemeClr val="bg2"/>
                </a:solidFill>
              </a:rPr>
              <a:t> знаходиться на невисокому рівні – 15% та 3% відповідно. При цьому знання каналів – на середньому рівні у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 (63%) та низький у </a:t>
            </a:r>
            <a:r>
              <a:rPr lang="uk-UA" dirty="0" err="1" smtClean="0">
                <a:solidFill>
                  <a:schemeClr val="bg2"/>
                </a:solidFill>
              </a:rPr>
              <a:t>UA:Культура</a:t>
            </a:r>
            <a:r>
              <a:rPr lang="uk-UA" dirty="0" smtClean="0">
                <a:solidFill>
                  <a:schemeClr val="bg2"/>
                </a:solidFill>
              </a:rPr>
              <a:t> (26%). ВАЖЛИВО: 11% населення, що знають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, декларують відмову від його перегляду. Негативним також є результат за таким важливим для здоров’я бренду показником як </a:t>
            </a:r>
            <a:r>
              <a:rPr lang="uk-UA" dirty="0" err="1" smtClean="0">
                <a:solidFill>
                  <a:schemeClr val="bg2"/>
                </a:solidFill>
              </a:rPr>
              <a:t>Top</a:t>
            </a:r>
            <a:r>
              <a:rPr lang="uk-UA" dirty="0" smtClean="0">
                <a:solidFill>
                  <a:schemeClr val="bg2"/>
                </a:solidFill>
              </a:rPr>
              <a:t> </a:t>
            </a:r>
            <a:r>
              <a:rPr lang="uk-UA" dirty="0" err="1" smtClean="0">
                <a:solidFill>
                  <a:schemeClr val="bg2"/>
                </a:solidFill>
              </a:rPr>
              <a:t>of</a:t>
            </a:r>
            <a:r>
              <a:rPr lang="uk-UA" dirty="0" smtClean="0">
                <a:solidFill>
                  <a:schemeClr val="bg2"/>
                </a:solidFill>
              </a:rPr>
              <a:t> </a:t>
            </a:r>
            <a:r>
              <a:rPr lang="uk-UA" dirty="0" err="1" smtClean="0">
                <a:solidFill>
                  <a:schemeClr val="bg2"/>
                </a:solidFill>
              </a:rPr>
              <a:t>Mind</a:t>
            </a:r>
            <a:r>
              <a:rPr lang="uk-UA" dirty="0" smtClean="0">
                <a:solidFill>
                  <a:schemeClr val="bg2"/>
                </a:solidFill>
              </a:rPr>
              <a:t> – не перевищує 2% для обох каналів.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4" action="ppaction://hlinksldjump"/>
              </a:rPr>
              <a:t>Довіра до Суспільного мовника </a:t>
            </a:r>
            <a:r>
              <a:rPr lang="uk-UA" b="1" dirty="0" smtClean="0"/>
              <a:t>(п. 2): </a:t>
            </a:r>
            <a:r>
              <a:rPr lang="uk-UA" dirty="0" smtClean="0"/>
              <a:t>довіра </a:t>
            </a:r>
            <a:r>
              <a:rPr lang="uk-UA" dirty="0" err="1" smtClean="0"/>
              <a:t>UA:Перший</a:t>
            </a:r>
            <a:r>
              <a:rPr lang="uk-UA" dirty="0" smtClean="0"/>
              <a:t> та </a:t>
            </a:r>
            <a:r>
              <a:rPr lang="uk-UA" dirty="0" err="1" smtClean="0"/>
              <a:t>UA:Культура</a:t>
            </a:r>
            <a:r>
              <a:rPr lang="uk-UA" dirty="0" smtClean="0"/>
              <a:t> серед своїх глядачів близька до рівня довіри національним каналам-лідерам.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5" action="ppaction://hlinksldjump"/>
              </a:rPr>
              <a:t>Рейтинги програм </a:t>
            </a:r>
            <a:r>
              <a:rPr lang="uk-UA" b="1" dirty="0" smtClean="0"/>
              <a:t>(п .3): </a:t>
            </a:r>
            <a:r>
              <a:rPr lang="uk-UA" dirty="0" smtClean="0">
                <a:solidFill>
                  <a:schemeClr val="bg2"/>
                </a:solidFill>
              </a:rPr>
              <a:t>більше 60% аудиторії не знають </a:t>
            </a:r>
            <a:r>
              <a:rPr lang="uk-UA" dirty="0" smtClean="0">
                <a:solidFill>
                  <a:schemeClr val="bg2"/>
                </a:solidFill>
              </a:rPr>
              <a:t>програм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кожну</a:t>
            </a:r>
            <a:r>
              <a:rPr lang="ru-RU" dirty="0" smtClean="0">
                <a:solidFill>
                  <a:schemeClr val="bg2"/>
                </a:solidFill>
              </a:rPr>
              <a:t> з </a:t>
            </a:r>
            <a:r>
              <a:rPr lang="ru-RU" smtClean="0">
                <a:solidFill>
                  <a:schemeClr val="bg2"/>
                </a:solidFill>
              </a:rPr>
              <a:t>програм</a:t>
            </a:r>
            <a:r>
              <a:rPr lang="uk-UA" smtClean="0">
                <a:solidFill>
                  <a:schemeClr val="bg2"/>
                </a:solidFill>
              </a:rPr>
              <a:t>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. </a:t>
            </a:r>
            <a:r>
              <a:rPr lang="uk-UA" dirty="0" smtClean="0"/>
              <a:t>Максимальний відсоток перегляду у програми Погода – 17%. Оцінки ТОП-20 програм в середньому вищі 4х балів за 5-бальною шкалою. 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6" action="ppaction://hlinksldjump"/>
              </a:rPr>
              <a:t>Інформаційні потреби аудиторії </a:t>
            </a:r>
            <a:r>
              <a:rPr lang="uk-UA" b="1" dirty="0" smtClean="0"/>
              <a:t>(п. 5 та п. 7): </a:t>
            </a:r>
            <a:r>
              <a:rPr lang="uk-UA" dirty="0" smtClean="0"/>
              <a:t>найвищі показники зацікавленості мають гумор та внутрішня політика – їх вимагають більше половини населення. </a:t>
            </a:r>
            <a:r>
              <a:rPr lang="uk-UA" dirty="0" smtClean="0">
                <a:solidFill>
                  <a:schemeClr val="bg2"/>
                </a:solidFill>
              </a:rPr>
              <a:t>Проте лише 6% аудиторії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 отримують гумористичний контент на каналі. </a:t>
            </a:r>
            <a:r>
              <a:rPr lang="uk-UA" dirty="0" smtClean="0"/>
              <a:t>У політики цей показник – 36%.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7" action="ppaction://hlinksldjump"/>
              </a:rPr>
              <a:t>Оцінка якості мовлення Суспільного мовника </a:t>
            </a:r>
            <a:r>
              <a:rPr lang="uk-UA" b="1" dirty="0" smtClean="0"/>
              <a:t>(п. 6). </a:t>
            </a:r>
            <a:r>
              <a:rPr lang="uk-UA" dirty="0" smtClean="0"/>
              <a:t>За висвітленням регіональних новин, об’єктивністю, </a:t>
            </a:r>
            <a:r>
              <a:rPr lang="uk-UA" dirty="0" err="1" smtClean="0"/>
              <a:t>співпадінням</a:t>
            </a:r>
            <a:r>
              <a:rPr lang="uk-UA" dirty="0" smtClean="0"/>
              <a:t> точки зору каналу та аудиторії </a:t>
            </a:r>
            <a:r>
              <a:rPr lang="uk-UA" dirty="0" err="1" smtClean="0"/>
              <a:t>UA:Перший</a:t>
            </a:r>
            <a:r>
              <a:rPr lang="uk-UA" dirty="0" smtClean="0"/>
              <a:t> незначно випереджає топові національні канали серед власної аудиторії. </a:t>
            </a:r>
            <a:r>
              <a:rPr lang="uk-UA" dirty="0" smtClean="0">
                <a:solidFill>
                  <a:schemeClr val="bg2"/>
                </a:solidFill>
              </a:rPr>
              <a:t>Низькі оцінки в порівнянні з конкурентами </a:t>
            </a:r>
            <a:r>
              <a:rPr lang="en-US" dirty="0">
                <a:solidFill>
                  <a:schemeClr val="bg2"/>
                </a:solidFill>
              </a:rPr>
              <a:t>UA:</a:t>
            </a:r>
            <a:r>
              <a:rPr lang="uk-UA" dirty="0">
                <a:solidFill>
                  <a:schemeClr val="bg2"/>
                </a:solidFill>
              </a:rPr>
              <a:t>Перший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uk-UA" dirty="0" smtClean="0">
                <a:solidFill>
                  <a:schemeClr val="bg2"/>
                </a:solidFill>
              </a:rPr>
              <a:t>отримав за оперативність та професіоналізм ведучих. </a:t>
            </a:r>
            <a:r>
              <a:rPr lang="uk-UA" dirty="0" err="1" smtClean="0"/>
              <a:t>UA:Культура</a:t>
            </a:r>
            <a:r>
              <a:rPr lang="uk-UA" dirty="0" smtClean="0"/>
              <a:t> отримав високу оцінку від своєї аудиторії як позитивний канал.</a:t>
            </a:r>
            <a:endParaRPr lang="uk-U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r>
              <a:rPr lang="uk-UA" dirty="0" smtClean="0"/>
              <a:t> </a:t>
            </a:r>
            <a:r>
              <a:rPr lang="en-US" dirty="0" smtClean="0"/>
              <a:t>TV audience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361120" y="904561"/>
            <a:ext cx="11477331" cy="396875"/>
          </a:xfrm>
          <a:prstGeom prst="rect">
            <a:avLst/>
          </a:prstGeom>
        </p:spPr>
        <p:txBody>
          <a:bodyPr/>
          <a:lstStyle/>
          <a:p>
            <a:r>
              <a:rPr lang="uk-UA" sz="2200" dirty="0" smtClean="0">
                <a:solidFill>
                  <a:schemeClr val="bg2"/>
                </a:solidFill>
              </a:rPr>
              <a:t>Кольором</a:t>
            </a:r>
            <a:r>
              <a:rPr lang="uk-UA" sz="2200" dirty="0" smtClean="0"/>
              <a:t> відмічені акценти, що потребують найбільшої уваги</a:t>
            </a:r>
            <a:endParaRPr lang="uk-UA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963814" y="6444132"/>
            <a:ext cx="455945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дужках наведені номери розділів аплікаційної форми, яким відповідають дані висновки</a:t>
            </a:r>
            <a:endParaRPr kumimoji="0" lang="uk-UA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3" action="ppaction://hlinksldjump"/>
              </a:rPr>
              <a:t>Затребуваність і наявність зворотного зв’язку з Суспільним мовником </a:t>
            </a:r>
            <a:r>
              <a:rPr lang="uk-UA" b="1" dirty="0" smtClean="0"/>
              <a:t>(п. 8)</a:t>
            </a:r>
            <a:r>
              <a:rPr lang="uk-UA" dirty="0" smtClean="0"/>
              <a:t>: </a:t>
            </a:r>
            <a:r>
              <a:rPr lang="uk-UA" dirty="0" smtClean="0">
                <a:solidFill>
                  <a:schemeClr val="bg2"/>
                </a:solidFill>
              </a:rPr>
              <a:t>важливість зворотного зв’язку не оцінюється високо: тільки 16% населення декларують її.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4" action="ppaction://hlinksldjump"/>
              </a:rPr>
              <a:t>Портрет цільової аудиторії Суспільного мовника </a:t>
            </a:r>
            <a:r>
              <a:rPr lang="uk-UA" b="1" dirty="0" smtClean="0"/>
              <a:t>(п. 9): </a:t>
            </a:r>
            <a:r>
              <a:rPr lang="uk-UA" dirty="0" smtClean="0">
                <a:solidFill>
                  <a:schemeClr val="bg2"/>
                </a:solidFill>
              </a:rPr>
              <a:t>72% аудиторії каналу </a:t>
            </a:r>
            <a:r>
              <a:rPr lang="uk-UA" dirty="0" err="1" smtClean="0">
                <a:solidFill>
                  <a:schemeClr val="bg2"/>
                </a:solidFill>
              </a:rPr>
              <a:t>UA:Перший</a:t>
            </a:r>
            <a:r>
              <a:rPr lang="uk-UA" dirty="0" smtClean="0">
                <a:solidFill>
                  <a:schemeClr val="bg2"/>
                </a:solidFill>
              </a:rPr>
              <a:t> та </a:t>
            </a:r>
            <a:r>
              <a:rPr lang="uk-UA" dirty="0" err="1" smtClean="0">
                <a:solidFill>
                  <a:schemeClr val="bg2"/>
                </a:solidFill>
              </a:rPr>
              <a:t>UA:Культура</a:t>
            </a:r>
            <a:r>
              <a:rPr lang="uk-UA" dirty="0" smtClean="0">
                <a:solidFill>
                  <a:schemeClr val="bg2"/>
                </a:solidFill>
              </a:rPr>
              <a:t> старші 45 років.</a:t>
            </a:r>
            <a:r>
              <a:rPr lang="uk-UA" dirty="0" smtClean="0"/>
              <a:t> У </a:t>
            </a:r>
            <a:r>
              <a:rPr lang="uk-UA" dirty="0" err="1" smtClean="0"/>
              <a:t>UA:Культура</a:t>
            </a:r>
            <a:r>
              <a:rPr lang="uk-UA" dirty="0" smtClean="0"/>
              <a:t> більший акцент в бік жіночої аудиторії та глядачів з вищою освітою.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5" action="ppaction://hlinksldjump"/>
              </a:rPr>
              <a:t>З яких джерел отримують інформацію, чи цікавляться життям села, міста, району, країни</a:t>
            </a:r>
            <a:r>
              <a:rPr lang="uk-UA" b="1" dirty="0" smtClean="0"/>
              <a:t> (п. 10-11). </a:t>
            </a:r>
            <a:r>
              <a:rPr lang="uk-UA" dirty="0" smtClean="0"/>
              <a:t>Переважним способом отримання місцевих новин залишається сарафанне радіо – 63%. Регіональні канали використовують лише чверть населення. Для регіональних новин на однаковому рівні знаходяться національні канали та сарафанне радіо  (49% та 47% відповідно), регіональні канали отримали 30% виборів. 83% населення отримують інформацію щодо всеукраїнських новин з національних каналів.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6" action="ppaction://hlinksldjump"/>
              </a:rPr>
              <a:t>Які проблеми вважають найважливішими </a:t>
            </a:r>
            <a:r>
              <a:rPr lang="uk-UA" b="1" dirty="0" smtClean="0"/>
              <a:t>(п. 12, п. 18-19): </a:t>
            </a:r>
            <a:r>
              <a:rPr lang="uk-UA" dirty="0" smtClean="0"/>
              <a:t>стурбованість майбутнім країни, тарифами на комунальні послуги та надзвичайними подіями – найвища. </a:t>
            </a:r>
            <a:r>
              <a:rPr lang="uk-UA" noProof="1" smtClean="0"/>
              <a:t>Зацікавленість до тематик, пов’язаних з АТО та споживчими цінами висока, але не перевищує 40%</a:t>
            </a:r>
            <a:r>
              <a:rPr lang="uk-UA" dirty="0" smtClean="0"/>
              <a:t>. 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7" action="ppaction://hlinksldjump"/>
              </a:rPr>
              <a:t>Що таке суспільне телебачення та радіо </a:t>
            </a:r>
            <a:r>
              <a:rPr lang="uk-UA" b="1" dirty="0" smtClean="0"/>
              <a:t>(п. 13): </a:t>
            </a:r>
            <a:r>
              <a:rPr lang="uk-UA" dirty="0" smtClean="0">
                <a:solidFill>
                  <a:schemeClr val="bg2"/>
                </a:solidFill>
              </a:rPr>
              <a:t>одностайної думки що таке суспільне мовлення в аудиторії </a:t>
            </a:r>
            <a:r>
              <a:rPr lang="uk-UA" dirty="0" err="1" smtClean="0">
                <a:solidFill>
                  <a:schemeClr val="bg2"/>
                </a:solidFill>
              </a:rPr>
              <a:t>намає</a:t>
            </a:r>
            <a:r>
              <a:rPr lang="uk-UA" dirty="0" smtClean="0">
                <a:solidFill>
                  <a:schemeClr val="bg2"/>
                </a:solidFill>
              </a:rPr>
              <a:t>. Чверть населення не змогли дати відповідь на відкрите питання.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bg2"/>
                </a:solidFill>
              </a:rPr>
              <a:t>Лише 6% без підказки сказали, що йдеться про ЗМІ створене або контрольоване суспільством. На закрите питання 25% дали відповідь, що це телебачення та радіо, яке служить суспільству, фінансується ним та підзвітне йому.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8" action="ppaction://hlinksldjump"/>
              </a:rPr>
              <a:t>Чи готові платити за програми, які створені в інтересах суспільства </a:t>
            </a:r>
            <a:r>
              <a:rPr lang="uk-UA" b="1" dirty="0" smtClean="0"/>
              <a:t>(п. 14). </a:t>
            </a:r>
            <a:r>
              <a:rPr lang="uk-UA" dirty="0" smtClean="0">
                <a:solidFill>
                  <a:schemeClr val="bg2"/>
                </a:solidFill>
              </a:rPr>
              <a:t>Лише 9% населення декларують готовність платити.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9" action="ppaction://hlinksldjump"/>
              </a:rPr>
              <a:t>Скільки готові платити </a:t>
            </a:r>
            <a:r>
              <a:rPr lang="uk-UA" b="1" dirty="0"/>
              <a:t>(п. </a:t>
            </a:r>
            <a:r>
              <a:rPr lang="uk-UA" b="1" dirty="0" smtClean="0"/>
              <a:t>15). </a:t>
            </a:r>
            <a:r>
              <a:rPr lang="uk-UA" dirty="0" smtClean="0"/>
              <a:t>Оптимальна вартість підписки на пакет – 40 грн.</a:t>
            </a:r>
          </a:p>
          <a:p>
            <a:pPr marL="0" lvl="1" indent="0">
              <a:spcAft>
                <a:spcPts val="336"/>
              </a:spcAft>
              <a:buClr>
                <a:schemeClr val="tx1"/>
              </a:buClr>
              <a:buSzPct val="150000"/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r>
              <a:rPr lang="uk-UA" dirty="0" smtClean="0"/>
              <a:t> </a:t>
            </a:r>
            <a:r>
              <a:rPr lang="en-US" dirty="0" smtClean="0"/>
              <a:t>TV audience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361950" y="907273"/>
            <a:ext cx="11477331" cy="396875"/>
          </a:xfrm>
          <a:prstGeom prst="rect">
            <a:avLst/>
          </a:prstGeom>
        </p:spPr>
        <p:txBody>
          <a:bodyPr/>
          <a:lstStyle/>
          <a:p>
            <a:r>
              <a:rPr lang="uk-UA" sz="2200" dirty="0" smtClean="0">
                <a:solidFill>
                  <a:schemeClr val="bg2"/>
                </a:solidFill>
              </a:rPr>
              <a:t>Кольором</a:t>
            </a:r>
            <a:r>
              <a:rPr lang="uk-UA" sz="2200" dirty="0" smtClean="0"/>
              <a:t> відмічені акценти, що потребують найбільшої уваги</a:t>
            </a:r>
            <a:endParaRPr lang="uk-UA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963814" y="6444132"/>
            <a:ext cx="455945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дужках наведені номери розділів аплікаційної форми, яким відповідають дані висновки</a:t>
            </a:r>
            <a:endParaRPr kumimoji="0" lang="uk-UA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8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3" action="ppaction://hlinksldjump"/>
              </a:rPr>
              <a:t>Які у аудиторії цінності </a:t>
            </a:r>
            <a:r>
              <a:rPr lang="uk-UA" b="1" dirty="0" smtClean="0"/>
              <a:t>(п. 17)</a:t>
            </a:r>
            <a:r>
              <a:rPr lang="uk-UA" dirty="0" smtClean="0"/>
              <a:t>: цінності населення в основному пов’язані зі здоров’ям та матеріальною забезпеченістю. </a:t>
            </a:r>
            <a:r>
              <a:rPr lang="uk-UA" dirty="0" smtClean="0">
                <a:solidFill>
                  <a:schemeClr val="bg2"/>
                </a:solidFill>
              </a:rPr>
              <a:t>Рівень задоволеності цими сферами невисокий</a:t>
            </a:r>
            <a:r>
              <a:rPr lang="uk-UA" dirty="0" smtClean="0"/>
              <a:t>. 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4" action="ppaction://hlinksldjump"/>
              </a:rPr>
              <a:t>Чи відчувають себе в безпеці </a:t>
            </a:r>
            <a:r>
              <a:rPr lang="uk-UA" b="1" dirty="0" smtClean="0"/>
              <a:t>(п. 20): </a:t>
            </a:r>
            <a:r>
              <a:rPr lang="uk-UA" dirty="0" smtClean="0"/>
              <a:t>найвищій рівень тривожності у жителів Луганської та Миколаївської областей – більше 40% населення її декларують.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5" action="ppaction://hlinksldjump"/>
              </a:rPr>
              <a:t>Ритм життя </a:t>
            </a:r>
            <a:r>
              <a:rPr lang="uk-UA" b="1" dirty="0" smtClean="0"/>
              <a:t>(п. 21). </a:t>
            </a:r>
            <a:r>
              <a:rPr lang="uk-UA" dirty="0" smtClean="0"/>
              <a:t>З 9-ї до 17-ї по буднях більшість населення зайняти роботою, з 19 до 22 половина населення і більше дивляться ТБ. У вихідні в цей час ТБ дивляться ще більша частка населення.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6" action="ppaction://hlinksldjump"/>
              </a:rPr>
              <a:t>Чим цікавляться, інтереси </a:t>
            </a:r>
            <a:r>
              <a:rPr lang="uk-UA" b="1" dirty="0" smtClean="0"/>
              <a:t>(п. 22): </a:t>
            </a:r>
            <a:r>
              <a:rPr lang="uk-UA" dirty="0" smtClean="0"/>
              <a:t>інтереси населення випливають з їх цінностей: матеріальна забезпечення, здоров’я близьких та власне – у головному фокусі.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7" action="ppaction://hlinksldjump"/>
              </a:rPr>
              <a:t>Користування </a:t>
            </a:r>
            <a:r>
              <a:rPr lang="uk-UA" b="1" dirty="0" err="1" smtClean="0">
                <a:hlinkClick r:id="rId7" action="ppaction://hlinksldjump"/>
              </a:rPr>
              <a:t>гаджетами</a:t>
            </a:r>
            <a:r>
              <a:rPr lang="uk-UA" b="1" dirty="0" smtClean="0">
                <a:hlinkClick r:id="rId7" action="ppaction://hlinksldjump"/>
              </a:rPr>
              <a:t> під час перегляду ТБ</a:t>
            </a:r>
            <a:r>
              <a:rPr lang="uk-UA" b="1" dirty="0" smtClean="0"/>
              <a:t> (п. 23). </a:t>
            </a:r>
            <a:r>
              <a:rPr lang="uk-UA" dirty="0" smtClean="0"/>
              <a:t>Приблизно третина населення користується </a:t>
            </a:r>
            <a:r>
              <a:rPr lang="uk-UA" dirty="0" err="1" smtClean="0"/>
              <a:t>гаджетами</a:t>
            </a:r>
            <a:r>
              <a:rPr lang="uk-UA" dirty="0" smtClean="0"/>
              <a:t> під час перегляду ТБ.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7" action="ppaction://hlinksldjump"/>
              </a:rPr>
              <a:t>Який контент споживають на </a:t>
            </a:r>
            <a:r>
              <a:rPr lang="uk-UA" b="1" dirty="0" err="1" smtClean="0">
                <a:hlinkClick r:id="rId7" action="ppaction://hlinksldjump"/>
              </a:rPr>
              <a:t>гаджетах</a:t>
            </a:r>
            <a:r>
              <a:rPr lang="uk-UA" b="1" dirty="0" smtClean="0">
                <a:hlinkClick r:id="rId7" action="ppaction://hlinksldjump"/>
              </a:rPr>
              <a:t> </a:t>
            </a:r>
            <a:r>
              <a:rPr lang="uk-UA" b="1" dirty="0" smtClean="0"/>
              <a:t>(п. 24). </a:t>
            </a:r>
            <a:r>
              <a:rPr lang="uk-UA" dirty="0" smtClean="0"/>
              <a:t>В зоні їх уваги в основному </a:t>
            </a:r>
            <a:r>
              <a:rPr lang="uk-UA" dirty="0" err="1" smtClean="0"/>
              <a:t>соцмережі</a:t>
            </a:r>
            <a:r>
              <a:rPr lang="uk-UA" dirty="0" smtClean="0"/>
              <a:t> та деколи уточнення інформації щодо побаченого.</a:t>
            </a:r>
          </a:p>
          <a:p>
            <a:pPr lvl="1">
              <a:spcAft>
                <a:spcPts val="336"/>
              </a:spcAft>
              <a:buClr>
                <a:schemeClr val="tx1"/>
              </a:buClr>
              <a:buSzPct val="150000"/>
            </a:pPr>
            <a:r>
              <a:rPr lang="uk-UA" b="1" dirty="0" smtClean="0">
                <a:hlinkClick r:id="rId8" action="ppaction://hlinksldjump"/>
              </a:rPr>
              <a:t>Які жанри подобаються </a:t>
            </a:r>
            <a:r>
              <a:rPr lang="uk-UA" b="1" dirty="0" smtClean="0"/>
              <a:t>(п. 25). </a:t>
            </a:r>
            <a:r>
              <a:rPr lang="uk-UA" dirty="0" smtClean="0"/>
              <a:t>Новини та фільми намагаються не пропускати 45%-46% населення. На третьому місці гумор – 40%.</a:t>
            </a:r>
            <a:endParaRPr lang="uk-U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r>
              <a:rPr lang="uk-UA" dirty="0" smtClean="0"/>
              <a:t> </a:t>
            </a:r>
            <a:r>
              <a:rPr lang="en-US" dirty="0" smtClean="0"/>
              <a:t>TV audience</a:t>
            </a:r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361950" y="907273"/>
            <a:ext cx="11477331" cy="396875"/>
          </a:xfrm>
          <a:prstGeom prst="rect">
            <a:avLst/>
          </a:prstGeom>
        </p:spPr>
        <p:txBody>
          <a:bodyPr/>
          <a:lstStyle/>
          <a:p>
            <a:r>
              <a:rPr lang="uk-UA" sz="2200" dirty="0" smtClean="0">
                <a:solidFill>
                  <a:schemeClr val="bg2"/>
                </a:solidFill>
              </a:rPr>
              <a:t>Кольором</a:t>
            </a:r>
            <a:r>
              <a:rPr lang="uk-UA" sz="2200" dirty="0" smtClean="0"/>
              <a:t> відмічені акценти, що потребують найбільшої уваги</a:t>
            </a:r>
            <a:endParaRPr lang="uk-UA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963814" y="6444132"/>
            <a:ext cx="4559450" cy="12311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 дужках наведені номери розділів аплікаційної форми, яким відповідають дані висновки</a:t>
            </a:r>
            <a:endParaRPr kumimoji="0" lang="uk-UA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30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4"/>
          <p:cNvGraphicFramePr>
            <a:graphicFrameLocks/>
          </p:cNvGraphicFramePr>
          <p:nvPr>
            <p:extLst/>
          </p:nvPr>
        </p:nvGraphicFramePr>
        <p:xfrm>
          <a:off x="8172000" y="1708150"/>
          <a:ext cx="3888000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/>
          </p:nvPr>
        </p:nvGraphicFramePr>
        <p:xfrm>
          <a:off x="373300" y="1716703"/>
          <a:ext cx="3888000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Знання та перегляд каналів</a:t>
            </a:r>
            <a:endParaRPr lang="uk-U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Знання каналів суспільного мовлення невисоке</a:t>
            </a:r>
            <a:endParaRPr lang="en-US" dirty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uk-UA" dirty="0"/>
              <a:t> 18+, </a:t>
            </a:r>
            <a:r>
              <a:rPr lang="en-US" dirty="0"/>
              <a:t>n=</a:t>
            </a:r>
            <a:r>
              <a:rPr lang="uk-UA" dirty="0"/>
              <a:t>3300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63815" y="6378170"/>
            <a:ext cx="4040110" cy="246221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Які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телеканали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Ви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знаєте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хоча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б за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назвою</a:t>
            </a: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Які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ще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канали Ви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знаєте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хоча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б за </a:t>
            </a:r>
            <a:r>
              <a:rPr kumimoji="0" lang="ru-RU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назвою</a:t>
            </a: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26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>
            <p:extLst/>
          </p:nvPr>
        </p:nvGraphicFramePr>
        <p:xfrm>
          <a:off x="4152000" y="1716703"/>
          <a:ext cx="3888000" cy="414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2" name="Выгнутая вправо стрелка 1">
              <a:hlinkClick r:id="rId6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30729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Канал </a:t>
            </a:r>
            <a:r>
              <a:rPr lang="en-US" dirty="0"/>
              <a:t>UA:</a:t>
            </a:r>
            <a:r>
              <a:rPr lang="uk-UA" dirty="0"/>
              <a:t>Перший. </a:t>
            </a:r>
            <a:r>
              <a:rPr lang="uk-UA" dirty="0" smtClean="0"/>
              <a:t>Профіль сегментів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Аудиторія каналу представлена більш старшою аудиторією, молодша аудиторія частіше декларує відмову від перегляду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Base: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</a:t>
            </a:r>
            <a:r>
              <a:rPr lang="uk-UA" dirty="0" err="1" smtClean="0"/>
              <a:t>їни</a:t>
            </a:r>
            <a:r>
              <a:rPr lang="uk-UA" dirty="0" smtClean="0"/>
              <a:t> 18+, сегменти аудиторії:</a:t>
            </a:r>
            <a:endParaRPr lang="en-GB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/>
          </p:nvPr>
        </p:nvGraphicFramePr>
        <p:xfrm>
          <a:off x="385763" y="1658675"/>
          <a:ext cx="11439525" cy="12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5"/>
          <p:cNvGraphicFramePr>
            <a:graphicFrameLocks noGrp="1"/>
          </p:cNvGraphicFramePr>
          <p:nvPr>
            <p:extLst/>
          </p:nvPr>
        </p:nvGraphicFramePr>
        <p:xfrm>
          <a:off x="1997074" y="2882897"/>
          <a:ext cx="8188325" cy="2832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665">
                  <a:extLst>
                    <a:ext uri="{9D8B030D-6E8A-4147-A177-3AD203B41FA5}">
                      <a16:colId xmlns:a16="http://schemas.microsoft.com/office/drawing/2014/main" val="711961249"/>
                    </a:ext>
                  </a:extLst>
                </a:gridCol>
                <a:gridCol w="1637665">
                  <a:extLst>
                    <a:ext uri="{9D8B030D-6E8A-4147-A177-3AD203B41FA5}">
                      <a16:colId xmlns:a16="http://schemas.microsoft.com/office/drawing/2014/main" val="1955625982"/>
                    </a:ext>
                  </a:extLst>
                </a:gridCol>
                <a:gridCol w="1637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807">
                <a:tc>
                  <a:txBody>
                    <a:bodyPr/>
                    <a:lstStyle/>
                    <a:p>
                      <a:pPr algn="l"/>
                      <a:endParaRPr lang="en-GB" sz="10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Неосновна аудиторія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Відмова від перегляду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Знають, але не дивляться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Не знають канал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іки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18-29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іки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30-44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іки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45-60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Чолов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іки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Жінки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18-29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Жінки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30-44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Жінки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45-60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Жінки 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Високий статок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904101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Вище 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среднього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29134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Средній</a:t>
                      </a:r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статок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283763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Нижче </a:t>
                      </a:r>
                      <a:r>
                        <a:rPr lang="uk-UA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среднього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1345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Низький</a:t>
                      </a:r>
                      <a:endParaRPr lang="uk-UA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362179"/>
                  </a:ext>
                </a:extLst>
              </a:tr>
              <a:tr h="188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0898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33902" y="3116580"/>
          <a:ext cx="1092200" cy="221838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1936255313"/>
                    </a:ext>
                  </a:extLst>
                </a:gridCol>
              </a:tblGrid>
              <a:tr h="1470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тать 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</a:t>
                      </a:r>
                      <a:r>
                        <a:rPr lang="uk-UA" sz="10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ік</a:t>
                      </a:r>
                      <a:endParaRPr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419415"/>
                  </a:ext>
                </a:extLst>
              </a:tr>
              <a:tr h="747720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Рівень</a:t>
                      </a:r>
                      <a:r>
                        <a:rPr lang="uk-UA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статків</a:t>
                      </a:r>
                      <a:endParaRPr lang="uk-UA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8154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63815" y="62550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lang="ru-RU" sz="800" dirty="0" err="1">
                <a:solidFill>
                  <a:srgbClr val="717171"/>
                </a:solidFill>
              </a:rPr>
              <a:t>Питання</a:t>
            </a:r>
            <a:r>
              <a:rPr lang="ru-RU" sz="800" dirty="0">
                <a:solidFill>
                  <a:srgbClr val="717171"/>
                </a:solidFill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ще</a:t>
            </a:r>
            <a:r>
              <a:rPr lang="ru-RU" sz="800" dirty="0">
                <a:solidFill>
                  <a:srgbClr val="717171"/>
                </a:solidFill>
              </a:rPr>
              <a:t> канали Ви </a:t>
            </a:r>
            <a:r>
              <a:rPr lang="ru-RU" sz="800" dirty="0" err="1">
                <a:solidFill>
                  <a:srgbClr val="717171"/>
                </a:solidFill>
              </a:rPr>
              <a:t>знаєте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хоча</a:t>
            </a:r>
            <a:r>
              <a:rPr lang="ru-RU" sz="800" dirty="0">
                <a:solidFill>
                  <a:srgbClr val="717171"/>
                </a:solidFill>
              </a:rPr>
              <a:t> б за </a:t>
            </a:r>
            <a:r>
              <a:rPr lang="ru-RU" sz="800" dirty="0" err="1">
                <a:solidFill>
                  <a:srgbClr val="717171"/>
                </a:solidFill>
              </a:rPr>
              <a:t>назвою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каналів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дивилися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хоча</a:t>
            </a:r>
            <a:r>
              <a:rPr lang="ru-RU" sz="800" dirty="0">
                <a:solidFill>
                  <a:srgbClr val="717171"/>
                </a:solidFill>
              </a:rPr>
              <a:t> б раз за </a:t>
            </a:r>
            <a:r>
              <a:rPr lang="ru-RU" sz="800" dirty="0" err="1">
                <a:solidFill>
                  <a:srgbClr val="717171"/>
                </a:solidFill>
              </a:rPr>
              <a:t>останній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місяць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Який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із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каналів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дивитеся</a:t>
            </a:r>
            <a:r>
              <a:rPr lang="ru-RU" sz="800" dirty="0">
                <a:solidFill>
                  <a:srgbClr val="717171"/>
                </a:solidFill>
              </a:rPr>
              <a:t> НАЙЧАСТІШЕ?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з </a:t>
            </a:r>
            <a:r>
              <a:rPr lang="ru-RU" sz="800" dirty="0" err="1">
                <a:solidFill>
                  <a:srgbClr val="717171"/>
                </a:solidFill>
              </a:rPr>
              <a:t>цих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каналів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ніколи</a:t>
            </a:r>
            <a:r>
              <a:rPr lang="ru-RU" sz="800" dirty="0">
                <a:solidFill>
                  <a:srgbClr val="717171"/>
                </a:solidFill>
              </a:rPr>
              <a:t> не будете </a:t>
            </a:r>
            <a:r>
              <a:rPr lang="ru-RU" sz="800" dirty="0" err="1">
                <a:solidFill>
                  <a:srgbClr val="717171"/>
                </a:solidFill>
              </a:rPr>
              <a:t>дивитися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</a:p>
        </p:txBody>
      </p:sp>
      <p:sp>
        <p:nvSpPr>
          <p:cNvPr id="13" name="Rectangle 63"/>
          <p:cNvSpPr/>
          <p:nvPr/>
        </p:nvSpPr>
        <p:spPr>
          <a:xfrm>
            <a:off x="5065532" y="6234616"/>
            <a:ext cx="4150685" cy="184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b="0" dirty="0">
                <a:solidFill>
                  <a:schemeClr val="tx1"/>
                </a:solidFill>
              </a:rPr>
              <a:t>Affinity </a:t>
            </a:r>
            <a:r>
              <a:rPr lang="en-GB" sz="800" b="0" dirty="0" err="1">
                <a:solidFill>
                  <a:schemeClr val="tx1"/>
                </a:solidFill>
              </a:rPr>
              <a:t>Ind</a:t>
            </a:r>
            <a:r>
              <a:rPr lang="en-US" sz="800" b="0" dirty="0">
                <a:solidFill>
                  <a:schemeClr val="tx1"/>
                </a:solidFill>
              </a:rPr>
              <a:t>ex </a:t>
            </a:r>
            <a:r>
              <a:rPr lang="ru-RU" sz="800" b="0" dirty="0" err="1">
                <a:solidFill>
                  <a:schemeClr val="tx1"/>
                </a:solidFill>
              </a:rPr>
              <a:t>більше</a:t>
            </a:r>
            <a:r>
              <a:rPr lang="ru-RU" sz="800" b="0" dirty="0">
                <a:solidFill>
                  <a:schemeClr val="tx1"/>
                </a:solidFill>
              </a:rPr>
              <a:t> 110 </a:t>
            </a:r>
            <a:r>
              <a:rPr lang="uk-UA" sz="800" b="0" dirty="0">
                <a:solidFill>
                  <a:schemeClr val="tx1"/>
                </a:solidFill>
              </a:rPr>
              <a:t>і % більше 10</a:t>
            </a:r>
            <a:endParaRPr lang="en-GB" sz="800" b="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97723" y="6272718"/>
            <a:ext cx="108000" cy="108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29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626285" y="6228575"/>
          <a:ext cx="2197100" cy="52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0848">
                  <a:extLst>
                    <a:ext uri="{9D8B030D-6E8A-4147-A177-3AD203B41FA5}">
                      <a16:colId xmlns:a16="http://schemas.microsoft.com/office/drawing/2014/main" val="173629398"/>
                    </a:ext>
                  </a:extLst>
                </a:gridCol>
                <a:gridCol w="886252">
                  <a:extLst>
                    <a:ext uri="{9D8B030D-6E8A-4147-A177-3AD203B41FA5}">
                      <a16:colId xmlns:a16="http://schemas.microsoft.com/office/drawing/2014/main" val="1699274871"/>
                    </a:ext>
                  </a:extLst>
                </a:gridCol>
              </a:tblGrid>
              <a:tr h="113959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Неосновна аудиторія</a:t>
                      </a:r>
                      <a:endParaRPr lang="uk-U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n=475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338409"/>
                  </a:ext>
                </a:extLst>
              </a:tr>
              <a:tr h="113959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Відмова від перегляду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n=374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91437"/>
                  </a:ext>
                </a:extLst>
              </a:tr>
              <a:tr h="113959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Знають, але не дивляться</a:t>
                      </a:r>
                      <a:endParaRPr lang="uk-U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58399"/>
                  </a:ext>
                </a:extLst>
              </a:tr>
              <a:tr h="113959">
                <a:tc>
                  <a:txBody>
                    <a:bodyPr/>
                    <a:lstStyle/>
                    <a:p>
                      <a:pPr algn="l" fontAlgn="b"/>
                      <a:r>
                        <a:rPr lang="uk-UA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знають канал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n=1212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739082"/>
                  </a:ext>
                </a:extLst>
              </a:tr>
            </a:tbl>
          </a:graphicData>
        </a:graphic>
      </p:graphicFrame>
      <p:sp>
        <p:nvSpPr>
          <p:cNvPr id="12" name="Шеврон 11"/>
          <p:cNvSpPr/>
          <p:nvPr/>
        </p:nvSpPr>
        <p:spPr bwMode="ltGray">
          <a:xfrm rot="10800000">
            <a:off x="8489949" y="6241817"/>
            <a:ext cx="142685" cy="499296"/>
          </a:xfrm>
          <a:prstGeom prst="chevron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uk-UA" sz="1600" b="0" dirty="0" err="1" smtClean="0">
              <a:solidFill>
                <a:schemeClr val="tx1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9" name="Выгнутая вправо стрелка 18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39309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Дов</a:t>
            </a:r>
            <a:r>
              <a:rPr lang="uk-UA" dirty="0" err="1" smtClean="0"/>
              <a:t>іра</a:t>
            </a:r>
            <a:r>
              <a:rPr lang="uk-UA" dirty="0" smtClean="0"/>
              <a:t> каналам та новинам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UA</a:t>
            </a:r>
            <a:r>
              <a:rPr lang="uk-UA" dirty="0" smtClean="0"/>
              <a:t>:Перший на 4му місці за рівнем довіри каналу і на 3му за рівнем довіри новинам. В цілому довіра новинам низька у всіх каналів</a:t>
            </a:r>
            <a:endParaRPr lang="en-GB" dirty="0"/>
          </a:p>
        </p:txBody>
      </p:sp>
      <p:graphicFrame>
        <p:nvGraphicFramePr>
          <p:cNvPr id="10" name="Content Placeholder 7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57188" y="1708150"/>
          <a:ext cx="5627688" cy="400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Table 5"/>
          <p:cNvGraphicFramePr>
            <a:graphicFrameLocks noGrp="1"/>
          </p:cNvGraphicFramePr>
          <p:nvPr>
            <p:extLst/>
          </p:nvPr>
        </p:nvGraphicFramePr>
        <p:xfrm>
          <a:off x="7373028" y="1819989"/>
          <a:ext cx="3483887" cy="3729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239">
                <a:tc>
                  <a:txBody>
                    <a:bodyPr/>
                    <a:lstStyle/>
                    <a:p>
                      <a:pPr algn="l"/>
                      <a:endParaRPr lang="en-GB" sz="1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 b="0" baseline="0" dirty="0" smtClean="0"/>
                        <a:t>Каналу </a:t>
                      </a:r>
                    </a:p>
                    <a:p>
                      <a:pPr algn="ctr"/>
                      <a:r>
                        <a:rPr lang="uk-UA" sz="1000" b="0" baseline="0" dirty="0" smtClean="0"/>
                        <a:t>(оцінка 4 або 5)</a:t>
                      </a:r>
                      <a:endParaRPr lang="en-GB" sz="10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 b="0" dirty="0" smtClean="0"/>
                        <a:t>Новинам</a:t>
                      </a:r>
                      <a:endParaRPr lang="en-GB" sz="10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1+1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Інтер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ICTV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Україна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UA:</a:t>
                      </a:r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Культура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UA:</a:t>
                      </a:r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Перший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39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Довіра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UA:</a:t>
                      </a:r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Крим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Text Placeholder 6"/>
          <p:cNvSpPr txBox="1">
            <a:spLocks/>
          </p:cNvSpPr>
          <p:nvPr/>
        </p:nvSpPr>
        <p:spPr>
          <a:xfrm>
            <a:off x="6096000" y="6393509"/>
            <a:ext cx="4670778" cy="1977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2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Base:</a:t>
            </a:r>
            <a:r>
              <a:rPr lang="uk-UA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18+, аудиторія </a:t>
            </a:r>
            <a:r>
              <a:rPr lang="uk-UA" dirty="0"/>
              <a:t>каналів за місяць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963815" y="62550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Чи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довіряєте</a:t>
            </a:r>
            <a:r>
              <a:rPr lang="ru-RU" sz="800" dirty="0">
                <a:solidFill>
                  <a:srgbClr val="717171"/>
                </a:solidFill>
              </a:rPr>
              <a:t> Ви </a:t>
            </a:r>
            <a:r>
              <a:rPr lang="ru-RU" sz="800" dirty="0" err="1">
                <a:solidFill>
                  <a:srgbClr val="717171"/>
                </a:solidFill>
              </a:rPr>
              <a:t>наступним</a:t>
            </a:r>
            <a:r>
              <a:rPr lang="ru-RU" sz="800" dirty="0">
                <a:solidFill>
                  <a:srgbClr val="717171"/>
                </a:solidFill>
              </a:rPr>
              <a:t> телеканалам?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характеристики, на Вашу думку, </a:t>
            </a:r>
            <a:r>
              <a:rPr lang="ru-RU" sz="800" dirty="0" err="1">
                <a:solidFill>
                  <a:srgbClr val="717171"/>
                </a:solidFill>
              </a:rPr>
              <a:t>підходять</a:t>
            </a:r>
            <a:r>
              <a:rPr lang="ru-RU" sz="800" dirty="0">
                <a:solidFill>
                  <a:srgbClr val="717171"/>
                </a:solidFill>
              </a:rPr>
              <a:t> телеканалу _____? Ви можете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одну характеристику, </a:t>
            </a:r>
            <a:r>
              <a:rPr lang="ru-RU" sz="800" dirty="0" err="1">
                <a:solidFill>
                  <a:srgbClr val="717171"/>
                </a:solidFill>
              </a:rPr>
              <a:t>кілька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або</a:t>
            </a:r>
            <a:r>
              <a:rPr lang="ru-RU" sz="800" dirty="0">
                <a:solidFill>
                  <a:srgbClr val="717171"/>
                </a:solidFill>
              </a:rPr>
              <a:t> не </a:t>
            </a:r>
            <a:r>
              <a:rPr lang="ru-RU" sz="800" dirty="0" err="1">
                <a:solidFill>
                  <a:srgbClr val="717171"/>
                </a:solidFill>
              </a:rPr>
              <a:t>вибрати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жодної</a:t>
            </a:r>
            <a:r>
              <a:rPr lang="ru-RU" sz="800" dirty="0">
                <a:solidFill>
                  <a:srgbClr val="717171"/>
                </a:solidFill>
              </a:rPr>
              <a:t>. </a:t>
            </a:r>
            <a:r>
              <a:rPr lang="ru-RU" sz="800" dirty="0" smtClean="0">
                <a:solidFill>
                  <a:srgbClr val="717171"/>
                </a:solidFill>
              </a:rPr>
              <a:t>Риса: Я </a:t>
            </a:r>
            <a:r>
              <a:rPr lang="ru-RU" sz="800" dirty="0" err="1">
                <a:solidFill>
                  <a:srgbClr val="717171"/>
                </a:solidFill>
              </a:rPr>
              <a:t>довіряю</a:t>
            </a:r>
            <a:r>
              <a:rPr lang="ru-RU" sz="800" dirty="0">
                <a:solidFill>
                  <a:srgbClr val="717171"/>
                </a:solidFill>
              </a:rPr>
              <a:t> новинам на </a:t>
            </a:r>
            <a:r>
              <a:rPr lang="ru-RU" sz="800" dirty="0" err="1">
                <a:solidFill>
                  <a:srgbClr val="717171"/>
                </a:solidFill>
              </a:rPr>
              <a:t>цьому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каналі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63"/>
          <p:cNvSpPr/>
          <p:nvPr/>
        </p:nvSpPr>
        <p:spPr>
          <a:xfrm>
            <a:off x="6156960" y="6234616"/>
            <a:ext cx="3059257" cy="184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800" b="0" dirty="0" smtClean="0">
                <a:solidFill>
                  <a:schemeClr val="tx1"/>
                </a:solidFill>
              </a:rPr>
              <a:t>Максимальні значення</a:t>
            </a:r>
            <a:endParaRPr lang="en-GB" sz="800" b="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97723" y="6272718"/>
            <a:ext cx="108000" cy="108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38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984876" y="6559077"/>
          <a:ext cx="5292727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591">
                  <a:extLst>
                    <a:ext uri="{9D8B030D-6E8A-4147-A177-3AD203B41FA5}">
                      <a16:colId xmlns:a16="http://schemas.microsoft.com/office/drawing/2014/main" val="4053722768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8919064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34942387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1710212434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2593205306"/>
                    </a:ext>
                  </a:extLst>
                </a:gridCol>
                <a:gridCol w="661591">
                  <a:extLst>
                    <a:ext uri="{9D8B030D-6E8A-4147-A177-3AD203B41FA5}">
                      <a16:colId xmlns:a16="http://schemas.microsoft.com/office/drawing/2014/main" val="3216387855"/>
                    </a:ext>
                  </a:extLst>
                </a:gridCol>
                <a:gridCol w="693614">
                  <a:extLst>
                    <a:ext uri="{9D8B030D-6E8A-4147-A177-3AD203B41FA5}">
                      <a16:colId xmlns:a16="http://schemas.microsoft.com/office/drawing/2014/main" val="3227757714"/>
                    </a:ext>
                  </a:extLst>
                </a:gridCol>
                <a:gridCol w="629567">
                  <a:extLst>
                    <a:ext uri="{9D8B030D-6E8A-4147-A177-3AD203B41FA5}">
                      <a16:colId xmlns:a16="http://schemas.microsoft.com/office/drawing/2014/main" val="4101367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b"/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1+1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Інтер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ICTV</a:t>
                      </a:r>
                      <a:endParaRPr lang="en-US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Україна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Перший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Культура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  <a:latin typeface="+mn-lt"/>
                        </a:rPr>
                        <a:t>UA:</a:t>
                      </a:r>
                      <a:r>
                        <a:rPr lang="uk-UA" sz="800" u="none" strike="noStrike">
                          <a:effectLst/>
                          <a:latin typeface="+mn-lt"/>
                        </a:rPr>
                        <a:t>Крим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87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n=</a:t>
                      </a:r>
                      <a:endParaRPr lang="en-US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2646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2296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2204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2150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509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>
                          <a:effectLst/>
                          <a:latin typeface="+mn-lt"/>
                        </a:rPr>
                        <a:t>110</a:t>
                      </a:r>
                      <a:endParaRPr lang="uk-UA" sz="800" b="0" i="0" u="none" strike="noStrike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+mn-lt"/>
                        </a:rPr>
                        <a:t>95</a:t>
                      </a:r>
                      <a:endParaRPr lang="uk-UA" sz="800" b="0" i="0" u="none" strike="noStrike" dirty="0">
                        <a:solidFill>
                          <a:srgbClr val="71717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1411714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4" name="Выгнутая вправо стрелка 13">
              <a:hlinkClick r:id="rId4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89011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Програми </a:t>
            </a:r>
            <a:r>
              <a:rPr lang="en-US" dirty="0" smtClean="0"/>
              <a:t>UA:</a:t>
            </a:r>
            <a:r>
              <a:rPr lang="ru-RU" dirty="0" smtClean="0"/>
              <a:t>Перший, ТОП-16 </a:t>
            </a:r>
            <a:r>
              <a:rPr lang="ru-RU" dirty="0" err="1" smtClean="0"/>
              <a:t>програм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/>
              <a:t>38% аудиторії знають програму Погода, 17% її дивляться</a:t>
            </a:r>
            <a:endParaRPr lang="uk-U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Base: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</a:t>
            </a:r>
            <a:r>
              <a:rPr lang="uk-UA" dirty="0" err="1"/>
              <a:t>їни</a:t>
            </a:r>
            <a:r>
              <a:rPr lang="uk-UA" dirty="0"/>
              <a:t> </a:t>
            </a:r>
            <a:r>
              <a:rPr lang="uk-UA" dirty="0" smtClean="0"/>
              <a:t>18</a:t>
            </a:r>
            <a:r>
              <a:rPr lang="uk-UA" dirty="0"/>
              <a:t>+, аудиторія </a:t>
            </a:r>
            <a:r>
              <a:rPr lang="en-US" dirty="0" smtClean="0"/>
              <a:t>UA:</a:t>
            </a:r>
            <a:r>
              <a:rPr lang="ru-RU" dirty="0" smtClean="0"/>
              <a:t>Перший</a:t>
            </a:r>
            <a:r>
              <a:rPr lang="uk-UA" dirty="0" smtClean="0"/>
              <a:t> </a:t>
            </a:r>
            <a:r>
              <a:rPr lang="uk-UA" dirty="0"/>
              <a:t>за </a:t>
            </a:r>
            <a:r>
              <a:rPr lang="uk-UA" dirty="0" smtClean="0"/>
              <a:t>місяць</a:t>
            </a:r>
            <a:r>
              <a:rPr lang="en-US" dirty="0" smtClean="0"/>
              <a:t>, n=509</a:t>
            </a:r>
            <a:endParaRPr lang="en-GB" dirty="0"/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361950" y="1711325"/>
          <a:ext cx="5934346" cy="400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/>
          </p:cNvGraphicFramePr>
          <p:nvPr>
            <p:extLst/>
          </p:nvPr>
        </p:nvGraphicFramePr>
        <p:xfrm>
          <a:off x="6296296" y="1711325"/>
          <a:ext cx="5248151" cy="411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63815" y="6305859"/>
            <a:ext cx="4040110" cy="369332"/>
          </a:xfrm>
          <a:prstGeom prst="rect">
            <a:avLst/>
          </a:prstGeom>
          <a:noFill/>
        </p:spPr>
        <p:txBody>
          <a:bodyPr wrap="square" lIns="35993" tIns="0" rIns="35993" bIns="0" rtlCol="0" anchor="b" anchorCtr="0">
            <a:spAutoFit/>
          </a:bodyPr>
          <a:lstStyle/>
          <a:p>
            <a:pPr>
              <a:defRPr/>
            </a:pPr>
            <a:r>
              <a:rPr kumimoji="0" lang="ru-R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Питання</a:t>
            </a:r>
            <a:r>
              <a:rPr lang="en-US" sz="800" dirty="0" smtClean="0">
                <a:solidFill>
                  <a:srgbClr val="717171"/>
                </a:solidFill>
                <a:latin typeface="Arial"/>
              </a:rPr>
              <a:t>: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передачі</a:t>
            </a:r>
            <a:r>
              <a:rPr lang="ru-RU" sz="800" dirty="0">
                <a:solidFill>
                  <a:srgbClr val="717171"/>
                </a:solidFill>
              </a:rPr>
              <a:t> каналу _____ Ви </a:t>
            </a:r>
            <a:r>
              <a:rPr lang="ru-RU" sz="800" dirty="0" err="1">
                <a:solidFill>
                  <a:srgbClr val="717171"/>
                </a:solidFill>
              </a:rPr>
              <a:t>знаєте</a:t>
            </a:r>
            <a:r>
              <a:rPr lang="ru-RU" sz="800" dirty="0">
                <a:solidFill>
                  <a:srgbClr val="717171"/>
                </a:solidFill>
              </a:rPr>
              <a:t>? </a:t>
            </a:r>
            <a:r>
              <a:rPr lang="ru-RU" sz="800" dirty="0" err="1">
                <a:solidFill>
                  <a:srgbClr val="717171"/>
                </a:solidFill>
              </a:rPr>
              <a:t>Які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передачі</a:t>
            </a:r>
            <a:r>
              <a:rPr lang="ru-RU" sz="800" dirty="0">
                <a:solidFill>
                  <a:srgbClr val="717171"/>
                </a:solidFill>
              </a:rPr>
              <a:t> каналу _____ Ви </a:t>
            </a:r>
            <a:r>
              <a:rPr lang="ru-RU" sz="800" dirty="0" err="1">
                <a:solidFill>
                  <a:srgbClr val="717171"/>
                </a:solidFill>
              </a:rPr>
              <a:t>дивитеся</a:t>
            </a:r>
            <a:r>
              <a:rPr lang="ru-RU" sz="800" dirty="0">
                <a:solidFill>
                  <a:srgbClr val="717171"/>
                </a:solidFill>
              </a:rPr>
              <a:t> регулярно</a:t>
            </a:r>
            <a:r>
              <a:rPr lang="ru-RU" sz="800" dirty="0" smtClean="0">
                <a:solidFill>
                  <a:srgbClr val="717171"/>
                </a:solidFill>
              </a:rPr>
              <a:t>?</a:t>
            </a:r>
            <a:r>
              <a:rPr lang="en-US" sz="800" dirty="0" smtClean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Оцініть</a:t>
            </a:r>
            <a:r>
              <a:rPr lang="ru-RU" sz="800" dirty="0">
                <a:solidFill>
                  <a:srgbClr val="717171"/>
                </a:solidFill>
              </a:rPr>
              <a:t>, будь ласка, </a:t>
            </a:r>
            <a:r>
              <a:rPr lang="ru-RU" sz="800" dirty="0" err="1">
                <a:solidFill>
                  <a:srgbClr val="717171"/>
                </a:solidFill>
              </a:rPr>
              <a:t>наступні</a:t>
            </a:r>
            <a:r>
              <a:rPr lang="ru-RU" sz="800" dirty="0">
                <a:solidFill>
                  <a:srgbClr val="717171"/>
                </a:solidFill>
              </a:rPr>
              <a:t> </a:t>
            </a:r>
            <a:r>
              <a:rPr lang="ru-RU" sz="800" dirty="0" err="1">
                <a:solidFill>
                  <a:srgbClr val="717171"/>
                </a:solidFill>
              </a:rPr>
              <a:t>передачі</a:t>
            </a:r>
            <a:r>
              <a:rPr lang="ru-RU" sz="800" dirty="0">
                <a:solidFill>
                  <a:srgbClr val="717171"/>
                </a:solidFill>
              </a:rPr>
              <a:t> по 5-бальній </a:t>
            </a:r>
            <a:r>
              <a:rPr lang="ru-RU" sz="800" dirty="0" err="1">
                <a:solidFill>
                  <a:srgbClr val="717171"/>
                </a:solidFill>
              </a:rPr>
              <a:t>шкалі</a:t>
            </a:r>
            <a:r>
              <a:rPr lang="ru-RU" sz="800" dirty="0">
                <a:solidFill>
                  <a:srgbClr val="717171"/>
                </a:solidFill>
              </a:rPr>
              <a:t>, де 5 - </a:t>
            </a:r>
            <a:r>
              <a:rPr lang="ru-RU" sz="800" dirty="0" err="1">
                <a:solidFill>
                  <a:srgbClr val="717171"/>
                </a:solidFill>
              </a:rPr>
              <a:t>чудова</a:t>
            </a:r>
            <a:r>
              <a:rPr lang="ru-RU" sz="800" dirty="0">
                <a:solidFill>
                  <a:srgbClr val="717171"/>
                </a:solidFill>
              </a:rPr>
              <a:t> передача, а 1 - </a:t>
            </a:r>
            <a:r>
              <a:rPr lang="ru-RU" sz="800" dirty="0" err="1">
                <a:solidFill>
                  <a:srgbClr val="717171"/>
                </a:solidFill>
              </a:rPr>
              <a:t>жахлива</a:t>
            </a:r>
            <a:r>
              <a:rPr lang="ru-RU" sz="800" dirty="0">
                <a:solidFill>
                  <a:srgbClr val="717171"/>
                </a:solidFill>
              </a:rPr>
              <a:t>?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43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1616809" y="267303"/>
            <a:ext cx="269304" cy="369996"/>
            <a:chOff x="11100594" y="6251243"/>
            <a:chExt cx="269304" cy="369996"/>
          </a:xfrm>
        </p:grpSpPr>
        <p:sp>
          <p:nvSpPr>
            <p:cNvPr id="12" name="Выгнутая вправо стрелка 11">
              <a:hlinkClick r:id="rId5" action="ppaction://hlinksldjump"/>
            </p:cNvPr>
            <p:cNvSpPr/>
            <p:nvPr/>
          </p:nvSpPr>
          <p:spPr bwMode="ltGray">
            <a:xfrm>
              <a:off x="11100594" y="6251243"/>
              <a:ext cx="241300" cy="246221"/>
            </a:xfrm>
            <a:prstGeom prst="curvedLeftArrow">
              <a:avLst/>
            </a:prstGeom>
            <a:solidFill>
              <a:srgbClr val="71717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uk-UA" sz="1600" b="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100594" y="6467351"/>
              <a:ext cx="26930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dirty="0" smtClean="0"/>
                <a:t>back</a:t>
              </a:r>
              <a:endParaRPr lang="uk-UA" sz="10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79046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POSITION" val="FOOTER"/>
  <p:tag name="LOGO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heme/theme1.xml><?xml version="1.0" encoding="utf-8"?>
<a:theme xmlns:a="http://schemas.openxmlformats.org/drawingml/2006/main" name="Kantar TNS Presentation Template (16_9)">
  <a:themeElements>
    <a:clrScheme name="Другая 1">
      <a:dk1>
        <a:srgbClr val="717171"/>
      </a:dk1>
      <a:lt1>
        <a:srgbClr val="FFFFFF"/>
      </a:lt1>
      <a:dk2>
        <a:srgbClr val="81C341"/>
      </a:dk2>
      <a:lt2>
        <a:srgbClr val="E5007E"/>
      </a:lt2>
      <a:accent1>
        <a:srgbClr val="C50017"/>
      </a:accent1>
      <a:accent2>
        <a:srgbClr val="F7911E"/>
      </a:accent2>
      <a:accent3>
        <a:srgbClr val="EF5205"/>
      </a:accent3>
      <a:accent4>
        <a:srgbClr val="7A2280"/>
      </a:accent4>
      <a:accent5>
        <a:srgbClr val="3EB1CC"/>
      </a:accent5>
      <a:accent6>
        <a:srgbClr val="4655A5"/>
      </a:accent6>
      <a:hlink>
        <a:srgbClr val="717171"/>
      </a:hlink>
      <a:folHlink>
        <a:srgbClr val="71717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presentations and pitches.potx" id="{4FD1AF3B-7D88-461C-A10B-69DE620C401C}" vid="{075ABD20-D504-49F6-8675-C2117560A7E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6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7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8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ustom 429">
    <a:dk1>
      <a:srgbClr val="717171"/>
    </a:dk1>
    <a:lt1>
      <a:srgbClr val="FFFFFF"/>
    </a:lt1>
    <a:dk2>
      <a:srgbClr val="1DB3E8"/>
    </a:dk2>
    <a:lt2>
      <a:srgbClr val="96C11D"/>
    </a:lt2>
    <a:accent1>
      <a:srgbClr val="BD9B08"/>
    </a:accent1>
    <a:accent2>
      <a:srgbClr val="E60D7F"/>
    </a:accent2>
    <a:accent3>
      <a:srgbClr val="A84E97"/>
    </a:accent3>
    <a:accent4>
      <a:srgbClr val="0EADC3"/>
    </a:accent4>
    <a:accent5>
      <a:srgbClr val="F29107"/>
    </a:accent5>
    <a:accent6>
      <a:srgbClr val="FFD81D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Custom 403">
    <a:dk1>
      <a:sysClr val="windowText" lastClr="000000"/>
    </a:dk1>
    <a:lt1>
      <a:sysClr val="window" lastClr="FFFFFF"/>
    </a:lt1>
    <a:dk2>
      <a:srgbClr val="BD9B08"/>
    </a:dk2>
    <a:lt2>
      <a:srgbClr val="E7E7E7"/>
    </a:lt2>
    <a:accent1>
      <a:srgbClr val="C0C0C0"/>
    </a:accent1>
    <a:accent2>
      <a:srgbClr val="989898"/>
    </a:accent2>
    <a:accent3>
      <a:srgbClr val="717171"/>
    </a:accent3>
    <a:accent4>
      <a:srgbClr val="93C021"/>
    </a:accent4>
    <a:accent5>
      <a:srgbClr val="00B6ED"/>
    </a:accent5>
    <a:accent6>
      <a:srgbClr val="E5007E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3385</Words>
  <Application>Microsoft Office PowerPoint</Application>
  <PresentationFormat>Широкоэкранный</PresentationFormat>
  <Paragraphs>879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黑体</vt:lpstr>
      <vt:lpstr>Wingdings</vt:lpstr>
      <vt:lpstr>Kantar TNS Presentation Template (16_9)</vt:lpstr>
      <vt:lpstr>Дослідження аудиторії суспільного ТВ та радіо. Аналітичний звіт.</vt:lpstr>
      <vt:lpstr>Дизайн дослідження </vt:lpstr>
      <vt:lpstr>Key findings TV audience</vt:lpstr>
      <vt:lpstr>Key findings TV audience</vt:lpstr>
      <vt:lpstr>Key findings TV audience</vt:lpstr>
      <vt:lpstr>Знання та перегляд каналів</vt:lpstr>
      <vt:lpstr>Канал UA:Перший. Профіль сегментів</vt:lpstr>
      <vt:lpstr>Довіра каналам та новинам</vt:lpstr>
      <vt:lpstr>Програми UA:Перший, ТОП-16 програм</vt:lpstr>
      <vt:lpstr>Інформаційні потреби та рівень їх задоволення (частина 1 з 2)</vt:lpstr>
      <vt:lpstr>Інформаційні потреби та рівень їх задоволення (частина 2 з 2)</vt:lpstr>
      <vt:lpstr>Імідж каналів (частина 1 з 2)</vt:lpstr>
      <vt:lpstr>Імідж каналів (частина 2 з 2)</vt:lpstr>
      <vt:lpstr>Джерела отримання інформації</vt:lpstr>
      <vt:lpstr>Суспільно-політичні теми. Все населення (частина 1 з 2)</vt:lpstr>
      <vt:lpstr>Суспільно-політичні теми. Все населення (частина 2 з 2)</vt:lpstr>
      <vt:lpstr>Чи важливо впливати на контент</vt:lpstr>
      <vt:lpstr>Що таке суспільне мовлення</vt:lpstr>
      <vt:lpstr>Що таке суспільне мовлення і які канали до нього входять</vt:lpstr>
      <vt:lpstr>Готовність платити за контент</vt:lpstr>
      <vt:lpstr>Ціна за підписку на місяць на пакет з суспільних каналів та радіостанцій</vt:lpstr>
      <vt:lpstr>Цінності аудиторії UA:Перший</vt:lpstr>
      <vt:lpstr>Внутрішній стан</vt:lpstr>
      <vt:lpstr>Користування гаджетами під час перегляду телевізора</vt:lpstr>
      <vt:lpstr>Інтереси аудиторії</vt:lpstr>
      <vt:lpstr>Розпорядок дня у будні дні. Все населення</vt:lpstr>
      <vt:lpstr>Розпорядок дня у вихідні дні. Все населення</vt:lpstr>
      <vt:lpstr>Улюблені телепередачі. Все населення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Регіональний розподіл</dc:title>
  <dc:creator>Maryna Kostromina</dc:creator>
  <cp:lastModifiedBy>Maryna Kostromina</cp:lastModifiedBy>
  <cp:revision>9</cp:revision>
  <dcterms:created xsi:type="dcterms:W3CDTF">2018-01-12T14:42:37Z</dcterms:created>
  <dcterms:modified xsi:type="dcterms:W3CDTF">2018-01-21T19:00:39Z</dcterms:modified>
</cp:coreProperties>
</file>