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6" r:id="rId2"/>
    <p:sldId id="279" r:id="rId3"/>
    <p:sldId id="284" r:id="rId4"/>
    <p:sldId id="285" r:id="rId5"/>
    <p:sldId id="267" r:id="rId6"/>
    <p:sldId id="271" r:id="rId7"/>
    <p:sldId id="258" r:id="rId8"/>
    <p:sldId id="283" r:id="rId9"/>
    <p:sldId id="259" r:id="rId10"/>
    <p:sldId id="260" r:id="rId11"/>
    <p:sldId id="270" r:id="rId12"/>
    <p:sldId id="272" r:id="rId13"/>
    <p:sldId id="280" r:id="rId14"/>
    <p:sldId id="273" r:id="rId15"/>
    <p:sldId id="263" r:id="rId16"/>
    <p:sldId id="281" r:id="rId17"/>
    <p:sldId id="268" r:id="rId18"/>
  </p:sldIdLst>
  <p:sldSz cx="9144000" cy="6858000" type="screen4x3"/>
  <p:notesSz cx="99314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6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353A-5BA1-4D84-A142-C558E79E9BD5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3597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6" y="6453597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5AE9B-ADF3-4C73-A43D-5FA8B6558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8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6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F459-2A81-4DF6-9D28-8C07D7990272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3597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6" y="6453597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EB0C1-C01E-4900-B1F6-3233D9A550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2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67075" y="509588"/>
            <a:ext cx="3397250" cy="254793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93140" y="3227390"/>
            <a:ext cx="794512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D0559A-96DB-4996-9392-6C59E9CB710A}" type="slidenum">
              <a:rPr lang="en-US" altLang="en-US" smtClean="0">
                <a:latin typeface="Arial" pitchFamily="34" charset="0"/>
                <a:ea typeface="MS PGothic" pitchFamily="34" charset="-128"/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15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6522AF-D66C-4812-8930-39E7150F36C7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B76116-1A89-4E6D-93CB-F0002BAA8E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e.int/competenc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m.coe.int/CoERMPublicCommonSearchServices/DisplayDCTMContent?documentId=09000016806ccc0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53538" cy="693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1656" y="2132856"/>
            <a:ext cx="8077200" cy="43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en-GB" sz="2000" dirty="0">
                <a:solidFill>
                  <a:schemeClr val="bg1"/>
                </a:solidFill>
              </a:rPr>
              <a:t/>
            </a:r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A reference framework for the development of </a:t>
            </a:r>
            <a:br>
              <a:rPr lang="en-GB" sz="2000" dirty="0">
                <a:solidFill>
                  <a:schemeClr val="bg1"/>
                </a:solidFill>
              </a:rPr>
            </a:br>
            <a:endParaRPr lang="en-GB" sz="1800" dirty="0">
              <a:solidFill>
                <a:schemeClr val="bg1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en-GB" sz="1800" b="1" dirty="0">
                <a:solidFill>
                  <a:schemeClr val="bg1"/>
                </a:solidFill>
              </a:rPr>
              <a:t>Competences for Democratic Culture and National Qualification Frameworks </a:t>
            </a:r>
            <a:br>
              <a:rPr lang="en-GB" sz="1800" b="1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/>
            </a:r>
            <a:br>
              <a:rPr lang="en-GB" sz="18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Hilligje </a:t>
            </a:r>
            <a:r>
              <a:rPr lang="en-GB" sz="1800" dirty="0" err="1">
                <a:solidFill>
                  <a:schemeClr val="bg1"/>
                </a:solidFill>
              </a:rPr>
              <a:t>van’t</a:t>
            </a:r>
            <a:r>
              <a:rPr lang="en-GB" sz="1800" dirty="0">
                <a:solidFill>
                  <a:schemeClr val="bg1"/>
                </a:solidFill>
              </a:rPr>
              <a:t> land</a:t>
            </a:r>
          </a:p>
          <a:p>
            <a:pPr algn="ctr">
              <a:spcAft>
                <a:spcPts val="600"/>
              </a:spcAft>
              <a:defRPr/>
            </a:pPr>
            <a:r>
              <a:rPr lang="en-GB" sz="1800" dirty="0">
                <a:solidFill>
                  <a:schemeClr val="bg1"/>
                </a:solidFill>
              </a:rPr>
              <a:t>Secretary General </a:t>
            </a:r>
          </a:p>
          <a:p>
            <a:pPr algn="ctr">
              <a:spcAft>
                <a:spcPts val="600"/>
              </a:spcAft>
              <a:defRPr/>
            </a:pPr>
            <a:r>
              <a:rPr lang="en-GB" sz="1800" dirty="0">
                <a:solidFill>
                  <a:schemeClr val="bg1"/>
                </a:solidFill>
              </a:rPr>
              <a:t>International Association of Universities (IAU)</a:t>
            </a:r>
          </a:p>
          <a:p>
            <a:pPr algn="ctr">
              <a:spcAft>
                <a:spcPts val="600"/>
              </a:spcAft>
              <a:defRPr/>
            </a:pPr>
            <a:r>
              <a:rPr lang="en-GB" sz="1800" dirty="0">
                <a:solidFill>
                  <a:schemeClr val="bg1"/>
                </a:solidFill>
              </a:rPr>
              <a:t>Expert member of the CDC Working Group</a:t>
            </a:r>
          </a:p>
          <a:p>
            <a:pPr algn="ctr" eaLnBrk="1" hangingPunct="1">
              <a:defRPr/>
            </a:pPr>
            <a:r>
              <a:rPr lang="en-GB" sz="3400" b="1" dirty="0">
                <a:solidFill>
                  <a:schemeClr val="bg1"/>
                </a:solidFill>
              </a:rPr>
              <a:t> </a:t>
            </a:r>
            <a:br>
              <a:rPr lang="en-GB" sz="3400" b="1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/>
            </a:r>
            <a:br>
              <a:rPr lang="en-GB" sz="1800" dirty="0">
                <a:solidFill>
                  <a:schemeClr val="bg1"/>
                </a:solidFill>
              </a:rPr>
            </a:br>
            <a:endParaRPr lang="en-GB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19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en-CA" dirty="0">
                <a:latin typeface="Calibri" panose="020F0502020204030204" pitchFamily="34" charset="0"/>
              </a:rPr>
              <a:t>Is about what you: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Know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Understand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Are able to do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Are </a:t>
            </a:r>
            <a:r>
              <a:rPr lang="en-CA" i="1" dirty="0">
                <a:latin typeface="Calibri" panose="020F0502020204030204" pitchFamily="34" charset="0"/>
              </a:rPr>
              <a:t>willing</a:t>
            </a:r>
            <a:r>
              <a:rPr lang="en-CA" dirty="0">
                <a:latin typeface="Calibri" panose="020F0502020204030204" pitchFamily="34" charset="0"/>
              </a:rPr>
              <a:t> to do – or refrain from doing</a:t>
            </a:r>
            <a:br>
              <a:rPr lang="en-CA" dirty="0">
                <a:latin typeface="Calibri" panose="020F0502020204030204" pitchFamily="34" charset="0"/>
              </a:rPr>
            </a:br>
            <a:endParaRPr lang="en-CA" sz="1100" dirty="0">
              <a:latin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</a:rPr>
              <a:t>They should be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Teachable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Learnable</a:t>
            </a:r>
          </a:p>
          <a:p>
            <a:pPr lvl="1"/>
            <a:r>
              <a:rPr lang="en-CA" dirty="0">
                <a:latin typeface="Calibri" panose="020F0502020204030204" pitchFamily="34" charset="0"/>
              </a:rPr>
              <a:t>Assessable</a:t>
            </a:r>
          </a:p>
          <a:p>
            <a:pPr marL="393192" lvl="1" indent="0">
              <a:buNone/>
            </a:pPr>
            <a:endParaRPr lang="en-CA" sz="1100" dirty="0">
              <a:latin typeface="Calibri" panose="020F0502020204030204" pitchFamily="34" charset="0"/>
            </a:endParaRPr>
          </a:p>
          <a:p>
            <a:pPr lvl="1"/>
            <a:r>
              <a:rPr lang="en-CA" dirty="0">
                <a:latin typeface="Calibri" panose="020F0502020204030204" pitchFamily="34" charset="0"/>
              </a:rPr>
              <a:t>For all learners at all ages and all levels of education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92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400" b="1" dirty="0">
                <a:solidFill>
                  <a:prstClr val="black"/>
                </a:solidFill>
                <a:latin typeface="Calibri"/>
              </a:rPr>
              <a:t>Descriptors have been developed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for all competences in the model</a:t>
            </a:r>
            <a:br>
              <a:rPr lang="en-GB" sz="2400" dirty="0">
                <a:solidFill>
                  <a:prstClr val="black"/>
                </a:solidFill>
                <a:latin typeface="Calibri"/>
              </a:rPr>
            </a:b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Descriptors show how a person can 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demonstrate knowledge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and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 understanding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of a given competence and their 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ability and willingness to act or abstain from acting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2400" dirty="0">
                <a:solidFill>
                  <a:prstClr val="black"/>
                </a:solidFill>
                <a:latin typeface="Calibri"/>
              </a:rPr>
            </a:b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Formulated using the language of </a:t>
            </a:r>
            <a:r>
              <a:rPr lang="en-GB" sz="2400" b="1" dirty="0">
                <a:solidFill>
                  <a:prstClr val="black"/>
                </a:solidFill>
                <a:latin typeface="Calibri"/>
              </a:rPr>
              <a:t>learning outcomes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36000" lvl="0" indent="0">
              <a:spcBef>
                <a:spcPts val="0"/>
              </a:spcBef>
              <a:buClrTx/>
              <a:buSzTx/>
              <a:buNone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2400" dirty="0">
                <a:solidFill>
                  <a:prstClr val="black"/>
                </a:solidFill>
                <a:latin typeface="Calibri"/>
              </a:rPr>
            </a:br>
            <a:r>
              <a:rPr lang="en-GB" sz="2400" dirty="0">
                <a:solidFill>
                  <a:prstClr val="black"/>
                </a:solidFill>
                <a:latin typeface="Calibri"/>
              </a:rPr>
              <a:t>     - Start with an action verb followed by the object of that verb</a:t>
            </a:r>
          </a:p>
          <a:p>
            <a:pPr marL="36000" lvl="0" indent="0">
              <a:spcBef>
                <a:spcPts val="0"/>
              </a:spcBef>
              <a:buClrTx/>
              <a:buSzTx/>
              <a:buNone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2400" dirty="0">
                <a:solidFill>
                  <a:prstClr val="black"/>
                </a:solidFill>
                <a:latin typeface="Calibri"/>
              </a:rPr>
            </a:br>
            <a:r>
              <a:rPr lang="en-GB" sz="2400" dirty="0">
                <a:solidFill>
                  <a:prstClr val="black"/>
                </a:solidFill>
                <a:latin typeface="Calibri"/>
              </a:rPr>
              <a:t>    - The outcome must be observable and assessable 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 DESCRIPTORS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6128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  <a:t>Values - </a:t>
            </a:r>
            <a:r>
              <a:rPr lang="en-GB" sz="5500" b="1" dirty="0">
                <a:latin typeface="Calibri" panose="020F0502020204030204" pitchFamily="34" charset="0"/>
              </a:rPr>
              <a:t>Valuing cultural diversity:</a:t>
            </a:r>
            <a:br>
              <a:rPr lang="en-GB" sz="5500" b="1" dirty="0">
                <a:latin typeface="Calibri" panose="020F0502020204030204" pitchFamily="34" charset="0"/>
              </a:rPr>
            </a:br>
            <a:r>
              <a:rPr lang="en-GB" sz="5500" dirty="0">
                <a:solidFill>
                  <a:prstClr val="black"/>
                </a:solidFill>
                <a:latin typeface="Calibri" panose="020F0502020204030204" pitchFamily="34" charset="0"/>
              </a:rPr>
              <a:t>Promotes the view that we should be tolerant of the different beliefs that are held by others in society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en-GB" sz="21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  <a:t>Attitudes - Openness to cultural otherness and to other beliefs, world views and practices:</a:t>
            </a:r>
            <a:b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GB" sz="5500" dirty="0">
                <a:solidFill>
                  <a:prstClr val="black"/>
                </a:solidFill>
                <a:latin typeface="Calibri" panose="020F0502020204030204" pitchFamily="34" charset="0"/>
              </a:rPr>
              <a:t>Expresses a willingness to relate to others who are perceived to be different from oneself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endParaRPr lang="en-GB" sz="21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  <a:t>Analytical and critical thinking skills:</a:t>
            </a:r>
            <a:b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GB" sz="5500" dirty="0">
                <a:solidFill>
                  <a:prstClr val="black"/>
                </a:solidFill>
                <a:latin typeface="Calibri" panose="020F0502020204030204" pitchFamily="34" charset="0"/>
              </a:rPr>
              <a:t>Can make connections between arguments and information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endParaRPr lang="en-GB" sz="21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  <a:t>Knowledge and critical understanding of language and communication:</a:t>
            </a:r>
            <a:br>
              <a:rPr lang="en-GB" sz="5500" b="1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en-GB" sz="5500" dirty="0">
                <a:solidFill>
                  <a:prstClr val="black"/>
                </a:solidFill>
                <a:latin typeface="Calibri" panose="020F0502020204030204" pitchFamily="34" charset="0"/>
              </a:rPr>
              <a:t>Can describe some effects that different styles of language use can have in social and working situations </a:t>
            </a: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2400" dirty="0">
                <a:solidFill>
                  <a:prstClr val="black"/>
                </a:solidFill>
                <a:latin typeface="Calibri"/>
              </a:rPr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DESCRIPTORS - Examples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773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451600"/>
              </p:ext>
            </p:extLst>
          </p:nvPr>
        </p:nvGraphicFramePr>
        <p:xfrm>
          <a:off x="647564" y="1196752"/>
          <a:ext cx="7848872" cy="4948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25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VALUING CULTURAL DIVERSITY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BASIC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Promotes the view that we should be tolerant of the different beliefs that are held by others in society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6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Promotes the view that one should always strive for mutual understanding and meaningful dialogue between people and groups who are perceived to be </a:t>
                      </a: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different</a:t>
                      </a: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from one another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8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INTERMEDIATE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3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Expresses the view that the cultural diversity within a society should be positively valued and appreciated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A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6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Argues that intercultural dialogue should be used to help us recognise our different identities and cultural affiliations</a:t>
                      </a:r>
                      <a:endParaRPr lang="fr-FR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2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Argues that intercultural dialogue should be used to develop respect and a culture of </a:t>
                      </a: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GB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living together</a:t>
                      </a:r>
                      <a:r>
                        <a:rPr lang="en-US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</a:t>
                      </a:r>
                      <a:endParaRPr lang="fr-FR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DESCRIPTORS: example of levels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010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602" y="2276872"/>
            <a:ext cx="7715200" cy="30998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Assessment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Pedagogy</a:t>
            </a:r>
            <a:endParaRPr lang="en-CA" sz="6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Teacher education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Curriculum design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Radicalisation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>
                <a:latin typeface="Calibri" panose="020F0502020204030204" pitchFamily="34" charset="0"/>
              </a:rPr>
              <a:t> Whole-school approach</a:t>
            </a:r>
          </a:p>
          <a:p>
            <a:pPr marL="109728" indent="0">
              <a:buNone/>
            </a:pPr>
            <a:endParaRPr lang="en-CA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CA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CA" sz="1000" dirty="0">
              <a:latin typeface="Calibri" panose="020F0502020204030204" pitchFamily="34" charset="0"/>
            </a:endParaRPr>
          </a:p>
          <a:p>
            <a:pPr lvl="1"/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02" y="692696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SUPPORTING DOCUMENTS </a:t>
            </a:r>
            <a:b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available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1764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54555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latin typeface="Calibri" panose="020F0502020204030204" pitchFamily="34" charset="0"/>
              </a:rPr>
              <a:t>Spring 2018	Publication and official launch</a:t>
            </a:r>
          </a:p>
          <a:p>
            <a:pPr>
              <a:spcAft>
                <a:spcPts val="600"/>
              </a:spcAft>
            </a:pPr>
            <a:endParaRPr lang="en-US" sz="900" dirty="0">
              <a:latin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2018-19		Implementation in co-operation with 			member states and further 				development: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			-    Descriptors for younger leaners			-    Portfolio</a:t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			-    Language and communication</a:t>
            </a:r>
          </a:p>
          <a:p>
            <a:pPr marL="109728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			-    Vocational education</a:t>
            </a:r>
          </a:p>
          <a:p>
            <a:pPr marL="109728" indent="0">
              <a:buNone/>
            </a:pPr>
            <a:endParaRPr lang="en-US" sz="900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800" dirty="0">
                <a:latin typeface="Calibri" panose="020F0502020204030204" pitchFamily="34" charset="0"/>
              </a:rPr>
              <a:t>Spring/Fall 2018 	Development of Higher Education 				dimension</a:t>
            </a:r>
          </a:p>
          <a:p>
            <a:pPr marL="109728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Timetable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5243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What do you know about the Reference Framework of Competences for Democratic Culture (RF-CDC)?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Do you already look at how to introduce the RF-CDC in Qualification Frameworks?</a:t>
            </a:r>
          </a:p>
          <a:p>
            <a:pPr marL="109728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What are the opportunities for introducing CDC in your context (current or planned reform, new qualifications, etc.)?</a:t>
            </a:r>
          </a:p>
          <a:p>
            <a:pPr marL="109728" indent="0">
              <a:buNone/>
            </a:pPr>
            <a:endParaRPr lang="en-GB" dirty="0"/>
          </a:p>
          <a:p>
            <a:pPr lvl="0"/>
            <a:r>
              <a:rPr lang="en-GB" dirty="0"/>
              <a:t>What added value do you think CDC can bring to your education context and QF system?</a:t>
            </a:r>
          </a:p>
          <a:p>
            <a:pPr marL="109728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What are the challenges of incorporating CDC?</a:t>
            </a:r>
          </a:p>
          <a:p>
            <a:pPr marL="109728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What specific issues need to be addressed in your country? In what way do you think CDC can help?</a:t>
            </a:r>
          </a:p>
          <a:p>
            <a:pPr marL="109728" indent="0">
              <a:buNone/>
            </a:pPr>
            <a:r>
              <a:rPr lang="en-GB" dirty="0"/>
              <a:t> </a:t>
            </a:r>
          </a:p>
          <a:p>
            <a:pPr lvl="0"/>
            <a:r>
              <a:rPr lang="en-GB" dirty="0"/>
              <a:t>Do you have any suggestions for future action or further development of the CDC Framework especially as far as higher education is concerned?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2200" dirty="0"/>
              <a:t>Strasbourg Meeting – National Correspondents for Qualifications Frameworks (QF-EHEA), 4 September 2018</a:t>
            </a:r>
            <a:br>
              <a:rPr lang="en-GB" sz="2200" dirty="0"/>
            </a:br>
            <a:r>
              <a:rPr lang="en-GB" sz="2000" dirty="0"/>
              <a:t>Questions to participants</a:t>
            </a:r>
          </a:p>
        </p:txBody>
      </p:sp>
    </p:spTree>
    <p:extLst>
      <p:ext uri="{BB962C8B-B14F-4D97-AF65-F5344CB8AC3E}">
        <p14:creationId xmlns:p14="http://schemas.microsoft.com/office/powerpoint/2010/main" val="3674477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hlinkClick r:id="rId2"/>
            </a:endParaRPr>
          </a:p>
          <a:p>
            <a:endParaRPr lang="en-GB" dirty="0">
              <a:hlinkClick r:id="rId2"/>
            </a:endParaRPr>
          </a:p>
          <a:p>
            <a:endParaRPr lang="en-GB" dirty="0">
              <a:hlinkClick r:id="rId2"/>
            </a:endParaRPr>
          </a:p>
          <a:p>
            <a:pPr marL="109728" indent="0" algn="ctr">
              <a:buNone/>
            </a:pPr>
            <a:r>
              <a:rPr lang="en-GB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www.coe.int/competences </a:t>
            </a:r>
            <a:r>
              <a:rPr lang="en-GB" sz="44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latin typeface="Calibri" panose="020F0502020204030204" pitchFamily="34" charset="0"/>
              </a:rPr>
              <a:t>The Council of Europe position:</a:t>
            </a:r>
            <a:br>
              <a:rPr lang="en-GB" sz="2800" dirty="0">
                <a:latin typeface="Calibri" panose="020F0502020204030204" pitchFamily="34" charset="0"/>
              </a:rPr>
            </a:br>
            <a:endParaRPr lang="en-GB" sz="1000" dirty="0">
              <a:latin typeface="Calibri" panose="020F0502020204030204" pitchFamily="34" charset="0"/>
            </a:endParaRPr>
          </a:p>
          <a:p>
            <a:pPr lvl="1"/>
            <a:r>
              <a:rPr lang="en-GB" sz="2800" dirty="0">
                <a:latin typeface="Calibri" panose="020F0502020204030204" pitchFamily="34" charset="0"/>
              </a:rPr>
              <a:t>Preparation for employment</a:t>
            </a:r>
            <a:br>
              <a:rPr lang="en-GB" sz="2800" dirty="0">
                <a:latin typeface="Calibri" panose="020F0502020204030204" pitchFamily="34" charset="0"/>
              </a:rPr>
            </a:br>
            <a:endParaRPr lang="en-GB" sz="1000" dirty="0">
              <a:latin typeface="Calibri" panose="020F0502020204030204" pitchFamily="34" charset="0"/>
            </a:endParaRPr>
          </a:p>
          <a:p>
            <a:pPr lvl="1"/>
            <a:r>
              <a:rPr lang="en-GB" sz="2800" dirty="0">
                <a:latin typeface="Calibri" panose="020F0502020204030204" pitchFamily="34" charset="0"/>
              </a:rPr>
              <a:t>Preparation for democratic citizenship</a:t>
            </a:r>
            <a:br>
              <a:rPr lang="en-GB" sz="2800" dirty="0">
                <a:latin typeface="Calibri" panose="020F0502020204030204" pitchFamily="34" charset="0"/>
              </a:rPr>
            </a:br>
            <a:endParaRPr lang="en-GB" sz="1000" dirty="0">
              <a:latin typeface="Calibri" panose="020F0502020204030204" pitchFamily="34" charset="0"/>
            </a:endParaRPr>
          </a:p>
          <a:p>
            <a:pPr lvl="1"/>
            <a:r>
              <a:rPr lang="en-GB" sz="2800" dirty="0">
                <a:latin typeface="Calibri" panose="020F0502020204030204" pitchFamily="34" charset="0"/>
              </a:rPr>
              <a:t>Personal development</a:t>
            </a:r>
            <a:br>
              <a:rPr lang="en-GB" sz="2800" dirty="0">
                <a:latin typeface="Calibri" panose="020F0502020204030204" pitchFamily="34" charset="0"/>
              </a:rPr>
            </a:br>
            <a:endParaRPr lang="en-GB" sz="1000" dirty="0">
              <a:latin typeface="Calibri" panose="020F0502020204030204" pitchFamily="34" charset="0"/>
            </a:endParaRPr>
          </a:p>
          <a:p>
            <a:pPr lvl="1"/>
            <a:r>
              <a:rPr lang="en-GB" sz="2800" dirty="0">
                <a:latin typeface="Calibri" panose="020F0502020204030204" pitchFamily="34" charset="0"/>
              </a:rPr>
              <a:t>Broad, advanced knowledge base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EDUCATION?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499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Calibri" panose="020F0502020204030204" pitchFamily="34" charset="0"/>
            </a:endParaRPr>
          </a:p>
          <a:p>
            <a:endParaRPr lang="en-GB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The answer to the question: “what kind of education do we need?” lies in the answer to another question: “What kind of society do we want”?</a:t>
            </a:r>
            <a:br>
              <a:rPr lang="en-GB" dirty="0">
                <a:latin typeface="Calibri" panose="020F0502020204030204" pitchFamily="34" charset="0"/>
              </a:rPr>
            </a:br>
            <a:endParaRPr lang="en-GB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GB" dirty="0">
                <a:latin typeface="Calibri" panose="020F0502020204030204" pitchFamily="34" charset="0"/>
              </a:rPr>
              <a:t>		Eugenio </a:t>
            </a:r>
            <a:r>
              <a:rPr lang="en-GB" dirty="0" err="1">
                <a:latin typeface="Calibri" panose="020F0502020204030204" pitchFamily="34" charset="0"/>
              </a:rPr>
              <a:t>Tironi</a:t>
            </a:r>
            <a:r>
              <a:rPr lang="en-GB" dirty="0">
                <a:latin typeface="Calibri" panose="020F0502020204030204" pitchFamily="34" charset="0"/>
              </a:rPr>
              <a:t>: El </a:t>
            </a:r>
            <a:r>
              <a:rPr lang="en-GB" dirty="0" err="1">
                <a:latin typeface="Calibri" panose="020F0502020204030204" pitchFamily="34" charset="0"/>
              </a:rPr>
              <a:t>sueño</a:t>
            </a:r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dirty="0" err="1">
                <a:latin typeface="Calibri" panose="020F0502020204030204" pitchFamily="34" charset="0"/>
              </a:rPr>
              <a:t>chileno</a:t>
            </a:r>
            <a:r>
              <a:rPr lang="en-GB" dirty="0">
                <a:latin typeface="Calibri" panose="020F0502020204030204" pitchFamily="34" charset="0"/>
              </a:rPr>
              <a:t> (2005)</a:t>
            </a:r>
          </a:p>
          <a:p>
            <a:endParaRPr lang="fr-F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education</a:t>
            </a:r>
            <a:r>
              <a:rPr lang="fr-FR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90986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B1270870-B5CE-4A64-B4AF-5187F53E9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endParaRPr lang="fr-FR" dirty="0"/>
          </a:p>
          <a:p>
            <a:pPr marL="109728" indent="0" algn="ctr">
              <a:buNone/>
            </a:pPr>
            <a:endParaRPr lang="fr-FR" dirty="0"/>
          </a:p>
          <a:p>
            <a:pPr marL="109728" indent="0" algn="ctr">
              <a:buNone/>
            </a:pPr>
            <a:r>
              <a:rPr lang="fr-FR" dirty="0"/>
              <a:t>« </a:t>
            </a:r>
            <a:r>
              <a:rPr lang="fr-FR" sz="3300" dirty="0" err="1"/>
              <a:t>European</a:t>
            </a:r>
            <a:r>
              <a:rPr lang="fr-FR" sz="3300" dirty="0"/>
              <a:t> </a:t>
            </a:r>
            <a:r>
              <a:rPr lang="fr-FR" sz="3300" dirty="0" err="1"/>
              <a:t>Societies</a:t>
            </a:r>
            <a:r>
              <a:rPr lang="fr-FR" sz="3300" dirty="0"/>
              <a:t> are </a:t>
            </a:r>
            <a:r>
              <a:rPr lang="fr-FR" sz="3300" dirty="0" err="1"/>
              <a:t>faced</a:t>
            </a:r>
            <a:r>
              <a:rPr lang="fr-FR" sz="3300" dirty="0"/>
              <a:t> </a:t>
            </a:r>
            <a:r>
              <a:rPr lang="fr-FR" sz="3300" dirty="0" err="1"/>
              <a:t>with</a:t>
            </a:r>
            <a:r>
              <a:rPr lang="fr-FR" sz="3300" dirty="0"/>
              <a:t> challenges </a:t>
            </a:r>
            <a:r>
              <a:rPr lang="fr-FR" sz="3300" dirty="0" err="1"/>
              <a:t>that</a:t>
            </a:r>
            <a:r>
              <a:rPr lang="fr-FR" sz="3300" dirty="0"/>
              <a:t> (</a:t>
            </a:r>
            <a:r>
              <a:rPr lang="fr-FR" sz="3300" dirty="0" err="1"/>
              <a:t>higher</a:t>
            </a:r>
            <a:r>
              <a:rPr lang="fr-FR" sz="3300" dirty="0"/>
              <a:t>) </a:t>
            </a:r>
            <a:r>
              <a:rPr lang="fr-FR" sz="3300" dirty="0" err="1"/>
              <a:t>education</a:t>
            </a:r>
            <a:r>
              <a:rPr lang="fr-FR" sz="3300" dirty="0"/>
              <a:t> </a:t>
            </a:r>
            <a:r>
              <a:rPr lang="fr-FR" sz="3300" dirty="0" err="1"/>
              <a:t>needs</a:t>
            </a:r>
            <a:r>
              <a:rPr lang="fr-FR" sz="3300" dirty="0"/>
              <a:t> to </a:t>
            </a:r>
            <a:r>
              <a:rPr lang="fr-FR" sz="3300" dirty="0" err="1"/>
              <a:t>play</a:t>
            </a:r>
            <a:r>
              <a:rPr lang="fr-FR" sz="3300" dirty="0"/>
              <a:t> a key </a:t>
            </a:r>
            <a:r>
              <a:rPr lang="fr-FR" sz="3300" dirty="0" err="1"/>
              <a:t>role</a:t>
            </a:r>
            <a:r>
              <a:rPr lang="fr-FR" sz="3300" dirty="0"/>
              <a:t> in meeting, and </a:t>
            </a:r>
            <a:r>
              <a:rPr lang="fr-FR" sz="3300" dirty="0" err="1"/>
              <a:t>it</a:t>
            </a:r>
            <a:r>
              <a:rPr lang="fr-FR" sz="3300" dirty="0"/>
              <a:t> </a:t>
            </a:r>
            <a:r>
              <a:rPr lang="fr-FR" sz="3300" dirty="0" err="1"/>
              <a:t>is</a:t>
            </a:r>
            <a:r>
              <a:rPr lang="fr-FR" sz="3300" dirty="0"/>
              <a:t> part of [</a:t>
            </a:r>
            <a:r>
              <a:rPr lang="fr-FR" sz="3300" dirty="0" err="1"/>
              <a:t>education</a:t>
            </a:r>
            <a:r>
              <a:rPr lang="fr-FR" sz="3300" dirty="0"/>
              <a:t> and] </a:t>
            </a:r>
            <a:r>
              <a:rPr lang="fr-FR" sz="3300" dirty="0" err="1"/>
              <a:t>higher</a:t>
            </a:r>
            <a:r>
              <a:rPr lang="fr-FR" sz="3300" dirty="0"/>
              <a:t> </a:t>
            </a:r>
            <a:r>
              <a:rPr lang="fr-FR" sz="3300" dirty="0" err="1"/>
              <a:t>education’s</a:t>
            </a:r>
            <a:r>
              <a:rPr lang="fr-FR" sz="3300" dirty="0"/>
              <a:t> </a:t>
            </a:r>
            <a:r>
              <a:rPr lang="fr-FR" sz="3300" dirty="0" err="1"/>
              <a:t>democratic</a:t>
            </a:r>
            <a:r>
              <a:rPr lang="fr-FR" sz="3300" dirty="0"/>
              <a:t> mission to </a:t>
            </a:r>
            <a:r>
              <a:rPr lang="fr-FR" sz="3300" dirty="0" err="1"/>
              <a:t>respond</a:t>
            </a:r>
            <a:r>
              <a:rPr lang="fr-FR" sz="3300" dirty="0"/>
              <a:t> to </a:t>
            </a:r>
            <a:r>
              <a:rPr lang="fr-FR" sz="3300" dirty="0" err="1"/>
              <a:t>these</a:t>
            </a:r>
            <a:r>
              <a:rPr lang="fr-FR" sz="3300" dirty="0"/>
              <a:t> </a:t>
            </a:r>
            <a:r>
              <a:rPr lang="fr-FR" sz="3300" dirty="0" err="1"/>
              <a:t>societies</a:t>
            </a:r>
            <a:r>
              <a:rPr lang="fr-FR" sz="3300" dirty="0"/>
              <a:t>’ expectations in the respect</a:t>
            </a:r>
            <a:r>
              <a:rPr lang="fr-FR" dirty="0"/>
              <a:t> »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109728" indent="0" algn="ctr">
              <a:buNone/>
            </a:pPr>
            <a:r>
              <a:rPr lang="fr-FR" sz="2600" dirty="0" err="1"/>
              <a:t>Snezana</a:t>
            </a:r>
            <a:r>
              <a:rPr lang="fr-FR" sz="2600" dirty="0"/>
              <a:t> </a:t>
            </a:r>
            <a:r>
              <a:rPr lang="fr-FR" sz="2600" dirty="0" err="1"/>
              <a:t>Samardzic-Markovic</a:t>
            </a:r>
            <a:r>
              <a:rPr lang="fr-FR" sz="2600" dirty="0"/>
              <a:t>, Director General for </a:t>
            </a:r>
            <a:r>
              <a:rPr lang="fr-FR" sz="2600" dirty="0" err="1"/>
              <a:t>Democracy</a:t>
            </a:r>
            <a:r>
              <a:rPr lang="fr-FR" sz="2600" dirty="0"/>
              <a:t>, </a:t>
            </a:r>
            <a:r>
              <a:rPr lang="fr-FR" sz="2600" dirty="0" err="1"/>
              <a:t>CoE</a:t>
            </a:r>
            <a:r>
              <a:rPr lang="fr-FR" sz="2600" dirty="0"/>
              <a:t>, in </a:t>
            </a:r>
          </a:p>
          <a:p>
            <a:pPr marL="109728" indent="0" algn="ctr">
              <a:buNone/>
            </a:pPr>
            <a:r>
              <a:rPr lang="fr-FR" sz="2600" i="1" dirty="0" err="1"/>
              <a:t>Higher</a:t>
            </a:r>
            <a:r>
              <a:rPr lang="fr-FR" sz="2600" i="1" dirty="0"/>
              <a:t> Education for Diversity, social inclusion and </a:t>
            </a:r>
            <a:r>
              <a:rPr lang="fr-FR" sz="2600" i="1" dirty="0" err="1"/>
              <a:t>community</a:t>
            </a:r>
            <a:r>
              <a:rPr lang="fr-FR" sz="2600" i="1" dirty="0"/>
              <a:t> – a </a:t>
            </a:r>
            <a:r>
              <a:rPr lang="fr-FR" sz="2600" i="1" dirty="0" err="1"/>
              <a:t>democratic</a:t>
            </a:r>
            <a:r>
              <a:rPr lang="fr-FR" sz="2600" i="1" dirty="0"/>
              <a:t> </a:t>
            </a:r>
            <a:r>
              <a:rPr lang="fr-FR" sz="2600" i="1" dirty="0" err="1"/>
              <a:t>imperative</a:t>
            </a:r>
            <a:r>
              <a:rPr lang="fr-FR" sz="2600" i="1" dirty="0"/>
              <a:t>, </a:t>
            </a:r>
          </a:p>
          <a:p>
            <a:pPr marL="109728" indent="0" algn="ctr">
              <a:buNone/>
            </a:pPr>
            <a:r>
              <a:rPr lang="fr-FR" sz="2600" i="1" dirty="0" err="1"/>
              <a:t>CoE</a:t>
            </a:r>
            <a:r>
              <a:rPr lang="fr-FR" sz="2600" i="1" dirty="0"/>
              <a:t>  August 2018</a:t>
            </a:r>
          </a:p>
          <a:p>
            <a:endParaRPr lang="fr-FR" dirty="0"/>
          </a:p>
          <a:p>
            <a:pPr marL="109728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557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fontScale="850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en-GB" sz="10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Calibri"/>
              </a:rPr>
              <a:t>24</a:t>
            </a:r>
            <a:r>
              <a:rPr lang="en-GB" sz="2200" baseline="30000" dirty="0">
                <a:solidFill>
                  <a:prstClr val="black"/>
                </a:solidFill>
                <a:latin typeface="Calibri"/>
              </a:rPr>
              <a:t>th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 session of the </a:t>
            </a:r>
            <a:r>
              <a:rPr lang="en-US" sz="2200" b="1" dirty="0">
                <a:solidFill>
                  <a:prstClr val="black"/>
                </a:solidFill>
                <a:latin typeface="Calibri"/>
              </a:rPr>
              <a:t>Council of Europe Standing Conference of Ministers of Education</a:t>
            </a:r>
            <a:r>
              <a:rPr lang="en-US" sz="2200" dirty="0">
                <a:solidFill>
                  <a:prstClr val="black"/>
                </a:solidFill>
                <a:latin typeface="Calibri"/>
              </a:rPr>
              <a:t>, Helsinki, 26-27 April 2013 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: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598932" lvl="1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GB" sz="5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500" dirty="0">
                <a:solidFill>
                  <a:prstClr val="black"/>
                </a:solidFill>
                <a:latin typeface="Calibri"/>
              </a:rPr>
            </a:br>
            <a:r>
              <a:rPr lang="en-GB" sz="1800" b="1" dirty="0">
                <a:solidFill>
                  <a:prstClr val="black"/>
                </a:solidFill>
                <a:latin typeface="Calibri"/>
              </a:rPr>
              <a:t>“… </a:t>
            </a:r>
            <a:r>
              <a:rPr lang="en-GB" sz="1800" dirty="0">
                <a:solidFill>
                  <a:prstClr val="black"/>
                </a:solidFill>
                <a:latin typeface="Calibri"/>
              </a:rPr>
              <a:t>competences for a culture of democracy and intercultural dialogue were fundamental to our societies today and that they should be described and put into practice in our formal education systems.”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7-8 February 2013, Andorra la Vella, </a:t>
            </a:r>
            <a:r>
              <a:rPr lang="en-GB" sz="2000" b="1" dirty="0">
                <a:solidFill>
                  <a:prstClr val="black"/>
                </a:solidFill>
                <a:latin typeface="Calibri"/>
              </a:rPr>
              <a:t>High-Level Conference 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organised by the Andorran Chairmanship on</a:t>
            </a:r>
            <a:r>
              <a:rPr lang="en-GB" sz="18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1800" dirty="0">
                <a:solidFill>
                  <a:prstClr val="black"/>
                </a:solidFill>
                <a:latin typeface="Calibri"/>
              </a:rPr>
            </a:br>
            <a:endParaRPr lang="en-GB" sz="900" dirty="0">
              <a:solidFill>
                <a:prstClr val="black"/>
              </a:solidFill>
              <a:latin typeface="Calibri"/>
            </a:endParaRPr>
          </a:p>
          <a:p>
            <a:pPr marL="0" lvl="0" indent="0" algn="ctr">
              <a:spcBef>
                <a:spcPct val="20000"/>
              </a:spcBef>
              <a:buClrTx/>
              <a:buSzTx/>
              <a:buNone/>
            </a:pPr>
            <a:r>
              <a:rPr lang="en-GB" sz="2000" b="1" dirty="0">
                <a:solidFill>
                  <a:prstClr val="black"/>
                </a:solidFill>
                <a:latin typeface="Calibri"/>
              </a:rPr>
              <a:t> “Competences for a culture of democracy and intercultural dialogue: </a:t>
            </a:r>
            <a:br>
              <a:rPr lang="en-GB" sz="2000" b="1" dirty="0">
                <a:solidFill>
                  <a:prstClr val="black"/>
                </a:solidFill>
                <a:latin typeface="Calibri"/>
              </a:rPr>
            </a:br>
            <a:r>
              <a:rPr lang="en-GB" sz="2000" b="1" dirty="0">
                <a:solidFill>
                  <a:prstClr val="black"/>
                </a:solidFill>
                <a:latin typeface="Calibri"/>
              </a:rPr>
              <a:t>a political challenge and values”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/>
            </a:r>
            <a:br>
              <a:rPr lang="en-GB" sz="2000" dirty="0">
                <a:solidFill>
                  <a:prstClr val="black"/>
                </a:solidFill>
                <a:latin typeface="Calibri"/>
              </a:rPr>
            </a:br>
            <a:endParaRPr lang="en-GB" sz="1000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CA" sz="2000" dirty="0">
                <a:solidFill>
                  <a:prstClr val="black"/>
                </a:solidFill>
                <a:latin typeface="Calibri"/>
              </a:rPr>
              <a:t>Adoption of the theme by the Council of Europe </a:t>
            </a:r>
            <a:r>
              <a:rPr lang="en-CA" sz="2000" b="1" dirty="0">
                <a:solidFill>
                  <a:prstClr val="black"/>
                </a:solidFill>
                <a:latin typeface="Calibri"/>
              </a:rPr>
              <a:t>flagship project </a:t>
            </a:r>
            <a:r>
              <a:rPr lang="en-CA" sz="2000" dirty="0">
                <a:solidFill>
                  <a:prstClr val="black"/>
                </a:solidFill>
                <a:latin typeface="Calibri"/>
              </a:rPr>
              <a:t>in Education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Appointment Expert Working Group; Meetings : December 2013 – 2018.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Council of Europe Standing Conference of Ministers of Education “SECURING DEMOCRACY THROUGH EDUCATION” The development of a Reference Framework of Competences for Democratic Culture”25th session Brussels, 11-12 April 2016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Publication : April 2018</a:t>
            </a:r>
            <a:endParaRPr lang="en-GB" sz="2000" dirty="0">
              <a:solidFill>
                <a:prstClr val="black"/>
              </a:solidFill>
              <a:latin typeface="Calibri"/>
            </a:endParaRPr>
          </a:p>
          <a:p>
            <a:pPr marL="0" lvl="0" indent="0">
              <a:spcBef>
                <a:spcPct val="20000"/>
              </a:spcBef>
              <a:buClrTx/>
              <a:buSzTx/>
              <a:buNone/>
            </a:pPr>
            <a:r>
              <a:rPr lang="en-GB" sz="2000" dirty="0">
                <a:solidFill>
                  <a:prstClr val="black"/>
                </a:solidFill>
                <a:latin typeface="Calibri"/>
              </a:rPr>
              <a:t>	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 FOR DEMOCRATIC CULTURE </a:t>
            </a:r>
            <a:r>
              <a:rPr lang="en-GB" sz="2000" b="0" dirty="0">
                <a:solidFill>
                  <a:prstClr val="black"/>
                </a:solidFill>
                <a:effectLst/>
                <a:latin typeface="Calibri"/>
              </a:rPr>
              <a:t>-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33800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1200"/>
              </a:spcBef>
              <a:buClrTx/>
              <a:buSzTx/>
              <a:buNone/>
            </a:pPr>
            <a:r>
              <a:rPr lang="en-GB" sz="2200" dirty="0">
                <a:solidFill>
                  <a:prstClr val="black"/>
                </a:solidFill>
                <a:latin typeface="Calibri"/>
              </a:rPr>
              <a:t>Main sources of inspiration: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en-GB" sz="1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en-GB" sz="2200" b="1" dirty="0">
                <a:solidFill>
                  <a:prstClr val="black"/>
                </a:solidFill>
                <a:latin typeface="Calibri"/>
              </a:rPr>
              <a:t>Common European Framework of Reference for Languages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 (2001)</a:t>
            </a:r>
            <a:br>
              <a:rPr lang="en-GB" sz="2200" dirty="0">
                <a:solidFill>
                  <a:prstClr val="black"/>
                </a:solidFill>
                <a:latin typeface="Calibri"/>
              </a:rPr>
            </a:br>
            <a:endParaRPr lang="en-GB" sz="1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en-GB" sz="2200" b="1" dirty="0">
                <a:solidFill>
                  <a:prstClr val="black"/>
                </a:solidFill>
                <a:latin typeface="Calibri"/>
              </a:rPr>
              <a:t>White Paper on Intercultural Dialogue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: “Living together as equals in dignity” (2008)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en-GB" sz="1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200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en-GB" sz="2200" b="1" dirty="0">
                <a:solidFill>
                  <a:prstClr val="black"/>
                </a:solidFill>
                <a:latin typeface="Calibri"/>
              </a:rPr>
              <a:t>Charter on Education for Democratic Citizenship 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(2010)</a:t>
            </a: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endParaRPr lang="en-GB" sz="1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GB" sz="2200" b="1" dirty="0">
                <a:solidFill>
                  <a:prstClr val="black"/>
                </a:solidFill>
                <a:latin typeface="Calibri"/>
              </a:rPr>
              <a:t>Recommendation CM/Rec (2012)13  </a:t>
            </a:r>
            <a:r>
              <a:rPr lang="en-GB" sz="2200" dirty="0">
                <a:solidFill>
                  <a:prstClr val="black"/>
                </a:solidFill>
                <a:latin typeface="Calibri"/>
              </a:rPr>
              <a:t>of the Committee of Ministers to member States on ensuring </a:t>
            </a:r>
            <a:r>
              <a:rPr lang="en-GB" sz="2200" b="1" dirty="0">
                <a:solidFill>
                  <a:prstClr val="black"/>
                </a:solidFill>
                <a:latin typeface="Calibri"/>
              </a:rPr>
              <a:t>quality education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 FOR DEMOCRATIC CULTURE </a:t>
            </a:r>
            <a:r>
              <a:rPr lang="en-GB" sz="2000" b="0" dirty="0">
                <a:solidFill>
                  <a:prstClr val="black"/>
                </a:solidFill>
                <a:effectLst/>
                <a:latin typeface="Calibri"/>
              </a:rPr>
              <a:t>-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676993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183" y="2060848"/>
            <a:ext cx="8229600" cy="360385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The </a:t>
            </a:r>
            <a:r>
              <a:rPr lang="en-GB" sz="2400" dirty="0">
                <a:latin typeface="Calibri" panose="020F0502020204030204" pitchFamily="34" charset="0"/>
              </a:rPr>
              <a:t>set of attitudes and behaviours that enable democratic institutions and democratic </a:t>
            </a:r>
            <a:r>
              <a:rPr lang="en-US" sz="2400" dirty="0">
                <a:latin typeface="Calibri" panose="020F0502020204030204" pitchFamily="34" charset="0"/>
              </a:rPr>
              <a:t>laws to function in practice</a:t>
            </a:r>
          </a:p>
          <a:p>
            <a:pPr marL="109728" indent="0">
              <a:buNone/>
            </a:pPr>
            <a:endParaRPr lang="en-US" sz="1000" dirty="0">
              <a:latin typeface="Calibri" panose="020F0502020204030204" pitchFamily="34" charset="0"/>
            </a:endParaRPr>
          </a:p>
          <a:p>
            <a:r>
              <a:rPr lang="en-CA" sz="2400" dirty="0">
                <a:latin typeface="Calibri" panose="020F0502020204030204" pitchFamily="34" charset="0"/>
              </a:rPr>
              <a:t>The will and ability to conduct intercultural dialogue is part of democratic culture</a:t>
            </a:r>
          </a:p>
          <a:p>
            <a:endParaRPr lang="en-CA" sz="1000" dirty="0">
              <a:latin typeface="Calibri" panose="020F0502020204030204" pitchFamily="34" charset="0"/>
            </a:endParaRPr>
          </a:p>
          <a:p>
            <a:r>
              <a:rPr lang="en-CA" sz="2400" dirty="0">
                <a:latin typeface="Calibri" panose="020F0502020204030204" pitchFamily="34" charset="0"/>
              </a:rPr>
              <a:t>Understanding of and respect for human rights is also part of democratic culture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400" dirty="0"/>
              <a:t>What do we understand by </a:t>
            </a:r>
            <a:br>
              <a:rPr lang="en-CA" sz="2400" dirty="0"/>
            </a:br>
            <a:r>
              <a:rPr lang="en-CA" sz="2400" dirty="0"/>
              <a:t>COMPETENCES FOR </a:t>
            </a:r>
            <a:r>
              <a:rPr lang="en-CA" sz="2400" b="1" dirty="0"/>
              <a:t>DEMOCRATIC CULTURE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098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481" y="1989916"/>
            <a:ext cx="8229600" cy="4680520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CA" sz="1800" dirty="0">
                <a:latin typeface="Calibri" panose="020F0502020204030204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800" b="1" dirty="0">
                <a:latin typeface="Calibri" panose="020F0502020204030204" pitchFamily="34" charset="0"/>
              </a:rPr>
              <a:t>Model</a:t>
            </a:r>
            <a:r>
              <a:rPr lang="en-CA" sz="1800" dirty="0">
                <a:latin typeface="Calibri" panose="020F0502020204030204" pitchFamily="34" charset="0"/>
              </a:rPr>
              <a:t> (adopted by European Ministers April 2016)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800" b="1" dirty="0">
                <a:latin typeface="Calibri" panose="020F0502020204030204" pitchFamily="34" charset="0"/>
              </a:rPr>
              <a:t>Descriptors </a:t>
            </a:r>
            <a:r>
              <a:rPr lang="en-CA" sz="1800" dirty="0">
                <a:latin typeface="Calibri" panose="020F0502020204030204" pitchFamily="34" charset="0"/>
              </a:rPr>
              <a:t>(piloted June 2016 – March 2017)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GB" sz="1800" dirty="0">
                <a:latin typeface="Calibri" panose="020F0502020204030204" pitchFamily="34" charset="0"/>
              </a:rPr>
              <a:t>858 teachers in 16 countries piloted descriptors </a:t>
            </a:r>
            <a:br>
              <a:rPr lang="en-GB" sz="1800" dirty="0">
                <a:latin typeface="Calibri" panose="020F0502020204030204" pitchFamily="34" charset="0"/>
              </a:rPr>
            </a:br>
            <a:r>
              <a:rPr lang="en-GB" sz="1800" dirty="0">
                <a:latin typeface="Calibri" panose="020F0502020204030204" pitchFamily="34" charset="0"/>
              </a:rPr>
              <a:t>for learners aged 9 years upwards</a:t>
            </a:r>
            <a:endParaRPr lang="en-CA" sz="18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800" b="1" dirty="0">
                <a:latin typeface="Calibri" panose="020F0502020204030204" pitchFamily="34" charset="0"/>
              </a:rPr>
              <a:t>Guidance for implementation</a:t>
            </a:r>
            <a:r>
              <a:rPr lang="en-CA" sz="1800" dirty="0">
                <a:latin typeface="Calibri" panose="020F0502020204030204" pitchFamily="34" charset="0"/>
              </a:rPr>
              <a:t>:</a:t>
            </a:r>
          </a:p>
          <a:p>
            <a:pPr lvl="2">
              <a:spcBef>
                <a:spcPts val="0"/>
              </a:spcBef>
            </a:pPr>
            <a:r>
              <a:rPr lang="en-GB" sz="1800" dirty="0">
                <a:latin typeface="Calibri" panose="020F0502020204030204" pitchFamily="34" charset="0"/>
              </a:rPr>
              <a:t>Curriculum </a:t>
            </a:r>
          </a:p>
          <a:p>
            <a:pPr lvl="2">
              <a:spcBef>
                <a:spcPts val="0"/>
              </a:spcBef>
            </a:pPr>
            <a:r>
              <a:rPr lang="en-GB" sz="1800" dirty="0">
                <a:latin typeface="Calibri" panose="020F0502020204030204" pitchFamily="34" charset="0"/>
              </a:rPr>
              <a:t>Pedagogy</a:t>
            </a:r>
          </a:p>
          <a:p>
            <a:pPr lvl="2">
              <a:spcBef>
                <a:spcPts val="0"/>
              </a:spcBef>
            </a:pPr>
            <a:r>
              <a:rPr lang="en-GB" sz="1800" dirty="0">
                <a:latin typeface="Calibri" panose="020F0502020204030204" pitchFamily="34" charset="0"/>
              </a:rPr>
              <a:t>Assessment</a:t>
            </a:r>
          </a:p>
          <a:p>
            <a:pPr lvl="2">
              <a:spcBef>
                <a:spcPts val="0"/>
              </a:spcBef>
            </a:pPr>
            <a:r>
              <a:rPr lang="en-GB" sz="1800" dirty="0">
                <a:latin typeface="Calibri" panose="020F0502020204030204" pitchFamily="34" charset="0"/>
              </a:rPr>
              <a:t>Teacher education</a:t>
            </a:r>
          </a:p>
          <a:p>
            <a:pPr lvl="2">
              <a:spcBef>
                <a:spcPts val="0"/>
              </a:spcBef>
            </a:pPr>
            <a:r>
              <a:rPr lang="en-GB" sz="1800" dirty="0">
                <a:latin typeface="Calibri" panose="020F0502020204030204" pitchFamily="34" charset="0"/>
              </a:rPr>
              <a:t>Whole-school approach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GB" sz="1800" dirty="0">
                <a:latin typeface="Calibri" panose="020F0502020204030204" pitchFamily="34" charset="0"/>
              </a:rPr>
              <a:t>Building resilience to radicalisation </a:t>
            </a:r>
            <a:br>
              <a:rPr lang="en-GB" sz="1800" dirty="0">
                <a:latin typeface="Calibri" panose="020F0502020204030204" pitchFamily="34" charset="0"/>
              </a:rPr>
            </a:br>
            <a:r>
              <a:rPr lang="en-GB" sz="1800" dirty="0">
                <a:latin typeface="Calibri" panose="020F0502020204030204" pitchFamily="34" charset="0"/>
              </a:rPr>
              <a:t>leading to violent extremism and terrorism</a:t>
            </a:r>
            <a:endParaRPr lang="en-CA" sz="1800" dirty="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5278"/>
          </a:xfrm>
        </p:spPr>
        <p:txBody>
          <a:bodyPr>
            <a:normAutofit/>
          </a:bodyPr>
          <a:lstStyle/>
          <a:p>
            <a:pPr algn="ctr"/>
            <a:r>
              <a:rPr lang="en-CA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Competences for Democratic Culture</a:t>
            </a:r>
            <a:br>
              <a:rPr lang="en-CA" sz="32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sz="2400" dirty="0">
                <a:latin typeface="Calibri" panose="020F0502020204030204" pitchFamily="34" charset="0"/>
              </a:rPr>
              <a:t>Reference Framework</a:t>
            </a:r>
            <a:br>
              <a:rPr lang="en-CA" sz="2400" dirty="0">
                <a:latin typeface="Calibri" panose="020F0502020204030204" pitchFamily="34" charset="0"/>
              </a:rPr>
            </a:br>
            <a:r>
              <a:rPr lang="en-CA" sz="2400" dirty="0">
                <a:solidFill>
                  <a:prstClr val="black"/>
                </a:solidFill>
                <a:latin typeface="Calibri" panose="020F0502020204030204" pitchFamily="34" charset="0"/>
              </a:rPr>
              <a:t>Published April 2018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</a:rPr>
            </a:b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https://www.coe.int/documents/21202288/22594240/competences-for-democratic-culture_en.jpg/ac01aecf-dfa7-4b73-bf88-9a0af541d867?t=1483613120000">
            <a:hlinkClick r:id="rId3" tgtFrame="&quot;_blank&quot;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052736"/>
            <a:ext cx="1667639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73016"/>
            <a:ext cx="30861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09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THE CDC MODEL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7536941" cy="515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674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1349</TotalTime>
  <Words>394</Words>
  <Application>Microsoft Office PowerPoint</Application>
  <PresentationFormat>On-screen Show (4:3)</PresentationFormat>
  <Paragraphs>143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PowerPoint Presentation</vt:lpstr>
      <vt:lpstr>WHY EDUCATION?</vt:lpstr>
      <vt:lpstr>What kind of education ?</vt:lpstr>
      <vt:lpstr>PowerPoint Presentation</vt:lpstr>
      <vt:lpstr>COMPETENCES FOR DEMOCRATIC CULTURE - BACKGROUND</vt:lpstr>
      <vt:lpstr>COMPETENCES FOR DEMOCRATIC CULTURE - BACKGROUND</vt:lpstr>
      <vt:lpstr>What do we understand by  COMPETENCES FOR DEMOCRATIC CULTURE</vt:lpstr>
      <vt:lpstr>Competences for Democratic Culture Reference Framework Published April 2018 </vt:lpstr>
      <vt:lpstr>THE CDC MODEL</vt:lpstr>
      <vt:lpstr>COMPETENCES</vt:lpstr>
      <vt:lpstr>Competences DESCRIPTORS</vt:lpstr>
      <vt:lpstr>DESCRIPTORS - Examples</vt:lpstr>
      <vt:lpstr>DESCRIPTORS: example of levels </vt:lpstr>
      <vt:lpstr>SUPPORTING DOCUMENTS  now available </vt:lpstr>
      <vt:lpstr>Timetable</vt:lpstr>
      <vt:lpstr>Strasbourg Meeting – National Correspondents for Qualifications Frameworks (QF-EHEA), 4 September 2018 Questions to participants</vt:lpstr>
      <vt:lpstr>PowerPoint Presentation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ON ASSESSMENT – FOR WHAT PURPOSES?</dc:title>
  <dc:creator>BERGAN Sjur</dc:creator>
  <cp:lastModifiedBy>RESTOUEIX Jean-Philippe</cp:lastModifiedBy>
  <cp:revision>62</cp:revision>
  <cp:lastPrinted>2018-09-03T16:48:20Z</cp:lastPrinted>
  <dcterms:created xsi:type="dcterms:W3CDTF">2016-10-26T16:23:47Z</dcterms:created>
  <dcterms:modified xsi:type="dcterms:W3CDTF">2018-09-05T14:15:39Z</dcterms:modified>
</cp:coreProperties>
</file>