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57" r:id="rId4"/>
    <p:sldId id="266" r:id="rId5"/>
    <p:sldId id="268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C048F-1439-4ADA-BBFC-74710B77BCDD}" type="datetimeFigureOut">
              <a:rPr lang="de-DE" smtClean="0"/>
              <a:t>05.07.2017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D92D2-E765-4608-AB93-FA8B59DBA74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20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Grundgesetz</a:t>
            </a:r>
            <a:r>
              <a:rPr lang="de-DE" baseline="0" dirty="0" smtClean="0"/>
              <a:t> für die Bundesrepublik Deutschland,</a:t>
            </a:r>
            <a:r>
              <a:rPr lang="de-DE" dirty="0" smtClean="0"/>
              <a:t> Artikel</a:t>
            </a:r>
            <a:r>
              <a:rPr lang="de-DE" baseline="0" dirty="0" smtClean="0"/>
              <a:t> 5 (3): Kunst, Wissenschaft, Forschung und Lehre sind frei. Die Freiheit entbindet nicht von der Treue zur Verfassung.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D92D2-E765-4608-AB93-FA8B59DBA74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033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6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2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0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8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3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4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1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0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2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97F4B-D859-42FC-A677-48B8A79B01D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322F4-D84F-4CC8-97F3-57E5D0038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83568" y="1916832"/>
            <a:ext cx="75425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 smtClean="0"/>
              <a:t>Workshop 2 </a:t>
            </a:r>
          </a:p>
          <a:p>
            <a:pPr algn="ctr"/>
            <a:endParaRPr lang="fr-CA" sz="3600" b="1" dirty="0" smtClean="0"/>
          </a:p>
          <a:p>
            <a:pPr algn="ctr"/>
            <a:r>
              <a:rPr lang="fr-C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EDC/HRE in </a:t>
            </a:r>
            <a:r>
              <a:rPr lang="fr-CA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fr-C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fr-CA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in German</a:t>
            </a:r>
            <a:r>
              <a:rPr lang="fr-CA" sz="44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algn="ctr"/>
            <a:endParaRPr lang="fr-CA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75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3456384" cy="936104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Freedom of Science 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Research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3068960"/>
            <a:ext cx="3456384" cy="93610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 to Constitutional Values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508104" y="3068960"/>
            <a:ext cx="3096344" cy="93610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“Autonomy” of the University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96136" y="4437112"/>
            <a:ext cx="2592288" cy="93610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16 Higher Education Acts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544" y="4365104"/>
            <a:ext cx="3456384" cy="93610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as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Länder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Responsibility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feil nach oben und unten 13"/>
          <p:cNvSpPr/>
          <p:nvPr/>
        </p:nvSpPr>
        <p:spPr>
          <a:xfrm>
            <a:off x="7020272" y="4005064"/>
            <a:ext cx="144016" cy="3600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2" idx="3"/>
          </p:cNvCxnSpPr>
          <p:nvPr/>
        </p:nvCxnSpPr>
        <p:spPr>
          <a:xfrm>
            <a:off x="3923928" y="2168860"/>
            <a:ext cx="1584176" cy="118813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6" idx="3"/>
            <a:endCxn id="7" idx="1"/>
          </p:cNvCxnSpPr>
          <p:nvPr/>
        </p:nvCxnSpPr>
        <p:spPr>
          <a:xfrm>
            <a:off x="3923928" y="3537012"/>
            <a:ext cx="1584176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9" idx="3"/>
            <a:endCxn id="8" idx="1"/>
          </p:cNvCxnSpPr>
          <p:nvPr/>
        </p:nvCxnSpPr>
        <p:spPr>
          <a:xfrm>
            <a:off x="3923928" y="4833156"/>
            <a:ext cx="1872208" cy="7200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0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4536504"/>
          </a:xfrm>
        </p:spPr>
        <p:txBody>
          <a:bodyPr>
            <a:normAutofit fontScale="92500"/>
          </a:bodyPr>
          <a:lstStyle/>
          <a:p>
            <a:pPr algn="l"/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Acts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-administration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discrimination</a:t>
            </a:r>
            <a:r>
              <a:rPr lang="de-DE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appeal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819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352928" cy="4680520"/>
          </a:xfrm>
        </p:spPr>
        <p:txBody>
          <a:bodyPr>
            <a:normAutofit/>
          </a:bodyPr>
          <a:lstStyle/>
          <a:p>
            <a:pPr algn="l"/>
            <a:r>
              <a:rPr lang="de-DE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</a:t>
            </a:r>
            <a:r>
              <a:rPr lang="de-DE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EDC </a:t>
            </a:r>
            <a:r>
              <a:rPr lang="de-DE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HRE </a:t>
            </a:r>
            <a:r>
              <a:rPr lang="de-DE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crucial</a:t>
            </a:r>
            <a:r>
              <a:rPr lang="de-DE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olitical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freedom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mechanisms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de-D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950412"/>
              </p:ext>
            </p:extLst>
          </p:nvPr>
        </p:nvGraphicFramePr>
        <p:xfrm>
          <a:off x="467544" y="2151112"/>
          <a:ext cx="8136904" cy="45182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8452"/>
                <a:gridCol w="4068452"/>
              </a:tblGrid>
              <a:tr h="2016224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b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Acceptance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universities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dialogue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society</a:t>
                      </a:r>
                      <a:endParaRPr lang="de-DE" sz="2400" b="0" baseline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authority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political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decision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makers</a:t>
                      </a:r>
                      <a:endParaRPr lang="de-DE" sz="24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WEAKNESSES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EDC </a:t>
                      </a: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studies</a:t>
                      </a:r>
                      <a:r>
                        <a:rPr lang="de-DE" sz="1800" b="1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Ignorance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ideologies</a:t>
                      </a:r>
                      <a:endParaRPr lang="de-DE" sz="24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Inability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extremist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-sets</a:t>
                      </a:r>
                      <a:endParaRPr lang="de-DE" sz="3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Co-operation </a:t>
                      </a:r>
                      <a:r>
                        <a:rPr lang="de-DE" sz="2400" b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de-DE" sz="24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self-conscient</a:t>
                      </a:r>
                      <a:r>
                        <a:rPr lang="de-DE" sz="24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players</a:t>
                      </a:r>
                      <a:r>
                        <a:rPr lang="de-DE" sz="24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de-DE" sz="2400" b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de-DE" sz="24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EDC/HRE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(NGOs, </a:t>
                      </a:r>
                      <a:r>
                        <a:rPr lang="de-DE" sz="2400" b="0" baseline="0" dirty="0" err="1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Foundations</a:t>
                      </a:r>
                      <a:r>
                        <a:rPr lang="de-DE" sz="240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etc.)</a:t>
                      </a:r>
                      <a:endParaRPr lang="de-DE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</a:t>
                      </a:r>
                      <a:r>
                        <a:rPr lang="de-DE" sz="2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Scolarisation</a:t>
                      </a:r>
                      <a:r>
                        <a:rPr lang="de-DE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 </a:t>
                      </a:r>
                      <a:r>
                        <a:rPr lang="de-DE" sz="2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de-DE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alienating</a:t>
                      </a:r>
                      <a:r>
                        <a:rPr lang="de-DE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drill</a:t>
                      </a:r>
                      <a:endParaRPr lang="de-DE" sz="24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Selfsubmission</a:t>
                      </a:r>
                      <a:r>
                        <a:rPr lang="de-DE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de-DE" sz="2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merciless</a:t>
                      </a:r>
                      <a:r>
                        <a:rPr lang="de-DE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competition</a:t>
                      </a:r>
                      <a:endParaRPr lang="de-DE" sz="24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83568" y="141277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Higher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Education‘s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Development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4013775"/>
            <a:ext cx="7848872" cy="63936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Masterstudiengang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Demokratiepädagogik (Berlin)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7544" y="1556792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Players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hree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2933655"/>
            <a:ext cx="7848872" cy="63936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für die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Didaktik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Demokratie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(Hannover)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5157192"/>
            <a:ext cx="7848872" cy="63936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Class Room Council Material (Mainz)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1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07548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1043608" y="2859901"/>
            <a:ext cx="7056784" cy="33239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„Democracies all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undervaluing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consequently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neglecting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badly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democracy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vital,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respectful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und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accountable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Martha C.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Nussbaum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Not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Profit.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Democracy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Humanities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Princeton 2010. p. 77.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58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Freedom of Science  and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MANNAZZU Gloria</dc:creator>
  <cp:lastModifiedBy>NORMAN-FLECK Susan</cp:lastModifiedBy>
  <cp:revision>47</cp:revision>
  <dcterms:created xsi:type="dcterms:W3CDTF">2017-06-12T15:37:35Z</dcterms:created>
  <dcterms:modified xsi:type="dcterms:W3CDTF">2017-07-05T14:44:37Z</dcterms:modified>
</cp:coreProperties>
</file>