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5" r:id="rId3"/>
    <p:sldId id="257" r:id="rId4"/>
    <p:sldId id="266" r:id="rId5"/>
    <p:sldId id="268" r:id="rId6"/>
    <p:sldId id="267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>
      <p:cViewPr varScale="1">
        <p:scale>
          <a:sx n="134" d="100"/>
          <a:sy n="134" d="100"/>
        </p:scale>
        <p:origin x="-95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C048F-1439-4ADA-BBFC-74710B77BCDD}" type="datetimeFigureOut">
              <a:rPr lang="de-DE" smtClean="0"/>
              <a:t>05.07.2017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D92D2-E765-4608-AB93-FA8B59DBA74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0205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Grundgesetz</a:t>
            </a:r>
            <a:r>
              <a:rPr lang="de-DE" baseline="0" dirty="0" smtClean="0"/>
              <a:t> für die Bundesrepublik Deutschland,</a:t>
            </a:r>
            <a:r>
              <a:rPr lang="de-DE" dirty="0" smtClean="0"/>
              <a:t> Artikel</a:t>
            </a:r>
            <a:r>
              <a:rPr lang="de-DE" baseline="0" dirty="0" smtClean="0"/>
              <a:t> 5 (3): Kunst, Wissenschaft, Forschung und Lehre sind frei. Die Freiheit entbindet nicht von der Treue zur Verfassung.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D92D2-E765-4608-AB93-FA8B59DBA74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4033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469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2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1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720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107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85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136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40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615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10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029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97F4B-D859-42FC-A677-48B8A79B01D3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322F4-D84F-4CC8-97F3-57E5D0038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46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0754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683568" y="1916832"/>
            <a:ext cx="754258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3600" b="1" dirty="0" smtClean="0"/>
              <a:t>Workshop 2 </a:t>
            </a:r>
          </a:p>
          <a:p>
            <a:pPr algn="ctr"/>
            <a:endParaRPr lang="fr-CA" sz="3600" b="1" dirty="0" smtClean="0"/>
          </a:p>
          <a:p>
            <a:pPr algn="ctr"/>
            <a:r>
              <a:rPr lang="fr-CA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EDC/HRE in </a:t>
            </a:r>
            <a:r>
              <a:rPr lang="fr-CA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Higher</a:t>
            </a:r>
            <a:r>
              <a:rPr lang="fr-CA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  <a:r>
              <a:rPr lang="fr-CA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in German</a:t>
            </a:r>
            <a:r>
              <a:rPr lang="fr-CA" sz="44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  <a:p>
            <a:pPr algn="ctr"/>
            <a:endParaRPr lang="fr-CA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758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700808"/>
            <a:ext cx="3456384" cy="936104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Freedom of Science </a:t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and Research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07548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67544" y="3068960"/>
            <a:ext cx="3456384" cy="936104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Commitment to Constitutional Values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508104" y="3068960"/>
            <a:ext cx="3096344" cy="936104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“Autonomy” of the University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796136" y="4437112"/>
            <a:ext cx="2592288" cy="936104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16 Higher Education Acts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67544" y="4365104"/>
            <a:ext cx="3456384" cy="936104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Education as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Länder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Responsibility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Pfeil nach oben und unten 13"/>
          <p:cNvSpPr/>
          <p:nvPr/>
        </p:nvSpPr>
        <p:spPr>
          <a:xfrm>
            <a:off x="7020272" y="4005064"/>
            <a:ext cx="144016" cy="36004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7" name="Gerade Verbindung mit Pfeil 16"/>
          <p:cNvCxnSpPr>
            <a:stCxn id="2" idx="3"/>
          </p:cNvCxnSpPr>
          <p:nvPr/>
        </p:nvCxnSpPr>
        <p:spPr>
          <a:xfrm>
            <a:off x="3923928" y="2168860"/>
            <a:ext cx="1584176" cy="1188132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>
            <a:stCxn id="6" idx="3"/>
            <a:endCxn id="7" idx="1"/>
          </p:cNvCxnSpPr>
          <p:nvPr/>
        </p:nvCxnSpPr>
        <p:spPr>
          <a:xfrm>
            <a:off x="3923928" y="3537012"/>
            <a:ext cx="1584176" cy="0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>
            <a:stCxn id="9" idx="3"/>
            <a:endCxn id="8" idx="1"/>
          </p:cNvCxnSpPr>
          <p:nvPr/>
        </p:nvCxnSpPr>
        <p:spPr>
          <a:xfrm>
            <a:off x="3923928" y="4833156"/>
            <a:ext cx="1872208" cy="7200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902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07548"/>
          </a:xfrm>
          <a:prstGeom prst="rect">
            <a:avLst/>
          </a:prstGeom>
        </p:spPr>
      </p:pic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>
          <a:xfrm>
            <a:off x="899592" y="1844824"/>
            <a:ext cx="7344816" cy="4536504"/>
          </a:xfrm>
        </p:spPr>
        <p:txBody>
          <a:bodyPr>
            <a:normAutofit fontScale="92500"/>
          </a:bodyPr>
          <a:lstStyle/>
          <a:p>
            <a:pPr algn="l"/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 Education Acts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define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</a:t>
            </a:r>
            <a:endParaRPr lang="de-DE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de-DE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-administration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independence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teaching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participation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instruments</a:t>
            </a:r>
            <a:r>
              <a: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prevention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discrimination</a:t>
            </a:r>
            <a:r>
              <a:rPr lang="de-DE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internal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appeal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18192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07548"/>
          </a:xfrm>
          <a:prstGeom prst="rect">
            <a:avLst/>
          </a:prstGeom>
        </p:spPr>
      </p:pic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>
          <a:xfrm>
            <a:off x="395536" y="1916832"/>
            <a:ext cx="8352928" cy="4680520"/>
          </a:xfrm>
        </p:spPr>
        <p:txBody>
          <a:bodyPr>
            <a:normAutofit/>
          </a:bodyPr>
          <a:lstStyle/>
          <a:p>
            <a:pPr algn="l"/>
            <a:r>
              <a:rPr lang="de-DE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</a:t>
            </a:r>
            <a:r>
              <a:rPr lang="de-DE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DE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de-DE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EDC </a:t>
            </a:r>
            <a:r>
              <a:rPr lang="de-DE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HRE </a:t>
            </a:r>
            <a:r>
              <a:rPr lang="de-DE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de-DE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crucial</a:t>
            </a:r>
            <a:r>
              <a:rPr lang="de-DE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olitical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independence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teaching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freedom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behaviour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de-DE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mechanisms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conflict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resolution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de-DE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60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07548"/>
          </a:xfrm>
          <a:prstGeom prst="rect">
            <a:avLst/>
          </a:prstGeom>
        </p:spPr>
      </p:pic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950412"/>
              </p:ext>
            </p:extLst>
          </p:nvPr>
        </p:nvGraphicFramePr>
        <p:xfrm>
          <a:off x="467544" y="2151112"/>
          <a:ext cx="8136904" cy="451824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68452"/>
                <a:gridCol w="4068452"/>
              </a:tblGrid>
              <a:tr h="2016224">
                <a:tc>
                  <a:txBody>
                    <a:bodyPr/>
                    <a:lstStyle/>
                    <a:p>
                      <a:r>
                        <a:rPr lang="de-DE" sz="240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STRENGTHS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b="0" dirty="0" err="1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Acceptance</a:t>
                      </a:r>
                      <a:r>
                        <a:rPr lang="de-DE" sz="2400" b="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400" b="0" baseline="0" dirty="0" err="1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de-DE" sz="2400" b="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400" b="0" baseline="0" dirty="0" err="1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universities</a:t>
                      </a:r>
                      <a:r>
                        <a:rPr lang="de-DE" sz="2400" b="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de-DE" sz="2400" b="0" baseline="0" dirty="0" err="1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de-DE" sz="2400" b="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400" b="0" baseline="0" dirty="0" err="1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dialogue</a:t>
                      </a:r>
                      <a:r>
                        <a:rPr lang="de-DE" sz="2400" b="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400" b="0" baseline="0" dirty="0" err="1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de-DE" sz="2400" b="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400" b="0" baseline="0" dirty="0" err="1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</a:t>
                      </a:r>
                      <a:r>
                        <a:rPr lang="de-DE" sz="2400" b="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400" b="0" baseline="0" dirty="0" err="1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society</a:t>
                      </a:r>
                      <a:endParaRPr lang="de-DE" sz="2400" b="0" baseline="0" dirty="0" smtClean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b="0" baseline="0" dirty="0" err="1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authority</a:t>
                      </a:r>
                      <a:r>
                        <a:rPr lang="de-DE" sz="2400" b="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400" b="0" baseline="0" dirty="0" err="1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de-DE" sz="2400" b="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400" b="0" baseline="0" dirty="0" err="1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</a:t>
                      </a:r>
                      <a:r>
                        <a:rPr lang="de-DE" sz="2400" b="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400" b="0" baseline="0" dirty="0" err="1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de-DE" sz="2400" b="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400" b="0" baseline="0" dirty="0" err="1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political</a:t>
                      </a:r>
                      <a:r>
                        <a:rPr lang="de-DE" sz="2400" b="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400" b="0" baseline="0" dirty="0" err="1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decision</a:t>
                      </a:r>
                      <a:r>
                        <a:rPr lang="de-DE" sz="2400" b="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400" b="0" baseline="0" dirty="0" err="1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makers</a:t>
                      </a:r>
                      <a:endParaRPr lang="de-DE" sz="240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WEAKNESSES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Lack</a:t>
                      </a:r>
                      <a:r>
                        <a:rPr lang="de-DE" sz="2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4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de-DE" sz="2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EDC </a:t>
                      </a:r>
                      <a:r>
                        <a:rPr lang="de-DE" sz="24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basic</a:t>
                      </a:r>
                      <a:r>
                        <a:rPr lang="de-DE" sz="2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4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studies</a:t>
                      </a:r>
                      <a:r>
                        <a:rPr lang="de-DE" sz="1800" b="1" baseline="0" dirty="0" smtClean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Ignorance</a:t>
                      </a:r>
                      <a:r>
                        <a:rPr lang="de-DE" sz="2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4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de-DE" sz="2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4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ideologies</a:t>
                      </a:r>
                      <a:endParaRPr lang="de-DE" sz="2400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Inability</a:t>
                      </a:r>
                      <a:r>
                        <a:rPr lang="de-DE" sz="2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4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de-DE" sz="2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4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</a:t>
                      </a:r>
                      <a:r>
                        <a:rPr lang="de-DE" sz="2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4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extremist</a:t>
                      </a:r>
                      <a:r>
                        <a:rPr lang="de-DE" sz="2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4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mind</a:t>
                      </a:r>
                      <a:r>
                        <a:rPr lang="de-DE" sz="2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-sets</a:t>
                      </a:r>
                      <a:endParaRPr lang="de-DE" sz="32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2322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1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OPPORTUNITIES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Co-operation </a:t>
                      </a:r>
                      <a:r>
                        <a:rPr lang="de-DE" sz="2400" b="0" dirty="0" err="1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de-DE" sz="2400" b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400" b="0" dirty="0" err="1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self-conscient</a:t>
                      </a:r>
                      <a:r>
                        <a:rPr lang="de-DE" sz="2400" b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400" b="0" dirty="0" err="1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players</a:t>
                      </a:r>
                      <a:r>
                        <a:rPr lang="de-DE" sz="2400" b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de-DE" sz="2400" b="0" dirty="0" err="1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de-DE" sz="2400" b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EDC/HRE</a:t>
                      </a:r>
                      <a:r>
                        <a:rPr lang="de-DE" sz="2400" b="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400" b="0" baseline="0" dirty="0" err="1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field</a:t>
                      </a:r>
                      <a:r>
                        <a:rPr lang="de-DE" sz="2400" b="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(NGOs, </a:t>
                      </a:r>
                      <a:r>
                        <a:rPr lang="de-DE" sz="2400" b="0" baseline="0" dirty="0" err="1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Foundations</a:t>
                      </a:r>
                      <a:r>
                        <a:rPr lang="de-DE" sz="2400" b="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etc.)</a:t>
                      </a:r>
                      <a:endParaRPr lang="de-DE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RISKS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</a:t>
                      </a:r>
                      <a:r>
                        <a:rPr lang="de-DE" sz="24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Scolarisation</a:t>
                      </a:r>
                      <a:r>
                        <a:rPr lang="de-DE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 </a:t>
                      </a:r>
                      <a:r>
                        <a:rPr lang="de-DE" sz="24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de-DE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4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alienating</a:t>
                      </a:r>
                      <a:r>
                        <a:rPr lang="de-DE" sz="2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4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drill</a:t>
                      </a:r>
                      <a:endParaRPr lang="de-DE" sz="24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Selfsubmission</a:t>
                      </a:r>
                      <a:r>
                        <a:rPr lang="de-DE" sz="2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a </a:t>
                      </a:r>
                      <a:r>
                        <a:rPr lang="de-DE" sz="24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merciless</a:t>
                      </a:r>
                      <a:r>
                        <a:rPr lang="de-DE" sz="2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4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competition</a:t>
                      </a:r>
                      <a:endParaRPr lang="de-DE" sz="24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683568" y="1412776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Factors</a:t>
            </a:r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Higher </a:t>
            </a:r>
            <a:r>
              <a:rPr lang="de-DE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Education‘s</a:t>
            </a:r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Development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7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07548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39552" y="4013775"/>
            <a:ext cx="7848872" cy="63936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Masterstudiengang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Demokratiepädagogik (Berlin)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467544" y="1556792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Players 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tools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hree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9552" y="2933655"/>
            <a:ext cx="7848872" cy="63936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Institut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für die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Didaktik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Demokratie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(Hannover)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9552" y="5157192"/>
            <a:ext cx="7848872" cy="63936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Class Room Council Material (Mainz)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11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07548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1043608" y="2859901"/>
            <a:ext cx="7056784" cy="33239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„Democracies all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over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world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undervaluing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consequently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neglecting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all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badly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keep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democracy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vital,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respectful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und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accountable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Martha C. </a:t>
            </a:r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Nussbaum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Not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Profit.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Democracy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needs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Humanities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Princeton 2010. p. 77.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583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275</Words>
  <Application>Microsoft Office PowerPoint</Application>
  <PresentationFormat>On-screen Show (4:3)</PresentationFormat>
  <Paragraphs>44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Freedom of Science  and Research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Council of Europe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MANNAZZU Gloria</dc:creator>
  <cp:lastModifiedBy>NORMAN-FLECK Susan</cp:lastModifiedBy>
  <cp:revision>47</cp:revision>
  <dcterms:created xsi:type="dcterms:W3CDTF">2017-06-12T15:37:35Z</dcterms:created>
  <dcterms:modified xsi:type="dcterms:W3CDTF">2017-07-05T14:44:37Z</dcterms:modified>
</cp:coreProperties>
</file>