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  <p:sldId id="258" r:id="rId4"/>
  </p:sldIdLst>
  <p:sldSz cx="7556500" cy="10693400"/>
  <p:notesSz cx="7556500" cy="106934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2544" y="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6/28/2021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100" b="1" i="0">
                <a:solidFill>
                  <a:schemeClr val="tx1"/>
                </a:solidFill>
                <a:latin typeface="Cambria"/>
                <a:cs typeface="Cambria"/>
              </a:defRPr>
            </a:lvl1pPr>
          </a:lstStyle>
          <a:p>
            <a:pPr marL="12700">
              <a:lnSpc>
                <a:spcPct val="100000"/>
              </a:lnSpc>
              <a:spcBef>
                <a:spcPts val="50"/>
              </a:spcBef>
            </a:pPr>
            <a:r>
              <a:rPr spc="-5" dirty="0"/>
              <a:t>Page</a:t>
            </a:r>
            <a:r>
              <a:rPr spc="-40" dirty="0"/>
              <a:t> </a:t>
            </a:r>
            <a:fld id="{81D60167-4931-47E6-BA6A-407CBD079E47}" type="slidenum">
              <a:rPr dirty="0"/>
              <a:t>‹N°›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6/28/2021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100" b="1" i="0">
                <a:solidFill>
                  <a:schemeClr val="tx1"/>
                </a:solidFill>
                <a:latin typeface="Cambria"/>
                <a:cs typeface="Cambria"/>
              </a:defRPr>
            </a:lvl1pPr>
          </a:lstStyle>
          <a:p>
            <a:pPr marL="12700">
              <a:lnSpc>
                <a:spcPct val="100000"/>
              </a:lnSpc>
              <a:spcBef>
                <a:spcPts val="50"/>
              </a:spcBef>
            </a:pPr>
            <a:r>
              <a:rPr spc="-5" dirty="0"/>
              <a:t>Page</a:t>
            </a:r>
            <a:r>
              <a:rPr spc="-40" dirty="0"/>
              <a:t> </a:t>
            </a:r>
            <a:fld id="{81D60167-4931-47E6-BA6A-407CBD079E47}" type="slidenum">
              <a:rPr dirty="0"/>
              <a:t>‹N°›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6/28/2021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100" b="1" i="0">
                <a:solidFill>
                  <a:schemeClr val="tx1"/>
                </a:solidFill>
                <a:latin typeface="Cambria"/>
                <a:cs typeface="Cambria"/>
              </a:defRPr>
            </a:lvl1pPr>
          </a:lstStyle>
          <a:p>
            <a:pPr marL="12700">
              <a:lnSpc>
                <a:spcPct val="100000"/>
              </a:lnSpc>
              <a:spcBef>
                <a:spcPts val="50"/>
              </a:spcBef>
            </a:pPr>
            <a:r>
              <a:rPr spc="-5" dirty="0"/>
              <a:t>Page</a:t>
            </a:r>
            <a:r>
              <a:rPr spc="-40" dirty="0"/>
              <a:t> </a:t>
            </a:r>
            <a:fld id="{81D60167-4931-47E6-BA6A-407CBD079E47}" type="slidenum">
              <a:rPr dirty="0"/>
              <a:t>‹N°›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6/28/2021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100" b="1" i="0">
                <a:solidFill>
                  <a:schemeClr val="tx1"/>
                </a:solidFill>
                <a:latin typeface="Cambria"/>
                <a:cs typeface="Cambria"/>
              </a:defRPr>
            </a:lvl1pPr>
          </a:lstStyle>
          <a:p>
            <a:pPr marL="12700">
              <a:lnSpc>
                <a:spcPct val="100000"/>
              </a:lnSpc>
              <a:spcBef>
                <a:spcPts val="50"/>
              </a:spcBef>
            </a:pPr>
            <a:r>
              <a:rPr spc="-5" dirty="0"/>
              <a:t>Page</a:t>
            </a:r>
            <a:r>
              <a:rPr spc="-40" dirty="0"/>
              <a:t> </a:t>
            </a:r>
            <a:fld id="{81D60167-4931-47E6-BA6A-407CBD079E47}" type="slidenum">
              <a:rPr dirty="0"/>
              <a:t>‹N°›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6/28/2021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100" b="1" i="0">
                <a:solidFill>
                  <a:schemeClr val="tx1"/>
                </a:solidFill>
                <a:latin typeface="Cambria"/>
                <a:cs typeface="Cambria"/>
              </a:defRPr>
            </a:lvl1pPr>
          </a:lstStyle>
          <a:p>
            <a:pPr marL="12700">
              <a:lnSpc>
                <a:spcPct val="100000"/>
              </a:lnSpc>
              <a:spcBef>
                <a:spcPts val="50"/>
              </a:spcBef>
            </a:pPr>
            <a:r>
              <a:rPr spc="-5" dirty="0"/>
              <a:t>Page</a:t>
            </a:r>
            <a:r>
              <a:rPr spc="-40" dirty="0"/>
              <a:t> </a:t>
            </a:r>
            <a:fld id="{81D60167-4931-47E6-BA6A-407CBD079E47}" type="slidenum">
              <a:rPr dirty="0"/>
              <a:t>‹N°›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736"/>
            <a:ext cx="6806565" cy="17109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59482"/>
            <a:ext cx="6806565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6/28/2021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602228" y="9871326"/>
            <a:ext cx="485139" cy="18986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100" b="1" i="0">
                <a:solidFill>
                  <a:schemeClr val="tx1"/>
                </a:solidFill>
                <a:latin typeface="Cambria"/>
                <a:cs typeface="Cambria"/>
              </a:defRPr>
            </a:lvl1pPr>
          </a:lstStyle>
          <a:p>
            <a:pPr marL="12700">
              <a:lnSpc>
                <a:spcPct val="100000"/>
              </a:lnSpc>
              <a:spcBef>
                <a:spcPts val="50"/>
              </a:spcBef>
            </a:pPr>
            <a:r>
              <a:rPr spc="-5" dirty="0"/>
              <a:t>Page</a:t>
            </a:r>
            <a:r>
              <a:rPr spc="-40" dirty="0"/>
              <a:t> </a:t>
            </a:r>
            <a:fld id="{81D60167-4931-47E6-BA6A-407CBD079E47}" type="slidenum">
              <a:rPr dirty="0"/>
              <a:t>‹N°›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www.coe.int/cybercrime" TargetMode="External"/><Relationship Id="rId1" Type="http://schemas.openxmlformats.org/officeDocument/2006/relationships/slideLayout" Target="../slideLayouts/slideLayout5.xml"/><Relationship Id="rId4" Type="http://schemas.openxmlformats.org/officeDocument/2006/relationships/hyperlink" Target="http://conventions.coe.int/Treaty/Commun/ChercheSig.asp?NT=185&amp;CM=8&amp;DF&amp;CL=ENG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www.coe.int/cybercrime" TargetMode="Externa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www.coe.int/cybercrime" TargetMode="Externa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055073" y="854341"/>
            <a:ext cx="1631314" cy="1625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900" b="1" spc="-5" dirty="0">
                <a:solidFill>
                  <a:srgbClr val="2F618F"/>
                </a:solidFill>
                <a:latin typeface="Verdana"/>
                <a:cs typeface="Verdana"/>
                <a:hlinkClick r:id="rId2"/>
              </a:rPr>
              <a:t>www.coe.int/cybercrime</a:t>
            </a:r>
            <a:endParaRPr sz="900">
              <a:latin typeface="Verdana"/>
              <a:cs typeface="Verdana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630936" y="9963911"/>
            <a:ext cx="2915920" cy="6350"/>
          </a:xfrm>
          <a:custGeom>
            <a:avLst/>
            <a:gdLst/>
            <a:ahLst/>
            <a:cxnLst/>
            <a:rect l="l" t="t" r="r" b="b"/>
            <a:pathLst>
              <a:path w="2915920" h="6350">
                <a:moveTo>
                  <a:pt x="2915412" y="0"/>
                </a:moveTo>
                <a:lnTo>
                  <a:pt x="0" y="0"/>
                </a:lnTo>
                <a:lnTo>
                  <a:pt x="0" y="6096"/>
                </a:lnTo>
                <a:lnTo>
                  <a:pt x="2915412" y="6096"/>
                </a:lnTo>
                <a:lnTo>
                  <a:pt x="2915412" y="0"/>
                </a:lnTo>
                <a:close/>
              </a:path>
            </a:pathLst>
          </a:custGeom>
          <a:solidFill>
            <a:srgbClr val="4F81B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195571" y="9963911"/>
            <a:ext cx="2917190" cy="6350"/>
          </a:xfrm>
          <a:custGeom>
            <a:avLst/>
            <a:gdLst/>
            <a:ahLst/>
            <a:cxnLst/>
            <a:rect l="l" t="t" r="r" b="b"/>
            <a:pathLst>
              <a:path w="2917190" h="6350">
                <a:moveTo>
                  <a:pt x="2916935" y="0"/>
                </a:moveTo>
                <a:lnTo>
                  <a:pt x="0" y="0"/>
                </a:lnTo>
                <a:lnTo>
                  <a:pt x="0" y="6096"/>
                </a:lnTo>
                <a:lnTo>
                  <a:pt x="2916935" y="6096"/>
                </a:lnTo>
                <a:lnTo>
                  <a:pt x="2916935" y="0"/>
                </a:lnTo>
                <a:close/>
              </a:path>
            </a:pathLst>
          </a:custGeom>
          <a:solidFill>
            <a:srgbClr val="4F81BD"/>
          </a:solidFill>
        </p:spPr>
        <p:txBody>
          <a:bodyPr wrap="square" lIns="0" tIns="0" rIns="0" bIns="0" rtlCol="0"/>
          <a:lstStyle/>
          <a:p>
            <a:endParaRPr/>
          </a:p>
        </p:txBody>
      </p:sp>
      <p:pic>
        <p:nvPicPr>
          <p:cNvPr id="5" name="object 5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2062479" y="123824"/>
            <a:ext cx="3511664" cy="678179"/>
          </a:xfrm>
          <a:prstGeom prst="rect">
            <a:avLst/>
          </a:prstGeom>
        </p:spPr>
      </p:pic>
      <p:sp>
        <p:nvSpPr>
          <p:cNvPr id="6" name="object 6"/>
          <p:cNvSpPr txBox="1"/>
          <p:nvPr/>
        </p:nvSpPr>
        <p:spPr>
          <a:xfrm>
            <a:off x="617830" y="1645411"/>
            <a:ext cx="6508115" cy="66319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1400" b="1" spc="-5" dirty="0">
                <a:latin typeface="Verdana"/>
                <a:cs typeface="Verdana"/>
              </a:rPr>
              <a:t>Cours pour</a:t>
            </a:r>
            <a:r>
              <a:rPr sz="1400" b="1" dirty="0">
                <a:latin typeface="Verdana"/>
                <a:cs typeface="Verdana"/>
              </a:rPr>
              <a:t> les</a:t>
            </a:r>
            <a:r>
              <a:rPr sz="1400" b="1" spc="-15" dirty="0">
                <a:latin typeface="Verdana"/>
                <a:cs typeface="Verdana"/>
              </a:rPr>
              <a:t> </a:t>
            </a:r>
            <a:r>
              <a:rPr sz="1400" b="1" spc="-5" dirty="0">
                <a:latin typeface="Verdana"/>
                <a:cs typeface="Verdana"/>
              </a:rPr>
              <a:t>premiers</a:t>
            </a:r>
            <a:r>
              <a:rPr sz="1400" b="1" dirty="0">
                <a:latin typeface="Verdana"/>
                <a:cs typeface="Verdana"/>
              </a:rPr>
              <a:t> </a:t>
            </a:r>
            <a:r>
              <a:rPr sz="1400" b="1" spc="-5" dirty="0">
                <a:latin typeface="Verdana"/>
                <a:cs typeface="Verdana"/>
              </a:rPr>
              <a:t>intervenants</a:t>
            </a:r>
            <a:endParaRPr sz="1400" dirty="0">
              <a:latin typeface="Verdana"/>
              <a:cs typeface="Verdana"/>
            </a:endParaRPr>
          </a:p>
          <a:p>
            <a:pPr>
              <a:lnSpc>
                <a:spcPct val="100000"/>
              </a:lnSpc>
              <a:spcBef>
                <a:spcPts val="5"/>
              </a:spcBef>
            </a:pPr>
            <a:endParaRPr sz="1400" dirty="0">
              <a:latin typeface="Verdana"/>
              <a:cs typeface="Verdana"/>
            </a:endParaRPr>
          </a:p>
          <a:p>
            <a:pPr marL="995680" marR="988694" algn="ctr">
              <a:lnSpc>
                <a:spcPct val="146400"/>
              </a:lnSpc>
            </a:pPr>
            <a:r>
              <a:rPr sz="1100" b="1" spc="-5" dirty="0">
                <a:latin typeface="Verdana"/>
                <a:cs typeface="Verdana"/>
              </a:rPr>
              <a:t>Cours</a:t>
            </a:r>
            <a:r>
              <a:rPr sz="1100" b="1" spc="5" dirty="0">
                <a:latin typeface="Verdana"/>
                <a:cs typeface="Verdana"/>
              </a:rPr>
              <a:t> </a:t>
            </a:r>
            <a:r>
              <a:rPr sz="1100" b="1" spc="-5" dirty="0">
                <a:latin typeface="Verdana"/>
                <a:cs typeface="Verdana"/>
              </a:rPr>
              <a:t>en</a:t>
            </a:r>
            <a:r>
              <a:rPr sz="1100" b="1" spc="5" dirty="0">
                <a:latin typeface="Verdana"/>
                <a:cs typeface="Verdana"/>
              </a:rPr>
              <a:t> </a:t>
            </a:r>
            <a:r>
              <a:rPr sz="1100" b="1" spc="-5" dirty="0">
                <a:latin typeface="Verdana"/>
                <a:cs typeface="Verdana"/>
              </a:rPr>
              <a:t>visioconférence</a:t>
            </a:r>
            <a:r>
              <a:rPr sz="1100" b="1" dirty="0">
                <a:latin typeface="Verdana"/>
                <a:cs typeface="Verdana"/>
              </a:rPr>
              <a:t> </a:t>
            </a:r>
            <a:r>
              <a:rPr sz="1100" b="1" spc="-5" dirty="0">
                <a:latin typeface="Verdana"/>
                <a:cs typeface="Verdana"/>
              </a:rPr>
              <a:t>dans</a:t>
            </a:r>
            <a:r>
              <a:rPr sz="1100" b="1" spc="5" dirty="0">
                <a:latin typeface="Verdana"/>
                <a:cs typeface="Verdana"/>
              </a:rPr>
              <a:t> </a:t>
            </a:r>
            <a:r>
              <a:rPr sz="1100" b="1" spc="-5" dirty="0">
                <a:latin typeface="Verdana"/>
                <a:cs typeface="Verdana"/>
              </a:rPr>
              <a:t>le</a:t>
            </a:r>
            <a:r>
              <a:rPr sz="1100" b="1" dirty="0">
                <a:latin typeface="Verdana"/>
                <a:cs typeface="Verdana"/>
              </a:rPr>
              <a:t> </a:t>
            </a:r>
            <a:r>
              <a:rPr sz="1100" b="1" spc="-5" dirty="0">
                <a:latin typeface="Verdana"/>
                <a:cs typeface="Verdana"/>
              </a:rPr>
              <a:t>cadre</a:t>
            </a:r>
            <a:r>
              <a:rPr sz="1100" b="1" dirty="0">
                <a:latin typeface="Verdana"/>
                <a:cs typeface="Verdana"/>
              </a:rPr>
              <a:t> du</a:t>
            </a:r>
            <a:r>
              <a:rPr sz="1100" b="1" spc="5" dirty="0">
                <a:latin typeface="Verdana"/>
                <a:cs typeface="Verdana"/>
              </a:rPr>
              <a:t> </a:t>
            </a:r>
            <a:r>
              <a:rPr sz="1100" b="1" spc="-5" dirty="0">
                <a:latin typeface="Verdana"/>
                <a:cs typeface="Verdana"/>
              </a:rPr>
              <a:t>projet</a:t>
            </a:r>
            <a:r>
              <a:rPr sz="1100" b="1" dirty="0">
                <a:latin typeface="Verdana"/>
                <a:cs typeface="Verdana"/>
              </a:rPr>
              <a:t> </a:t>
            </a:r>
            <a:r>
              <a:rPr sz="1100" b="1" spc="-5" dirty="0">
                <a:latin typeface="Verdana"/>
                <a:cs typeface="Verdana"/>
              </a:rPr>
              <a:t>GLACY+ </a:t>
            </a:r>
            <a:r>
              <a:rPr sz="1100" b="1" spc="-360" dirty="0">
                <a:latin typeface="Verdana"/>
                <a:cs typeface="Verdana"/>
              </a:rPr>
              <a:t> </a:t>
            </a:r>
            <a:r>
              <a:rPr sz="1100" b="1" dirty="0">
                <a:latin typeface="Verdana"/>
                <a:cs typeface="Verdana"/>
              </a:rPr>
              <a:t>DAKAR,</a:t>
            </a:r>
            <a:r>
              <a:rPr sz="1100" b="1" spc="-15" dirty="0">
                <a:latin typeface="Verdana"/>
                <a:cs typeface="Verdana"/>
              </a:rPr>
              <a:t> </a:t>
            </a:r>
            <a:r>
              <a:rPr sz="1100" b="1" spc="-5" dirty="0">
                <a:latin typeface="Verdana"/>
                <a:cs typeface="Verdana"/>
              </a:rPr>
              <a:t>Sénégal,</a:t>
            </a:r>
            <a:r>
              <a:rPr sz="1100" b="1" spc="-10" dirty="0">
                <a:latin typeface="Verdana"/>
                <a:cs typeface="Verdana"/>
              </a:rPr>
              <a:t> </a:t>
            </a:r>
            <a:r>
              <a:rPr sz="1100" b="1" spc="5" dirty="0" smtClean="0">
                <a:latin typeface="Verdana"/>
                <a:cs typeface="Verdana"/>
              </a:rPr>
              <a:t>2</a:t>
            </a:r>
            <a:r>
              <a:rPr lang="fr-FR" sz="1100" b="1" spc="5" dirty="0" smtClean="0">
                <a:latin typeface="Verdana"/>
                <a:cs typeface="Verdana"/>
              </a:rPr>
              <a:t>8</a:t>
            </a:r>
            <a:r>
              <a:rPr sz="1100" b="1" spc="-10" dirty="0" smtClean="0">
                <a:latin typeface="Verdana"/>
                <a:cs typeface="Verdana"/>
              </a:rPr>
              <a:t> </a:t>
            </a:r>
            <a:r>
              <a:rPr sz="1100" b="1" spc="-5" dirty="0">
                <a:latin typeface="Verdana"/>
                <a:cs typeface="Verdana"/>
              </a:rPr>
              <a:t>au </a:t>
            </a:r>
            <a:r>
              <a:rPr sz="1100" b="1" dirty="0" smtClean="0">
                <a:latin typeface="Verdana"/>
                <a:cs typeface="Verdana"/>
              </a:rPr>
              <a:t>0</a:t>
            </a:r>
            <a:r>
              <a:rPr lang="fr-FR" sz="1100" b="1" dirty="0" smtClean="0">
                <a:latin typeface="Verdana"/>
                <a:cs typeface="Verdana"/>
              </a:rPr>
              <a:t>2</a:t>
            </a:r>
            <a:r>
              <a:rPr sz="1100" b="1" spc="-10" dirty="0" smtClean="0">
                <a:latin typeface="Verdana"/>
                <a:cs typeface="Verdana"/>
              </a:rPr>
              <a:t> </a:t>
            </a:r>
            <a:r>
              <a:rPr sz="1100" b="1" spc="-5" dirty="0" err="1">
                <a:latin typeface="Verdana"/>
                <a:cs typeface="Verdana"/>
              </a:rPr>
              <a:t>juillet</a:t>
            </a:r>
            <a:r>
              <a:rPr sz="1100" b="1" spc="-5" dirty="0">
                <a:latin typeface="Verdana"/>
                <a:cs typeface="Verdana"/>
              </a:rPr>
              <a:t> </a:t>
            </a:r>
            <a:r>
              <a:rPr sz="1100" b="1" spc="-5" dirty="0" smtClean="0">
                <a:latin typeface="Verdana"/>
                <a:cs typeface="Verdana"/>
              </a:rPr>
              <a:t>202</a:t>
            </a:r>
            <a:r>
              <a:rPr lang="fr-FR" sz="1100" b="1" spc="-5" dirty="0" smtClean="0">
                <a:latin typeface="Verdana"/>
                <a:cs typeface="Verdana"/>
              </a:rPr>
              <a:t>1</a:t>
            </a:r>
            <a:endParaRPr sz="1100" dirty="0">
              <a:latin typeface="Verdana"/>
              <a:cs typeface="Verdana"/>
            </a:endParaRPr>
          </a:p>
          <a:p>
            <a:pPr>
              <a:lnSpc>
                <a:spcPct val="100000"/>
              </a:lnSpc>
            </a:pPr>
            <a:endParaRPr sz="1300" dirty="0">
              <a:latin typeface="Verdana"/>
              <a:cs typeface="Verdana"/>
            </a:endParaRPr>
          </a:p>
          <a:p>
            <a:pPr>
              <a:lnSpc>
                <a:spcPct val="100000"/>
              </a:lnSpc>
              <a:spcBef>
                <a:spcPts val="10"/>
              </a:spcBef>
            </a:pPr>
            <a:endParaRPr sz="1200" dirty="0">
              <a:latin typeface="Verdana"/>
              <a:cs typeface="Verdana"/>
            </a:endParaRPr>
          </a:p>
          <a:p>
            <a:pPr marL="635" algn="ctr">
              <a:lnSpc>
                <a:spcPct val="100000"/>
              </a:lnSpc>
            </a:pPr>
            <a:r>
              <a:rPr sz="1400" b="1" spc="-5" dirty="0">
                <a:latin typeface="Verdana"/>
                <a:cs typeface="Verdana"/>
              </a:rPr>
              <a:t>Modèle de télé-perquisition</a:t>
            </a:r>
            <a:endParaRPr sz="1400" dirty="0">
              <a:latin typeface="Verdana"/>
              <a:cs typeface="Verdana"/>
            </a:endParaRPr>
          </a:p>
          <a:p>
            <a:pPr>
              <a:lnSpc>
                <a:spcPct val="100000"/>
              </a:lnSpc>
            </a:pPr>
            <a:endParaRPr sz="1700" dirty="0">
              <a:latin typeface="Verdana"/>
              <a:cs typeface="Verdana"/>
            </a:endParaRPr>
          </a:p>
          <a:p>
            <a:pPr marL="12700" marR="137795">
              <a:lnSpc>
                <a:spcPct val="101499"/>
              </a:lnSpc>
              <a:spcBef>
                <a:spcPts val="1330"/>
              </a:spcBef>
            </a:pPr>
            <a:r>
              <a:rPr sz="1400" spc="-5" dirty="0">
                <a:latin typeface="Verdana"/>
                <a:cs typeface="Verdana"/>
              </a:rPr>
              <a:t>Le</a:t>
            </a:r>
            <a:r>
              <a:rPr sz="1400" spc="10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but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10" dirty="0">
                <a:latin typeface="Verdana"/>
                <a:cs typeface="Verdana"/>
              </a:rPr>
              <a:t>de</a:t>
            </a:r>
            <a:r>
              <a:rPr sz="1400" dirty="0">
                <a:latin typeface="Verdana"/>
                <a:cs typeface="Verdana"/>
              </a:rPr>
              <a:t> </a:t>
            </a:r>
            <a:r>
              <a:rPr sz="1400" spc="5" dirty="0">
                <a:latin typeface="Verdana"/>
                <a:cs typeface="Verdana"/>
              </a:rPr>
              <a:t>la </a:t>
            </a:r>
            <a:r>
              <a:rPr sz="1400" spc="-5" dirty="0">
                <a:latin typeface="Verdana"/>
                <a:cs typeface="Verdana"/>
              </a:rPr>
              <a:t>télé-perquisition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est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10" dirty="0">
                <a:latin typeface="Verdana"/>
                <a:cs typeface="Verdana"/>
              </a:rPr>
              <a:t>de</a:t>
            </a:r>
            <a:r>
              <a:rPr sz="1400" spc="1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légaliser </a:t>
            </a:r>
            <a:r>
              <a:rPr sz="1400" spc="5" dirty="0">
                <a:latin typeface="Verdana"/>
                <a:cs typeface="Verdana"/>
              </a:rPr>
              <a:t>la </a:t>
            </a:r>
            <a:r>
              <a:rPr sz="1400" spc="-5" dirty="0">
                <a:latin typeface="Verdana"/>
                <a:cs typeface="Verdana"/>
              </a:rPr>
              <a:t>captation d’information </a:t>
            </a:r>
            <a:r>
              <a:rPr sz="1400" spc="-48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privée,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sauvegardée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sur</a:t>
            </a:r>
            <a:r>
              <a:rPr sz="1400" dirty="0">
                <a:latin typeface="Verdana"/>
                <a:cs typeface="Verdana"/>
              </a:rPr>
              <a:t> un </a:t>
            </a:r>
            <a:r>
              <a:rPr sz="1400" spc="-5" dirty="0">
                <a:latin typeface="Verdana"/>
                <a:cs typeface="Verdana"/>
              </a:rPr>
              <a:t>système</a:t>
            </a:r>
            <a:r>
              <a:rPr sz="140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distant</a:t>
            </a:r>
            <a:r>
              <a:rPr sz="140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dans</a:t>
            </a:r>
            <a:r>
              <a:rPr sz="1400" spc="-10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un</a:t>
            </a:r>
            <a:r>
              <a:rPr sz="1400" spc="-5" dirty="0">
                <a:latin typeface="Verdana"/>
                <a:cs typeface="Verdana"/>
              </a:rPr>
              <a:t> pays</a:t>
            </a:r>
            <a:r>
              <a:rPr sz="140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tiers.</a:t>
            </a:r>
            <a:endParaRPr sz="1400" dirty="0">
              <a:latin typeface="Verdana"/>
              <a:cs typeface="Verdana"/>
            </a:endParaRPr>
          </a:p>
          <a:p>
            <a:pPr>
              <a:lnSpc>
                <a:spcPct val="100000"/>
              </a:lnSpc>
            </a:pPr>
            <a:endParaRPr sz="1350" dirty="0">
              <a:latin typeface="Verdana"/>
              <a:cs typeface="Verdana"/>
            </a:endParaRPr>
          </a:p>
          <a:p>
            <a:pPr marL="12700" marR="5080">
              <a:lnSpc>
                <a:spcPct val="104400"/>
              </a:lnSpc>
            </a:pPr>
            <a:r>
              <a:rPr sz="1400" spc="-5" dirty="0">
                <a:latin typeface="Verdana"/>
                <a:cs typeface="Verdana"/>
              </a:rPr>
              <a:t>La</a:t>
            </a:r>
            <a:r>
              <a:rPr sz="1400" spc="1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convention</a:t>
            </a:r>
            <a:r>
              <a:rPr sz="1400" spc="15" dirty="0">
                <a:latin typeface="Verdana"/>
                <a:cs typeface="Verdana"/>
              </a:rPr>
              <a:t> </a:t>
            </a:r>
            <a:r>
              <a:rPr sz="1400" spc="-10" dirty="0">
                <a:latin typeface="Verdana"/>
                <a:cs typeface="Verdana"/>
              </a:rPr>
              <a:t>de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Budapest</a:t>
            </a:r>
            <a:r>
              <a:rPr sz="1400" spc="15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du</a:t>
            </a:r>
            <a:r>
              <a:rPr sz="1400" spc="20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21 novembre</a:t>
            </a:r>
            <a:r>
              <a:rPr sz="1400" spc="2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2001</a:t>
            </a:r>
            <a:r>
              <a:rPr sz="140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permet</a:t>
            </a:r>
            <a:r>
              <a:rPr sz="1400" spc="15" dirty="0">
                <a:latin typeface="Verdana"/>
                <a:cs typeface="Verdana"/>
              </a:rPr>
              <a:t> </a:t>
            </a:r>
            <a:r>
              <a:rPr sz="1400" spc="-10" dirty="0">
                <a:latin typeface="Verdana"/>
                <a:cs typeface="Verdana"/>
              </a:rPr>
              <a:t>de</a:t>
            </a:r>
            <a:r>
              <a:rPr sz="1400" spc="2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procéder</a:t>
            </a:r>
            <a:r>
              <a:rPr sz="1400" spc="15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à </a:t>
            </a:r>
            <a:r>
              <a:rPr sz="1400" spc="-48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une</a:t>
            </a:r>
            <a:r>
              <a:rPr sz="1400" spc="434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télé-perquisition</a:t>
            </a:r>
            <a:r>
              <a:rPr sz="1400" spc="420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sur</a:t>
            </a:r>
            <a:r>
              <a:rPr sz="1400" spc="415" dirty="0">
                <a:latin typeface="Verdana"/>
                <a:cs typeface="Verdana"/>
              </a:rPr>
              <a:t> </a:t>
            </a:r>
            <a:r>
              <a:rPr sz="1400" spc="5" dirty="0">
                <a:latin typeface="Verdana"/>
                <a:cs typeface="Verdana"/>
              </a:rPr>
              <a:t>le</a:t>
            </a:r>
            <a:r>
              <a:rPr sz="1400" spc="42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territoire</a:t>
            </a:r>
            <a:r>
              <a:rPr sz="1400" spc="43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d’un</a:t>
            </a:r>
            <a:r>
              <a:rPr sz="1400" spc="43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pays</a:t>
            </a:r>
            <a:r>
              <a:rPr sz="1400" spc="409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qui</a:t>
            </a:r>
            <a:r>
              <a:rPr sz="1400" spc="434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a</a:t>
            </a:r>
            <a:r>
              <a:rPr sz="1400" spc="43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ratifié</a:t>
            </a:r>
            <a:r>
              <a:rPr sz="1400" spc="430" dirty="0">
                <a:latin typeface="Verdana"/>
                <a:cs typeface="Verdana"/>
              </a:rPr>
              <a:t> </a:t>
            </a:r>
            <a:r>
              <a:rPr sz="1400" spc="5" dirty="0">
                <a:latin typeface="Verdana"/>
                <a:cs typeface="Verdana"/>
              </a:rPr>
              <a:t>la</a:t>
            </a:r>
            <a:r>
              <a:rPr sz="1400" spc="415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dite </a:t>
            </a:r>
            <a:r>
              <a:rPr sz="1400" spc="-48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convention</a:t>
            </a:r>
            <a:r>
              <a:rPr sz="1400" spc="320" dirty="0">
                <a:latin typeface="Verdana"/>
                <a:cs typeface="Verdana"/>
              </a:rPr>
              <a:t> </a:t>
            </a:r>
            <a:r>
              <a:rPr sz="1000" spc="-5" dirty="0">
                <a:latin typeface="Verdana"/>
                <a:cs typeface="Verdana"/>
              </a:rPr>
              <a:t>(</a:t>
            </a:r>
            <a:r>
              <a:rPr sz="1000" i="1" spc="-5" dirty="0">
                <a:latin typeface="Verdana"/>
                <a:cs typeface="Verdana"/>
              </a:rPr>
              <a:t>La</a:t>
            </a:r>
            <a:r>
              <a:rPr sz="1000" i="1" spc="245" dirty="0">
                <a:latin typeface="Verdana"/>
                <a:cs typeface="Verdana"/>
              </a:rPr>
              <a:t> </a:t>
            </a:r>
            <a:r>
              <a:rPr sz="1000" i="1" spc="-5" dirty="0">
                <a:latin typeface="Verdana"/>
                <a:cs typeface="Verdana"/>
              </a:rPr>
              <a:t>liste</a:t>
            </a:r>
            <a:r>
              <a:rPr sz="1000" i="1" spc="235" dirty="0">
                <a:latin typeface="Verdana"/>
                <a:cs typeface="Verdana"/>
              </a:rPr>
              <a:t> </a:t>
            </a:r>
            <a:r>
              <a:rPr sz="1000" i="1" spc="-5" dirty="0">
                <a:latin typeface="Verdana"/>
                <a:cs typeface="Verdana"/>
              </a:rPr>
              <a:t>des</a:t>
            </a:r>
            <a:r>
              <a:rPr sz="1000" i="1" spc="240" dirty="0">
                <a:latin typeface="Verdana"/>
                <a:cs typeface="Verdana"/>
              </a:rPr>
              <a:t> </a:t>
            </a:r>
            <a:r>
              <a:rPr sz="1000" i="1" dirty="0">
                <a:latin typeface="Verdana"/>
                <a:cs typeface="Verdana"/>
              </a:rPr>
              <a:t>pays</a:t>
            </a:r>
            <a:r>
              <a:rPr sz="1000" i="1" spc="240" dirty="0">
                <a:latin typeface="Verdana"/>
                <a:cs typeface="Verdana"/>
              </a:rPr>
              <a:t> </a:t>
            </a:r>
            <a:r>
              <a:rPr sz="1000" i="1" spc="-5" dirty="0">
                <a:latin typeface="Verdana"/>
                <a:cs typeface="Verdana"/>
              </a:rPr>
              <a:t>adhérents</a:t>
            </a:r>
            <a:r>
              <a:rPr sz="1000" i="1" spc="250" dirty="0">
                <a:latin typeface="Verdana"/>
                <a:cs typeface="Verdana"/>
              </a:rPr>
              <a:t> </a:t>
            </a:r>
            <a:r>
              <a:rPr sz="1000" i="1" spc="-5" dirty="0">
                <a:latin typeface="Verdana"/>
                <a:cs typeface="Verdana"/>
              </a:rPr>
              <a:t>aux</a:t>
            </a:r>
            <a:r>
              <a:rPr sz="1000" i="1" spc="240" dirty="0">
                <a:latin typeface="Verdana"/>
                <a:cs typeface="Verdana"/>
              </a:rPr>
              <a:t> </a:t>
            </a:r>
            <a:r>
              <a:rPr sz="1000" i="1" spc="-5" dirty="0">
                <a:latin typeface="Verdana"/>
                <a:cs typeface="Verdana"/>
              </a:rPr>
              <a:t>dispositions</a:t>
            </a:r>
            <a:r>
              <a:rPr sz="1000" i="1" spc="240" dirty="0">
                <a:latin typeface="Verdana"/>
                <a:cs typeface="Verdana"/>
              </a:rPr>
              <a:t> </a:t>
            </a:r>
            <a:r>
              <a:rPr sz="1000" i="1" spc="5" dirty="0">
                <a:latin typeface="Verdana"/>
                <a:cs typeface="Verdana"/>
              </a:rPr>
              <a:t>de</a:t>
            </a:r>
            <a:r>
              <a:rPr sz="1000" i="1" spc="235" dirty="0">
                <a:latin typeface="Verdana"/>
                <a:cs typeface="Verdana"/>
              </a:rPr>
              <a:t> </a:t>
            </a:r>
            <a:r>
              <a:rPr sz="1000" i="1" spc="-5" dirty="0">
                <a:latin typeface="Verdana"/>
                <a:cs typeface="Verdana"/>
              </a:rPr>
              <a:t>la</a:t>
            </a:r>
            <a:r>
              <a:rPr sz="1000" i="1" spc="250" dirty="0">
                <a:latin typeface="Verdana"/>
                <a:cs typeface="Verdana"/>
              </a:rPr>
              <a:t> </a:t>
            </a:r>
            <a:r>
              <a:rPr sz="1000" i="1" spc="-5" dirty="0">
                <a:latin typeface="Verdana"/>
                <a:cs typeface="Verdana"/>
              </a:rPr>
              <a:t>convention</a:t>
            </a:r>
            <a:r>
              <a:rPr sz="1000" i="1" spc="250" dirty="0">
                <a:latin typeface="Verdana"/>
                <a:cs typeface="Verdana"/>
              </a:rPr>
              <a:t> </a:t>
            </a:r>
            <a:r>
              <a:rPr sz="1000" i="1" spc="-5" dirty="0">
                <a:latin typeface="Verdana"/>
                <a:cs typeface="Verdana"/>
              </a:rPr>
              <a:t>de</a:t>
            </a:r>
            <a:r>
              <a:rPr sz="1000" i="1" spc="250" dirty="0">
                <a:latin typeface="Verdana"/>
                <a:cs typeface="Verdana"/>
              </a:rPr>
              <a:t> </a:t>
            </a:r>
            <a:r>
              <a:rPr sz="1000" i="1" spc="-5" dirty="0">
                <a:latin typeface="Verdana"/>
                <a:cs typeface="Verdana"/>
              </a:rPr>
              <a:t>Budapest</a:t>
            </a:r>
            <a:r>
              <a:rPr sz="1000" i="1" spc="245" dirty="0">
                <a:latin typeface="Verdana"/>
                <a:cs typeface="Verdana"/>
              </a:rPr>
              <a:t> </a:t>
            </a:r>
            <a:r>
              <a:rPr sz="1000" i="1" spc="-10" dirty="0">
                <a:latin typeface="Verdana"/>
                <a:cs typeface="Verdana"/>
              </a:rPr>
              <a:t>est </a:t>
            </a:r>
            <a:r>
              <a:rPr sz="1000" i="1" spc="-335" dirty="0">
                <a:latin typeface="Verdana"/>
                <a:cs typeface="Verdana"/>
              </a:rPr>
              <a:t> </a:t>
            </a:r>
            <a:r>
              <a:rPr sz="1000" i="1" spc="-5" dirty="0">
                <a:latin typeface="Verdana"/>
                <a:cs typeface="Verdana"/>
              </a:rPr>
              <a:t>consultable à l’adresse suivante : </a:t>
            </a:r>
            <a:r>
              <a:rPr sz="1000" i="1" dirty="0">
                <a:latin typeface="Verdana"/>
                <a:cs typeface="Verdana"/>
              </a:rPr>
              <a:t> </a:t>
            </a:r>
            <a:r>
              <a:rPr sz="1000" i="1" u="sng" spc="-5" dirty="0">
                <a:solidFill>
                  <a:srgbClr val="0000FF"/>
                </a:solidFill>
                <a:uFill>
                  <a:solidFill>
                    <a:srgbClr val="0000FF"/>
                  </a:solidFill>
                </a:uFill>
                <a:latin typeface="Verdana"/>
                <a:cs typeface="Verdana"/>
                <a:hlinkClick r:id="rId4"/>
              </a:rPr>
              <a:t>http://conventions.coe.int/Treaty/Commun/ChercheSig.asp?NT=185&amp;CM=8&amp;DF=&amp;CL=ENG</a:t>
            </a:r>
            <a:r>
              <a:rPr sz="1000" i="1" spc="-5" dirty="0">
                <a:latin typeface="Verdana"/>
                <a:cs typeface="Verdana"/>
              </a:rPr>
              <a:t>)</a:t>
            </a:r>
            <a:endParaRPr sz="1000" dirty="0">
              <a:latin typeface="Verdana"/>
              <a:cs typeface="Verdana"/>
            </a:endParaRPr>
          </a:p>
          <a:p>
            <a:pPr marL="12700" marR="774065">
              <a:lnSpc>
                <a:spcPts val="3410"/>
              </a:lnSpc>
              <a:spcBef>
                <a:spcPts val="385"/>
              </a:spcBef>
            </a:pPr>
            <a:r>
              <a:rPr sz="1400" dirty="0">
                <a:latin typeface="Verdana"/>
                <a:cs typeface="Verdana"/>
              </a:rPr>
              <a:t>Un</a:t>
            </a:r>
            <a:r>
              <a:rPr sz="1400" spc="-5" dirty="0">
                <a:latin typeface="Verdana"/>
                <a:cs typeface="Verdana"/>
              </a:rPr>
              <a:t> guide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10" dirty="0">
                <a:latin typeface="Verdana"/>
                <a:cs typeface="Verdana"/>
              </a:rPr>
              <a:t>de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méthodologie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a</a:t>
            </a:r>
            <a:r>
              <a:rPr sz="1400" spc="-5" dirty="0">
                <a:latin typeface="Verdana"/>
                <a:cs typeface="Verdana"/>
              </a:rPr>
              <a:t> été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réalisé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par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le</a:t>
            </a:r>
            <a:r>
              <a:rPr sz="140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comité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Européen. </a:t>
            </a:r>
            <a:r>
              <a:rPr sz="1400" spc="-475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Les</a:t>
            </a:r>
            <a:r>
              <a:rPr sz="1400" spc="-5" dirty="0">
                <a:latin typeface="Verdana"/>
                <a:cs typeface="Verdana"/>
              </a:rPr>
              <a:t> conditions</a:t>
            </a:r>
            <a:r>
              <a:rPr sz="1400" dirty="0">
                <a:latin typeface="Verdana"/>
                <a:cs typeface="Verdana"/>
              </a:rPr>
              <a:t> </a:t>
            </a:r>
            <a:r>
              <a:rPr sz="1400" spc="-10" dirty="0">
                <a:latin typeface="Verdana"/>
                <a:cs typeface="Verdana"/>
              </a:rPr>
              <a:t>de</a:t>
            </a:r>
            <a:r>
              <a:rPr sz="1400" spc="-5" dirty="0">
                <a:latin typeface="Verdana"/>
                <a:cs typeface="Verdana"/>
              </a:rPr>
              <a:t> réalisation</a:t>
            </a:r>
            <a:r>
              <a:rPr sz="140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d’une télé-perquisition</a:t>
            </a:r>
            <a:r>
              <a:rPr sz="1400" spc="-10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sont :</a:t>
            </a: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sz="2450" dirty="0">
              <a:latin typeface="Verdana"/>
              <a:cs typeface="Verdana"/>
            </a:endParaRPr>
          </a:p>
          <a:p>
            <a:pPr marL="469900" indent="-229235">
              <a:lnSpc>
                <a:spcPct val="100000"/>
              </a:lnSpc>
              <a:buFont typeface="Symbol"/>
              <a:buChar char=""/>
              <a:tabLst>
                <a:tab pos="469900" algn="l"/>
                <a:tab pos="470534" algn="l"/>
              </a:tabLst>
            </a:pPr>
            <a:r>
              <a:rPr sz="1400" spc="-5" dirty="0">
                <a:latin typeface="Verdana"/>
                <a:cs typeface="Verdana"/>
              </a:rPr>
              <a:t>La compétence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juridique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adaptée </a:t>
            </a:r>
            <a:r>
              <a:rPr sz="1400" dirty="0">
                <a:latin typeface="Verdana"/>
                <a:cs typeface="Verdana"/>
              </a:rPr>
              <a:t>de</a:t>
            </a:r>
            <a:r>
              <a:rPr sz="1400" spc="-5" dirty="0">
                <a:latin typeface="Verdana"/>
                <a:cs typeface="Verdana"/>
              </a:rPr>
              <a:t> l’enquêteur,</a:t>
            </a:r>
            <a:endParaRPr sz="1400" dirty="0">
              <a:latin typeface="Verdana"/>
              <a:cs typeface="Verdana"/>
            </a:endParaRPr>
          </a:p>
          <a:p>
            <a:pPr>
              <a:lnSpc>
                <a:spcPct val="100000"/>
              </a:lnSpc>
              <a:spcBef>
                <a:spcPts val="25"/>
              </a:spcBef>
              <a:buFont typeface="Symbol"/>
              <a:buChar char=""/>
            </a:pPr>
            <a:endParaRPr sz="1400" dirty="0">
              <a:latin typeface="Verdana"/>
              <a:cs typeface="Verdana"/>
            </a:endParaRPr>
          </a:p>
          <a:p>
            <a:pPr marL="469900" indent="-229235">
              <a:lnSpc>
                <a:spcPct val="100000"/>
              </a:lnSpc>
              <a:buFont typeface="Symbol"/>
              <a:buChar char=""/>
              <a:tabLst>
                <a:tab pos="469900" algn="l"/>
                <a:tab pos="470534" algn="l"/>
              </a:tabLst>
            </a:pPr>
            <a:r>
              <a:rPr sz="1400" spc="-5" dirty="0">
                <a:latin typeface="Verdana"/>
                <a:cs typeface="Verdana"/>
              </a:rPr>
              <a:t>La</a:t>
            </a:r>
            <a:r>
              <a:rPr sz="140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présence indispensable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10" dirty="0">
                <a:latin typeface="Verdana"/>
                <a:cs typeface="Verdana"/>
              </a:rPr>
              <a:t>de</a:t>
            </a:r>
            <a:r>
              <a:rPr sz="1400" spc="-5" dirty="0">
                <a:latin typeface="Verdana"/>
                <a:cs typeface="Verdana"/>
              </a:rPr>
              <a:t> </a:t>
            </a:r>
            <a:r>
              <a:rPr sz="1400" spc="5" dirty="0">
                <a:latin typeface="Verdana"/>
                <a:cs typeface="Verdana"/>
              </a:rPr>
              <a:t>la </a:t>
            </a:r>
            <a:r>
              <a:rPr sz="1400" spc="-5" dirty="0">
                <a:latin typeface="Verdana"/>
                <a:cs typeface="Verdana"/>
              </a:rPr>
              <a:t>personne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mise </a:t>
            </a:r>
            <a:r>
              <a:rPr sz="1400" dirty="0">
                <a:latin typeface="Verdana"/>
                <a:cs typeface="Verdana"/>
              </a:rPr>
              <a:t>en</a:t>
            </a:r>
            <a:r>
              <a:rPr sz="1400" spc="-1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cause,</a:t>
            </a:r>
            <a:endParaRPr sz="1400" dirty="0">
              <a:latin typeface="Verdana"/>
              <a:cs typeface="Verdana"/>
            </a:endParaRPr>
          </a:p>
          <a:p>
            <a:pPr>
              <a:lnSpc>
                <a:spcPct val="100000"/>
              </a:lnSpc>
              <a:spcBef>
                <a:spcPts val="15"/>
              </a:spcBef>
              <a:buFont typeface="Symbol"/>
              <a:buChar char=""/>
            </a:pPr>
            <a:endParaRPr sz="1400" dirty="0">
              <a:latin typeface="Verdana"/>
              <a:cs typeface="Verdana"/>
            </a:endParaRPr>
          </a:p>
          <a:p>
            <a:pPr marL="470534" indent="-229870">
              <a:lnSpc>
                <a:spcPct val="100000"/>
              </a:lnSpc>
              <a:buFont typeface="Symbol"/>
              <a:buChar char=""/>
              <a:tabLst>
                <a:tab pos="470534" algn="l"/>
                <a:tab pos="471170" algn="l"/>
              </a:tabLst>
            </a:pPr>
            <a:r>
              <a:rPr sz="1400" spc="-5" dirty="0">
                <a:latin typeface="Verdana"/>
                <a:cs typeface="Verdana"/>
              </a:rPr>
              <a:t>L’information</a:t>
            </a:r>
            <a:r>
              <a:rPr sz="140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des</a:t>
            </a:r>
            <a:r>
              <a:rPr sz="1400" spc="-1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opérations</a:t>
            </a:r>
            <a:r>
              <a:rPr sz="1400" dirty="0">
                <a:latin typeface="Verdana"/>
                <a:cs typeface="Verdana"/>
              </a:rPr>
              <a:t> à</a:t>
            </a:r>
            <a:r>
              <a:rPr sz="1400" spc="-10" dirty="0">
                <a:latin typeface="Verdana"/>
                <a:cs typeface="Verdana"/>
              </a:rPr>
              <a:t> </a:t>
            </a:r>
            <a:r>
              <a:rPr sz="1400" spc="5" dirty="0">
                <a:latin typeface="Verdana"/>
                <a:cs typeface="Verdana"/>
              </a:rPr>
              <a:t>la</a:t>
            </a:r>
            <a:r>
              <a:rPr sz="140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personne </a:t>
            </a:r>
            <a:r>
              <a:rPr sz="1400" dirty="0">
                <a:latin typeface="Verdana"/>
                <a:cs typeface="Verdana"/>
              </a:rPr>
              <a:t>mise</a:t>
            </a:r>
            <a:r>
              <a:rPr sz="1400" spc="-5" dirty="0">
                <a:latin typeface="Verdana"/>
                <a:cs typeface="Verdana"/>
              </a:rPr>
              <a:t> en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cause,</a:t>
            </a:r>
          </a:p>
          <a:p>
            <a:pPr marL="13335">
              <a:lnSpc>
                <a:spcPct val="100000"/>
              </a:lnSpc>
              <a:spcBef>
                <a:spcPts val="25"/>
              </a:spcBef>
            </a:pPr>
            <a:r>
              <a:rPr sz="1400" dirty="0">
                <a:solidFill>
                  <a:srgbClr val="A7A8A7"/>
                </a:solidFill>
                <a:latin typeface="Verdana"/>
                <a:cs typeface="Verdana"/>
              </a:rPr>
              <a:t>1</a:t>
            </a:r>
            <a:endParaRPr sz="1400" dirty="0">
              <a:latin typeface="Verdana"/>
              <a:cs typeface="Verdana"/>
            </a:endParaRPr>
          </a:p>
          <a:p>
            <a:pPr marL="470534" marR="184150" indent="-229235">
              <a:lnSpc>
                <a:spcPct val="101499"/>
              </a:lnSpc>
              <a:buFont typeface="Symbol"/>
              <a:buChar char=""/>
              <a:tabLst>
                <a:tab pos="470534" algn="l"/>
                <a:tab pos="471170" algn="l"/>
              </a:tabLst>
            </a:pPr>
            <a:r>
              <a:rPr sz="1400" spc="-5" dirty="0">
                <a:latin typeface="Verdana"/>
                <a:cs typeface="Verdana"/>
              </a:rPr>
              <a:t>Le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stockage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10" dirty="0">
                <a:latin typeface="Verdana"/>
                <a:cs typeface="Verdana"/>
              </a:rPr>
              <a:t>de</a:t>
            </a:r>
            <a:r>
              <a:rPr sz="1400" spc="1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données</a:t>
            </a:r>
            <a:r>
              <a:rPr sz="1400" dirty="0">
                <a:latin typeface="Verdana"/>
                <a:cs typeface="Verdana"/>
              </a:rPr>
              <a:t> sur</a:t>
            </a:r>
            <a:r>
              <a:rPr sz="1400" spc="-5" dirty="0">
                <a:latin typeface="Verdana"/>
                <a:cs typeface="Verdana"/>
              </a:rPr>
              <a:t> le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territoire</a:t>
            </a:r>
            <a:r>
              <a:rPr sz="1400" spc="1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d’un</a:t>
            </a:r>
            <a:r>
              <a:rPr sz="1400" spc="-1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pays</a:t>
            </a:r>
            <a:r>
              <a:rPr sz="1400" spc="-10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ayant</a:t>
            </a:r>
            <a:r>
              <a:rPr sz="1400" spc="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ratifié </a:t>
            </a:r>
            <a:r>
              <a:rPr sz="1400" spc="5" dirty="0">
                <a:latin typeface="Verdana"/>
                <a:cs typeface="Verdana"/>
              </a:rPr>
              <a:t>la </a:t>
            </a:r>
            <a:r>
              <a:rPr sz="1400" spc="-475" dirty="0">
                <a:latin typeface="Verdana"/>
                <a:cs typeface="Verdana"/>
              </a:rPr>
              <a:t> </a:t>
            </a:r>
            <a:r>
              <a:rPr sz="1400" spc="-5" dirty="0">
                <a:latin typeface="Verdana"/>
                <a:cs typeface="Verdana"/>
              </a:rPr>
              <a:t>convention</a:t>
            </a:r>
            <a:r>
              <a:rPr sz="1400" spc="-10" dirty="0">
                <a:latin typeface="Verdana"/>
                <a:cs typeface="Verdana"/>
              </a:rPr>
              <a:t> </a:t>
            </a:r>
            <a:r>
              <a:rPr sz="1400" dirty="0">
                <a:latin typeface="Verdana"/>
                <a:cs typeface="Verdana"/>
              </a:rPr>
              <a:t>de </a:t>
            </a:r>
            <a:r>
              <a:rPr sz="1400" spc="-5" dirty="0">
                <a:latin typeface="Verdana"/>
                <a:cs typeface="Verdana"/>
              </a:rPr>
              <a:t>Budapest.</a:t>
            </a:r>
            <a:endParaRPr sz="1400" dirty="0">
              <a:latin typeface="Verdana"/>
              <a:cs typeface="Verdana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50"/>
              </a:spcBef>
            </a:pPr>
            <a:r>
              <a:rPr spc="-5" dirty="0"/>
              <a:t>Page</a:t>
            </a:r>
            <a:r>
              <a:rPr spc="-40" dirty="0"/>
              <a:t> </a:t>
            </a:r>
            <a:fld id="{81D60167-4931-47E6-BA6A-407CBD079E47}" type="slidenum">
              <a:rPr dirty="0"/>
              <a:t>1</a:t>
            </a:fld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055073" y="854341"/>
            <a:ext cx="1631314" cy="1625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900" b="1" spc="-5" dirty="0">
                <a:solidFill>
                  <a:srgbClr val="2F618F"/>
                </a:solidFill>
                <a:latin typeface="Verdana"/>
                <a:cs typeface="Verdana"/>
                <a:hlinkClick r:id="rId2"/>
              </a:rPr>
              <a:t>www.coe.int/cybercrime</a:t>
            </a:r>
            <a:endParaRPr sz="900">
              <a:latin typeface="Verdana"/>
              <a:cs typeface="Verdana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630936" y="9963911"/>
            <a:ext cx="2915920" cy="6350"/>
          </a:xfrm>
          <a:custGeom>
            <a:avLst/>
            <a:gdLst/>
            <a:ahLst/>
            <a:cxnLst/>
            <a:rect l="l" t="t" r="r" b="b"/>
            <a:pathLst>
              <a:path w="2915920" h="6350">
                <a:moveTo>
                  <a:pt x="2915412" y="0"/>
                </a:moveTo>
                <a:lnTo>
                  <a:pt x="0" y="0"/>
                </a:lnTo>
                <a:lnTo>
                  <a:pt x="0" y="6096"/>
                </a:lnTo>
                <a:lnTo>
                  <a:pt x="2915412" y="6096"/>
                </a:lnTo>
                <a:lnTo>
                  <a:pt x="2915412" y="0"/>
                </a:lnTo>
                <a:close/>
              </a:path>
            </a:pathLst>
          </a:custGeom>
          <a:solidFill>
            <a:srgbClr val="4F81B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195571" y="9963911"/>
            <a:ext cx="2917190" cy="6350"/>
          </a:xfrm>
          <a:custGeom>
            <a:avLst/>
            <a:gdLst/>
            <a:ahLst/>
            <a:cxnLst/>
            <a:rect l="l" t="t" r="r" b="b"/>
            <a:pathLst>
              <a:path w="2917190" h="6350">
                <a:moveTo>
                  <a:pt x="2916935" y="0"/>
                </a:moveTo>
                <a:lnTo>
                  <a:pt x="0" y="0"/>
                </a:lnTo>
                <a:lnTo>
                  <a:pt x="0" y="6096"/>
                </a:lnTo>
                <a:lnTo>
                  <a:pt x="2916935" y="6096"/>
                </a:lnTo>
                <a:lnTo>
                  <a:pt x="2916935" y="0"/>
                </a:lnTo>
                <a:close/>
              </a:path>
            </a:pathLst>
          </a:custGeom>
          <a:solidFill>
            <a:srgbClr val="4F81BD"/>
          </a:solidFill>
        </p:spPr>
        <p:txBody>
          <a:bodyPr wrap="square" lIns="0" tIns="0" rIns="0" bIns="0" rtlCol="0"/>
          <a:lstStyle/>
          <a:p>
            <a:endParaRPr/>
          </a:p>
        </p:txBody>
      </p:sp>
      <p:pic>
        <p:nvPicPr>
          <p:cNvPr id="5" name="object 5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2062479" y="123824"/>
            <a:ext cx="3511664" cy="678179"/>
          </a:xfrm>
          <a:prstGeom prst="rect">
            <a:avLst/>
          </a:prstGeom>
        </p:spPr>
      </p:pic>
      <p:sp>
        <p:nvSpPr>
          <p:cNvPr id="6" name="object 6"/>
          <p:cNvSpPr txBox="1"/>
          <p:nvPr/>
        </p:nvSpPr>
        <p:spPr>
          <a:xfrm>
            <a:off x="618236" y="1334515"/>
            <a:ext cx="6496050" cy="67208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200" b="1" u="sng" spc="-5" dirty="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CANEVAS</a:t>
            </a:r>
            <a:r>
              <a:rPr sz="1200" b="1" spc="-35" dirty="0">
                <a:latin typeface="Times New Roman"/>
                <a:cs typeface="Times New Roman"/>
              </a:rPr>
              <a:t> </a:t>
            </a:r>
            <a:r>
              <a:rPr sz="1200" b="1" dirty="0">
                <a:latin typeface="Times New Roman"/>
                <a:cs typeface="Times New Roman"/>
              </a:rPr>
              <a:t>: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 marR="81280">
              <a:lnSpc>
                <a:spcPts val="1380"/>
              </a:lnSpc>
            </a:pPr>
            <a:r>
              <a:rPr sz="1200" spc="-5" dirty="0">
                <a:latin typeface="Times New Roman"/>
                <a:cs typeface="Times New Roman"/>
              </a:rPr>
              <a:t>Nous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soussigné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[NOM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PRENOM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ENQUETEUR]</a:t>
            </a:r>
            <a:r>
              <a:rPr sz="1200" spc="-5" dirty="0">
                <a:latin typeface="Times New Roman"/>
                <a:cs typeface="Times New Roman"/>
              </a:rPr>
              <a:t>,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Officier</a:t>
            </a:r>
            <a:r>
              <a:rPr sz="1200" spc="5" dirty="0">
                <a:latin typeface="Times New Roman"/>
                <a:cs typeface="Times New Roman"/>
              </a:rPr>
              <a:t> de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police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judiciaire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[TYPE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D'UNITE]</a:t>
            </a:r>
            <a:r>
              <a:rPr sz="1200" spc="-5" dirty="0">
                <a:latin typeface="Times New Roman"/>
                <a:cs typeface="Times New Roman"/>
              </a:rPr>
              <a:t>,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de </a:t>
            </a:r>
            <a:r>
              <a:rPr sz="1200" spc="-285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[IMPLANTATION</a:t>
            </a:r>
            <a:r>
              <a:rPr sz="1200" spc="-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DE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L'UNITE]</a:t>
            </a:r>
            <a:r>
              <a:rPr sz="1200" spc="-5" dirty="0">
                <a:latin typeface="Times New Roman"/>
                <a:cs typeface="Times New Roman"/>
              </a:rPr>
              <a:t>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25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 marR="41275">
              <a:lnSpc>
                <a:spcPts val="1380"/>
              </a:lnSpc>
            </a:pP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[NOM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PRENOM]</a:t>
            </a:r>
            <a:r>
              <a:rPr sz="1200" spc="1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domicilié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à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[ADRESSE]</a:t>
            </a:r>
            <a:r>
              <a:rPr sz="1200" spc="-5" dirty="0">
                <a:latin typeface="Times New Roman"/>
                <a:cs typeface="Times New Roman"/>
              </a:rPr>
              <a:t>,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nous</a:t>
            </a:r>
            <a:r>
              <a:rPr sz="1200" spc="-5" dirty="0">
                <a:latin typeface="Times New Roman"/>
                <a:cs typeface="Times New Roman"/>
              </a:rPr>
              <a:t> paraît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détenir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les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informations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nécessaire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à </a:t>
            </a:r>
            <a:r>
              <a:rPr sz="1200" spc="-5" dirty="0">
                <a:latin typeface="Times New Roman"/>
                <a:cs typeface="Times New Roman"/>
              </a:rPr>
              <a:t>l'enquête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en </a:t>
            </a:r>
            <a:r>
              <a:rPr sz="1200" spc="-28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cours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et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pouvant</a:t>
            </a:r>
            <a:r>
              <a:rPr sz="1200" dirty="0">
                <a:latin typeface="Times New Roman"/>
                <a:cs typeface="Times New Roman"/>
              </a:rPr>
              <a:t> constituer</a:t>
            </a:r>
            <a:r>
              <a:rPr sz="1200" spc="-5" dirty="0">
                <a:latin typeface="Times New Roman"/>
                <a:cs typeface="Times New Roman"/>
              </a:rPr>
              <a:t> des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indices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relatifs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aux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faits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incriminés.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0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 marR="407670">
              <a:lnSpc>
                <a:spcPts val="1380"/>
              </a:lnSpc>
            </a:pPr>
            <a:r>
              <a:rPr sz="1200" spc="-10" dirty="0">
                <a:latin typeface="Times New Roman"/>
                <a:cs typeface="Times New Roman"/>
              </a:rPr>
              <a:t>Le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[DATE</a:t>
            </a:r>
            <a:r>
              <a:rPr sz="1200" spc="1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HEURE]</a:t>
            </a:r>
            <a:r>
              <a:rPr sz="1200" spc="-5" dirty="0">
                <a:latin typeface="Times New Roman"/>
                <a:cs typeface="Times New Roman"/>
              </a:rPr>
              <a:t>,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nous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trouvant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à </a:t>
            </a:r>
            <a:r>
              <a:rPr sz="1200" spc="-5" dirty="0">
                <a:latin typeface="Times New Roman"/>
                <a:cs typeface="Times New Roman"/>
              </a:rPr>
              <a:t>son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domicile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sa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présence,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nous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allons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effectuer</a:t>
            </a:r>
            <a:r>
              <a:rPr sz="1200" dirty="0">
                <a:latin typeface="Times New Roman"/>
                <a:cs typeface="Times New Roman"/>
              </a:rPr>
              <a:t> une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télé- </a:t>
            </a:r>
            <a:r>
              <a:rPr sz="1200" spc="-28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perquisition</a:t>
            </a:r>
            <a:r>
              <a:rPr sz="1200" spc="-5" dirty="0">
                <a:solidFill>
                  <a:srgbClr val="FF0000"/>
                </a:solidFill>
                <a:latin typeface="Times New Roman"/>
                <a:cs typeface="Times New Roman"/>
              </a:rPr>
              <a:t>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200" spc="-5" dirty="0">
                <a:latin typeface="Times New Roman"/>
                <a:cs typeface="Times New Roman"/>
              </a:rPr>
              <a:t>Nous</a:t>
            </a:r>
            <a:r>
              <a:rPr sz="1200" dirty="0">
                <a:latin typeface="Times New Roman"/>
                <a:cs typeface="Times New Roman"/>
              </a:rPr>
              <a:t> exposons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le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but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de</a:t>
            </a:r>
            <a:r>
              <a:rPr sz="1200" spc="-5" dirty="0">
                <a:latin typeface="Times New Roman"/>
                <a:cs typeface="Times New Roman"/>
              </a:rPr>
              <a:t> notre</a:t>
            </a:r>
            <a:r>
              <a:rPr sz="1200" dirty="0">
                <a:latin typeface="Times New Roman"/>
                <a:cs typeface="Times New Roman"/>
              </a:rPr>
              <a:t> visite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à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[NOM</a:t>
            </a:r>
            <a:r>
              <a:rPr sz="120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PRENOM]</a:t>
            </a:r>
            <a:r>
              <a:rPr sz="1200" spc="1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et</a:t>
            </a:r>
            <a:r>
              <a:rPr sz="1200" dirty="0">
                <a:latin typeface="Times New Roman"/>
                <a:cs typeface="Times New Roman"/>
              </a:rPr>
              <a:t> lui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posons </a:t>
            </a:r>
            <a:r>
              <a:rPr sz="1200" spc="-5" dirty="0">
                <a:latin typeface="Times New Roman"/>
                <a:cs typeface="Times New Roman"/>
              </a:rPr>
              <a:t>plusieurs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questions</a:t>
            </a:r>
            <a:r>
              <a:rPr sz="1200" dirty="0">
                <a:latin typeface="Times New Roman"/>
                <a:cs typeface="Times New Roman"/>
              </a:rPr>
              <a:t> :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150">
              <a:latin typeface="Times New Roman"/>
              <a:cs typeface="Times New Roman"/>
            </a:endParaRPr>
          </a:p>
          <a:p>
            <a:pPr marL="510540" indent="-269875">
              <a:lnSpc>
                <a:spcPts val="1405"/>
              </a:lnSpc>
              <a:buSzPct val="83333"/>
              <a:buFont typeface="Symbol"/>
              <a:buChar char=""/>
              <a:tabLst>
                <a:tab pos="510540" algn="l"/>
                <a:tab pos="511175" algn="l"/>
              </a:tabLst>
            </a:pPr>
            <a:r>
              <a:rPr sz="1200" dirty="0">
                <a:latin typeface="Times New Roman"/>
                <a:cs typeface="Times New Roman"/>
              </a:rPr>
              <a:t>«</a:t>
            </a:r>
            <a:r>
              <a:rPr sz="1200" spc="-3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le </a:t>
            </a:r>
            <a:r>
              <a:rPr sz="1200" spc="-5" dirty="0">
                <a:latin typeface="Times New Roman"/>
                <a:cs typeface="Times New Roman"/>
              </a:rPr>
              <a:t>serveur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d'accès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Internet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du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domicile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possède</a:t>
            </a:r>
            <a:r>
              <a:rPr sz="1200" dirty="0">
                <a:latin typeface="Times New Roman"/>
                <a:cs typeface="Times New Roman"/>
              </a:rPr>
              <a:t> t-il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un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accès</a:t>
            </a:r>
            <a:r>
              <a:rPr sz="1200" spc="3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«Wifi»</a:t>
            </a:r>
            <a:r>
              <a:rPr sz="1200" spc="-2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ouvert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?</a:t>
            </a:r>
            <a:r>
              <a:rPr sz="1200" spc="2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protégé</a:t>
            </a:r>
            <a:r>
              <a:rPr sz="1200" dirty="0">
                <a:latin typeface="Times New Roman"/>
                <a:cs typeface="Times New Roman"/>
              </a:rPr>
              <a:t> ?</a:t>
            </a:r>
            <a:r>
              <a:rPr sz="1200" spc="4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»</a:t>
            </a:r>
            <a:endParaRPr sz="1200">
              <a:latin typeface="Times New Roman"/>
              <a:cs typeface="Times New Roman"/>
            </a:endParaRPr>
          </a:p>
          <a:p>
            <a:pPr marL="469900" indent="-228600">
              <a:lnSpc>
                <a:spcPts val="1375"/>
              </a:lnSpc>
              <a:buSzPct val="83333"/>
              <a:buFont typeface="Symbol"/>
              <a:buChar char=""/>
              <a:tabLst>
                <a:tab pos="469265" algn="l"/>
                <a:tab pos="469900" algn="l"/>
              </a:tabLst>
            </a:pPr>
            <a:r>
              <a:rPr sz="1200" dirty="0">
                <a:latin typeface="Times New Roman"/>
                <a:cs typeface="Times New Roman"/>
              </a:rPr>
              <a:t>«</a:t>
            </a:r>
            <a:r>
              <a:rPr sz="1200" spc="-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quels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sont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les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appareils</a:t>
            </a:r>
            <a:r>
              <a:rPr sz="1200" spc="2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multimédias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connectés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sur le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serveur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d'accès</a:t>
            </a:r>
            <a:r>
              <a:rPr sz="1200" spc="3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Internet,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du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domicile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?</a:t>
            </a:r>
            <a:r>
              <a:rPr sz="1200" spc="40" dirty="0">
                <a:latin typeface="Times New Roman"/>
                <a:cs typeface="Times New Roman"/>
              </a:rPr>
              <a:t> </a:t>
            </a:r>
            <a:r>
              <a:rPr sz="1200" spc="-20" dirty="0">
                <a:latin typeface="Times New Roman"/>
                <a:cs typeface="Times New Roman"/>
              </a:rPr>
              <a:t>»,</a:t>
            </a:r>
            <a:endParaRPr sz="1200">
              <a:latin typeface="Times New Roman"/>
              <a:cs typeface="Times New Roman"/>
            </a:endParaRPr>
          </a:p>
          <a:p>
            <a:pPr marL="469900" indent="-228600">
              <a:lnSpc>
                <a:spcPts val="1410"/>
              </a:lnSpc>
              <a:buSzPct val="83333"/>
              <a:buFont typeface="Symbol"/>
              <a:buChar char=""/>
              <a:tabLst>
                <a:tab pos="469265" algn="l"/>
                <a:tab pos="469900" algn="l"/>
              </a:tabLst>
            </a:pPr>
            <a:r>
              <a:rPr sz="1200" dirty="0">
                <a:latin typeface="Times New Roman"/>
                <a:cs typeface="Times New Roman"/>
              </a:rPr>
              <a:t>«</a:t>
            </a:r>
            <a:r>
              <a:rPr sz="1200" spc="-1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combien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5" dirty="0">
                <a:latin typeface="Times New Roman"/>
                <a:cs typeface="Times New Roman"/>
              </a:rPr>
              <a:t>de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personne(s) </a:t>
            </a:r>
            <a:r>
              <a:rPr sz="1200" spc="-5" dirty="0">
                <a:latin typeface="Times New Roman"/>
                <a:cs typeface="Times New Roman"/>
              </a:rPr>
              <a:t>utilise(nt) </a:t>
            </a:r>
            <a:r>
              <a:rPr sz="1200" dirty="0">
                <a:latin typeface="Times New Roman"/>
                <a:cs typeface="Times New Roman"/>
              </a:rPr>
              <a:t>la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connexion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Internet</a:t>
            </a:r>
            <a:r>
              <a:rPr sz="1200" dirty="0">
                <a:latin typeface="Times New Roman"/>
                <a:cs typeface="Times New Roman"/>
              </a:rPr>
              <a:t> du </a:t>
            </a:r>
            <a:r>
              <a:rPr sz="1200" spc="-5" dirty="0">
                <a:latin typeface="Times New Roman"/>
                <a:cs typeface="Times New Roman"/>
              </a:rPr>
              <a:t>domicile</a:t>
            </a:r>
            <a:r>
              <a:rPr sz="1200" dirty="0">
                <a:latin typeface="Times New Roman"/>
                <a:cs typeface="Times New Roman"/>
              </a:rPr>
              <a:t> ?</a:t>
            </a:r>
            <a:r>
              <a:rPr sz="1200" spc="30" dirty="0">
                <a:latin typeface="Times New Roman"/>
                <a:cs typeface="Times New Roman"/>
              </a:rPr>
              <a:t> </a:t>
            </a:r>
            <a:r>
              <a:rPr sz="1200" spc="-20" dirty="0">
                <a:latin typeface="Times New Roman"/>
                <a:cs typeface="Times New Roman"/>
              </a:rPr>
              <a:t>»,</a:t>
            </a:r>
            <a:endParaRPr sz="1200">
              <a:latin typeface="Times New Roman"/>
              <a:cs typeface="Times New Roman"/>
            </a:endParaRPr>
          </a:p>
          <a:p>
            <a:pPr marL="469900" marR="749935" indent="-228600">
              <a:lnSpc>
                <a:spcPct val="193300"/>
              </a:lnSpc>
              <a:buSzPct val="83333"/>
              <a:buFont typeface="Symbol"/>
              <a:buChar char=""/>
              <a:tabLst>
                <a:tab pos="469265" algn="l"/>
                <a:tab pos="469900" algn="l"/>
              </a:tabLst>
            </a:pPr>
            <a:r>
              <a:rPr sz="1200" dirty="0">
                <a:latin typeface="Times New Roman"/>
                <a:cs typeface="Times New Roman"/>
              </a:rPr>
              <a:t>«</a:t>
            </a:r>
            <a:r>
              <a:rPr sz="1200" spc="-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qui utilise </a:t>
            </a:r>
            <a:r>
              <a:rPr sz="1200" spc="-5" dirty="0">
                <a:latin typeface="Times New Roman"/>
                <a:cs typeface="Times New Roman"/>
              </a:rPr>
              <a:t>l'adresse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e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mail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(</a:t>
            </a:r>
            <a:r>
              <a:rPr sz="1200" i="1" spc="-5" dirty="0">
                <a:latin typeface="Times New Roman"/>
                <a:cs typeface="Times New Roman"/>
              </a:rPr>
              <a:t>ou</a:t>
            </a:r>
            <a:r>
              <a:rPr sz="1200" i="1" dirty="0">
                <a:latin typeface="Times New Roman"/>
                <a:cs typeface="Times New Roman"/>
              </a:rPr>
              <a:t> </a:t>
            </a:r>
            <a:r>
              <a:rPr sz="1200" i="1" spc="-5" dirty="0">
                <a:latin typeface="Times New Roman"/>
                <a:cs typeface="Times New Roman"/>
              </a:rPr>
              <a:t>compte</a:t>
            </a:r>
            <a:r>
              <a:rPr sz="1200" spc="-5" dirty="0">
                <a:latin typeface="Times New Roman"/>
                <a:cs typeface="Times New Roman"/>
              </a:rPr>
              <a:t>) </a:t>
            </a:r>
            <a:r>
              <a:rPr sz="1200" dirty="0">
                <a:solidFill>
                  <a:srgbClr val="0000FF"/>
                </a:solidFill>
                <a:latin typeface="Times New Roman"/>
                <a:cs typeface="Times New Roman"/>
              </a:rPr>
              <a:t>[ADRESSE </a:t>
            </a:r>
            <a:r>
              <a:rPr sz="1200" spc="-10" dirty="0">
                <a:solidFill>
                  <a:srgbClr val="0000FF"/>
                </a:solidFill>
                <a:latin typeface="Times New Roman"/>
                <a:cs typeface="Times New Roman"/>
              </a:rPr>
              <a:t>EMAIL,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10" dirty="0">
                <a:solidFill>
                  <a:srgbClr val="0000FF"/>
                </a:solidFill>
                <a:latin typeface="Times New Roman"/>
                <a:cs typeface="Times New Roman"/>
              </a:rPr>
              <a:t>LOGIN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OU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N°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10" dirty="0">
                <a:solidFill>
                  <a:srgbClr val="0000FF"/>
                </a:solidFill>
                <a:latin typeface="Times New Roman"/>
                <a:cs typeface="Times New Roman"/>
              </a:rPr>
              <a:t>ID]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?</a:t>
            </a:r>
            <a:r>
              <a:rPr sz="1200" spc="35" dirty="0">
                <a:latin typeface="Times New Roman"/>
                <a:cs typeface="Times New Roman"/>
              </a:rPr>
              <a:t> </a:t>
            </a:r>
            <a:r>
              <a:rPr sz="1200" spc="-40" dirty="0">
                <a:latin typeface="Times New Roman"/>
                <a:cs typeface="Times New Roman"/>
              </a:rPr>
              <a:t>». </a:t>
            </a:r>
            <a:r>
              <a:rPr sz="1200" spc="-285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[NOM PRENOM]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nous </a:t>
            </a:r>
            <a:r>
              <a:rPr sz="1200" spc="-5" dirty="0">
                <a:latin typeface="Times New Roman"/>
                <a:cs typeface="Times New Roman"/>
              </a:rPr>
              <a:t>répond</a:t>
            </a:r>
            <a:r>
              <a:rPr sz="1200" dirty="0">
                <a:latin typeface="Times New Roman"/>
                <a:cs typeface="Times New Roman"/>
              </a:rPr>
              <a:t> :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0"/>
              </a:spcBef>
            </a:pPr>
            <a:endParaRPr sz="1150">
              <a:latin typeface="Times New Roman"/>
              <a:cs typeface="Times New Roman"/>
            </a:endParaRPr>
          </a:p>
          <a:p>
            <a:pPr marL="469900">
              <a:lnSpc>
                <a:spcPct val="100000"/>
              </a:lnSpc>
            </a:pPr>
            <a:r>
              <a:rPr sz="1200" dirty="0">
                <a:latin typeface="Times New Roman"/>
                <a:cs typeface="Times New Roman"/>
              </a:rPr>
              <a:t>…...................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1250">
              <a:latin typeface="Times New Roman"/>
              <a:cs typeface="Times New Roman"/>
            </a:endParaRPr>
          </a:p>
          <a:p>
            <a:pPr marL="12700" marR="445134">
              <a:lnSpc>
                <a:spcPts val="1380"/>
              </a:lnSpc>
              <a:spcBef>
                <a:spcPts val="5"/>
              </a:spcBef>
            </a:pPr>
            <a:r>
              <a:rPr sz="1200" spc="-5" dirty="0">
                <a:latin typeface="Times New Roman"/>
                <a:cs typeface="Times New Roman"/>
              </a:rPr>
              <a:t>A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[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HEURE]</a:t>
            </a:r>
            <a:r>
              <a:rPr sz="1200" spc="-5" dirty="0">
                <a:latin typeface="Times New Roman"/>
                <a:cs typeface="Times New Roman"/>
              </a:rPr>
              <a:t>,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nous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débutons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nos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opérations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télé-perquisition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la présence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constante</a:t>
            </a:r>
            <a:r>
              <a:rPr sz="1200" spc="5" dirty="0">
                <a:latin typeface="Times New Roman"/>
                <a:cs typeface="Times New Roman"/>
              </a:rPr>
              <a:t> de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[NOM </a:t>
            </a:r>
            <a:r>
              <a:rPr sz="1200" spc="-28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PRENOM]</a:t>
            </a:r>
            <a:r>
              <a:rPr sz="1200" spc="-5" dirty="0">
                <a:latin typeface="Times New Roman"/>
                <a:cs typeface="Times New Roman"/>
              </a:rPr>
              <a:t>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 marR="5080">
              <a:lnSpc>
                <a:spcPts val="1380"/>
              </a:lnSpc>
            </a:pPr>
            <a:r>
              <a:rPr sz="1200" spc="-5" dirty="0">
                <a:latin typeface="Times New Roman"/>
                <a:cs typeface="Times New Roman"/>
              </a:rPr>
              <a:t>Nous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opérons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une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télé-perquisition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sur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un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ordinateur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marque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[MARQUE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TYPE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N°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DE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SERIE]</a:t>
            </a:r>
            <a:r>
              <a:rPr sz="1200" spc="-5" dirty="0">
                <a:latin typeface="Times New Roman"/>
                <a:cs typeface="Times New Roman"/>
              </a:rPr>
              <a:t>,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lequel </a:t>
            </a:r>
            <a:r>
              <a:rPr sz="1200" spc="-28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est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mis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sous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tension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pour </a:t>
            </a:r>
            <a:r>
              <a:rPr sz="1200" spc="-5" dirty="0">
                <a:latin typeface="Times New Roman"/>
                <a:cs typeface="Times New Roman"/>
              </a:rPr>
              <a:t>les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besoins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de </a:t>
            </a:r>
            <a:r>
              <a:rPr sz="1200" spc="-5" dirty="0">
                <a:latin typeface="Times New Roman"/>
                <a:cs typeface="Times New Roman"/>
              </a:rPr>
              <a:t>l'enquête.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Celui-ci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fonctionne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sous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le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système</a:t>
            </a:r>
            <a:r>
              <a:rPr sz="1200" dirty="0">
                <a:latin typeface="Times New Roman"/>
                <a:cs typeface="Times New Roman"/>
              </a:rPr>
              <a:t> d'exploitation 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[SYSTEME EXPLOITATION]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dont le</a:t>
            </a:r>
            <a:r>
              <a:rPr sz="1200" spc="-5" dirty="0">
                <a:latin typeface="Times New Roman"/>
                <a:cs typeface="Times New Roman"/>
              </a:rPr>
              <a:t> numéro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est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[NUMERO DE SERIE]</a:t>
            </a:r>
            <a:r>
              <a:rPr sz="1200" spc="-5" dirty="0">
                <a:latin typeface="Times New Roman"/>
                <a:cs typeface="Times New Roman"/>
              </a:rPr>
              <a:t>.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L'adresse </a:t>
            </a:r>
            <a:r>
              <a:rPr sz="1200" dirty="0">
                <a:latin typeface="Times New Roman"/>
                <a:cs typeface="Times New Roman"/>
              </a:rPr>
              <a:t>MAC de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la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carte 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réseau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est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[ADRESSE</a:t>
            </a:r>
            <a:r>
              <a:rPr sz="120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MAC]</a:t>
            </a:r>
            <a:r>
              <a:rPr sz="1200" spc="-5" dirty="0">
                <a:latin typeface="Times New Roman"/>
                <a:cs typeface="Times New Roman"/>
              </a:rPr>
              <a:t>.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10" dirty="0">
                <a:latin typeface="Times New Roman"/>
                <a:cs typeface="Times New Roman"/>
              </a:rPr>
              <a:t>La</a:t>
            </a:r>
            <a:r>
              <a:rPr sz="1200" spc="-5" dirty="0">
                <a:latin typeface="Times New Roman"/>
                <a:cs typeface="Times New Roman"/>
              </a:rPr>
              <a:t> session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de</a:t>
            </a:r>
            <a:r>
              <a:rPr sz="1200" spc="-5" dirty="0">
                <a:latin typeface="Times New Roman"/>
                <a:cs typeface="Times New Roman"/>
              </a:rPr>
              <a:t> l'utilisateur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se </a:t>
            </a:r>
            <a:r>
              <a:rPr sz="1200" dirty="0">
                <a:latin typeface="Times New Roman"/>
                <a:cs typeface="Times New Roman"/>
              </a:rPr>
              <a:t>nomme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: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[NOM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SESSION]</a:t>
            </a:r>
            <a:r>
              <a:rPr sz="1200" spc="-5" dirty="0">
                <a:latin typeface="Times New Roman"/>
                <a:cs typeface="Times New Roman"/>
              </a:rPr>
              <a:t>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 marR="83185">
              <a:lnSpc>
                <a:spcPts val="1380"/>
              </a:lnSpc>
            </a:pPr>
            <a:r>
              <a:rPr sz="1200" spc="-5" dirty="0">
                <a:latin typeface="Times New Roman"/>
                <a:cs typeface="Times New Roman"/>
              </a:rPr>
              <a:t>Nous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procédons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à une </a:t>
            </a:r>
            <a:r>
              <a:rPr sz="1200" spc="-5" dirty="0">
                <a:latin typeface="Times New Roman"/>
                <a:cs typeface="Times New Roman"/>
              </a:rPr>
              <a:t>télé-perquisition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sur</a:t>
            </a:r>
            <a:r>
              <a:rPr sz="1200" dirty="0">
                <a:latin typeface="Times New Roman"/>
                <a:cs typeface="Times New Roman"/>
              </a:rPr>
              <a:t> le compte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[NOM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DU</a:t>
            </a:r>
            <a:r>
              <a:rPr sz="120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SITE,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solidFill>
                  <a:srgbClr val="0000FF"/>
                </a:solidFill>
                <a:latin typeface="Times New Roman"/>
                <a:cs typeface="Times New Roman"/>
              </a:rPr>
              <a:t>WEB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 EMAIL,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STOCKAGE </a:t>
            </a:r>
            <a:r>
              <a:rPr sz="120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10" dirty="0">
                <a:solidFill>
                  <a:srgbClr val="0000FF"/>
                </a:solidFill>
                <a:latin typeface="Times New Roman"/>
                <a:cs typeface="Times New Roman"/>
              </a:rPr>
              <a:t>CLOUD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OU</a:t>
            </a:r>
            <a:r>
              <a:rPr sz="120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RESEAU</a:t>
            </a:r>
            <a:r>
              <a:rPr sz="120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SOCIAL]</a:t>
            </a:r>
            <a:r>
              <a:rPr sz="1200" spc="-5" dirty="0">
                <a:latin typeface="Times New Roman"/>
                <a:cs typeface="Times New Roman"/>
              </a:rPr>
              <a:t>.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10" dirty="0">
                <a:latin typeface="Times New Roman"/>
                <a:cs typeface="Times New Roman"/>
              </a:rPr>
              <a:t>Il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s'agit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d'un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compte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«</a:t>
            </a:r>
            <a:r>
              <a:rPr sz="1200" spc="-35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[ADRESSE</a:t>
            </a:r>
            <a:r>
              <a:rPr sz="120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EMAIL,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10" dirty="0">
                <a:solidFill>
                  <a:srgbClr val="0000FF"/>
                </a:solidFill>
                <a:latin typeface="Times New Roman"/>
                <a:cs typeface="Times New Roman"/>
              </a:rPr>
              <a:t>LOGIN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OU</a:t>
            </a:r>
            <a:r>
              <a:rPr sz="120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N°</a:t>
            </a:r>
            <a:r>
              <a:rPr sz="1200" spc="2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10" dirty="0">
                <a:solidFill>
                  <a:srgbClr val="0000FF"/>
                </a:solidFill>
                <a:latin typeface="Times New Roman"/>
                <a:cs typeface="Times New Roman"/>
              </a:rPr>
              <a:t>ID]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»</a:t>
            </a:r>
            <a:r>
              <a:rPr sz="1200" spc="-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et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à</a:t>
            </a:r>
            <a:endParaRPr sz="1200">
              <a:latin typeface="Times New Roman"/>
              <a:cs typeface="Times New Roman"/>
            </a:endParaRPr>
          </a:p>
          <a:p>
            <a:pPr marL="12700" marR="200660">
              <a:lnSpc>
                <a:spcPts val="1380"/>
              </a:lnSpc>
            </a:pPr>
            <a:r>
              <a:rPr sz="1200" spc="-5" dirty="0">
                <a:latin typeface="Times New Roman"/>
                <a:cs typeface="Times New Roman"/>
              </a:rPr>
              <a:t>cette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fin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nous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recueillons</a:t>
            </a:r>
            <a:r>
              <a:rPr sz="1200" spc="2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en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application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des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dispositions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l'article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[ARTICLE]</a:t>
            </a:r>
            <a:r>
              <a:rPr sz="1200" spc="1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du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Code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de </a:t>
            </a:r>
            <a:r>
              <a:rPr sz="1200" spc="-5" dirty="0">
                <a:latin typeface="Times New Roman"/>
                <a:cs typeface="Times New Roman"/>
              </a:rPr>
              <a:t>Procédure </a:t>
            </a:r>
            <a:r>
              <a:rPr sz="1200" spc="-28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Pénale et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des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articles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19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et</a:t>
            </a:r>
            <a:r>
              <a:rPr sz="1200" dirty="0">
                <a:latin typeface="Times New Roman"/>
                <a:cs typeface="Times New Roman"/>
              </a:rPr>
              <a:t> 32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de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la</a:t>
            </a:r>
            <a:r>
              <a:rPr sz="1200" spc="-5" dirty="0">
                <a:latin typeface="Times New Roman"/>
                <a:cs typeface="Times New Roman"/>
              </a:rPr>
              <a:t> Convention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Cybercriminalité </a:t>
            </a:r>
            <a:r>
              <a:rPr sz="1200" dirty="0">
                <a:latin typeface="Times New Roman"/>
                <a:cs typeface="Times New Roman"/>
              </a:rPr>
              <a:t>du 21.11.2001.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25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 marR="41275">
              <a:lnSpc>
                <a:spcPts val="1380"/>
              </a:lnSpc>
            </a:pPr>
            <a:r>
              <a:rPr sz="1200" spc="-10" dirty="0">
                <a:latin typeface="Times New Roman"/>
                <a:cs typeface="Times New Roman"/>
              </a:rPr>
              <a:t>Les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données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sont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stockées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dans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un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serveur,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qui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est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localisé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sur</a:t>
            </a:r>
            <a:r>
              <a:rPr sz="1200" dirty="0">
                <a:latin typeface="Times New Roman"/>
                <a:cs typeface="Times New Roman"/>
              </a:rPr>
              <a:t> le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territoire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[PAYS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OU</a:t>
            </a:r>
            <a:r>
              <a:rPr sz="1200" spc="1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15" dirty="0">
                <a:solidFill>
                  <a:srgbClr val="0000FF"/>
                </a:solidFill>
                <a:latin typeface="Times New Roman"/>
                <a:cs typeface="Times New Roman"/>
              </a:rPr>
              <a:t>LE</a:t>
            </a:r>
            <a:r>
              <a:rPr sz="120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SERVEUR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SE </a:t>
            </a:r>
            <a:r>
              <a:rPr sz="1200" spc="-28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TROUVE </a:t>
            </a:r>
            <a:r>
              <a:rPr sz="1200" i="1" spc="-5" dirty="0">
                <a:solidFill>
                  <a:srgbClr val="002060"/>
                </a:solidFill>
                <a:latin typeface="Times New Roman"/>
                <a:cs typeface="Times New Roman"/>
              </a:rPr>
              <a:t>Pays</a:t>
            </a:r>
            <a:r>
              <a:rPr sz="1200" i="1" dirty="0">
                <a:solidFill>
                  <a:srgbClr val="002060"/>
                </a:solidFill>
                <a:latin typeface="Times New Roman"/>
                <a:cs typeface="Times New Roman"/>
              </a:rPr>
              <a:t> signataire</a:t>
            </a:r>
            <a:r>
              <a:rPr sz="1200" i="1" spc="-5" dirty="0">
                <a:solidFill>
                  <a:srgbClr val="002060"/>
                </a:solidFill>
                <a:latin typeface="Times New Roman"/>
                <a:cs typeface="Times New Roman"/>
              </a:rPr>
              <a:t> </a:t>
            </a:r>
            <a:r>
              <a:rPr sz="1200" i="1" dirty="0">
                <a:solidFill>
                  <a:srgbClr val="002060"/>
                </a:solidFill>
                <a:latin typeface="Times New Roman"/>
                <a:cs typeface="Times New Roman"/>
              </a:rPr>
              <a:t>de</a:t>
            </a:r>
            <a:r>
              <a:rPr sz="1200" i="1" spc="-5" dirty="0">
                <a:solidFill>
                  <a:srgbClr val="002060"/>
                </a:solidFill>
                <a:latin typeface="Times New Roman"/>
                <a:cs typeface="Times New Roman"/>
              </a:rPr>
              <a:t> </a:t>
            </a:r>
            <a:r>
              <a:rPr sz="1200" i="1" dirty="0">
                <a:solidFill>
                  <a:srgbClr val="002060"/>
                </a:solidFill>
                <a:latin typeface="Times New Roman"/>
                <a:cs typeface="Times New Roman"/>
              </a:rPr>
              <a:t>la </a:t>
            </a:r>
            <a:r>
              <a:rPr sz="1200" i="1" spc="-5" dirty="0">
                <a:solidFill>
                  <a:srgbClr val="002060"/>
                </a:solidFill>
                <a:latin typeface="Times New Roman"/>
                <a:cs typeface="Times New Roman"/>
              </a:rPr>
              <a:t>convention</a:t>
            </a:r>
            <a:r>
              <a:rPr sz="1200" i="1" spc="5" dirty="0">
                <a:solidFill>
                  <a:srgbClr val="002060"/>
                </a:solidFill>
                <a:latin typeface="Times New Roman"/>
                <a:cs typeface="Times New Roman"/>
              </a:rPr>
              <a:t> </a:t>
            </a:r>
            <a:r>
              <a:rPr sz="1200" i="1" spc="-5" dirty="0">
                <a:solidFill>
                  <a:srgbClr val="002060"/>
                </a:solidFill>
                <a:latin typeface="Times New Roman"/>
                <a:cs typeface="Times New Roman"/>
              </a:rPr>
              <a:t>cybercriminalité </a:t>
            </a:r>
            <a:r>
              <a:rPr sz="1200" i="1" dirty="0">
                <a:solidFill>
                  <a:srgbClr val="002060"/>
                </a:solidFill>
                <a:latin typeface="Times New Roman"/>
                <a:cs typeface="Times New Roman"/>
              </a:rPr>
              <a:t>du 21.11.2001</a:t>
            </a:r>
            <a:r>
              <a:rPr sz="1200" dirty="0">
                <a:solidFill>
                  <a:srgbClr val="002060"/>
                </a:solidFill>
                <a:latin typeface="Times New Roman"/>
                <a:cs typeface="Times New Roman"/>
              </a:rPr>
              <a:t>].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50"/>
              </a:spcBef>
            </a:pPr>
            <a:r>
              <a:rPr spc="-5" dirty="0"/>
              <a:t>Page</a:t>
            </a:r>
            <a:r>
              <a:rPr spc="-40" dirty="0"/>
              <a:t> </a:t>
            </a:r>
            <a:fld id="{81D60167-4931-47E6-BA6A-407CBD079E47}" type="slidenum">
              <a:rPr dirty="0"/>
              <a:t>2</a:t>
            </a:fld>
            <a:endParaRPr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18236" y="854341"/>
            <a:ext cx="6508750" cy="491045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900" b="1" spc="-5" dirty="0">
                <a:solidFill>
                  <a:srgbClr val="2F618F"/>
                </a:solidFill>
                <a:latin typeface="Verdana"/>
                <a:cs typeface="Verdana"/>
                <a:hlinkClick r:id="rId2"/>
              </a:rPr>
              <a:t>www.coe.int/cybercrime</a:t>
            </a:r>
            <a:endParaRPr sz="900">
              <a:latin typeface="Verdana"/>
              <a:cs typeface="Verdana"/>
            </a:endParaRPr>
          </a:p>
          <a:p>
            <a:pPr>
              <a:lnSpc>
                <a:spcPct val="100000"/>
              </a:lnSpc>
            </a:pPr>
            <a:endParaRPr sz="1100">
              <a:latin typeface="Verdana"/>
              <a:cs typeface="Verdana"/>
            </a:endParaRPr>
          </a:p>
          <a:p>
            <a:pPr>
              <a:lnSpc>
                <a:spcPct val="100000"/>
              </a:lnSpc>
            </a:pPr>
            <a:endParaRPr sz="1100">
              <a:latin typeface="Verdana"/>
              <a:cs typeface="Verdana"/>
            </a:endParaRPr>
          </a:p>
          <a:p>
            <a:pPr marL="12700" algn="just">
              <a:lnSpc>
                <a:spcPct val="100000"/>
              </a:lnSpc>
            </a:pPr>
            <a:r>
              <a:rPr sz="1200" spc="-5" dirty="0">
                <a:latin typeface="Times New Roman"/>
                <a:cs typeface="Times New Roman"/>
              </a:rPr>
              <a:t>L'assentiment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express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de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[NOM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PRENOM]</a:t>
            </a:r>
            <a:r>
              <a:rPr sz="1200" spc="-5" dirty="0">
                <a:latin typeface="Times New Roman"/>
                <a:cs typeface="Times New Roman"/>
              </a:rPr>
              <a:t>,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est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écrit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et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formulé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comme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suit.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5"/>
              </a:spcBef>
            </a:pPr>
            <a:endParaRPr sz="1250">
              <a:latin typeface="Times New Roman"/>
              <a:cs typeface="Times New Roman"/>
            </a:endParaRPr>
          </a:p>
          <a:p>
            <a:pPr marL="12700" marR="7620" algn="just">
              <a:lnSpc>
                <a:spcPts val="1380"/>
              </a:lnSpc>
            </a:pPr>
            <a:r>
              <a:rPr sz="1200" dirty="0">
                <a:latin typeface="Times New Roman"/>
                <a:cs typeface="Times New Roman"/>
              </a:rPr>
              <a:t>« </a:t>
            </a:r>
            <a:r>
              <a:rPr sz="1200" i="1" dirty="0">
                <a:latin typeface="Times New Roman"/>
                <a:cs typeface="Times New Roman"/>
              </a:rPr>
              <a:t>sachant que je puis </a:t>
            </a:r>
            <a:r>
              <a:rPr sz="1200" i="1" spc="-5" dirty="0">
                <a:latin typeface="Times New Roman"/>
                <a:cs typeface="Times New Roman"/>
              </a:rPr>
              <a:t>m'opposer </a:t>
            </a:r>
            <a:r>
              <a:rPr sz="1200" i="1" dirty="0">
                <a:latin typeface="Times New Roman"/>
                <a:cs typeface="Times New Roman"/>
              </a:rPr>
              <a:t>à la télé-perquisition de </a:t>
            </a:r>
            <a:r>
              <a:rPr sz="1200" i="1" spc="-5" dirty="0">
                <a:latin typeface="Times New Roman"/>
                <a:cs typeface="Times New Roman"/>
              </a:rPr>
              <a:t>mon compte [</a:t>
            </a:r>
            <a:r>
              <a:rPr sz="1200" i="1" spc="-5" dirty="0">
                <a:solidFill>
                  <a:srgbClr val="0000FF"/>
                </a:solidFill>
                <a:latin typeface="Times New Roman"/>
                <a:cs typeface="Times New Roman"/>
              </a:rPr>
              <a:t>ADRESSE EMAIL, LOGIN OU </a:t>
            </a:r>
            <a:r>
              <a:rPr sz="1200" i="1" dirty="0">
                <a:solidFill>
                  <a:srgbClr val="0000FF"/>
                </a:solidFill>
                <a:latin typeface="Times New Roman"/>
                <a:cs typeface="Times New Roman"/>
              </a:rPr>
              <a:t>N° </a:t>
            </a:r>
            <a:r>
              <a:rPr sz="1200" i="1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i="1" spc="-15" dirty="0">
                <a:solidFill>
                  <a:srgbClr val="0000FF"/>
                </a:solidFill>
                <a:latin typeface="Times New Roman"/>
                <a:cs typeface="Times New Roman"/>
              </a:rPr>
              <a:t>ID] </a:t>
            </a:r>
            <a:r>
              <a:rPr sz="1200" i="1" dirty="0">
                <a:latin typeface="Times New Roman"/>
                <a:cs typeface="Times New Roman"/>
              </a:rPr>
              <a:t>, je </a:t>
            </a:r>
            <a:r>
              <a:rPr sz="1200" i="1" spc="-5" dirty="0">
                <a:latin typeface="Times New Roman"/>
                <a:cs typeface="Times New Roman"/>
              </a:rPr>
              <a:t>consens expressément </a:t>
            </a:r>
            <a:r>
              <a:rPr sz="1200" i="1" dirty="0">
                <a:latin typeface="Times New Roman"/>
                <a:cs typeface="Times New Roman"/>
              </a:rPr>
              <a:t>à ce que </a:t>
            </a:r>
            <a:r>
              <a:rPr sz="1200" i="1" spc="-5" dirty="0">
                <a:latin typeface="Times New Roman"/>
                <a:cs typeface="Times New Roman"/>
              </a:rPr>
              <a:t>vous </a:t>
            </a:r>
            <a:r>
              <a:rPr sz="1200" i="1" dirty="0">
                <a:latin typeface="Times New Roman"/>
                <a:cs typeface="Times New Roman"/>
              </a:rPr>
              <a:t>y </a:t>
            </a:r>
            <a:r>
              <a:rPr sz="1200" i="1" spc="-5" dirty="0">
                <a:latin typeface="Times New Roman"/>
                <a:cs typeface="Times New Roman"/>
              </a:rPr>
              <a:t>opériez les télé-perquisitions et saisies </a:t>
            </a:r>
            <a:r>
              <a:rPr sz="1200" i="1" dirty="0">
                <a:latin typeface="Times New Roman"/>
                <a:cs typeface="Times New Roman"/>
              </a:rPr>
              <a:t>que </a:t>
            </a:r>
            <a:r>
              <a:rPr sz="1200" i="1" spc="-5" dirty="0">
                <a:latin typeface="Times New Roman"/>
                <a:cs typeface="Times New Roman"/>
              </a:rPr>
              <a:t>vous jugerez </a:t>
            </a:r>
            <a:r>
              <a:rPr sz="1200" i="1" dirty="0">
                <a:latin typeface="Times New Roman"/>
                <a:cs typeface="Times New Roman"/>
              </a:rPr>
              <a:t> </a:t>
            </a:r>
            <a:r>
              <a:rPr sz="1200" i="1" spc="-5" dirty="0">
                <a:latin typeface="Times New Roman"/>
                <a:cs typeface="Times New Roman"/>
              </a:rPr>
              <a:t>utiles </a:t>
            </a:r>
            <a:r>
              <a:rPr sz="1200" i="1" dirty="0">
                <a:latin typeface="Times New Roman"/>
                <a:cs typeface="Times New Roman"/>
              </a:rPr>
              <a:t>à </a:t>
            </a:r>
            <a:r>
              <a:rPr sz="1200" i="1" spc="-5" dirty="0">
                <a:latin typeface="Times New Roman"/>
                <a:cs typeface="Times New Roman"/>
              </a:rPr>
              <a:t>l'enquête en</a:t>
            </a:r>
            <a:r>
              <a:rPr sz="1200" i="1" dirty="0">
                <a:latin typeface="Times New Roman"/>
                <a:cs typeface="Times New Roman"/>
              </a:rPr>
              <a:t> cours »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 marR="6350" algn="just">
              <a:lnSpc>
                <a:spcPts val="1380"/>
              </a:lnSpc>
              <a:spcBef>
                <a:spcPts val="5"/>
              </a:spcBef>
            </a:pPr>
            <a:r>
              <a:rPr sz="1200" dirty="0">
                <a:latin typeface="Times New Roman"/>
                <a:cs typeface="Times New Roman"/>
              </a:rPr>
              <a:t>Pour </a:t>
            </a:r>
            <a:r>
              <a:rPr sz="1200" spc="-5" dirty="0">
                <a:latin typeface="Times New Roman"/>
                <a:cs typeface="Times New Roman"/>
              </a:rPr>
              <a:t>les besoins </a:t>
            </a:r>
            <a:r>
              <a:rPr sz="1200" dirty="0">
                <a:latin typeface="Times New Roman"/>
                <a:cs typeface="Times New Roman"/>
              </a:rPr>
              <a:t>de </a:t>
            </a:r>
            <a:r>
              <a:rPr sz="1200" spc="-5" dirty="0">
                <a:latin typeface="Times New Roman"/>
                <a:cs typeface="Times New Roman"/>
              </a:rPr>
              <a:t>l'opération,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[NOM PRENOM] </a:t>
            </a:r>
            <a:r>
              <a:rPr sz="1200" dirty="0">
                <a:latin typeface="Times New Roman"/>
                <a:cs typeface="Times New Roman"/>
              </a:rPr>
              <a:t>nous </a:t>
            </a:r>
            <a:r>
              <a:rPr sz="1200" spc="-5" dirty="0">
                <a:latin typeface="Times New Roman"/>
                <a:cs typeface="Times New Roman"/>
              </a:rPr>
              <a:t>communique </a:t>
            </a:r>
            <a:r>
              <a:rPr sz="1200" dirty="0">
                <a:latin typeface="Times New Roman"/>
                <a:cs typeface="Times New Roman"/>
              </a:rPr>
              <a:t>le mot de </a:t>
            </a:r>
            <a:r>
              <a:rPr sz="1200" spc="-5" dirty="0">
                <a:latin typeface="Times New Roman"/>
                <a:cs typeface="Times New Roman"/>
              </a:rPr>
              <a:t>passe </a:t>
            </a:r>
            <a:r>
              <a:rPr sz="1200" dirty="0">
                <a:latin typeface="Times New Roman"/>
                <a:cs typeface="Times New Roman"/>
              </a:rPr>
              <a:t>pour accéder </a:t>
            </a:r>
            <a:r>
              <a:rPr sz="1200" spc="-5" dirty="0">
                <a:latin typeface="Times New Roman"/>
                <a:cs typeface="Times New Roman"/>
              </a:rPr>
              <a:t>aux 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informations </a:t>
            </a:r>
            <a:r>
              <a:rPr sz="1200" dirty="0">
                <a:latin typeface="Times New Roman"/>
                <a:cs typeface="Times New Roman"/>
              </a:rPr>
              <a:t>de </a:t>
            </a:r>
            <a:r>
              <a:rPr sz="1200" spc="-5" dirty="0">
                <a:latin typeface="Times New Roman"/>
                <a:cs typeface="Times New Roman"/>
              </a:rPr>
              <a:t>ce compte. Nos recherches </a:t>
            </a:r>
            <a:r>
              <a:rPr sz="1200" dirty="0">
                <a:latin typeface="Times New Roman"/>
                <a:cs typeface="Times New Roman"/>
              </a:rPr>
              <a:t>sont </a:t>
            </a:r>
            <a:r>
              <a:rPr sz="1200" spc="-5" dirty="0">
                <a:latin typeface="Times New Roman"/>
                <a:cs typeface="Times New Roman"/>
              </a:rPr>
              <a:t>opérées </a:t>
            </a:r>
            <a:r>
              <a:rPr sz="1200" dirty="0">
                <a:latin typeface="Times New Roman"/>
                <a:cs typeface="Times New Roman"/>
              </a:rPr>
              <a:t>dans tous </a:t>
            </a:r>
            <a:r>
              <a:rPr sz="1200" spc="-5" dirty="0">
                <a:latin typeface="Times New Roman"/>
                <a:cs typeface="Times New Roman"/>
              </a:rPr>
              <a:t>les dossiers rattachés </a:t>
            </a:r>
            <a:r>
              <a:rPr sz="1200" dirty="0">
                <a:latin typeface="Times New Roman"/>
                <a:cs typeface="Times New Roman"/>
              </a:rPr>
              <a:t>à celui-ci. </a:t>
            </a:r>
            <a:r>
              <a:rPr sz="1200" spc="-5" dirty="0">
                <a:latin typeface="Times New Roman"/>
                <a:cs typeface="Times New Roman"/>
              </a:rPr>
              <a:t>Dans 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[REPERTOIRE,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BOITE]</a:t>
            </a:r>
            <a:r>
              <a:rPr sz="1200" spc="-5" dirty="0">
                <a:latin typeface="Times New Roman"/>
                <a:cs typeface="Times New Roman"/>
              </a:rPr>
              <a:t>,</a:t>
            </a:r>
            <a:r>
              <a:rPr sz="1200" dirty="0">
                <a:latin typeface="Times New Roman"/>
                <a:cs typeface="Times New Roman"/>
              </a:rPr>
              <a:t> nous </a:t>
            </a:r>
            <a:r>
              <a:rPr sz="1200" spc="-5" dirty="0">
                <a:latin typeface="Times New Roman"/>
                <a:cs typeface="Times New Roman"/>
              </a:rPr>
              <a:t>découvrons</a:t>
            </a:r>
            <a:r>
              <a:rPr sz="1200" dirty="0">
                <a:latin typeface="Times New Roman"/>
                <a:cs typeface="Times New Roman"/>
              </a:rPr>
              <a:t> :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100">
              <a:latin typeface="Times New Roman"/>
              <a:cs typeface="Times New Roman"/>
            </a:endParaRPr>
          </a:p>
          <a:p>
            <a:pPr marL="469900" indent="-228600">
              <a:lnSpc>
                <a:spcPts val="1410"/>
              </a:lnSpc>
              <a:buSzPct val="83333"/>
              <a:buFont typeface="Symbol"/>
              <a:buChar char=""/>
              <a:tabLst>
                <a:tab pos="469265" algn="l"/>
                <a:tab pos="469900" algn="l"/>
              </a:tabLst>
            </a:pPr>
            <a:r>
              <a:rPr sz="1200" dirty="0">
                <a:latin typeface="Times New Roman"/>
                <a:cs typeface="Times New Roman"/>
              </a:rPr>
              <a:t>…</a:t>
            </a:r>
            <a:endParaRPr sz="1200">
              <a:latin typeface="Times New Roman"/>
              <a:cs typeface="Times New Roman"/>
            </a:endParaRPr>
          </a:p>
          <a:p>
            <a:pPr marL="469900" indent="-228600">
              <a:lnSpc>
                <a:spcPts val="1410"/>
              </a:lnSpc>
              <a:buSzPct val="83333"/>
              <a:buFont typeface="Symbol"/>
              <a:buChar char=""/>
              <a:tabLst>
                <a:tab pos="469265" algn="l"/>
                <a:tab pos="469900" algn="l"/>
              </a:tabLst>
            </a:pPr>
            <a:r>
              <a:rPr sz="1200" dirty="0">
                <a:latin typeface="Times New Roman"/>
                <a:cs typeface="Times New Roman"/>
              </a:rPr>
              <a:t>...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1250">
              <a:latin typeface="Times New Roman"/>
              <a:cs typeface="Times New Roman"/>
            </a:endParaRPr>
          </a:p>
          <a:p>
            <a:pPr marL="12700" marR="5080" algn="just">
              <a:lnSpc>
                <a:spcPts val="1380"/>
              </a:lnSpc>
            </a:pPr>
            <a:r>
              <a:rPr sz="1200" spc="-5" dirty="0">
                <a:latin typeface="Times New Roman"/>
                <a:cs typeface="Times New Roman"/>
              </a:rPr>
              <a:t>Nous procédons </a:t>
            </a:r>
            <a:r>
              <a:rPr sz="1200" dirty="0">
                <a:latin typeface="Times New Roman"/>
                <a:cs typeface="Times New Roman"/>
              </a:rPr>
              <a:t>à des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[COPIES D'ECRAN OU SAUVEGARDES] </a:t>
            </a:r>
            <a:r>
              <a:rPr sz="1200" spc="-5" dirty="0">
                <a:latin typeface="Times New Roman"/>
                <a:cs typeface="Times New Roman"/>
              </a:rPr>
              <a:t>des indices découverts, </a:t>
            </a:r>
            <a:r>
              <a:rPr sz="1200" dirty="0">
                <a:latin typeface="Times New Roman"/>
                <a:cs typeface="Times New Roman"/>
              </a:rPr>
              <a:t>que nous 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annexons </a:t>
            </a:r>
            <a:r>
              <a:rPr sz="1200" spc="-5" dirty="0">
                <a:latin typeface="Times New Roman"/>
                <a:cs typeface="Times New Roman"/>
              </a:rPr>
              <a:t>au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présent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procès-verbal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qui sont </a:t>
            </a:r>
            <a:r>
              <a:rPr sz="1200" spc="-5" dirty="0">
                <a:latin typeface="Times New Roman"/>
                <a:cs typeface="Times New Roman"/>
              </a:rPr>
              <a:t>paraphés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par l'intéressé.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 marR="88900" algn="just">
              <a:lnSpc>
                <a:spcPts val="1380"/>
              </a:lnSpc>
            </a:pPr>
            <a:r>
              <a:rPr sz="1200" spc="-5" dirty="0">
                <a:latin typeface="Times New Roman"/>
                <a:cs typeface="Times New Roman"/>
              </a:rPr>
              <a:t>Nos recherches sur l'ordinateur </a:t>
            </a:r>
            <a:r>
              <a:rPr sz="1200" dirty="0">
                <a:latin typeface="Times New Roman"/>
                <a:cs typeface="Times New Roman"/>
              </a:rPr>
              <a:t>de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[NOM PRENOM] </a:t>
            </a:r>
            <a:r>
              <a:rPr sz="1200" spc="-5" dirty="0">
                <a:latin typeface="Times New Roman"/>
                <a:cs typeface="Times New Roman"/>
              </a:rPr>
              <a:t>et sur ses espaces </a:t>
            </a:r>
            <a:r>
              <a:rPr sz="1200" spc="5" dirty="0">
                <a:latin typeface="Times New Roman"/>
                <a:cs typeface="Times New Roman"/>
              </a:rPr>
              <a:t>de </a:t>
            </a:r>
            <a:r>
              <a:rPr sz="1200" spc="-5" dirty="0">
                <a:latin typeface="Times New Roman"/>
                <a:cs typeface="Times New Roman"/>
              </a:rPr>
              <a:t>stockage </a:t>
            </a:r>
            <a:r>
              <a:rPr sz="1200" dirty="0">
                <a:latin typeface="Times New Roman"/>
                <a:cs typeface="Times New Roman"/>
              </a:rPr>
              <a:t>à distance </a:t>
            </a:r>
            <a:r>
              <a:rPr sz="1200" spc="-5" dirty="0">
                <a:latin typeface="Times New Roman"/>
                <a:cs typeface="Times New Roman"/>
              </a:rPr>
              <a:t>n'amènent </a:t>
            </a:r>
            <a:r>
              <a:rPr sz="1200" dirty="0">
                <a:latin typeface="Times New Roman"/>
                <a:cs typeface="Times New Roman"/>
              </a:rPr>
              <a:t> la</a:t>
            </a:r>
            <a:r>
              <a:rPr sz="1200" spc="-5" dirty="0">
                <a:latin typeface="Times New Roman"/>
                <a:cs typeface="Times New Roman"/>
              </a:rPr>
              <a:t> découverte d'aucun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autre</a:t>
            </a:r>
            <a:r>
              <a:rPr sz="1200" spc="-5" dirty="0">
                <a:latin typeface="Times New Roman"/>
                <a:cs typeface="Times New Roman"/>
              </a:rPr>
              <a:t> élément</a:t>
            </a:r>
            <a:r>
              <a:rPr sz="1200" dirty="0">
                <a:latin typeface="Times New Roman"/>
                <a:cs typeface="Times New Roman"/>
              </a:rPr>
              <a:t> susceptible de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servir</a:t>
            </a:r>
            <a:r>
              <a:rPr sz="1200" dirty="0">
                <a:latin typeface="Times New Roman"/>
                <a:cs typeface="Times New Roman"/>
              </a:rPr>
              <a:t> à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la</a:t>
            </a:r>
            <a:r>
              <a:rPr sz="1200" spc="-5" dirty="0">
                <a:latin typeface="Times New Roman"/>
                <a:cs typeface="Times New Roman"/>
              </a:rPr>
              <a:t> manifestation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de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la</a:t>
            </a:r>
            <a:r>
              <a:rPr sz="1200" spc="-5" dirty="0">
                <a:latin typeface="Times New Roman"/>
                <a:cs typeface="Times New Roman"/>
              </a:rPr>
              <a:t> vérité.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 marR="144145">
              <a:lnSpc>
                <a:spcPts val="1380"/>
              </a:lnSpc>
              <a:spcBef>
                <a:spcPts val="5"/>
              </a:spcBef>
            </a:pPr>
            <a:r>
              <a:rPr sz="1200" spc="-5" dirty="0">
                <a:latin typeface="Times New Roman"/>
                <a:cs typeface="Times New Roman"/>
              </a:rPr>
              <a:t>Nous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procédons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à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la saisie </a:t>
            </a:r>
            <a:r>
              <a:rPr sz="1200" spc="-5" dirty="0">
                <a:latin typeface="Times New Roman"/>
                <a:cs typeface="Times New Roman"/>
              </a:rPr>
              <a:t>des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objets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indices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découverts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les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plaçons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sous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scellé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que </a:t>
            </a:r>
            <a:r>
              <a:rPr sz="1200" spc="-5" dirty="0">
                <a:latin typeface="Times New Roman"/>
                <a:cs typeface="Times New Roman"/>
              </a:rPr>
              <a:t>paraphe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avec 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nous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[NOM</a:t>
            </a:r>
            <a:r>
              <a:rPr sz="1200" spc="10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PRENOM]</a:t>
            </a:r>
            <a:r>
              <a:rPr sz="1200" spc="-5" dirty="0">
                <a:latin typeface="Times New Roman"/>
                <a:cs typeface="Times New Roman"/>
              </a:rPr>
              <a:t>.</a:t>
            </a:r>
            <a:r>
              <a:rPr sz="1200" spc="-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Nous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portons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mention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à </a:t>
            </a:r>
            <a:r>
              <a:rPr sz="1200" spc="-5" dirty="0">
                <a:latin typeface="Times New Roman"/>
                <a:cs typeface="Times New Roman"/>
              </a:rPr>
              <a:t>l'inventaire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des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pièces</a:t>
            </a:r>
            <a:r>
              <a:rPr sz="1200" spc="1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à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conviction.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Ces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scellés 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seront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remis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à </a:t>
            </a:r>
            <a:r>
              <a:rPr sz="1200" spc="-5" dirty="0">
                <a:latin typeface="Times New Roman"/>
                <a:cs typeface="Times New Roman"/>
              </a:rPr>
              <a:t>M.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2060"/>
                </a:solidFill>
                <a:latin typeface="Times New Roman"/>
                <a:cs typeface="Times New Roman"/>
              </a:rPr>
              <a:t>[TITRE</a:t>
            </a:r>
            <a:r>
              <a:rPr sz="1200" dirty="0">
                <a:solidFill>
                  <a:srgbClr val="002060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2060"/>
                </a:solidFill>
                <a:latin typeface="Times New Roman"/>
                <a:cs typeface="Times New Roman"/>
              </a:rPr>
              <a:t>DU</a:t>
            </a:r>
            <a:r>
              <a:rPr sz="1200" dirty="0">
                <a:solidFill>
                  <a:srgbClr val="002060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2060"/>
                </a:solidFill>
                <a:latin typeface="Times New Roman"/>
                <a:cs typeface="Times New Roman"/>
              </a:rPr>
              <a:t>MAGISTRAT]</a:t>
            </a:r>
            <a:r>
              <a:rPr sz="1200" spc="15" dirty="0">
                <a:solidFill>
                  <a:srgbClr val="002060"/>
                </a:solidFill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à </a:t>
            </a:r>
            <a:r>
              <a:rPr sz="1200" spc="-5" dirty="0">
                <a:solidFill>
                  <a:srgbClr val="002060"/>
                </a:solidFill>
                <a:latin typeface="Times New Roman"/>
                <a:cs typeface="Times New Roman"/>
              </a:rPr>
              <a:t>[LIEU</a:t>
            </a:r>
            <a:r>
              <a:rPr sz="1200" dirty="0">
                <a:solidFill>
                  <a:srgbClr val="002060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2060"/>
                </a:solidFill>
                <a:latin typeface="Times New Roman"/>
                <a:cs typeface="Times New Roman"/>
              </a:rPr>
              <a:t>DE</a:t>
            </a:r>
            <a:r>
              <a:rPr sz="1200" spc="15" dirty="0">
                <a:solidFill>
                  <a:srgbClr val="002060"/>
                </a:solidFill>
                <a:latin typeface="Times New Roman"/>
                <a:cs typeface="Times New Roman"/>
              </a:rPr>
              <a:t> </a:t>
            </a:r>
            <a:r>
              <a:rPr sz="1200" spc="-10" dirty="0">
                <a:solidFill>
                  <a:srgbClr val="002060"/>
                </a:solidFill>
                <a:latin typeface="Times New Roman"/>
                <a:cs typeface="Times New Roman"/>
              </a:rPr>
              <a:t>LA</a:t>
            </a:r>
            <a:r>
              <a:rPr sz="1200" dirty="0">
                <a:solidFill>
                  <a:srgbClr val="002060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2060"/>
                </a:solidFill>
                <a:latin typeface="Times New Roman"/>
                <a:cs typeface="Times New Roman"/>
              </a:rPr>
              <a:t>JURIDICTION]</a:t>
            </a:r>
            <a:r>
              <a:rPr sz="1200" spc="10" dirty="0">
                <a:solidFill>
                  <a:srgbClr val="002060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en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même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temps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que </a:t>
            </a:r>
            <a:r>
              <a:rPr sz="1200" spc="-5" dirty="0">
                <a:latin typeface="Times New Roman"/>
                <a:cs typeface="Times New Roman"/>
              </a:rPr>
              <a:t>les </a:t>
            </a:r>
            <a:r>
              <a:rPr sz="1200" spc="-28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autres pièces</a:t>
            </a:r>
            <a:r>
              <a:rPr sz="1200" dirty="0">
                <a:latin typeface="Times New Roman"/>
                <a:cs typeface="Times New Roman"/>
              </a:rPr>
              <a:t> de</a:t>
            </a:r>
            <a:r>
              <a:rPr sz="1200" spc="-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la</a:t>
            </a:r>
            <a:r>
              <a:rPr sz="1200" spc="-5" dirty="0">
                <a:latin typeface="Times New Roman"/>
                <a:cs typeface="Times New Roman"/>
              </a:rPr>
              <a:t> procédure.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1200" spc="-10" dirty="0">
                <a:latin typeface="Times New Roman"/>
                <a:cs typeface="Times New Roman"/>
              </a:rPr>
              <a:t>La</a:t>
            </a:r>
            <a:r>
              <a:rPr sz="120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télé-perquisition</a:t>
            </a:r>
            <a:r>
              <a:rPr sz="1200" spc="10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se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latin typeface="Times New Roman"/>
                <a:cs typeface="Times New Roman"/>
              </a:rPr>
              <a:t>termine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dirty="0">
                <a:latin typeface="Times New Roman"/>
                <a:cs typeface="Times New Roman"/>
              </a:rPr>
              <a:t>le</a:t>
            </a:r>
            <a:r>
              <a:rPr sz="1200" spc="5" dirty="0"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[DATE</a:t>
            </a:r>
            <a:r>
              <a:rPr sz="1200" spc="5" dirty="0">
                <a:solidFill>
                  <a:srgbClr val="0000FF"/>
                </a:solidFill>
                <a:latin typeface="Times New Roman"/>
                <a:cs typeface="Times New Roman"/>
              </a:rPr>
              <a:t> </a:t>
            </a:r>
            <a:r>
              <a:rPr sz="1200" spc="-5" dirty="0">
                <a:solidFill>
                  <a:srgbClr val="0000FF"/>
                </a:solidFill>
                <a:latin typeface="Times New Roman"/>
                <a:cs typeface="Times New Roman"/>
              </a:rPr>
              <a:t>HEURE]</a:t>
            </a:r>
            <a:r>
              <a:rPr sz="1200" spc="-5" dirty="0">
                <a:latin typeface="Times New Roman"/>
                <a:cs typeface="Times New Roman"/>
              </a:rPr>
              <a:t>.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630936" y="9963911"/>
            <a:ext cx="2915920" cy="6350"/>
          </a:xfrm>
          <a:custGeom>
            <a:avLst/>
            <a:gdLst/>
            <a:ahLst/>
            <a:cxnLst/>
            <a:rect l="l" t="t" r="r" b="b"/>
            <a:pathLst>
              <a:path w="2915920" h="6350">
                <a:moveTo>
                  <a:pt x="2915412" y="0"/>
                </a:moveTo>
                <a:lnTo>
                  <a:pt x="0" y="0"/>
                </a:lnTo>
                <a:lnTo>
                  <a:pt x="0" y="6096"/>
                </a:lnTo>
                <a:lnTo>
                  <a:pt x="2915412" y="6096"/>
                </a:lnTo>
                <a:lnTo>
                  <a:pt x="2915412" y="0"/>
                </a:lnTo>
                <a:close/>
              </a:path>
            </a:pathLst>
          </a:custGeom>
          <a:solidFill>
            <a:srgbClr val="4F81B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195571" y="9963911"/>
            <a:ext cx="2917190" cy="6350"/>
          </a:xfrm>
          <a:custGeom>
            <a:avLst/>
            <a:gdLst/>
            <a:ahLst/>
            <a:cxnLst/>
            <a:rect l="l" t="t" r="r" b="b"/>
            <a:pathLst>
              <a:path w="2917190" h="6350">
                <a:moveTo>
                  <a:pt x="2916935" y="0"/>
                </a:moveTo>
                <a:lnTo>
                  <a:pt x="0" y="0"/>
                </a:lnTo>
                <a:lnTo>
                  <a:pt x="0" y="6096"/>
                </a:lnTo>
                <a:lnTo>
                  <a:pt x="2916935" y="6096"/>
                </a:lnTo>
                <a:lnTo>
                  <a:pt x="2916935" y="0"/>
                </a:lnTo>
                <a:close/>
              </a:path>
            </a:pathLst>
          </a:custGeom>
          <a:solidFill>
            <a:srgbClr val="4F81BD"/>
          </a:solidFill>
        </p:spPr>
        <p:txBody>
          <a:bodyPr wrap="square" lIns="0" tIns="0" rIns="0" bIns="0" rtlCol="0"/>
          <a:lstStyle/>
          <a:p>
            <a:endParaRPr/>
          </a:p>
        </p:txBody>
      </p:sp>
      <p:pic>
        <p:nvPicPr>
          <p:cNvPr id="5" name="object 5"/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2062479" y="123824"/>
            <a:ext cx="3511664" cy="678179"/>
          </a:xfrm>
          <a:prstGeom prst="rect">
            <a:avLst/>
          </a:prstGeom>
        </p:spPr>
      </p:pic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1462532" y="6112593"/>
          <a:ext cx="5083175" cy="16827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265680"/>
                <a:gridCol w="2817495"/>
              </a:tblGrid>
              <a:tr h="168275">
                <a:tc>
                  <a:txBody>
                    <a:bodyPr/>
                    <a:lstStyle/>
                    <a:p>
                      <a:pPr marL="127000">
                        <a:lnSpc>
                          <a:spcPts val="1230"/>
                        </a:lnSpc>
                      </a:pPr>
                      <a:r>
                        <a:rPr sz="1200" i="1" spc="-5" dirty="0">
                          <a:latin typeface="Times New Roman"/>
                          <a:cs typeface="Times New Roman"/>
                        </a:rPr>
                        <a:t>La</a:t>
                      </a:r>
                      <a:r>
                        <a:rPr sz="1200" i="1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200" i="1" spc="-5" dirty="0">
                          <a:latin typeface="Times New Roman"/>
                          <a:cs typeface="Times New Roman"/>
                        </a:rPr>
                        <a:t>personne</a:t>
                      </a:r>
                      <a:r>
                        <a:rPr sz="1200" i="1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200" i="1" spc="-5" dirty="0">
                          <a:latin typeface="Times New Roman"/>
                          <a:cs typeface="Times New Roman"/>
                        </a:rPr>
                        <a:t>présente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26769">
                        <a:lnSpc>
                          <a:spcPts val="1230"/>
                        </a:lnSpc>
                      </a:pPr>
                      <a:r>
                        <a:rPr sz="1200" i="1" spc="-5" dirty="0">
                          <a:latin typeface="Times New Roman"/>
                          <a:cs typeface="Times New Roman"/>
                        </a:rPr>
                        <a:t>L</a:t>
                      </a:r>
                      <a:r>
                        <a:rPr sz="1200" i="1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200" i="1" spc="-5" dirty="0">
                          <a:latin typeface="Times New Roman"/>
                          <a:cs typeface="Times New Roman"/>
                        </a:rPr>
                        <a:t>Officier</a:t>
                      </a:r>
                      <a:r>
                        <a:rPr sz="1200" i="1" spc="-10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200" i="1" dirty="0">
                          <a:latin typeface="Times New Roman"/>
                          <a:cs typeface="Times New Roman"/>
                        </a:rPr>
                        <a:t>de</a:t>
                      </a:r>
                      <a:r>
                        <a:rPr sz="1200" i="1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200" i="1" spc="-5" dirty="0">
                          <a:latin typeface="Times New Roman"/>
                          <a:cs typeface="Times New Roman"/>
                        </a:rPr>
                        <a:t>Police</a:t>
                      </a:r>
                      <a:r>
                        <a:rPr sz="1200" i="1" spc="-15" dirty="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1200" i="1" dirty="0">
                          <a:latin typeface="Times New Roman"/>
                          <a:cs typeface="Times New Roman"/>
                        </a:rPr>
                        <a:t>Judiciaire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/>
                </a:tc>
              </a:tr>
            </a:tbl>
          </a:graphicData>
        </a:graphic>
      </p:graphicFrame>
      <p:sp>
        <p:nvSpPr>
          <p:cNvPr id="7" name="object 7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635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50"/>
              </a:spcBef>
            </a:pPr>
            <a:r>
              <a:rPr spc="-5" dirty="0"/>
              <a:t>Page</a:t>
            </a:r>
            <a:r>
              <a:rPr spc="-40" dirty="0"/>
              <a:t> </a:t>
            </a:r>
            <a:fld id="{81D60167-4931-47E6-BA6A-407CBD079E47}" type="slidenum">
              <a:rPr dirty="0"/>
              <a:t>3</a:t>
            </a:fld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786</Words>
  <Application>Microsoft Office PowerPoint</Application>
  <PresentationFormat>Personnalisé</PresentationFormat>
  <Paragraphs>70</Paragraphs>
  <Slides>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9" baseType="lpstr">
      <vt:lpstr>Calibri</vt:lpstr>
      <vt:lpstr>Cambria</vt:lpstr>
      <vt:lpstr>Symbol</vt:lpstr>
      <vt:lpstr>Times New Roman</vt:lpstr>
      <vt:lpstr>Verdana</vt:lpstr>
      <vt:lpstr>Office Theme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AGHA-WEVELSIEP Marie</dc:creator>
  <cp:lastModifiedBy>Utilisateur Windows</cp:lastModifiedBy>
  <cp:revision>1</cp:revision>
  <dcterms:created xsi:type="dcterms:W3CDTF">2021-06-27T16:10:41Z</dcterms:created>
  <dcterms:modified xsi:type="dcterms:W3CDTF">2021-06-28T09:09:31Z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2020-06-30T00:00:00Z</vt:filetime>
  </property>
  <property fmtid="{D5CDD505-2E9C-101B-9397-08002B2CF9AE}" pid="3" name="Creator">
    <vt:lpwstr>Acrobat PDFMaker 15 pour Word</vt:lpwstr>
  </property>
  <property fmtid="{D5CDD505-2E9C-101B-9397-08002B2CF9AE}" pid="4" name="LastSaved">
    <vt:filetime>2021-06-27T00:00:00Z</vt:filetime>
  </property>
</Properties>
</file>