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3" r:id="rId1"/>
    <p:sldMasterId id="2147483685" r:id="rId2"/>
    <p:sldMasterId id="2147483687" r:id="rId3"/>
    <p:sldMasterId id="2147483677" r:id="rId4"/>
    <p:sldMasterId id="2147483690" r:id="rId5"/>
    <p:sldMasterId id="2147483692" r:id="rId6"/>
    <p:sldMasterId id="2147483694" r:id="rId7"/>
  </p:sldMasterIdLst>
  <p:notesMasterIdLst>
    <p:notesMasterId r:id="rId28"/>
  </p:notesMasterIdLst>
  <p:handoutMasterIdLst>
    <p:handoutMasterId r:id="rId29"/>
  </p:handoutMasterIdLst>
  <p:sldIdLst>
    <p:sldId id="314" r:id="rId8"/>
    <p:sldId id="341" r:id="rId9"/>
    <p:sldId id="360" r:id="rId10"/>
    <p:sldId id="304" r:id="rId11"/>
    <p:sldId id="351" r:id="rId12"/>
    <p:sldId id="367" r:id="rId13"/>
    <p:sldId id="368" r:id="rId14"/>
    <p:sldId id="361" r:id="rId15"/>
    <p:sldId id="362" r:id="rId16"/>
    <p:sldId id="363" r:id="rId17"/>
    <p:sldId id="364" r:id="rId18"/>
    <p:sldId id="365" r:id="rId19"/>
    <p:sldId id="366" r:id="rId20"/>
    <p:sldId id="356" r:id="rId21"/>
    <p:sldId id="352" r:id="rId22"/>
    <p:sldId id="357" r:id="rId23"/>
    <p:sldId id="354" r:id="rId24"/>
    <p:sldId id="339" r:id="rId25"/>
    <p:sldId id="350" r:id="rId26"/>
    <p:sldId id="274" r:id="rId27"/>
  </p:sldIdLst>
  <p:sldSz cx="9144000" cy="6858000" type="screen4x3"/>
  <p:notesSz cx="6805613" cy="9944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3" userDrawn="1">
          <p15:clr>
            <a:srgbClr val="A4A3A4"/>
          </p15:clr>
        </p15:guide>
        <p15:guide id="4" pos="192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40"/>
    <a:srgbClr val="23438C"/>
    <a:srgbClr val="D6EEFF"/>
    <a:srgbClr val="F3F2F5"/>
    <a:srgbClr val="0000CC"/>
    <a:srgbClr val="0066FF"/>
    <a:srgbClr val="660033"/>
    <a:srgbClr val="E66CCC"/>
    <a:srgbClr val="0D3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8" autoAdjust="0"/>
    <p:restoredTop sz="94422" autoAdjust="0"/>
  </p:normalViewPr>
  <p:slideViewPr>
    <p:cSldViewPr snapToGrid="0" snapToObjects="1">
      <p:cViewPr>
        <p:scale>
          <a:sx n="133" d="100"/>
          <a:sy n="133" d="100"/>
        </p:scale>
        <p:origin x="-72" y="1008"/>
      </p:cViewPr>
      <p:guideLst>
        <p:guide orient="horz" pos="2160"/>
        <p:guide pos="2880"/>
        <p:guide pos="3833"/>
        <p:guide pos="1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14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14208671-A0B8-3E47-A7D9-43510B064522}" type="datetime1">
              <a:rPr lang="fr-FR" smtClean="0"/>
              <a:t>09/10/2017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6759D221-9A09-9540-B314-8604B0193E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850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7B3B23B9-18C7-DB45-B429-7B8C8BC37F52}" type="datetime1">
              <a:rPr lang="fr-FR" smtClean="0"/>
              <a:t>09/10/2017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7337B99B-D378-6C49-AC24-BA32949E8A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983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a window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033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Faro Convention is about peoples, places and stories where unique practices and traditions acknowledged, valued and promoted by heritage communities and turned into social and economic opportunities for a better quality of life.  It is a process of democratisation of the heritage field together with the civil society local and national institutions and authorities.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04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B32-7EE3-4B47-8E3B-B3A98341C4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44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09/10/2017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09/10/2017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477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09/10/2017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20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09/10/2017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0756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09/10/2017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‹#›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17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09/10/2017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‹#›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4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D3027B32-7EE3-4B47-8E3B-B3A98341C45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85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09/10/2017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40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09/10/2017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titre 6"/>
          <p:cNvSpPr>
            <a:spLocks noGrp="1"/>
          </p:cNvSpPr>
          <p:nvPr>
            <p:ph type="title"/>
          </p:nvPr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Name of the </a:t>
            </a:r>
            <a:r>
              <a:rPr lang="fr-FR" dirty="0" err="1"/>
              <a:t>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07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/>
          <p:cNvSpPr>
            <a:spLocks noGrp="1"/>
          </p:cNvSpPr>
          <p:nvPr>
            <p:ph type="title"/>
          </p:nvPr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Nom de la présentation</a:t>
            </a:r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09/10/2017</a:t>
            </a:fld>
            <a:endParaRPr lang="fr-FR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107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r" defTabSz="457200" rtl="0" eaLnBrk="1" latinLnBrk="0" hangingPunct="1">
        <a:spcBef>
          <a:spcPct val="0"/>
        </a:spcBef>
        <a:buNone/>
        <a:defRPr sz="2000" kern="1200">
          <a:solidFill>
            <a:srgbClr val="FFFFFF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09/10/2017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958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09/10/2017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‹#›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6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09/10/2017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‹#›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8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coe.int/en/web/conventions/search-on-treaties/-/conventions/treaty/199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faro.convention@coe.int" TargetMode="External"/><Relationship Id="rId2" Type="http://schemas.openxmlformats.org/officeDocument/2006/relationships/hyperlink" Target="http://www.coe.int/faro-action-pla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4238625"/>
            <a:ext cx="9144000" cy="1905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GB" sz="2400" b="1" dirty="0">
                <a:solidFill>
                  <a:srgbClr val="0D347D"/>
                </a:solidFill>
                <a:latin typeface="Arial Narrow" panose="020B0606020202030204" pitchFamily="34" charset="0"/>
                <a:hlinkClick r:id="rId2"/>
              </a:rPr>
              <a:t>Framework Convention on the Value of Cultural Heritage for Society</a:t>
            </a:r>
            <a:r>
              <a:rPr lang="en-GB" sz="2400" b="1" dirty="0">
                <a:solidFill>
                  <a:srgbClr val="0D347D"/>
                </a:solidFill>
                <a:latin typeface="Arial Narrow" panose="020B0606020202030204" pitchFamily="34" charset="0"/>
              </a:rPr>
              <a:t> </a:t>
            </a:r>
            <a:br>
              <a:rPr lang="en-GB" sz="2400" b="1" dirty="0">
                <a:solidFill>
                  <a:srgbClr val="0D347D"/>
                </a:solidFill>
                <a:latin typeface="Arial Narrow" panose="020B0606020202030204" pitchFamily="34" charset="0"/>
              </a:rPr>
            </a:br>
            <a:r>
              <a:rPr lang="en-GB" sz="2400" dirty="0"/>
              <a:t/>
            </a:r>
            <a:br>
              <a:rPr lang="en-GB" sz="2400" dirty="0"/>
            </a:br>
            <a:r>
              <a:rPr lang="fr-FR" sz="3200" b="1" dirty="0">
                <a:solidFill>
                  <a:srgbClr val="0D347D"/>
                </a:solidFill>
                <a:latin typeface="Arial Narrow" panose="020B0606020202030204" pitchFamily="34" charset="0"/>
              </a:rPr>
              <a:t/>
            </a:r>
            <a:br>
              <a:rPr lang="fr-FR" sz="3200" b="1" dirty="0">
                <a:solidFill>
                  <a:srgbClr val="0D347D"/>
                </a:solidFill>
                <a:latin typeface="Arial Narrow" panose="020B0606020202030204" pitchFamily="34" charset="0"/>
              </a:rPr>
            </a:br>
            <a:r>
              <a:rPr lang="fr-FR" sz="2400" b="1" dirty="0" smtClean="0">
                <a:solidFill>
                  <a:srgbClr val="0D347D"/>
                </a:solidFill>
                <a:latin typeface="Arial Narrow" panose="020B0606020202030204" pitchFamily="34" charset="0"/>
              </a:rPr>
              <a:t>Fontecchio, </a:t>
            </a:r>
            <a:r>
              <a:rPr lang="fr-FR" sz="2400" b="1" dirty="0" err="1" smtClean="0">
                <a:solidFill>
                  <a:srgbClr val="0D347D"/>
                </a:solidFill>
                <a:latin typeface="Arial Narrow" panose="020B0606020202030204" pitchFamily="34" charset="0"/>
              </a:rPr>
              <a:t>Italy</a:t>
            </a:r>
            <a:r>
              <a:rPr lang="fr-FR" sz="2400" b="1" dirty="0" smtClean="0">
                <a:solidFill>
                  <a:srgbClr val="0D347D"/>
                </a:solidFill>
                <a:latin typeface="Arial Narrow" panose="020B0606020202030204" pitchFamily="34" charset="0"/>
              </a:rPr>
              <a:t> – 9-12 </a:t>
            </a:r>
            <a:r>
              <a:rPr lang="fr-FR" sz="2400" b="1" dirty="0" err="1" smtClean="0">
                <a:solidFill>
                  <a:srgbClr val="0D347D"/>
                </a:solidFill>
                <a:latin typeface="Arial Narrow" panose="020B0606020202030204" pitchFamily="34" charset="0"/>
              </a:rPr>
              <a:t>October</a:t>
            </a:r>
            <a:r>
              <a:rPr lang="fr-FR" sz="2400" b="1" dirty="0" smtClean="0">
                <a:solidFill>
                  <a:srgbClr val="0D347D"/>
                </a:solidFill>
                <a:latin typeface="Arial Narrow" panose="020B0606020202030204" pitchFamily="34" charset="0"/>
              </a:rPr>
              <a:t> 2017</a:t>
            </a:r>
            <a:r>
              <a:rPr lang="fr-FR" sz="3200" b="1" dirty="0">
                <a:solidFill>
                  <a:srgbClr val="0D347D"/>
                </a:solidFill>
                <a:latin typeface="Arial Narrow" panose="020B0606020202030204" pitchFamily="34" charset="0"/>
              </a:rPr>
              <a:t/>
            </a:r>
            <a:br>
              <a:rPr lang="fr-FR" sz="3200" b="1" dirty="0">
                <a:solidFill>
                  <a:srgbClr val="0D347D"/>
                </a:solidFill>
                <a:latin typeface="Arial Narrow" panose="020B0606020202030204" pitchFamily="34" charset="0"/>
              </a:rPr>
            </a:b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D347D"/>
                </a:solidFill>
                <a:latin typeface="Arial Narrow" panose="020B0606020202030204" pitchFamily="34" charset="0"/>
              </a:rPr>
              <a:t>Hakan Shearer Demir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5"/>
            <a:ext cx="9160477" cy="3795872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323B-C494-9644-A6FD-4EEB2F59D7F4}" type="datetime1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09/10/2017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16A00-CC3F-A24A-9B86-816E9CA7F4AC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128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How?</a:t>
            </a:r>
            <a:endParaRPr lang="en-US" dirty="0"/>
          </a:p>
          <a:p>
            <a:pPr lvl="0"/>
            <a:r>
              <a:rPr lang="en-GB" dirty="0"/>
              <a:t>Consensus on an expanded common vision of heritage; </a:t>
            </a:r>
            <a:endParaRPr lang="en-US" dirty="0"/>
          </a:p>
          <a:p>
            <a:pPr lvl="0"/>
            <a:r>
              <a:rPr lang="en-GB" dirty="0"/>
              <a:t>Willingness of all stakeholders to cooperate (local authorities and civil society);</a:t>
            </a:r>
            <a:endParaRPr lang="en-US" dirty="0"/>
          </a:p>
          <a:p>
            <a:pPr lvl="0"/>
            <a:r>
              <a:rPr lang="en-GB" dirty="0"/>
              <a:t>A defined common interest of a heritage-led action;</a:t>
            </a:r>
            <a:endParaRPr lang="en-US" dirty="0"/>
          </a:p>
          <a:p>
            <a:pPr lvl="0"/>
            <a:r>
              <a:rPr lang="en-GB" dirty="0"/>
              <a:t>Commitment and capacity for resource mobilisation.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 descr="C:\Users\demir\AppData\Local\Microsoft\Windows\Temporary Internet Files\Content.IE5\ABMKCGC2\Selection_Criteri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55" y="1050130"/>
            <a:ext cx="852821" cy="110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53067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1" dirty="0"/>
              <a:t>What</a:t>
            </a:r>
            <a:r>
              <a:rPr lang="en-US" b="1" i="1" dirty="0" smtClean="0"/>
              <a:t>?</a:t>
            </a:r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GB" dirty="0"/>
              <a:t>Readiness of the group to engage in the process of developing diverse narratives based on the people and places;</a:t>
            </a:r>
            <a:endParaRPr lang="en-US" dirty="0"/>
          </a:p>
          <a:p>
            <a:pPr lvl="0"/>
            <a:r>
              <a:rPr lang="en-GB" dirty="0"/>
              <a:t>Aspirations towards a more democratic socio-economic model; </a:t>
            </a:r>
            <a:endParaRPr lang="en-US" dirty="0"/>
          </a:p>
          <a:p>
            <a:pPr lvl="0"/>
            <a:r>
              <a:rPr lang="en-GB" dirty="0"/>
              <a:t>Commitment to human rights principles in local development processes (respect for dignity and multiple identities);</a:t>
            </a:r>
            <a:endParaRPr lang="en-US" dirty="0"/>
          </a:p>
          <a:p>
            <a:pPr lvl="0"/>
            <a:r>
              <a:rPr lang="en-GB" dirty="0"/>
              <a:t>Improved democratic participation and social inclusion of all inhabitants.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C:\Users\demir\AppData\Local\Microsoft\Windows\Temporary Internet Files\Content.IE5\ABMKCGC2\Selection_Criteri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86" y="1150142"/>
            <a:ext cx="714376" cy="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8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Self Management Process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Self Assessment</a:t>
            </a:r>
          </a:p>
          <a:p>
            <a:pPr algn="ctr"/>
            <a:r>
              <a:rPr lang="en-US" dirty="0"/>
              <a:t>Self Monitoring</a:t>
            </a:r>
          </a:p>
          <a:p>
            <a:pPr algn="ctr"/>
            <a:r>
              <a:rPr lang="en-US" dirty="0"/>
              <a:t>Self Evaluation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2916">
            <a:off x="4690003" y="2377546"/>
            <a:ext cx="618063" cy="497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575" y="1937474"/>
            <a:ext cx="6123555" cy="3827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261" y="1222513"/>
            <a:ext cx="368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Faro Convention Methodology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3326" y="6062870"/>
            <a:ext cx="717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Commons – Cooperation – Narratives</a:t>
            </a:r>
          </a:p>
          <a:p>
            <a:pPr algn="ctr"/>
            <a:r>
              <a:rPr lang="en-US" dirty="0"/>
              <a:t>Places – People - Stories</a:t>
            </a:r>
          </a:p>
        </p:txBody>
      </p:sp>
    </p:spTree>
    <p:extLst>
      <p:ext uri="{BB962C8B-B14F-4D97-AF65-F5344CB8AC3E}">
        <p14:creationId xmlns:p14="http://schemas.microsoft.com/office/powerpoint/2010/main" val="32739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64432"/>
            <a:ext cx="5557837" cy="53792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800" b="1" dirty="0" smtClean="0"/>
              <a:t>Standards:</a:t>
            </a:r>
          </a:p>
          <a:p>
            <a:pPr marL="0" indent="0">
              <a:buNone/>
            </a:pPr>
            <a:r>
              <a:rPr lang="en-GB" dirty="0" smtClean="0"/>
              <a:t>Also active </a:t>
            </a:r>
            <a:r>
              <a:rPr lang="en-GB" dirty="0"/>
              <a:t>with the </a:t>
            </a:r>
            <a:r>
              <a:rPr lang="en-GB" dirty="0" smtClean="0"/>
              <a:t>Architectural (Granada), Archaeological (Valletta), Landscape (Florence) conventions</a:t>
            </a:r>
          </a:p>
          <a:p>
            <a:pPr marL="0" indent="0">
              <a:buNone/>
            </a:pPr>
            <a:endParaRPr lang="en-GB" sz="1400" dirty="0" smtClean="0"/>
          </a:p>
          <a:p>
            <a:pPr marL="0" indent="0">
              <a:buNone/>
            </a:pPr>
            <a:r>
              <a:rPr lang="en-GB" dirty="0" smtClean="0"/>
              <a:t>Strategy </a:t>
            </a:r>
            <a:r>
              <a:rPr lang="en-GB" dirty="0"/>
              <a:t>21: European Cultural Heritage Strategy for the 21st </a:t>
            </a:r>
            <a:r>
              <a:rPr lang="en-GB" dirty="0" smtClean="0"/>
              <a:t>century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dirty="0" smtClean="0"/>
              <a:t>Council </a:t>
            </a:r>
            <a:r>
              <a:rPr lang="en-GB" dirty="0"/>
              <a:t>of Europe Convention on Offences relating to Cultural Property opened for signature earlier </a:t>
            </a:r>
            <a:r>
              <a:rPr lang="en-GB" dirty="0" smtClean="0"/>
              <a:t>2017</a:t>
            </a:r>
          </a:p>
          <a:p>
            <a:pPr marL="0" indent="0" algn="ctr">
              <a:buNone/>
            </a:pPr>
            <a:endParaRPr lang="en-GB" dirty="0" smtClean="0">
              <a:sym typeface="Wingdings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F:\untitled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56" y="3652838"/>
            <a:ext cx="2781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untitled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31" y="1845469"/>
            <a:ext cx="2688431" cy="157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53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Italy and the Faro Convention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Signed - February 2013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2400" dirty="0" smtClean="0"/>
              <a:t>Faro Convention principles and criteria are observed in a number of initiatives as a natural fabric of the society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F: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631" y="171211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984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Co-operation &amp; Synergies 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Faro </a:t>
            </a:r>
            <a:r>
              <a:rPr lang="en-GB" dirty="0"/>
              <a:t>Convention Action Plan is a good </a:t>
            </a:r>
            <a:r>
              <a:rPr lang="en-GB" dirty="0" smtClean="0"/>
              <a:t>platform to bring theory and practice together</a:t>
            </a:r>
          </a:p>
          <a:p>
            <a:r>
              <a:rPr lang="en-GB" dirty="0" smtClean="0"/>
              <a:t>Synergies with other sectors is fundamental</a:t>
            </a:r>
          </a:p>
          <a:p>
            <a:r>
              <a:rPr lang="en-GB" dirty="0" smtClean="0"/>
              <a:t>The </a:t>
            </a:r>
            <a:r>
              <a:rPr lang="en-GB" dirty="0"/>
              <a:t>Faro </a:t>
            </a:r>
            <a:r>
              <a:rPr lang="en-GB" dirty="0" smtClean="0"/>
              <a:t>Research </a:t>
            </a:r>
            <a:r>
              <a:rPr lang="en-GB" dirty="0"/>
              <a:t>in Fontecchio </a:t>
            </a:r>
            <a:r>
              <a:rPr lang="en-GB" dirty="0" smtClean="0"/>
              <a:t>is </a:t>
            </a:r>
            <a:r>
              <a:rPr lang="en-GB" dirty="0"/>
              <a:t>a constructive step toward this </a:t>
            </a:r>
            <a:r>
              <a:rPr lang="en-GB" dirty="0" smtClean="0"/>
              <a:t>goal with the focus on post disaster revitalisation and the role of communities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7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b="1" dirty="0" smtClean="0"/>
              <a:t>Implementation: </a:t>
            </a:r>
          </a:p>
          <a:p>
            <a:endParaRPr lang="en-GB" dirty="0" smtClean="0"/>
          </a:p>
          <a:p>
            <a:r>
              <a:rPr lang="en-GB" dirty="0" smtClean="0"/>
              <a:t>Engagement at all levels</a:t>
            </a:r>
          </a:p>
          <a:p>
            <a:pPr lvl="0"/>
            <a:r>
              <a:rPr lang="en-GB" dirty="0" smtClean="0"/>
              <a:t>Ministry </a:t>
            </a:r>
            <a:r>
              <a:rPr lang="en-GB" dirty="0"/>
              <a:t>and institutional support (working with all levels) </a:t>
            </a:r>
            <a:endParaRPr lang="en-US" dirty="0"/>
          </a:p>
          <a:p>
            <a:pPr lvl="0"/>
            <a:r>
              <a:rPr lang="en-GB" dirty="0"/>
              <a:t>Raising awareness </a:t>
            </a:r>
            <a:endParaRPr lang="en-US" dirty="0"/>
          </a:p>
          <a:p>
            <a:pPr lvl="0"/>
            <a:r>
              <a:rPr lang="en-GB" dirty="0"/>
              <a:t>Mapping initiatives in line with the Faro Convention </a:t>
            </a:r>
            <a:endParaRPr lang="en-US" dirty="0"/>
          </a:p>
          <a:p>
            <a:pPr lvl="0"/>
            <a:r>
              <a:rPr lang="en-GB" dirty="0"/>
              <a:t>Incentives</a:t>
            </a:r>
            <a:endParaRPr lang="en-US" dirty="0"/>
          </a:p>
          <a:p>
            <a:pPr lvl="0"/>
            <a:r>
              <a:rPr lang="en-GB" dirty="0"/>
              <a:t>Sharing among </a:t>
            </a:r>
            <a:r>
              <a:rPr lang="en-GB" dirty="0" smtClean="0"/>
              <a:t>Faro Convention Network </a:t>
            </a:r>
            <a:r>
              <a:rPr lang="en-GB" dirty="0"/>
              <a:t>/ CDCPP</a:t>
            </a:r>
            <a:endParaRPr lang="en-US" dirty="0"/>
          </a:p>
          <a:p>
            <a:endParaRPr lang="en-US" dirty="0"/>
          </a:p>
        </p:txBody>
      </p:sp>
      <p:pic>
        <p:nvPicPr>
          <p:cNvPr id="8195" name="Picture 3" descr="P:\_coe-settings\desktop\Faro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82" y="1047245"/>
            <a:ext cx="3579018" cy="201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8155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Rectangle: Rounded Corners 2"/>
          <p:cNvSpPr/>
          <p:nvPr/>
        </p:nvSpPr>
        <p:spPr>
          <a:xfrm>
            <a:off x="854765" y="2047461"/>
            <a:ext cx="2305878" cy="65598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European Heritage Days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1212574" y="2854357"/>
            <a:ext cx="2295939" cy="6361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Intercultural Cities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550505" y="3649487"/>
            <a:ext cx="2405270" cy="61622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Cultural Routes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2146852" y="4500199"/>
            <a:ext cx="2544418" cy="59857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EUR-OPA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2981739" y="5307497"/>
            <a:ext cx="2693504" cy="7255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CoE</a:t>
            </a:r>
            <a:r>
              <a:rPr lang="en-US" dirty="0"/>
              <a:t> Conventions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5590762" y="1959440"/>
            <a:ext cx="1093304" cy="41446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croll: Vertical 12"/>
          <p:cNvSpPr/>
          <p:nvPr/>
        </p:nvSpPr>
        <p:spPr>
          <a:xfrm>
            <a:off x="6684066" y="2520088"/>
            <a:ext cx="2037521" cy="2976251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STRATEGY 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4764" y="1013676"/>
            <a:ext cx="5653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SYNERGIES WITH OTHER COE PROGRAMS</a:t>
            </a:r>
          </a:p>
        </p:txBody>
      </p:sp>
    </p:spTree>
    <p:extLst>
      <p:ext uri="{BB962C8B-B14F-4D97-AF65-F5344CB8AC3E}">
        <p14:creationId xmlns:p14="http://schemas.microsoft.com/office/powerpoint/2010/main" val="35640141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 smtClean="0">
                <a:hlinkClick r:id="rId2"/>
              </a:rPr>
              <a:t>www.coe.int/faro-action-plan</a:t>
            </a:r>
            <a:endParaRPr lang="en-GB" dirty="0" smtClean="0"/>
          </a:p>
          <a:p>
            <a:pPr marL="0" indent="0" algn="ctr">
              <a:buNone/>
            </a:pPr>
            <a:endParaRPr lang="en-GB" dirty="0" smtClean="0"/>
          </a:p>
          <a:p>
            <a:pPr algn="ctr">
              <a:buFont typeface="Wingdings"/>
              <a:buChar char="*"/>
            </a:pPr>
            <a:r>
              <a:rPr lang="en-GB" dirty="0" smtClean="0">
                <a:hlinkClick r:id="rId3"/>
              </a:rPr>
              <a:t>faro.convention@coe.int</a:t>
            </a:r>
            <a:endParaRPr lang="en-GB" dirty="0" smtClean="0"/>
          </a:p>
          <a:p>
            <a:pPr algn="ctr">
              <a:buFont typeface="Wingdings"/>
              <a:buChar char="*"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       Faro Convention Network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31" y="4700587"/>
            <a:ext cx="397668" cy="39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498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b="1" dirty="0" smtClean="0"/>
              <a:t>Parameters (concept of heritage at the CoE)</a:t>
            </a:r>
            <a:endParaRPr lang="en-US" b="1" dirty="0"/>
          </a:p>
          <a:p>
            <a:pPr marL="0" lvl="0" indent="0">
              <a:buNone/>
            </a:pPr>
            <a:endParaRPr lang="en-US" b="1" dirty="0"/>
          </a:p>
          <a:p>
            <a:pPr lvl="0"/>
            <a:r>
              <a:rPr lang="en-US" b="1" dirty="0"/>
              <a:t>Heritage is a social and political construct</a:t>
            </a:r>
            <a:r>
              <a:rPr lang="en-US" dirty="0"/>
              <a:t> </a:t>
            </a:r>
          </a:p>
          <a:p>
            <a:pPr lvl="0"/>
            <a:r>
              <a:rPr lang="en-US" b="1" dirty="0"/>
              <a:t>Exercise in democracy and human rights</a:t>
            </a:r>
          </a:p>
          <a:p>
            <a:pPr lvl="0"/>
            <a:r>
              <a:rPr lang="en-US" b="1" dirty="0"/>
              <a:t>Heritage as means and not as an end in itself</a:t>
            </a:r>
          </a:p>
          <a:p>
            <a:pPr lvl="0"/>
            <a:r>
              <a:rPr lang="en-US" b="1" dirty="0"/>
              <a:t>Relations between peoples, places and stories</a:t>
            </a:r>
            <a:r>
              <a:rPr lang="en-US" dirty="0"/>
              <a:t> </a:t>
            </a:r>
            <a:endParaRPr lang="en-US" dirty="0" smtClean="0"/>
          </a:p>
          <a:p>
            <a:pPr marL="0" indent="0" algn="ctr">
              <a:buNone/>
            </a:pPr>
            <a:r>
              <a:rPr lang="en-GB" dirty="0">
                <a:sym typeface="Wingdings"/>
              </a:rPr>
              <a:t></a:t>
            </a:r>
            <a:endParaRPr lang="en-GB" dirty="0"/>
          </a:p>
          <a:p>
            <a:pPr marL="0" lvl="0" indent="0">
              <a:buNone/>
            </a:pPr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b="1" dirty="0"/>
              <a:t>Heritage governance</a:t>
            </a:r>
            <a:r>
              <a:rPr lang="en-US" dirty="0"/>
              <a:t> –communities’ central role</a:t>
            </a:r>
          </a:p>
          <a:p>
            <a:pPr marL="0" lvl="0" indent="0">
              <a:buNone/>
            </a:pPr>
            <a:r>
              <a:rPr lang="en-US" dirty="0"/>
              <a:t>b. </a:t>
            </a:r>
            <a:r>
              <a:rPr lang="en-US" b="1" dirty="0"/>
              <a:t>The role of heritage</a:t>
            </a:r>
            <a:r>
              <a:rPr lang="en-US" dirty="0"/>
              <a:t> in addressing societal challenges</a:t>
            </a:r>
          </a:p>
        </p:txBody>
      </p:sp>
    </p:spTree>
    <p:extLst>
      <p:ext uri="{BB962C8B-B14F-4D97-AF65-F5344CB8AC3E}">
        <p14:creationId xmlns:p14="http://schemas.microsoft.com/office/powerpoint/2010/main" val="3569735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B32-7EE3-4B47-8E3B-B3A98341C450}" type="slidenum">
              <a:rPr lang="fr-FR" smtClean="0"/>
              <a:t>20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34439"/>
            <a:ext cx="2292406" cy="4981575"/>
          </a:xfrm>
          <a:prstGeom prst="rect">
            <a:avLst/>
          </a:prstGeom>
        </p:spPr>
      </p:pic>
      <p:sp>
        <p:nvSpPr>
          <p:cNvPr id="5" name="Rectangle à coins arrondis 4">
            <a:hlinkClick r:id="rId4" action="ppaction://hlinksldjump"/>
          </p:cNvPr>
          <p:cNvSpPr/>
          <p:nvPr/>
        </p:nvSpPr>
        <p:spPr>
          <a:xfrm>
            <a:off x="4221271" y="6538586"/>
            <a:ext cx="701458" cy="18288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/>
              <a:t>BACK</a:t>
            </a:r>
          </a:p>
        </p:txBody>
      </p:sp>
      <p:sp>
        <p:nvSpPr>
          <p:cNvPr id="2" name="Rectangle 1"/>
          <p:cNvSpPr/>
          <p:nvPr/>
        </p:nvSpPr>
        <p:spPr>
          <a:xfrm>
            <a:off x="6789303" y="6043139"/>
            <a:ext cx="2354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61384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3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itre 2"/>
          <p:cNvSpPr txBox="1">
            <a:spLocks/>
          </p:cNvSpPr>
          <p:nvPr/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1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>
              <a:latin typeface="Arial Narrow" panose="020B0606020202030204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864066" y="1652631"/>
            <a:ext cx="770948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800" dirty="0"/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MULTIPLE IDENTITIES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DIVERSITY 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DIGNITY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QUALITY OF LIFE</a:t>
            </a:r>
            <a:endParaRPr lang="en-US" sz="2800" dirty="0"/>
          </a:p>
        </p:txBody>
      </p:sp>
      <p:pic>
        <p:nvPicPr>
          <p:cNvPr id="5122" name="Picture 2" descr="E:\Kyiv Pryluki\P10106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62" y="1218139"/>
            <a:ext cx="3419038" cy="534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8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4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itre 2"/>
          <p:cNvSpPr txBox="1">
            <a:spLocks/>
          </p:cNvSpPr>
          <p:nvPr/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1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Arial Narrow" panose="020B0606020202030204" pitchFamily="34" charset="0"/>
                <a:ea typeface="Century Gothic" charset="0"/>
                <a:cs typeface="Century Gothic" charset="0"/>
              </a:rPr>
              <a:t>Faro Convention</a:t>
            </a: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830511" y="1758146"/>
            <a:ext cx="165263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dirty="0"/>
              <a:t>PEOPLE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endParaRPr lang="en-GB" sz="2800" dirty="0"/>
          </a:p>
          <a:p>
            <a:endParaRPr lang="en-US" sz="2800" dirty="0"/>
          </a:p>
        </p:txBody>
      </p:sp>
      <p:pic>
        <p:nvPicPr>
          <p:cNvPr id="4098" name="Picture 2" descr="E:\Transylvania\IMG_20160608_1003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17" y="206369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5478011" y="1175576"/>
            <a:ext cx="27851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6771160" y="1731423"/>
            <a:ext cx="2163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PL</a:t>
            </a:r>
            <a:r>
              <a:rPr lang="en-GB" dirty="0"/>
              <a:t>ACES</a:t>
            </a:r>
            <a:endParaRPr lang="en-US" dirty="0"/>
          </a:p>
        </p:txBody>
      </p:sp>
      <p:pic>
        <p:nvPicPr>
          <p:cNvPr id="4099" name="Picture 3" descr="E:\Mstistlav\P10107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9" y="1175576"/>
            <a:ext cx="3288483" cy="24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Mstistlav\P10107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78" y="4164746"/>
            <a:ext cx="3289326" cy="246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63408" y="6171684"/>
            <a:ext cx="2163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56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solidFill>
                  <a:srgbClr val="234085">
                    <a:tint val="75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pPr/>
              <a:t>5</a:t>
            </a:fld>
            <a:endParaRPr lang="fr-FR">
              <a:solidFill>
                <a:srgbClr val="234085">
                  <a:tint val="75000"/>
                </a:srgb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6423" y="1419822"/>
            <a:ext cx="92409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3438C"/>
                </a:solidFill>
              </a:rPr>
              <a:t>The Convention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-A vision and a new way of looking 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at heritage 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-A distinctive approach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-Exercise in participatory democracy</a:t>
            </a:r>
          </a:p>
          <a:p>
            <a:pPr algn="ctr"/>
            <a:endParaRPr lang="en-US" sz="2400" dirty="0">
              <a:solidFill>
                <a:srgbClr val="23438C"/>
              </a:solidFill>
            </a:endParaRPr>
          </a:p>
          <a:p>
            <a:pPr algn="ctr"/>
            <a:endParaRPr lang="en-US" sz="2400" dirty="0">
              <a:solidFill>
                <a:srgbClr val="23438C"/>
              </a:solidFill>
            </a:endParaRPr>
          </a:p>
          <a:p>
            <a:pPr algn="ctr"/>
            <a:r>
              <a:rPr lang="en-US" sz="2400" b="1" dirty="0">
                <a:solidFill>
                  <a:srgbClr val="23438C"/>
                </a:solidFill>
              </a:rPr>
              <a:t>The Action Plan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-Heritage-led, people centered </a:t>
            </a:r>
            <a:r>
              <a:rPr lang="en-US" sz="2400" dirty="0" smtClean="0">
                <a:solidFill>
                  <a:srgbClr val="23438C"/>
                </a:solidFill>
              </a:rPr>
              <a:t>actions</a:t>
            </a:r>
          </a:p>
          <a:p>
            <a:pPr algn="ctr"/>
            <a:r>
              <a:rPr lang="en-GB" sz="2400" dirty="0" smtClean="0">
                <a:solidFill>
                  <a:srgbClr val="23438C"/>
                </a:solidFill>
              </a:rPr>
              <a:t>-Societal challenges</a:t>
            </a:r>
            <a:endParaRPr lang="en-US" sz="2400" dirty="0">
              <a:solidFill>
                <a:srgbClr val="23438C"/>
              </a:solidFill>
            </a:endParaRPr>
          </a:p>
          <a:p>
            <a:pPr algn="ctr"/>
            <a:r>
              <a:rPr lang="en-US" sz="2400" dirty="0" smtClean="0">
                <a:solidFill>
                  <a:srgbClr val="23438C"/>
                </a:solidFill>
              </a:rPr>
              <a:t>-</a:t>
            </a:r>
            <a:r>
              <a:rPr lang="en-US" sz="2400" dirty="0">
                <a:solidFill>
                  <a:srgbClr val="23438C"/>
                </a:solidFill>
              </a:rPr>
              <a:t>A pan-European Network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-Making Invisible - Visible</a:t>
            </a:r>
            <a:endParaRPr lang="fr-FR" sz="2400" dirty="0">
              <a:solidFill>
                <a:srgbClr val="23438C"/>
              </a:solidFill>
            </a:endParaRPr>
          </a:p>
        </p:txBody>
      </p:sp>
      <p:sp>
        <p:nvSpPr>
          <p:cNvPr id="6" name="Titre 2"/>
          <p:cNvSpPr txBox="1">
            <a:spLocks/>
          </p:cNvSpPr>
          <p:nvPr/>
        </p:nvSpPr>
        <p:spPr>
          <a:xfrm>
            <a:off x="4798141" y="174216"/>
            <a:ext cx="4214625" cy="6714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47 MEMBER STATES</a:t>
            </a:r>
            <a:br>
              <a:rPr lang="fr-FR" sz="20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20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820 MILLION EUROPEANS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71" y="1981229"/>
            <a:ext cx="384441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02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i="1" dirty="0" smtClean="0"/>
              <a:t>Faro Convention Process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u="sng" dirty="0" smtClean="0"/>
              <a:t>Faro Action Plan </a:t>
            </a:r>
          </a:p>
          <a:p>
            <a:r>
              <a:rPr lang="en-GB" dirty="0" smtClean="0"/>
              <a:t>Promotion </a:t>
            </a:r>
          </a:p>
          <a:p>
            <a:r>
              <a:rPr lang="en-GB" dirty="0" smtClean="0"/>
              <a:t>Faro Convention Network</a:t>
            </a:r>
          </a:p>
          <a:p>
            <a:r>
              <a:rPr lang="en-GB" dirty="0" smtClean="0"/>
              <a:t>Faro </a:t>
            </a:r>
            <a:r>
              <a:rPr lang="en-GB" dirty="0"/>
              <a:t>Convention </a:t>
            </a:r>
            <a:r>
              <a:rPr lang="en-GB" dirty="0" smtClean="0"/>
              <a:t>in Action</a:t>
            </a:r>
          </a:p>
          <a:p>
            <a:r>
              <a:rPr lang="en-GB" dirty="0" smtClean="0"/>
              <a:t>Faro Convention Research</a:t>
            </a:r>
          </a:p>
          <a:p>
            <a:r>
              <a:rPr lang="en-GB" dirty="0" smtClean="0"/>
              <a:t>Faro Convention Spotlights </a:t>
            </a:r>
            <a:endParaRPr lang="en-US" dirty="0"/>
          </a:p>
        </p:txBody>
      </p:sp>
      <p:pic>
        <p:nvPicPr>
          <p:cNvPr id="15" name="Picture 8" descr="C:\Users\demir\AppData\Local\Microsoft\Windows\Temporary Internet Files\Content.IE5\NDDDAWRH\case_study_ico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363" y="2820351"/>
            <a:ext cx="2706624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1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887" y="1478518"/>
            <a:ext cx="5585791" cy="69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60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principles:</a:t>
            </a:r>
            <a:endParaRPr lang="en-US" dirty="0"/>
          </a:p>
          <a:p>
            <a:endParaRPr lang="en-US" dirty="0"/>
          </a:p>
          <a:p>
            <a:pPr lvl="0"/>
            <a:r>
              <a:rPr lang="en-GB" dirty="0"/>
              <a:t>Connection to a community and territory determines a sense of belonging;</a:t>
            </a:r>
            <a:endParaRPr lang="en-US" dirty="0"/>
          </a:p>
          <a:p>
            <a:pPr lvl="0"/>
            <a:r>
              <a:rPr lang="en-GB" dirty="0"/>
              <a:t>Social cohesion is founded on various levels of cooperation and commitment;</a:t>
            </a:r>
            <a:endParaRPr lang="en-US" dirty="0"/>
          </a:p>
          <a:p>
            <a:pPr lvl="0"/>
            <a:r>
              <a:rPr lang="en-GB" dirty="0"/>
              <a:t>Democracy is practised by engagement of civil society in dialogue and action, through shared responsibilities based on capacities.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8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The criteria: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Who? </a:t>
            </a:r>
            <a:endParaRPr lang="en-US" dirty="0"/>
          </a:p>
          <a:p>
            <a:pPr lvl="0"/>
            <a:r>
              <a:rPr lang="en-GB" dirty="0"/>
              <a:t>Presence of an active civil society (heritage community) that has a common interest in a specific heritage;</a:t>
            </a:r>
            <a:endParaRPr lang="en-US" dirty="0"/>
          </a:p>
          <a:p>
            <a:pPr lvl="0"/>
            <a:r>
              <a:rPr lang="en-GB" dirty="0"/>
              <a:t>Presence of people who can convey the message (facilitators);</a:t>
            </a:r>
            <a:endParaRPr lang="en-US" dirty="0"/>
          </a:p>
          <a:p>
            <a:pPr lvl="0"/>
            <a:r>
              <a:rPr lang="en-GB" dirty="0"/>
              <a:t>Engaged and supportive political players in the public sector (local, regional, national institutes and authorities);</a:t>
            </a:r>
            <a:endParaRPr lang="en-US" dirty="0"/>
          </a:p>
          <a:p>
            <a:pPr lvl="0"/>
            <a:r>
              <a:rPr lang="en-GB" dirty="0"/>
              <a:t>Engaged and supportive stakeholders in the private sector (businesses, non-profit entities, academia, CSOs, NGOs, etc.).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4338" name="Picture 2" descr="C:\Users\demir\AppData\Local\Microsoft\Windows\Temporary Internet Files\Content.IE5\ABMKCGC2\Selection_Criteri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17" y="1142998"/>
            <a:ext cx="930351" cy="120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2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Personnalisée 3">
      <a:dk1>
        <a:srgbClr val="234085"/>
      </a:dk1>
      <a:lt1>
        <a:srgbClr val="FFFFFF"/>
      </a:lt1>
      <a:dk2>
        <a:srgbClr val="23428B"/>
      </a:dk2>
      <a:lt2>
        <a:srgbClr val="E7E6E6"/>
      </a:lt2>
      <a:accent1>
        <a:srgbClr val="23428B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21418B"/>
      </a:hlink>
      <a:folHlink>
        <a:srgbClr val="23428B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onception personnalisée">
  <a:themeElements>
    <a:clrScheme name="Personnalisée 3">
      <a:dk1>
        <a:srgbClr val="234085"/>
      </a:dk1>
      <a:lt1>
        <a:srgbClr val="FFFFFF"/>
      </a:lt1>
      <a:dk2>
        <a:srgbClr val="23428B"/>
      </a:dk2>
      <a:lt2>
        <a:srgbClr val="E7E6E6"/>
      </a:lt2>
      <a:accent1>
        <a:srgbClr val="23428B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21418B"/>
      </a:hlink>
      <a:folHlink>
        <a:srgbClr val="23428B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onception personnalisée">
  <a:themeElements>
    <a:clrScheme name="Personnalisée 3">
      <a:dk1>
        <a:srgbClr val="234085"/>
      </a:dk1>
      <a:lt1>
        <a:srgbClr val="FFFFFF"/>
      </a:lt1>
      <a:dk2>
        <a:srgbClr val="23428B"/>
      </a:dk2>
      <a:lt2>
        <a:srgbClr val="E7E6E6"/>
      </a:lt2>
      <a:accent1>
        <a:srgbClr val="23428B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21418B"/>
      </a:hlink>
      <a:folHlink>
        <a:srgbClr val="23428B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641</Words>
  <Application>Microsoft Office PowerPoint</Application>
  <PresentationFormat>On-screen Show (4:3)</PresentationFormat>
  <Paragraphs>128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1_Conception personnalisée</vt:lpstr>
      <vt:lpstr>Conception personnalisée</vt:lpstr>
      <vt:lpstr>4_Conception personnalisée</vt:lpstr>
      <vt:lpstr>3_Conception personnalisée</vt:lpstr>
      <vt:lpstr>2_Conception personnalisée</vt:lpstr>
      <vt:lpstr>5_Conception personnalisée</vt:lpstr>
      <vt:lpstr>6_Conception personnalisée</vt:lpstr>
      <vt:lpstr>Framework Convention on the Value of Cultural Heritage for Society    Fontecchio, Italy – 9-12 October 2017  Hakan Shearer Demir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2015-12-09T08:37:49Z</dcterms:created>
  <dcterms:modified xsi:type="dcterms:W3CDTF">2017-10-09T05:56:57Z</dcterms:modified>
</cp:coreProperties>
</file>