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3.xml" ContentType="application/vnd.openxmlformats-officedocument.presentationml.notesSlide+xml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lvl1pPr>
      <a:defRPr b="1" sz="7600">
        <a:latin typeface="Verdana"/>
        <a:ea typeface="Verdana"/>
        <a:cs typeface="Verdana"/>
        <a:sym typeface="Verdana"/>
      </a:defRPr>
    </a:lvl1pPr>
    <a:lvl2pPr indent="457200">
      <a:defRPr b="1" sz="7600">
        <a:latin typeface="Verdana"/>
        <a:ea typeface="Verdana"/>
        <a:cs typeface="Verdana"/>
        <a:sym typeface="Verdana"/>
      </a:defRPr>
    </a:lvl2pPr>
    <a:lvl3pPr indent="914400">
      <a:defRPr b="1" sz="7600">
        <a:latin typeface="Verdana"/>
        <a:ea typeface="Verdana"/>
        <a:cs typeface="Verdana"/>
        <a:sym typeface="Verdana"/>
      </a:defRPr>
    </a:lvl3pPr>
    <a:lvl4pPr indent="1371600">
      <a:defRPr b="1" sz="7600">
        <a:latin typeface="Verdana"/>
        <a:ea typeface="Verdana"/>
        <a:cs typeface="Verdana"/>
        <a:sym typeface="Verdana"/>
      </a:defRPr>
    </a:lvl4pPr>
    <a:lvl5pPr indent="1828800">
      <a:defRPr b="1" sz="7600">
        <a:latin typeface="Verdana"/>
        <a:ea typeface="Verdana"/>
        <a:cs typeface="Verdana"/>
        <a:sym typeface="Verdana"/>
      </a:defRPr>
    </a:lvl5pPr>
    <a:lvl6pPr indent="2286000">
      <a:defRPr b="1" sz="7600">
        <a:latin typeface="Verdana"/>
        <a:ea typeface="Verdana"/>
        <a:cs typeface="Verdana"/>
        <a:sym typeface="Verdana"/>
      </a:defRPr>
    </a:lvl6pPr>
    <a:lvl7pPr indent="2743200">
      <a:defRPr b="1" sz="7600">
        <a:latin typeface="Verdana"/>
        <a:ea typeface="Verdana"/>
        <a:cs typeface="Verdana"/>
        <a:sym typeface="Verdana"/>
      </a:defRPr>
    </a:lvl7pPr>
    <a:lvl8pPr indent="3200400">
      <a:defRPr b="1" sz="7600">
        <a:latin typeface="Verdana"/>
        <a:ea typeface="Verdana"/>
        <a:cs typeface="Verdana"/>
        <a:sym typeface="Verdana"/>
      </a:defRPr>
    </a:lvl8pPr>
    <a:lvl9pPr indent="3657600">
      <a:defRPr b="1" sz="7600"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City of Lodz, Poland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European Heritage Label Candidate site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© Pol Englebert Joutes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A dedicated Creative Europe call of 5-7 MIO EU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0" y="1125537"/>
            <a:ext cx="9144000" cy="5732463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/>
          </a:ln>
          <a:effectLst>
            <a:outerShdw sx="100000" sy="100000" kx="0" ky="0" algn="b" rotWithShape="0" blurRad="127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b="0" sz="1800"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4139951" y="1484783"/>
            <a:ext cx="4536506" cy="2448274"/>
          </a:xfrm>
          <a:prstGeom prst="rect">
            <a:avLst/>
          </a:prstGeom>
        </p:spPr>
        <p:txBody>
          <a:bodyPr/>
          <a:lstStyle>
            <a:lvl1pPr marL="0" indent="358775">
              <a:defRPr sz="4800">
                <a:solidFill>
                  <a:srgbClr val="FFD6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D624"/>
                </a:solidFill>
              </a:rPr>
              <a:t>Testo titolo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67543" y="3933056"/>
            <a:ext cx="3744418" cy="29249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b="1" i="0" sz="3000">
                <a:solidFill>
                  <a:srgbClr val="FFFFFF"/>
                </a:solidFill>
              </a:defRPr>
            </a:lvl1pPr>
            <a:lvl2pPr marL="885825" indent="-428625">
              <a:spcBef>
                <a:spcPts val="700"/>
              </a:spcBef>
              <a:buClrTx/>
              <a:buFontTx/>
              <a:defRPr b="1" i="0" sz="3000">
                <a:solidFill>
                  <a:srgbClr val="FFFFFF"/>
                </a:solidFill>
              </a:defRPr>
            </a:lvl2pPr>
            <a:lvl3pPr indent="0">
              <a:spcBef>
                <a:spcPts val="700"/>
              </a:spcBef>
              <a:buClrTx/>
              <a:buFontTx/>
              <a:defRPr b="1" i="0"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700"/>
              </a:spcBef>
              <a:buClrTx/>
              <a:buFontTx/>
              <a:defRPr b="1" i="0"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700"/>
              </a:spcBef>
              <a:buClrTx/>
              <a:buFontTx/>
              <a:defRPr b="1" i="0" sz="3000">
                <a:solidFill>
                  <a:srgbClr val="FFFFFF"/>
                </a:solidFill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Corpo livello uno</a:t>
            </a:r>
            <a:endParaRPr b="1" sz="30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Corpo livello due</a:t>
            </a:r>
            <a:endParaRPr b="1" sz="30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Corpo livello tre</a:t>
            </a:r>
            <a:endParaRPr b="1" sz="30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Corpo livello quattro</a:t>
            </a:r>
            <a:endParaRPr b="1" sz="30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Corpo livello cinque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/>
        </p:nvSpPr>
        <p:spPr>
          <a:xfrm>
            <a:off x="4284005" y="6640718"/>
            <a:ext cx="630001" cy="316675"/>
          </a:xfrm>
          <a:prstGeom prst="rect">
            <a:avLst/>
          </a:prstGeom>
          <a:solidFill>
            <a:srgbClr val="F58220"/>
          </a:solidFill>
          <a:ln>
            <a:solidFill>
              <a:srgbClr val="F58220"/>
            </a:solidFill>
            <a:miter/>
          </a:ln>
          <a:effectLst>
            <a:outerShdw sx="100000" sy="100000" kx="0" ky="0" algn="b" rotWithShape="0" blurRad="127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4238580" y="6620344"/>
            <a:ext cx="626716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1" sz="7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700">
                <a:solidFill>
                  <a:srgbClr val="FFFFFF"/>
                </a:solidFill>
              </a:rPr>
              <a:t>Culture</a:t>
            </a:r>
          </a:p>
        </p:txBody>
      </p:sp>
      <p:pic>
        <p:nvPicPr>
          <p:cNvPr id="1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5125" y="304081"/>
            <a:ext cx="1584001" cy="1095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>
              <a:spcBef>
                <a:spcPts val="300"/>
              </a:spcBef>
              <a:buClrTx/>
              <a:buFontTx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F5494"/>
                </a:solidFill>
              </a:rPr>
              <a:t>Corpo livello uno</a:t>
            </a:r>
            <a:endParaRPr i="1" sz="1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F5494"/>
                </a:solidFill>
              </a:rPr>
              <a:t>Corpo livello due</a:t>
            </a:r>
            <a:endParaRPr i="1" sz="1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F5494"/>
                </a:solidFill>
              </a:rPr>
              <a:t>Corpo livello tre</a:t>
            </a:r>
            <a:endParaRPr i="1" sz="1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F5494"/>
                </a:solidFill>
              </a:rPr>
              <a:t>Corpo livello quattro</a:t>
            </a:r>
            <a:endParaRPr i="1" sz="1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468312" y="796925"/>
            <a:ext cx="8229601" cy="1590675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457200" y="2387600"/>
            <a:ext cx="8229600" cy="4470400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buFontTx/>
            </a:lvl1pPr>
            <a:lvl2pPr>
              <a:buClr>
                <a:srgbClr val="FFFFFF"/>
              </a:buClr>
              <a:buFontTx/>
            </a:lvl2pPr>
            <a:lvl3pPr>
              <a:buClr>
                <a:srgbClr val="FFFFFF"/>
              </a:buClr>
              <a:buFontTx/>
            </a:lvl3pPr>
            <a:lvl4pPr>
              <a:buClr>
                <a:srgbClr val="FFFFFF"/>
              </a:buClr>
              <a:buFontTx/>
            </a:lvl4pPr>
            <a:lvl5pPr>
              <a:buClr>
                <a:srgbClr val="FFFFFF"/>
              </a:buClr>
              <a:buFontTx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uno</a:t>
            </a:r>
            <a:endParaRPr i="1" sz="2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due</a:t>
            </a:r>
            <a:endParaRPr i="1" sz="2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tre</a:t>
            </a:r>
            <a:endParaRPr i="1" sz="2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quattro</a:t>
            </a:r>
            <a:endParaRPr i="1" sz="2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6638925" y="287337"/>
            <a:ext cx="2058989" cy="6570664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1123950"/>
            <a:ext cx="6029325" cy="5734050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buFontTx/>
            </a:lvl1pPr>
            <a:lvl2pPr>
              <a:buClr>
                <a:srgbClr val="FFFFFF"/>
              </a:buClr>
              <a:buFontTx/>
            </a:lvl2pPr>
            <a:lvl3pPr>
              <a:buClr>
                <a:srgbClr val="FFFFFF"/>
              </a:buClr>
              <a:buFontTx/>
            </a:lvl3pPr>
            <a:lvl4pPr>
              <a:buClr>
                <a:srgbClr val="FFFFFF"/>
              </a:buClr>
              <a:buFontTx/>
            </a:lvl4pPr>
            <a:lvl5pPr>
              <a:buClr>
                <a:srgbClr val="FFFFFF"/>
              </a:buClr>
              <a:buFontTx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uno</a:t>
            </a:r>
            <a:endParaRPr i="1" sz="2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due</a:t>
            </a:r>
            <a:endParaRPr i="1" sz="2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tre</a:t>
            </a:r>
            <a:endParaRPr i="1" sz="2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quattro</a:t>
            </a:r>
            <a:endParaRPr i="1" sz="2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uno</a:t>
            </a:r>
            <a:endParaRPr i="1" sz="2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due</a:t>
            </a:r>
            <a:endParaRPr i="1" sz="2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tre</a:t>
            </a:r>
            <a:endParaRPr i="1" sz="2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quattro</a:t>
            </a:r>
            <a:endParaRPr i="1" sz="2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cinque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uno</a:t>
            </a:r>
            <a:endParaRPr i="1" sz="2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due</a:t>
            </a:r>
            <a:endParaRPr i="1" sz="2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tre</a:t>
            </a:r>
            <a:endParaRPr i="1" sz="2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quattro</a:t>
            </a:r>
            <a:endParaRPr i="1" sz="2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cinque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>
              <a:spcBef>
                <a:spcPts val="400"/>
              </a:spcBef>
              <a:buClrTx/>
              <a:buFontTx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0F5494"/>
                </a:solidFill>
              </a:rPr>
              <a:t>Corpo livello uno</a:t>
            </a:r>
            <a:endParaRPr i="1" sz="20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0F5494"/>
                </a:solidFill>
              </a:rPr>
              <a:t>Corpo livello due</a:t>
            </a:r>
            <a:endParaRPr i="1" sz="20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0F5494"/>
                </a:solidFill>
              </a:rPr>
              <a:t>Corpo livello tre</a:t>
            </a:r>
            <a:endParaRPr i="1" sz="20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0F5494"/>
                </a:solidFill>
              </a:rPr>
              <a:t>Corpo livello quattro</a:t>
            </a:r>
            <a:endParaRPr i="1" sz="20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68312" y="796925"/>
            <a:ext cx="8229601" cy="1590675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2387600"/>
            <a:ext cx="40386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FFFFFF"/>
              </a:buClr>
              <a:buFontTx/>
              <a:defRPr sz="2800"/>
            </a:lvl1pPr>
            <a:lvl2pPr marL="790575" indent="-333375">
              <a:spcBef>
                <a:spcPts val="600"/>
              </a:spcBef>
              <a:buClr>
                <a:srgbClr val="FFFFFF"/>
              </a:buClr>
              <a:buFontTx/>
              <a:defRPr sz="2800"/>
            </a:lvl2pPr>
            <a:lvl3pPr>
              <a:spcBef>
                <a:spcPts val="600"/>
              </a:spcBef>
              <a:buClr>
                <a:srgbClr val="FFFFFF"/>
              </a:buClr>
              <a:buFontTx/>
              <a:defRPr sz="2800"/>
            </a:lvl3pPr>
            <a:lvl4pPr marL="1727200" indent="-355600">
              <a:spcBef>
                <a:spcPts val="600"/>
              </a:spcBef>
              <a:buClr>
                <a:srgbClr val="FFFFFF"/>
              </a:buClr>
              <a:buFontTx/>
              <a:defRPr sz="2800"/>
            </a:lvl4pPr>
            <a:lvl5pPr marL="2184400" indent="-355600">
              <a:spcBef>
                <a:spcPts val="600"/>
              </a:spcBef>
              <a:buClr>
                <a:srgbClr val="FFFFFF"/>
              </a:buClr>
              <a:buFontTx/>
              <a:defRPr sz="28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F5494"/>
                </a:solidFill>
              </a:rPr>
              <a:t>Corpo livello uno</a:t>
            </a:r>
            <a:endParaRPr i="1" sz="28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F5494"/>
                </a:solidFill>
              </a:rPr>
              <a:t>Corpo livello due</a:t>
            </a:r>
            <a:endParaRPr i="1" sz="28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F5494"/>
                </a:solidFill>
              </a:rPr>
              <a:t>Corpo livello tre</a:t>
            </a:r>
            <a:endParaRPr i="1" sz="28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F5494"/>
                </a:solidFill>
              </a:rPr>
              <a:t>Corpo livello quattro</a:t>
            </a:r>
            <a:endParaRPr i="1" sz="28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/>
            </a:lvl1pPr>
            <a:lvl2pPr marL="0" indent="457200">
              <a:buClrTx/>
              <a:buSzTx/>
              <a:buFontTx/>
              <a:buNone/>
              <a:defRPr b="1"/>
            </a:lvl2pPr>
            <a:lvl3pPr>
              <a:buClrTx/>
              <a:buFontTx/>
              <a:defRPr b="1"/>
            </a:lvl3pPr>
            <a:lvl4pPr marL="0" indent="1371600">
              <a:buClrTx/>
              <a:buSzTx/>
              <a:buFontTx/>
              <a:buNone/>
              <a:defRPr b="1"/>
            </a:lvl4pPr>
            <a:lvl5pPr marL="0" indent="1828800">
              <a:buClrTx/>
              <a:buSzTx/>
              <a:buFontTx/>
              <a:buNone/>
              <a:defRPr b="1"/>
            </a:lvl5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0F5494"/>
                </a:solidFill>
              </a:rPr>
              <a:t>Corpo livello uno</a:t>
            </a:r>
            <a:endParaRPr b="1" i="1" sz="2400">
              <a:solidFill>
                <a:srgbClr val="0F5494"/>
              </a:solidFill>
            </a:endParaRPr>
          </a:p>
          <a:p>
            <a:pPr lvl="1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0F5494"/>
                </a:solidFill>
              </a:rPr>
              <a:t>Corpo livello due</a:t>
            </a:r>
            <a:endParaRPr b="1" i="1" sz="2400">
              <a:solidFill>
                <a:srgbClr val="0F5494"/>
              </a:solidFill>
            </a:endParaRPr>
          </a:p>
          <a:p>
            <a:pPr lvl="2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0F5494"/>
                </a:solidFill>
              </a:rPr>
              <a:t>Corpo livello tre</a:t>
            </a:r>
            <a:endParaRPr b="1" i="1" sz="2400">
              <a:solidFill>
                <a:srgbClr val="0F5494"/>
              </a:solidFill>
            </a:endParaRPr>
          </a:p>
          <a:p>
            <a:pPr lvl="3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0F5494"/>
                </a:solidFill>
              </a:rPr>
              <a:t>Corpo livello quattro</a:t>
            </a:r>
            <a:endParaRPr b="1" i="1" sz="2400">
              <a:solidFill>
                <a:srgbClr val="0F5494"/>
              </a:solidFill>
            </a:endParaRPr>
          </a:p>
          <a:p>
            <a:pPr lvl="4">
              <a:defRPr b="0" i="0" sz="1800">
                <a:solidFill>
                  <a:srgbClr val="000000"/>
                </a:solidFill>
              </a:defRPr>
            </a:pPr>
            <a:r>
              <a:rPr b="1" i="1" sz="24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468312" y="1123950"/>
            <a:ext cx="8229601" cy="936625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>
                <a:srgbClr val="FFFFFF"/>
              </a:buClr>
              <a:buFontTx/>
              <a:defRPr sz="3200"/>
            </a:lvl1pPr>
            <a:lvl2pPr marL="783771" indent="-326571">
              <a:spcBef>
                <a:spcPts val="700"/>
              </a:spcBef>
              <a:buClr>
                <a:srgbClr val="FFFFFF"/>
              </a:buClr>
              <a:buFontTx/>
              <a:defRPr sz="3200"/>
            </a:lvl2pPr>
            <a:lvl3pPr>
              <a:spcBef>
                <a:spcPts val="700"/>
              </a:spcBef>
              <a:buClr>
                <a:srgbClr val="FFFFFF"/>
              </a:buClr>
              <a:buFontTx/>
              <a:defRPr sz="3200"/>
            </a:lvl3pPr>
            <a:lvl4pPr marL="1737360" indent="-365760">
              <a:spcBef>
                <a:spcPts val="700"/>
              </a:spcBef>
              <a:buClr>
                <a:srgbClr val="FFFFFF"/>
              </a:buClr>
              <a:buFontTx/>
              <a:defRPr sz="3200"/>
            </a:lvl4pPr>
            <a:lvl5pPr marL="2194560" indent="-365760">
              <a:spcBef>
                <a:spcPts val="700"/>
              </a:spcBef>
              <a:buClr>
                <a:srgbClr val="FFFFFF"/>
              </a:buClr>
              <a:buFontTx/>
              <a:defRPr sz="32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F5494"/>
                </a:solidFill>
              </a:rPr>
              <a:t>Corpo livello uno</a:t>
            </a:r>
            <a:endParaRPr i="1" sz="32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F5494"/>
                </a:solidFill>
              </a:rPr>
              <a:t>Corpo livello due</a:t>
            </a:r>
            <a:endParaRPr i="1" sz="32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F5494"/>
                </a:solidFill>
              </a:rPr>
              <a:t>Corpo livello tre</a:t>
            </a:r>
            <a:endParaRPr i="1" sz="32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F5494"/>
                </a:solidFill>
              </a:rPr>
              <a:t>Corpo livello quattro</a:t>
            </a:r>
            <a:endParaRPr i="1" sz="32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F5494"/>
                </a:solidFill>
              </a:rPr>
              <a:t>Corpo livello cinque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68312" y="621209"/>
            <a:ext cx="8229601" cy="165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F5494"/>
                </a:solidFill>
              </a:rPr>
              <a:t>Testo titolo</a:t>
            </a:r>
          </a:p>
        </p:txBody>
      </p:sp>
      <p:sp>
        <p:nvSpPr>
          <p:cNvPr id="3" name="Shape 3"/>
          <p:cNvSpPr/>
          <p:nvPr>
            <p:ph type="sldNum" sz="quarter" idx="2"/>
          </p:nvPr>
        </p:nvSpPr>
        <p:spPr>
          <a:xfrm>
            <a:off x="467543" y="6297438"/>
            <a:ext cx="2133601" cy="28882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b="0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2276872"/>
            <a:ext cx="8229600" cy="458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uno</a:t>
            </a:r>
            <a:endParaRPr i="1" sz="2400">
              <a:solidFill>
                <a:srgbClr val="0F5494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due</a:t>
            </a:r>
            <a:endParaRPr i="1" sz="2400">
              <a:solidFill>
                <a:srgbClr val="0F5494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tre</a:t>
            </a:r>
            <a:endParaRPr i="1" sz="2400">
              <a:solidFill>
                <a:srgbClr val="0F5494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quattro</a:t>
            </a:r>
            <a:endParaRPr i="1" sz="2400">
              <a:solidFill>
                <a:srgbClr val="0F5494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0F5494"/>
                </a:solidFill>
              </a:rPr>
              <a:t>Corpo livello cinque</a:t>
            </a:r>
          </a:p>
        </p:txBody>
      </p:sp>
      <p:pic>
        <p:nvPicPr>
          <p:cNvPr id="5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184" y="6143768"/>
            <a:ext cx="2644483" cy="5976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marL="358775" indent="-358775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1pPr>
      <a:lvl2pPr marL="358775" indent="-358775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2pPr>
      <a:lvl3pPr marL="358775" indent="-358775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3pPr>
      <a:lvl4pPr marL="358775" indent="-358775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4pPr>
      <a:lvl5pPr marL="358775" indent="-358775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5pPr>
      <a:lvl6pPr marL="358775" indent="457200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6pPr>
      <a:lvl7pPr marL="358775" indent="914400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7pPr>
      <a:lvl8pPr marL="358775" indent="1371600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8pPr>
      <a:lvl9pPr marL="358775" indent="1828800">
        <a:defRPr b="1" sz="3000">
          <a:solidFill>
            <a:srgbClr val="0F5494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42900" indent="-342900">
        <a:spcBef>
          <a:spcPts val="500"/>
        </a:spcBef>
        <a:buClr>
          <a:srgbClr val="0F5494"/>
        </a:buClr>
        <a:buSzPct val="100000"/>
        <a:buFont typeface="Arial"/>
        <a:buChar char="•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1pPr>
      <a:lvl2pPr marL="800100" indent="-342900">
        <a:spcBef>
          <a:spcPts val="500"/>
        </a:spcBef>
        <a:buClr>
          <a:srgbClr val="0F5494"/>
        </a:buClr>
        <a:buSzPct val="100000"/>
        <a:buFont typeface="Arial"/>
        <a:buChar char="•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2pPr>
      <a:lvl3pPr indent="914400">
        <a:spcBef>
          <a:spcPts val="500"/>
        </a:spcBef>
        <a:buClr>
          <a:srgbClr val="0F5494"/>
        </a:buClr>
        <a:buFont typeface="Arial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3pPr>
      <a:lvl4pPr marL="1645920" indent="-274320">
        <a:spcBef>
          <a:spcPts val="500"/>
        </a:spcBef>
        <a:buClr>
          <a:srgbClr val="0F5494"/>
        </a:buClr>
        <a:buSzPct val="100000"/>
        <a:buFont typeface="Arial"/>
        <a:buChar char="–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4pPr>
      <a:lvl5pPr marL="2103120" indent="-274320">
        <a:spcBef>
          <a:spcPts val="500"/>
        </a:spcBef>
        <a:buClr>
          <a:srgbClr val="0F5494"/>
        </a:buClr>
        <a:buSzPct val="100000"/>
        <a:buFont typeface="Arial"/>
        <a:buChar char="»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5pPr>
      <a:lvl6pPr marL="2560320" indent="-274320">
        <a:spcBef>
          <a:spcPts val="500"/>
        </a:spcBef>
        <a:buClr>
          <a:srgbClr val="0F5494"/>
        </a:buClr>
        <a:buSzPct val="100000"/>
        <a:buFont typeface="Arial"/>
        <a:buChar char="»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6pPr>
      <a:lvl7pPr marL="3017520" indent="-274320">
        <a:spcBef>
          <a:spcPts val="500"/>
        </a:spcBef>
        <a:buClr>
          <a:srgbClr val="0F5494"/>
        </a:buClr>
        <a:buSzPct val="100000"/>
        <a:buFont typeface="Arial"/>
        <a:buChar char="»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7pPr>
      <a:lvl8pPr marL="3474720" indent="-274320">
        <a:spcBef>
          <a:spcPts val="500"/>
        </a:spcBef>
        <a:buClr>
          <a:srgbClr val="0F5494"/>
        </a:buClr>
        <a:buSzPct val="100000"/>
        <a:buFont typeface="Arial"/>
        <a:buChar char="»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8pPr>
      <a:lvl9pPr marL="3931920" indent="-274320">
        <a:spcBef>
          <a:spcPts val="500"/>
        </a:spcBef>
        <a:buClr>
          <a:srgbClr val="0F5494"/>
        </a:buClr>
        <a:buSzPct val="100000"/>
        <a:buFont typeface="Arial"/>
        <a:buChar char="»"/>
        <a:defRPr i="1" sz="2400">
          <a:solidFill>
            <a:srgbClr val="0F5494"/>
          </a:solidFill>
          <a:latin typeface="Verdana"/>
          <a:ea typeface="Verdana"/>
          <a:cs typeface="Verdana"/>
          <a:sym typeface="Verdana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hyperlink" Target="http://eur-lex.europa.eu/legal-content/EN/TXT/?uri=uriserv:OJ.L_.2017.131.01.0001.01.ENG&amp;toc=OJ:L:2017:131:TOC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3.jpeg"/>
          <p:cNvPicPr/>
          <p:nvPr/>
        </p:nvPicPr>
        <p:blipFill>
          <a:blip r:embed="rId3">
            <a:extLst/>
          </a:blip>
          <a:srcRect l="1305" t="1" r="1447" b="13035"/>
          <a:stretch>
            <a:fillRect/>
          </a:stretch>
        </p:blipFill>
        <p:spPr>
          <a:xfrm>
            <a:off x="364324" y="1556791"/>
            <a:ext cx="8403158" cy="48300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64324" y="1556791"/>
            <a:ext cx="8267067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b="0" sz="1800"/>
            </a:pPr>
            <a:r>
              <a:rPr sz="3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40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European Year of Cultural Heritage </a:t>
            </a:r>
            <a:endParaRPr b="1" sz="7600">
              <a:solidFill>
                <a:srgbClr val="FFD624"/>
              </a:solidFill>
            </a:endParaRPr>
          </a:p>
          <a:p>
            <a:pPr lvl="0" algn="ctr">
              <a:defRPr b="0" sz="1800"/>
            </a:pPr>
            <a:r>
              <a:rPr sz="40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2018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403647" y="5373215"/>
            <a:ext cx="5904658" cy="769440"/>
            <a:chOff x="0" y="0"/>
            <a:chExt cx="5904656" cy="769439"/>
          </a:xfrm>
        </p:grpSpPr>
        <p:sp>
          <p:nvSpPr>
            <p:cNvPr id="60" name="Shape 60"/>
            <p:cNvSpPr/>
            <p:nvPr/>
          </p:nvSpPr>
          <p:spPr>
            <a:xfrm>
              <a:off x="575179" y="-1"/>
              <a:ext cx="4920988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 b="0" sz="1800"/>
              </a:pPr>
              <a:r>
                <a:rPr sz="3200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63500" dist="0" dir="3600000">
                      <a:srgbClr val="000000">
                        <a:alpha val="7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4400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63500" dist="0" dir="3600000">
                      <a:srgbClr val="000000">
                        <a:alpha val="7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#EuropeForCulture</a:t>
              </a:r>
            </a:p>
          </p:txBody>
        </p:sp>
        <p:pic>
          <p:nvPicPr>
            <p:cNvPr id="61" name="image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2934"/>
              <a:ext cx="1412777" cy="667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image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94448" y="59231"/>
              <a:ext cx="710209" cy="710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Shape 64"/>
          <p:cNvSpPr/>
          <p:nvPr/>
        </p:nvSpPr>
        <p:spPr>
          <a:xfrm>
            <a:off x="323527" y="6176336"/>
            <a:ext cx="4572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European Heritage Label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xfrm>
            <a:off x="827583" y="2636911"/>
            <a:ext cx="7712489" cy="21519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34315" indent="-234315" defTabSz="749808">
              <a:spcBef>
                <a:spcPts val="3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1640"/>
              <a:t>Joint effort of </a:t>
            </a:r>
            <a:r>
              <a:rPr b="1" sz="1640">
                <a:solidFill>
                  <a:srgbClr val="2D5EC1"/>
                </a:solidFill>
              </a:rPr>
              <a:t>European Institutions</a:t>
            </a:r>
            <a:r>
              <a:rPr sz="1640"/>
              <a:t>: Commission, Parliament, Council of the EU, </a:t>
            </a:r>
            <a:r>
              <a:rPr sz="1640"/>
              <a:t>European External Action Service, </a:t>
            </a:r>
            <a:r>
              <a:rPr sz="1640"/>
              <a:t>Committee of the Regions and </a:t>
            </a:r>
            <a:r>
              <a:rPr sz="1640"/>
              <a:t>European Economic and Social Committee.</a:t>
            </a:r>
            <a:endParaRPr sz="1640"/>
          </a:p>
          <a:p>
            <a:pPr lvl="0" marL="0" indent="0" defTabSz="749808">
              <a:spcBef>
                <a:spcPts val="2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endParaRPr sz="1640"/>
          </a:p>
          <a:p>
            <a:pPr lvl="0" marL="234315" indent="-234315" defTabSz="749808">
              <a:spcBef>
                <a:spcPts val="3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1640"/>
              <a:t>With </a:t>
            </a:r>
            <a:r>
              <a:rPr b="1" sz="1640">
                <a:solidFill>
                  <a:srgbClr val="2D5EC1"/>
                </a:solidFill>
              </a:rPr>
              <a:t>DG Education and Culture </a:t>
            </a:r>
            <a:r>
              <a:rPr sz="1640"/>
              <a:t>in the lead, it will be a Joint effort of </a:t>
            </a:r>
            <a:r>
              <a:rPr b="1" sz="1640">
                <a:solidFill>
                  <a:srgbClr val="2D5EC1"/>
                </a:solidFill>
              </a:rPr>
              <a:t>different departments of the Commission</a:t>
            </a:r>
            <a:r>
              <a:rPr sz="1640"/>
              <a:t>,</a:t>
            </a:r>
            <a:r>
              <a:rPr b="1" sz="1640">
                <a:solidFill>
                  <a:srgbClr val="7030A0"/>
                </a:solidFill>
              </a:rPr>
              <a:t> </a:t>
            </a:r>
            <a:r>
              <a:rPr sz="1640"/>
              <a:t>focusing on: </a:t>
            </a:r>
            <a:r>
              <a:rPr sz="1640"/>
              <a:t>education, regional development, social cohesion, environment, tourism, research, audio-visual policy, etc.</a:t>
            </a:r>
          </a:p>
        </p:txBody>
      </p:sp>
      <p:sp>
        <p:nvSpPr>
          <p:cNvPr id="156" name="Shape 156"/>
          <p:cNvSpPr/>
          <p:nvPr/>
        </p:nvSpPr>
        <p:spPr>
          <a:xfrm>
            <a:off x="323527" y="548679"/>
            <a:ext cx="7770329" cy="3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3000">
                <a:solidFill>
                  <a:srgbClr val="FFC91D"/>
                </a:solidFill>
              </a:rPr>
              <a:t> </a:t>
            </a:r>
            <a:r>
              <a:rPr sz="4800">
                <a:solidFill>
                  <a:srgbClr val="F58220"/>
                </a:solidFill>
              </a:rPr>
              <a:t>How?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820060" y="1844824"/>
            <a:ext cx="87484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b="0" sz="1800"/>
            </a:pPr>
            <a:r>
              <a:rPr b="1" sz="2400"/>
              <a:t>Management of the Year at European level 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963736" y="685856"/>
            <a:ext cx="727907" cy="575193"/>
            <a:chOff x="37" y="0"/>
            <a:chExt cx="727906" cy="575192"/>
          </a:xfrm>
        </p:grpSpPr>
        <p:sp>
          <p:nvSpPr>
            <p:cNvPr id="158" name="Shape 158"/>
            <p:cNvSpPr/>
            <p:nvPr/>
          </p:nvSpPr>
          <p:spPr>
            <a:xfrm>
              <a:off x="248422" y="870"/>
              <a:ext cx="230206" cy="57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37" y="0"/>
              <a:ext cx="229274" cy="5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98670" y="7664"/>
              <a:ext cx="229274" cy="5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827583" y="2636911"/>
            <a:ext cx="4428717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The Commission is assisted by a </a:t>
            </a:r>
            <a:r>
              <a:rPr b="1" sz="2000">
                <a:solidFill>
                  <a:srgbClr val="2D5EC1"/>
                </a:solidFill>
              </a:rPr>
              <a:t>Committee of stakeholders,</a:t>
            </a:r>
            <a:r>
              <a:rPr sz="2000">
                <a:solidFill>
                  <a:srgbClr val="2D5EC1"/>
                </a:solidFill>
              </a:rPr>
              <a:t> </a:t>
            </a:r>
            <a:r>
              <a:rPr sz="2000"/>
              <a:t>composed of 35 representative organisations.</a:t>
            </a:r>
            <a:endParaRPr b="1" sz="7600">
              <a:solidFill>
                <a:srgbClr val="FFD624"/>
              </a:solidFill>
            </a:endParaRPr>
          </a:p>
        </p:txBody>
      </p:sp>
      <p:pic>
        <p:nvPicPr>
          <p:cNvPr id="164" name="image21.png"/>
          <p:cNvPicPr/>
          <p:nvPr/>
        </p:nvPicPr>
        <p:blipFill>
          <a:blip r:embed="rId2">
            <a:extLst/>
          </a:blip>
          <a:srcRect l="34473" t="11140" r="35057" b="67202"/>
          <a:stretch>
            <a:fillRect/>
          </a:stretch>
        </p:blipFill>
        <p:spPr>
          <a:xfrm>
            <a:off x="5580112" y="2818733"/>
            <a:ext cx="2736305" cy="1474364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165" name="Shape 165"/>
          <p:cNvSpPr/>
          <p:nvPr/>
        </p:nvSpPr>
        <p:spPr>
          <a:xfrm>
            <a:off x="827583" y="4575904"/>
            <a:ext cx="499510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defRPr b="0" sz="1800"/>
            </a:pPr>
            <a:endParaRPr b="1"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International organisations </a:t>
            </a:r>
            <a:r>
              <a:rPr sz="2000"/>
              <a:t>including UNESCO and the Council of Europe are also closely associated. </a:t>
            </a:r>
          </a:p>
        </p:txBody>
      </p:sp>
      <p:sp>
        <p:nvSpPr>
          <p:cNvPr id="166" name="Shape 166"/>
          <p:cNvSpPr/>
          <p:nvPr/>
        </p:nvSpPr>
        <p:spPr>
          <a:xfrm>
            <a:off x="5508104" y="4376137"/>
            <a:ext cx="311589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900"/>
            </a:lvl1pPr>
          </a:lstStyle>
          <a:p>
            <a:pPr lvl="0">
              <a:defRPr sz="1800"/>
            </a:pPr>
            <a:r>
              <a:rPr sz="900"/>
              <a:t>http://www.voicesofculture.eu/</a:t>
            </a:r>
          </a:p>
        </p:txBody>
      </p:sp>
      <p:sp>
        <p:nvSpPr>
          <p:cNvPr id="167" name="Shape 167"/>
          <p:cNvSpPr/>
          <p:nvPr/>
        </p:nvSpPr>
        <p:spPr>
          <a:xfrm>
            <a:off x="820060" y="1844824"/>
            <a:ext cx="87484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b="0" sz="1800"/>
            </a:pPr>
            <a:r>
              <a:rPr b="1" sz="2400"/>
              <a:t>Management of the Year at European level </a:t>
            </a:r>
          </a:p>
        </p:txBody>
      </p:sp>
      <p:sp>
        <p:nvSpPr>
          <p:cNvPr id="168" name="Shape 168"/>
          <p:cNvSpPr/>
          <p:nvPr/>
        </p:nvSpPr>
        <p:spPr>
          <a:xfrm>
            <a:off x="323527" y="548679"/>
            <a:ext cx="7770329" cy="3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3000">
                <a:solidFill>
                  <a:srgbClr val="FFC91D"/>
                </a:solidFill>
              </a:rPr>
              <a:t> </a:t>
            </a:r>
            <a:r>
              <a:rPr sz="4800">
                <a:solidFill>
                  <a:srgbClr val="F58220"/>
                </a:solidFill>
              </a:rPr>
              <a:t>How?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grpSp>
        <p:nvGrpSpPr>
          <p:cNvPr id="172" name="Group 172"/>
          <p:cNvGrpSpPr/>
          <p:nvPr/>
        </p:nvGrpSpPr>
        <p:grpSpPr>
          <a:xfrm>
            <a:off x="963736" y="685856"/>
            <a:ext cx="727907" cy="575193"/>
            <a:chOff x="37" y="0"/>
            <a:chExt cx="727906" cy="575192"/>
          </a:xfrm>
        </p:grpSpPr>
        <p:sp>
          <p:nvSpPr>
            <p:cNvPr id="169" name="Shape 169"/>
            <p:cNvSpPr/>
            <p:nvPr/>
          </p:nvSpPr>
          <p:spPr>
            <a:xfrm>
              <a:off x="248422" y="870"/>
              <a:ext cx="230206" cy="57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7" y="0"/>
              <a:ext cx="229274" cy="5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98670" y="7664"/>
              <a:ext cx="229274" cy="5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820060" y="1844824"/>
            <a:ext cx="87484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b="0" sz="1800"/>
            </a:pPr>
            <a:r>
              <a:rPr b="1" sz="2400"/>
              <a:t>Initiatives at European level </a:t>
            </a:r>
          </a:p>
        </p:txBody>
      </p:sp>
      <p:sp>
        <p:nvSpPr>
          <p:cNvPr id="175" name="Shape 175"/>
          <p:cNvSpPr/>
          <p:nvPr/>
        </p:nvSpPr>
        <p:spPr>
          <a:xfrm>
            <a:off x="971599" y="2636911"/>
            <a:ext cx="7272810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Transnational projects </a:t>
            </a:r>
            <a:r>
              <a:rPr sz="2000"/>
              <a:t>and</a:t>
            </a:r>
            <a:r>
              <a:rPr b="1" sz="2000">
                <a:solidFill>
                  <a:srgbClr val="2D5EC1"/>
                </a:solidFill>
              </a:rPr>
              <a:t> European initiatives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b="1" sz="2000">
              <a:solidFill>
                <a:srgbClr val="2D5EC1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Numerous events</a:t>
            </a:r>
            <a:r>
              <a:rPr sz="2000"/>
              <a:t>,</a:t>
            </a:r>
            <a:r>
              <a:rPr sz="2000">
                <a:solidFill>
                  <a:srgbClr val="7030A0"/>
                </a:solidFill>
              </a:rPr>
              <a:t> </a:t>
            </a:r>
            <a:r>
              <a:rPr sz="2000"/>
              <a:t>starting with the launch of the Year at the European Culture Forum on 7-8 December 2017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r>
              <a:rPr sz="2000"/>
              <a:t> </a:t>
            </a: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Communication campaign</a:t>
            </a:r>
            <a:r>
              <a:rPr sz="2000">
                <a:solidFill>
                  <a:srgbClr val="2D5EC1"/>
                </a:solidFill>
              </a:rPr>
              <a:t> </a:t>
            </a:r>
            <a:r>
              <a:rPr sz="2000"/>
              <a:t>and </a:t>
            </a:r>
            <a:r>
              <a:rPr b="1" sz="2000">
                <a:solidFill>
                  <a:srgbClr val="2D5EC1"/>
                </a:solidFill>
              </a:rPr>
              <a:t>Eurobarometer survey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67543" y="521389"/>
            <a:ext cx="7770329" cy="10354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12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4800">
                <a:solidFill>
                  <a:srgbClr val="F58220"/>
                </a:solidFill>
              </a:rPr>
              <a:t>How?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963736" y="707874"/>
            <a:ext cx="727907" cy="560852"/>
            <a:chOff x="37" y="0"/>
            <a:chExt cx="727906" cy="560850"/>
          </a:xfrm>
        </p:grpSpPr>
        <p:sp>
          <p:nvSpPr>
            <p:cNvPr id="177" name="Shape 177"/>
            <p:cNvSpPr/>
            <p:nvPr/>
          </p:nvSpPr>
          <p:spPr>
            <a:xfrm>
              <a:off x="248422" y="849"/>
              <a:ext cx="230206" cy="56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7" y="-1"/>
              <a:ext cx="229274" cy="55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98670" y="7473"/>
              <a:ext cx="229274" cy="55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467543" y="521389"/>
            <a:ext cx="8352930" cy="3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4600">
                <a:solidFill>
                  <a:srgbClr val="F58220"/>
                </a:solidFill>
              </a:rPr>
              <a:t>Key events in 2018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grpSp>
        <p:nvGrpSpPr>
          <p:cNvPr id="203" name="Group 203"/>
          <p:cNvGrpSpPr/>
          <p:nvPr/>
        </p:nvGrpSpPr>
        <p:grpSpPr>
          <a:xfrm>
            <a:off x="964479" y="618761"/>
            <a:ext cx="750591" cy="562932"/>
            <a:chOff x="0" y="0"/>
            <a:chExt cx="750589" cy="562930"/>
          </a:xfrm>
        </p:grpSpPr>
        <p:sp>
          <p:nvSpPr>
            <p:cNvPr id="183" name="Shape 183"/>
            <p:cNvSpPr/>
            <p:nvPr/>
          </p:nvSpPr>
          <p:spPr>
            <a:xfrm>
              <a:off x="-1" y="26112"/>
              <a:ext cx="750591" cy="9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7" y="3337"/>
                  </a:moveTo>
                  <a:lnTo>
                    <a:pt x="4386" y="3731"/>
                  </a:lnTo>
                  <a:lnTo>
                    <a:pt x="4615" y="4511"/>
                  </a:lnTo>
                  <a:lnTo>
                    <a:pt x="4778" y="5299"/>
                  </a:lnTo>
                  <a:lnTo>
                    <a:pt x="4942" y="6482"/>
                  </a:lnTo>
                  <a:lnTo>
                    <a:pt x="5041" y="7656"/>
                  </a:lnTo>
                  <a:lnTo>
                    <a:pt x="5105" y="9031"/>
                  </a:lnTo>
                  <a:lnTo>
                    <a:pt x="5139" y="10607"/>
                  </a:lnTo>
                  <a:lnTo>
                    <a:pt x="5105" y="11982"/>
                  </a:lnTo>
                  <a:lnTo>
                    <a:pt x="5041" y="13349"/>
                  </a:lnTo>
                  <a:lnTo>
                    <a:pt x="4942" y="14531"/>
                  </a:lnTo>
                  <a:lnTo>
                    <a:pt x="4778" y="15713"/>
                  </a:lnTo>
                  <a:lnTo>
                    <a:pt x="4615" y="16494"/>
                  </a:lnTo>
                  <a:lnTo>
                    <a:pt x="4386" y="17282"/>
                  </a:lnTo>
                  <a:lnTo>
                    <a:pt x="4157" y="17676"/>
                  </a:lnTo>
                  <a:lnTo>
                    <a:pt x="3927" y="17869"/>
                  </a:lnTo>
                  <a:lnTo>
                    <a:pt x="3698" y="17676"/>
                  </a:lnTo>
                  <a:lnTo>
                    <a:pt x="3469" y="17282"/>
                  </a:lnTo>
                  <a:lnTo>
                    <a:pt x="3240" y="16494"/>
                  </a:lnTo>
                  <a:lnTo>
                    <a:pt x="3077" y="15713"/>
                  </a:lnTo>
                  <a:lnTo>
                    <a:pt x="2913" y="14531"/>
                  </a:lnTo>
                  <a:lnTo>
                    <a:pt x="2815" y="13349"/>
                  </a:lnTo>
                  <a:lnTo>
                    <a:pt x="2750" y="11982"/>
                  </a:lnTo>
                  <a:lnTo>
                    <a:pt x="2717" y="10607"/>
                  </a:lnTo>
                  <a:lnTo>
                    <a:pt x="2750" y="9031"/>
                  </a:lnTo>
                  <a:lnTo>
                    <a:pt x="2815" y="7656"/>
                  </a:lnTo>
                  <a:lnTo>
                    <a:pt x="2913" y="6482"/>
                  </a:lnTo>
                  <a:lnTo>
                    <a:pt x="3077" y="5299"/>
                  </a:lnTo>
                  <a:lnTo>
                    <a:pt x="3240" y="4511"/>
                  </a:lnTo>
                  <a:lnTo>
                    <a:pt x="3469" y="3731"/>
                  </a:lnTo>
                  <a:lnTo>
                    <a:pt x="3698" y="3337"/>
                  </a:lnTo>
                  <a:close/>
                  <a:moveTo>
                    <a:pt x="17902" y="3337"/>
                  </a:moveTo>
                  <a:lnTo>
                    <a:pt x="18131" y="3731"/>
                  </a:lnTo>
                  <a:lnTo>
                    <a:pt x="18360" y="4511"/>
                  </a:lnTo>
                  <a:lnTo>
                    <a:pt x="18523" y="5299"/>
                  </a:lnTo>
                  <a:lnTo>
                    <a:pt x="18687" y="6482"/>
                  </a:lnTo>
                  <a:lnTo>
                    <a:pt x="18785" y="7656"/>
                  </a:lnTo>
                  <a:lnTo>
                    <a:pt x="18850" y="9031"/>
                  </a:lnTo>
                  <a:lnTo>
                    <a:pt x="18884" y="10607"/>
                  </a:lnTo>
                  <a:lnTo>
                    <a:pt x="18850" y="11982"/>
                  </a:lnTo>
                  <a:lnTo>
                    <a:pt x="18785" y="13349"/>
                  </a:lnTo>
                  <a:lnTo>
                    <a:pt x="18687" y="14531"/>
                  </a:lnTo>
                  <a:lnTo>
                    <a:pt x="18523" y="15713"/>
                  </a:lnTo>
                  <a:lnTo>
                    <a:pt x="18360" y="16494"/>
                  </a:lnTo>
                  <a:lnTo>
                    <a:pt x="18131" y="17282"/>
                  </a:lnTo>
                  <a:lnTo>
                    <a:pt x="17902" y="17676"/>
                  </a:lnTo>
                  <a:lnTo>
                    <a:pt x="17673" y="17869"/>
                  </a:lnTo>
                  <a:lnTo>
                    <a:pt x="17443" y="17676"/>
                  </a:lnTo>
                  <a:lnTo>
                    <a:pt x="17214" y="17282"/>
                  </a:lnTo>
                  <a:lnTo>
                    <a:pt x="16985" y="16494"/>
                  </a:lnTo>
                  <a:lnTo>
                    <a:pt x="16822" y="15713"/>
                  </a:lnTo>
                  <a:lnTo>
                    <a:pt x="16658" y="14531"/>
                  </a:lnTo>
                  <a:lnTo>
                    <a:pt x="16560" y="13349"/>
                  </a:lnTo>
                  <a:lnTo>
                    <a:pt x="16495" y="11982"/>
                  </a:lnTo>
                  <a:lnTo>
                    <a:pt x="16461" y="10607"/>
                  </a:lnTo>
                  <a:lnTo>
                    <a:pt x="16495" y="9031"/>
                  </a:lnTo>
                  <a:lnTo>
                    <a:pt x="16560" y="7656"/>
                  </a:lnTo>
                  <a:lnTo>
                    <a:pt x="16658" y="6482"/>
                  </a:lnTo>
                  <a:lnTo>
                    <a:pt x="16822" y="5299"/>
                  </a:lnTo>
                  <a:lnTo>
                    <a:pt x="16985" y="4511"/>
                  </a:lnTo>
                  <a:lnTo>
                    <a:pt x="17214" y="3731"/>
                  </a:lnTo>
                  <a:lnTo>
                    <a:pt x="17443" y="333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-1" y="517688"/>
              <a:ext cx="750591" cy="4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300"/>
                  </a:lnTo>
                  <a:lnTo>
                    <a:pt x="33" y="11208"/>
                  </a:lnTo>
                  <a:lnTo>
                    <a:pt x="99" y="13708"/>
                  </a:lnTo>
                  <a:lnTo>
                    <a:pt x="295" y="17858"/>
                  </a:lnTo>
                  <a:lnTo>
                    <a:pt x="458" y="19525"/>
                  </a:lnTo>
                  <a:lnTo>
                    <a:pt x="655" y="20767"/>
                  </a:lnTo>
                  <a:lnTo>
                    <a:pt x="851" y="21600"/>
                  </a:lnTo>
                  <a:lnTo>
                    <a:pt x="20749" y="21600"/>
                  </a:lnTo>
                  <a:lnTo>
                    <a:pt x="20945" y="20767"/>
                  </a:lnTo>
                  <a:lnTo>
                    <a:pt x="21142" y="19525"/>
                  </a:lnTo>
                  <a:lnTo>
                    <a:pt x="21305" y="17858"/>
                  </a:lnTo>
                  <a:lnTo>
                    <a:pt x="21501" y="13708"/>
                  </a:lnTo>
                  <a:lnTo>
                    <a:pt x="21567" y="11208"/>
                  </a:lnTo>
                  <a:lnTo>
                    <a:pt x="21600" y="8300"/>
                  </a:lnTo>
                  <a:lnTo>
                    <a:pt x="21600" y="0"/>
                  </a:lnTo>
                  <a:lnTo>
                    <a:pt x="21567" y="2908"/>
                  </a:lnTo>
                  <a:lnTo>
                    <a:pt x="21501" y="5391"/>
                  </a:lnTo>
                  <a:lnTo>
                    <a:pt x="21305" y="9541"/>
                  </a:lnTo>
                  <a:lnTo>
                    <a:pt x="21142" y="11208"/>
                  </a:lnTo>
                  <a:lnTo>
                    <a:pt x="20945" y="12450"/>
                  </a:lnTo>
                  <a:lnTo>
                    <a:pt x="20749" y="13283"/>
                  </a:lnTo>
                  <a:lnTo>
                    <a:pt x="851" y="13283"/>
                  </a:lnTo>
                  <a:lnTo>
                    <a:pt x="655" y="12450"/>
                  </a:lnTo>
                  <a:lnTo>
                    <a:pt x="458" y="11208"/>
                  </a:lnTo>
                  <a:lnTo>
                    <a:pt x="295" y="9541"/>
                  </a:lnTo>
                  <a:lnTo>
                    <a:pt x="99" y="5391"/>
                  </a:lnTo>
                  <a:lnTo>
                    <a:pt x="33" y="2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6907" y="0"/>
              <a:ext cx="54619" cy="9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5395" y="417"/>
                  </a:lnTo>
                  <a:lnTo>
                    <a:pt x="4051" y="621"/>
                  </a:lnTo>
                  <a:lnTo>
                    <a:pt x="2707" y="1250"/>
                  </a:lnTo>
                  <a:lnTo>
                    <a:pt x="1363" y="1871"/>
                  </a:lnTo>
                  <a:lnTo>
                    <a:pt x="902" y="2492"/>
                  </a:lnTo>
                  <a:lnTo>
                    <a:pt x="0" y="3325"/>
                  </a:lnTo>
                  <a:lnTo>
                    <a:pt x="0" y="18275"/>
                  </a:lnTo>
                  <a:lnTo>
                    <a:pt x="902" y="19108"/>
                  </a:lnTo>
                  <a:lnTo>
                    <a:pt x="1363" y="19729"/>
                  </a:lnTo>
                  <a:lnTo>
                    <a:pt x="2707" y="20350"/>
                  </a:lnTo>
                  <a:lnTo>
                    <a:pt x="4051" y="20979"/>
                  </a:lnTo>
                  <a:lnTo>
                    <a:pt x="5395" y="21183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6186" y="21183"/>
                  </a:lnTo>
                  <a:lnTo>
                    <a:pt x="17549" y="20979"/>
                  </a:lnTo>
                  <a:lnTo>
                    <a:pt x="18893" y="20350"/>
                  </a:lnTo>
                  <a:lnTo>
                    <a:pt x="20237" y="19729"/>
                  </a:lnTo>
                  <a:lnTo>
                    <a:pt x="20698" y="19108"/>
                  </a:lnTo>
                  <a:lnTo>
                    <a:pt x="21600" y="18275"/>
                  </a:lnTo>
                  <a:lnTo>
                    <a:pt x="21600" y="3325"/>
                  </a:lnTo>
                  <a:lnTo>
                    <a:pt x="20698" y="2492"/>
                  </a:lnTo>
                  <a:lnTo>
                    <a:pt x="20237" y="1871"/>
                  </a:lnTo>
                  <a:lnTo>
                    <a:pt x="18893" y="1250"/>
                  </a:lnTo>
                  <a:lnTo>
                    <a:pt x="17549" y="621"/>
                  </a:lnTo>
                  <a:lnTo>
                    <a:pt x="16186" y="417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84546" y="0"/>
              <a:ext cx="54573" cy="9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6" y="0"/>
                  </a:moveTo>
                  <a:lnTo>
                    <a:pt x="5400" y="417"/>
                  </a:lnTo>
                  <a:lnTo>
                    <a:pt x="4055" y="621"/>
                  </a:lnTo>
                  <a:lnTo>
                    <a:pt x="1345" y="1871"/>
                  </a:lnTo>
                  <a:lnTo>
                    <a:pt x="903" y="2492"/>
                  </a:lnTo>
                  <a:lnTo>
                    <a:pt x="0" y="3325"/>
                  </a:lnTo>
                  <a:lnTo>
                    <a:pt x="0" y="18275"/>
                  </a:lnTo>
                  <a:lnTo>
                    <a:pt x="903" y="19108"/>
                  </a:lnTo>
                  <a:lnTo>
                    <a:pt x="1345" y="19729"/>
                  </a:lnTo>
                  <a:lnTo>
                    <a:pt x="4055" y="20979"/>
                  </a:lnTo>
                  <a:lnTo>
                    <a:pt x="5400" y="21183"/>
                  </a:lnTo>
                  <a:lnTo>
                    <a:pt x="7206" y="21600"/>
                  </a:lnTo>
                  <a:lnTo>
                    <a:pt x="14394" y="21600"/>
                  </a:lnTo>
                  <a:lnTo>
                    <a:pt x="16200" y="21183"/>
                  </a:lnTo>
                  <a:lnTo>
                    <a:pt x="17545" y="20979"/>
                  </a:lnTo>
                  <a:lnTo>
                    <a:pt x="20255" y="19729"/>
                  </a:lnTo>
                  <a:lnTo>
                    <a:pt x="20697" y="19108"/>
                  </a:lnTo>
                  <a:lnTo>
                    <a:pt x="21600" y="18275"/>
                  </a:lnTo>
                  <a:lnTo>
                    <a:pt x="21600" y="3325"/>
                  </a:lnTo>
                  <a:lnTo>
                    <a:pt x="20697" y="2492"/>
                  </a:lnTo>
                  <a:lnTo>
                    <a:pt x="20255" y="1871"/>
                  </a:lnTo>
                  <a:lnTo>
                    <a:pt x="17545" y="621"/>
                  </a:lnTo>
                  <a:lnTo>
                    <a:pt x="16200" y="417"/>
                  </a:lnTo>
                  <a:lnTo>
                    <a:pt x="1439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211533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11533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211533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328685" y="389798"/>
              <a:ext cx="93219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94428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94428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94428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328685" y="295821"/>
              <a:ext cx="93219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-1" y="139218"/>
              <a:ext cx="750591" cy="38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1" y="2899"/>
                  </a:moveTo>
                  <a:lnTo>
                    <a:pt x="19440" y="2996"/>
                  </a:lnTo>
                  <a:lnTo>
                    <a:pt x="19506" y="3189"/>
                  </a:lnTo>
                  <a:lnTo>
                    <a:pt x="19538" y="3381"/>
                  </a:lnTo>
                  <a:lnTo>
                    <a:pt x="19538" y="18266"/>
                  </a:lnTo>
                  <a:lnTo>
                    <a:pt x="19506" y="18458"/>
                  </a:lnTo>
                  <a:lnTo>
                    <a:pt x="19440" y="18604"/>
                  </a:lnTo>
                  <a:lnTo>
                    <a:pt x="19341" y="18699"/>
                  </a:lnTo>
                  <a:lnTo>
                    <a:pt x="19211" y="18749"/>
                  </a:lnTo>
                  <a:lnTo>
                    <a:pt x="2389" y="18749"/>
                  </a:lnTo>
                  <a:lnTo>
                    <a:pt x="2259" y="18699"/>
                  </a:lnTo>
                  <a:lnTo>
                    <a:pt x="2160" y="18604"/>
                  </a:lnTo>
                  <a:lnTo>
                    <a:pt x="2096" y="18458"/>
                  </a:lnTo>
                  <a:lnTo>
                    <a:pt x="2062" y="18266"/>
                  </a:lnTo>
                  <a:lnTo>
                    <a:pt x="2062" y="3381"/>
                  </a:lnTo>
                  <a:lnTo>
                    <a:pt x="2096" y="3189"/>
                  </a:lnTo>
                  <a:lnTo>
                    <a:pt x="2160" y="2996"/>
                  </a:lnTo>
                  <a:lnTo>
                    <a:pt x="2259" y="2899"/>
                  </a:lnTo>
                  <a:close/>
                  <a:moveTo>
                    <a:pt x="0" y="0"/>
                  </a:moveTo>
                  <a:lnTo>
                    <a:pt x="0" y="20441"/>
                  </a:lnTo>
                  <a:lnTo>
                    <a:pt x="33" y="20632"/>
                  </a:lnTo>
                  <a:lnTo>
                    <a:pt x="99" y="20826"/>
                  </a:lnTo>
                  <a:lnTo>
                    <a:pt x="197" y="21020"/>
                  </a:lnTo>
                  <a:lnTo>
                    <a:pt x="295" y="21212"/>
                  </a:lnTo>
                  <a:lnTo>
                    <a:pt x="458" y="21359"/>
                  </a:lnTo>
                  <a:lnTo>
                    <a:pt x="655" y="21503"/>
                  </a:lnTo>
                  <a:lnTo>
                    <a:pt x="851" y="21600"/>
                  </a:lnTo>
                  <a:lnTo>
                    <a:pt x="20749" y="21600"/>
                  </a:lnTo>
                  <a:lnTo>
                    <a:pt x="20945" y="21503"/>
                  </a:lnTo>
                  <a:lnTo>
                    <a:pt x="21142" y="21359"/>
                  </a:lnTo>
                  <a:lnTo>
                    <a:pt x="21305" y="21165"/>
                  </a:lnTo>
                  <a:lnTo>
                    <a:pt x="21501" y="20682"/>
                  </a:lnTo>
                  <a:lnTo>
                    <a:pt x="21567" y="20391"/>
                  </a:lnTo>
                  <a:lnTo>
                    <a:pt x="21600" y="200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61777" y="389798"/>
              <a:ext cx="94430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561777" y="295821"/>
              <a:ext cx="94430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561777" y="208828"/>
              <a:ext cx="94430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444672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28685" y="208828"/>
              <a:ext cx="93219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444672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444672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  <p:sp>
        <p:nvSpPr>
          <p:cNvPr id="204" name="Shape 204"/>
          <p:cNvSpPr/>
          <p:nvPr/>
        </p:nvSpPr>
        <p:spPr>
          <a:xfrm>
            <a:off x="467543" y="3789040"/>
            <a:ext cx="590465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b="1" sz="2000">
                <a:solidFill>
                  <a:srgbClr val="2D5EC1"/>
                </a:solidFill>
              </a:rPr>
              <a:t>European Heritage Days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b="1" sz="2000">
              <a:solidFill>
                <a:srgbClr val="2D5EC1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Celebrated yearly in September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Thousands of events and access to rarely opened sites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Over 30 million participants every year</a:t>
            </a:r>
          </a:p>
        </p:txBody>
      </p:sp>
      <p:pic>
        <p:nvPicPr>
          <p:cNvPr id="205" name="image22.png"/>
          <p:cNvPicPr/>
          <p:nvPr/>
        </p:nvPicPr>
        <p:blipFill>
          <a:blip r:embed="rId2">
            <a:extLst/>
          </a:blip>
          <a:srcRect l="17537" t="341" r="17177" b="0"/>
          <a:stretch>
            <a:fillRect/>
          </a:stretch>
        </p:blipFill>
        <p:spPr>
          <a:xfrm>
            <a:off x="6516216" y="4325687"/>
            <a:ext cx="2198635" cy="1789028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06" name="Shape 206"/>
          <p:cNvSpPr/>
          <p:nvPr/>
        </p:nvSpPr>
        <p:spPr>
          <a:xfrm>
            <a:off x="395535" y="1660737"/>
            <a:ext cx="53285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D5EC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D5EC1"/>
                </a:solidFill>
              </a:rPr>
              <a:t>European Culture Forum</a:t>
            </a:r>
          </a:p>
        </p:txBody>
      </p:sp>
      <p:sp>
        <p:nvSpPr>
          <p:cNvPr id="207" name="Shape 207"/>
          <p:cNvSpPr/>
          <p:nvPr/>
        </p:nvSpPr>
        <p:spPr>
          <a:xfrm>
            <a:off x="467543" y="2157823"/>
            <a:ext cx="554461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Biannual highly-visible event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The December 2017 edition will be the occasion of the launch of the Year</a:t>
            </a:r>
          </a:p>
        </p:txBody>
      </p:sp>
      <p:pic>
        <p:nvPicPr>
          <p:cNvPr id="208" name="image23.jpeg"/>
          <p:cNvPicPr/>
          <p:nvPr/>
        </p:nvPicPr>
        <p:blipFill>
          <a:blip r:embed="rId3">
            <a:extLst/>
          </a:blip>
          <a:srcRect l="18360" t="7002" r="13880" b="16789"/>
          <a:stretch>
            <a:fillRect/>
          </a:stretch>
        </p:blipFill>
        <p:spPr>
          <a:xfrm>
            <a:off x="6616965" y="1879429"/>
            <a:ext cx="2173047" cy="162626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09" name="Shape 209"/>
          <p:cNvSpPr/>
          <p:nvPr/>
        </p:nvSpPr>
        <p:spPr>
          <a:xfrm>
            <a:off x="6541803" y="3551597"/>
            <a:ext cx="242268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900"/>
            </a:lvl1pPr>
          </a:lstStyle>
          <a:p>
            <a:pPr lvl="0">
              <a:defRPr sz="1800"/>
            </a:pPr>
            <a:r>
              <a:rPr sz="900"/>
              <a:t>http://ec.europa.eu/culture/forum/</a:t>
            </a:r>
          </a:p>
        </p:txBody>
      </p:sp>
      <p:sp>
        <p:nvSpPr>
          <p:cNvPr id="210" name="Shape 210"/>
          <p:cNvSpPr/>
          <p:nvPr/>
        </p:nvSpPr>
        <p:spPr>
          <a:xfrm>
            <a:off x="6392538" y="6251252"/>
            <a:ext cx="275146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900"/>
            </a:lvl1pPr>
          </a:lstStyle>
          <a:p>
            <a:pPr lvl="0">
              <a:defRPr sz="1800"/>
            </a:pPr>
            <a:r>
              <a:rPr sz="900"/>
              <a:t>http://www.europeanheritagedays.com/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467543" y="476672"/>
            <a:ext cx="8352930" cy="240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4600">
                <a:solidFill>
                  <a:srgbClr val="F58220"/>
                </a:solidFill>
              </a:rPr>
              <a:t>Key events in 2018</a:t>
            </a: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67543" y="3645024"/>
            <a:ext cx="53285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D5EC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D5EC1"/>
                </a:solidFill>
              </a:rPr>
              <a:t>European Capitals of Culture 2018</a:t>
            </a:r>
          </a:p>
        </p:txBody>
      </p:sp>
      <p:sp>
        <p:nvSpPr>
          <p:cNvPr id="214" name="Shape 214"/>
          <p:cNvSpPr/>
          <p:nvPr/>
        </p:nvSpPr>
        <p:spPr>
          <a:xfrm>
            <a:off x="521026" y="4221088"/>
            <a:ext cx="5923183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2 designated cities each year since 1985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Highlighting the richness of Europe’s cultural diversity 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2018 Capitals of Culture: Valletta (Malta) and Leeuwarden (the Netherlands) </a:t>
            </a:r>
            <a:endParaRPr sz="2000">
              <a:solidFill>
                <a:srgbClr val="FFD624"/>
              </a:solidFill>
            </a:endParaRPr>
          </a:p>
          <a:p>
            <a:pPr lvl="0">
              <a:defRPr b="0" sz="1800"/>
            </a:pPr>
            <a:r>
              <a:rPr sz="2000"/>
              <a:t> 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964479" y="618761"/>
            <a:ext cx="750591" cy="562932"/>
            <a:chOff x="0" y="0"/>
            <a:chExt cx="750589" cy="562930"/>
          </a:xfrm>
        </p:grpSpPr>
        <p:sp>
          <p:nvSpPr>
            <p:cNvPr id="215" name="Shape 215"/>
            <p:cNvSpPr/>
            <p:nvPr/>
          </p:nvSpPr>
          <p:spPr>
            <a:xfrm>
              <a:off x="-1" y="26112"/>
              <a:ext cx="750591" cy="9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7" y="3337"/>
                  </a:moveTo>
                  <a:lnTo>
                    <a:pt x="4386" y="3731"/>
                  </a:lnTo>
                  <a:lnTo>
                    <a:pt x="4615" y="4511"/>
                  </a:lnTo>
                  <a:lnTo>
                    <a:pt x="4778" y="5299"/>
                  </a:lnTo>
                  <a:lnTo>
                    <a:pt x="4942" y="6482"/>
                  </a:lnTo>
                  <a:lnTo>
                    <a:pt x="5041" y="7656"/>
                  </a:lnTo>
                  <a:lnTo>
                    <a:pt x="5105" y="9031"/>
                  </a:lnTo>
                  <a:lnTo>
                    <a:pt x="5139" y="10607"/>
                  </a:lnTo>
                  <a:lnTo>
                    <a:pt x="5105" y="11982"/>
                  </a:lnTo>
                  <a:lnTo>
                    <a:pt x="5041" y="13349"/>
                  </a:lnTo>
                  <a:lnTo>
                    <a:pt x="4942" y="14531"/>
                  </a:lnTo>
                  <a:lnTo>
                    <a:pt x="4778" y="15713"/>
                  </a:lnTo>
                  <a:lnTo>
                    <a:pt x="4615" y="16494"/>
                  </a:lnTo>
                  <a:lnTo>
                    <a:pt x="4386" y="17282"/>
                  </a:lnTo>
                  <a:lnTo>
                    <a:pt x="4157" y="17676"/>
                  </a:lnTo>
                  <a:lnTo>
                    <a:pt x="3927" y="17869"/>
                  </a:lnTo>
                  <a:lnTo>
                    <a:pt x="3698" y="17676"/>
                  </a:lnTo>
                  <a:lnTo>
                    <a:pt x="3469" y="17282"/>
                  </a:lnTo>
                  <a:lnTo>
                    <a:pt x="3240" y="16494"/>
                  </a:lnTo>
                  <a:lnTo>
                    <a:pt x="3077" y="15713"/>
                  </a:lnTo>
                  <a:lnTo>
                    <a:pt x="2913" y="14531"/>
                  </a:lnTo>
                  <a:lnTo>
                    <a:pt x="2815" y="13349"/>
                  </a:lnTo>
                  <a:lnTo>
                    <a:pt x="2750" y="11982"/>
                  </a:lnTo>
                  <a:lnTo>
                    <a:pt x="2717" y="10607"/>
                  </a:lnTo>
                  <a:lnTo>
                    <a:pt x="2750" y="9031"/>
                  </a:lnTo>
                  <a:lnTo>
                    <a:pt x="2815" y="7656"/>
                  </a:lnTo>
                  <a:lnTo>
                    <a:pt x="2913" y="6482"/>
                  </a:lnTo>
                  <a:lnTo>
                    <a:pt x="3077" y="5299"/>
                  </a:lnTo>
                  <a:lnTo>
                    <a:pt x="3240" y="4511"/>
                  </a:lnTo>
                  <a:lnTo>
                    <a:pt x="3469" y="3731"/>
                  </a:lnTo>
                  <a:lnTo>
                    <a:pt x="3698" y="3337"/>
                  </a:lnTo>
                  <a:close/>
                  <a:moveTo>
                    <a:pt x="17902" y="3337"/>
                  </a:moveTo>
                  <a:lnTo>
                    <a:pt x="18131" y="3731"/>
                  </a:lnTo>
                  <a:lnTo>
                    <a:pt x="18360" y="4511"/>
                  </a:lnTo>
                  <a:lnTo>
                    <a:pt x="18523" y="5299"/>
                  </a:lnTo>
                  <a:lnTo>
                    <a:pt x="18687" y="6482"/>
                  </a:lnTo>
                  <a:lnTo>
                    <a:pt x="18785" y="7656"/>
                  </a:lnTo>
                  <a:lnTo>
                    <a:pt x="18850" y="9031"/>
                  </a:lnTo>
                  <a:lnTo>
                    <a:pt x="18884" y="10607"/>
                  </a:lnTo>
                  <a:lnTo>
                    <a:pt x="18850" y="11982"/>
                  </a:lnTo>
                  <a:lnTo>
                    <a:pt x="18785" y="13349"/>
                  </a:lnTo>
                  <a:lnTo>
                    <a:pt x="18687" y="14531"/>
                  </a:lnTo>
                  <a:lnTo>
                    <a:pt x="18523" y="15713"/>
                  </a:lnTo>
                  <a:lnTo>
                    <a:pt x="18360" y="16494"/>
                  </a:lnTo>
                  <a:lnTo>
                    <a:pt x="18131" y="17282"/>
                  </a:lnTo>
                  <a:lnTo>
                    <a:pt x="17902" y="17676"/>
                  </a:lnTo>
                  <a:lnTo>
                    <a:pt x="17673" y="17869"/>
                  </a:lnTo>
                  <a:lnTo>
                    <a:pt x="17443" y="17676"/>
                  </a:lnTo>
                  <a:lnTo>
                    <a:pt x="17214" y="17282"/>
                  </a:lnTo>
                  <a:lnTo>
                    <a:pt x="16985" y="16494"/>
                  </a:lnTo>
                  <a:lnTo>
                    <a:pt x="16822" y="15713"/>
                  </a:lnTo>
                  <a:lnTo>
                    <a:pt x="16658" y="14531"/>
                  </a:lnTo>
                  <a:lnTo>
                    <a:pt x="16560" y="13349"/>
                  </a:lnTo>
                  <a:lnTo>
                    <a:pt x="16495" y="11982"/>
                  </a:lnTo>
                  <a:lnTo>
                    <a:pt x="16461" y="10607"/>
                  </a:lnTo>
                  <a:lnTo>
                    <a:pt x="16495" y="9031"/>
                  </a:lnTo>
                  <a:lnTo>
                    <a:pt x="16560" y="7656"/>
                  </a:lnTo>
                  <a:lnTo>
                    <a:pt x="16658" y="6482"/>
                  </a:lnTo>
                  <a:lnTo>
                    <a:pt x="16822" y="5299"/>
                  </a:lnTo>
                  <a:lnTo>
                    <a:pt x="16985" y="4511"/>
                  </a:lnTo>
                  <a:lnTo>
                    <a:pt x="17214" y="3731"/>
                  </a:lnTo>
                  <a:lnTo>
                    <a:pt x="17443" y="333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-1" y="517688"/>
              <a:ext cx="750591" cy="4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300"/>
                  </a:lnTo>
                  <a:lnTo>
                    <a:pt x="33" y="11208"/>
                  </a:lnTo>
                  <a:lnTo>
                    <a:pt x="99" y="13708"/>
                  </a:lnTo>
                  <a:lnTo>
                    <a:pt x="295" y="17858"/>
                  </a:lnTo>
                  <a:lnTo>
                    <a:pt x="458" y="19525"/>
                  </a:lnTo>
                  <a:lnTo>
                    <a:pt x="655" y="20767"/>
                  </a:lnTo>
                  <a:lnTo>
                    <a:pt x="851" y="21600"/>
                  </a:lnTo>
                  <a:lnTo>
                    <a:pt x="20749" y="21600"/>
                  </a:lnTo>
                  <a:lnTo>
                    <a:pt x="20945" y="20767"/>
                  </a:lnTo>
                  <a:lnTo>
                    <a:pt x="21142" y="19525"/>
                  </a:lnTo>
                  <a:lnTo>
                    <a:pt x="21305" y="17858"/>
                  </a:lnTo>
                  <a:lnTo>
                    <a:pt x="21501" y="13708"/>
                  </a:lnTo>
                  <a:lnTo>
                    <a:pt x="21567" y="11208"/>
                  </a:lnTo>
                  <a:lnTo>
                    <a:pt x="21600" y="8300"/>
                  </a:lnTo>
                  <a:lnTo>
                    <a:pt x="21600" y="0"/>
                  </a:lnTo>
                  <a:lnTo>
                    <a:pt x="21567" y="2908"/>
                  </a:lnTo>
                  <a:lnTo>
                    <a:pt x="21501" y="5391"/>
                  </a:lnTo>
                  <a:lnTo>
                    <a:pt x="21305" y="9541"/>
                  </a:lnTo>
                  <a:lnTo>
                    <a:pt x="21142" y="11208"/>
                  </a:lnTo>
                  <a:lnTo>
                    <a:pt x="20945" y="12450"/>
                  </a:lnTo>
                  <a:lnTo>
                    <a:pt x="20749" y="13283"/>
                  </a:lnTo>
                  <a:lnTo>
                    <a:pt x="851" y="13283"/>
                  </a:lnTo>
                  <a:lnTo>
                    <a:pt x="655" y="12450"/>
                  </a:lnTo>
                  <a:lnTo>
                    <a:pt x="458" y="11208"/>
                  </a:lnTo>
                  <a:lnTo>
                    <a:pt x="295" y="9541"/>
                  </a:lnTo>
                  <a:lnTo>
                    <a:pt x="99" y="5391"/>
                  </a:lnTo>
                  <a:lnTo>
                    <a:pt x="33" y="2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06907" y="0"/>
              <a:ext cx="54619" cy="9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5395" y="417"/>
                  </a:lnTo>
                  <a:lnTo>
                    <a:pt x="4051" y="621"/>
                  </a:lnTo>
                  <a:lnTo>
                    <a:pt x="2707" y="1250"/>
                  </a:lnTo>
                  <a:lnTo>
                    <a:pt x="1363" y="1871"/>
                  </a:lnTo>
                  <a:lnTo>
                    <a:pt x="902" y="2492"/>
                  </a:lnTo>
                  <a:lnTo>
                    <a:pt x="0" y="3325"/>
                  </a:lnTo>
                  <a:lnTo>
                    <a:pt x="0" y="18275"/>
                  </a:lnTo>
                  <a:lnTo>
                    <a:pt x="902" y="19108"/>
                  </a:lnTo>
                  <a:lnTo>
                    <a:pt x="1363" y="19729"/>
                  </a:lnTo>
                  <a:lnTo>
                    <a:pt x="2707" y="20350"/>
                  </a:lnTo>
                  <a:lnTo>
                    <a:pt x="4051" y="20979"/>
                  </a:lnTo>
                  <a:lnTo>
                    <a:pt x="5395" y="21183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6186" y="21183"/>
                  </a:lnTo>
                  <a:lnTo>
                    <a:pt x="17549" y="20979"/>
                  </a:lnTo>
                  <a:lnTo>
                    <a:pt x="18893" y="20350"/>
                  </a:lnTo>
                  <a:lnTo>
                    <a:pt x="20237" y="19729"/>
                  </a:lnTo>
                  <a:lnTo>
                    <a:pt x="20698" y="19108"/>
                  </a:lnTo>
                  <a:lnTo>
                    <a:pt x="21600" y="18275"/>
                  </a:lnTo>
                  <a:lnTo>
                    <a:pt x="21600" y="3325"/>
                  </a:lnTo>
                  <a:lnTo>
                    <a:pt x="20698" y="2492"/>
                  </a:lnTo>
                  <a:lnTo>
                    <a:pt x="20237" y="1871"/>
                  </a:lnTo>
                  <a:lnTo>
                    <a:pt x="18893" y="1250"/>
                  </a:lnTo>
                  <a:lnTo>
                    <a:pt x="17549" y="621"/>
                  </a:lnTo>
                  <a:lnTo>
                    <a:pt x="16186" y="417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4546" y="0"/>
              <a:ext cx="54573" cy="9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6" y="0"/>
                  </a:moveTo>
                  <a:lnTo>
                    <a:pt x="5400" y="417"/>
                  </a:lnTo>
                  <a:lnTo>
                    <a:pt x="4055" y="621"/>
                  </a:lnTo>
                  <a:lnTo>
                    <a:pt x="1345" y="1871"/>
                  </a:lnTo>
                  <a:lnTo>
                    <a:pt x="903" y="2492"/>
                  </a:lnTo>
                  <a:lnTo>
                    <a:pt x="0" y="3325"/>
                  </a:lnTo>
                  <a:lnTo>
                    <a:pt x="0" y="18275"/>
                  </a:lnTo>
                  <a:lnTo>
                    <a:pt x="903" y="19108"/>
                  </a:lnTo>
                  <a:lnTo>
                    <a:pt x="1345" y="19729"/>
                  </a:lnTo>
                  <a:lnTo>
                    <a:pt x="4055" y="20979"/>
                  </a:lnTo>
                  <a:lnTo>
                    <a:pt x="5400" y="21183"/>
                  </a:lnTo>
                  <a:lnTo>
                    <a:pt x="7206" y="21600"/>
                  </a:lnTo>
                  <a:lnTo>
                    <a:pt x="14394" y="21600"/>
                  </a:lnTo>
                  <a:lnTo>
                    <a:pt x="16200" y="21183"/>
                  </a:lnTo>
                  <a:lnTo>
                    <a:pt x="17545" y="20979"/>
                  </a:lnTo>
                  <a:lnTo>
                    <a:pt x="20255" y="19729"/>
                  </a:lnTo>
                  <a:lnTo>
                    <a:pt x="20697" y="19108"/>
                  </a:lnTo>
                  <a:lnTo>
                    <a:pt x="21600" y="18275"/>
                  </a:lnTo>
                  <a:lnTo>
                    <a:pt x="21600" y="3325"/>
                  </a:lnTo>
                  <a:lnTo>
                    <a:pt x="20697" y="2492"/>
                  </a:lnTo>
                  <a:lnTo>
                    <a:pt x="20255" y="1871"/>
                  </a:lnTo>
                  <a:lnTo>
                    <a:pt x="17545" y="621"/>
                  </a:lnTo>
                  <a:lnTo>
                    <a:pt x="16200" y="417"/>
                  </a:lnTo>
                  <a:lnTo>
                    <a:pt x="1439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11533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11533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211533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28685" y="389798"/>
              <a:ext cx="93219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4428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94428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94428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28685" y="295821"/>
              <a:ext cx="93219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-1" y="139218"/>
              <a:ext cx="750591" cy="38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1" y="2899"/>
                  </a:moveTo>
                  <a:lnTo>
                    <a:pt x="19440" y="2996"/>
                  </a:lnTo>
                  <a:lnTo>
                    <a:pt x="19506" y="3189"/>
                  </a:lnTo>
                  <a:lnTo>
                    <a:pt x="19538" y="3381"/>
                  </a:lnTo>
                  <a:lnTo>
                    <a:pt x="19538" y="18266"/>
                  </a:lnTo>
                  <a:lnTo>
                    <a:pt x="19506" y="18458"/>
                  </a:lnTo>
                  <a:lnTo>
                    <a:pt x="19440" y="18604"/>
                  </a:lnTo>
                  <a:lnTo>
                    <a:pt x="19341" y="18699"/>
                  </a:lnTo>
                  <a:lnTo>
                    <a:pt x="19211" y="18749"/>
                  </a:lnTo>
                  <a:lnTo>
                    <a:pt x="2389" y="18749"/>
                  </a:lnTo>
                  <a:lnTo>
                    <a:pt x="2259" y="18699"/>
                  </a:lnTo>
                  <a:lnTo>
                    <a:pt x="2160" y="18604"/>
                  </a:lnTo>
                  <a:lnTo>
                    <a:pt x="2096" y="18458"/>
                  </a:lnTo>
                  <a:lnTo>
                    <a:pt x="2062" y="18266"/>
                  </a:lnTo>
                  <a:lnTo>
                    <a:pt x="2062" y="3381"/>
                  </a:lnTo>
                  <a:lnTo>
                    <a:pt x="2096" y="3189"/>
                  </a:lnTo>
                  <a:lnTo>
                    <a:pt x="2160" y="2996"/>
                  </a:lnTo>
                  <a:lnTo>
                    <a:pt x="2259" y="2899"/>
                  </a:lnTo>
                  <a:close/>
                  <a:moveTo>
                    <a:pt x="0" y="0"/>
                  </a:moveTo>
                  <a:lnTo>
                    <a:pt x="0" y="20441"/>
                  </a:lnTo>
                  <a:lnTo>
                    <a:pt x="33" y="20632"/>
                  </a:lnTo>
                  <a:lnTo>
                    <a:pt x="99" y="20826"/>
                  </a:lnTo>
                  <a:lnTo>
                    <a:pt x="197" y="21020"/>
                  </a:lnTo>
                  <a:lnTo>
                    <a:pt x="295" y="21212"/>
                  </a:lnTo>
                  <a:lnTo>
                    <a:pt x="458" y="21359"/>
                  </a:lnTo>
                  <a:lnTo>
                    <a:pt x="655" y="21503"/>
                  </a:lnTo>
                  <a:lnTo>
                    <a:pt x="851" y="21600"/>
                  </a:lnTo>
                  <a:lnTo>
                    <a:pt x="20749" y="21600"/>
                  </a:lnTo>
                  <a:lnTo>
                    <a:pt x="20945" y="21503"/>
                  </a:lnTo>
                  <a:lnTo>
                    <a:pt x="21142" y="21359"/>
                  </a:lnTo>
                  <a:lnTo>
                    <a:pt x="21305" y="21165"/>
                  </a:lnTo>
                  <a:lnTo>
                    <a:pt x="21501" y="20682"/>
                  </a:lnTo>
                  <a:lnTo>
                    <a:pt x="21567" y="20391"/>
                  </a:lnTo>
                  <a:lnTo>
                    <a:pt x="21600" y="200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61777" y="389798"/>
              <a:ext cx="94430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561777" y="295821"/>
              <a:ext cx="94430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561777" y="208828"/>
              <a:ext cx="94430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444672" y="38979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328685" y="208828"/>
              <a:ext cx="93219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444672" y="295821"/>
              <a:ext cx="94384" cy="76558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444672" y="208828"/>
              <a:ext cx="94384" cy="69574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  <p:sp>
        <p:nvSpPr>
          <p:cNvPr id="236" name="Shape 236"/>
          <p:cNvSpPr/>
          <p:nvPr/>
        </p:nvSpPr>
        <p:spPr>
          <a:xfrm>
            <a:off x="467543" y="1660737"/>
            <a:ext cx="53285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D5EC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D5EC1"/>
                </a:solidFill>
              </a:rPr>
              <a:t>European Heritage Label</a:t>
            </a:r>
          </a:p>
        </p:txBody>
      </p:sp>
      <p:sp>
        <p:nvSpPr>
          <p:cNvPr id="237" name="Shape 237"/>
          <p:cNvSpPr/>
          <p:nvPr/>
        </p:nvSpPr>
        <p:spPr>
          <a:xfrm>
            <a:off x="489191" y="2132856"/>
            <a:ext cx="480289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For European sites with symbolic value and historic importance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29 sites designated since 2013</a:t>
            </a:r>
            <a:endParaRPr b="1" sz="7600">
              <a:solidFill>
                <a:srgbClr val="FFD624"/>
              </a:solidFill>
            </a:endParaRPr>
          </a:p>
        </p:txBody>
      </p:sp>
      <p:pic>
        <p:nvPicPr>
          <p:cNvPr id="238" name="image24.png"/>
          <p:cNvPicPr/>
          <p:nvPr/>
        </p:nvPicPr>
        <p:blipFill>
          <a:blip r:embed="rId2">
            <a:extLst/>
          </a:blip>
          <a:srcRect l="21235" t="9609" r="21058" b="13215"/>
          <a:stretch>
            <a:fillRect/>
          </a:stretch>
        </p:blipFill>
        <p:spPr>
          <a:xfrm>
            <a:off x="6693451" y="1964445"/>
            <a:ext cx="2127022" cy="1600145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39" name="image2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8224" y="4581128"/>
            <a:ext cx="2173047" cy="163381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40" name="Shape 240"/>
          <p:cNvSpPr/>
          <p:nvPr/>
        </p:nvSpPr>
        <p:spPr>
          <a:xfrm>
            <a:off x="6647426" y="3618888"/>
            <a:ext cx="238907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900"/>
            </a:lvl1pPr>
          </a:lstStyle>
          <a:p>
            <a:pPr lvl="0">
              <a:defRPr sz="1800"/>
            </a:pPr>
            <a:r>
              <a:rPr sz="900"/>
              <a:t>https://ec.europa.eu/programmes/creative-europe/actions/heritage-label_en</a:t>
            </a:r>
          </a:p>
        </p:txBody>
      </p:sp>
      <p:sp>
        <p:nvSpPr>
          <p:cNvPr id="241" name="Shape 241"/>
          <p:cNvSpPr/>
          <p:nvPr/>
        </p:nvSpPr>
        <p:spPr>
          <a:xfrm>
            <a:off x="6534471" y="6316943"/>
            <a:ext cx="250202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900"/>
            </a:lvl1pPr>
          </a:lstStyle>
          <a:p>
            <a:pPr lvl="0">
              <a:defRPr sz="1800"/>
            </a:pPr>
            <a:r>
              <a:rPr sz="900"/>
              <a:t>https://ec.europa.eu/programmes/creative-europe/actions/capitals-culture_en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467543" y="521389"/>
            <a:ext cx="7770329" cy="3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4800">
                <a:solidFill>
                  <a:srgbClr val="F58220"/>
                </a:solidFill>
              </a:rPr>
              <a:t>How?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grpSp>
        <p:nvGrpSpPr>
          <p:cNvPr id="247" name="Group 247"/>
          <p:cNvGrpSpPr/>
          <p:nvPr/>
        </p:nvGrpSpPr>
        <p:grpSpPr>
          <a:xfrm>
            <a:off x="963736" y="707874"/>
            <a:ext cx="727907" cy="560852"/>
            <a:chOff x="37" y="0"/>
            <a:chExt cx="727906" cy="560850"/>
          </a:xfrm>
        </p:grpSpPr>
        <p:sp>
          <p:nvSpPr>
            <p:cNvPr id="244" name="Shape 244"/>
            <p:cNvSpPr/>
            <p:nvPr/>
          </p:nvSpPr>
          <p:spPr>
            <a:xfrm>
              <a:off x="248422" y="849"/>
              <a:ext cx="230206" cy="56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37" y="-1"/>
              <a:ext cx="229274" cy="55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498670" y="7473"/>
              <a:ext cx="229274" cy="55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  <p:sp>
        <p:nvSpPr>
          <p:cNvPr id="248" name="Shape 248"/>
          <p:cNvSpPr/>
          <p:nvPr/>
        </p:nvSpPr>
        <p:spPr>
          <a:xfrm>
            <a:off x="539551" y="1566342"/>
            <a:ext cx="777686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spcBef>
                <a:spcPts val="500"/>
              </a:spcBef>
              <a:defRPr sz="2400"/>
            </a:lvl1pPr>
          </a:lstStyle>
          <a:p>
            <a:pPr lvl="0">
              <a:defRPr b="0" sz="1800"/>
            </a:pPr>
            <a:r>
              <a:rPr b="1" sz="2400"/>
              <a:t>Budget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827583" y="2213175"/>
            <a:ext cx="7848874" cy="21519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658368">
              <a:spcBef>
                <a:spcPts val="3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b="1" sz="1440">
                <a:solidFill>
                  <a:srgbClr val="2D5EC1"/>
                </a:solidFill>
              </a:rPr>
              <a:t>Total budget of EUR 8 million for 2017 and 2018:</a:t>
            </a:r>
            <a:endParaRPr b="1" sz="1440">
              <a:solidFill>
                <a:srgbClr val="2D5EC1"/>
              </a:solidFill>
            </a:endParaRPr>
          </a:p>
          <a:p>
            <a:pPr lvl="0" marL="0" indent="0" defTabSz="658368">
              <a:spcBef>
                <a:spcPts val="4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endParaRPr b="1" sz="1440">
              <a:solidFill>
                <a:srgbClr val="2D5EC1"/>
              </a:solidFill>
            </a:endParaRPr>
          </a:p>
          <a:p>
            <a:pPr lvl="0" marL="205740" indent="-205740" defTabSz="658368">
              <a:spcBef>
                <a:spcPts val="3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1440"/>
              <a:t>To finance transnational projects through the dedicated Creative Europe call;</a:t>
            </a:r>
            <a:endParaRPr sz="1440"/>
          </a:p>
          <a:p>
            <a:pPr lvl="0" marL="246888" indent="-246888" defTabSz="658368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endParaRPr sz="1440"/>
          </a:p>
          <a:p>
            <a:pPr lvl="0" marL="205740" indent="-205740" defTabSz="658368">
              <a:spcBef>
                <a:spcPts val="3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1440"/>
              <a:t>To support the implementation of the 10 European initiatives; </a:t>
            </a:r>
            <a:endParaRPr sz="1440"/>
          </a:p>
          <a:p>
            <a:pPr lvl="0" marL="0" indent="0" defTabSz="658368">
              <a:spcBef>
                <a:spcPts val="4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endParaRPr sz="1440"/>
          </a:p>
          <a:p>
            <a:pPr lvl="0" marL="205740" indent="-205740" defTabSz="658368">
              <a:spcBef>
                <a:spcPts val="3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1440"/>
              <a:t>For the Year's communication strategy (Euro-barometer survey, production of toolkits to reach target audiences, etc.).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idx="1"/>
          </p:nvPr>
        </p:nvSpPr>
        <p:spPr>
          <a:xfrm>
            <a:off x="539551" y="1566342"/>
            <a:ext cx="7776866" cy="49450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SzTx/>
              <a:buNone/>
              <a:defRPr b="1" i="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2400"/>
              <a:t>	</a:t>
            </a:r>
          </a:p>
        </p:txBody>
      </p:sp>
      <p:sp>
        <p:nvSpPr>
          <p:cNvPr id="252" name="Shape 252"/>
          <p:cNvSpPr/>
          <p:nvPr/>
        </p:nvSpPr>
        <p:spPr>
          <a:xfrm>
            <a:off x="827583" y="2492896"/>
            <a:ext cx="5108114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Funding for cultural heritage will be available through different EU programmes: </a:t>
            </a:r>
            <a:endParaRPr b="1" sz="7600">
              <a:solidFill>
                <a:srgbClr val="FFD624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Erasmus+, </a:t>
            </a:r>
            <a:endParaRPr b="1" sz="2000">
              <a:solidFill>
                <a:srgbClr val="2D5EC1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Horizon 2020, </a:t>
            </a:r>
            <a:endParaRPr b="1" sz="2000">
              <a:solidFill>
                <a:srgbClr val="2D5EC1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COSME, </a:t>
            </a:r>
            <a:endParaRPr b="1" sz="2000">
              <a:solidFill>
                <a:srgbClr val="2D5EC1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Europe for Citizens,</a:t>
            </a:r>
            <a:endParaRPr b="1" sz="7600">
              <a:solidFill>
                <a:srgbClr val="FFD624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EU structural and cohesion funds, etc.  </a:t>
            </a:r>
            <a:endParaRPr b="1" sz="2000">
              <a:solidFill>
                <a:srgbClr val="2D5EC1"/>
              </a:solidFill>
            </a:endParaRPr>
          </a:p>
        </p:txBody>
      </p:sp>
      <p:grpSp>
        <p:nvGrpSpPr>
          <p:cNvPr id="255" name="Group 255"/>
          <p:cNvGrpSpPr/>
          <p:nvPr/>
        </p:nvGrpSpPr>
        <p:grpSpPr>
          <a:xfrm>
            <a:off x="6084168" y="2370945"/>
            <a:ext cx="2952328" cy="3467186"/>
            <a:chOff x="0" y="0"/>
            <a:chExt cx="2952327" cy="3467184"/>
          </a:xfrm>
        </p:grpSpPr>
        <p:pic>
          <p:nvPicPr>
            <p:cNvPr id="253" name="image26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4015" y="0"/>
              <a:ext cx="1982990" cy="280831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254000" dist="0" dir="0">
                <a:srgbClr val="000000">
                  <a:alpha val="43000"/>
                </a:srgbClr>
              </a:outerShdw>
            </a:effectLst>
          </p:spPr>
        </p:pic>
        <p:sp>
          <p:nvSpPr>
            <p:cNvPr id="254" name="Shape 254"/>
            <p:cNvSpPr/>
            <p:nvPr/>
          </p:nvSpPr>
          <p:spPr>
            <a:xfrm>
              <a:off x="0" y="3096344"/>
              <a:ext cx="295232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0" sz="900"/>
              </a:lvl1pPr>
            </a:lstStyle>
            <a:p>
              <a:pPr lvl="0">
                <a:defRPr sz="1800"/>
              </a:pPr>
              <a:r>
                <a:rPr sz="900"/>
                <a:t>http://ec.europa.eu/assets/eac/culture/library/reports/2014-heritage-mapping_en.pdf</a:t>
              </a:r>
            </a:p>
          </p:txBody>
        </p:sp>
      </p:grpSp>
      <p:sp>
        <p:nvSpPr>
          <p:cNvPr id="256" name="Shape 256"/>
          <p:cNvSpPr/>
          <p:nvPr/>
        </p:nvSpPr>
        <p:spPr>
          <a:xfrm>
            <a:off x="467543" y="521389"/>
            <a:ext cx="7770329" cy="357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4800">
                <a:solidFill>
                  <a:srgbClr val="F58220"/>
                </a:solidFill>
              </a:rPr>
              <a:t>How?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r>
              <a:rPr b="1" sz="2400">
                <a:solidFill>
                  <a:srgbClr val="7030A0"/>
                </a:solidFill>
              </a:rPr>
              <a:t>IN ADDITION 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grpSp>
        <p:nvGrpSpPr>
          <p:cNvPr id="260" name="Group 260"/>
          <p:cNvGrpSpPr/>
          <p:nvPr/>
        </p:nvGrpSpPr>
        <p:grpSpPr>
          <a:xfrm>
            <a:off x="963736" y="707874"/>
            <a:ext cx="727907" cy="560852"/>
            <a:chOff x="37" y="0"/>
            <a:chExt cx="727906" cy="560850"/>
          </a:xfrm>
        </p:grpSpPr>
        <p:sp>
          <p:nvSpPr>
            <p:cNvPr id="257" name="Shape 257"/>
            <p:cNvSpPr/>
            <p:nvPr/>
          </p:nvSpPr>
          <p:spPr>
            <a:xfrm>
              <a:off x="248422" y="849"/>
              <a:ext cx="230206" cy="56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37" y="-1"/>
              <a:ext cx="229274" cy="55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498670" y="7473"/>
              <a:ext cx="229274" cy="55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07503" y="548679"/>
            <a:ext cx="914501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b="1" sz="5200">
                <a:solidFill>
                  <a:srgbClr val="FFC91D"/>
                </a:solidFill>
              </a:rPr>
              <a:t>      </a:t>
            </a:r>
            <a:r>
              <a:rPr sz="4800">
                <a:solidFill>
                  <a:srgbClr val="F58220"/>
                </a:solidFill>
              </a:rPr>
              <a:t>Ten European initiatives</a:t>
            </a:r>
          </a:p>
        </p:txBody>
      </p:sp>
      <p:sp>
        <p:nvSpPr>
          <p:cNvPr id="265" name="Shape 265"/>
          <p:cNvSpPr/>
          <p:nvPr/>
        </p:nvSpPr>
        <p:spPr>
          <a:xfrm>
            <a:off x="827583" y="1888370"/>
            <a:ext cx="7830134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Each initiative will cluster a number of </a:t>
            </a:r>
            <a:r>
              <a:rPr b="1" sz="2000">
                <a:solidFill>
                  <a:srgbClr val="2D5EC1"/>
                </a:solidFill>
              </a:rPr>
              <a:t>projects and actions</a:t>
            </a:r>
            <a:endParaRPr b="1" sz="20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They will be implemented by the European Commission in </a:t>
            </a:r>
            <a:r>
              <a:rPr b="1" sz="2000">
                <a:solidFill>
                  <a:srgbClr val="2D5EC1"/>
                </a:solidFill>
              </a:rPr>
              <a:t>collaboration with key partners </a:t>
            </a:r>
            <a:r>
              <a:rPr sz="2000"/>
              <a:t>(Council of Europe, UNESCO, ICOMOS, etc.) </a:t>
            </a:r>
            <a:endParaRPr sz="20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These ten </a:t>
            </a:r>
            <a:r>
              <a:rPr b="1" sz="2000">
                <a:solidFill>
                  <a:srgbClr val="2D5EC1"/>
                </a:solidFill>
              </a:rPr>
              <a:t>highly-visible</a:t>
            </a:r>
            <a:r>
              <a:rPr sz="2000">
                <a:solidFill>
                  <a:srgbClr val="2D5EC1"/>
                </a:solidFill>
              </a:rPr>
              <a:t> </a:t>
            </a:r>
            <a:r>
              <a:rPr sz="2000"/>
              <a:t>initiatives will </a:t>
            </a:r>
            <a:r>
              <a:rPr sz="2000"/>
              <a:t>ensure the </a:t>
            </a:r>
            <a:r>
              <a:rPr b="1" sz="2000">
                <a:solidFill>
                  <a:srgbClr val="2D5EC1"/>
                </a:solidFill>
              </a:rPr>
              <a:t>legacy</a:t>
            </a:r>
            <a:r>
              <a:rPr sz="2000">
                <a:solidFill>
                  <a:srgbClr val="2D5EC1"/>
                </a:solidFill>
              </a:rPr>
              <a:t> </a:t>
            </a:r>
            <a:r>
              <a:rPr sz="2000"/>
              <a:t>of the Year after 2018</a:t>
            </a:r>
            <a:endParaRPr b="1" sz="76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They answer </a:t>
            </a:r>
            <a:r>
              <a:rPr b="1" sz="2000">
                <a:solidFill>
                  <a:srgbClr val="2D5EC1"/>
                </a:solidFill>
              </a:rPr>
              <a:t>four main objectives</a:t>
            </a:r>
            <a:r>
              <a:rPr sz="2000"/>
              <a:t>, defining what European cultural heritage stands for…</a:t>
            </a:r>
            <a:endParaRPr b="1" sz="7600">
              <a:solidFill>
                <a:srgbClr val="FFD62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 rot="2601476">
            <a:off x="741329" y="743911"/>
            <a:ext cx="604560" cy="618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29" y="3325"/>
                </a:moveTo>
                <a:lnTo>
                  <a:pt x="17380" y="3357"/>
                </a:lnTo>
                <a:lnTo>
                  <a:pt x="17601" y="3452"/>
                </a:lnTo>
                <a:lnTo>
                  <a:pt x="17790" y="3547"/>
                </a:lnTo>
                <a:lnTo>
                  <a:pt x="18137" y="3896"/>
                </a:lnTo>
                <a:lnTo>
                  <a:pt x="18231" y="4117"/>
                </a:lnTo>
                <a:lnTo>
                  <a:pt x="18294" y="4370"/>
                </a:lnTo>
                <a:lnTo>
                  <a:pt x="18325" y="4624"/>
                </a:lnTo>
                <a:lnTo>
                  <a:pt x="18294" y="4846"/>
                </a:lnTo>
                <a:lnTo>
                  <a:pt x="18231" y="5036"/>
                </a:lnTo>
                <a:lnTo>
                  <a:pt x="18137" y="5257"/>
                </a:lnTo>
                <a:lnTo>
                  <a:pt x="17948" y="5448"/>
                </a:lnTo>
                <a:lnTo>
                  <a:pt x="17790" y="5637"/>
                </a:lnTo>
                <a:lnTo>
                  <a:pt x="17601" y="5764"/>
                </a:lnTo>
                <a:lnTo>
                  <a:pt x="17380" y="5828"/>
                </a:lnTo>
                <a:lnTo>
                  <a:pt x="16845" y="5828"/>
                </a:lnTo>
                <a:lnTo>
                  <a:pt x="16625" y="5764"/>
                </a:lnTo>
                <a:lnTo>
                  <a:pt x="16404" y="5637"/>
                </a:lnTo>
                <a:lnTo>
                  <a:pt x="16184" y="5448"/>
                </a:lnTo>
                <a:lnTo>
                  <a:pt x="16090" y="5257"/>
                </a:lnTo>
                <a:lnTo>
                  <a:pt x="15996" y="5036"/>
                </a:lnTo>
                <a:lnTo>
                  <a:pt x="15932" y="4846"/>
                </a:lnTo>
                <a:lnTo>
                  <a:pt x="15932" y="4370"/>
                </a:lnTo>
                <a:lnTo>
                  <a:pt x="15996" y="4117"/>
                </a:lnTo>
                <a:lnTo>
                  <a:pt x="16090" y="3896"/>
                </a:lnTo>
                <a:lnTo>
                  <a:pt x="16184" y="3705"/>
                </a:lnTo>
                <a:lnTo>
                  <a:pt x="16404" y="3547"/>
                </a:lnTo>
                <a:lnTo>
                  <a:pt x="16845" y="3357"/>
                </a:lnTo>
                <a:lnTo>
                  <a:pt x="17129" y="3325"/>
                </a:lnTo>
                <a:close/>
                <a:moveTo>
                  <a:pt x="13981" y="0"/>
                </a:moveTo>
                <a:lnTo>
                  <a:pt x="13571" y="31"/>
                </a:lnTo>
                <a:lnTo>
                  <a:pt x="13162" y="95"/>
                </a:lnTo>
                <a:lnTo>
                  <a:pt x="12721" y="222"/>
                </a:lnTo>
                <a:lnTo>
                  <a:pt x="12217" y="411"/>
                </a:lnTo>
                <a:lnTo>
                  <a:pt x="11461" y="855"/>
                </a:lnTo>
                <a:lnTo>
                  <a:pt x="11115" y="1076"/>
                </a:lnTo>
                <a:lnTo>
                  <a:pt x="10990" y="1235"/>
                </a:lnTo>
                <a:lnTo>
                  <a:pt x="10863" y="1362"/>
                </a:lnTo>
                <a:lnTo>
                  <a:pt x="535" y="11496"/>
                </a:lnTo>
                <a:lnTo>
                  <a:pt x="347" y="11782"/>
                </a:lnTo>
                <a:lnTo>
                  <a:pt x="157" y="12131"/>
                </a:lnTo>
                <a:lnTo>
                  <a:pt x="31" y="12479"/>
                </a:lnTo>
                <a:lnTo>
                  <a:pt x="0" y="12638"/>
                </a:lnTo>
                <a:lnTo>
                  <a:pt x="0" y="13018"/>
                </a:lnTo>
                <a:lnTo>
                  <a:pt x="31" y="13143"/>
                </a:lnTo>
                <a:lnTo>
                  <a:pt x="157" y="13461"/>
                </a:lnTo>
                <a:lnTo>
                  <a:pt x="347" y="13778"/>
                </a:lnTo>
                <a:lnTo>
                  <a:pt x="535" y="14094"/>
                </a:lnTo>
                <a:lnTo>
                  <a:pt x="7619" y="21062"/>
                </a:lnTo>
                <a:lnTo>
                  <a:pt x="7746" y="21189"/>
                </a:lnTo>
                <a:lnTo>
                  <a:pt x="7903" y="21316"/>
                </a:lnTo>
                <a:lnTo>
                  <a:pt x="8060" y="21411"/>
                </a:lnTo>
                <a:lnTo>
                  <a:pt x="8250" y="21474"/>
                </a:lnTo>
                <a:lnTo>
                  <a:pt x="8407" y="21538"/>
                </a:lnTo>
                <a:lnTo>
                  <a:pt x="8595" y="21569"/>
                </a:lnTo>
                <a:lnTo>
                  <a:pt x="8973" y="21600"/>
                </a:lnTo>
                <a:lnTo>
                  <a:pt x="9289" y="21569"/>
                </a:lnTo>
                <a:lnTo>
                  <a:pt x="9635" y="21474"/>
                </a:lnTo>
                <a:lnTo>
                  <a:pt x="9792" y="21411"/>
                </a:lnTo>
                <a:lnTo>
                  <a:pt x="9950" y="21316"/>
                </a:lnTo>
                <a:lnTo>
                  <a:pt x="10075" y="21189"/>
                </a:lnTo>
                <a:lnTo>
                  <a:pt x="10202" y="21062"/>
                </a:lnTo>
                <a:lnTo>
                  <a:pt x="20373" y="10927"/>
                </a:lnTo>
                <a:lnTo>
                  <a:pt x="20593" y="10611"/>
                </a:lnTo>
                <a:lnTo>
                  <a:pt x="20845" y="10293"/>
                </a:lnTo>
                <a:lnTo>
                  <a:pt x="20939" y="10104"/>
                </a:lnTo>
                <a:lnTo>
                  <a:pt x="21065" y="9913"/>
                </a:lnTo>
                <a:lnTo>
                  <a:pt x="21128" y="9691"/>
                </a:lnTo>
                <a:lnTo>
                  <a:pt x="21191" y="9438"/>
                </a:lnTo>
                <a:lnTo>
                  <a:pt x="21380" y="9026"/>
                </a:lnTo>
                <a:lnTo>
                  <a:pt x="21506" y="8615"/>
                </a:lnTo>
                <a:lnTo>
                  <a:pt x="21569" y="8202"/>
                </a:lnTo>
                <a:lnTo>
                  <a:pt x="21600" y="7791"/>
                </a:lnTo>
                <a:lnTo>
                  <a:pt x="21600" y="1932"/>
                </a:lnTo>
                <a:lnTo>
                  <a:pt x="21569" y="1520"/>
                </a:lnTo>
                <a:lnTo>
                  <a:pt x="21537" y="1362"/>
                </a:lnTo>
                <a:lnTo>
                  <a:pt x="21474" y="1172"/>
                </a:lnTo>
                <a:lnTo>
                  <a:pt x="21412" y="1013"/>
                </a:lnTo>
                <a:lnTo>
                  <a:pt x="21316" y="855"/>
                </a:lnTo>
                <a:lnTo>
                  <a:pt x="21191" y="696"/>
                </a:lnTo>
                <a:lnTo>
                  <a:pt x="21065" y="538"/>
                </a:lnTo>
                <a:lnTo>
                  <a:pt x="20812" y="349"/>
                </a:lnTo>
                <a:lnTo>
                  <a:pt x="20498" y="158"/>
                </a:lnTo>
                <a:lnTo>
                  <a:pt x="20152" y="64"/>
                </a:lnTo>
                <a:lnTo>
                  <a:pt x="19994" y="0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D624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0395" y="4221091"/>
            <a:ext cx="1665997" cy="764541"/>
          </a:xfrm>
          <a:prstGeom prst="rect">
            <a:avLst/>
          </a:prstGeom>
          <a:solidFill>
            <a:srgbClr val="F5822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b="0" sz="1800"/>
            </a:pPr>
            <a:endParaRPr b="1" sz="1600"/>
          </a:p>
          <a:p>
            <a:pPr lvl="0" algn="ctr">
              <a:defRPr b="0" sz="1800"/>
            </a:pPr>
            <a:r>
              <a:rPr b="1" sz="1400">
                <a:solidFill>
                  <a:srgbClr val="FFFFFF"/>
                </a:solidFill>
              </a:rPr>
              <a:t>Protection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0395" y="2924947"/>
            <a:ext cx="1753293" cy="764541"/>
          </a:xfrm>
          <a:prstGeom prst="rect">
            <a:avLst/>
          </a:prstGeom>
          <a:solidFill>
            <a:srgbClr val="F5822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b="0" sz="1800"/>
            </a:pPr>
            <a:endParaRPr b="1" sz="1600"/>
          </a:p>
          <a:p>
            <a:pPr lvl="0" algn="ctr">
              <a:defRPr b="0" sz="1800"/>
            </a:pPr>
            <a:r>
              <a:rPr b="1" sz="1400">
                <a:solidFill>
                  <a:srgbClr val="FFFFFF"/>
                </a:solidFill>
              </a:rPr>
              <a:t>Sustainability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396" y="1628802"/>
            <a:ext cx="1665997" cy="789941"/>
          </a:xfrm>
          <a:prstGeom prst="rect">
            <a:avLst/>
          </a:prstGeom>
          <a:solidFill>
            <a:srgbClr val="F5822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b="0" sz="1800"/>
            </a:pPr>
            <a:endParaRPr b="1" sz="1600">
              <a:solidFill>
                <a:srgbClr val="FFD624"/>
              </a:solidFill>
            </a:endParaRPr>
          </a:p>
          <a:p>
            <a:pPr lvl="0" algn="ctr">
              <a:defRPr b="0" sz="1800"/>
            </a:pPr>
            <a:r>
              <a:rPr b="1" sz="1400">
                <a:solidFill>
                  <a:srgbClr val="FFFFFF"/>
                </a:solidFill>
              </a:rPr>
              <a:t>Engagement </a:t>
            </a:r>
            <a:endParaRPr b="1" sz="7600">
              <a:solidFill>
                <a:srgbClr val="FFD624"/>
              </a:solidFill>
            </a:endParaRPr>
          </a:p>
        </p:txBody>
      </p:sp>
      <p:grpSp>
        <p:nvGrpSpPr>
          <p:cNvPr id="285" name="Group 285"/>
          <p:cNvGrpSpPr/>
          <p:nvPr/>
        </p:nvGrpSpPr>
        <p:grpSpPr>
          <a:xfrm>
            <a:off x="10394" y="1198089"/>
            <a:ext cx="9026103" cy="5547236"/>
            <a:chOff x="0" y="0"/>
            <a:chExt cx="9026101" cy="5547235"/>
          </a:xfrm>
        </p:grpSpPr>
        <p:sp>
          <p:nvSpPr>
            <p:cNvPr id="271" name="Shape 271"/>
            <p:cNvSpPr/>
            <p:nvPr/>
          </p:nvSpPr>
          <p:spPr>
            <a:xfrm>
              <a:off x="0" y="4389978"/>
              <a:ext cx="1589082" cy="789941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b="0" sz="1800"/>
              </a:pPr>
              <a:endParaRPr b="1" sz="1600">
                <a:solidFill>
                  <a:srgbClr val="FFD624"/>
                </a:solidFill>
              </a:endParaRPr>
            </a:p>
            <a:p>
              <a:pPr lvl="0" algn="ctr">
                <a:defRPr b="0" sz="1800"/>
              </a:pPr>
              <a:r>
                <a:rPr b="1" sz="1400">
                  <a:solidFill>
                    <a:srgbClr val="FFFFFF"/>
                  </a:solidFill>
                </a:rPr>
                <a:t>Innovation</a:t>
              </a:r>
              <a:endParaRPr b="1" sz="1400">
                <a:solidFill>
                  <a:srgbClr val="FFFFFF"/>
                </a:solidFill>
              </a:endParaRPr>
            </a:p>
            <a:p>
              <a:pPr lvl="0">
                <a:defRPr b="0" sz="1800"/>
              </a:pPr>
              <a:r>
                <a:rPr b="1" sz="1600">
                  <a:solidFill>
                    <a:srgbClr val="FFFFFF"/>
                  </a:solidFill>
                </a:rPr>
                <a:t> </a:t>
              </a:r>
            </a:p>
          </p:txBody>
        </p:sp>
        <p:grpSp>
          <p:nvGrpSpPr>
            <p:cNvPr id="284" name="Group 284"/>
            <p:cNvGrpSpPr/>
            <p:nvPr/>
          </p:nvGrpSpPr>
          <p:grpSpPr>
            <a:xfrm>
              <a:off x="1610273" y="-1"/>
              <a:ext cx="7415829" cy="5547236"/>
              <a:chOff x="0" y="0"/>
              <a:chExt cx="7415827" cy="5547235"/>
            </a:xfrm>
          </p:grpSpPr>
          <p:sp>
            <p:nvSpPr>
              <p:cNvPr id="272" name="Shape 272"/>
              <p:cNvSpPr/>
              <p:nvPr/>
            </p:nvSpPr>
            <p:spPr>
              <a:xfrm rot="5400000">
                <a:off x="3140445" y="-309093"/>
                <a:ext cx="1167236" cy="7336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56"/>
                      <a:pt x="21600" y="57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573"/>
                    </a:lnTo>
                    <a:cubicBezTo>
                      <a:pt x="0" y="256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53339" cap="flat">
                <a:solidFill>
                  <a:srgbClr val="BFBFB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D624"/>
                    </a:solidFill>
                  </a:defRPr>
                </a:p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15612" y="2891756"/>
                <a:ext cx="7400216" cy="90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marL="48878" indent="-48878">
                  <a:buClr>
                    <a:srgbClr val="000000"/>
                  </a:buClr>
                  <a:buSzPct val="100000"/>
                  <a:buFont typeface="Arial"/>
                  <a:buChar char="•"/>
                  <a:defRPr b="0" sz="1800"/>
                </a:pPr>
                <a:r>
                  <a:rPr b="1" sz="1300"/>
                  <a:t>Cherishing heritage: </a:t>
                </a:r>
                <a:r>
                  <a:rPr sz="1300"/>
                  <a:t>developing quality standards for interventions on cultural heritage</a:t>
                </a:r>
                <a:endParaRPr b="1" sz="7600">
                  <a:solidFill>
                    <a:srgbClr val="FFD624"/>
                  </a:solidFill>
                </a:endParaRPr>
              </a:p>
              <a:p>
                <a:pPr lvl="0" marL="48878" indent="-48878">
                  <a:buClr>
                    <a:srgbClr val="000000"/>
                  </a:buClr>
                  <a:buSzPct val="100000"/>
                  <a:buFont typeface="Arial"/>
                  <a:buChar char="•"/>
                  <a:defRPr b="0" sz="1800"/>
                </a:pPr>
                <a:r>
                  <a:rPr b="1" sz="1300"/>
                  <a:t>Heritage at risk: </a:t>
                </a:r>
                <a:r>
                  <a:rPr sz="1300"/>
                  <a:t>fighting against illicit trade in cultural goods and managing risks for cultural heritage</a:t>
                </a:r>
              </a:p>
            </p:txBody>
          </p:sp>
          <p:grpSp>
            <p:nvGrpSpPr>
              <p:cNvPr id="283" name="Group 283"/>
              <p:cNvGrpSpPr/>
              <p:nvPr/>
            </p:nvGrpSpPr>
            <p:grpSpPr>
              <a:xfrm>
                <a:off x="0" y="-1"/>
                <a:ext cx="7392403" cy="5547236"/>
                <a:chOff x="0" y="0"/>
                <a:chExt cx="7392402" cy="5547234"/>
              </a:xfrm>
            </p:grpSpPr>
            <p:grpSp>
              <p:nvGrpSpPr>
                <p:cNvPr id="276" name="Group 276"/>
                <p:cNvGrpSpPr/>
                <p:nvPr/>
              </p:nvGrpSpPr>
              <p:grpSpPr>
                <a:xfrm>
                  <a:off x="0" y="-1"/>
                  <a:ext cx="7383003" cy="1484391"/>
                  <a:chOff x="0" y="0"/>
                  <a:chExt cx="7383002" cy="1484390"/>
                </a:xfrm>
              </p:grpSpPr>
              <p:sp>
                <p:nvSpPr>
                  <p:cNvPr id="274" name="Shape 274"/>
                  <p:cNvSpPr/>
                  <p:nvPr/>
                </p:nvSpPr>
                <p:spPr>
                  <a:xfrm>
                    <a:off x="0" y="142679"/>
                    <a:ext cx="7383003" cy="11990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3600"/>
                        </a:moveTo>
                        <a:lnTo>
                          <a:pt x="21600" y="18000"/>
                        </a:lnTo>
                        <a:cubicBezTo>
                          <a:pt x="21600" y="19988"/>
                          <a:pt x="21411" y="21600"/>
                          <a:pt x="21177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177" y="0"/>
                        </a:lnTo>
                        <a:cubicBezTo>
                          <a:pt x="21411" y="0"/>
                          <a:pt x="21600" y="1612"/>
                          <a:pt x="21600" y="360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53339" cap="flat">
                    <a:solidFill>
                      <a:srgbClr val="BFBFBF"/>
                    </a:solidFill>
                    <a:prstDash val="solid"/>
                    <a:beve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defTabSz="266700">
                      <a:lnSpc>
                        <a:spcPct val="90000"/>
                      </a:lnSpc>
                      <a:spcBef>
                        <a:spcPts val="1300"/>
                      </a:spcBef>
                      <a:defRPr b="0" sz="1500"/>
                    </a:pPr>
                  </a:p>
                </p:txBody>
              </p:sp>
              <p:sp>
                <p:nvSpPr>
                  <p:cNvPr id="275" name="Shape 275"/>
                  <p:cNvSpPr/>
                  <p:nvPr/>
                </p:nvSpPr>
                <p:spPr>
                  <a:xfrm>
                    <a:off x="0" y="-1"/>
                    <a:ext cx="7383003" cy="148439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1950" tIns="51950" rIns="51950" bIns="51950" numCol="1" anchor="ctr">
                    <a:spAutoFit/>
                  </a:bodyPr>
                  <a:lstStyle/>
                  <a:p>
                    <a:pPr lvl="1" marL="57150" indent="0" defTabSz="266700">
                      <a:lnSpc>
                        <a:spcPct val="90000"/>
                      </a:lnSpc>
                      <a:spcBef>
                        <a:spcPts val="1300"/>
                      </a:spcBef>
                      <a:buSzPct val="100000"/>
                      <a:buChar char="••"/>
                      <a:defRPr b="0" sz="1800"/>
                    </a:pPr>
                    <a:endParaRPr sz="1300"/>
                  </a:p>
                  <a:p>
                    <a:pPr lvl="1" marL="48878" indent="-48878" defTabSz="666750">
                      <a:lnSpc>
                        <a:spcPct val="90000"/>
                      </a:lnSpc>
                      <a:spcBef>
                        <a:spcPts val="2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Shared heritage: </a:t>
                    </a:r>
                    <a:r>
                      <a:rPr sz="1300"/>
                      <a:t>cultural heritage belongs to us all  </a:t>
                    </a:r>
                    <a:endParaRPr sz="1300"/>
                  </a:p>
                  <a:p>
                    <a:pPr lvl="1" marL="48878" indent="-48878" defTabSz="666750">
                      <a:lnSpc>
                        <a:spcPct val="90000"/>
                      </a:lnSpc>
                      <a:spcBef>
                        <a:spcPts val="2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Heritage at school: </a:t>
                    </a:r>
                    <a:r>
                      <a:rPr sz="1300"/>
                      <a:t>children discovering Europe's most precious treasures and traditions </a:t>
                    </a:r>
                    <a:endParaRPr sz="1300"/>
                  </a:p>
                  <a:p>
                    <a:pPr lvl="1" marL="48878" indent="-48878" defTabSz="666750">
                      <a:lnSpc>
                        <a:spcPct val="90000"/>
                      </a:lnSpc>
                      <a:spcBef>
                        <a:spcPts val="2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Youth for heritage: </a:t>
                    </a:r>
                    <a:r>
                      <a:rPr sz="1300"/>
                      <a:t>young people bringing new life to heritage</a:t>
                    </a:r>
                    <a:endParaRPr sz="1300"/>
                  </a:p>
                </p:txBody>
              </p:sp>
            </p:grpSp>
            <p:grpSp>
              <p:nvGrpSpPr>
                <p:cNvPr id="279" name="Group 279"/>
                <p:cNvGrpSpPr/>
                <p:nvPr/>
              </p:nvGrpSpPr>
              <p:grpSpPr>
                <a:xfrm>
                  <a:off x="0" y="1415833"/>
                  <a:ext cx="7383003" cy="1301697"/>
                  <a:chOff x="0" y="0"/>
                  <a:chExt cx="7383002" cy="1301696"/>
                </a:xfrm>
              </p:grpSpPr>
              <p:sp>
                <p:nvSpPr>
                  <p:cNvPr id="277" name="Shape 277"/>
                  <p:cNvSpPr/>
                  <p:nvPr/>
                </p:nvSpPr>
                <p:spPr>
                  <a:xfrm>
                    <a:off x="0" y="113024"/>
                    <a:ext cx="7383003" cy="10756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3600"/>
                        </a:moveTo>
                        <a:lnTo>
                          <a:pt x="21600" y="18000"/>
                        </a:lnTo>
                        <a:cubicBezTo>
                          <a:pt x="21600" y="19988"/>
                          <a:pt x="21328" y="21600"/>
                          <a:pt x="20993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0993" y="0"/>
                        </a:lnTo>
                        <a:cubicBezTo>
                          <a:pt x="21328" y="0"/>
                          <a:pt x="21600" y="1612"/>
                          <a:pt x="21600" y="360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53339" cap="flat">
                    <a:solidFill>
                      <a:srgbClr val="BFBFBF"/>
                    </a:solidFill>
                    <a:prstDash val="solid"/>
                    <a:beve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defTabSz="666750">
                      <a:lnSpc>
                        <a:spcPct val="90000"/>
                      </a:lnSpc>
                      <a:spcBef>
                        <a:spcPts val="1300"/>
                      </a:spcBef>
                      <a:defRPr sz="1100"/>
                    </a:pPr>
                  </a:p>
                </p:txBody>
              </p:sp>
              <p:sp>
                <p:nvSpPr>
                  <p:cNvPr id="278" name="Shape 278"/>
                  <p:cNvSpPr/>
                  <p:nvPr/>
                </p:nvSpPr>
                <p:spPr>
                  <a:xfrm>
                    <a:off x="0" y="-1"/>
                    <a:ext cx="7383003" cy="130169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70331" tIns="70331" rIns="70331" bIns="70331" numCol="1" anchor="ctr">
                    <a:spAutoFit/>
                  </a:bodyPr>
                  <a:lstStyle/>
                  <a:p>
                    <a:pPr lvl="1" marL="114300" indent="-114300" defTabSz="666750">
                      <a:lnSpc>
                        <a:spcPct val="90000"/>
                      </a:lnSpc>
                      <a:spcBef>
                        <a:spcPts val="1300"/>
                      </a:spcBef>
                      <a:buSzPct val="100000"/>
                      <a:buChar char="••"/>
                      <a:defRPr b="0" sz="1800"/>
                    </a:pPr>
                    <a:endParaRPr b="1" sz="1500"/>
                  </a:p>
                  <a:p>
                    <a:pPr lvl="1" marL="48878" indent="-48878" defTabSz="666750">
                      <a:lnSpc>
                        <a:spcPct val="90000"/>
                      </a:lnSpc>
                      <a:spcBef>
                        <a:spcPts val="2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Heritage in transition</a:t>
                    </a:r>
                    <a:r>
                      <a:rPr sz="1300"/>
                      <a:t>: re-imagining industrial, religious, military sites and landscapes</a:t>
                    </a:r>
                    <a:endParaRPr sz="1300"/>
                  </a:p>
                  <a:p>
                    <a:pPr lvl="1" marL="48878" indent="-48878" defTabSz="666750">
                      <a:lnSpc>
                        <a:spcPct val="90000"/>
                      </a:lnSpc>
                      <a:spcBef>
                        <a:spcPts val="2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Tourism and heritage</a:t>
                    </a:r>
                    <a:r>
                      <a:rPr sz="1300"/>
                      <a:t>: responsible and sustainable tourism around cultural heritage</a:t>
                    </a:r>
                  </a:p>
                </p:txBody>
              </p:sp>
            </p:grpSp>
            <p:grpSp>
              <p:nvGrpSpPr>
                <p:cNvPr id="282" name="Group 282"/>
                <p:cNvGrpSpPr/>
                <p:nvPr/>
              </p:nvGrpSpPr>
              <p:grpSpPr>
                <a:xfrm>
                  <a:off x="9399" y="4055238"/>
                  <a:ext cx="7383004" cy="1491997"/>
                  <a:chOff x="0" y="0"/>
                  <a:chExt cx="7383002" cy="1491995"/>
                </a:xfrm>
              </p:grpSpPr>
              <p:sp>
                <p:nvSpPr>
                  <p:cNvPr id="280" name="Shape 280"/>
                  <p:cNvSpPr/>
                  <p:nvPr/>
                </p:nvSpPr>
                <p:spPr>
                  <a:xfrm>
                    <a:off x="0" y="31341"/>
                    <a:ext cx="7383003" cy="14293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3600"/>
                        </a:moveTo>
                        <a:lnTo>
                          <a:pt x="21600" y="18000"/>
                        </a:lnTo>
                        <a:cubicBezTo>
                          <a:pt x="21600" y="19988"/>
                          <a:pt x="21373" y="21600"/>
                          <a:pt x="21094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094" y="0"/>
                        </a:lnTo>
                        <a:cubicBezTo>
                          <a:pt x="21373" y="0"/>
                          <a:pt x="21600" y="1612"/>
                          <a:pt x="21600" y="360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53339" cap="flat">
                    <a:solidFill>
                      <a:srgbClr val="BFBFBF"/>
                    </a:solidFill>
                    <a:prstDash val="solid"/>
                    <a:beve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600"/>
                      </a:spcBef>
                    </a:pPr>
                  </a:p>
                </p:txBody>
              </p:sp>
              <p:sp>
                <p:nvSpPr>
                  <p:cNvPr id="281" name="Shape 281"/>
                  <p:cNvSpPr/>
                  <p:nvPr/>
                </p:nvSpPr>
                <p:spPr>
                  <a:xfrm>
                    <a:off x="0" y="-1"/>
                    <a:ext cx="7383003" cy="149199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60197" tIns="60197" rIns="60197" bIns="60197" numCol="1" anchor="ctr">
                    <a:spAutoFit/>
                  </a:bodyPr>
                  <a:lstStyle/>
                  <a:p>
                    <a:pPr lvl="1" marL="48878" indent="-48878">
                      <a:spcBef>
                        <a:spcPts val="600"/>
                      </a:spcBef>
                      <a:buClr>
                        <a:srgbClr val="000000"/>
                      </a:buClr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Heritage-related skills: </a:t>
                    </a:r>
                    <a:r>
                      <a:rPr sz="1300"/>
                      <a:t>better education and training for traditional and new professions</a:t>
                    </a:r>
                    <a:endParaRPr sz="1300"/>
                  </a:p>
                  <a:p>
                    <a:pPr lvl="1" marL="48878" indent="-48878">
                      <a:spcBef>
                        <a:spcPts val="6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All for heritage: </a:t>
                    </a:r>
                    <a:r>
                      <a:rPr sz="1300"/>
                      <a:t>fostering social innovation and people's and communities participation </a:t>
                    </a:r>
                    <a:endParaRPr sz="1300"/>
                  </a:p>
                  <a:p>
                    <a:pPr lvl="1" marL="48878" indent="-48878">
                      <a:spcBef>
                        <a:spcPts val="600"/>
                      </a:spcBef>
                      <a:buSzPct val="100000"/>
                      <a:buFont typeface="Arial"/>
                      <a:buChar char="•"/>
                      <a:defRPr b="0" sz="1800"/>
                    </a:pPr>
                    <a:r>
                      <a:rPr b="1" sz="1300"/>
                      <a:t>Science for heritage: </a:t>
                    </a:r>
                    <a:r>
                      <a:rPr sz="1300"/>
                      <a:t>research, innovation, science and technology for the benefit of heritage</a:t>
                    </a:r>
                  </a:p>
                </p:txBody>
              </p:sp>
            </p:grpSp>
          </p:grpSp>
        </p:grpSp>
      </p:grpSp>
      <p:sp>
        <p:nvSpPr>
          <p:cNvPr id="286" name="Shape 286"/>
          <p:cNvSpPr/>
          <p:nvPr>
            <p:ph type="body" idx="1"/>
          </p:nvPr>
        </p:nvSpPr>
        <p:spPr>
          <a:xfrm>
            <a:off x="0" y="-1"/>
            <a:ext cx="9144000" cy="13407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spcBef>
                <a:spcPts val="8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sz="3500">
                <a:solidFill>
                  <a:srgbClr val="F58220"/>
                </a:solidFill>
              </a:rPr>
              <a:t>Ten European initiatives responding to </a:t>
            </a:r>
            <a:endParaRPr sz="3500">
              <a:solidFill>
                <a:srgbClr val="F58220"/>
              </a:solidFill>
            </a:endParaRPr>
          </a:p>
          <a:p>
            <a:pPr lvl="0" marL="0" indent="0" algn="ctr">
              <a:spcBef>
                <a:spcPts val="8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sz="3500">
                <a:solidFill>
                  <a:srgbClr val="F58220"/>
                </a:solidFill>
              </a:rPr>
              <a:t>four objectives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2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2080" y="2182835"/>
            <a:ext cx="3310612" cy="3441965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89" name="Shape 289"/>
          <p:cNvSpPr/>
          <p:nvPr/>
        </p:nvSpPr>
        <p:spPr>
          <a:xfrm>
            <a:off x="1037021" y="2028077"/>
            <a:ext cx="411104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 b="0"/>
            </a:pPr>
            <a:r>
              <a:rPr b="1"/>
              <a:t>https://ec.europa.eu/culture/european-year-cultural-heritage-2018_en</a:t>
            </a:r>
          </a:p>
        </p:txBody>
      </p:sp>
      <p:sp>
        <p:nvSpPr>
          <p:cNvPr id="290" name="Shape 290"/>
          <p:cNvSpPr/>
          <p:nvPr/>
        </p:nvSpPr>
        <p:spPr>
          <a:xfrm>
            <a:off x="827035" y="548679"/>
            <a:ext cx="8425486" cy="157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100"/>
              </a:spcBef>
              <a:defRPr b="0" sz="1800"/>
            </a:pPr>
            <a:r>
              <a:rPr b="1" sz="4800">
                <a:solidFill>
                  <a:srgbClr val="F58220"/>
                </a:solidFill>
              </a:rPr>
              <a:t>For more information:</a:t>
            </a:r>
            <a:endParaRPr b="1" sz="7600">
              <a:solidFill>
                <a:srgbClr val="FFD624"/>
              </a:solidFill>
            </a:endParaRPr>
          </a:p>
          <a:p>
            <a:pPr lvl="0" marL="342900" indent="-342900">
              <a:spcBef>
                <a:spcPts val="1800"/>
              </a:spcBef>
              <a:defRPr b="0" sz="1800"/>
            </a:pPr>
            <a:endParaRPr i="1" sz="900">
              <a:solidFill>
                <a:srgbClr val="FFC91D"/>
              </a:solidFill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953265" y="4368608"/>
            <a:ext cx="47351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 b="0"/>
            </a:pPr>
            <a:r>
              <a:rPr b="1"/>
              <a:t>EAC-EYCH2018@ec.europa.eu</a:t>
            </a:r>
          </a:p>
        </p:txBody>
      </p:sp>
      <p:pic>
        <p:nvPicPr>
          <p:cNvPr id="292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3016" y="2778840"/>
            <a:ext cx="1440753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2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058" y="3538920"/>
            <a:ext cx="710209" cy="71020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1037326" y="3338865"/>
            <a:ext cx="468052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b="1" sz="2000"/>
              <a:t>#</a:t>
            </a:r>
            <a:r>
              <a:rPr b="1"/>
              <a:t>EuropeForCulture</a:t>
            </a:r>
          </a:p>
        </p:txBody>
      </p:sp>
      <p:pic>
        <p:nvPicPr>
          <p:cNvPr id="295" name="image2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9807" y="2033083"/>
            <a:ext cx="540158" cy="5401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 300"/>
          <p:cNvGrpSpPr/>
          <p:nvPr/>
        </p:nvGrpSpPr>
        <p:grpSpPr>
          <a:xfrm>
            <a:off x="353207" y="4312992"/>
            <a:ext cx="449256" cy="511313"/>
            <a:chOff x="0" y="0"/>
            <a:chExt cx="449254" cy="511312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449255" cy="51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4" y="6007"/>
                  </a:moveTo>
                  <a:lnTo>
                    <a:pt x="17274" y="10685"/>
                  </a:lnTo>
                  <a:lnTo>
                    <a:pt x="20044" y="9356"/>
                  </a:lnTo>
                  <a:lnTo>
                    <a:pt x="10969" y="16056"/>
                  </a:lnTo>
                  <a:lnTo>
                    <a:pt x="10885" y="16085"/>
                  </a:lnTo>
                  <a:lnTo>
                    <a:pt x="10800" y="16114"/>
                  </a:lnTo>
                  <a:lnTo>
                    <a:pt x="10715" y="16085"/>
                  </a:lnTo>
                  <a:lnTo>
                    <a:pt x="10630" y="16056"/>
                  </a:lnTo>
                  <a:lnTo>
                    <a:pt x="1556" y="9356"/>
                  </a:lnTo>
                  <a:lnTo>
                    <a:pt x="4326" y="10685"/>
                  </a:lnTo>
                  <a:lnTo>
                    <a:pt x="4326" y="6007"/>
                  </a:lnTo>
                  <a:close/>
                  <a:moveTo>
                    <a:pt x="10800" y="0"/>
                  </a:moveTo>
                  <a:lnTo>
                    <a:pt x="0" y="7971"/>
                  </a:lnTo>
                  <a:lnTo>
                    <a:pt x="0" y="21109"/>
                  </a:lnTo>
                  <a:lnTo>
                    <a:pt x="5937" y="16749"/>
                  </a:lnTo>
                  <a:lnTo>
                    <a:pt x="6051" y="16692"/>
                  </a:lnTo>
                  <a:lnTo>
                    <a:pt x="6164" y="16692"/>
                  </a:lnTo>
                  <a:lnTo>
                    <a:pt x="6248" y="16720"/>
                  </a:lnTo>
                  <a:lnTo>
                    <a:pt x="6333" y="16807"/>
                  </a:lnTo>
                  <a:lnTo>
                    <a:pt x="6390" y="16922"/>
                  </a:lnTo>
                  <a:lnTo>
                    <a:pt x="6390" y="17009"/>
                  </a:lnTo>
                  <a:lnTo>
                    <a:pt x="6333" y="17125"/>
                  </a:lnTo>
                  <a:lnTo>
                    <a:pt x="6276" y="17211"/>
                  </a:lnTo>
                  <a:lnTo>
                    <a:pt x="368" y="21572"/>
                  </a:lnTo>
                  <a:lnTo>
                    <a:pt x="482" y="21572"/>
                  </a:lnTo>
                  <a:lnTo>
                    <a:pt x="566" y="21600"/>
                  </a:lnTo>
                  <a:lnTo>
                    <a:pt x="21034" y="21600"/>
                  </a:lnTo>
                  <a:lnTo>
                    <a:pt x="21118" y="21572"/>
                  </a:lnTo>
                  <a:lnTo>
                    <a:pt x="21232" y="21572"/>
                  </a:lnTo>
                  <a:lnTo>
                    <a:pt x="15324" y="17211"/>
                  </a:lnTo>
                  <a:lnTo>
                    <a:pt x="15267" y="17125"/>
                  </a:lnTo>
                  <a:lnTo>
                    <a:pt x="15210" y="17009"/>
                  </a:lnTo>
                  <a:lnTo>
                    <a:pt x="15210" y="16922"/>
                  </a:lnTo>
                  <a:lnTo>
                    <a:pt x="15267" y="16807"/>
                  </a:lnTo>
                  <a:lnTo>
                    <a:pt x="15352" y="16720"/>
                  </a:lnTo>
                  <a:lnTo>
                    <a:pt x="15436" y="16692"/>
                  </a:lnTo>
                  <a:lnTo>
                    <a:pt x="15549" y="16692"/>
                  </a:lnTo>
                  <a:lnTo>
                    <a:pt x="15663" y="16749"/>
                  </a:lnTo>
                  <a:lnTo>
                    <a:pt x="21600" y="21109"/>
                  </a:lnTo>
                  <a:lnTo>
                    <a:pt x="21600" y="79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2BF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143491" y="193463"/>
              <a:ext cx="162273" cy="1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" y="0"/>
                  </a:moveTo>
                  <a:lnTo>
                    <a:pt x="234" y="3231"/>
                  </a:lnTo>
                  <a:lnTo>
                    <a:pt x="77" y="6462"/>
                  </a:lnTo>
                  <a:lnTo>
                    <a:pt x="0" y="10800"/>
                  </a:lnTo>
                  <a:lnTo>
                    <a:pt x="77" y="15138"/>
                  </a:lnTo>
                  <a:lnTo>
                    <a:pt x="234" y="18369"/>
                  </a:lnTo>
                  <a:lnTo>
                    <a:pt x="468" y="20538"/>
                  </a:lnTo>
                  <a:lnTo>
                    <a:pt x="782" y="21600"/>
                  </a:lnTo>
                  <a:lnTo>
                    <a:pt x="20818" y="21600"/>
                  </a:lnTo>
                  <a:lnTo>
                    <a:pt x="21132" y="20538"/>
                  </a:lnTo>
                  <a:lnTo>
                    <a:pt x="21366" y="18369"/>
                  </a:lnTo>
                  <a:lnTo>
                    <a:pt x="21523" y="15138"/>
                  </a:lnTo>
                  <a:lnTo>
                    <a:pt x="21600" y="10800"/>
                  </a:lnTo>
                  <a:lnTo>
                    <a:pt x="21523" y="6462"/>
                  </a:lnTo>
                  <a:lnTo>
                    <a:pt x="21366" y="3231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72BF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143491" y="230381"/>
              <a:ext cx="162273" cy="1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2" y="0"/>
                  </a:moveTo>
                  <a:lnTo>
                    <a:pt x="468" y="1062"/>
                  </a:lnTo>
                  <a:lnTo>
                    <a:pt x="234" y="3231"/>
                  </a:lnTo>
                  <a:lnTo>
                    <a:pt x="77" y="6462"/>
                  </a:lnTo>
                  <a:lnTo>
                    <a:pt x="0" y="10800"/>
                  </a:lnTo>
                  <a:lnTo>
                    <a:pt x="77" y="15138"/>
                  </a:lnTo>
                  <a:lnTo>
                    <a:pt x="234" y="18369"/>
                  </a:lnTo>
                  <a:lnTo>
                    <a:pt x="468" y="20538"/>
                  </a:lnTo>
                  <a:lnTo>
                    <a:pt x="782" y="21600"/>
                  </a:lnTo>
                  <a:lnTo>
                    <a:pt x="20818" y="21600"/>
                  </a:lnTo>
                  <a:lnTo>
                    <a:pt x="21132" y="20538"/>
                  </a:lnTo>
                  <a:lnTo>
                    <a:pt x="21366" y="18369"/>
                  </a:lnTo>
                  <a:lnTo>
                    <a:pt x="21523" y="15138"/>
                  </a:lnTo>
                  <a:lnTo>
                    <a:pt x="21600" y="10800"/>
                  </a:lnTo>
                  <a:lnTo>
                    <a:pt x="21523" y="6462"/>
                  </a:lnTo>
                  <a:lnTo>
                    <a:pt x="21366" y="3231"/>
                  </a:lnTo>
                  <a:lnTo>
                    <a:pt x="21132" y="1062"/>
                  </a:lnTo>
                  <a:lnTo>
                    <a:pt x="20818" y="0"/>
                  </a:lnTo>
                  <a:close/>
                </a:path>
              </a:pathLst>
            </a:custGeom>
            <a:solidFill>
              <a:srgbClr val="72BF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43491" y="267971"/>
              <a:ext cx="68208" cy="1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" y="0"/>
                  </a:moveTo>
                  <a:lnTo>
                    <a:pt x="1113" y="1062"/>
                  </a:lnTo>
                  <a:lnTo>
                    <a:pt x="557" y="3231"/>
                  </a:lnTo>
                  <a:lnTo>
                    <a:pt x="183" y="6462"/>
                  </a:lnTo>
                  <a:lnTo>
                    <a:pt x="0" y="10800"/>
                  </a:lnTo>
                  <a:lnTo>
                    <a:pt x="183" y="15138"/>
                  </a:lnTo>
                  <a:lnTo>
                    <a:pt x="557" y="18369"/>
                  </a:lnTo>
                  <a:lnTo>
                    <a:pt x="1113" y="20538"/>
                  </a:lnTo>
                  <a:lnTo>
                    <a:pt x="1860" y="21600"/>
                  </a:lnTo>
                  <a:lnTo>
                    <a:pt x="19732" y="21600"/>
                  </a:lnTo>
                  <a:lnTo>
                    <a:pt x="20479" y="20538"/>
                  </a:lnTo>
                  <a:lnTo>
                    <a:pt x="21036" y="18369"/>
                  </a:lnTo>
                  <a:lnTo>
                    <a:pt x="21409" y="15138"/>
                  </a:lnTo>
                  <a:lnTo>
                    <a:pt x="21600" y="10800"/>
                  </a:lnTo>
                  <a:lnTo>
                    <a:pt x="21409" y="6462"/>
                  </a:lnTo>
                  <a:lnTo>
                    <a:pt x="21036" y="3231"/>
                  </a:lnTo>
                  <a:lnTo>
                    <a:pt x="20479" y="1062"/>
                  </a:lnTo>
                  <a:lnTo>
                    <a:pt x="19732" y="0"/>
                  </a:lnTo>
                  <a:close/>
                </a:path>
              </a:pathLst>
            </a:custGeom>
            <a:solidFill>
              <a:srgbClr val="72BF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  <p:pic>
        <p:nvPicPr>
          <p:cNvPr id="301" name="image30.png" descr="Image result for book icon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3207" y="5148907"/>
            <a:ext cx="584349" cy="584349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953265" y="5256415"/>
            <a:ext cx="47351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FD624"/>
                </a:solidFill>
                <a:hlinkClick r:id="rId7" invalidUrl="" action="" tgtFrame="" tooltip="" history="1" highlightClick="0" endSnd="0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D624"/>
                </a:solidFill>
                <a:hlinkClick r:id="rId7" invalidUrl="" action="" tgtFrame="" tooltip="" history="1" highlightClick="0" endSnd="0"/>
              </a:rPr>
              <a:t>Legal basis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xfrm>
            <a:off x="-36513" y="1340767"/>
            <a:ext cx="2952331" cy="187220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22884" indent="-222884" defTabSz="594359">
              <a:spcBef>
                <a:spcPts val="29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b="1" sz="1234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2349">
                <a:solidFill>
                  <a:srgbClr val="FFC9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" name="Shape 69"/>
          <p:cNvSpPr/>
          <p:nvPr/>
        </p:nvSpPr>
        <p:spPr>
          <a:xfrm>
            <a:off x="-252537" y="548679"/>
            <a:ext cx="8136906" cy="2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algn="ctr">
              <a:spcBef>
                <a:spcPts val="1200"/>
              </a:spcBef>
              <a:defRPr b="0" sz="1800"/>
            </a:pPr>
            <a:r>
              <a:rPr sz="5200">
                <a:solidFill>
                  <a:srgbClr val="FF0000"/>
                </a:solidFill>
              </a:rPr>
              <a:t>      </a:t>
            </a:r>
            <a:r>
              <a:rPr sz="4800">
                <a:solidFill>
                  <a:srgbClr val="F58220"/>
                </a:solidFill>
              </a:rPr>
              <a:t>What is cultural heritage?</a:t>
            </a:r>
            <a:endParaRPr b="1" sz="7600">
              <a:solidFill>
                <a:srgbClr val="FFD624"/>
              </a:solidFill>
            </a:endParaRPr>
          </a:p>
          <a:p>
            <a:pPr lvl="0" marL="342900" indent="-342900">
              <a:spcBef>
                <a:spcPts val="1800"/>
              </a:spcBef>
              <a:defRPr b="0" sz="1800"/>
            </a:pPr>
            <a:endParaRPr i="1" sz="900">
              <a:solidFill>
                <a:srgbClr val="FFC91D"/>
              </a:solid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827583" y="2060848"/>
            <a:ext cx="784887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>
              <a:defRPr b="0" sz="1800"/>
            </a:pPr>
            <a:r>
              <a:rPr sz="2000"/>
              <a:t>Resources inherited from the past in all forms and aspects: </a:t>
            </a:r>
            <a:r>
              <a:rPr b="1" sz="2000">
                <a:solidFill>
                  <a:srgbClr val="2D5EC1"/>
                </a:solidFill>
              </a:rPr>
              <a:t>tangible, intangible and digital</a:t>
            </a:r>
            <a:r>
              <a:rPr sz="2000"/>
              <a:t>. Including:  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948881" y="555859"/>
            <a:ext cx="670792" cy="712902"/>
            <a:chOff x="0" y="0"/>
            <a:chExt cx="670790" cy="712900"/>
          </a:xfrm>
        </p:grpSpPr>
        <p:sp>
          <p:nvSpPr>
            <p:cNvPr id="71" name="Shape 71"/>
            <p:cNvSpPr/>
            <p:nvPr/>
          </p:nvSpPr>
          <p:spPr>
            <a:xfrm>
              <a:off x="63062" y="444830"/>
              <a:ext cx="164514" cy="26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65" y="19841"/>
                  </a:lnTo>
                  <a:lnTo>
                    <a:pt x="2575" y="20241"/>
                  </a:lnTo>
                  <a:lnTo>
                    <a:pt x="2690" y="20558"/>
                  </a:lnTo>
                  <a:lnTo>
                    <a:pt x="3024" y="20801"/>
                  </a:lnTo>
                  <a:lnTo>
                    <a:pt x="3359" y="21118"/>
                  </a:lnTo>
                  <a:lnTo>
                    <a:pt x="3693" y="21279"/>
                  </a:lnTo>
                  <a:lnTo>
                    <a:pt x="4142" y="21439"/>
                  </a:lnTo>
                  <a:lnTo>
                    <a:pt x="4591" y="21521"/>
                  </a:lnTo>
                  <a:lnTo>
                    <a:pt x="5150" y="21600"/>
                  </a:lnTo>
                  <a:lnTo>
                    <a:pt x="18915" y="21600"/>
                  </a:lnTo>
                  <a:lnTo>
                    <a:pt x="19584" y="21521"/>
                  </a:lnTo>
                  <a:lnTo>
                    <a:pt x="20147" y="21361"/>
                  </a:lnTo>
                  <a:lnTo>
                    <a:pt x="20592" y="21200"/>
                  </a:lnTo>
                  <a:lnTo>
                    <a:pt x="21041" y="20879"/>
                  </a:lnTo>
                  <a:lnTo>
                    <a:pt x="21375" y="20480"/>
                  </a:lnTo>
                  <a:lnTo>
                    <a:pt x="21600" y="20159"/>
                  </a:lnTo>
                  <a:lnTo>
                    <a:pt x="21600" y="19281"/>
                  </a:lnTo>
                  <a:lnTo>
                    <a:pt x="17013" y="400"/>
                  </a:lnTo>
                  <a:lnTo>
                    <a:pt x="11863" y="161"/>
                  </a:lnTo>
                  <a:lnTo>
                    <a:pt x="7501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629017" y="228391"/>
              <a:ext cx="41774" cy="16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54" y="20677"/>
                  </a:lnTo>
                  <a:lnTo>
                    <a:pt x="8824" y="19614"/>
                  </a:lnTo>
                  <a:lnTo>
                    <a:pt x="12343" y="18555"/>
                  </a:lnTo>
                  <a:lnTo>
                    <a:pt x="15429" y="17231"/>
                  </a:lnTo>
                  <a:lnTo>
                    <a:pt x="18081" y="15771"/>
                  </a:lnTo>
                  <a:lnTo>
                    <a:pt x="19832" y="14181"/>
                  </a:lnTo>
                  <a:lnTo>
                    <a:pt x="21167" y="12455"/>
                  </a:lnTo>
                  <a:lnTo>
                    <a:pt x="21600" y="10735"/>
                  </a:lnTo>
                  <a:lnTo>
                    <a:pt x="21167" y="9009"/>
                  </a:lnTo>
                  <a:lnTo>
                    <a:pt x="19832" y="7419"/>
                  </a:lnTo>
                  <a:lnTo>
                    <a:pt x="18081" y="5829"/>
                  </a:lnTo>
                  <a:lnTo>
                    <a:pt x="15429" y="4369"/>
                  </a:lnTo>
                  <a:lnTo>
                    <a:pt x="12343" y="3045"/>
                  </a:lnTo>
                  <a:lnTo>
                    <a:pt x="8824" y="1851"/>
                  </a:lnTo>
                  <a:lnTo>
                    <a:pt x="4854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188672"/>
              <a:ext cx="136385" cy="23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84" y="88"/>
                  </a:lnTo>
                  <a:lnTo>
                    <a:pt x="9722" y="88"/>
                  </a:lnTo>
                  <a:lnTo>
                    <a:pt x="8777" y="176"/>
                  </a:lnTo>
                  <a:lnTo>
                    <a:pt x="7832" y="268"/>
                  </a:lnTo>
                  <a:lnTo>
                    <a:pt x="6887" y="448"/>
                  </a:lnTo>
                  <a:lnTo>
                    <a:pt x="6074" y="628"/>
                  </a:lnTo>
                  <a:lnTo>
                    <a:pt x="5267" y="895"/>
                  </a:lnTo>
                  <a:lnTo>
                    <a:pt x="4455" y="1255"/>
                  </a:lnTo>
                  <a:lnTo>
                    <a:pt x="3648" y="1611"/>
                  </a:lnTo>
                  <a:lnTo>
                    <a:pt x="2968" y="2059"/>
                  </a:lnTo>
                  <a:lnTo>
                    <a:pt x="2294" y="2506"/>
                  </a:lnTo>
                  <a:lnTo>
                    <a:pt x="1758" y="3046"/>
                  </a:lnTo>
                  <a:lnTo>
                    <a:pt x="1216" y="3585"/>
                  </a:lnTo>
                  <a:lnTo>
                    <a:pt x="812" y="4121"/>
                  </a:lnTo>
                  <a:lnTo>
                    <a:pt x="403" y="4749"/>
                  </a:lnTo>
                  <a:lnTo>
                    <a:pt x="271" y="5288"/>
                  </a:lnTo>
                  <a:lnTo>
                    <a:pt x="0" y="5916"/>
                  </a:lnTo>
                  <a:lnTo>
                    <a:pt x="0" y="15772"/>
                  </a:lnTo>
                  <a:lnTo>
                    <a:pt x="271" y="16312"/>
                  </a:lnTo>
                  <a:lnTo>
                    <a:pt x="403" y="16939"/>
                  </a:lnTo>
                  <a:lnTo>
                    <a:pt x="812" y="17475"/>
                  </a:lnTo>
                  <a:lnTo>
                    <a:pt x="1216" y="18103"/>
                  </a:lnTo>
                  <a:lnTo>
                    <a:pt x="1758" y="18642"/>
                  </a:lnTo>
                  <a:lnTo>
                    <a:pt x="2294" y="19090"/>
                  </a:lnTo>
                  <a:lnTo>
                    <a:pt x="2968" y="19538"/>
                  </a:lnTo>
                  <a:lnTo>
                    <a:pt x="3648" y="19985"/>
                  </a:lnTo>
                  <a:lnTo>
                    <a:pt x="4455" y="20345"/>
                  </a:lnTo>
                  <a:lnTo>
                    <a:pt x="5267" y="20701"/>
                  </a:lnTo>
                  <a:lnTo>
                    <a:pt x="6074" y="20972"/>
                  </a:lnTo>
                  <a:lnTo>
                    <a:pt x="6887" y="21240"/>
                  </a:lnTo>
                  <a:lnTo>
                    <a:pt x="7832" y="21420"/>
                  </a:lnTo>
                  <a:lnTo>
                    <a:pt x="8777" y="21508"/>
                  </a:lnTo>
                  <a:lnTo>
                    <a:pt x="9722" y="21508"/>
                  </a:lnTo>
                  <a:lnTo>
                    <a:pt x="149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155125" y="39718"/>
              <a:ext cx="390380" cy="53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799" y="559"/>
                  </a:lnTo>
                  <a:lnTo>
                    <a:pt x="20044" y="1038"/>
                  </a:lnTo>
                  <a:lnTo>
                    <a:pt x="19194" y="1478"/>
                  </a:lnTo>
                  <a:lnTo>
                    <a:pt x="18393" y="1916"/>
                  </a:lnTo>
                  <a:lnTo>
                    <a:pt x="17591" y="2316"/>
                  </a:lnTo>
                  <a:lnTo>
                    <a:pt x="16790" y="2715"/>
                  </a:lnTo>
                  <a:lnTo>
                    <a:pt x="15139" y="3355"/>
                  </a:lnTo>
                  <a:lnTo>
                    <a:pt x="13583" y="3953"/>
                  </a:lnTo>
                  <a:lnTo>
                    <a:pt x="12026" y="4393"/>
                  </a:lnTo>
                  <a:lnTo>
                    <a:pt x="10564" y="4791"/>
                  </a:lnTo>
                  <a:lnTo>
                    <a:pt x="9197" y="5110"/>
                  </a:lnTo>
                  <a:lnTo>
                    <a:pt x="8158" y="5310"/>
                  </a:lnTo>
                  <a:lnTo>
                    <a:pt x="7075" y="5470"/>
                  </a:lnTo>
                  <a:lnTo>
                    <a:pt x="5942" y="5589"/>
                  </a:lnTo>
                  <a:lnTo>
                    <a:pt x="4764" y="5710"/>
                  </a:lnTo>
                  <a:lnTo>
                    <a:pt x="2358" y="5869"/>
                  </a:lnTo>
                  <a:lnTo>
                    <a:pt x="0" y="5990"/>
                  </a:lnTo>
                  <a:lnTo>
                    <a:pt x="0" y="15651"/>
                  </a:lnTo>
                  <a:lnTo>
                    <a:pt x="2358" y="15731"/>
                  </a:lnTo>
                  <a:lnTo>
                    <a:pt x="4764" y="15891"/>
                  </a:lnTo>
                  <a:lnTo>
                    <a:pt x="5942" y="16011"/>
                  </a:lnTo>
                  <a:lnTo>
                    <a:pt x="7075" y="16169"/>
                  </a:lnTo>
                  <a:lnTo>
                    <a:pt x="8158" y="16330"/>
                  </a:lnTo>
                  <a:lnTo>
                    <a:pt x="9197" y="16529"/>
                  </a:lnTo>
                  <a:lnTo>
                    <a:pt x="10564" y="16849"/>
                  </a:lnTo>
                  <a:lnTo>
                    <a:pt x="12026" y="17207"/>
                  </a:lnTo>
                  <a:lnTo>
                    <a:pt x="13583" y="17688"/>
                  </a:lnTo>
                  <a:lnTo>
                    <a:pt x="15139" y="18245"/>
                  </a:lnTo>
                  <a:lnTo>
                    <a:pt x="16790" y="18926"/>
                  </a:lnTo>
                  <a:lnTo>
                    <a:pt x="17591" y="19284"/>
                  </a:lnTo>
                  <a:lnTo>
                    <a:pt x="18393" y="19684"/>
                  </a:lnTo>
                  <a:lnTo>
                    <a:pt x="19194" y="20122"/>
                  </a:lnTo>
                  <a:lnTo>
                    <a:pt x="20044" y="20601"/>
                  </a:lnTo>
                  <a:lnTo>
                    <a:pt x="20799" y="2108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564244" y="-1"/>
              <a:ext cx="47743" cy="61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74" y="36"/>
                  </a:lnTo>
                  <a:lnTo>
                    <a:pt x="5779" y="243"/>
                  </a:lnTo>
                  <a:lnTo>
                    <a:pt x="0" y="729"/>
                  </a:lnTo>
                  <a:lnTo>
                    <a:pt x="0" y="20836"/>
                  </a:lnTo>
                  <a:lnTo>
                    <a:pt x="5779" y="21357"/>
                  </a:lnTo>
                  <a:lnTo>
                    <a:pt x="7326" y="21462"/>
                  </a:lnTo>
                  <a:lnTo>
                    <a:pt x="8874" y="21532"/>
                  </a:lnTo>
                  <a:lnTo>
                    <a:pt x="10800" y="21600"/>
                  </a:lnTo>
                  <a:lnTo>
                    <a:pt x="14274" y="21600"/>
                  </a:lnTo>
                  <a:lnTo>
                    <a:pt x="15805" y="21532"/>
                  </a:lnTo>
                  <a:lnTo>
                    <a:pt x="18126" y="21392"/>
                  </a:lnTo>
                  <a:lnTo>
                    <a:pt x="20053" y="21219"/>
                  </a:lnTo>
                  <a:lnTo>
                    <a:pt x="21205" y="21010"/>
                  </a:lnTo>
                  <a:lnTo>
                    <a:pt x="21600" y="20767"/>
                  </a:lnTo>
                  <a:lnTo>
                    <a:pt x="21600" y="833"/>
                  </a:lnTo>
                  <a:lnTo>
                    <a:pt x="21205" y="590"/>
                  </a:lnTo>
                  <a:lnTo>
                    <a:pt x="20053" y="347"/>
                  </a:lnTo>
                  <a:lnTo>
                    <a:pt x="18126" y="173"/>
                  </a:lnTo>
                  <a:lnTo>
                    <a:pt x="15805" y="36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</p:grpSp>
      <p:sp>
        <p:nvSpPr>
          <p:cNvPr id="77" name="Shape 77"/>
          <p:cNvSpPr/>
          <p:nvPr/>
        </p:nvSpPr>
        <p:spPr>
          <a:xfrm>
            <a:off x="827583" y="3501008"/>
            <a:ext cx="4389784" cy="28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Monuments and sites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Landscapes and natural sites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Skills, knowledge and expressions of human creativity (oral traditions, festivals, songs, etc.)</a:t>
            </a:r>
            <a:endParaRPr b="1" sz="7600">
              <a:solidFill>
                <a:srgbClr val="FFD62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364088" y="3501008"/>
            <a:ext cx="3312369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Collections in museums, libraries and archives (paintings, books, artefacts, etc.) 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 Film heritage</a:t>
            </a:r>
            <a:r>
              <a:rPr sz="2000"/>
              <a:t> </a:t>
            </a:r>
            <a:endParaRPr b="1" sz="7600">
              <a:solidFill>
                <a:srgbClr val="FFD624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887016" y="1916832"/>
            <a:ext cx="7141368" cy="44644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i="0" sz="1800">
                <a:solidFill>
                  <a:srgbClr val="000000"/>
                </a:solidFill>
              </a:defRPr>
            </a:pPr>
            <a:endParaRPr sz="2000"/>
          </a:p>
          <a:p>
            <a:pPr lvl="0" marL="285750" indent="-285750" algn="just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To encourage the </a:t>
            </a:r>
            <a:r>
              <a:rPr b="1" sz="2000">
                <a:solidFill>
                  <a:srgbClr val="2D5EC1"/>
                </a:solidFill>
              </a:rPr>
              <a:t>sharing and appreciation</a:t>
            </a:r>
            <a:r>
              <a:rPr b="1" sz="2000">
                <a:solidFill>
                  <a:srgbClr val="7030A0"/>
                </a:solidFill>
              </a:rPr>
              <a:t> </a:t>
            </a:r>
            <a:r>
              <a:rPr sz="2000"/>
              <a:t>of Europe's cultural heritage as a </a:t>
            </a:r>
            <a:r>
              <a:rPr b="1" sz="2000">
                <a:solidFill>
                  <a:srgbClr val="2D5EC1"/>
                </a:solidFill>
              </a:rPr>
              <a:t>shared resource; </a:t>
            </a:r>
            <a:endParaRPr b="1" sz="2000">
              <a:solidFill>
                <a:srgbClr val="2D5EC1"/>
              </a:solidFill>
            </a:endParaRPr>
          </a:p>
          <a:p>
            <a:pPr lvl="0" algn="just">
              <a:buClr>
                <a:srgbClr val="2D5EC1"/>
              </a:buClr>
              <a:defRPr i="0" sz="1800">
                <a:solidFill>
                  <a:srgbClr val="000000"/>
                </a:solidFill>
              </a:defRPr>
            </a:pPr>
            <a:endParaRPr b="1" sz="2000">
              <a:solidFill>
                <a:srgbClr val="2D5EC1"/>
              </a:solidFill>
            </a:endParaRPr>
          </a:p>
          <a:p>
            <a:pPr lvl="0" marL="285750" indent="-285750" algn="just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To raise awareness of </a:t>
            </a:r>
            <a:r>
              <a:rPr b="1" sz="2000">
                <a:solidFill>
                  <a:srgbClr val="2D5EC1"/>
                </a:solidFill>
              </a:rPr>
              <a:t>common history and values; </a:t>
            </a:r>
            <a:endParaRPr b="1" sz="2000">
              <a:solidFill>
                <a:srgbClr val="2D5EC1"/>
              </a:solidFill>
            </a:endParaRPr>
          </a:p>
          <a:p>
            <a:pPr lvl="0" marL="0" indent="0" algn="just">
              <a:buSzTx/>
              <a:buNone/>
              <a:defRPr i="0" sz="1800">
                <a:solidFill>
                  <a:srgbClr val="000000"/>
                </a:solidFill>
              </a:defRPr>
            </a:pPr>
            <a:endParaRPr sz="2000"/>
          </a:p>
          <a:p>
            <a:pPr lvl="0" marL="285750" indent="-285750" algn="just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To reinforce a sense of belonging to </a:t>
            </a:r>
            <a:r>
              <a:rPr b="1" sz="2000">
                <a:solidFill>
                  <a:srgbClr val="2D5EC1"/>
                </a:solidFill>
              </a:rPr>
              <a:t>Europe;</a:t>
            </a:r>
            <a:r>
              <a:rPr sz="2000"/>
              <a:t> and</a:t>
            </a:r>
            <a:endParaRPr sz="2000"/>
          </a:p>
          <a:p>
            <a:pPr lvl="0" marL="0" indent="0" algn="just">
              <a:buSzTx/>
              <a:buNone/>
              <a:defRPr i="0" sz="1800">
                <a:solidFill>
                  <a:srgbClr val="000000"/>
                </a:solidFill>
              </a:defRPr>
            </a:pPr>
            <a:endParaRPr b="1" sz="2000">
              <a:solidFill>
                <a:srgbClr val="2D5EC1"/>
              </a:solidFill>
            </a:endParaRPr>
          </a:p>
          <a:p>
            <a:pPr lvl="0" marL="285750" indent="-285750" algn="just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To better </a:t>
            </a:r>
            <a:r>
              <a:rPr b="1" sz="2000">
                <a:solidFill>
                  <a:srgbClr val="2D5EC1"/>
                </a:solidFill>
              </a:rPr>
              <a:t>protect, safeguard, reuse, enhance, valorise </a:t>
            </a:r>
            <a:r>
              <a:rPr sz="2000"/>
              <a:t>and </a:t>
            </a:r>
            <a:r>
              <a:rPr b="1" sz="2000">
                <a:solidFill>
                  <a:srgbClr val="2D5EC1"/>
                </a:solidFill>
              </a:rPr>
              <a:t>promote </a:t>
            </a:r>
            <a:r>
              <a:rPr sz="2000"/>
              <a:t>Europe's cultural heritage. </a:t>
            </a:r>
          </a:p>
        </p:txBody>
      </p:sp>
      <p:sp>
        <p:nvSpPr>
          <p:cNvPr id="81" name="Shape 81"/>
          <p:cNvSpPr/>
          <p:nvPr/>
        </p:nvSpPr>
        <p:spPr>
          <a:xfrm>
            <a:off x="2051719" y="332656"/>
            <a:ext cx="7416825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sz="4800">
                <a:solidFill>
                  <a:srgbClr val="F58220"/>
                </a:solidFill>
              </a:rPr>
              <a:t>Why a Year for 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r>
              <a:rPr sz="4800">
                <a:solidFill>
                  <a:srgbClr val="F58220"/>
                </a:solidFill>
              </a:rPr>
              <a:t>Cultural Heritage?</a:t>
            </a:r>
            <a:endParaRPr b="1" sz="7600">
              <a:solidFill>
                <a:srgbClr val="FFD624"/>
              </a:solidFill>
            </a:endParaRPr>
          </a:p>
        </p:txBody>
      </p:sp>
      <p:grpSp>
        <p:nvGrpSpPr>
          <p:cNvPr id="87" name="Group 87"/>
          <p:cNvGrpSpPr/>
          <p:nvPr/>
        </p:nvGrpSpPr>
        <p:grpSpPr>
          <a:xfrm>
            <a:off x="1043660" y="523080"/>
            <a:ext cx="538738" cy="817687"/>
            <a:chOff x="52" y="48"/>
            <a:chExt cx="538737" cy="817686"/>
          </a:xfrm>
        </p:grpSpPr>
        <p:sp>
          <p:nvSpPr>
            <p:cNvPr id="82" name="Shape 82"/>
            <p:cNvSpPr/>
            <p:nvPr/>
          </p:nvSpPr>
          <p:spPr>
            <a:xfrm>
              <a:off x="162206" y="691746"/>
              <a:ext cx="214482" cy="43992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162206" y="624007"/>
              <a:ext cx="214482" cy="43992"/>
            </a:xfrm>
            <a:prstGeom prst="rect">
              <a:avLst/>
            </a:pr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162206" y="759485"/>
              <a:ext cx="214482" cy="5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lnTo>
                    <a:pt x="126" y="5738"/>
                  </a:lnTo>
                  <a:lnTo>
                    <a:pt x="511" y="8373"/>
                  </a:lnTo>
                  <a:lnTo>
                    <a:pt x="1027" y="10574"/>
                  </a:lnTo>
                  <a:lnTo>
                    <a:pt x="1800" y="11910"/>
                  </a:lnTo>
                  <a:lnTo>
                    <a:pt x="9897" y="21149"/>
                  </a:lnTo>
                  <a:lnTo>
                    <a:pt x="10797" y="21600"/>
                  </a:lnTo>
                  <a:lnTo>
                    <a:pt x="11698" y="21149"/>
                  </a:lnTo>
                  <a:lnTo>
                    <a:pt x="19800" y="11910"/>
                  </a:lnTo>
                  <a:lnTo>
                    <a:pt x="20568" y="10574"/>
                  </a:lnTo>
                  <a:lnTo>
                    <a:pt x="21084" y="8373"/>
                  </a:lnTo>
                  <a:lnTo>
                    <a:pt x="21468" y="5738"/>
                  </a:lnTo>
                  <a:lnTo>
                    <a:pt x="21600" y="30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169838" y="287647"/>
              <a:ext cx="199166" cy="31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5261" y="2795"/>
                  </a:lnTo>
                  <a:lnTo>
                    <a:pt x="4847" y="2956"/>
                  </a:lnTo>
                  <a:lnTo>
                    <a:pt x="4433" y="3040"/>
                  </a:lnTo>
                  <a:lnTo>
                    <a:pt x="3878" y="2956"/>
                  </a:lnTo>
                  <a:lnTo>
                    <a:pt x="3464" y="2795"/>
                  </a:lnTo>
                  <a:lnTo>
                    <a:pt x="0" y="1069"/>
                  </a:lnTo>
                  <a:lnTo>
                    <a:pt x="7478" y="21600"/>
                  </a:lnTo>
                  <a:lnTo>
                    <a:pt x="14122" y="21600"/>
                  </a:lnTo>
                  <a:lnTo>
                    <a:pt x="21600" y="1069"/>
                  </a:lnTo>
                  <a:lnTo>
                    <a:pt x="18142" y="2795"/>
                  </a:lnTo>
                  <a:lnTo>
                    <a:pt x="17722" y="2956"/>
                  </a:lnTo>
                  <a:lnTo>
                    <a:pt x="17172" y="3040"/>
                  </a:lnTo>
                  <a:lnTo>
                    <a:pt x="16753" y="2956"/>
                  </a:lnTo>
                  <a:lnTo>
                    <a:pt x="16339" y="27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52" y="48"/>
              <a:ext cx="538738" cy="60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9675" y="42"/>
                  </a:lnTo>
                  <a:lnTo>
                    <a:pt x="8650" y="170"/>
                  </a:lnTo>
                  <a:lnTo>
                    <a:pt x="7574" y="427"/>
                  </a:lnTo>
                  <a:lnTo>
                    <a:pt x="6602" y="727"/>
                  </a:lnTo>
                  <a:lnTo>
                    <a:pt x="5682" y="1112"/>
                  </a:lnTo>
                  <a:lnTo>
                    <a:pt x="4760" y="1539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9" y="3293"/>
                  </a:lnTo>
                  <a:lnTo>
                    <a:pt x="1842" y="3977"/>
                  </a:lnTo>
                  <a:lnTo>
                    <a:pt x="1331" y="4704"/>
                  </a:lnTo>
                  <a:lnTo>
                    <a:pt x="870" y="5517"/>
                  </a:lnTo>
                  <a:lnTo>
                    <a:pt x="511" y="6330"/>
                  </a:lnTo>
                  <a:lnTo>
                    <a:pt x="256" y="7186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5"/>
                  </a:lnTo>
                  <a:lnTo>
                    <a:pt x="256" y="10864"/>
                  </a:lnTo>
                  <a:lnTo>
                    <a:pt x="511" y="11720"/>
                  </a:lnTo>
                  <a:lnTo>
                    <a:pt x="870" y="12489"/>
                  </a:lnTo>
                  <a:lnTo>
                    <a:pt x="1331" y="13260"/>
                  </a:lnTo>
                  <a:lnTo>
                    <a:pt x="1792" y="13945"/>
                  </a:lnTo>
                  <a:lnTo>
                    <a:pt x="2303" y="14628"/>
                  </a:lnTo>
                  <a:lnTo>
                    <a:pt x="2867" y="15312"/>
                  </a:lnTo>
                  <a:lnTo>
                    <a:pt x="3993" y="16682"/>
                  </a:lnTo>
                  <a:lnTo>
                    <a:pt x="5015" y="18136"/>
                  </a:lnTo>
                  <a:lnTo>
                    <a:pt x="5476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1" y="21600"/>
                  </a:lnTo>
                  <a:lnTo>
                    <a:pt x="8547" y="21600"/>
                  </a:lnTo>
                  <a:lnTo>
                    <a:pt x="6807" y="14885"/>
                  </a:lnTo>
                  <a:lnTo>
                    <a:pt x="5579" y="9880"/>
                  </a:lnTo>
                  <a:lnTo>
                    <a:pt x="5579" y="9666"/>
                  </a:lnTo>
                  <a:lnTo>
                    <a:pt x="5682" y="9496"/>
                  </a:lnTo>
                  <a:lnTo>
                    <a:pt x="5835" y="9410"/>
                  </a:lnTo>
                  <a:lnTo>
                    <a:pt x="6040" y="9366"/>
                  </a:lnTo>
                  <a:lnTo>
                    <a:pt x="6193" y="9366"/>
                  </a:lnTo>
                  <a:lnTo>
                    <a:pt x="6399" y="9452"/>
                  </a:lnTo>
                  <a:lnTo>
                    <a:pt x="8446" y="10950"/>
                  </a:lnTo>
                  <a:lnTo>
                    <a:pt x="10442" y="9452"/>
                  </a:lnTo>
                  <a:lnTo>
                    <a:pt x="10647" y="9366"/>
                  </a:lnTo>
                  <a:lnTo>
                    <a:pt x="10953" y="9366"/>
                  </a:lnTo>
                  <a:lnTo>
                    <a:pt x="11158" y="9452"/>
                  </a:lnTo>
                  <a:lnTo>
                    <a:pt x="13156" y="10950"/>
                  </a:lnTo>
                  <a:lnTo>
                    <a:pt x="15201" y="9452"/>
                  </a:lnTo>
                  <a:lnTo>
                    <a:pt x="15407" y="9366"/>
                  </a:lnTo>
                  <a:lnTo>
                    <a:pt x="15560" y="9366"/>
                  </a:lnTo>
                  <a:lnTo>
                    <a:pt x="15765" y="9410"/>
                  </a:lnTo>
                  <a:lnTo>
                    <a:pt x="15918" y="9496"/>
                  </a:lnTo>
                  <a:lnTo>
                    <a:pt x="16021" y="9666"/>
                  </a:lnTo>
                  <a:lnTo>
                    <a:pt x="16021" y="9880"/>
                  </a:lnTo>
                  <a:lnTo>
                    <a:pt x="14793" y="14885"/>
                  </a:lnTo>
                  <a:lnTo>
                    <a:pt x="13053" y="21600"/>
                  </a:lnTo>
                  <a:lnTo>
                    <a:pt x="15101" y="21600"/>
                  </a:lnTo>
                  <a:lnTo>
                    <a:pt x="15356" y="20659"/>
                  </a:lnTo>
                  <a:lnTo>
                    <a:pt x="15715" y="19761"/>
                  </a:lnTo>
                  <a:lnTo>
                    <a:pt x="16124" y="18906"/>
                  </a:lnTo>
                  <a:lnTo>
                    <a:pt x="16585" y="18136"/>
                  </a:lnTo>
                  <a:lnTo>
                    <a:pt x="17607" y="16682"/>
                  </a:lnTo>
                  <a:lnTo>
                    <a:pt x="18735" y="15312"/>
                  </a:lnTo>
                  <a:lnTo>
                    <a:pt x="19297" y="14628"/>
                  </a:lnTo>
                  <a:lnTo>
                    <a:pt x="19810" y="13945"/>
                  </a:lnTo>
                  <a:lnTo>
                    <a:pt x="20269" y="13260"/>
                  </a:lnTo>
                  <a:lnTo>
                    <a:pt x="20730" y="12489"/>
                  </a:lnTo>
                  <a:lnTo>
                    <a:pt x="21089" y="11720"/>
                  </a:lnTo>
                  <a:lnTo>
                    <a:pt x="21344" y="10864"/>
                  </a:lnTo>
                  <a:lnTo>
                    <a:pt x="21499" y="9965"/>
                  </a:lnTo>
                  <a:lnTo>
                    <a:pt x="21550" y="9496"/>
                  </a:lnTo>
                  <a:lnTo>
                    <a:pt x="21600" y="9025"/>
                  </a:lnTo>
                  <a:lnTo>
                    <a:pt x="21499" y="8084"/>
                  </a:lnTo>
                  <a:lnTo>
                    <a:pt x="21344" y="7186"/>
                  </a:lnTo>
                  <a:lnTo>
                    <a:pt x="21089" y="6330"/>
                  </a:lnTo>
                  <a:lnTo>
                    <a:pt x="20730" y="5517"/>
                  </a:lnTo>
                  <a:lnTo>
                    <a:pt x="20269" y="4704"/>
                  </a:lnTo>
                  <a:lnTo>
                    <a:pt x="19758" y="3977"/>
                  </a:lnTo>
                  <a:lnTo>
                    <a:pt x="19093" y="3293"/>
                  </a:lnTo>
                  <a:lnTo>
                    <a:pt x="18427" y="2652"/>
                  </a:lnTo>
                  <a:lnTo>
                    <a:pt x="17660" y="2053"/>
                  </a:lnTo>
                  <a:lnTo>
                    <a:pt x="16840" y="1539"/>
                  </a:lnTo>
                  <a:lnTo>
                    <a:pt x="15918" y="1112"/>
                  </a:lnTo>
                  <a:lnTo>
                    <a:pt x="14998" y="727"/>
                  </a:lnTo>
                  <a:lnTo>
                    <a:pt x="14026" y="427"/>
                  </a:lnTo>
                  <a:lnTo>
                    <a:pt x="12950" y="170"/>
                  </a:lnTo>
                  <a:lnTo>
                    <a:pt x="11925" y="4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7030A0"/>
                  </a:solidFill>
                </a:defRPr>
              </a:pPr>
            </a:p>
          </p:txBody>
        </p:sp>
      </p:grpSp>
      <p:sp>
        <p:nvSpPr>
          <p:cNvPr id="88" name="Shape 88"/>
          <p:cNvSpPr/>
          <p:nvPr/>
        </p:nvSpPr>
        <p:spPr>
          <a:xfrm>
            <a:off x="6820348" y="6608384"/>
            <a:ext cx="201622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European Heritage Label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idx="1"/>
          </p:nvPr>
        </p:nvSpPr>
        <p:spPr>
          <a:xfrm>
            <a:off x="971599" y="1628799"/>
            <a:ext cx="7848874" cy="468052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just">
              <a:spcBef>
                <a:spcPts val="12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sz="5400">
                <a:solidFill>
                  <a:srgbClr val="7030A0"/>
                </a:solidFill>
              </a:rPr>
              <a:t>       </a:t>
            </a:r>
            <a:endParaRPr sz="2000"/>
          </a:p>
          <a:p>
            <a:pPr lvl="0" marL="285750" indent="-285750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Cultural heritage as a pivotal component of </a:t>
            </a:r>
            <a:r>
              <a:rPr b="1" sz="2000">
                <a:solidFill>
                  <a:srgbClr val="2D5EC1"/>
                </a:solidFill>
              </a:rPr>
              <a:t>cultural diversity </a:t>
            </a:r>
            <a:r>
              <a:rPr sz="2000"/>
              <a:t>and </a:t>
            </a:r>
            <a:r>
              <a:rPr b="1" sz="2000">
                <a:solidFill>
                  <a:srgbClr val="2D5EC1"/>
                </a:solidFill>
              </a:rPr>
              <a:t>inter-cultural dialogue;</a:t>
            </a:r>
            <a:endParaRPr b="1" sz="2000">
              <a:solidFill>
                <a:srgbClr val="2D5EC1"/>
              </a:solidFill>
            </a:endParaRPr>
          </a:p>
          <a:p>
            <a:pPr lvl="0" marL="0" indent="0">
              <a:buSzTx/>
              <a:buNone/>
              <a:defRPr i="0" sz="1800">
                <a:solidFill>
                  <a:srgbClr val="000000"/>
                </a:solidFill>
              </a:defRPr>
            </a:pPr>
            <a:endParaRPr sz="2000"/>
          </a:p>
          <a:p>
            <a:pPr lvl="0" marL="285750" indent="-285750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Cultural heritage's contribution to </a:t>
            </a:r>
            <a:r>
              <a:rPr b="1" sz="2000">
                <a:solidFill>
                  <a:srgbClr val="2D5EC1"/>
                </a:solidFill>
              </a:rPr>
              <a:t>the economy; </a:t>
            </a:r>
            <a:r>
              <a:rPr sz="2000"/>
              <a:t>and</a:t>
            </a:r>
            <a:endParaRPr sz="2000"/>
          </a:p>
          <a:p>
            <a:pPr lvl="0"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endParaRPr sz="2000"/>
          </a:p>
          <a:p>
            <a:pPr lvl="0" marL="285750" indent="-285750">
              <a:spcBef>
                <a:spcPts val="400"/>
              </a:spcBef>
              <a:buClr>
                <a:srgbClr val="000000"/>
              </a:buClr>
              <a:defRPr i="0" sz="1800">
                <a:solidFill>
                  <a:srgbClr val="000000"/>
                </a:solidFill>
              </a:defRPr>
            </a:pPr>
            <a:r>
              <a:rPr sz="2000"/>
              <a:t>Cultural heritage as an important element of the </a:t>
            </a:r>
            <a:r>
              <a:rPr b="1" sz="2000">
                <a:solidFill>
                  <a:srgbClr val="2D5EC1"/>
                </a:solidFill>
              </a:rPr>
              <a:t>relations between the EU and third countries.  </a:t>
            </a:r>
            <a:endParaRPr b="1" sz="2000">
              <a:solidFill>
                <a:srgbClr val="2D5EC1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i="0" sz="1800">
                <a:solidFill>
                  <a:srgbClr val="000000"/>
                </a:solidFill>
              </a:defRPr>
            </a:pPr>
            <a:r>
              <a:rPr sz="2000"/>
              <a:t> </a:t>
            </a:r>
          </a:p>
        </p:txBody>
      </p:sp>
      <p:sp>
        <p:nvSpPr>
          <p:cNvPr id="93" name="Shape 93"/>
          <p:cNvSpPr/>
          <p:nvPr/>
        </p:nvSpPr>
        <p:spPr>
          <a:xfrm rot="471226">
            <a:off x="937952" y="658647"/>
            <a:ext cx="596827" cy="601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47" y="0"/>
                </a:moveTo>
                <a:lnTo>
                  <a:pt x="9694" y="37"/>
                </a:lnTo>
                <a:lnTo>
                  <a:pt x="9140" y="108"/>
                </a:lnTo>
                <a:lnTo>
                  <a:pt x="8621" y="180"/>
                </a:lnTo>
                <a:lnTo>
                  <a:pt x="8100" y="287"/>
                </a:lnTo>
                <a:lnTo>
                  <a:pt x="7579" y="429"/>
                </a:lnTo>
                <a:lnTo>
                  <a:pt x="7092" y="609"/>
                </a:lnTo>
                <a:lnTo>
                  <a:pt x="6603" y="788"/>
                </a:lnTo>
                <a:lnTo>
                  <a:pt x="6115" y="966"/>
                </a:lnTo>
                <a:lnTo>
                  <a:pt x="5660" y="1217"/>
                </a:lnTo>
                <a:lnTo>
                  <a:pt x="5204" y="1431"/>
                </a:lnTo>
                <a:lnTo>
                  <a:pt x="4749" y="1718"/>
                </a:lnTo>
                <a:lnTo>
                  <a:pt x="4326" y="2003"/>
                </a:lnTo>
                <a:lnTo>
                  <a:pt x="3936" y="2289"/>
                </a:lnTo>
                <a:lnTo>
                  <a:pt x="3156" y="2933"/>
                </a:lnTo>
                <a:lnTo>
                  <a:pt x="2797" y="3290"/>
                </a:lnTo>
                <a:lnTo>
                  <a:pt x="2472" y="3649"/>
                </a:lnTo>
                <a:lnTo>
                  <a:pt x="2146" y="4041"/>
                </a:lnTo>
                <a:lnTo>
                  <a:pt x="1854" y="4435"/>
                </a:lnTo>
                <a:lnTo>
                  <a:pt x="1561" y="4829"/>
                </a:lnTo>
                <a:lnTo>
                  <a:pt x="1300" y="5258"/>
                </a:lnTo>
                <a:lnTo>
                  <a:pt x="1074" y="5687"/>
                </a:lnTo>
                <a:lnTo>
                  <a:pt x="846" y="6151"/>
                </a:lnTo>
                <a:lnTo>
                  <a:pt x="650" y="6617"/>
                </a:lnTo>
                <a:lnTo>
                  <a:pt x="488" y="7081"/>
                </a:lnTo>
                <a:lnTo>
                  <a:pt x="325" y="7547"/>
                </a:lnTo>
                <a:lnTo>
                  <a:pt x="228" y="8047"/>
                </a:lnTo>
                <a:lnTo>
                  <a:pt x="129" y="8548"/>
                </a:lnTo>
                <a:lnTo>
                  <a:pt x="64" y="9047"/>
                </a:lnTo>
                <a:lnTo>
                  <a:pt x="0" y="9548"/>
                </a:lnTo>
                <a:lnTo>
                  <a:pt x="0" y="10621"/>
                </a:lnTo>
                <a:lnTo>
                  <a:pt x="64" y="11194"/>
                </a:lnTo>
                <a:lnTo>
                  <a:pt x="129" y="11730"/>
                </a:lnTo>
                <a:lnTo>
                  <a:pt x="260" y="12231"/>
                </a:lnTo>
                <a:lnTo>
                  <a:pt x="390" y="12766"/>
                </a:lnTo>
                <a:lnTo>
                  <a:pt x="553" y="13267"/>
                </a:lnTo>
                <a:lnTo>
                  <a:pt x="747" y="13768"/>
                </a:lnTo>
                <a:lnTo>
                  <a:pt x="975" y="14269"/>
                </a:lnTo>
                <a:lnTo>
                  <a:pt x="1203" y="14734"/>
                </a:lnTo>
                <a:lnTo>
                  <a:pt x="1464" y="15163"/>
                </a:lnTo>
                <a:lnTo>
                  <a:pt x="1789" y="15627"/>
                </a:lnTo>
                <a:lnTo>
                  <a:pt x="2082" y="16057"/>
                </a:lnTo>
                <a:lnTo>
                  <a:pt x="2439" y="16450"/>
                </a:lnTo>
                <a:lnTo>
                  <a:pt x="2797" y="16844"/>
                </a:lnTo>
                <a:lnTo>
                  <a:pt x="3188" y="17237"/>
                </a:lnTo>
                <a:lnTo>
                  <a:pt x="3578" y="17595"/>
                </a:lnTo>
                <a:lnTo>
                  <a:pt x="3318" y="18131"/>
                </a:lnTo>
                <a:lnTo>
                  <a:pt x="3025" y="18667"/>
                </a:lnTo>
                <a:lnTo>
                  <a:pt x="2700" y="19240"/>
                </a:lnTo>
                <a:lnTo>
                  <a:pt x="2276" y="19776"/>
                </a:lnTo>
                <a:lnTo>
                  <a:pt x="1821" y="20313"/>
                </a:lnTo>
                <a:lnTo>
                  <a:pt x="1561" y="20563"/>
                </a:lnTo>
                <a:lnTo>
                  <a:pt x="1268" y="20777"/>
                </a:lnTo>
                <a:lnTo>
                  <a:pt x="975" y="20992"/>
                </a:lnTo>
                <a:lnTo>
                  <a:pt x="682" y="21206"/>
                </a:lnTo>
                <a:lnTo>
                  <a:pt x="357" y="21350"/>
                </a:lnTo>
                <a:lnTo>
                  <a:pt x="0" y="21528"/>
                </a:lnTo>
                <a:lnTo>
                  <a:pt x="163" y="21528"/>
                </a:lnTo>
                <a:lnTo>
                  <a:pt x="650" y="21600"/>
                </a:lnTo>
                <a:lnTo>
                  <a:pt x="1821" y="21600"/>
                </a:lnTo>
                <a:lnTo>
                  <a:pt x="2276" y="21565"/>
                </a:lnTo>
                <a:lnTo>
                  <a:pt x="2797" y="21457"/>
                </a:lnTo>
                <a:lnTo>
                  <a:pt x="3318" y="21350"/>
                </a:lnTo>
                <a:lnTo>
                  <a:pt x="3871" y="21171"/>
                </a:lnTo>
                <a:lnTo>
                  <a:pt x="4424" y="20956"/>
                </a:lnTo>
                <a:lnTo>
                  <a:pt x="5010" y="20670"/>
                </a:lnTo>
                <a:lnTo>
                  <a:pt x="5563" y="20313"/>
                </a:lnTo>
                <a:lnTo>
                  <a:pt x="6115" y="19919"/>
                </a:lnTo>
                <a:lnTo>
                  <a:pt x="6636" y="19383"/>
                </a:lnTo>
                <a:lnTo>
                  <a:pt x="7124" y="19562"/>
                </a:lnTo>
                <a:lnTo>
                  <a:pt x="7612" y="19740"/>
                </a:lnTo>
                <a:lnTo>
                  <a:pt x="8132" y="19847"/>
                </a:lnTo>
                <a:lnTo>
                  <a:pt x="8653" y="19954"/>
                </a:lnTo>
                <a:lnTo>
                  <a:pt x="9174" y="20063"/>
                </a:lnTo>
                <a:lnTo>
                  <a:pt x="9694" y="20134"/>
                </a:lnTo>
                <a:lnTo>
                  <a:pt x="10247" y="20169"/>
                </a:lnTo>
                <a:lnTo>
                  <a:pt x="11353" y="20169"/>
                </a:lnTo>
                <a:lnTo>
                  <a:pt x="11906" y="20134"/>
                </a:lnTo>
                <a:lnTo>
                  <a:pt x="12460" y="20063"/>
                </a:lnTo>
                <a:lnTo>
                  <a:pt x="12979" y="19954"/>
                </a:lnTo>
                <a:lnTo>
                  <a:pt x="13500" y="19847"/>
                </a:lnTo>
                <a:lnTo>
                  <a:pt x="14021" y="19705"/>
                </a:lnTo>
                <a:lnTo>
                  <a:pt x="14508" y="19562"/>
                </a:lnTo>
                <a:lnTo>
                  <a:pt x="14997" y="19383"/>
                </a:lnTo>
                <a:lnTo>
                  <a:pt x="15485" y="19168"/>
                </a:lnTo>
                <a:lnTo>
                  <a:pt x="15940" y="18954"/>
                </a:lnTo>
                <a:lnTo>
                  <a:pt x="16851" y="18453"/>
                </a:lnTo>
                <a:lnTo>
                  <a:pt x="17274" y="18166"/>
                </a:lnTo>
                <a:lnTo>
                  <a:pt x="17664" y="17881"/>
                </a:lnTo>
                <a:lnTo>
                  <a:pt x="18054" y="17559"/>
                </a:lnTo>
                <a:lnTo>
                  <a:pt x="18444" y="17202"/>
                </a:lnTo>
                <a:lnTo>
                  <a:pt x="18803" y="16879"/>
                </a:lnTo>
                <a:lnTo>
                  <a:pt x="19128" y="16486"/>
                </a:lnTo>
                <a:lnTo>
                  <a:pt x="19454" y="16128"/>
                </a:lnTo>
                <a:lnTo>
                  <a:pt x="19746" y="15736"/>
                </a:lnTo>
                <a:lnTo>
                  <a:pt x="20039" y="15305"/>
                </a:lnTo>
                <a:lnTo>
                  <a:pt x="20300" y="14876"/>
                </a:lnTo>
                <a:lnTo>
                  <a:pt x="20528" y="14447"/>
                </a:lnTo>
                <a:lnTo>
                  <a:pt x="20754" y="14018"/>
                </a:lnTo>
                <a:lnTo>
                  <a:pt x="20950" y="13554"/>
                </a:lnTo>
                <a:lnTo>
                  <a:pt x="21112" y="13089"/>
                </a:lnTo>
                <a:lnTo>
                  <a:pt x="21275" y="12588"/>
                </a:lnTo>
                <a:lnTo>
                  <a:pt x="21374" y="12124"/>
                </a:lnTo>
                <a:lnTo>
                  <a:pt x="21471" y="11623"/>
                </a:lnTo>
                <a:lnTo>
                  <a:pt x="21536" y="11122"/>
                </a:lnTo>
                <a:lnTo>
                  <a:pt x="21600" y="10586"/>
                </a:lnTo>
                <a:lnTo>
                  <a:pt x="21600" y="9548"/>
                </a:lnTo>
                <a:lnTo>
                  <a:pt x="21536" y="9047"/>
                </a:lnTo>
                <a:lnTo>
                  <a:pt x="21471" y="8548"/>
                </a:lnTo>
                <a:lnTo>
                  <a:pt x="21374" y="8047"/>
                </a:lnTo>
                <a:lnTo>
                  <a:pt x="21275" y="7547"/>
                </a:lnTo>
                <a:lnTo>
                  <a:pt x="21112" y="7081"/>
                </a:lnTo>
                <a:lnTo>
                  <a:pt x="20950" y="6617"/>
                </a:lnTo>
                <a:lnTo>
                  <a:pt x="20754" y="6151"/>
                </a:lnTo>
                <a:lnTo>
                  <a:pt x="20528" y="5687"/>
                </a:lnTo>
                <a:lnTo>
                  <a:pt x="20300" y="5258"/>
                </a:lnTo>
                <a:lnTo>
                  <a:pt x="20039" y="4829"/>
                </a:lnTo>
                <a:lnTo>
                  <a:pt x="19746" y="4435"/>
                </a:lnTo>
                <a:lnTo>
                  <a:pt x="19454" y="4041"/>
                </a:lnTo>
                <a:lnTo>
                  <a:pt x="19128" y="3649"/>
                </a:lnTo>
                <a:lnTo>
                  <a:pt x="18803" y="3290"/>
                </a:lnTo>
                <a:lnTo>
                  <a:pt x="18444" y="2933"/>
                </a:lnTo>
                <a:lnTo>
                  <a:pt x="17664" y="2289"/>
                </a:lnTo>
                <a:lnTo>
                  <a:pt x="17274" y="2003"/>
                </a:lnTo>
                <a:lnTo>
                  <a:pt x="16851" y="1718"/>
                </a:lnTo>
                <a:lnTo>
                  <a:pt x="16396" y="1431"/>
                </a:lnTo>
                <a:lnTo>
                  <a:pt x="15940" y="1217"/>
                </a:lnTo>
                <a:lnTo>
                  <a:pt x="15485" y="966"/>
                </a:lnTo>
                <a:lnTo>
                  <a:pt x="14997" y="788"/>
                </a:lnTo>
                <a:lnTo>
                  <a:pt x="14508" y="609"/>
                </a:lnTo>
                <a:lnTo>
                  <a:pt x="14021" y="429"/>
                </a:lnTo>
                <a:lnTo>
                  <a:pt x="13500" y="287"/>
                </a:lnTo>
                <a:lnTo>
                  <a:pt x="12979" y="180"/>
                </a:lnTo>
                <a:lnTo>
                  <a:pt x="12460" y="108"/>
                </a:lnTo>
                <a:lnTo>
                  <a:pt x="11906" y="37"/>
                </a:lnTo>
                <a:lnTo>
                  <a:pt x="11353" y="0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D624"/>
                </a:solidFill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1835695" y="620689"/>
            <a:ext cx="7236298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sz="4800">
                <a:solidFill>
                  <a:srgbClr val="F58220"/>
                </a:solidFill>
              </a:rPr>
              <a:t>The European Year </a:t>
            </a:r>
            <a:endParaRPr sz="4800">
              <a:solidFill>
                <a:srgbClr val="F58220"/>
              </a:solidFill>
            </a:endParaRPr>
          </a:p>
          <a:p>
            <a:pPr lvl="0">
              <a:defRPr b="0" sz="1800"/>
            </a:pPr>
            <a:r>
              <a:rPr sz="4800">
                <a:solidFill>
                  <a:srgbClr val="F58220"/>
                </a:solidFill>
              </a:rPr>
              <a:t>will promote: </a:t>
            </a:r>
            <a:endParaRPr sz="4800">
              <a:solidFill>
                <a:srgbClr val="F58220"/>
              </a:solidFill>
            </a:endParaRPr>
          </a:p>
        </p:txBody>
      </p:sp>
      <p:pic>
        <p:nvPicPr>
          <p:cNvPr id="95" name="image6.jpeg"/>
          <p:cNvPicPr/>
          <p:nvPr/>
        </p:nvPicPr>
        <p:blipFill>
          <a:blip r:embed="rId2">
            <a:extLst/>
          </a:blip>
          <a:srcRect l="18348" t="15361" r="33255" b="33365"/>
          <a:stretch>
            <a:fillRect/>
          </a:stretch>
        </p:blipFill>
        <p:spPr>
          <a:xfrm>
            <a:off x="4550252" y="5119620"/>
            <a:ext cx="2277648" cy="17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7.jpeg" descr="U:\Common\2018 EYCH\COMMUNICATION\Power point PPT\Photos for Presentations\a.shutterstock\shutterstock_142603669.jpg"/>
          <p:cNvPicPr/>
          <p:nvPr/>
        </p:nvPicPr>
        <p:blipFill>
          <a:blip r:embed="rId3">
            <a:extLst/>
          </a:blip>
          <a:srcRect l="0" t="144" r="0" b="0"/>
          <a:stretch>
            <a:fillRect/>
          </a:stretch>
        </p:blipFill>
        <p:spPr>
          <a:xfrm>
            <a:off x="2267743" y="5126572"/>
            <a:ext cx="2314160" cy="17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8.jpeg" descr="U:\Common\2018 EYCH\COMMUNICATION\Power point PPT\Photos for Presentations\a.INTANGIBLE  _Shutterstock\shutterstock_55018793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6513" y="5126571"/>
            <a:ext cx="2314160" cy="17588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31608" y="6608385"/>
            <a:ext cx="201622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Shutterstock</a:t>
            </a:r>
          </a:p>
        </p:txBody>
      </p:sp>
      <p:sp>
        <p:nvSpPr>
          <p:cNvPr id="99" name="Shape 99"/>
          <p:cNvSpPr/>
          <p:nvPr/>
        </p:nvSpPr>
        <p:spPr>
          <a:xfrm>
            <a:off x="2277647" y="6622284"/>
            <a:ext cx="201622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Shutterstock</a:t>
            </a:r>
          </a:p>
        </p:txBody>
      </p:sp>
      <p:sp>
        <p:nvSpPr>
          <p:cNvPr id="100" name="Shape 100"/>
          <p:cNvSpPr/>
          <p:nvPr/>
        </p:nvSpPr>
        <p:spPr>
          <a:xfrm>
            <a:off x="4601676" y="6598691"/>
            <a:ext cx="201622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Photo Franc Ferjan</a:t>
            </a:r>
          </a:p>
        </p:txBody>
      </p:sp>
      <p:pic>
        <p:nvPicPr>
          <p:cNvPr id="101" name="image9.jpeg"/>
          <p:cNvPicPr/>
          <p:nvPr/>
        </p:nvPicPr>
        <p:blipFill>
          <a:blip r:embed="rId5">
            <a:extLst/>
          </a:blip>
          <a:srcRect l="170" t="7340" r="22888" b="8901"/>
          <a:stretch>
            <a:fillRect/>
          </a:stretch>
        </p:blipFill>
        <p:spPr>
          <a:xfrm>
            <a:off x="6760041" y="5126571"/>
            <a:ext cx="2420472" cy="174491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380312" y="6669360"/>
            <a:ext cx="201622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Pol Englebert Joutes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10.jpeg"/>
          <p:cNvPicPr/>
          <p:nvPr/>
        </p:nvPicPr>
        <p:blipFill>
          <a:blip r:embed="rId2">
            <a:extLst/>
          </a:blip>
          <a:srcRect l="0" t="0" r="11689" b="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0" y="5277001"/>
            <a:ext cx="9144001" cy="1464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81"/>
                </a:moveTo>
                <a:lnTo>
                  <a:pt x="2791" y="21600"/>
                </a:lnTo>
                <a:lnTo>
                  <a:pt x="21600" y="19021"/>
                </a:lnTo>
                <a:lnTo>
                  <a:pt x="18324" y="0"/>
                </a:lnTo>
                <a:lnTo>
                  <a:pt x="0" y="5481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179512" y="5643914"/>
            <a:ext cx="832433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Cultural heritage is not only a legacy from the past, it is also a resource for our future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40046"/>
            <a:ext cx="2480077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European Heritage Label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863078" y="548679"/>
            <a:ext cx="8173419" cy="159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b="1" sz="5200">
                <a:solidFill>
                  <a:srgbClr val="FFC91D"/>
                </a:solidFill>
              </a:rPr>
              <a:t>     </a:t>
            </a:r>
            <a:r>
              <a:rPr sz="4800">
                <a:solidFill>
                  <a:srgbClr val="F58220"/>
                </a:solidFill>
              </a:rPr>
              <a:t>Where?</a:t>
            </a:r>
            <a:endParaRPr b="1" i="1" sz="2400">
              <a:solidFill>
                <a:srgbClr val="0F5494"/>
              </a:solidFill>
            </a:endParaRPr>
          </a:p>
          <a:p>
            <a:pPr lvl="0">
              <a:spcBef>
                <a:spcPts val="500"/>
              </a:spcBef>
              <a:defRPr b="0" sz="1800"/>
            </a:pPr>
            <a:endParaRPr b="1" i="1">
              <a:solidFill>
                <a:srgbClr val="0F5494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71634" y="548679"/>
            <a:ext cx="648039" cy="710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59" y="2841"/>
                </a:moveTo>
                <a:lnTo>
                  <a:pt x="11952" y="2869"/>
                </a:lnTo>
                <a:lnTo>
                  <a:pt x="12291" y="2897"/>
                </a:lnTo>
                <a:lnTo>
                  <a:pt x="12515" y="2925"/>
                </a:lnTo>
                <a:lnTo>
                  <a:pt x="12628" y="2953"/>
                </a:lnTo>
                <a:lnTo>
                  <a:pt x="12656" y="2981"/>
                </a:lnTo>
                <a:lnTo>
                  <a:pt x="12628" y="3038"/>
                </a:lnTo>
                <a:lnTo>
                  <a:pt x="12543" y="3206"/>
                </a:lnTo>
                <a:lnTo>
                  <a:pt x="12402" y="3403"/>
                </a:lnTo>
                <a:lnTo>
                  <a:pt x="12205" y="3629"/>
                </a:lnTo>
                <a:lnTo>
                  <a:pt x="11981" y="3826"/>
                </a:lnTo>
                <a:lnTo>
                  <a:pt x="11755" y="3994"/>
                </a:lnTo>
                <a:lnTo>
                  <a:pt x="11559" y="4134"/>
                </a:lnTo>
                <a:lnTo>
                  <a:pt x="11447" y="4163"/>
                </a:lnTo>
                <a:lnTo>
                  <a:pt x="11221" y="4218"/>
                </a:lnTo>
                <a:lnTo>
                  <a:pt x="11109" y="4303"/>
                </a:lnTo>
                <a:lnTo>
                  <a:pt x="10883" y="4472"/>
                </a:lnTo>
                <a:lnTo>
                  <a:pt x="10772" y="4557"/>
                </a:lnTo>
                <a:lnTo>
                  <a:pt x="10546" y="4612"/>
                </a:lnTo>
                <a:lnTo>
                  <a:pt x="10462" y="4612"/>
                </a:lnTo>
                <a:lnTo>
                  <a:pt x="10349" y="4668"/>
                </a:lnTo>
                <a:lnTo>
                  <a:pt x="10209" y="4754"/>
                </a:lnTo>
                <a:lnTo>
                  <a:pt x="10125" y="4838"/>
                </a:lnTo>
                <a:lnTo>
                  <a:pt x="10012" y="4922"/>
                </a:lnTo>
                <a:lnTo>
                  <a:pt x="9900" y="4978"/>
                </a:lnTo>
                <a:lnTo>
                  <a:pt x="9787" y="5035"/>
                </a:lnTo>
                <a:lnTo>
                  <a:pt x="9561" y="5035"/>
                </a:lnTo>
                <a:lnTo>
                  <a:pt x="9450" y="4978"/>
                </a:lnTo>
                <a:lnTo>
                  <a:pt x="9337" y="4922"/>
                </a:lnTo>
                <a:lnTo>
                  <a:pt x="9253" y="4838"/>
                </a:lnTo>
                <a:lnTo>
                  <a:pt x="9169" y="4725"/>
                </a:lnTo>
                <a:lnTo>
                  <a:pt x="9140" y="4612"/>
                </a:lnTo>
                <a:lnTo>
                  <a:pt x="9169" y="4500"/>
                </a:lnTo>
                <a:lnTo>
                  <a:pt x="9337" y="4275"/>
                </a:lnTo>
                <a:lnTo>
                  <a:pt x="9393" y="4163"/>
                </a:lnTo>
                <a:lnTo>
                  <a:pt x="9450" y="4050"/>
                </a:lnTo>
                <a:lnTo>
                  <a:pt x="9450" y="3937"/>
                </a:lnTo>
                <a:lnTo>
                  <a:pt x="9421" y="3769"/>
                </a:lnTo>
                <a:lnTo>
                  <a:pt x="9393" y="3684"/>
                </a:lnTo>
                <a:lnTo>
                  <a:pt x="9337" y="3629"/>
                </a:lnTo>
                <a:lnTo>
                  <a:pt x="9281" y="3572"/>
                </a:lnTo>
                <a:lnTo>
                  <a:pt x="9196" y="3543"/>
                </a:lnTo>
                <a:lnTo>
                  <a:pt x="9027" y="3516"/>
                </a:lnTo>
                <a:lnTo>
                  <a:pt x="8830" y="3487"/>
                </a:lnTo>
                <a:lnTo>
                  <a:pt x="8746" y="3432"/>
                </a:lnTo>
                <a:lnTo>
                  <a:pt x="8690" y="3403"/>
                </a:lnTo>
                <a:lnTo>
                  <a:pt x="8662" y="3346"/>
                </a:lnTo>
                <a:lnTo>
                  <a:pt x="8690" y="3262"/>
                </a:lnTo>
                <a:lnTo>
                  <a:pt x="8719" y="3178"/>
                </a:lnTo>
                <a:lnTo>
                  <a:pt x="8803" y="3065"/>
                </a:lnTo>
                <a:lnTo>
                  <a:pt x="8859" y="3038"/>
                </a:lnTo>
                <a:lnTo>
                  <a:pt x="8972" y="2981"/>
                </a:lnTo>
                <a:lnTo>
                  <a:pt x="9253" y="2925"/>
                </a:lnTo>
                <a:lnTo>
                  <a:pt x="9590" y="2869"/>
                </a:lnTo>
                <a:lnTo>
                  <a:pt x="9984" y="2841"/>
                </a:lnTo>
                <a:close/>
                <a:moveTo>
                  <a:pt x="13190" y="5485"/>
                </a:moveTo>
                <a:lnTo>
                  <a:pt x="13274" y="5513"/>
                </a:lnTo>
                <a:lnTo>
                  <a:pt x="13331" y="5540"/>
                </a:lnTo>
                <a:lnTo>
                  <a:pt x="13387" y="5625"/>
                </a:lnTo>
                <a:lnTo>
                  <a:pt x="13415" y="5709"/>
                </a:lnTo>
                <a:lnTo>
                  <a:pt x="13387" y="5794"/>
                </a:lnTo>
                <a:lnTo>
                  <a:pt x="13331" y="5934"/>
                </a:lnTo>
                <a:lnTo>
                  <a:pt x="13274" y="6047"/>
                </a:lnTo>
                <a:lnTo>
                  <a:pt x="13190" y="6131"/>
                </a:lnTo>
                <a:lnTo>
                  <a:pt x="13077" y="6216"/>
                </a:lnTo>
                <a:lnTo>
                  <a:pt x="12966" y="6300"/>
                </a:lnTo>
                <a:lnTo>
                  <a:pt x="12853" y="6357"/>
                </a:lnTo>
                <a:lnTo>
                  <a:pt x="12656" y="6357"/>
                </a:lnTo>
                <a:lnTo>
                  <a:pt x="12599" y="6300"/>
                </a:lnTo>
                <a:lnTo>
                  <a:pt x="12543" y="6216"/>
                </a:lnTo>
                <a:lnTo>
                  <a:pt x="12515" y="6131"/>
                </a:lnTo>
                <a:lnTo>
                  <a:pt x="12543" y="6047"/>
                </a:lnTo>
                <a:lnTo>
                  <a:pt x="12599" y="5934"/>
                </a:lnTo>
                <a:lnTo>
                  <a:pt x="12656" y="5794"/>
                </a:lnTo>
                <a:lnTo>
                  <a:pt x="12740" y="5709"/>
                </a:lnTo>
                <a:lnTo>
                  <a:pt x="12853" y="5625"/>
                </a:lnTo>
                <a:lnTo>
                  <a:pt x="12966" y="5540"/>
                </a:lnTo>
                <a:lnTo>
                  <a:pt x="13077" y="5513"/>
                </a:lnTo>
                <a:lnTo>
                  <a:pt x="13190" y="5485"/>
                </a:lnTo>
                <a:close/>
                <a:moveTo>
                  <a:pt x="18927" y="14118"/>
                </a:moveTo>
                <a:lnTo>
                  <a:pt x="19012" y="14147"/>
                </a:lnTo>
                <a:lnTo>
                  <a:pt x="19040" y="14203"/>
                </a:lnTo>
                <a:lnTo>
                  <a:pt x="19068" y="14288"/>
                </a:lnTo>
                <a:lnTo>
                  <a:pt x="19096" y="14484"/>
                </a:lnTo>
                <a:lnTo>
                  <a:pt x="19096" y="14569"/>
                </a:lnTo>
                <a:lnTo>
                  <a:pt x="19040" y="14681"/>
                </a:lnTo>
                <a:lnTo>
                  <a:pt x="18984" y="14822"/>
                </a:lnTo>
                <a:lnTo>
                  <a:pt x="18900" y="14906"/>
                </a:lnTo>
                <a:lnTo>
                  <a:pt x="18816" y="15019"/>
                </a:lnTo>
                <a:lnTo>
                  <a:pt x="18730" y="15132"/>
                </a:lnTo>
                <a:lnTo>
                  <a:pt x="18675" y="15243"/>
                </a:lnTo>
                <a:lnTo>
                  <a:pt x="18675" y="15356"/>
                </a:lnTo>
                <a:lnTo>
                  <a:pt x="18646" y="15525"/>
                </a:lnTo>
                <a:lnTo>
                  <a:pt x="18590" y="15610"/>
                </a:lnTo>
                <a:lnTo>
                  <a:pt x="18562" y="15694"/>
                </a:lnTo>
                <a:lnTo>
                  <a:pt x="18506" y="15722"/>
                </a:lnTo>
                <a:lnTo>
                  <a:pt x="18393" y="15722"/>
                </a:lnTo>
                <a:lnTo>
                  <a:pt x="18336" y="15694"/>
                </a:lnTo>
                <a:lnTo>
                  <a:pt x="18309" y="15610"/>
                </a:lnTo>
                <a:lnTo>
                  <a:pt x="18252" y="15469"/>
                </a:lnTo>
                <a:lnTo>
                  <a:pt x="18252" y="15300"/>
                </a:lnTo>
                <a:lnTo>
                  <a:pt x="18225" y="15132"/>
                </a:lnTo>
                <a:lnTo>
                  <a:pt x="18252" y="14935"/>
                </a:lnTo>
                <a:lnTo>
                  <a:pt x="18336" y="14738"/>
                </a:lnTo>
                <a:lnTo>
                  <a:pt x="18422" y="14541"/>
                </a:lnTo>
                <a:lnTo>
                  <a:pt x="18562" y="14372"/>
                </a:lnTo>
                <a:lnTo>
                  <a:pt x="18703" y="14260"/>
                </a:lnTo>
                <a:lnTo>
                  <a:pt x="18816" y="14175"/>
                </a:lnTo>
                <a:lnTo>
                  <a:pt x="18927" y="14118"/>
                </a:lnTo>
                <a:close/>
                <a:moveTo>
                  <a:pt x="16031" y="4163"/>
                </a:moveTo>
                <a:lnTo>
                  <a:pt x="16396" y="4191"/>
                </a:lnTo>
                <a:lnTo>
                  <a:pt x="16677" y="4191"/>
                </a:lnTo>
                <a:lnTo>
                  <a:pt x="16903" y="4247"/>
                </a:lnTo>
                <a:lnTo>
                  <a:pt x="17016" y="4275"/>
                </a:lnTo>
                <a:lnTo>
                  <a:pt x="17071" y="4303"/>
                </a:lnTo>
                <a:lnTo>
                  <a:pt x="17127" y="4331"/>
                </a:lnTo>
                <a:lnTo>
                  <a:pt x="17184" y="4303"/>
                </a:lnTo>
                <a:lnTo>
                  <a:pt x="17240" y="4275"/>
                </a:lnTo>
                <a:lnTo>
                  <a:pt x="17324" y="4247"/>
                </a:lnTo>
                <a:lnTo>
                  <a:pt x="17437" y="4218"/>
                </a:lnTo>
                <a:lnTo>
                  <a:pt x="17831" y="4191"/>
                </a:lnTo>
                <a:lnTo>
                  <a:pt x="18309" y="4725"/>
                </a:lnTo>
                <a:lnTo>
                  <a:pt x="18759" y="5316"/>
                </a:lnTo>
                <a:lnTo>
                  <a:pt x="19153" y="5934"/>
                </a:lnTo>
                <a:lnTo>
                  <a:pt x="19490" y="6581"/>
                </a:lnTo>
                <a:lnTo>
                  <a:pt x="19799" y="7256"/>
                </a:lnTo>
                <a:lnTo>
                  <a:pt x="20025" y="7960"/>
                </a:lnTo>
                <a:lnTo>
                  <a:pt x="20222" y="8691"/>
                </a:lnTo>
                <a:lnTo>
                  <a:pt x="20362" y="9422"/>
                </a:lnTo>
                <a:lnTo>
                  <a:pt x="20052" y="9393"/>
                </a:lnTo>
                <a:lnTo>
                  <a:pt x="19941" y="9366"/>
                </a:lnTo>
                <a:lnTo>
                  <a:pt x="19884" y="9309"/>
                </a:lnTo>
                <a:lnTo>
                  <a:pt x="19828" y="9282"/>
                </a:lnTo>
                <a:lnTo>
                  <a:pt x="19744" y="9253"/>
                </a:lnTo>
                <a:lnTo>
                  <a:pt x="19547" y="9225"/>
                </a:lnTo>
                <a:lnTo>
                  <a:pt x="19434" y="9196"/>
                </a:lnTo>
                <a:lnTo>
                  <a:pt x="19321" y="9141"/>
                </a:lnTo>
                <a:lnTo>
                  <a:pt x="19209" y="9085"/>
                </a:lnTo>
                <a:lnTo>
                  <a:pt x="19096" y="9000"/>
                </a:lnTo>
                <a:lnTo>
                  <a:pt x="19012" y="8915"/>
                </a:lnTo>
                <a:lnTo>
                  <a:pt x="18927" y="8859"/>
                </a:lnTo>
                <a:lnTo>
                  <a:pt x="18843" y="8859"/>
                </a:lnTo>
                <a:lnTo>
                  <a:pt x="18787" y="8888"/>
                </a:lnTo>
                <a:lnTo>
                  <a:pt x="18759" y="8944"/>
                </a:lnTo>
                <a:lnTo>
                  <a:pt x="18759" y="9028"/>
                </a:lnTo>
                <a:lnTo>
                  <a:pt x="18816" y="9112"/>
                </a:lnTo>
                <a:lnTo>
                  <a:pt x="18900" y="9225"/>
                </a:lnTo>
                <a:lnTo>
                  <a:pt x="18984" y="9309"/>
                </a:lnTo>
                <a:lnTo>
                  <a:pt x="19096" y="9366"/>
                </a:lnTo>
                <a:lnTo>
                  <a:pt x="19237" y="9422"/>
                </a:lnTo>
                <a:lnTo>
                  <a:pt x="19321" y="9422"/>
                </a:lnTo>
                <a:lnTo>
                  <a:pt x="19434" y="9450"/>
                </a:lnTo>
                <a:lnTo>
                  <a:pt x="19547" y="9506"/>
                </a:lnTo>
                <a:lnTo>
                  <a:pt x="19658" y="9563"/>
                </a:lnTo>
                <a:lnTo>
                  <a:pt x="19771" y="9647"/>
                </a:lnTo>
                <a:lnTo>
                  <a:pt x="19799" y="9703"/>
                </a:lnTo>
                <a:lnTo>
                  <a:pt x="19828" y="9760"/>
                </a:lnTo>
                <a:lnTo>
                  <a:pt x="19799" y="9928"/>
                </a:lnTo>
                <a:lnTo>
                  <a:pt x="19687" y="10125"/>
                </a:lnTo>
                <a:lnTo>
                  <a:pt x="19547" y="10322"/>
                </a:lnTo>
                <a:lnTo>
                  <a:pt x="19350" y="10491"/>
                </a:lnTo>
                <a:lnTo>
                  <a:pt x="19181" y="10631"/>
                </a:lnTo>
                <a:lnTo>
                  <a:pt x="19012" y="10715"/>
                </a:lnTo>
                <a:lnTo>
                  <a:pt x="18900" y="10744"/>
                </a:lnTo>
                <a:lnTo>
                  <a:pt x="18703" y="10772"/>
                </a:lnTo>
                <a:lnTo>
                  <a:pt x="18619" y="10799"/>
                </a:lnTo>
                <a:lnTo>
                  <a:pt x="18562" y="10856"/>
                </a:lnTo>
                <a:lnTo>
                  <a:pt x="18506" y="10885"/>
                </a:lnTo>
                <a:lnTo>
                  <a:pt x="18449" y="10912"/>
                </a:lnTo>
                <a:lnTo>
                  <a:pt x="18393" y="10885"/>
                </a:lnTo>
                <a:lnTo>
                  <a:pt x="18336" y="10856"/>
                </a:lnTo>
                <a:lnTo>
                  <a:pt x="18309" y="10799"/>
                </a:lnTo>
                <a:lnTo>
                  <a:pt x="18252" y="10715"/>
                </a:lnTo>
                <a:lnTo>
                  <a:pt x="18225" y="10518"/>
                </a:lnTo>
                <a:lnTo>
                  <a:pt x="18196" y="10407"/>
                </a:lnTo>
                <a:lnTo>
                  <a:pt x="18112" y="10237"/>
                </a:lnTo>
                <a:lnTo>
                  <a:pt x="17971" y="10068"/>
                </a:lnTo>
                <a:lnTo>
                  <a:pt x="17802" y="9872"/>
                </a:lnTo>
                <a:lnTo>
                  <a:pt x="17634" y="9675"/>
                </a:lnTo>
                <a:lnTo>
                  <a:pt x="17493" y="9506"/>
                </a:lnTo>
                <a:lnTo>
                  <a:pt x="17381" y="9337"/>
                </a:lnTo>
                <a:lnTo>
                  <a:pt x="17353" y="9225"/>
                </a:lnTo>
                <a:lnTo>
                  <a:pt x="17353" y="9141"/>
                </a:lnTo>
                <a:lnTo>
                  <a:pt x="17324" y="9085"/>
                </a:lnTo>
                <a:lnTo>
                  <a:pt x="17297" y="9085"/>
                </a:lnTo>
                <a:lnTo>
                  <a:pt x="17240" y="9112"/>
                </a:lnTo>
                <a:lnTo>
                  <a:pt x="17213" y="9169"/>
                </a:lnTo>
                <a:lnTo>
                  <a:pt x="17156" y="9253"/>
                </a:lnTo>
                <a:lnTo>
                  <a:pt x="17127" y="9422"/>
                </a:lnTo>
                <a:lnTo>
                  <a:pt x="17156" y="9534"/>
                </a:lnTo>
                <a:lnTo>
                  <a:pt x="17240" y="9675"/>
                </a:lnTo>
                <a:lnTo>
                  <a:pt x="17324" y="9844"/>
                </a:lnTo>
                <a:lnTo>
                  <a:pt x="17465" y="9984"/>
                </a:lnTo>
                <a:lnTo>
                  <a:pt x="17690" y="10265"/>
                </a:lnTo>
                <a:lnTo>
                  <a:pt x="17774" y="10407"/>
                </a:lnTo>
                <a:lnTo>
                  <a:pt x="17802" y="10518"/>
                </a:lnTo>
                <a:lnTo>
                  <a:pt x="17802" y="10631"/>
                </a:lnTo>
                <a:lnTo>
                  <a:pt x="17859" y="10744"/>
                </a:lnTo>
                <a:lnTo>
                  <a:pt x="17915" y="10856"/>
                </a:lnTo>
                <a:lnTo>
                  <a:pt x="17999" y="10969"/>
                </a:lnTo>
                <a:lnTo>
                  <a:pt x="18140" y="11053"/>
                </a:lnTo>
                <a:lnTo>
                  <a:pt x="18478" y="11166"/>
                </a:lnTo>
                <a:lnTo>
                  <a:pt x="18675" y="11193"/>
                </a:lnTo>
                <a:lnTo>
                  <a:pt x="18843" y="11193"/>
                </a:lnTo>
                <a:lnTo>
                  <a:pt x="18984" y="11250"/>
                </a:lnTo>
                <a:lnTo>
                  <a:pt x="19068" y="11306"/>
                </a:lnTo>
                <a:lnTo>
                  <a:pt x="19096" y="11363"/>
                </a:lnTo>
                <a:lnTo>
                  <a:pt x="19096" y="11419"/>
                </a:lnTo>
                <a:lnTo>
                  <a:pt x="19068" y="11531"/>
                </a:lnTo>
                <a:lnTo>
                  <a:pt x="18927" y="11756"/>
                </a:lnTo>
                <a:lnTo>
                  <a:pt x="18703" y="12010"/>
                </a:lnTo>
                <a:lnTo>
                  <a:pt x="18196" y="12572"/>
                </a:lnTo>
                <a:lnTo>
                  <a:pt x="17999" y="12881"/>
                </a:lnTo>
                <a:lnTo>
                  <a:pt x="17831" y="13162"/>
                </a:lnTo>
                <a:lnTo>
                  <a:pt x="17802" y="13275"/>
                </a:lnTo>
                <a:lnTo>
                  <a:pt x="17802" y="13556"/>
                </a:lnTo>
                <a:lnTo>
                  <a:pt x="17831" y="13724"/>
                </a:lnTo>
                <a:lnTo>
                  <a:pt x="17859" y="13837"/>
                </a:lnTo>
                <a:lnTo>
                  <a:pt x="17915" y="13921"/>
                </a:lnTo>
                <a:lnTo>
                  <a:pt x="17944" y="13978"/>
                </a:lnTo>
                <a:lnTo>
                  <a:pt x="17971" y="14063"/>
                </a:lnTo>
                <a:lnTo>
                  <a:pt x="17999" y="14260"/>
                </a:lnTo>
                <a:lnTo>
                  <a:pt x="17971" y="14372"/>
                </a:lnTo>
                <a:lnTo>
                  <a:pt x="17859" y="14569"/>
                </a:lnTo>
                <a:lnTo>
                  <a:pt x="17690" y="14794"/>
                </a:lnTo>
                <a:lnTo>
                  <a:pt x="17465" y="15019"/>
                </a:lnTo>
                <a:lnTo>
                  <a:pt x="17240" y="15243"/>
                </a:lnTo>
                <a:lnTo>
                  <a:pt x="17071" y="15469"/>
                </a:lnTo>
                <a:lnTo>
                  <a:pt x="16959" y="15666"/>
                </a:lnTo>
                <a:lnTo>
                  <a:pt x="16903" y="15778"/>
                </a:lnTo>
                <a:lnTo>
                  <a:pt x="16874" y="15918"/>
                </a:lnTo>
                <a:lnTo>
                  <a:pt x="16790" y="16087"/>
                </a:lnTo>
                <a:lnTo>
                  <a:pt x="16649" y="16257"/>
                </a:lnTo>
                <a:lnTo>
                  <a:pt x="16481" y="16454"/>
                </a:lnTo>
                <a:lnTo>
                  <a:pt x="16284" y="16622"/>
                </a:lnTo>
                <a:lnTo>
                  <a:pt x="16115" y="16762"/>
                </a:lnTo>
                <a:lnTo>
                  <a:pt x="15946" y="16846"/>
                </a:lnTo>
                <a:lnTo>
                  <a:pt x="15805" y="16875"/>
                </a:lnTo>
                <a:lnTo>
                  <a:pt x="15721" y="16875"/>
                </a:lnTo>
                <a:lnTo>
                  <a:pt x="15608" y="16819"/>
                </a:lnTo>
                <a:lnTo>
                  <a:pt x="15497" y="16762"/>
                </a:lnTo>
                <a:lnTo>
                  <a:pt x="15384" y="16678"/>
                </a:lnTo>
                <a:lnTo>
                  <a:pt x="15300" y="16565"/>
                </a:lnTo>
                <a:lnTo>
                  <a:pt x="15215" y="16454"/>
                </a:lnTo>
                <a:lnTo>
                  <a:pt x="15159" y="16228"/>
                </a:lnTo>
                <a:lnTo>
                  <a:pt x="15130" y="16031"/>
                </a:lnTo>
                <a:lnTo>
                  <a:pt x="15103" y="15947"/>
                </a:lnTo>
                <a:lnTo>
                  <a:pt x="15046" y="15891"/>
                </a:lnTo>
                <a:lnTo>
                  <a:pt x="15019" y="15834"/>
                </a:lnTo>
                <a:lnTo>
                  <a:pt x="14962" y="15750"/>
                </a:lnTo>
                <a:lnTo>
                  <a:pt x="14934" y="15581"/>
                </a:lnTo>
                <a:lnTo>
                  <a:pt x="14906" y="15384"/>
                </a:lnTo>
                <a:lnTo>
                  <a:pt x="14877" y="15300"/>
                </a:lnTo>
                <a:lnTo>
                  <a:pt x="14822" y="15243"/>
                </a:lnTo>
                <a:lnTo>
                  <a:pt x="14793" y="15159"/>
                </a:lnTo>
                <a:lnTo>
                  <a:pt x="14765" y="15046"/>
                </a:lnTo>
                <a:lnTo>
                  <a:pt x="14737" y="14878"/>
                </a:lnTo>
                <a:lnTo>
                  <a:pt x="14709" y="14681"/>
                </a:lnTo>
                <a:lnTo>
                  <a:pt x="14737" y="14512"/>
                </a:lnTo>
                <a:lnTo>
                  <a:pt x="14765" y="14344"/>
                </a:lnTo>
                <a:lnTo>
                  <a:pt x="14793" y="14231"/>
                </a:lnTo>
                <a:lnTo>
                  <a:pt x="14822" y="14147"/>
                </a:lnTo>
                <a:lnTo>
                  <a:pt x="14877" y="14091"/>
                </a:lnTo>
                <a:lnTo>
                  <a:pt x="14906" y="14007"/>
                </a:lnTo>
                <a:lnTo>
                  <a:pt x="14934" y="13810"/>
                </a:lnTo>
                <a:lnTo>
                  <a:pt x="14906" y="13697"/>
                </a:lnTo>
                <a:lnTo>
                  <a:pt x="14849" y="13556"/>
                </a:lnTo>
                <a:lnTo>
                  <a:pt x="14737" y="13416"/>
                </a:lnTo>
                <a:lnTo>
                  <a:pt x="14625" y="13275"/>
                </a:lnTo>
                <a:lnTo>
                  <a:pt x="14483" y="13106"/>
                </a:lnTo>
                <a:lnTo>
                  <a:pt x="14372" y="12909"/>
                </a:lnTo>
                <a:lnTo>
                  <a:pt x="14315" y="12685"/>
                </a:lnTo>
                <a:lnTo>
                  <a:pt x="14288" y="12488"/>
                </a:lnTo>
                <a:lnTo>
                  <a:pt x="14288" y="12318"/>
                </a:lnTo>
                <a:lnTo>
                  <a:pt x="14259" y="12150"/>
                </a:lnTo>
                <a:lnTo>
                  <a:pt x="14202" y="12037"/>
                </a:lnTo>
                <a:lnTo>
                  <a:pt x="14175" y="11953"/>
                </a:lnTo>
                <a:lnTo>
                  <a:pt x="14118" y="11897"/>
                </a:lnTo>
                <a:lnTo>
                  <a:pt x="14034" y="11869"/>
                </a:lnTo>
                <a:lnTo>
                  <a:pt x="13837" y="11840"/>
                </a:lnTo>
                <a:lnTo>
                  <a:pt x="13668" y="11869"/>
                </a:lnTo>
                <a:lnTo>
                  <a:pt x="13584" y="11897"/>
                </a:lnTo>
                <a:lnTo>
                  <a:pt x="13527" y="11953"/>
                </a:lnTo>
                <a:lnTo>
                  <a:pt x="13443" y="12010"/>
                </a:lnTo>
                <a:lnTo>
                  <a:pt x="13303" y="12037"/>
                </a:lnTo>
                <a:lnTo>
                  <a:pt x="13134" y="12066"/>
                </a:lnTo>
                <a:lnTo>
                  <a:pt x="12966" y="12066"/>
                </a:lnTo>
                <a:lnTo>
                  <a:pt x="12769" y="12037"/>
                </a:lnTo>
                <a:lnTo>
                  <a:pt x="12543" y="11925"/>
                </a:lnTo>
                <a:lnTo>
                  <a:pt x="12291" y="11784"/>
                </a:lnTo>
                <a:lnTo>
                  <a:pt x="12094" y="11616"/>
                </a:lnTo>
                <a:lnTo>
                  <a:pt x="12009" y="11531"/>
                </a:lnTo>
                <a:lnTo>
                  <a:pt x="11925" y="11390"/>
                </a:lnTo>
                <a:lnTo>
                  <a:pt x="11784" y="11053"/>
                </a:lnTo>
                <a:lnTo>
                  <a:pt x="11700" y="10688"/>
                </a:lnTo>
                <a:lnTo>
                  <a:pt x="11644" y="10322"/>
                </a:lnTo>
                <a:lnTo>
                  <a:pt x="11671" y="10125"/>
                </a:lnTo>
                <a:lnTo>
                  <a:pt x="11700" y="9928"/>
                </a:lnTo>
                <a:lnTo>
                  <a:pt x="11812" y="9534"/>
                </a:lnTo>
                <a:lnTo>
                  <a:pt x="11897" y="9337"/>
                </a:lnTo>
                <a:lnTo>
                  <a:pt x="11981" y="9169"/>
                </a:lnTo>
                <a:lnTo>
                  <a:pt x="12094" y="9000"/>
                </a:lnTo>
                <a:lnTo>
                  <a:pt x="12431" y="8662"/>
                </a:lnTo>
                <a:lnTo>
                  <a:pt x="12656" y="8494"/>
                </a:lnTo>
                <a:lnTo>
                  <a:pt x="12853" y="8381"/>
                </a:lnTo>
                <a:lnTo>
                  <a:pt x="12966" y="8325"/>
                </a:lnTo>
                <a:lnTo>
                  <a:pt x="13162" y="8297"/>
                </a:lnTo>
                <a:lnTo>
                  <a:pt x="13247" y="8268"/>
                </a:lnTo>
                <a:lnTo>
                  <a:pt x="13303" y="8213"/>
                </a:lnTo>
                <a:lnTo>
                  <a:pt x="13387" y="8184"/>
                </a:lnTo>
                <a:lnTo>
                  <a:pt x="13500" y="8157"/>
                </a:lnTo>
                <a:lnTo>
                  <a:pt x="13668" y="8128"/>
                </a:lnTo>
                <a:lnTo>
                  <a:pt x="14034" y="8128"/>
                </a:lnTo>
                <a:lnTo>
                  <a:pt x="14231" y="8184"/>
                </a:lnTo>
                <a:lnTo>
                  <a:pt x="14372" y="8241"/>
                </a:lnTo>
                <a:lnTo>
                  <a:pt x="14512" y="8325"/>
                </a:lnTo>
                <a:lnTo>
                  <a:pt x="14596" y="8410"/>
                </a:lnTo>
                <a:lnTo>
                  <a:pt x="14709" y="8494"/>
                </a:lnTo>
                <a:lnTo>
                  <a:pt x="14849" y="8550"/>
                </a:lnTo>
                <a:lnTo>
                  <a:pt x="14934" y="8550"/>
                </a:lnTo>
                <a:lnTo>
                  <a:pt x="15130" y="8578"/>
                </a:lnTo>
                <a:lnTo>
                  <a:pt x="15215" y="8634"/>
                </a:lnTo>
                <a:lnTo>
                  <a:pt x="15271" y="8662"/>
                </a:lnTo>
                <a:lnTo>
                  <a:pt x="15327" y="8691"/>
                </a:lnTo>
                <a:lnTo>
                  <a:pt x="15384" y="8719"/>
                </a:lnTo>
                <a:lnTo>
                  <a:pt x="15440" y="8691"/>
                </a:lnTo>
                <a:lnTo>
                  <a:pt x="15497" y="8662"/>
                </a:lnTo>
                <a:lnTo>
                  <a:pt x="15553" y="8634"/>
                </a:lnTo>
                <a:lnTo>
                  <a:pt x="15637" y="8578"/>
                </a:lnTo>
                <a:lnTo>
                  <a:pt x="15805" y="8550"/>
                </a:lnTo>
                <a:lnTo>
                  <a:pt x="16002" y="8578"/>
                </a:lnTo>
                <a:lnTo>
                  <a:pt x="16087" y="8634"/>
                </a:lnTo>
                <a:lnTo>
                  <a:pt x="16143" y="8662"/>
                </a:lnTo>
                <a:lnTo>
                  <a:pt x="16228" y="8719"/>
                </a:lnTo>
                <a:lnTo>
                  <a:pt x="16340" y="8747"/>
                </a:lnTo>
                <a:lnTo>
                  <a:pt x="16509" y="8775"/>
                </a:lnTo>
                <a:lnTo>
                  <a:pt x="16874" y="8775"/>
                </a:lnTo>
                <a:lnTo>
                  <a:pt x="17043" y="8747"/>
                </a:lnTo>
                <a:lnTo>
                  <a:pt x="17156" y="8719"/>
                </a:lnTo>
                <a:lnTo>
                  <a:pt x="17240" y="8662"/>
                </a:lnTo>
                <a:lnTo>
                  <a:pt x="17297" y="8606"/>
                </a:lnTo>
                <a:lnTo>
                  <a:pt x="17324" y="8522"/>
                </a:lnTo>
                <a:lnTo>
                  <a:pt x="17353" y="8325"/>
                </a:lnTo>
                <a:lnTo>
                  <a:pt x="17353" y="8297"/>
                </a:lnTo>
                <a:lnTo>
                  <a:pt x="17324" y="8241"/>
                </a:lnTo>
                <a:lnTo>
                  <a:pt x="17213" y="8184"/>
                </a:lnTo>
                <a:lnTo>
                  <a:pt x="17071" y="8128"/>
                </a:lnTo>
                <a:lnTo>
                  <a:pt x="16903" y="8128"/>
                </a:lnTo>
                <a:lnTo>
                  <a:pt x="16733" y="8100"/>
                </a:lnTo>
                <a:lnTo>
                  <a:pt x="16537" y="8044"/>
                </a:lnTo>
                <a:lnTo>
                  <a:pt x="16368" y="7987"/>
                </a:lnTo>
                <a:lnTo>
                  <a:pt x="16143" y="7819"/>
                </a:lnTo>
                <a:lnTo>
                  <a:pt x="16031" y="7734"/>
                </a:lnTo>
                <a:lnTo>
                  <a:pt x="15805" y="7679"/>
                </a:lnTo>
                <a:lnTo>
                  <a:pt x="15721" y="7650"/>
                </a:lnTo>
                <a:lnTo>
                  <a:pt x="15608" y="7622"/>
                </a:lnTo>
                <a:lnTo>
                  <a:pt x="15497" y="7537"/>
                </a:lnTo>
                <a:lnTo>
                  <a:pt x="15384" y="7453"/>
                </a:lnTo>
                <a:lnTo>
                  <a:pt x="15300" y="7369"/>
                </a:lnTo>
                <a:lnTo>
                  <a:pt x="15187" y="7340"/>
                </a:lnTo>
                <a:lnTo>
                  <a:pt x="15103" y="7312"/>
                </a:lnTo>
                <a:lnTo>
                  <a:pt x="15046" y="7340"/>
                </a:lnTo>
                <a:lnTo>
                  <a:pt x="14990" y="7369"/>
                </a:lnTo>
                <a:lnTo>
                  <a:pt x="14906" y="7369"/>
                </a:lnTo>
                <a:lnTo>
                  <a:pt x="14822" y="7312"/>
                </a:lnTo>
                <a:lnTo>
                  <a:pt x="14709" y="7228"/>
                </a:lnTo>
                <a:lnTo>
                  <a:pt x="14625" y="7172"/>
                </a:lnTo>
                <a:lnTo>
                  <a:pt x="14540" y="7116"/>
                </a:lnTo>
                <a:lnTo>
                  <a:pt x="14399" y="7116"/>
                </a:lnTo>
                <a:lnTo>
                  <a:pt x="14343" y="7172"/>
                </a:lnTo>
                <a:lnTo>
                  <a:pt x="14259" y="7200"/>
                </a:lnTo>
                <a:lnTo>
                  <a:pt x="14062" y="7228"/>
                </a:lnTo>
                <a:lnTo>
                  <a:pt x="13781" y="7369"/>
                </a:lnTo>
                <a:lnTo>
                  <a:pt x="13584" y="7509"/>
                </a:lnTo>
                <a:lnTo>
                  <a:pt x="13415" y="7679"/>
                </a:lnTo>
                <a:lnTo>
                  <a:pt x="13218" y="7847"/>
                </a:lnTo>
                <a:lnTo>
                  <a:pt x="13022" y="7987"/>
                </a:lnTo>
                <a:lnTo>
                  <a:pt x="12880" y="8071"/>
                </a:lnTo>
                <a:lnTo>
                  <a:pt x="12740" y="8128"/>
                </a:lnTo>
                <a:lnTo>
                  <a:pt x="12572" y="8071"/>
                </a:lnTo>
                <a:lnTo>
                  <a:pt x="12486" y="8044"/>
                </a:lnTo>
                <a:lnTo>
                  <a:pt x="12431" y="8016"/>
                </a:lnTo>
                <a:lnTo>
                  <a:pt x="12375" y="7960"/>
                </a:lnTo>
                <a:lnTo>
                  <a:pt x="12346" y="7874"/>
                </a:lnTo>
                <a:lnTo>
                  <a:pt x="12318" y="7679"/>
                </a:lnTo>
                <a:lnTo>
                  <a:pt x="12346" y="7482"/>
                </a:lnTo>
                <a:lnTo>
                  <a:pt x="12375" y="7397"/>
                </a:lnTo>
                <a:lnTo>
                  <a:pt x="12431" y="7340"/>
                </a:lnTo>
                <a:lnTo>
                  <a:pt x="12486" y="7312"/>
                </a:lnTo>
                <a:lnTo>
                  <a:pt x="12628" y="7285"/>
                </a:lnTo>
                <a:lnTo>
                  <a:pt x="12796" y="7256"/>
                </a:lnTo>
                <a:lnTo>
                  <a:pt x="12966" y="7228"/>
                </a:lnTo>
                <a:lnTo>
                  <a:pt x="13134" y="7228"/>
                </a:lnTo>
                <a:lnTo>
                  <a:pt x="13274" y="7172"/>
                </a:lnTo>
                <a:lnTo>
                  <a:pt x="13359" y="7116"/>
                </a:lnTo>
                <a:lnTo>
                  <a:pt x="13387" y="7059"/>
                </a:lnTo>
                <a:lnTo>
                  <a:pt x="13415" y="7031"/>
                </a:lnTo>
                <a:lnTo>
                  <a:pt x="13359" y="6835"/>
                </a:lnTo>
                <a:lnTo>
                  <a:pt x="13331" y="6751"/>
                </a:lnTo>
                <a:lnTo>
                  <a:pt x="13303" y="6694"/>
                </a:lnTo>
                <a:lnTo>
                  <a:pt x="13247" y="6638"/>
                </a:lnTo>
                <a:lnTo>
                  <a:pt x="13247" y="6525"/>
                </a:lnTo>
                <a:lnTo>
                  <a:pt x="13303" y="6468"/>
                </a:lnTo>
                <a:lnTo>
                  <a:pt x="13359" y="6441"/>
                </a:lnTo>
                <a:lnTo>
                  <a:pt x="13443" y="6384"/>
                </a:lnTo>
                <a:lnTo>
                  <a:pt x="13612" y="6357"/>
                </a:lnTo>
                <a:lnTo>
                  <a:pt x="13724" y="6357"/>
                </a:lnTo>
                <a:lnTo>
                  <a:pt x="13837" y="6300"/>
                </a:lnTo>
                <a:lnTo>
                  <a:pt x="13949" y="6216"/>
                </a:lnTo>
                <a:lnTo>
                  <a:pt x="14062" y="6131"/>
                </a:lnTo>
                <a:lnTo>
                  <a:pt x="14146" y="6047"/>
                </a:lnTo>
                <a:lnTo>
                  <a:pt x="14231" y="5934"/>
                </a:lnTo>
                <a:lnTo>
                  <a:pt x="14259" y="5794"/>
                </a:lnTo>
                <a:lnTo>
                  <a:pt x="14288" y="5709"/>
                </a:lnTo>
                <a:lnTo>
                  <a:pt x="14259" y="5513"/>
                </a:lnTo>
                <a:lnTo>
                  <a:pt x="14202" y="5429"/>
                </a:lnTo>
                <a:lnTo>
                  <a:pt x="14175" y="5372"/>
                </a:lnTo>
                <a:lnTo>
                  <a:pt x="14175" y="5288"/>
                </a:lnTo>
                <a:lnTo>
                  <a:pt x="14259" y="5146"/>
                </a:lnTo>
                <a:lnTo>
                  <a:pt x="14399" y="4949"/>
                </a:lnTo>
                <a:lnTo>
                  <a:pt x="14625" y="4725"/>
                </a:lnTo>
                <a:lnTo>
                  <a:pt x="14737" y="4612"/>
                </a:lnTo>
                <a:lnTo>
                  <a:pt x="14906" y="4500"/>
                </a:lnTo>
                <a:lnTo>
                  <a:pt x="15074" y="4415"/>
                </a:lnTo>
                <a:lnTo>
                  <a:pt x="15271" y="4331"/>
                </a:lnTo>
                <a:lnTo>
                  <a:pt x="15665" y="4218"/>
                </a:lnTo>
                <a:lnTo>
                  <a:pt x="15862" y="4191"/>
                </a:lnTo>
                <a:lnTo>
                  <a:pt x="16031" y="4163"/>
                </a:lnTo>
                <a:close/>
                <a:moveTo>
                  <a:pt x="7931" y="2841"/>
                </a:moveTo>
                <a:lnTo>
                  <a:pt x="8044" y="2869"/>
                </a:lnTo>
                <a:lnTo>
                  <a:pt x="8155" y="2897"/>
                </a:lnTo>
                <a:lnTo>
                  <a:pt x="8212" y="2925"/>
                </a:lnTo>
                <a:lnTo>
                  <a:pt x="8268" y="2981"/>
                </a:lnTo>
                <a:lnTo>
                  <a:pt x="8268" y="3122"/>
                </a:lnTo>
                <a:lnTo>
                  <a:pt x="8212" y="3206"/>
                </a:lnTo>
                <a:lnTo>
                  <a:pt x="8155" y="3291"/>
                </a:lnTo>
                <a:lnTo>
                  <a:pt x="7987" y="3487"/>
                </a:lnTo>
                <a:lnTo>
                  <a:pt x="7903" y="3656"/>
                </a:lnTo>
                <a:lnTo>
                  <a:pt x="7874" y="3826"/>
                </a:lnTo>
                <a:lnTo>
                  <a:pt x="7903" y="3910"/>
                </a:lnTo>
                <a:lnTo>
                  <a:pt x="7931" y="3937"/>
                </a:lnTo>
                <a:lnTo>
                  <a:pt x="8015" y="4050"/>
                </a:lnTo>
                <a:lnTo>
                  <a:pt x="8071" y="4163"/>
                </a:lnTo>
                <a:lnTo>
                  <a:pt x="8128" y="4275"/>
                </a:lnTo>
                <a:lnTo>
                  <a:pt x="8155" y="4387"/>
                </a:lnTo>
                <a:lnTo>
                  <a:pt x="8128" y="4500"/>
                </a:lnTo>
                <a:lnTo>
                  <a:pt x="8071" y="4612"/>
                </a:lnTo>
                <a:lnTo>
                  <a:pt x="8015" y="4725"/>
                </a:lnTo>
                <a:lnTo>
                  <a:pt x="7931" y="4838"/>
                </a:lnTo>
                <a:lnTo>
                  <a:pt x="7874" y="4865"/>
                </a:lnTo>
                <a:lnTo>
                  <a:pt x="7650" y="4865"/>
                </a:lnTo>
                <a:lnTo>
                  <a:pt x="7453" y="4754"/>
                </a:lnTo>
                <a:lnTo>
                  <a:pt x="7256" y="4612"/>
                </a:lnTo>
                <a:lnTo>
                  <a:pt x="7087" y="4444"/>
                </a:lnTo>
                <a:lnTo>
                  <a:pt x="6890" y="4360"/>
                </a:lnTo>
                <a:lnTo>
                  <a:pt x="6722" y="4331"/>
                </a:lnTo>
                <a:lnTo>
                  <a:pt x="6665" y="4360"/>
                </a:lnTo>
                <a:lnTo>
                  <a:pt x="6609" y="4387"/>
                </a:lnTo>
                <a:lnTo>
                  <a:pt x="6496" y="4472"/>
                </a:lnTo>
                <a:lnTo>
                  <a:pt x="6384" y="4557"/>
                </a:lnTo>
                <a:lnTo>
                  <a:pt x="6159" y="4612"/>
                </a:lnTo>
                <a:lnTo>
                  <a:pt x="5990" y="4641"/>
                </a:lnTo>
                <a:lnTo>
                  <a:pt x="5905" y="4668"/>
                </a:lnTo>
                <a:lnTo>
                  <a:pt x="5850" y="4725"/>
                </a:lnTo>
                <a:lnTo>
                  <a:pt x="5794" y="4754"/>
                </a:lnTo>
                <a:lnTo>
                  <a:pt x="5709" y="4781"/>
                </a:lnTo>
                <a:lnTo>
                  <a:pt x="5513" y="4838"/>
                </a:lnTo>
                <a:lnTo>
                  <a:pt x="5400" y="4838"/>
                </a:lnTo>
                <a:lnTo>
                  <a:pt x="5287" y="4894"/>
                </a:lnTo>
                <a:lnTo>
                  <a:pt x="5174" y="4949"/>
                </a:lnTo>
                <a:lnTo>
                  <a:pt x="5062" y="5035"/>
                </a:lnTo>
                <a:lnTo>
                  <a:pt x="5034" y="5091"/>
                </a:lnTo>
                <a:lnTo>
                  <a:pt x="5034" y="5316"/>
                </a:lnTo>
                <a:lnTo>
                  <a:pt x="5146" y="5513"/>
                </a:lnTo>
                <a:lnTo>
                  <a:pt x="5287" y="5709"/>
                </a:lnTo>
                <a:lnTo>
                  <a:pt x="5400" y="5794"/>
                </a:lnTo>
                <a:lnTo>
                  <a:pt x="5513" y="5822"/>
                </a:lnTo>
                <a:lnTo>
                  <a:pt x="5624" y="5850"/>
                </a:lnTo>
                <a:lnTo>
                  <a:pt x="5765" y="5850"/>
                </a:lnTo>
                <a:lnTo>
                  <a:pt x="5905" y="5822"/>
                </a:lnTo>
                <a:lnTo>
                  <a:pt x="6018" y="5766"/>
                </a:lnTo>
                <a:lnTo>
                  <a:pt x="6159" y="5681"/>
                </a:lnTo>
                <a:lnTo>
                  <a:pt x="6271" y="5597"/>
                </a:lnTo>
                <a:lnTo>
                  <a:pt x="6496" y="5372"/>
                </a:lnTo>
                <a:lnTo>
                  <a:pt x="6722" y="5203"/>
                </a:lnTo>
                <a:lnTo>
                  <a:pt x="6919" y="5091"/>
                </a:lnTo>
                <a:lnTo>
                  <a:pt x="7059" y="5035"/>
                </a:lnTo>
                <a:lnTo>
                  <a:pt x="7143" y="5062"/>
                </a:lnTo>
                <a:lnTo>
                  <a:pt x="7256" y="5175"/>
                </a:lnTo>
                <a:lnTo>
                  <a:pt x="7256" y="5259"/>
                </a:lnTo>
                <a:lnTo>
                  <a:pt x="7284" y="5343"/>
                </a:lnTo>
                <a:lnTo>
                  <a:pt x="7340" y="5429"/>
                </a:lnTo>
                <a:lnTo>
                  <a:pt x="7397" y="5456"/>
                </a:lnTo>
                <a:lnTo>
                  <a:pt x="7481" y="5485"/>
                </a:lnTo>
                <a:lnTo>
                  <a:pt x="7706" y="5540"/>
                </a:lnTo>
                <a:lnTo>
                  <a:pt x="7818" y="5625"/>
                </a:lnTo>
                <a:lnTo>
                  <a:pt x="7931" y="5709"/>
                </a:lnTo>
                <a:lnTo>
                  <a:pt x="7987" y="5794"/>
                </a:lnTo>
                <a:lnTo>
                  <a:pt x="8015" y="5934"/>
                </a:lnTo>
                <a:lnTo>
                  <a:pt x="7987" y="6047"/>
                </a:lnTo>
                <a:lnTo>
                  <a:pt x="7931" y="6131"/>
                </a:lnTo>
                <a:lnTo>
                  <a:pt x="7818" y="6216"/>
                </a:lnTo>
                <a:lnTo>
                  <a:pt x="7706" y="6300"/>
                </a:lnTo>
                <a:lnTo>
                  <a:pt x="7593" y="6357"/>
                </a:lnTo>
                <a:lnTo>
                  <a:pt x="7481" y="6357"/>
                </a:lnTo>
                <a:lnTo>
                  <a:pt x="7368" y="6384"/>
                </a:lnTo>
                <a:lnTo>
                  <a:pt x="7200" y="6497"/>
                </a:lnTo>
                <a:lnTo>
                  <a:pt x="7003" y="6638"/>
                </a:lnTo>
                <a:lnTo>
                  <a:pt x="6833" y="6806"/>
                </a:lnTo>
                <a:lnTo>
                  <a:pt x="6636" y="6975"/>
                </a:lnTo>
                <a:lnTo>
                  <a:pt x="6441" y="7116"/>
                </a:lnTo>
                <a:lnTo>
                  <a:pt x="6299" y="7200"/>
                </a:lnTo>
                <a:lnTo>
                  <a:pt x="6159" y="7228"/>
                </a:lnTo>
                <a:lnTo>
                  <a:pt x="6018" y="7285"/>
                </a:lnTo>
                <a:lnTo>
                  <a:pt x="5821" y="7425"/>
                </a:lnTo>
                <a:lnTo>
                  <a:pt x="5540" y="7650"/>
                </a:lnTo>
                <a:lnTo>
                  <a:pt x="4865" y="8325"/>
                </a:lnTo>
                <a:lnTo>
                  <a:pt x="4725" y="8438"/>
                </a:lnTo>
                <a:lnTo>
                  <a:pt x="4556" y="8578"/>
                </a:lnTo>
                <a:lnTo>
                  <a:pt x="4191" y="8803"/>
                </a:lnTo>
                <a:lnTo>
                  <a:pt x="3853" y="8944"/>
                </a:lnTo>
                <a:lnTo>
                  <a:pt x="3684" y="8972"/>
                </a:lnTo>
                <a:lnTo>
                  <a:pt x="3543" y="9000"/>
                </a:lnTo>
                <a:lnTo>
                  <a:pt x="3262" y="9000"/>
                </a:lnTo>
                <a:lnTo>
                  <a:pt x="3009" y="9056"/>
                </a:lnTo>
                <a:lnTo>
                  <a:pt x="2812" y="9141"/>
                </a:lnTo>
                <a:lnTo>
                  <a:pt x="2672" y="9225"/>
                </a:lnTo>
                <a:lnTo>
                  <a:pt x="2588" y="9309"/>
                </a:lnTo>
                <a:lnTo>
                  <a:pt x="2502" y="9422"/>
                </a:lnTo>
                <a:lnTo>
                  <a:pt x="2446" y="9534"/>
                </a:lnTo>
                <a:lnTo>
                  <a:pt x="2446" y="9760"/>
                </a:lnTo>
                <a:lnTo>
                  <a:pt x="2502" y="9872"/>
                </a:lnTo>
                <a:lnTo>
                  <a:pt x="2588" y="9984"/>
                </a:lnTo>
                <a:lnTo>
                  <a:pt x="2672" y="10097"/>
                </a:lnTo>
                <a:lnTo>
                  <a:pt x="2756" y="10181"/>
                </a:lnTo>
                <a:lnTo>
                  <a:pt x="2869" y="10237"/>
                </a:lnTo>
                <a:lnTo>
                  <a:pt x="3009" y="10294"/>
                </a:lnTo>
                <a:lnTo>
                  <a:pt x="3093" y="10294"/>
                </a:lnTo>
                <a:lnTo>
                  <a:pt x="3234" y="10350"/>
                </a:lnTo>
                <a:lnTo>
                  <a:pt x="3403" y="10462"/>
                </a:lnTo>
                <a:lnTo>
                  <a:pt x="3627" y="10631"/>
                </a:lnTo>
                <a:lnTo>
                  <a:pt x="3881" y="10856"/>
                </a:lnTo>
                <a:lnTo>
                  <a:pt x="4105" y="11082"/>
                </a:lnTo>
                <a:lnTo>
                  <a:pt x="4331" y="11250"/>
                </a:lnTo>
                <a:lnTo>
                  <a:pt x="4499" y="11363"/>
                </a:lnTo>
                <a:lnTo>
                  <a:pt x="4640" y="11390"/>
                </a:lnTo>
                <a:lnTo>
                  <a:pt x="4809" y="11363"/>
                </a:lnTo>
                <a:lnTo>
                  <a:pt x="4893" y="11335"/>
                </a:lnTo>
                <a:lnTo>
                  <a:pt x="4978" y="11306"/>
                </a:lnTo>
                <a:lnTo>
                  <a:pt x="5034" y="11250"/>
                </a:lnTo>
                <a:lnTo>
                  <a:pt x="5174" y="11222"/>
                </a:lnTo>
                <a:lnTo>
                  <a:pt x="5343" y="11193"/>
                </a:lnTo>
                <a:lnTo>
                  <a:pt x="5709" y="11193"/>
                </a:lnTo>
                <a:lnTo>
                  <a:pt x="5878" y="11250"/>
                </a:lnTo>
                <a:lnTo>
                  <a:pt x="6047" y="11306"/>
                </a:lnTo>
                <a:lnTo>
                  <a:pt x="6159" y="11419"/>
                </a:lnTo>
                <a:lnTo>
                  <a:pt x="6271" y="11503"/>
                </a:lnTo>
                <a:lnTo>
                  <a:pt x="6384" y="11559"/>
                </a:lnTo>
                <a:lnTo>
                  <a:pt x="6496" y="11616"/>
                </a:lnTo>
                <a:lnTo>
                  <a:pt x="6609" y="11616"/>
                </a:lnTo>
                <a:lnTo>
                  <a:pt x="6890" y="11756"/>
                </a:lnTo>
                <a:lnTo>
                  <a:pt x="7087" y="11897"/>
                </a:lnTo>
                <a:lnTo>
                  <a:pt x="7256" y="12066"/>
                </a:lnTo>
                <a:lnTo>
                  <a:pt x="7453" y="12234"/>
                </a:lnTo>
                <a:lnTo>
                  <a:pt x="7650" y="12375"/>
                </a:lnTo>
                <a:lnTo>
                  <a:pt x="7818" y="12459"/>
                </a:lnTo>
                <a:lnTo>
                  <a:pt x="7931" y="12488"/>
                </a:lnTo>
                <a:lnTo>
                  <a:pt x="8015" y="12515"/>
                </a:lnTo>
                <a:lnTo>
                  <a:pt x="8155" y="12572"/>
                </a:lnTo>
                <a:lnTo>
                  <a:pt x="8268" y="12628"/>
                </a:lnTo>
                <a:lnTo>
                  <a:pt x="8352" y="12712"/>
                </a:lnTo>
                <a:lnTo>
                  <a:pt x="8465" y="12797"/>
                </a:lnTo>
                <a:lnTo>
                  <a:pt x="8578" y="12881"/>
                </a:lnTo>
                <a:lnTo>
                  <a:pt x="8690" y="12909"/>
                </a:lnTo>
                <a:lnTo>
                  <a:pt x="8803" y="12938"/>
                </a:lnTo>
                <a:lnTo>
                  <a:pt x="8915" y="12966"/>
                </a:lnTo>
                <a:lnTo>
                  <a:pt x="9027" y="12993"/>
                </a:lnTo>
                <a:lnTo>
                  <a:pt x="9140" y="13078"/>
                </a:lnTo>
                <a:lnTo>
                  <a:pt x="9253" y="13162"/>
                </a:lnTo>
                <a:lnTo>
                  <a:pt x="9337" y="13275"/>
                </a:lnTo>
                <a:lnTo>
                  <a:pt x="9393" y="13387"/>
                </a:lnTo>
                <a:lnTo>
                  <a:pt x="9450" y="13500"/>
                </a:lnTo>
                <a:lnTo>
                  <a:pt x="9450" y="13697"/>
                </a:lnTo>
                <a:lnTo>
                  <a:pt x="9393" y="13810"/>
                </a:lnTo>
                <a:lnTo>
                  <a:pt x="9337" y="13921"/>
                </a:lnTo>
                <a:lnTo>
                  <a:pt x="9169" y="14147"/>
                </a:lnTo>
                <a:lnTo>
                  <a:pt x="9084" y="14260"/>
                </a:lnTo>
                <a:lnTo>
                  <a:pt x="9027" y="14372"/>
                </a:lnTo>
                <a:lnTo>
                  <a:pt x="9027" y="14484"/>
                </a:lnTo>
                <a:lnTo>
                  <a:pt x="9000" y="14597"/>
                </a:lnTo>
                <a:lnTo>
                  <a:pt x="8887" y="14765"/>
                </a:lnTo>
                <a:lnTo>
                  <a:pt x="8746" y="14935"/>
                </a:lnTo>
                <a:lnTo>
                  <a:pt x="8578" y="15132"/>
                </a:lnTo>
                <a:lnTo>
                  <a:pt x="8409" y="15329"/>
                </a:lnTo>
                <a:lnTo>
                  <a:pt x="8268" y="15497"/>
                </a:lnTo>
                <a:lnTo>
                  <a:pt x="8184" y="15666"/>
                </a:lnTo>
                <a:lnTo>
                  <a:pt x="8155" y="15778"/>
                </a:lnTo>
                <a:lnTo>
                  <a:pt x="8099" y="15918"/>
                </a:lnTo>
                <a:lnTo>
                  <a:pt x="8015" y="16087"/>
                </a:lnTo>
                <a:lnTo>
                  <a:pt x="7874" y="16257"/>
                </a:lnTo>
                <a:lnTo>
                  <a:pt x="7706" y="16454"/>
                </a:lnTo>
                <a:lnTo>
                  <a:pt x="7537" y="16622"/>
                </a:lnTo>
                <a:lnTo>
                  <a:pt x="7397" y="16819"/>
                </a:lnTo>
                <a:lnTo>
                  <a:pt x="7312" y="16988"/>
                </a:lnTo>
                <a:lnTo>
                  <a:pt x="7256" y="17100"/>
                </a:lnTo>
                <a:lnTo>
                  <a:pt x="7227" y="17213"/>
                </a:lnTo>
                <a:lnTo>
                  <a:pt x="7172" y="17353"/>
                </a:lnTo>
                <a:lnTo>
                  <a:pt x="7059" y="17522"/>
                </a:lnTo>
                <a:lnTo>
                  <a:pt x="6946" y="17663"/>
                </a:lnTo>
                <a:lnTo>
                  <a:pt x="6806" y="17803"/>
                </a:lnTo>
                <a:lnTo>
                  <a:pt x="6693" y="17944"/>
                </a:lnTo>
                <a:lnTo>
                  <a:pt x="6636" y="18084"/>
                </a:lnTo>
                <a:lnTo>
                  <a:pt x="6609" y="18197"/>
                </a:lnTo>
                <a:lnTo>
                  <a:pt x="6636" y="18394"/>
                </a:lnTo>
                <a:lnTo>
                  <a:pt x="6665" y="18478"/>
                </a:lnTo>
                <a:lnTo>
                  <a:pt x="6722" y="18535"/>
                </a:lnTo>
                <a:lnTo>
                  <a:pt x="6749" y="18591"/>
                </a:lnTo>
                <a:lnTo>
                  <a:pt x="6806" y="18675"/>
                </a:lnTo>
                <a:lnTo>
                  <a:pt x="6833" y="18872"/>
                </a:lnTo>
                <a:lnTo>
                  <a:pt x="6806" y="18956"/>
                </a:lnTo>
                <a:lnTo>
                  <a:pt x="6693" y="19069"/>
                </a:lnTo>
                <a:lnTo>
                  <a:pt x="6496" y="19069"/>
                </a:lnTo>
                <a:lnTo>
                  <a:pt x="6384" y="19012"/>
                </a:lnTo>
                <a:lnTo>
                  <a:pt x="6271" y="18956"/>
                </a:lnTo>
                <a:lnTo>
                  <a:pt x="6159" y="18872"/>
                </a:lnTo>
                <a:lnTo>
                  <a:pt x="6075" y="18731"/>
                </a:lnTo>
                <a:lnTo>
                  <a:pt x="6018" y="18562"/>
                </a:lnTo>
                <a:lnTo>
                  <a:pt x="5962" y="18394"/>
                </a:lnTo>
                <a:lnTo>
                  <a:pt x="5962" y="18197"/>
                </a:lnTo>
                <a:lnTo>
                  <a:pt x="5934" y="18028"/>
                </a:lnTo>
                <a:lnTo>
                  <a:pt x="5878" y="17831"/>
                </a:lnTo>
                <a:lnTo>
                  <a:pt x="5821" y="17663"/>
                </a:lnTo>
                <a:lnTo>
                  <a:pt x="5737" y="17550"/>
                </a:lnTo>
                <a:lnTo>
                  <a:pt x="5681" y="17494"/>
                </a:lnTo>
                <a:lnTo>
                  <a:pt x="5653" y="17381"/>
                </a:lnTo>
                <a:lnTo>
                  <a:pt x="5568" y="17100"/>
                </a:lnTo>
                <a:lnTo>
                  <a:pt x="5540" y="16762"/>
                </a:lnTo>
                <a:lnTo>
                  <a:pt x="5513" y="16368"/>
                </a:lnTo>
                <a:lnTo>
                  <a:pt x="5513" y="15891"/>
                </a:lnTo>
                <a:lnTo>
                  <a:pt x="5456" y="15666"/>
                </a:lnTo>
                <a:lnTo>
                  <a:pt x="5427" y="15469"/>
                </a:lnTo>
                <a:lnTo>
                  <a:pt x="5343" y="15243"/>
                </a:lnTo>
                <a:lnTo>
                  <a:pt x="5259" y="15046"/>
                </a:lnTo>
                <a:lnTo>
                  <a:pt x="5174" y="14878"/>
                </a:lnTo>
                <a:lnTo>
                  <a:pt x="5062" y="14709"/>
                </a:lnTo>
                <a:lnTo>
                  <a:pt x="4978" y="14597"/>
                </a:lnTo>
                <a:lnTo>
                  <a:pt x="4753" y="14344"/>
                </a:lnTo>
                <a:lnTo>
                  <a:pt x="4584" y="14118"/>
                </a:lnTo>
                <a:lnTo>
                  <a:pt x="4472" y="13950"/>
                </a:lnTo>
                <a:lnTo>
                  <a:pt x="4415" y="13810"/>
                </a:lnTo>
                <a:lnTo>
                  <a:pt x="4387" y="13640"/>
                </a:lnTo>
                <a:lnTo>
                  <a:pt x="4359" y="13556"/>
                </a:lnTo>
                <a:lnTo>
                  <a:pt x="4302" y="13500"/>
                </a:lnTo>
                <a:lnTo>
                  <a:pt x="4275" y="13416"/>
                </a:lnTo>
                <a:lnTo>
                  <a:pt x="4218" y="13275"/>
                </a:lnTo>
                <a:lnTo>
                  <a:pt x="4218" y="13106"/>
                </a:lnTo>
                <a:lnTo>
                  <a:pt x="4191" y="12938"/>
                </a:lnTo>
                <a:lnTo>
                  <a:pt x="4218" y="12769"/>
                </a:lnTo>
                <a:lnTo>
                  <a:pt x="4218" y="12600"/>
                </a:lnTo>
                <a:lnTo>
                  <a:pt x="4275" y="12459"/>
                </a:lnTo>
                <a:lnTo>
                  <a:pt x="4302" y="12404"/>
                </a:lnTo>
                <a:lnTo>
                  <a:pt x="4359" y="12318"/>
                </a:lnTo>
                <a:lnTo>
                  <a:pt x="4387" y="12262"/>
                </a:lnTo>
                <a:lnTo>
                  <a:pt x="4415" y="12066"/>
                </a:lnTo>
                <a:lnTo>
                  <a:pt x="4387" y="11869"/>
                </a:lnTo>
                <a:lnTo>
                  <a:pt x="4359" y="11784"/>
                </a:lnTo>
                <a:lnTo>
                  <a:pt x="4302" y="11728"/>
                </a:lnTo>
                <a:lnTo>
                  <a:pt x="4247" y="11700"/>
                </a:lnTo>
                <a:lnTo>
                  <a:pt x="4162" y="11644"/>
                </a:lnTo>
                <a:lnTo>
                  <a:pt x="3965" y="11616"/>
                </a:lnTo>
                <a:lnTo>
                  <a:pt x="3853" y="11587"/>
                </a:lnTo>
                <a:lnTo>
                  <a:pt x="3684" y="11503"/>
                </a:lnTo>
                <a:lnTo>
                  <a:pt x="3516" y="11363"/>
                </a:lnTo>
                <a:lnTo>
                  <a:pt x="3319" y="11193"/>
                </a:lnTo>
                <a:lnTo>
                  <a:pt x="3122" y="11025"/>
                </a:lnTo>
                <a:lnTo>
                  <a:pt x="2953" y="10885"/>
                </a:lnTo>
                <a:lnTo>
                  <a:pt x="2784" y="10772"/>
                </a:lnTo>
                <a:lnTo>
                  <a:pt x="2672" y="10744"/>
                </a:lnTo>
                <a:lnTo>
                  <a:pt x="2531" y="10688"/>
                </a:lnTo>
                <a:lnTo>
                  <a:pt x="2305" y="10547"/>
                </a:lnTo>
                <a:lnTo>
                  <a:pt x="2053" y="10350"/>
                </a:lnTo>
                <a:lnTo>
                  <a:pt x="1771" y="10097"/>
                </a:lnTo>
                <a:lnTo>
                  <a:pt x="1434" y="9675"/>
                </a:lnTo>
                <a:lnTo>
                  <a:pt x="1240" y="9426"/>
                </a:lnTo>
                <a:lnTo>
                  <a:pt x="1293" y="9028"/>
                </a:lnTo>
                <a:lnTo>
                  <a:pt x="1377" y="8606"/>
                </a:lnTo>
                <a:lnTo>
                  <a:pt x="1490" y="8213"/>
                </a:lnTo>
                <a:lnTo>
                  <a:pt x="1603" y="7819"/>
                </a:lnTo>
                <a:lnTo>
                  <a:pt x="1884" y="7031"/>
                </a:lnTo>
                <a:lnTo>
                  <a:pt x="2053" y="6665"/>
                </a:lnTo>
                <a:lnTo>
                  <a:pt x="2249" y="6300"/>
                </a:lnTo>
                <a:lnTo>
                  <a:pt x="2446" y="5934"/>
                </a:lnTo>
                <a:lnTo>
                  <a:pt x="2643" y="5597"/>
                </a:lnTo>
                <a:lnTo>
                  <a:pt x="2896" y="5259"/>
                </a:lnTo>
                <a:lnTo>
                  <a:pt x="3122" y="4949"/>
                </a:lnTo>
                <a:lnTo>
                  <a:pt x="3627" y="4303"/>
                </a:lnTo>
                <a:lnTo>
                  <a:pt x="4218" y="3740"/>
                </a:lnTo>
                <a:lnTo>
                  <a:pt x="4696" y="3740"/>
                </a:lnTo>
                <a:lnTo>
                  <a:pt x="4949" y="3797"/>
                </a:lnTo>
                <a:lnTo>
                  <a:pt x="5146" y="3853"/>
                </a:lnTo>
                <a:lnTo>
                  <a:pt x="5287" y="3937"/>
                </a:lnTo>
                <a:lnTo>
                  <a:pt x="5400" y="4022"/>
                </a:lnTo>
                <a:lnTo>
                  <a:pt x="5513" y="4050"/>
                </a:lnTo>
                <a:lnTo>
                  <a:pt x="5624" y="4022"/>
                </a:lnTo>
                <a:lnTo>
                  <a:pt x="5737" y="3937"/>
                </a:lnTo>
                <a:lnTo>
                  <a:pt x="5821" y="3853"/>
                </a:lnTo>
                <a:lnTo>
                  <a:pt x="5962" y="3797"/>
                </a:lnTo>
                <a:lnTo>
                  <a:pt x="6075" y="3740"/>
                </a:lnTo>
                <a:lnTo>
                  <a:pt x="6159" y="3740"/>
                </a:lnTo>
                <a:lnTo>
                  <a:pt x="6299" y="3684"/>
                </a:lnTo>
                <a:lnTo>
                  <a:pt x="6441" y="3600"/>
                </a:lnTo>
                <a:lnTo>
                  <a:pt x="6636" y="3459"/>
                </a:lnTo>
                <a:lnTo>
                  <a:pt x="6833" y="3291"/>
                </a:lnTo>
                <a:lnTo>
                  <a:pt x="7059" y="3122"/>
                </a:lnTo>
                <a:lnTo>
                  <a:pt x="7340" y="2981"/>
                </a:lnTo>
                <a:lnTo>
                  <a:pt x="7621" y="2897"/>
                </a:lnTo>
                <a:lnTo>
                  <a:pt x="7931" y="2841"/>
                </a:lnTo>
                <a:close/>
                <a:moveTo>
                  <a:pt x="10799" y="0"/>
                </a:moveTo>
                <a:lnTo>
                  <a:pt x="10237" y="28"/>
                </a:lnTo>
                <a:lnTo>
                  <a:pt x="9703" y="56"/>
                </a:lnTo>
                <a:lnTo>
                  <a:pt x="8634" y="225"/>
                </a:lnTo>
                <a:lnTo>
                  <a:pt x="8099" y="337"/>
                </a:lnTo>
                <a:lnTo>
                  <a:pt x="7593" y="507"/>
                </a:lnTo>
                <a:lnTo>
                  <a:pt x="7087" y="675"/>
                </a:lnTo>
                <a:lnTo>
                  <a:pt x="6609" y="844"/>
                </a:lnTo>
                <a:lnTo>
                  <a:pt x="6131" y="1069"/>
                </a:lnTo>
                <a:lnTo>
                  <a:pt x="5653" y="1322"/>
                </a:lnTo>
                <a:lnTo>
                  <a:pt x="5203" y="1575"/>
                </a:lnTo>
                <a:lnTo>
                  <a:pt x="4753" y="1856"/>
                </a:lnTo>
                <a:lnTo>
                  <a:pt x="4331" y="2166"/>
                </a:lnTo>
                <a:lnTo>
                  <a:pt x="3937" y="2475"/>
                </a:lnTo>
                <a:lnTo>
                  <a:pt x="3543" y="2812"/>
                </a:lnTo>
                <a:lnTo>
                  <a:pt x="2812" y="3543"/>
                </a:lnTo>
                <a:lnTo>
                  <a:pt x="2475" y="3937"/>
                </a:lnTo>
                <a:lnTo>
                  <a:pt x="2165" y="4331"/>
                </a:lnTo>
                <a:lnTo>
                  <a:pt x="1856" y="4754"/>
                </a:lnTo>
                <a:lnTo>
                  <a:pt x="1574" y="5203"/>
                </a:lnTo>
                <a:lnTo>
                  <a:pt x="1322" y="5653"/>
                </a:lnTo>
                <a:lnTo>
                  <a:pt x="1069" y="6131"/>
                </a:lnTo>
                <a:lnTo>
                  <a:pt x="843" y="6609"/>
                </a:lnTo>
                <a:lnTo>
                  <a:pt x="675" y="7088"/>
                </a:lnTo>
                <a:lnTo>
                  <a:pt x="506" y="7593"/>
                </a:lnTo>
                <a:lnTo>
                  <a:pt x="337" y="8100"/>
                </a:lnTo>
                <a:lnTo>
                  <a:pt x="225" y="8634"/>
                </a:lnTo>
                <a:lnTo>
                  <a:pt x="140" y="9169"/>
                </a:lnTo>
                <a:lnTo>
                  <a:pt x="55" y="9703"/>
                </a:lnTo>
                <a:lnTo>
                  <a:pt x="28" y="10237"/>
                </a:lnTo>
                <a:lnTo>
                  <a:pt x="0" y="10799"/>
                </a:lnTo>
                <a:lnTo>
                  <a:pt x="28" y="11363"/>
                </a:lnTo>
                <a:lnTo>
                  <a:pt x="55" y="11897"/>
                </a:lnTo>
                <a:lnTo>
                  <a:pt x="140" y="12431"/>
                </a:lnTo>
                <a:lnTo>
                  <a:pt x="225" y="12966"/>
                </a:lnTo>
                <a:lnTo>
                  <a:pt x="337" y="13500"/>
                </a:lnTo>
                <a:lnTo>
                  <a:pt x="506" y="14007"/>
                </a:lnTo>
                <a:lnTo>
                  <a:pt x="675" y="14512"/>
                </a:lnTo>
                <a:lnTo>
                  <a:pt x="843" y="14991"/>
                </a:lnTo>
                <a:lnTo>
                  <a:pt x="1069" y="15469"/>
                </a:lnTo>
                <a:lnTo>
                  <a:pt x="1322" y="15947"/>
                </a:lnTo>
                <a:lnTo>
                  <a:pt x="1574" y="16397"/>
                </a:lnTo>
                <a:lnTo>
                  <a:pt x="1856" y="16846"/>
                </a:lnTo>
                <a:lnTo>
                  <a:pt x="2165" y="17269"/>
                </a:lnTo>
                <a:lnTo>
                  <a:pt x="2475" y="17663"/>
                </a:lnTo>
                <a:lnTo>
                  <a:pt x="2812" y="18057"/>
                </a:lnTo>
                <a:lnTo>
                  <a:pt x="3543" y="18788"/>
                </a:lnTo>
                <a:lnTo>
                  <a:pt x="3937" y="19125"/>
                </a:lnTo>
                <a:lnTo>
                  <a:pt x="4331" y="19434"/>
                </a:lnTo>
                <a:lnTo>
                  <a:pt x="4753" y="19744"/>
                </a:lnTo>
                <a:lnTo>
                  <a:pt x="5203" y="20025"/>
                </a:lnTo>
                <a:lnTo>
                  <a:pt x="5653" y="20278"/>
                </a:lnTo>
                <a:lnTo>
                  <a:pt x="6131" y="20531"/>
                </a:lnTo>
                <a:lnTo>
                  <a:pt x="6609" y="20756"/>
                </a:lnTo>
                <a:lnTo>
                  <a:pt x="7087" y="20925"/>
                </a:lnTo>
                <a:lnTo>
                  <a:pt x="7593" y="21093"/>
                </a:lnTo>
                <a:lnTo>
                  <a:pt x="8099" y="21263"/>
                </a:lnTo>
                <a:lnTo>
                  <a:pt x="8634" y="21375"/>
                </a:lnTo>
                <a:lnTo>
                  <a:pt x="9703" y="21544"/>
                </a:lnTo>
                <a:lnTo>
                  <a:pt x="10237" y="21572"/>
                </a:lnTo>
                <a:lnTo>
                  <a:pt x="10799" y="21600"/>
                </a:lnTo>
                <a:lnTo>
                  <a:pt x="11363" y="21572"/>
                </a:lnTo>
                <a:lnTo>
                  <a:pt x="11897" y="21544"/>
                </a:lnTo>
                <a:lnTo>
                  <a:pt x="12966" y="21375"/>
                </a:lnTo>
                <a:lnTo>
                  <a:pt x="13500" y="21263"/>
                </a:lnTo>
                <a:lnTo>
                  <a:pt x="14005" y="21093"/>
                </a:lnTo>
                <a:lnTo>
                  <a:pt x="14512" y="20925"/>
                </a:lnTo>
                <a:lnTo>
                  <a:pt x="14990" y="20756"/>
                </a:lnTo>
                <a:lnTo>
                  <a:pt x="15468" y="20531"/>
                </a:lnTo>
                <a:lnTo>
                  <a:pt x="15946" y="20278"/>
                </a:lnTo>
                <a:lnTo>
                  <a:pt x="16396" y="20025"/>
                </a:lnTo>
                <a:lnTo>
                  <a:pt x="16846" y="19744"/>
                </a:lnTo>
                <a:lnTo>
                  <a:pt x="17268" y="19434"/>
                </a:lnTo>
                <a:lnTo>
                  <a:pt x="17662" y="19125"/>
                </a:lnTo>
                <a:lnTo>
                  <a:pt x="18055" y="18788"/>
                </a:lnTo>
                <a:lnTo>
                  <a:pt x="18787" y="18057"/>
                </a:lnTo>
                <a:lnTo>
                  <a:pt x="19124" y="17663"/>
                </a:lnTo>
                <a:lnTo>
                  <a:pt x="19434" y="17269"/>
                </a:lnTo>
                <a:lnTo>
                  <a:pt x="19744" y="16846"/>
                </a:lnTo>
                <a:lnTo>
                  <a:pt x="20025" y="16397"/>
                </a:lnTo>
                <a:lnTo>
                  <a:pt x="20278" y="15947"/>
                </a:lnTo>
                <a:lnTo>
                  <a:pt x="20530" y="15469"/>
                </a:lnTo>
                <a:lnTo>
                  <a:pt x="20756" y="14991"/>
                </a:lnTo>
                <a:lnTo>
                  <a:pt x="20924" y="14512"/>
                </a:lnTo>
                <a:lnTo>
                  <a:pt x="21093" y="14007"/>
                </a:lnTo>
                <a:lnTo>
                  <a:pt x="21261" y="13500"/>
                </a:lnTo>
                <a:lnTo>
                  <a:pt x="21374" y="12966"/>
                </a:lnTo>
                <a:lnTo>
                  <a:pt x="21458" y="12431"/>
                </a:lnTo>
                <a:lnTo>
                  <a:pt x="21544" y="11897"/>
                </a:lnTo>
                <a:lnTo>
                  <a:pt x="21571" y="11363"/>
                </a:lnTo>
                <a:lnTo>
                  <a:pt x="21600" y="10799"/>
                </a:lnTo>
                <a:lnTo>
                  <a:pt x="21571" y="10237"/>
                </a:lnTo>
                <a:lnTo>
                  <a:pt x="21544" y="9703"/>
                </a:lnTo>
                <a:lnTo>
                  <a:pt x="21458" y="9169"/>
                </a:lnTo>
                <a:lnTo>
                  <a:pt x="21374" y="8634"/>
                </a:lnTo>
                <a:lnTo>
                  <a:pt x="21261" y="8100"/>
                </a:lnTo>
                <a:lnTo>
                  <a:pt x="21093" y="7593"/>
                </a:lnTo>
                <a:lnTo>
                  <a:pt x="20924" y="7088"/>
                </a:lnTo>
                <a:lnTo>
                  <a:pt x="20756" y="6609"/>
                </a:lnTo>
                <a:lnTo>
                  <a:pt x="20530" y="6131"/>
                </a:lnTo>
                <a:lnTo>
                  <a:pt x="20278" y="5653"/>
                </a:lnTo>
                <a:lnTo>
                  <a:pt x="20025" y="5203"/>
                </a:lnTo>
                <a:lnTo>
                  <a:pt x="19744" y="4754"/>
                </a:lnTo>
                <a:lnTo>
                  <a:pt x="19434" y="4331"/>
                </a:lnTo>
                <a:lnTo>
                  <a:pt x="19124" y="3937"/>
                </a:lnTo>
                <a:lnTo>
                  <a:pt x="18787" y="3543"/>
                </a:lnTo>
                <a:lnTo>
                  <a:pt x="18055" y="2812"/>
                </a:lnTo>
                <a:lnTo>
                  <a:pt x="17662" y="2475"/>
                </a:lnTo>
                <a:lnTo>
                  <a:pt x="17268" y="2166"/>
                </a:lnTo>
                <a:lnTo>
                  <a:pt x="16846" y="1856"/>
                </a:lnTo>
                <a:lnTo>
                  <a:pt x="16396" y="1575"/>
                </a:lnTo>
                <a:lnTo>
                  <a:pt x="15946" y="1322"/>
                </a:lnTo>
                <a:lnTo>
                  <a:pt x="15468" y="1069"/>
                </a:lnTo>
                <a:lnTo>
                  <a:pt x="14990" y="844"/>
                </a:lnTo>
                <a:lnTo>
                  <a:pt x="14512" y="675"/>
                </a:lnTo>
                <a:lnTo>
                  <a:pt x="14005" y="507"/>
                </a:lnTo>
                <a:lnTo>
                  <a:pt x="13500" y="337"/>
                </a:lnTo>
                <a:lnTo>
                  <a:pt x="12966" y="225"/>
                </a:lnTo>
                <a:lnTo>
                  <a:pt x="11897" y="56"/>
                </a:lnTo>
                <a:lnTo>
                  <a:pt x="11363" y="28"/>
                </a:lnTo>
                <a:lnTo>
                  <a:pt x="10799" y="0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D624"/>
                </a:solidFill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827583" y="1916832"/>
            <a:ext cx="7344818" cy="190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 algn="just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Projects and events will take place </a:t>
            </a:r>
            <a:r>
              <a:rPr b="1" sz="2000">
                <a:solidFill>
                  <a:srgbClr val="2D5EC1"/>
                </a:solidFill>
              </a:rPr>
              <a:t>all across Europe</a:t>
            </a:r>
            <a:endParaRPr sz="2000">
              <a:solidFill>
                <a:srgbClr val="FFD624"/>
              </a:solidFill>
            </a:endParaRPr>
          </a:p>
          <a:p>
            <a:pPr lvl="0" marL="342899" indent="-342899" algn="just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 algn="just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EU delegations will also help promote the Year </a:t>
            </a:r>
            <a:r>
              <a:rPr b="1" sz="2000">
                <a:solidFill>
                  <a:srgbClr val="2D5EC1"/>
                </a:solidFill>
              </a:rPr>
              <a:t>outside the EU</a:t>
            </a:r>
          </a:p>
        </p:txBody>
      </p:sp>
      <p:pic>
        <p:nvPicPr>
          <p:cNvPr id="112" name="image11.jpeg"/>
          <p:cNvPicPr/>
          <p:nvPr/>
        </p:nvPicPr>
        <p:blipFill>
          <a:blip r:embed="rId2">
            <a:extLst/>
          </a:blip>
          <a:srcRect l="0" t="0" r="0" b="22113"/>
          <a:stretch>
            <a:fillRect/>
          </a:stretch>
        </p:blipFill>
        <p:spPr>
          <a:xfrm>
            <a:off x="0" y="3993495"/>
            <a:ext cx="9144000" cy="289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-1" y="6581000"/>
            <a:ext cx="235395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sz="1200">
                <a:solidFill>
                  <a:srgbClr val="FFFFFF"/>
                </a:solidFill>
              </a:rPr>
              <a:t>© </a:t>
            </a:r>
            <a:r>
              <a:rPr sz="1000">
                <a:solidFill>
                  <a:srgbClr val="FFFFFF"/>
                </a:solidFill>
              </a:rPr>
              <a:t>European Heritage Label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2.jpeg" descr="C:\Users\aldanlo\AppData\Local\Temp\1\7zE851127FF\shutterstock_1201786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3312" y="4734085"/>
            <a:ext cx="2978165" cy="2151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3.jpeg" descr="C:\Users\aldanlo\AppData\Local\Temp\1\7zE851D7720\shutterstock_432834616.jpg"/>
          <p:cNvPicPr/>
          <p:nvPr/>
        </p:nvPicPr>
        <p:blipFill>
          <a:blip r:embed="rId3">
            <a:extLst/>
          </a:blip>
          <a:srcRect l="8704" t="7712" r="4181" b="5503"/>
          <a:stretch>
            <a:fillRect/>
          </a:stretch>
        </p:blipFill>
        <p:spPr>
          <a:xfrm>
            <a:off x="-36512" y="4701092"/>
            <a:ext cx="3024336" cy="218429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983847" y="602907"/>
            <a:ext cx="575989" cy="66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0317" y="32"/>
                </a:lnTo>
                <a:lnTo>
                  <a:pt x="9903" y="130"/>
                </a:lnTo>
                <a:lnTo>
                  <a:pt x="9558" y="229"/>
                </a:lnTo>
                <a:lnTo>
                  <a:pt x="9247" y="393"/>
                </a:lnTo>
                <a:lnTo>
                  <a:pt x="8972" y="523"/>
                </a:lnTo>
                <a:lnTo>
                  <a:pt x="8764" y="720"/>
                </a:lnTo>
                <a:lnTo>
                  <a:pt x="8558" y="883"/>
                </a:lnTo>
                <a:lnTo>
                  <a:pt x="8419" y="1047"/>
                </a:lnTo>
                <a:lnTo>
                  <a:pt x="7867" y="1146"/>
                </a:lnTo>
                <a:lnTo>
                  <a:pt x="7350" y="1309"/>
                </a:lnTo>
                <a:lnTo>
                  <a:pt x="6900" y="1538"/>
                </a:lnTo>
                <a:lnTo>
                  <a:pt x="6522" y="1768"/>
                </a:lnTo>
                <a:lnTo>
                  <a:pt x="6176" y="2061"/>
                </a:lnTo>
                <a:lnTo>
                  <a:pt x="5900" y="2356"/>
                </a:lnTo>
                <a:lnTo>
                  <a:pt x="5692" y="2716"/>
                </a:lnTo>
                <a:lnTo>
                  <a:pt x="5520" y="3075"/>
                </a:lnTo>
                <a:lnTo>
                  <a:pt x="5383" y="3436"/>
                </a:lnTo>
                <a:lnTo>
                  <a:pt x="5278" y="3796"/>
                </a:lnTo>
                <a:lnTo>
                  <a:pt x="5211" y="4189"/>
                </a:lnTo>
                <a:lnTo>
                  <a:pt x="5141" y="4582"/>
                </a:lnTo>
                <a:lnTo>
                  <a:pt x="5141" y="5335"/>
                </a:lnTo>
                <a:lnTo>
                  <a:pt x="5211" y="6022"/>
                </a:lnTo>
                <a:lnTo>
                  <a:pt x="5211" y="6054"/>
                </a:lnTo>
                <a:lnTo>
                  <a:pt x="5037" y="6120"/>
                </a:lnTo>
                <a:lnTo>
                  <a:pt x="4900" y="6251"/>
                </a:lnTo>
                <a:lnTo>
                  <a:pt x="4795" y="6447"/>
                </a:lnTo>
                <a:lnTo>
                  <a:pt x="4692" y="6676"/>
                </a:lnTo>
                <a:lnTo>
                  <a:pt x="4623" y="6937"/>
                </a:lnTo>
                <a:lnTo>
                  <a:pt x="4589" y="7232"/>
                </a:lnTo>
                <a:lnTo>
                  <a:pt x="4554" y="7559"/>
                </a:lnTo>
                <a:lnTo>
                  <a:pt x="4589" y="7887"/>
                </a:lnTo>
                <a:lnTo>
                  <a:pt x="4658" y="8247"/>
                </a:lnTo>
                <a:lnTo>
                  <a:pt x="4727" y="8575"/>
                </a:lnTo>
                <a:lnTo>
                  <a:pt x="4865" y="8868"/>
                </a:lnTo>
                <a:lnTo>
                  <a:pt x="5141" y="9327"/>
                </a:lnTo>
                <a:lnTo>
                  <a:pt x="5314" y="9458"/>
                </a:lnTo>
                <a:lnTo>
                  <a:pt x="5486" y="9556"/>
                </a:lnTo>
                <a:lnTo>
                  <a:pt x="5692" y="9556"/>
                </a:lnTo>
                <a:lnTo>
                  <a:pt x="5797" y="9524"/>
                </a:lnTo>
                <a:lnTo>
                  <a:pt x="6039" y="10080"/>
                </a:lnTo>
                <a:lnTo>
                  <a:pt x="6348" y="10570"/>
                </a:lnTo>
                <a:lnTo>
                  <a:pt x="6659" y="11062"/>
                </a:lnTo>
                <a:lnTo>
                  <a:pt x="7039" y="11520"/>
                </a:lnTo>
                <a:lnTo>
                  <a:pt x="7419" y="11913"/>
                </a:lnTo>
                <a:lnTo>
                  <a:pt x="7833" y="12272"/>
                </a:lnTo>
                <a:lnTo>
                  <a:pt x="8281" y="12600"/>
                </a:lnTo>
                <a:lnTo>
                  <a:pt x="8730" y="12894"/>
                </a:lnTo>
                <a:lnTo>
                  <a:pt x="8730" y="14334"/>
                </a:lnTo>
                <a:lnTo>
                  <a:pt x="8005" y="14400"/>
                </a:lnTo>
                <a:lnTo>
                  <a:pt x="7177" y="14531"/>
                </a:lnTo>
                <a:lnTo>
                  <a:pt x="5589" y="14858"/>
                </a:lnTo>
                <a:lnTo>
                  <a:pt x="4831" y="15087"/>
                </a:lnTo>
                <a:lnTo>
                  <a:pt x="4140" y="15349"/>
                </a:lnTo>
                <a:lnTo>
                  <a:pt x="3484" y="15644"/>
                </a:lnTo>
                <a:lnTo>
                  <a:pt x="2864" y="15971"/>
                </a:lnTo>
                <a:lnTo>
                  <a:pt x="2311" y="16331"/>
                </a:lnTo>
                <a:lnTo>
                  <a:pt x="1794" y="16690"/>
                </a:lnTo>
                <a:lnTo>
                  <a:pt x="1345" y="17116"/>
                </a:lnTo>
                <a:lnTo>
                  <a:pt x="965" y="17575"/>
                </a:lnTo>
                <a:lnTo>
                  <a:pt x="620" y="18033"/>
                </a:lnTo>
                <a:lnTo>
                  <a:pt x="379" y="18557"/>
                </a:lnTo>
                <a:lnTo>
                  <a:pt x="172" y="19079"/>
                </a:lnTo>
                <a:lnTo>
                  <a:pt x="68" y="19669"/>
                </a:lnTo>
                <a:lnTo>
                  <a:pt x="0" y="20259"/>
                </a:lnTo>
                <a:lnTo>
                  <a:pt x="68" y="20323"/>
                </a:lnTo>
                <a:lnTo>
                  <a:pt x="345" y="20454"/>
                </a:lnTo>
                <a:lnTo>
                  <a:pt x="586" y="20552"/>
                </a:lnTo>
                <a:lnTo>
                  <a:pt x="897" y="20683"/>
                </a:lnTo>
                <a:lnTo>
                  <a:pt x="1276" y="20815"/>
                </a:lnTo>
                <a:lnTo>
                  <a:pt x="1794" y="20913"/>
                </a:lnTo>
                <a:lnTo>
                  <a:pt x="2415" y="21044"/>
                </a:lnTo>
                <a:lnTo>
                  <a:pt x="3139" y="21174"/>
                </a:lnTo>
                <a:lnTo>
                  <a:pt x="4003" y="21273"/>
                </a:lnTo>
                <a:lnTo>
                  <a:pt x="5037" y="21403"/>
                </a:lnTo>
                <a:lnTo>
                  <a:pt x="6211" y="21469"/>
                </a:lnTo>
                <a:lnTo>
                  <a:pt x="7522" y="21534"/>
                </a:lnTo>
                <a:lnTo>
                  <a:pt x="9040" y="21568"/>
                </a:lnTo>
                <a:lnTo>
                  <a:pt x="10766" y="21600"/>
                </a:lnTo>
                <a:lnTo>
                  <a:pt x="12456" y="21568"/>
                </a:lnTo>
                <a:lnTo>
                  <a:pt x="13975" y="21534"/>
                </a:lnTo>
                <a:lnTo>
                  <a:pt x="15320" y="21469"/>
                </a:lnTo>
                <a:lnTo>
                  <a:pt x="16494" y="21403"/>
                </a:lnTo>
                <a:lnTo>
                  <a:pt x="17530" y="21273"/>
                </a:lnTo>
                <a:lnTo>
                  <a:pt x="18391" y="21174"/>
                </a:lnTo>
                <a:lnTo>
                  <a:pt x="19150" y="21044"/>
                </a:lnTo>
                <a:lnTo>
                  <a:pt x="19772" y="20913"/>
                </a:lnTo>
                <a:lnTo>
                  <a:pt x="20289" y="20815"/>
                </a:lnTo>
                <a:lnTo>
                  <a:pt x="20703" y="20683"/>
                </a:lnTo>
                <a:lnTo>
                  <a:pt x="21014" y="20552"/>
                </a:lnTo>
                <a:lnTo>
                  <a:pt x="21255" y="20454"/>
                </a:lnTo>
                <a:lnTo>
                  <a:pt x="21497" y="20323"/>
                </a:lnTo>
                <a:lnTo>
                  <a:pt x="21600" y="20259"/>
                </a:lnTo>
                <a:lnTo>
                  <a:pt x="21532" y="19637"/>
                </a:lnTo>
                <a:lnTo>
                  <a:pt x="21428" y="19047"/>
                </a:lnTo>
                <a:lnTo>
                  <a:pt x="21255" y="18491"/>
                </a:lnTo>
                <a:lnTo>
                  <a:pt x="21014" y="17967"/>
                </a:lnTo>
                <a:lnTo>
                  <a:pt x="20669" y="17477"/>
                </a:lnTo>
                <a:lnTo>
                  <a:pt x="20289" y="17018"/>
                </a:lnTo>
                <a:lnTo>
                  <a:pt x="19841" y="16626"/>
                </a:lnTo>
                <a:lnTo>
                  <a:pt x="19324" y="16233"/>
                </a:lnTo>
                <a:lnTo>
                  <a:pt x="18771" y="15873"/>
                </a:lnTo>
                <a:lnTo>
                  <a:pt x="18150" y="15578"/>
                </a:lnTo>
                <a:lnTo>
                  <a:pt x="17460" y="15283"/>
                </a:lnTo>
                <a:lnTo>
                  <a:pt x="16735" y="15054"/>
                </a:lnTo>
                <a:lnTo>
                  <a:pt x="15941" y="14825"/>
                </a:lnTo>
                <a:lnTo>
                  <a:pt x="15113" y="14661"/>
                </a:lnTo>
                <a:lnTo>
                  <a:pt x="14216" y="14498"/>
                </a:lnTo>
                <a:lnTo>
                  <a:pt x="13319" y="14400"/>
                </a:lnTo>
                <a:lnTo>
                  <a:pt x="12870" y="14367"/>
                </a:lnTo>
                <a:lnTo>
                  <a:pt x="12870" y="12894"/>
                </a:lnTo>
                <a:lnTo>
                  <a:pt x="13319" y="12600"/>
                </a:lnTo>
                <a:lnTo>
                  <a:pt x="13767" y="12272"/>
                </a:lnTo>
                <a:lnTo>
                  <a:pt x="14182" y="11913"/>
                </a:lnTo>
                <a:lnTo>
                  <a:pt x="14596" y="11520"/>
                </a:lnTo>
                <a:lnTo>
                  <a:pt x="14941" y="11062"/>
                </a:lnTo>
                <a:lnTo>
                  <a:pt x="15252" y="10570"/>
                </a:lnTo>
                <a:lnTo>
                  <a:pt x="15561" y="10080"/>
                </a:lnTo>
                <a:lnTo>
                  <a:pt x="15803" y="9524"/>
                </a:lnTo>
                <a:lnTo>
                  <a:pt x="15908" y="9556"/>
                </a:lnTo>
                <a:lnTo>
                  <a:pt x="16114" y="9556"/>
                </a:lnTo>
                <a:lnTo>
                  <a:pt x="16286" y="9458"/>
                </a:lnTo>
                <a:lnTo>
                  <a:pt x="16459" y="9327"/>
                </a:lnTo>
                <a:lnTo>
                  <a:pt x="16735" y="8868"/>
                </a:lnTo>
                <a:lnTo>
                  <a:pt x="16874" y="8575"/>
                </a:lnTo>
                <a:lnTo>
                  <a:pt x="16942" y="8247"/>
                </a:lnTo>
                <a:lnTo>
                  <a:pt x="17011" y="7887"/>
                </a:lnTo>
                <a:lnTo>
                  <a:pt x="17046" y="7559"/>
                </a:lnTo>
                <a:lnTo>
                  <a:pt x="17011" y="7232"/>
                </a:lnTo>
                <a:lnTo>
                  <a:pt x="16977" y="6971"/>
                </a:lnTo>
                <a:lnTo>
                  <a:pt x="16908" y="6708"/>
                </a:lnTo>
                <a:lnTo>
                  <a:pt x="16839" y="6479"/>
                </a:lnTo>
                <a:lnTo>
                  <a:pt x="16735" y="6283"/>
                </a:lnTo>
                <a:lnTo>
                  <a:pt x="16597" y="6152"/>
                </a:lnTo>
                <a:lnTo>
                  <a:pt x="16425" y="6054"/>
                </a:lnTo>
                <a:lnTo>
                  <a:pt x="16528" y="5564"/>
                </a:lnTo>
                <a:lnTo>
                  <a:pt x="16563" y="5106"/>
                </a:lnTo>
                <a:lnTo>
                  <a:pt x="16563" y="4287"/>
                </a:lnTo>
                <a:lnTo>
                  <a:pt x="16528" y="3894"/>
                </a:lnTo>
                <a:lnTo>
                  <a:pt x="16459" y="3534"/>
                </a:lnTo>
                <a:lnTo>
                  <a:pt x="16252" y="2880"/>
                </a:lnTo>
                <a:lnTo>
                  <a:pt x="16114" y="2585"/>
                </a:lnTo>
                <a:lnTo>
                  <a:pt x="15977" y="2290"/>
                </a:lnTo>
                <a:lnTo>
                  <a:pt x="15803" y="2029"/>
                </a:lnTo>
                <a:lnTo>
                  <a:pt x="15597" y="1800"/>
                </a:lnTo>
                <a:lnTo>
                  <a:pt x="15389" y="1571"/>
                </a:lnTo>
                <a:lnTo>
                  <a:pt x="15183" y="1374"/>
                </a:lnTo>
                <a:lnTo>
                  <a:pt x="14733" y="1014"/>
                </a:lnTo>
                <a:lnTo>
                  <a:pt x="14216" y="752"/>
                </a:lnTo>
                <a:lnTo>
                  <a:pt x="13699" y="490"/>
                </a:lnTo>
                <a:lnTo>
                  <a:pt x="13181" y="327"/>
                </a:lnTo>
                <a:lnTo>
                  <a:pt x="12664" y="196"/>
                </a:lnTo>
                <a:lnTo>
                  <a:pt x="12146" y="98"/>
                </a:lnTo>
                <a:lnTo>
                  <a:pt x="11663" y="32"/>
                </a:lnTo>
                <a:lnTo>
                  <a:pt x="11214" y="0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D624"/>
                </a:solidFill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4499991" y="1916832"/>
            <a:ext cx="3645270" cy="93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90236" indent="-90236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2000"/>
            </a:lvl1pPr>
          </a:lstStyle>
          <a:p>
            <a:pPr lvl="0">
              <a:defRPr sz="1800"/>
            </a:pPr>
            <a:r>
              <a:rPr sz="2000"/>
              <a:t>The wider public</a:t>
            </a:r>
            <a:endParaRPr b="1" sz="7600">
              <a:solidFill>
                <a:srgbClr val="FFD624"/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930311" y="1917406"/>
            <a:ext cx="320964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Children (10-15)</a:t>
            </a:r>
            <a:endParaRPr b="1" sz="7600">
              <a:solidFill>
                <a:srgbClr val="FFD624"/>
              </a:solidFill>
            </a:endParaRPr>
          </a:p>
          <a:p>
            <a:pPr lvl="0">
              <a:spcBef>
                <a:spcPts val="1800"/>
              </a:spcBef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Young people (15-25)</a:t>
            </a:r>
            <a:endParaRPr b="1" sz="7600">
              <a:solidFill>
                <a:srgbClr val="FFD624"/>
              </a:solidFill>
            </a:endParaRPr>
          </a:p>
          <a:p>
            <a:pPr lvl="0" marL="342899" indent="-342899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342899" indent="-342899">
              <a:spcBef>
                <a:spcPts val="1800"/>
              </a:spcBef>
              <a:buClr>
                <a:srgbClr val="000000"/>
              </a:buClr>
              <a:buSzPct val="100000"/>
              <a:buFont typeface="Verdana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>
              <a:spcBef>
                <a:spcPts val="1800"/>
              </a:spcBef>
              <a:defRPr b="0" sz="1800"/>
            </a:pPr>
            <a:endParaRPr b="1" sz="2000">
              <a:solidFill>
                <a:srgbClr val="FFD624"/>
              </a:solidFill>
            </a:endParaRPr>
          </a:p>
          <a:p>
            <a:pPr lvl="0">
              <a:spcBef>
                <a:spcPts val="1800"/>
              </a:spcBef>
              <a:defRPr b="0" sz="1800"/>
            </a:pPr>
            <a:endParaRPr b="1" sz="2000">
              <a:solidFill>
                <a:srgbClr val="FFD624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131840" y="6580999"/>
            <a:ext cx="235395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European Heritage Label</a:t>
            </a:r>
          </a:p>
        </p:txBody>
      </p:sp>
      <p:sp>
        <p:nvSpPr>
          <p:cNvPr id="121" name="Shape 121"/>
          <p:cNvSpPr/>
          <p:nvPr/>
        </p:nvSpPr>
        <p:spPr>
          <a:xfrm>
            <a:off x="2026719" y="620687"/>
            <a:ext cx="672174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100"/>
              </a:spcBef>
              <a:defRPr b="0" sz="4800">
                <a:solidFill>
                  <a:srgbClr val="F5822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58220"/>
                </a:solidFill>
              </a:rPr>
              <a:t>For whom?</a:t>
            </a:r>
          </a:p>
        </p:txBody>
      </p:sp>
      <p:sp>
        <p:nvSpPr>
          <p:cNvPr id="122" name="Shape 122"/>
          <p:cNvSpPr/>
          <p:nvPr/>
        </p:nvSpPr>
        <p:spPr>
          <a:xfrm>
            <a:off x="-36513" y="6605685"/>
            <a:ext cx="201622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Shutterstock</a:t>
            </a:r>
          </a:p>
        </p:txBody>
      </p:sp>
      <p:sp>
        <p:nvSpPr>
          <p:cNvPr id="123" name="Shape 123"/>
          <p:cNvSpPr/>
          <p:nvPr/>
        </p:nvSpPr>
        <p:spPr>
          <a:xfrm>
            <a:off x="6226676" y="6605685"/>
            <a:ext cx="201622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Shutterstock</a:t>
            </a:r>
          </a:p>
        </p:txBody>
      </p:sp>
      <p:sp>
        <p:nvSpPr>
          <p:cNvPr id="124" name="Shape 124"/>
          <p:cNvSpPr/>
          <p:nvPr/>
        </p:nvSpPr>
        <p:spPr>
          <a:xfrm>
            <a:off x="25611" y="3853479"/>
            <a:ext cx="89373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2D5EC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2D5EC1"/>
                </a:solidFill>
              </a:rPr>
              <a:t>And all curious people!</a:t>
            </a:r>
          </a:p>
        </p:txBody>
      </p:sp>
      <p:pic>
        <p:nvPicPr>
          <p:cNvPr id="125" name="image14.jpeg"/>
          <p:cNvPicPr/>
          <p:nvPr/>
        </p:nvPicPr>
        <p:blipFill>
          <a:blip r:embed="rId4">
            <a:extLst/>
          </a:blip>
          <a:srcRect l="44086" t="27399" r="0" b="16072"/>
          <a:stretch>
            <a:fillRect/>
          </a:stretch>
        </p:blipFill>
        <p:spPr>
          <a:xfrm>
            <a:off x="2987823" y="4701092"/>
            <a:ext cx="3240844" cy="21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131840" y="6597352"/>
            <a:ext cx="201622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Javier Rodríguez</a:t>
            </a:r>
          </a:p>
        </p:txBody>
      </p:sp>
      <p:sp>
        <p:nvSpPr>
          <p:cNvPr id="127" name="Shape 127"/>
          <p:cNvSpPr/>
          <p:nvPr/>
        </p:nvSpPr>
        <p:spPr>
          <a:xfrm>
            <a:off x="4499991" y="2636911"/>
            <a:ext cx="4104458" cy="123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90236" indent="-90236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b="0" sz="2000"/>
            </a:lvl1pPr>
          </a:lstStyle>
          <a:p>
            <a:pPr lvl="0">
              <a:defRPr sz="1800"/>
            </a:pPr>
            <a:r>
              <a:rPr sz="2000"/>
              <a:t>Cultural heritage professionals</a:t>
            </a:r>
            <a:endParaRPr b="1" sz="7600">
              <a:solidFill>
                <a:srgbClr val="FFD624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827583" y="1628801"/>
            <a:ext cx="3024338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algn="just">
              <a:spcBef>
                <a:spcPts val="1800"/>
              </a:spcBef>
              <a:defRPr b="0" sz="1800"/>
            </a:pPr>
            <a:endParaRPr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Member States, regional and local authorities</a:t>
            </a:r>
            <a:endParaRPr b="1" sz="76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90236" indent="-90236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Civil society </a:t>
            </a:r>
            <a:endParaRPr b="1" sz="7600">
              <a:solidFill>
                <a:srgbClr val="FFD624"/>
              </a:solidFill>
            </a:endParaRPr>
          </a:p>
          <a:p>
            <a:pPr lvl="0">
              <a:defRPr b="0" sz="1800"/>
            </a:pPr>
            <a:endParaRPr sz="2200">
              <a:solidFill>
                <a:srgbClr val="FFD624"/>
              </a:solidFill>
            </a:endParaRPr>
          </a:p>
          <a:p>
            <a:pPr lvl="0" algn="ctr">
              <a:defRPr b="0" sz="1800"/>
            </a:pPr>
            <a:endParaRPr sz="2200">
              <a:solidFill>
                <a:srgbClr val="7030A0"/>
              </a:solidFill>
            </a:endParaRPr>
          </a:p>
          <a:p>
            <a:pPr lvl="0" algn="ctr">
              <a:defRPr b="0" sz="1800"/>
            </a:pPr>
            <a:endParaRPr b="1" sz="1000">
              <a:solidFill>
                <a:srgbClr val="7030A0"/>
              </a:solidFill>
            </a:endParaRPr>
          </a:p>
          <a:p>
            <a:pPr lvl="0" algn="ctr">
              <a:defRPr b="0" sz="1800"/>
            </a:pPr>
            <a:endParaRPr b="1" sz="1000">
              <a:solidFill>
                <a:srgbClr val="7030A0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999060" y="620688"/>
            <a:ext cx="6317357" cy="133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100"/>
              </a:spcBef>
              <a:defRPr b="0" sz="4800">
                <a:solidFill>
                  <a:srgbClr val="F5822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58220"/>
                </a:solidFill>
              </a:rPr>
              <a:t>With whom?</a:t>
            </a:r>
            <a:endParaRPr b="1" sz="7600">
              <a:solidFill>
                <a:srgbClr val="FFD624"/>
              </a:solidFill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499991" y="1340770"/>
            <a:ext cx="4464498" cy="319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algn="just">
              <a:spcBef>
                <a:spcPts val="1800"/>
              </a:spcBef>
              <a:defRPr b="0" sz="1800"/>
            </a:pPr>
            <a:endParaRPr>
              <a:solidFill>
                <a:srgbClr val="FFD624"/>
              </a:solidFill>
            </a:endParaRPr>
          </a:p>
          <a:p>
            <a:pPr lvl="0">
              <a:defRPr b="0" sz="1800"/>
            </a:pPr>
            <a:endParaRPr b="1" sz="2000">
              <a:solidFill>
                <a:srgbClr val="FFD624"/>
              </a:solidFill>
            </a:endParaRPr>
          </a:p>
          <a:p>
            <a:pPr lvl="0" marL="285750" indent="-285750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75197" indent="-75197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Cultural heritage professionals </a:t>
            </a:r>
            <a:endParaRPr sz="2000">
              <a:solidFill>
                <a:srgbClr val="FFD624"/>
              </a:solidFill>
            </a:endParaRPr>
          </a:p>
          <a:p>
            <a:pPr lvl="0" marL="285750" indent="-285750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285750" indent="-285750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FFD624"/>
              </a:solidFill>
            </a:endParaRPr>
          </a:p>
          <a:p>
            <a:pPr lvl="0" marL="75197" indent="-75197">
              <a:buClr>
                <a:srgbClr val="000000"/>
              </a:buClr>
              <a:buSzPct val="100000"/>
              <a:buFont typeface="Arial"/>
              <a:buChar char="•"/>
              <a:defRPr b="0" sz="1800"/>
            </a:pPr>
            <a:r>
              <a:rPr sz="2000"/>
              <a:t>International organisations</a:t>
            </a:r>
            <a:endParaRPr sz="2000">
              <a:solidFill>
                <a:srgbClr val="FFD624"/>
              </a:solidFill>
            </a:endParaRPr>
          </a:p>
          <a:p>
            <a:pPr lvl="0" algn="ctr">
              <a:defRPr b="0" sz="1800"/>
            </a:pPr>
            <a:endParaRPr sz="2000">
              <a:solidFill>
                <a:srgbClr val="7030A0"/>
              </a:solidFill>
            </a:endParaRPr>
          </a:p>
          <a:p>
            <a:pPr lvl="0" algn="ctr">
              <a:defRPr b="0" sz="1800"/>
            </a:pPr>
            <a:endParaRPr b="1" sz="2200">
              <a:solidFill>
                <a:srgbClr val="7030A0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973840" y="4077072"/>
            <a:ext cx="732342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>
                <a:solidFill>
                  <a:srgbClr val="2D5EC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2D5EC1"/>
                </a:solidFill>
              </a:rPr>
              <a:t>The European Year belongs to all!</a:t>
            </a:r>
          </a:p>
        </p:txBody>
      </p:sp>
      <p:sp>
        <p:nvSpPr>
          <p:cNvPr id="133" name="Shape 133"/>
          <p:cNvSpPr/>
          <p:nvPr/>
        </p:nvSpPr>
        <p:spPr>
          <a:xfrm>
            <a:off x="971638" y="602907"/>
            <a:ext cx="575989" cy="66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0317" y="32"/>
                </a:lnTo>
                <a:lnTo>
                  <a:pt x="9903" y="130"/>
                </a:lnTo>
                <a:lnTo>
                  <a:pt x="9558" y="229"/>
                </a:lnTo>
                <a:lnTo>
                  <a:pt x="9247" y="393"/>
                </a:lnTo>
                <a:lnTo>
                  <a:pt x="8972" y="523"/>
                </a:lnTo>
                <a:lnTo>
                  <a:pt x="8764" y="720"/>
                </a:lnTo>
                <a:lnTo>
                  <a:pt x="8558" y="883"/>
                </a:lnTo>
                <a:lnTo>
                  <a:pt x="8419" y="1047"/>
                </a:lnTo>
                <a:lnTo>
                  <a:pt x="7867" y="1146"/>
                </a:lnTo>
                <a:lnTo>
                  <a:pt x="7350" y="1309"/>
                </a:lnTo>
                <a:lnTo>
                  <a:pt x="6900" y="1538"/>
                </a:lnTo>
                <a:lnTo>
                  <a:pt x="6522" y="1768"/>
                </a:lnTo>
                <a:lnTo>
                  <a:pt x="6176" y="2061"/>
                </a:lnTo>
                <a:lnTo>
                  <a:pt x="5900" y="2356"/>
                </a:lnTo>
                <a:lnTo>
                  <a:pt x="5692" y="2716"/>
                </a:lnTo>
                <a:lnTo>
                  <a:pt x="5520" y="3075"/>
                </a:lnTo>
                <a:lnTo>
                  <a:pt x="5383" y="3436"/>
                </a:lnTo>
                <a:lnTo>
                  <a:pt x="5278" y="3796"/>
                </a:lnTo>
                <a:lnTo>
                  <a:pt x="5211" y="4189"/>
                </a:lnTo>
                <a:lnTo>
                  <a:pt x="5141" y="4582"/>
                </a:lnTo>
                <a:lnTo>
                  <a:pt x="5141" y="5335"/>
                </a:lnTo>
                <a:lnTo>
                  <a:pt x="5211" y="6022"/>
                </a:lnTo>
                <a:lnTo>
                  <a:pt x="5211" y="6054"/>
                </a:lnTo>
                <a:lnTo>
                  <a:pt x="5037" y="6120"/>
                </a:lnTo>
                <a:lnTo>
                  <a:pt x="4900" y="6251"/>
                </a:lnTo>
                <a:lnTo>
                  <a:pt x="4795" y="6447"/>
                </a:lnTo>
                <a:lnTo>
                  <a:pt x="4692" y="6676"/>
                </a:lnTo>
                <a:lnTo>
                  <a:pt x="4623" y="6937"/>
                </a:lnTo>
                <a:lnTo>
                  <a:pt x="4589" y="7232"/>
                </a:lnTo>
                <a:lnTo>
                  <a:pt x="4554" y="7559"/>
                </a:lnTo>
                <a:lnTo>
                  <a:pt x="4589" y="7887"/>
                </a:lnTo>
                <a:lnTo>
                  <a:pt x="4658" y="8247"/>
                </a:lnTo>
                <a:lnTo>
                  <a:pt x="4727" y="8575"/>
                </a:lnTo>
                <a:lnTo>
                  <a:pt x="4865" y="8868"/>
                </a:lnTo>
                <a:lnTo>
                  <a:pt x="5141" y="9327"/>
                </a:lnTo>
                <a:lnTo>
                  <a:pt x="5314" y="9458"/>
                </a:lnTo>
                <a:lnTo>
                  <a:pt x="5486" y="9556"/>
                </a:lnTo>
                <a:lnTo>
                  <a:pt x="5692" y="9556"/>
                </a:lnTo>
                <a:lnTo>
                  <a:pt x="5797" y="9524"/>
                </a:lnTo>
                <a:lnTo>
                  <a:pt x="6039" y="10080"/>
                </a:lnTo>
                <a:lnTo>
                  <a:pt x="6348" y="10570"/>
                </a:lnTo>
                <a:lnTo>
                  <a:pt x="6659" y="11062"/>
                </a:lnTo>
                <a:lnTo>
                  <a:pt x="7039" y="11520"/>
                </a:lnTo>
                <a:lnTo>
                  <a:pt x="7419" y="11913"/>
                </a:lnTo>
                <a:lnTo>
                  <a:pt x="7833" y="12272"/>
                </a:lnTo>
                <a:lnTo>
                  <a:pt x="8281" y="12600"/>
                </a:lnTo>
                <a:lnTo>
                  <a:pt x="8730" y="12894"/>
                </a:lnTo>
                <a:lnTo>
                  <a:pt x="8730" y="14334"/>
                </a:lnTo>
                <a:lnTo>
                  <a:pt x="8005" y="14400"/>
                </a:lnTo>
                <a:lnTo>
                  <a:pt x="7177" y="14531"/>
                </a:lnTo>
                <a:lnTo>
                  <a:pt x="5589" y="14858"/>
                </a:lnTo>
                <a:lnTo>
                  <a:pt x="4831" y="15087"/>
                </a:lnTo>
                <a:lnTo>
                  <a:pt x="4140" y="15349"/>
                </a:lnTo>
                <a:lnTo>
                  <a:pt x="3484" y="15644"/>
                </a:lnTo>
                <a:lnTo>
                  <a:pt x="2864" y="15971"/>
                </a:lnTo>
                <a:lnTo>
                  <a:pt x="2311" y="16331"/>
                </a:lnTo>
                <a:lnTo>
                  <a:pt x="1794" y="16690"/>
                </a:lnTo>
                <a:lnTo>
                  <a:pt x="1345" y="17116"/>
                </a:lnTo>
                <a:lnTo>
                  <a:pt x="965" y="17575"/>
                </a:lnTo>
                <a:lnTo>
                  <a:pt x="620" y="18033"/>
                </a:lnTo>
                <a:lnTo>
                  <a:pt x="379" y="18557"/>
                </a:lnTo>
                <a:lnTo>
                  <a:pt x="172" y="19079"/>
                </a:lnTo>
                <a:lnTo>
                  <a:pt x="68" y="19669"/>
                </a:lnTo>
                <a:lnTo>
                  <a:pt x="0" y="20259"/>
                </a:lnTo>
                <a:lnTo>
                  <a:pt x="68" y="20323"/>
                </a:lnTo>
                <a:lnTo>
                  <a:pt x="345" y="20454"/>
                </a:lnTo>
                <a:lnTo>
                  <a:pt x="586" y="20552"/>
                </a:lnTo>
                <a:lnTo>
                  <a:pt x="897" y="20683"/>
                </a:lnTo>
                <a:lnTo>
                  <a:pt x="1276" y="20815"/>
                </a:lnTo>
                <a:lnTo>
                  <a:pt x="1794" y="20913"/>
                </a:lnTo>
                <a:lnTo>
                  <a:pt x="2415" y="21044"/>
                </a:lnTo>
                <a:lnTo>
                  <a:pt x="3139" y="21174"/>
                </a:lnTo>
                <a:lnTo>
                  <a:pt x="4003" y="21273"/>
                </a:lnTo>
                <a:lnTo>
                  <a:pt x="5037" y="21403"/>
                </a:lnTo>
                <a:lnTo>
                  <a:pt x="6211" y="21469"/>
                </a:lnTo>
                <a:lnTo>
                  <a:pt x="7522" y="21534"/>
                </a:lnTo>
                <a:lnTo>
                  <a:pt x="9040" y="21568"/>
                </a:lnTo>
                <a:lnTo>
                  <a:pt x="10766" y="21600"/>
                </a:lnTo>
                <a:lnTo>
                  <a:pt x="12456" y="21568"/>
                </a:lnTo>
                <a:lnTo>
                  <a:pt x="13975" y="21534"/>
                </a:lnTo>
                <a:lnTo>
                  <a:pt x="15320" y="21469"/>
                </a:lnTo>
                <a:lnTo>
                  <a:pt x="16494" y="21403"/>
                </a:lnTo>
                <a:lnTo>
                  <a:pt x="17530" y="21273"/>
                </a:lnTo>
                <a:lnTo>
                  <a:pt x="18391" y="21174"/>
                </a:lnTo>
                <a:lnTo>
                  <a:pt x="19150" y="21044"/>
                </a:lnTo>
                <a:lnTo>
                  <a:pt x="19772" y="20913"/>
                </a:lnTo>
                <a:lnTo>
                  <a:pt x="20289" y="20815"/>
                </a:lnTo>
                <a:lnTo>
                  <a:pt x="20703" y="20683"/>
                </a:lnTo>
                <a:lnTo>
                  <a:pt x="21014" y="20552"/>
                </a:lnTo>
                <a:lnTo>
                  <a:pt x="21255" y="20454"/>
                </a:lnTo>
                <a:lnTo>
                  <a:pt x="21497" y="20323"/>
                </a:lnTo>
                <a:lnTo>
                  <a:pt x="21600" y="20259"/>
                </a:lnTo>
                <a:lnTo>
                  <a:pt x="21532" y="19637"/>
                </a:lnTo>
                <a:lnTo>
                  <a:pt x="21428" y="19047"/>
                </a:lnTo>
                <a:lnTo>
                  <a:pt x="21255" y="18491"/>
                </a:lnTo>
                <a:lnTo>
                  <a:pt x="21014" y="17967"/>
                </a:lnTo>
                <a:lnTo>
                  <a:pt x="20669" y="17477"/>
                </a:lnTo>
                <a:lnTo>
                  <a:pt x="20289" y="17018"/>
                </a:lnTo>
                <a:lnTo>
                  <a:pt x="19841" y="16626"/>
                </a:lnTo>
                <a:lnTo>
                  <a:pt x="19324" y="16233"/>
                </a:lnTo>
                <a:lnTo>
                  <a:pt x="18771" y="15873"/>
                </a:lnTo>
                <a:lnTo>
                  <a:pt x="18150" y="15578"/>
                </a:lnTo>
                <a:lnTo>
                  <a:pt x="17460" y="15283"/>
                </a:lnTo>
                <a:lnTo>
                  <a:pt x="16735" y="15054"/>
                </a:lnTo>
                <a:lnTo>
                  <a:pt x="15941" y="14825"/>
                </a:lnTo>
                <a:lnTo>
                  <a:pt x="15113" y="14661"/>
                </a:lnTo>
                <a:lnTo>
                  <a:pt x="14216" y="14498"/>
                </a:lnTo>
                <a:lnTo>
                  <a:pt x="13319" y="14400"/>
                </a:lnTo>
                <a:lnTo>
                  <a:pt x="12870" y="14367"/>
                </a:lnTo>
                <a:lnTo>
                  <a:pt x="12870" y="12894"/>
                </a:lnTo>
                <a:lnTo>
                  <a:pt x="13319" y="12600"/>
                </a:lnTo>
                <a:lnTo>
                  <a:pt x="13767" y="12272"/>
                </a:lnTo>
                <a:lnTo>
                  <a:pt x="14182" y="11913"/>
                </a:lnTo>
                <a:lnTo>
                  <a:pt x="14596" y="11520"/>
                </a:lnTo>
                <a:lnTo>
                  <a:pt x="14941" y="11062"/>
                </a:lnTo>
                <a:lnTo>
                  <a:pt x="15252" y="10570"/>
                </a:lnTo>
                <a:lnTo>
                  <a:pt x="15561" y="10080"/>
                </a:lnTo>
                <a:lnTo>
                  <a:pt x="15803" y="9524"/>
                </a:lnTo>
                <a:lnTo>
                  <a:pt x="15908" y="9556"/>
                </a:lnTo>
                <a:lnTo>
                  <a:pt x="16114" y="9556"/>
                </a:lnTo>
                <a:lnTo>
                  <a:pt x="16286" y="9458"/>
                </a:lnTo>
                <a:lnTo>
                  <a:pt x="16459" y="9327"/>
                </a:lnTo>
                <a:lnTo>
                  <a:pt x="16735" y="8868"/>
                </a:lnTo>
                <a:lnTo>
                  <a:pt x="16874" y="8575"/>
                </a:lnTo>
                <a:lnTo>
                  <a:pt x="16942" y="8247"/>
                </a:lnTo>
                <a:lnTo>
                  <a:pt x="17011" y="7887"/>
                </a:lnTo>
                <a:lnTo>
                  <a:pt x="17046" y="7559"/>
                </a:lnTo>
                <a:lnTo>
                  <a:pt x="17011" y="7232"/>
                </a:lnTo>
                <a:lnTo>
                  <a:pt x="16977" y="6971"/>
                </a:lnTo>
                <a:lnTo>
                  <a:pt x="16908" y="6708"/>
                </a:lnTo>
                <a:lnTo>
                  <a:pt x="16839" y="6479"/>
                </a:lnTo>
                <a:lnTo>
                  <a:pt x="16735" y="6283"/>
                </a:lnTo>
                <a:lnTo>
                  <a:pt x="16597" y="6152"/>
                </a:lnTo>
                <a:lnTo>
                  <a:pt x="16425" y="6054"/>
                </a:lnTo>
                <a:lnTo>
                  <a:pt x="16528" y="5564"/>
                </a:lnTo>
                <a:lnTo>
                  <a:pt x="16563" y="5106"/>
                </a:lnTo>
                <a:lnTo>
                  <a:pt x="16563" y="4287"/>
                </a:lnTo>
                <a:lnTo>
                  <a:pt x="16528" y="3894"/>
                </a:lnTo>
                <a:lnTo>
                  <a:pt x="16459" y="3534"/>
                </a:lnTo>
                <a:lnTo>
                  <a:pt x="16252" y="2880"/>
                </a:lnTo>
                <a:lnTo>
                  <a:pt x="16114" y="2585"/>
                </a:lnTo>
                <a:lnTo>
                  <a:pt x="15977" y="2290"/>
                </a:lnTo>
                <a:lnTo>
                  <a:pt x="15803" y="2029"/>
                </a:lnTo>
                <a:lnTo>
                  <a:pt x="15597" y="1800"/>
                </a:lnTo>
                <a:lnTo>
                  <a:pt x="15389" y="1571"/>
                </a:lnTo>
                <a:lnTo>
                  <a:pt x="15183" y="1374"/>
                </a:lnTo>
                <a:lnTo>
                  <a:pt x="14733" y="1014"/>
                </a:lnTo>
                <a:lnTo>
                  <a:pt x="14216" y="752"/>
                </a:lnTo>
                <a:lnTo>
                  <a:pt x="13699" y="490"/>
                </a:lnTo>
                <a:lnTo>
                  <a:pt x="13181" y="327"/>
                </a:lnTo>
                <a:lnTo>
                  <a:pt x="12664" y="196"/>
                </a:lnTo>
                <a:lnTo>
                  <a:pt x="12146" y="98"/>
                </a:lnTo>
                <a:lnTo>
                  <a:pt x="11663" y="32"/>
                </a:lnTo>
                <a:lnTo>
                  <a:pt x="11214" y="0"/>
                </a:lnTo>
                <a:close/>
              </a:path>
            </a:pathLst>
          </a:custGeom>
          <a:solidFill>
            <a:srgbClr val="F582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D624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6437933" y="6580999"/>
            <a:ext cx="201622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Shutterstock</a:t>
            </a:r>
          </a:p>
        </p:txBody>
      </p:sp>
      <p:sp>
        <p:nvSpPr>
          <p:cNvPr id="135" name="Shape 135"/>
          <p:cNvSpPr/>
          <p:nvPr/>
        </p:nvSpPr>
        <p:spPr>
          <a:xfrm>
            <a:off x="-36513" y="6581000"/>
            <a:ext cx="230425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European Heritage Label</a:t>
            </a:r>
          </a:p>
        </p:txBody>
      </p:sp>
      <p:sp>
        <p:nvSpPr>
          <p:cNvPr id="136" name="Shape 136"/>
          <p:cNvSpPr/>
          <p:nvPr/>
        </p:nvSpPr>
        <p:spPr>
          <a:xfrm>
            <a:off x="3004571" y="6603500"/>
            <a:ext cx="248007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© European Commission</a:t>
            </a:r>
          </a:p>
        </p:txBody>
      </p:sp>
      <p:pic>
        <p:nvPicPr>
          <p:cNvPr id="137" name="image15.jpeg"/>
          <p:cNvPicPr/>
          <p:nvPr/>
        </p:nvPicPr>
        <p:blipFill>
          <a:blip r:embed="rId2">
            <a:extLst/>
          </a:blip>
          <a:srcRect l="0" t="8317" r="0" b="12985"/>
          <a:stretch>
            <a:fillRect/>
          </a:stretch>
        </p:blipFill>
        <p:spPr>
          <a:xfrm>
            <a:off x="2932359" y="4767172"/>
            <a:ext cx="3505574" cy="211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6.jpeg" descr="U:\Common\2018 EYCH\COMMUNICATION\Power point PPT\Photos for Presentations\a.INTANGIBLE  _Shutterstock\shutterstock_12452946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451" y="4767171"/>
            <a:ext cx="3145379" cy="212161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6484189" y="6619206"/>
            <a:ext cx="201622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/>
            </a:pPr>
            <a:r>
              <a:rPr sz="1000">
                <a:solidFill>
                  <a:srgbClr val="FFFFFF"/>
                </a:solidFill>
              </a:rPr>
              <a:t>©</a:t>
            </a:r>
            <a:r>
              <a:rPr sz="1200">
                <a:solidFill>
                  <a:srgbClr val="FFFFFF"/>
                </a:solidFill>
              </a:rPr>
              <a:t> </a:t>
            </a:r>
            <a:r>
              <a:rPr sz="1000">
                <a:solidFill>
                  <a:srgbClr val="FFFFFF"/>
                </a:solidFill>
              </a:rPr>
              <a:t>Shutterstock</a:t>
            </a:r>
          </a:p>
        </p:txBody>
      </p:sp>
      <p:sp>
        <p:nvSpPr>
          <p:cNvPr id="140" name="Shape 140"/>
          <p:cNvSpPr/>
          <p:nvPr/>
        </p:nvSpPr>
        <p:spPr>
          <a:xfrm>
            <a:off x="3004571" y="6600425"/>
            <a:ext cx="230425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European Commission </a:t>
            </a:r>
          </a:p>
        </p:txBody>
      </p:sp>
      <p:pic>
        <p:nvPicPr>
          <p:cNvPr id="141" name="image17.jpeg"/>
          <p:cNvPicPr/>
          <p:nvPr/>
        </p:nvPicPr>
        <p:blipFill>
          <a:blip r:embed="rId4">
            <a:extLst/>
          </a:blip>
          <a:srcRect l="1215" t="0" r="0" b="0"/>
          <a:stretch>
            <a:fillRect/>
          </a:stretch>
        </p:blipFill>
        <p:spPr>
          <a:xfrm>
            <a:off x="0" y="4766719"/>
            <a:ext cx="2969488" cy="209128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-1" y="6600425"/>
            <a:ext cx="230425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European Heritage Label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104" y="2780927"/>
            <a:ext cx="2932360" cy="64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9.png"/>
          <p:cNvPicPr/>
          <p:nvPr/>
        </p:nvPicPr>
        <p:blipFill>
          <a:blip r:embed="rId3">
            <a:extLst/>
          </a:blip>
          <a:srcRect l="22337" t="24246" r="56137" b="69037"/>
          <a:stretch>
            <a:fillRect/>
          </a:stretch>
        </p:blipFill>
        <p:spPr>
          <a:xfrm>
            <a:off x="5436096" y="4005064"/>
            <a:ext cx="2736110" cy="642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0.png"/>
          <p:cNvPicPr/>
          <p:nvPr/>
        </p:nvPicPr>
        <p:blipFill>
          <a:blip r:embed="rId4">
            <a:extLst/>
          </a:blip>
          <a:srcRect l="24898" t="8351" r="45249" b="80575"/>
          <a:stretch>
            <a:fillRect/>
          </a:stretch>
        </p:blipFill>
        <p:spPr>
          <a:xfrm>
            <a:off x="5433600" y="5157192"/>
            <a:ext cx="3026833" cy="72671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827583" y="2687428"/>
            <a:ext cx="4680522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National Coordinators </a:t>
            </a:r>
            <a:r>
              <a:rPr sz="2000"/>
              <a:t>manage the Year in Member States.</a:t>
            </a:r>
            <a:endParaRPr sz="2000">
              <a:solidFill>
                <a:srgbClr val="FFD624"/>
              </a:solidFill>
            </a:endParaRPr>
          </a:p>
          <a:p>
            <a:pPr lvl="0" marL="342899" indent="-342899"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808080"/>
              </a:solidFill>
            </a:endParaRPr>
          </a:p>
          <a:p>
            <a:pPr lvl="0" marL="342899" indent="-342899"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sz="2000">
              <a:solidFill>
                <a:srgbClr val="808080"/>
              </a:solidFill>
            </a:endParaRPr>
          </a:p>
          <a:p>
            <a:pPr lvl="0" marL="90236" indent="-90236">
              <a:buClr>
                <a:srgbClr val="2D5EC1"/>
              </a:buClr>
              <a:buSzPct val="100000"/>
              <a:buFont typeface="Arial"/>
              <a:buChar char="•"/>
              <a:defRPr b="0" sz="1800"/>
            </a:pPr>
            <a:r>
              <a:rPr b="1" sz="2000">
                <a:solidFill>
                  <a:srgbClr val="2D5EC1"/>
                </a:solidFill>
              </a:rPr>
              <a:t>Supported by Multipliers</a:t>
            </a:r>
            <a:r>
              <a:rPr sz="2000"/>
              <a:t>: Creative Europe desks, Commission and European Parliament representations, cultural heritage stakeholders, the cultural sector, etc. </a:t>
            </a:r>
          </a:p>
        </p:txBody>
      </p:sp>
      <p:sp>
        <p:nvSpPr>
          <p:cNvPr id="148" name="Shape 148"/>
          <p:cNvSpPr/>
          <p:nvPr/>
        </p:nvSpPr>
        <p:spPr>
          <a:xfrm>
            <a:off x="827584" y="1844824"/>
            <a:ext cx="874846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b="0" sz="1800"/>
            </a:pPr>
            <a:r>
              <a:rPr b="1" sz="2400"/>
              <a:t>Management of the Year at national level </a:t>
            </a:r>
            <a:endParaRPr b="1" sz="7600">
              <a:solidFill>
                <a:srgbClr val="FFD624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23527" y="548679"/>
            <a:ext cx="7770329" cy="3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200"/>
              </a:spcBef>
              <a:defRPr b="0" sz="1800"/>
            </a:pPr>
            <a:r>
              <a:rPr sz="5200">
                <a:solidFill>
                  <a:srgbClr val="FFC91D"/>
                </a:solidFill>
              </a:rPr>
              <a:t>       </a:t>
            </a:r>
            <a:r>
              <a:rPr sz="3000">
                <a:solidFill>
                  <a:srgbClr val="FFC91D"/>
                </a:solidFill>
              </a:rPr>
              <a:t> </a:t>
            </a:r>
            <a:r>
              <a:rPr sz="4800">
                <a:solidFill>
                  <a:srgbClr val="F58220"/>
                </a:solidFill>
              </a:rPr>
              <a:t>How?</a:t>
            </a:r>
            <a:endParaRPr b="1" i="1" sz="2400">
              <a:solidFill>
                <a:srgbClr val="0F5494"/>
              </a:solidFill>
            </a:endParaRPr>
          </a:p>
          <a:p>
            <a:pPr lvl="0" marL="342900" indent="-342900">
              <a:spcBef>
                <a:spcPts val="500"/>
              </a:spcBef>
              <a:defRPr b="0" sz="1800"/>
            </a:pPr>
            <a:endParaRPr i="1" sz="700">
              <a:solidFill>
                <a:srgbClr val="FFC91D"/>
              </a:solidFill>
            </a:endParaRPr>
          </a:p>
          <a:p>
            <a:pPr lvl="0" marL="342900" indent="-342900" algn="just">
              <a:spcBef>
                <a:spcPts val="500"/>
              </a:spcBef>
              <a:defRPr b="0" sz="1800"/>
            </a:pPr>
            <a:endParaRPr b="1" i="1" sz="700">
              <a:solidFill>
                <a:srgbClr val="0F5494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b="1" i="1" sz="2000">
              <a:solidFill>
                <a:srgbClr val="7030A0"/>
              </a:solidFill>
            </a:endParaRPr>
          </a:p>
          <a:p>
            <a:pPr lvl="0" algn="just">
              <a:spcBef>
                <a:spcPts val="500"/>
              </a:spcBef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  <a:p>
            <a:pPr lvl="0" marL="342900" indent="-342900" algn="just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b="0" sz="1800"/>
            </a:pPr>
            <a:endParaRPr i="1" sz="2000">
              <a:solidFill>
                <a:srgbClr val="808080"/>
              </a:solidFill>
            </a:endParaRPr>
          </a:p>
        </p:txBody>
      </p:sp>
      <p:grpSp>
        <p:nvGrpSpPr>
          <p:cNvPr id="153" name="Group 153"/>
          <p:cNvGrpSpPr/>
          <p:nvPr/>
        </p:nvGrpSpPr>
        <p:grpSpPr>
          <a:xfrm>
            <a:off x="963736" y="685856"/>
            <a:ext cx="727907" cy="575193"/>
            <a:chOff x="37" y="0"/>
            <a:chExt cx="727906" cy="575192"/>
          </a:xfrm>
        </p:grpSpPr>
        <p:sp>
          <p:nvSpPr>
            <p:cNvPr id="150" name="Shape 150"/>
            <p:cNvSpPr/>
            <p:nvPr/>
          </p:nvSpPr>
          <p:spPr>
            <a:xfrm>
              <a:off x="248422" y="870"/>
              <a:ext cx="230206" cy="57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8" y="7200"/>
                  </a:moveTo>
                  <a:lnTo>
                    <a:pt x="2818" y="7231"/>
                  </a:lnTo>
                  <a:lnTo>
                    <a:pt x="3670" y="7424"/>
                  </a:lnTo>
                  <a:lnTo>
                    <a:pt x="4440" y="7615"/>
                  </a:lnTo>
                  <a:lnTo>
                    <a:pt x="4698" y="7711"/>
                  </a:lnTo>
                  <a:lnTo>
                    <a:pt x="4782" y="7839"/>
                  </a:lnTo>
                  <a:lnTo>
                    <a:pt x="4698" y="7968"/>
                  </a:lnTo>
                  <a:lnTo>
                    <a:pt x="4611" y="8063"/>
                  </a:lnTo>
                  <a:lnTo>
                    <a:pt x="4268" y="8159"/>
                  </a:lnTo>
                  <a:lnTo>
                    <a:pt x="3929" y="8192"/>
                  </a:lnTo>
                  <a:lnTo>
                    <a:pt x="3670" y="8159"/>
                  </a:lnTo>
                  <a:lnTo>
                    <a:pt x="3415" y="8128"/>
                  </a:lnTo>
                  <a:lnTo>
                    <a:pt x="2734" y="7968"/>
                  </a:lnTo>
                  <a:lnTo>
                    <a:pt x="2048" y="7808"/>
                  </a:lnTo>
                  <a:lnTo>
                    <a:pt x="1793" y="7744"/>
                  </a:lnTo>
                  <a:lnTo>
                    <a:pt x="1622" y="7648"/>
                  </a:lnTo>
                  <a:lnTo>
                    <a:pt x="1622" y="7520"/>
                  </a:lnTo>
                  <a:lnTo>
                    <a:pt x="1709" y="7391"/>
                  </a:lnTo>
                  <a:lnTo>
                    <a:pt x="1881" y="7296"/>
                  </a:lnTo>
                  <a:lnTo>
                    <a:pt x="2136" y="7231"/>
                  </a:lnTo>
                  <a:lnTo>
                    <a:pt x="2478" y="7200"/>
                  </a:lnTo>
                  <a:close/>
                  <a:moveTo>
                    <a:pt x="5890" y="8320"/>
                  </a:moveTo>
                  <a:lnTo>
                    <a:pt x="6233" y="8352"/>
                  </a:lnTo>
                  <a:lnTo>
                    <a:pt x="6488" y="8447"/>
                  </a:lnTo>
                  <a:lnTo>
                    <a:pt x="7002" y="8736"/>
                  </a:lnTo>
                  <a:lnTo>
                    <a:pt x="7428" y="9024"/>
                  </a:lnTo>
                  <a:lnTo>
                    <a:pt x="7516" y="9152"/>
                  </a:lnTo>
                  <a:lnTo>
                    <a:pt x="7516" y="9279"/>
                  </a:lnTo>
                  <a:lnTo>
                    <a:pt x="7344" y="9375"/>
                  </a:lnTo>
                  <a:lnTo>
                    <a:pt x="7086" y="9472"/>
                  </a:lnTo>
                  <a:lnTo>
                    <a:pt x="6918" y="9503"/>
                  </a:lnTo>
                  <a:lnTo>
                    <a:pt x="6488" y="9503"/>
                  </a:lnTo>
                  <a:lnTo>
                    <a:pt x="6233" y="9472"/>
                  </a:lnTo>
                  <a:lnTo>
                    <a:pt x="5890" y="9344"/>
                  </a:lnTo>
                  <a:lnTo>
                    <a:pt x="5037" y="8831"/>
                  </a:lnTo>
                  <a:lnTo>
                    <a:pt x="4953" y="8704"/>
                  </a:lnTo>
                  <a:lnTo>
                    <a:pt x="4953" y="8576"/>
                  </a:lnTo>
                  <a:lnTo>
                    <a:pt x="5037" y="8447"/>
                  </a:lnTo>
                  <a:lnTo>
                    <a:pt x="5296" y="8383"/>
                  </a:lnTo>
                  <a:lnTo>
                    <a:pt x="5635" y="8320"/>
                  </a:lnTo>
                  <a:close/>
                  <a:moveTo>
                    <a:pt x="7855" y="9823"/>
                  </a:moveTo>
                  <a:lnTo>
                    <a:pt x="8197" y="9856"/>
                  </a:lnTo>
                  <a:lnTo>
                    <a:pt x="8453" y="9920"/>
                  </a:lnTo>
                  <a:lnTo>
                    <a:pt x="8624" y="10016"/>
                  </a:lnTo>
                  <a:lnTo>
                    <a:pt x="9306" y="10624"/>
                  </a:lnTo>
                  <a:lnTo>
                    <a:pt x="9306" y="10752"/>
                  </a:lnTo>
                  <a:lnTo>
                    <a:pt x="9222" y="10879"/>
                  </a:lnTo>
                  <a:lnTo>
                    <a:pt x="9050" y="10976"/>
                  </a:lnTo>
                  <a:lnTo>
                    <a:pt x="8795" y="11039"/>
                  </a:lnTo>
                  <a:lnTo>
                    <a:pt x="8453" y="11072"/>
                  </a:lnTo>
                  <a:lnTo>
                    <a:pt x="8197" y="11039"/>
                  </a:lnTo>
                  <a:lnTo>
                    <a:pt x="7942" y="11008"/>
                  </a:lnTo>
                  <a:lnTo>
                    <a:pt x="7771" y="10943"/>
                  </a:lnTo>
                  <a:lnTo>
                    <a:pt x="7684" y="10848"/>
                  </a:lnTo>
                  <a:lnTo>
                    <a:pt x="7086" y="10271"/>
                  </a:lnTo>
                  <a:lnTo>
                    <a:pt x="7002" y="10144"/>
                  </a:lnTo>
                  <a:lnTo>
                    <a:pt x="7086" y="10016"/>
                  </a:lnTo>
                  <a:lnTo>
                    <a:pt x="7257" y="9920"/>
                  </a:lnTo>
                  <a:lnTo>
                    <a:pt x="7516" y="9856"/>
                  </a:lnTo>
                  <a:lnTo>
                    <a:pt x="7855" y="9823"/>
                  </a:lnTo>
                  <a:close/>
                  <a:moveTo>
                    <a:pt x="9477" y="11424"/>
                  </a:moveTo>
                  <a:lnTo>
                    <a:pt x="9736" y="11456"/>
                  </a:lnTo>
                  <a:lnTo>
                    <a:pt x="9991" y="11520"/>
                  </a:lnTo>
                  <a:lnTo>
                    <a:pt x="10162" y="11616"/>
                  </a:lnTo>
                  <a:lnTo>
                    <a:pt x="10760" y="12256"/>
                  </a:lnTo>
                  <a:lnTo>
                    <a:pt x="10844" y="12383"/>
                  </a:lnTo>
                  <a:lnTo>
                    <a:pt x="10760" y="12480"/>
                  </a:lnTo>
                  <a:lnTo>
                    <a:pt x="10501" y="12576"/>
                  </a:lnTo>
                  <a:lnTo>
                    <a:pt x="10246" y="12640"/>
                  </a:lnTo>
                  <a:lnTo>
                    <a:pt x="9991" y="12672"/>
                  </a:lnTo>
                  <a:lnTo>
                    <a:pt x="9736" y="12672"/>
                  </a:lnTo>
                  <a:lnTo>
                    <a:pt x="9477" y="12608"/>
                  </a:lnTo>
                  <a:lnTo>
                    <a:pt x="9306" y="12543"/>
                  </a:lnTo>
                  <a:lnTo>
                    <a:pt x="9138" y="12448"/>
                  </a:lnTo>
                  <a:lnTo>
                    <a:pt x="8624" y="11840"/>
                  </a:lnTo>
                  <a:lnTo>
                    <a:pt x="8540" y="11711"/>
                  </a:lnTo>
                  <a:lnTo>
                    <a:pt x="8624" y="11584"/>
                  </a:lnTo>
                  <a:lnTo>
                    <a:pt x="8795" y="11487"/>
                  </a:lnTo>
                  <a:lnTo>
                    <a:pt x="9138" y="11424"/>
                  </a:lnTo>
                  <a:close/>
                  <a:moveTo>
                    <a:pt x="11270" y="13024"/>
                  </a:moveTo>
                  <a:lnTo>
                    <a:pt x="11525" y="13120"/>
                  </a:lnTo>
                  <a:lnTo>
                    <a:pt x="11697" y="13216"/>
                  </a:lnTo>
                  <a:lnTo>
                    <a:pt x="12382" y="13792"/>
                  </a:lnTo>
                  <a:lnTo>
                    <a:pt x="12466" y="13920"/>
                  </a:lnTo>
                  <a:lnTo>
                    <a:pt x="12466" y="14048"/>
                  </a:lnTo>
                  <a:lnTo>
                    <a:pt x="12294" y="14144"/>
                  </a:lnTo>
                  <a:lnTo>
                    <a:pt x="12039" y="14207"/>
                  </a:lnTo>
                  <a:lnTo>
                    <a:pt x="11613" y="14240"/>
                  </a:lnTo>
                  <a:lnTo>
                    <a:pt x="11441" y="14240"/>
                  </a:lnTo>
                  <a:lnTo>
                    <a:pt x="11186" y="14207"/>
                  </a:lnTo>
                  <a:lnTo>
                    <a:pt x="11015" y="14144"/>
                  </a:lnTo>
                  <a:lnTo>
                    <a:pt x="10844" y="14080"/>
                  </a:lnTo>
                  <a:lnTo>
                    <a:pt x="10162" y="13440"/>
                  </a:lnTo>
                  <a:lnTo>
                    <a:pt x="10075" y="13312"/>
                  </a:lnTo>
                  <a:lnTo>
                    <a:pt x="10162" y="13216"/>
                  </a:lnTo>
                  <a:lnTo>
                    <a:pt x="10330" y="13120"/>
                  </a:lnTo>
                  <a:lnTo>
                    <a:pt x="10589" y="13024"/>
                  </a:lnTo>
                  <a:close/>
                  <a:moveTo>
                    <a:pt x="13147" y="14528"/>
                  </a:moveTo>
                  <a:lnTo>
                    <a:pt x="13406" y="14591"/>
                  </a:lnTo>
                  <a:lnTo>
                    <a:pt x="13661" y="14688"/>
                  </a:lnTo>
                  <a:lnTo>
                    <a:pt x="14602" y="15168"/>
                  </a:lnTo>
                  <a:lnTo>
                    <a:pt x="14769" y="15296"/>
                  </a:lnTo>
                  <a:lnTo>
                    <a:pt x="14857" y="15392"/>
                  </a:lnTo>
                  <a:lnTo>
                    <a:pt x="14685" y="15520"/>
                  </a:lnTo>
                  <a:lnTo>
                    <a:pt x="14514" y="15616"/>
                  </a:lnTo>
                  <a:lnTo>
                    <a:pt x="14259" y="15680"/>
                  </a:lnTo>
                  <a:lnTo>
                    <a:pt x="13577" y="15680"/>
                  </a:lnTo>
                  <a:lnTo>
                    <a:pt x="13319" y="15584"/>
                  </a:lnTo>
                  <a:lnTo>
                    <a:pt x="12808" y="15296"/>
                  </a:lnTo>
                  <a:lnTo>
                    <a:pt x="12211" y="15008"/>
                  </a:lnTo>
                  <a:lnTo>
                    <a:pt x="12123" y="14912"/>
                  </a:lnTo>
                  <a:lnTo>
                    <a:pt x="12123" y="14784"/>
                  </a:lnTo>
                  <a:lnTo>
                    <a:pt x="12294" y="14656"/>
                  </a:lnTo>
                  <a:lnTo>
                    <a:pt x="12466" y="14591"/>
                  </a:lnTo>
                  <a:lnTo>
                    <a:pt x="12808" y="14528"/>
                  </a:lnTo>
                  <a:close/>
                  <a:moveTo>
                    <a:pt x="16136" y="15776"/>
                  </a:moveTo>
                  <a:lnTo>
                    <a:pt x="16479" y="15840"/>
                  </a:lnTo>
                  <a:lnTo>
                    <a:pt x="17160" y="16000"/>
                  </a:lnTo>
                  <a:lnTo>
                    <a:pt x="17846" y="16160"/>
                  </a:lnTo>
                  <a:lnTo>
                    <a:pt x="18101" y="16224"/>
                  </a:lnTo>
                  <a:lnTo>
                    <a:pt x="18272" y="16352"/>
                  </a:lnTo>
                  <a:lnTo>
                    <a:pt x="18272" y="16448"/>
                  </a:lnTo>
                  <a:lnTo>
                    <a:pt x="18185" y="16576"/>
                  </a:lnTo>
                  <a:lnTo>
                    <a:pt x="18017" y="16672"/>
                  </a:lnTo>
                  <a:lnTo>
                    <a:pt x="17846" y="16703"/>
                  </a:lnTo>
                  <a:lnTo>
                    <a:pt x="17674" y="16736"/>
                  </a:lnTo>
                  <a:lnTo>
                    <a:pt x="17419" y="16768"/>
                  </a:lnTo>
                  <a:lnTo>
                    <a:pt x="17077" y="16736"/>
                  </a:lnTo>
                  <a:lnTo>
                    <a:pt x="16224" y="16544"/>
                  </a:lnTo>
                  <a:lnTo>
                    <a:pt x="15455" y="16352"/>
                  </a:lnTo>
                  <a:lnTo>
                    <a:pt x="15199" y="16255"/>
                  </a:lnTo>
                  <a:lnTo>
                    <a:pt x="15112" y="16128"/>
                  </a:lnTo>
                  <a:lnTo>
                    <a:pt x="15112" y="16031"/>
                  </a:lnTo>
                  <a:lnTo>
                    <a:pt x="15283" y="15904"/>
                  </a:lnTo>
                  <a:lnTo>
                    <a:pt x="15538" y="15809"/>
                  </a:lnTo>
                  <a:lnTo>
                    <a:pt x="15881" y="15776"/>
                  </a:lnTo>
                  <a:close/>
                  <a:moveTo>
                    <a:pt x="0" y="0"/>
                  </a:moveTo>
                  <a:lnTo>
                    <a:pt x="0" y="6976"/>
                  </a:lnTo>
                  <a:lnTo>
                    <a:pt x="259" y="7007"/>
                  </a:lnTo>
                  <a:lnTo>
                    <a:pt x="514" y="7103"/>
                  </a:lnTo>
                  <a:lnTo>
                    <a:pt x="598" y="7200"/>
                  </a:lnTo>
                  <a:lnTo>
                    <a:pt x="598" y="7391"/>
                  </a:lnTo>
                  <a:lnTo>
                    <a:pt x="426" y="7488"/>
                  </a:lnTo>
                  <a:lnTo>
                    <a:pt x="259" y="7551"/>
                  </a:lnTo>
                  <a:lnTo>
                    <a:pt x="0" y="7584"/>
                  </a:lnTo>
                  <a:lnTo>
                    <a:pt x="0" y="17504"/>
                  </a:lnTo>
                  <a:lnTo>
                    <a:pt x="21600" y="21600"/>
                  </a:lnTo>
                  <a:lnTo>
                    <a:pt x="21600" y="17184"/>
                  </a:lnTo>
                  <a:lnTo>
                    <a:pt x="20747" y="17152"/>
                  </a:lnTo>
                  <a:lnTo>
                    <a:pt x="19894" y="17087"/>
                  </a:lnTo>
                  <a:lnTo>
                    <a:pt x="19552" y="17024"/>
                  </a:lnTo>
                  <a:lnTo>
                    <a:pt x="19296" y="16960"/>
                  </a:lnTo>
                  <a:lnTo>
                    <a:pt x="19209" y="16832"/>
                  </a:lnTo>
                  <a:lnTo>
                    <a:pt x="19209" y="16703"/>
                  </a:lnTo>
                  <a:lnTo>
                    <a:pt x="19296" y="16608"/>
                  </a:lnTo>
                  <a:lnTo>
                    <a:pt x="19552" y="16512"/>
                  </a:lnTo>
                  <a:lnTo>
                    <a:pt x="19894" y="16448"/>
                  </a:lnTo>
                  <a:lnTo>
                    <a:pt x="20237" y="16448"/>
                  </a:lnTo>
                  <a:lnTo>
                    <a:pt x="21600" y="16544"/>
                  </a:lnTo>
                  <a:lnTo>
                    <a:pt x="21600" y="4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7" y="0"/>
              <a:ext cx="229274" cy="5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1" y="7286"/>
                  </a:moveTo>
                  <a:lnTo>
                    <a:pt x="19115" y="7319"/>
                  </a:lnTo>
                  <a:lnTo>
                    <a:pt x="19371" y="7384"/>
                  </a:lnTo>
                  <a:lnTo>
                    <a:pt x="19543" y="7513"/>
                  </a:lnTo>
                  <a:lnTo>
                    <a:pt x="19543" y="7643"/>
                  </a:lnTo>
                  <a:lnTo>
                    <a:pt x="19459" y="7740"/>
                  </a:lnTo>
                  <a:lnTo>
                    <a:pt x="19287" y="7870"/>
                  </a:lnTo>
                  <a:lnTo>
                    <a:pt x="19031" y="7935"/>
                  </a:lnTo>
                  <a:lnTo>
                    <a:pt x="18259" y="8031"/>
                  </a:lnTo>
                  <a:lnTo>
                    <a:pt x="17574" y="8161"/>
                  </a:lnTo>
                  <a:lnTo>
                    <a:pt x="17314" y="8193"/>
                  </a:lnTo>
                  <a:lnTo>
                    <a:pt x="16886" y="8193"/>
                  </a:lnTo>
                  <a:lnTo>
                    <a:pt x="16714" y="8161"/>
                  </a:lnTo>
                  <a:lnTo>
                    <a:pt x="16542" y="8096"/>
                  </a:lnTo>
                  <a:lnTo>
                    <a:pt x="16374" y="8031"/>
                  </a:lnTo>
                  <a:lnTo>
                    <a:pt x="16286" y="7901"/>
                  </a:lnTo>
                  <a:lnTo>
                    <a:pt x="16286" y="7773"/>
                  </a:lnTo>
                  <a:lnTo>
                    <a:pt x="16458" y="7675"/>
                  </a:lnTo>
                  <a:lnTo>
                    <a:pt x="16714" y="7611"/>
                  </a:lnTo>
                  <a:lnTo>
                    <a:pt x="17574" y="7448"/>
                  </a:lnTo>
                  <a:lnTo>
                    <a:pt x="18431" y="7319"/>
                  </a:lnTo>
                  <a:lnTo>
                    <a:pt x="18771" y="7286"/>
                  </a:lnTo>
                  <a:close/>
                  <a:moveTo>
                    <a:pt x="14914" y="8161"/>
                  </a:moveTo>
                  <a:lnTo>
                    <a:pt x="15258" y="8193"/>
                  </a:lnTo>
                  <a:lnTo>
                    <a:pt x="15514" y="8290"/>
                  </a:lnTo>
                  <a:lnTo>
                    <a:pt x="15686" y="8388"/>
                  </a:lnTo>
                  <a:lnTo>
                    <a:pt x="15686" y="8517"/>
                  </a:lnTo>
                  <a:lnTo>
                    <a:pt x="15602" y="8615"/>
                  </a:lnTo>
                  <a:lnTo>
                    <a:pt x="15430" y="8743"/>
                  </a:lnTo>
                  <a:lnTo>
                    <a:pt x="14829" y="8938"/>
                  </a:lnTo>
                  <a:lnTo>
                    <a:pt x="14313" y="9165"/>
                  </a:lnTo>
                  <a:lnTo>
                    <a:pt x="13973" y="9262"/>
                  </a:lnTo>
                  <a:lnTo>
                    <a:pt x="13629" y="9295"/>
                  </a:lnTo>
                  <a:lnTo>
                    <a:pt x="13373" y="9262"/>
                  </a:lnTo>
                  <a:lnTo>
                    <a:pt x="13117" y="9197"/>
                  </a:lnTo>
                  <a:lnTo>
                    <a:pt x="12857" y="9100"/>
                  </a:lnTo>
                  <a:lnTo>
                    <a:pt x="12773" y="9003"/>
                  </a:lnTo>
                  <a:lnTo>
                    <a:pt x="12857" y="8873"/>
                  </a:lnTo>
                  <a:lnTo>
                    <a:pt x="13029" y="8743"/>
                  </a:lnTo>
                  <a:lnTo>
                    <a:pt x="13629" y="8485"/>
                  </a:lnTo>
                  <a:lnTo>
                    <a:pt x="14313" y="8258"/>
                  </a:lnTo>
                  <a:lnTo>
                    <a:pt x="14573" y="8193"/>
                  </a:lnTo>
                  <a:lnTo>
                    <a:pt x="14914" y="8161"/>
                  </a:lnTo>
                  <a:close/>
                  <a:moveTo>
                    <a:pt x="12172" y="9489"/>
                  </a:moveTo>
                  <a:lnTo>
                    <a:pt x="12685" y="9619"/>
                  </a:lnTo>
                  <a:lnTo>
                    <a:pt x="12857" y="9747"/>
                  </a:lnTo>
                  <a:lnTo>
                    <a:pt x="12857" y="9877"/>
                  </a:lnTo>
                  <a:lnTo>
                    <a:pt x="12773" y="10007"/>
                  </a:lnTo>
                  <a:lnTo>
                    <a:pt x="11916" y="10557"/>
                  </a:lnTo>
                  <a:lnTo>
                    <a:pt x="11828" y="10622"/>
                  </a:lnTo>
                  <a:lnTo>
                    <a:pt x="11572" y="10687"/>
                  </a:lnTo>
                  <a:lnTo>
                    <a:pt x="11400" y="10719"/>
                  </a:lnTo>
                  <a:lnTo>
                    <a:pt x="11144" y="10719"/>
                  </a:lnTo>
                  <a:lnTo>
                    <a:pt x="10800" y="10687"/>
                  </a:lnTo>
                  <a:lnTo>
                    <a:pt x="10544" y="10622"/>
                  </a:lnTo>
                  <a:lnTo>
                    <a:pt x="10372" y="10492"/>
                  </a:lnTo>
                  <a:lnTo>
                    <a:pt x="10288" y="10396"/>
                  </a:lnTo>
                  <a:lnTo>
                    <a:pt x="10372" y="10266"/>
                  </a:lnTo>
                  <a:lnTo>
                    <a:pt x="11316" y="9650"/>
                  </a:lnTo>
                  <a:lnTo>
                    <a:pt x="11484" y="9554"/>
                  </a:lnTo>
                  <a:lnTo>
                    <a:pt x="11828" y="9520"/>
                  </a:lnTo>
                  <a:lnTo>
                    <a:pt x="12172" y="9489"/>
                  </a:lnTo>
                  <a:close/>
                  <a:moveTo>
                    <a:pt x="10028" y="11043"/>
                  </a:moveTo>
                  <a:lnTo>
                    <a:pt x="10372" y="11076"/>
                  </a:lnTo>
                  <a:lnTo>
                    <a:pt x="10628" y="11141"/>
                  </a:lnTo>
                  <a:lnTo>
                    <a:pt x="10800" y="11238"/>
                  </a:lnTo>
                  <a:lnTo>
                    <a:pt x="10888" y="11368"/>
                  </a:lnTo>
                  <a:lnTo>
                    <a:pt x="10888" y="11496"/>
                  </a:lnTo>
                  <a:lnTo>
                    <a:pt x="10288" y="12080"/>
                  </a:lnTo>
                  <a:lnTo>
                    <a:pt x="10200" y="12176"/>
                  </a:lnTo>
                  <a:lnTo>
                    <a:pt x="10028" y="12241"/>
                  </a:lnTo>
                  <a:lnTo>
                    <a:pt x="9772" y="12306"/>
                  </a:lnTo>
                  <a:lnTo>
                    <a:pt x="9256" y="12306"/>
                  </a:lnTo>
                  <a:lnTo>
                    <a:pt x="8915" y="12241"/>
                  </a:lnTo>
                  <a:lnTo>
                    <a:pt x="8743" y="12145"/>
                  </a:lnTo>
                  <a:lnTo>
                    <a:pt x="8659" y="12015"/>
                  </a:lnTo>
                  <a:lnTo>
                    <a:pt x="8659" y="11885"/>
                  </a:lnTo>
                  <a:lnTo>
                    <a:pt x="9256" y="11269"/>
                  </a:lnTo>
                  <a:lnTo>
                    <a:pt x="9428" y="11141"/>
                  </a:lnTo>
                  <a:lnTo>
                    <a:pt x="9687" y="11076"/>
                  </a:lnTo>
                  <a:lnTo>
                    <a:pt x="10028" y="11043"/>
                  </a:lnTo>
                  <a:close/>
                  <a:moveTo>
                    <a:pt x="8915" y="12695"/>
                  </a:moveTo>
                  <a:lnTo>
                    <a:pt x="9256" y="12760"/>
                  </a:lnTo>
                  <a:lnTo>
                    <a:pt x="9515" y="12857"/>
                  </a:lnTo>
                  <a:lnTo>
                    <a:pt x="9600" y="12953"/>
                  </a:lnTo>
                  <a:lnTo>
                    <a:pt x="9600" y="13083"/>
                  </a:lnTo>
                  <a:lnTo>
                    <a:pt x="9256" y="13730"/>
                  </a:lnTo>
                  <a:lnTo>
                    <a:pt x="9087" y="13829"/>
                  </a:lnTo>
                  <a:lnTo>
                    <a:pt x="8915" y="13925"/>
                  </a:lnTo>
                  <a:lnTo>
                    <a:pt x="8659" y="13957"/>
                  </a:lnTo>
                  <a:lnTo>
                    <a:pt x="8399" y="13990"/>
                  </a:lnTo>
                  <a:lnTo>
                    <a:pt x="8227" y="13990"/>
                  </a:lnTo>
                  <a:lnTo>
                    <a:pt x="7887" y="13925"/>
                  </a:lnTo>
                  <a:lnTo>
                    <a:pt x="7715" y="13829"/>
                  </a:lnTo>
                  <a:lnTo>
                    <a:pt x="7543" y="13730"/>
                  </a:lnTo>
                  <a:lnTo>
                    <a:pt x="7543" y="13602"/>
                  </a:lnTo>
                  <a:lnTo>
                    <a:pt x="7887" y="12953"/>
                  </a:lnTo>
                  <a:lnTo>
                    <a:pt x="8059" y="12825"/>
                  </a:lnTo>
                  <a:lnTo>
                    <a:pt x="8315" y="12727"/>
                  </a:lnTo>
                  <a:lnTo>
                    <a:pt x="8571" y="12695"/>
                  </a:lnTo>
                  <a:close/>
                  <a:moveTo>
                    <a:pt x="8059" y="14379"/>
                  </a:moveTo>
                  <a:lnTo>
                    <a:pt x="8399" y="14411"/>
                  </a:lnTo>
                  <a:lnTo>
                    <a:pt x="8659" y="14509"/>
                  </a:lnTo>
                  <a:lnTo>
                    <a:pt x="8827" y="14606"/>
                  </a:lnTo>
                  <a:lnTo>
                    <a:pt x="8827" y="14735"/>
                  </a:lnTo>
                  <a:lnTo>
                    <a:pt x="8743" y="15059"/>
                  </a:lnTo>
                  <a:lnTo>
                    <a:pt x="8659" y="15156"/>
                  </a:lnTo>
                  <a:lnTo>
                    <a:pt x="8487" y="15253"/>
                  </a:lnTo>
                  <a:lnTo>
                    <a:pt x="8227" y="15318"/>
                  </a:lnTo>
                  <a:lnTo>
                    <a:pt x="7887" y="15351"/>
                  </a:lnTo>
                  <a:lnTo>
                    <a:pt x="7799" y="15351"/>
                  </a:lnTo>
                  <a:lnTo>
                    <a:pt x="7459" y="15318"/>
                  </a:lnTo>
                  <a:lnTo>
                    <a:pt x="7199" y="15253"/>
                  </a:lnTo>
                  <a:lnTo>
                    <a:pt x="7115" y="15124"/>
                  </a:lnTo>
                  <a:lnTo>
                    <a:pt x="7027" y="14994"/>
                  </a:lnTo>
                  <a:lnTo>
                    <a:pt x="7115" y="14670"/>
                  </a:lnTo>
                  <a:lnTo>
                    <a:pt x="7199" y="14541"/>
                  </a:lnTo>
                  <a:lnTo>
                    <a:pt x="7459" y="14444"/>
                  </a:lnTo>
                  <a:lnTo>
                    <a:pt x="7715" y="14379"/>
                  </a:lnTo>
                  <a:close/>
                  <a:moveTo>
                    <a:pt x="21600" y="0"/>
                  </a:moveTo>
                  <a:lnTo>
                    <a:pt x="1885" y="3790"/>
                  </a:lnTo>
                  <a:lnTo>
                    <a:pt x="1457" y="3853"/>
                  </a:lnTo>
                  <a:lnTo>
                    <a:pt x="1113" y="3983"/>
                  </a:lnTo>
                  <a:lnTo>
                    <a:pt x="772" y="4113"/>
                  </a:lnTo>
                  <a:lnTo>
                    <a:pt x="512" y="4275"/>
                  </a:lnTo>
                  <a:lnTo>
                    <a:pt x="256" y="4405"/>
                  </a:lnTo>
                  <a:lnTo>
                    <a:pt x="84" y="4567"/>
                  </a:lnTo>
                  <a:lnTo>
                    <a:pt x="0" y="4728"/>
                  </a:lnTo>
                  <a:lnTo>
                    <a:pt x="0" y="21276"/>
                  </a:lnTo>
                  <a:lnTo>
                    <a:pt x="172" y="21373"/>
                  </a:lnTo>
                  <a:lnTo>
                    <a:pt x="340" y="21471"/>
                  </a:lnTo>
                  <a:lnTo>
                    <a:pt x="600" y="21535"/>
                  </a:lnTo>
                  <a:lnTo>
                    <a:pt x="856" y="21568"/>
                  </a:lnTo>
                  <a:lnTo>
                    <a:pt x="1200" y="21600"/>
                  </a:lnTo>
                  <a:lnTo>
                    <a:pt x="1629" y="21568"/>
                  </a:lnTo>
                  <a:lnTo>
                    <a:pt x="1973" y="21503"/>
                  </a:lnTo>
                  <a:lnTo>
                    <a:pt x="21600" y="17715"/>
                  </a:lnTo>
                  <a:lnTo>
                    <a:pt x="21600" y="7708"/>
                  </a:lnTo>
                  <a:lnTo>
                    <a:pt x="21088" y="7708"/>
                  </a:lnTo>
                  <a:lnTo>
                    <a:pt x="20831" y="7643"/>
                  </a:lnTo>
                  <a:lnTo>
                    <a:pt x="20659" y="7546"/>
                  </a:lnTo>
                  <a:lnTo>
                    <a:pt x="20572" y="7416"/>
                  </a:lnTo>
                  <a:lnTo>
                    <a:pt x="20659" y="7286"/>
                  </a:lnTo>
                  <a:lnTo>
                    <a:pt x="20831" y="7189"/>
                  </a:lnTo>
                  <a:lnTo>
                    <a:pt x="21088" y="7124"/>
                  </a:lnTo>
                  <a:lnTo>
                    <a:pt x="21344" y="7093"/>
                  </a:lnTo>
                  <a:lnTo>
                    <a:pt x="21600" y="70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498670" y="7664"/>
              <a:ext cx="229274" cy="5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29" y="5772"/>
                  </a:moveTo>
                  <a:lnTo>
                    <a:pt x="13113" y="5806"/>
                  </a:lnTo>
                  <a:lnTo>
                    <a:pt x="13285" y="5838"/>
                  </a:lnTo>
                  <a:lnTo>
                    <a:pt x="13373" y="5869"/>
                  </a:lnTo>
                  <a:lnTo>
                    <a:pt x="13457" y="6033"/>
                  </a:lnTo>
                  <a:lnTo>
                    <a:pt x="13373" y="6195"/>
                  </a:lnTo>
                  <a:lnTo>
                    <a:pt x="13113" y="6389"/>
                  </a:lnTo>
                  <a:lnTo>
                    <a:pt x="11312" y="7589"/>
                  </a:lnTo>
                  <a:lnTo>
                    <a:pt x="13201" y="7978"/>
                  </a:lnTo>
                  <a:lnTo>
                    <a:pt x="13285" y="8010"/>
                  </a:lnTo>
                  <a:lnTo>
                    <a:pt x="13373" y="8075"/>
                  </a:lnTo>
                  <a:lnTo>
                    <a:pt x="13457" y="8205"/>
                  </a:lnTo>
                  <a:lnTo>
                    <a:pt x="13373" y="8399"/>
                  </a:lnTo>
                  <a:lnTo>
                    <a:pt x="13201" y="8594"/>
                  </a:lnTo>
                  <a:lnTo>
                    <a:pt x="12857" y="8756"/>
                  </a:lnTo>
                  <a:lnTo>
                    <a:pt x="12513" y="8853"/>
                  </a:lnTo>
                  <a:lnTo>
                    <a:pt x="12085" y="8918"/>
                  </a:lnTo>
                  <a:lnTo>
                    <a:pt x="11913" y="8918"/>
                  </a:lnTo>
                  <a:lnTo>
                    <a:pt x="11828" y="8886"/>
                  </a:lnTo>
                  <a:lnTo>
                    <a:pt x="9944" y="8497"/>
                  </a:lnTo>
                  <a:lnTo>
                    <a:pt x="8143" y="9696"/>
                  </a:lnTo>
                  <a:lnTo>
                    <a:pt x="7799" y="9860"/>
                  </a:lnTo>
                  <a:lnTo>
                    <a:pt x="7455" y="9957"/>
                  </a:lnTo>
                  <a:lnTo>
                    <a:pt x="7027" y="10022"/>
                  </a:lnTo>
                  <a:lnTo>
                    <a:pt x="6855" y="10022"/>
                  </a:lnTo>
                  <a:lnTo>
                    <a:pt x="6771" y="9989"/>
                  </a:lnTo>
                  <a:lnTo>
                    <a:pt x="6599" y="9957"/>
                  </a:lnTo>
                  <a:lnTo>
                    <a:pt x="6514" y="9892"/>
                  </a:lnTo>
                  <a:lnTo>
                    <a:pt x="6427" y="9762"/>
                  </a:lnTo>
                  <a:lnTo>
                    <a:pt x="6514" y="9568"/>
                  </a:lnTo>
                  <a:lnTo>
                    <a:pt x="6771" y="9372"/>
                  </a:lnTo>
                  <a:lnTo>
                    <a:pt x="8571" y="8173"/>
                  </a:lnTo>
                  <a:lnTo>
                    <a:pt x="6686" y="7783"/>
                  </a:lnTo>
                  <a:lnTo>
                    <a:pt x="6599" y="7751"/>
                  </a:lnTo>
                  <a:lnTo>
                    <a:pt x="6514" y="7686"/>
                  </a:lnTo>
                  <a:lnTo>
                    <a:pt x="6427" y="7556"/>
                  </a:lnTo>
                  <a:lnTo>
                    <a:pt x="6514" y="7394"/>
                  </a:lnTo>
                  <a:lnTo>
                    <a:pt x="6686" y="7200"/>
                  </a:lnTo>
                  <a:lnTo>
                    <a:pt x="7027" y="7038"/>
                  </a:lnTo>
                  <a:lnTo>
                    <a:pt x="7371" y="6908"/>
                  </a:lnTo>
                  <a:lnTo>
                    <a:pt x="7799" y="6876"/>
                  </a:lnTo>
                  <a:lnTo>
                    <a:pt x="7971" y="6876"/>
                  </a:lnTo>
                  <a:lnTo>
                    <a:pt x="8055" y="6908"/>
                  </a:lnTo>
                  <a:lnTo>
                    <a:pt x="9944" y="7297"/>
                  </a:lnTo>
                  <a:lnTo>
                    <a:pt x="11744" y="6096"/>
                  </a:lnTo>
                  <a:lnTo>
                    <a:pt x="12085" y="5934"/>
                  </a:lnTo>
                  <a:lnTo>
                    <a:pt x="12429" y="5806"/>
                  </a:lnTo>
                  <a:lnTo>
                    <a:pt x="12857" y="5772"/>
                  </a:lnTo>
                  <a:close/>
                  <a:moveTo>
                    <a:pt x="11144" y="9696"/>
                  </a:moveTo>
                  <a:lnTo>
                    <a:pt x="11400" y="9730"/>
                  </a:lnTo>
                  <a:lnTo>
                    <a:pt x="11656" y="9827"/>
                  </a:lnTo>
                  <a:lnTo>
                    <a:pt x="11828" y="9924"/>
                  </a:lnTo>
                  <a:lnTo>
                    <a:pt x="12000" y="10281"/>
                  </a:lnTo>
                  <a:lnTo>
                    <a:pt x="12000" y="10411"/>
                  </a:lnTo>
                  <a:lnTo>
                    <a:pt x="11828" y="10508"/>
                  </a:lnTo>
                  <a:lnTo>
                    <a:pt x="11572" y="10605"/>
                  </a:lnTo>
                  <a:lnTo>
                    <a:pt x="11312" y="10638"/>
                  </a:lnTo>
                  <a:lnTo>
                    <a:pt x="10884" y="10638"/>
                  </a:lnTo>
                  <a:lnTo>
                    <a:pt x="10372" y="10508"/>
                  </a:lnTo>
                  <a:lnTo>
                    <a:pt x="10284" y="10378"/>
                  </a:lnTo>
                  <a:lnTo>
                    <a:pt x="10116" y="10086"/>
                  </a:lnTo>
                  <a:lnTo>
                    <a:pt x="10116" y="9957"/>
                  </a:lnTo>
                  <a:lnTo>
                    <a:pt x="10200" y="9860"/>
                  </a:lnTo>
                  <a:lnTo>
                    <a:pt x="10456" y="9762"/>
                  </a:lnTo>
                  <a:lnTo>
                    <a:pt x="10800" y="9696"/>
                  </a:lnTo>
                  <a:close/>
                  <a:moveTo>
                    <a:pt x="11400" y="11092"/>
                  </a:moveTo>
                  <a:lnTo>
                    <a:pt x="11744" y="11124"/>
                  </a:lnTo>
                  <a:lnTo>
                    <a:pt x="12085" y="11189"/>
                  </a:lnTo>
                  <a:lnTo>
                    <a:pt x="12257" y="11286"/>
                  </a:lnTo>
                  <a:lnTo>
                    <a:pt x="12344" y="11416"/>
                  </a:lnTo>
                  <a:lnTo>
                    <a:pt x="12429" y="11967"/>
                  </a:lnTo>
                  <a:lnTo>
                    <a:pt x="12344" y="12097"/>
                  </a:lnTo>
                  <a:lnTo>
                    <a:pt x="12344" y="12226"/>
                  </a:lnTo>
                  <a:lnTo>
                    <a:pt x="12172" y="12324"/>
                  </a:lnTo>
                  <a:lnTo>
                    <a:pt x="11828" y="12390"/>
                  </a:lnTo>
                  <a:lnTo>
                    <a:pt x="11484" y="12421"/>
                  </a:lnTo>
                  <a:lnTo>
                    <a:pt x="11144" y="12390"/>
                  </a:lnTo>
                  <a:lnTo>
                    <a:pt x="10884" y="12324"/>
                  </a:lnTo>
                  <a:lnTo>
                    <a:pt x="10716" y="12194"/>
                  </a:lnTo>
                  <a:lnTo>
                    <a:pt x="10628" y="12064"/>
                  </a:lnTo>
                  <a:lnTo>
                    <a:pt x="10716" y="11967"/>
                  </a:lnTo>
                  <a:lnTo>
                    <a:pt x="10628" y="11448"/>
                  </a:lnTo>
                  <a:lnTo>
                    <a:pt x="10716" y="11319"/>
                  </a:lnTo>
                  <a:lnTo>
                    <a:pt x="10884" y="11221"/>
                  </a:lnTo>
                  <a:lnTo>
                    <a:pt x="11144" y="11124"/>
                  </a:lnTo>
                  <a:lnTo>
                    <a:pt x="11400" y="11092"/>
                  </a:lnTo>
                  <a:close/>
                  <a:moveTo>
                    <a:pt x="11400" y="12810"/>
                  </a:moveTo>
                  <a:lnTo>
                    <a:pt x="11744" y="12876"/>
                  </a:lnTo>
                  <a:lnTo>
                    <a:pt x="12000" y="12941"/>
                  </a:lnTo>
                  <a:lnTo>
                    <a:pt x="12172" y="13069"/>
                  </a:lnTo>
                  <a:lnTo>
                    <a:pt x="12172" y="13200"/>
                  </a:lnTo>
                  <a:lnTo>
                    <a:pt x="11744" y="13881"/>
                  </a:lnTo>
                  <a:lnTo>
                    <a:pt x="11656" y="13978"/>
                  </a:lnTo>
                  <a:lnTo>
                    <a:pt x="11484" y="14043"/>
                  </a:lnTo>
                  <a:lnTo>
                    <a:pt x="11228" y="14076"/>
                  </a:lnTo>
                  <a:lnTo>
                    <a:pt x="10972" y="14108"/>
                  </a:lnTo>
                  <a:lnTo>
                    <a:pt x="10716" y="14108"/>
                  </a:lnTo>
                  <a:lnTo>
                    <a:pt x="10372" y="14043"/>
                  </a:lnTo>
                  <a:lnTo>
                    <a:pt x="10200" y="13946"/>
                  </a:lnTo>
                  <a:lnTo>
                    <a:pt x="10116" y="13816"/>
                  </a:lnTo>
                  <a:lnTo>
                    <a:pt x="10116" y="13686"/>
                  </a:lnTo>
                  <a:lnTo>
                    <a:pt x="10456" y="13103"/>
                  </a:lnTo>
                  <a:lnTo>
                    <a:pt x="10544" y="12972"/>
                  </a:lnTo>
                  <a:lnTo>
                    <a:pt x="10800" y="12876"/>
                  </a:lnTo>
                  <a:lnTo>
                    <a:pt x="11056" y="12810"/>
                  </a:lnTo>
                  <a:close/>
                  <a:moveTo>
                    <a:pt x="10028" y="14432"/>
                  </a:moveTo>
                  <a:lnTo>
                    <a:pt x="10284" y="14465"/>
                  </a:lnTo>
                  <a:lnTo>
                    <a:pt x="10544" y="14562"/>
                  </a:lnTo>
                  <a:lnTo>
                    <a:pt x="10716" y="14659"/>
                  </a:lnTo>
                  <a:lnTo>
                    <a:pt x="10800" y="14789"/>
                  </a:lnTo>
                  <a:lnTo>
                    <a:pt x="10200" y="15243"/>
                  </a:lnTo>
                  <a:lnTo>
                    <a:pt x="9600" y="15535"/>
                  </a:lnTo>
                  <a:lnTo>
                    <a:pt x="9343" y="15599"/>
                  </a:lnTo>
                  <a:lnTo>
                    <a:pt x="8999" y="15632"/>
                  </a:lnTo>
                  <a:lnTo>
                    <a:pt x="8655" y="15632"/>
                  </a:lnTo>
                  <a:lnTo>
                    <a:pt x="8399" y="15567"/>
                  </a:lnTo>
                  <a:lnTo>
                    <a:pt x="8227" y="15470"/>
                  </a:lnTo>
                  <a:lnTo>
                    <a:pt x="8143" y="15372"/>
                  </a:lnTo>
                  <a:lnTo>
                    <a:pt x="8143" y="15243"/>
                  </a:lnTo>
                  <a:lnTo>
                    <a:pt x="8315" y="15113"/>
                  </a:lnTo>
                  <a:lnTo>
                    <a:pt x="8743" y="14886"/>
                  </a:lnTo>
                  <a:lnTo>
                    <a:pt x="9171" y="14627"/>
                  </a:lnTo>
                  <a:lnTo>
                    <a:pt x="9343" y="14497"/>
                  </a:lnTo>
                  <a:lnTo>
                    <a:pt x="9684" y="14465"/>
                  </a:lnTo>
                  <a:lnTo>
                    <a:pt x="10028" y="14432"/>
                  </a:lnTo>
                  <a:close/>
                  <a:moveTo>
                    <a:pt x="7115" y="15729"/>
                  </a:moveTo>
                  <a:lnTo>
                    <a:pt x="7371" y="15762"/>
                  </a:lnTo>
                  <a:lnTo>
                    <a:pt x="7627" y="15859"/>
                  </a:lnTo>
                  <a:lnTo>
                    <a:pt x="7799" y="15988"/>
                  </a:lnTo>
                  <a:lnTo>
                    <a:pt x="7799" y="16086"/>
                  </a:lnTo>
                  <a:lnTo>
                    <a:pt x="7627" y="16215"/>
                  </a:lnTo>
                  <a:lnTo>
                    <a:pt x="7455" y="16314"/>
                  </a:lnTo>
                  <a:lnTo>
                    <a:pt x="6599" y="16507"/>
                  </a:lnTo>
                  <a:lnTo>
                    <a:pt x="5826" y="16669"/>
                  </a:lnTo>
                  <a:lnTo>
                    <a:pt x="5398" y="16703"/>
                  </a:lnTo>
                  <a:lnTo>
                    <a:pt x="5226" y="16669"/>
                  </a:lnTo>
                  <a:lnTo>
                    <a:pt x="4970" y="16638"/>
                  </a:lnTo>
                  <a:lnTo>
                    <a:pt x="4626" y="16507"/>
                  </a:lnTo>
                  <a:lnTo>
                    <a:pt x="4542" y="16379"/>
                  </a:lnTo>
                  <a:lnTo>
                    <a:pt x="4626" y="16248"/>
                  </a:lnTo>
                  <a:lnTo>
                    <a:pt x="4798" y="16152"/>
                  </a:lnTo>
                  <a:lnTo>
                    <a:pt x="5058" y="16086"/>
                  </a:lnTo>
                  <a:lnTo>
                    <a:pt x="6427" y="15762"/>
                  </a:lnTo>
                  <a:lnTo>
                    <a:pt x="6771" y="15729"/>
                  </a:lnTo>
                  <a:close/>
                  <a:moveTo>
                    <a:pt x="2913" y="16379"/>
                  </a:moveTo>
                  <a:lnTo>
                    <a:pt x="3257" y="16442"/>
                  </a:lnTo>
                  <a:lnTo>
                    <a:pt x="3513" y="16507"/>
                  </a:lnTo>
                  <a:lnTo>
                    <a:pt x="3598" y="16638"/>
                  </a:lnTo>
                  <a:lnTo>
                    <a:pt x="3598" y="16768"/>
                  </a:lnTo>
                  <a:lnTo>
                    <a:pt x="3513" y="16865"/>
                  </a:lnTo>
                  <a:lnTo>
                    <a:pt x="3257" y="16962"/>
                  </a:lnTo>
                  <a:lnTo>
                    <a:pt x="2997" y="17027"/>
                  </a:lnTo>
                  <a:lnTo>
                    <a:pt x="1113" y="17124"/>
                  </a:lnTo>
                  <a:lnTo>
                    <a:pt x="1028" y="17124"/>
                  </a:lnTo>
                  <a:lnTo>
                    <a:pt x="769" y="17092"/>
                  </a:lnTo>
                  <a:lnTo>
                    <a:pt x="256" y="16962"/>
                  </a:lnTo>
                  <a:lnTo>
                    <a:pt x="168" y="16831"/>
                  </a:lnTo>
                  <a:lnTo>
                    <a:pt x="256" y="16703"/>
                  </a:lnTo>
                  <a:lnTo>
                    <a:pt x="428" y="16606"/>
                  </a:lnTo>
                  <a:lnTo>
                    <a:pt x="684" y="16507"/>
                  </a:lnTo>
                  <a:lnTo>
                    <a:pt x="941" y="16476"/>
                  </a:lnTo>
                  <a:lnTo>
                    <a:pt x="2569" y="16379"/>
                  </a:lnTo>
                  <a:close/>
                  <a:moveTo>
                    <a:pt x="19971" y="0"/>
                  </a:moveTo>
                  <a:lnTo>
                    <a:pt x="19627" y="65"/>
                  </a:lnTo>
                  <a:lnTo>
                    <a:pt x="0" y="3859"/>
                  </a:lnTo>
                  <a:lnTo>
                    <a:pt x="0" y="21600"/>
                  </a:lnTo>
                  <a:lnTo>
                    <a:pt x="19715" y="17805"/>
                  </a:lnTo>
                  <a:lnTo>
                    <a:pt x="20143" y="17740"/>
                  </a:lnTo>
                  <a:lnTo>
                    <a:pt x="20487" y="17611"/>
                  </a:lnTo>
                  <a:lnTo>
                    <a:pt x="20828" y="17481"/>
                  </a:lnTo>
                  <a:lnTo>
                    <a:pt x="21088" y="17351"/>
                  </a:lnTo>
                  <a:lnTo>
                    <a:pt x="21344" y="17189"/>
                  </a:lnTo>
                  <a:lnTo>
                    <a:pt x="21516" y="17027"/>
                  </a:lnTo>
                  <a:lnTo>
                    <a:pt x="21600" y="16865"/>
                  </a:lnTo>
                  <a:lnTo>
                    <a:pt x="21600" y="292"/>
                  </a:lnTo>
                  <a:lnTo>
                    <a:pt x="21428" y="194"/>
                  </a:lnTo>
                  <a:lnTo>
                    <a:pt x="21260" y="97"/>
                  </a:lnTo>
                  <a:lnTo>
                    <a:pt x="21000" y="32"/>
                  </a:lnTo>
                  <a:lnTo>
                    <a:pt x="20744" y="0"/>
                  </a:lnTo>
                  <a:close/>
                </a:path>
              </a:pathLst>
            </a:custGeom>
            <a:solidFill>
              <a:srgbClr val="F582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D624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