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handoutMasterIdLst>
    <p:handoutMasterId r:id="rId16"/>
  </p:handoutMasterIdLst>
  <p:sldIdLst>
    <p:sldId id="357" r:id="rId2"/>
    <p:sldId id="348" r:id="rId3"/>
    <p:sldId id="349" r:id="rId4"/>
    <p:sldId id="360" r:id="rId5"/>
    <p:sldId id="368" r:id="rId6"/>
    <p:sldId id="362" r:id="rId7"/>
    <p:sldId id="364" r:id="rId8"/>
    <p:sldId id="365" r:id="rId9"/>
    <p:sldId id="369" r:id="rId10"/>
    <p:sldId id="366" r:id="rId11"/>
    <p:sldId id="367" r:id="rId12"/>
    <p:sldId id="363" r:id="rId13"/>
    <p:sldId id="304" r:id="rId14"/>
  </p:sldIdLst>
  <p:sldSz cx="9144000" cy="6858000" type="screen4x3"/>
  <p:notesSz cx="7099300" cy="10234613"/>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713" autoAdjust="0"/>
  </p:normalViewPr>
  <p:slideViewPr>
    <p:cSldViewPr snapToGrid="0" snapToObjects="1">
      <p:cViewPr>
        <p:scale>
          <a:sx n="70" d="100"/>
          <a:sy n="70" d="100"/>
        </p:scale>
        <p:origin x="-2832" y="-9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s-ES"/>
          </a:p>
        </p:txBody>
      </p:sp>
      <p:sp>
        <p:nvSpPr>
          <p:cNvPr id="3" name="Marcador de fecha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3429C55C-0D3B-154E-8AC5-453CC0BF0D45}" type="datetime1">
              <a:rPr lang="es-ES" smtClean="0"/>
              <a:pPr/>
              <a:t>07/10/2017</a:t>
            </a:fld>
            <a:endParaRPr lang="es-ES"/>
          </a:p>
        </p:txBody>
      </p:sp>
      <p:sp>
        <p:nvSpPr>
          <p:cNvPr id="4" name="Marcador de pie de página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s-ES"/>
          </a:p>
        </p:txBody>
      </p:sp>
      <p:sp>
        <p:nvSpPr>
          <p:cNvPr id="5" name="Marcador de número de diapositiva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FE3F2303-8D4E-1544-B131-1EEAE7349A5A}" type="slidenum">
              <a:rPr lang="es-ES" smtClean="0"/>
              <a:pPr/>
              <a:t>‹Nº›</a:t>
            </a:fld>
            <a:endParaRPr lang="es-ES"/>
          </a:p>
        </p:txBody>
      </p:sp>
    </p:spTree>
    <p:extLst>
      <p:ext uri="{BB962C8B-B14F-4D97-AF65-F5344CB8AC3E}">
        <p14:creationId xmlns="" xmlns:p14="http://schemas.microsoft.com/office/powerpoint/2010/main" val="40859775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s-ES"/>
          </a:p>
        </p:txBody>
      </p:sp>
      <p:sp>
        <p:nvSpPr>
          <p:cNvPr id="3" name="Marcador de fech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2D0AC14F-C456-2E40-A32A-E392E7BC679F}" type="datetime1">
              <a:rPr lang="es-ES" smtClean="0"/>
              <a:pPr/>
              <a:t>07/10/2017</a:t>
            </a:fld>
            <a:endParaRPr lang="es-ES"/>
          </a:p>
        </p:txBody>
      </p:sp>
      <p:sp>
        <p:nvSpPr>
          <p:cNvPr id="4" name="Marcador de imagen d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s-ES"/>
          </a:p>
        </p:txBody>
      </p:sp>
      <p:sp>
        <p:nvSpPr>
          <p:cNvPr id="5" name="Marcador de notas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5C89A4EC-4EC2-1F48-92FA-D2EF275EBF32}" type="slidenum">
              <a:rPr lang="es-ES" smtClean="0"/>
              <a:pPr/>
              <a:t>‹Nº›</a:t>
            </a:fld>
            <a:endParaRPr lang="es-ES"/>
          </a:p>
        </p:txBody>
      </p:sp>
    </p:spTree>
    <p:extLst>
      <p:ext uri="{BB962C8B-B14F-4D97-AF65-F5344CB8AC3E}">
        <p14:creationId xmlns="" xmlns:p14="http://schemas.microsoft.com/office/powerpoint/2010/main" val="26276314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C89A4EC-4EC2-1F48-92FA-D2EF275EBF32}" type="slidenum">
              <a:rPr lang="es-ES" smtClean="0"/>
              <a:pPr/>
              <a:t>2</a:t>
            </a:fld>
            <a:endParaRPr lang="es-ES"/>
          </a:p>
        </p:txBody>
      </p:sp>
    </p:spTree>
    <p:extLst>
      <p:ext uri="{BB962C8B-B14F-4D97-AF65-F5344CB8AC3E}">
        <p14:creationId xmlns="" xmlns:p14="http://schemas.microsoft.com/office/powerpoint/2010/main" val="1551509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C89A4EC-4EC2-1F48-92FA-D2EF275EBF32}" type="slidenum">
              <a:rPr lang="es-ES" smtClean="0"/>
              <a:pPr/>
              <a:t>11</a:t>
            </a:fld>
            <a:endParaRPr lang="es-ES"/>
          </a:p>
        </p:txBody>
      </p:sp>
    </p:spTree>
    <p:extLst>
      <p:ext uri="{BB962C8B-B14F-4D97-AF65-F5344CB8AC3E}">
        <p14:creationId xmlns="" xmlns:p14="http://schemas.microsoft.com/office/powerpoint/2010/main" val="1551509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Shape 30"/>
          <p:cNvSpPr>
            <a:spLocks noGrp="1" noRot="1" noChangeAspect="1"/>
          </p:cNvSpPr>
          <p:nvPr>
            <p:ph type="sldImg" idx="2"/>
          </p:nvPr>
        </p:nvSpPr>
        <p:spPr>
          <a:xfrm>
            <a:off x="992188" y="768350"/>
            <a:ext cx="5114925"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 name="Shape 31"/>
          <p:cNvSpPr txBox="1">
            <a:spLocks noGrp="1"/>
          </p:cNvSpPr>
          <p:nvPr>
            <p:ph type="body" idx="1"/>
          </p:nvPr>
        </p:nvSpPr>
        <p:spPr>
          <a:xfrm>
            <a:off x="709932" y="4861441"/>
            <a:ext cx="5679439" cy="4605576"/>
          </a:xfrm>
          <a:prstGeom prst="rect">
            <a:avLst/>
          </a:prstGeom>
        </p:spPr>
        <p:txBody>
          <a:bodyPr lIns="99022" tIns="99022" rIns="99022" bIns="99022" anchor="t" anchorCtr="0">
            <a:noAutofit/>
          </a:bodyPr>
          <a:lstStyle/>
          <a:p>
            <a:endParaRPr dirty="0"/>
          </a:p>
        </p:txBody>
      </p:sp>
    </p:spTree>
    <p:extLst>
      <p:ext uri="{BB962C8B-B14F-4D97-AF65-F5344CB8AC3E}">
        <p14:creationId xmlns="" xmlns:p14="http://schemas.microsoft.com/office/powerpoint/2010/main" val="2483892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Shape 30"/>
          <p:cNvSpPr>
            <a:spLocks noGrp="1" noRot="1" noChangeAspect="1"/>
          </p:cNvSpPr>
          <p:nvPr>
            <p:ph type="sldImg" idx="2"/>
          </p:nvPr>
        </p:nvSpPr>
        <p:spPr>
          <a:xfrm>
            <a:off x="992188" y="768350"/>
            <a:ext cx="5114925"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 name="Shape 31"/>
          <p:cNvSpPr txBox="1">
            <a:spLocks noGrp="1"/>
          </p:cNvSpPr>
          <p:nvPr>
            <p:ph type="body" idx="1"/>
          </p:nvPr>
        </p:nvSpPr>
        <p:spPr>
          <a:xfrm>
            <a:off x="709932" y="4861441"/>
            <a:ext cx="5679439" cy="4605576"/>
          </a:xfrm>
          <a:prstGeom prst="rect">
            <a:avLst/>
          </a:prstGeom>
        </p:spPr>
        <p:txBody>
          <a:bodyPr lIns="99022" tIns="99022" rIns="99022" bIns="99022" anchor="t" anchorCtr="0">
            <a:noAutofit/>
          </a:bodyPr>
          <a:lstStyle/>
          <a:p>
            <a:endParaRPr dirty="0"/>
          </a:p>
        </p:txBody>
      </p:sp>
    </p:spTree>
    <p:extLst>
      <p:ext uri="{BB962C8B-B14F-4D97-AF65-F5344CB8AC3E}">
        <p14:creationId xmlns:p14="http://schemas.microsoft.com/office/powerpoint/2010/main" xmlns="" val="248389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C89A4EC-4EC2-1F48-92FA-D2EF275EBF32}" type="slidenum">
              <a:rPr lang="es-ES" smtClean="0"/>
              <a:pPr/>
              <a:t>3</a:t>
            </a:fld>
            <a:endParaRPr lang="es-ES"/>
          </a:p>
        </p:txBody>
      </p:sp>
    </p:spTree>
    <p:extLst>
      <p:ext uri="{BB962C8B-B14F-4D97-AF65-F5344CB8AC3E}">
        <p14:creationId xmlns="" xmlns:p14="http://schemas.microsoft.com/office/powerpoint/2010/main" val="1551509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C89A4EC-4EC2-1F48-92FA-D2EF275EBF32}" type="slidenum">
              <a:rPr lang="es-ES" smtClean="0"/>
              <a:pPr/>
              <a:t>4</a:t>
            </a:fld>
            <a:endParaRPr lang="es-ES"/>
          </a:p>
        </p:txBody>
      </p:sp>
    </p:spTree>
    <p:extLst>
      <p:ext uri="{BB962C8B-B14F-4D97-AF65-F5344CB8AC3E}">
        <p14:creationId xmlns="" xmlns:p14="http://schemas.microsoft.com/office/powerpoint/2010/main" val="1551509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C89A4EC-4EC2-1F48-92FA-D2EF275EBF32}" type="slidenum">
              <a:rPr lang="es-ES" smtClean="0"/>
              <a:pPr/>
              <a:t>5</a:t>
            </a:fld>
            <a:endParaRPr lang="es-ES"/>
          </a:p>
        </p:txBody>
      </p:sp>
    </p:spTree>
    <p:extLst>
      <p:ext uri="{BB962C8B-B14F-4D97-AF65-F5344CB8AC3E}">
        <p14:creationId xmlns="" xmlns:p14="http://schemas.microsoft.com/office/powerpoint/2010/main" val="1551509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C89A4EC-4EC2-1F48-92FA-D2EF275EBF32}" type="slidenum">
              <a:rPr lang="es-ES" smtClean="0"/>
              <a:pPr/>
              <a:t>6</a:t>
            </a:fld>
            <a:endParaRPr lang="es-ES"/>
          </a:p>
        </p:txBody>
      </p:sp>
    </p:spTree>
    <p:extLst>
      <p:ext uri="{BB962C8B-B14F-4D97-AF65-F5344CB8AC3E}">
        <p14:creationId xmlns:p14="http://schemas.microsoft.com/office/powerpoint/2010/main" xmlns="" val="1551509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Shape 30"/>
          <p:cNvSpPr>
            <a:spLocks noGrp="1" noRot="1" noChangeAspect="1"/>
          </p:cNvSpPr>
          <p:nvPr>
            <p:ph type="sldImg" idx="2"/>
          </p:nvPr>
        </p:nvSpPr>
        <p:spPr>
          <a:xfrm>
            <a:off x="992188" y="768350"/>
            <a:ext cx="5114925"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 name="Shape 31"/>
          <p:cNvSpPr txBox="1">
            <a:spLocks noGrp="1"/>
          </p:cNvSpPr>
          <p:nvPr>
            <p:ph type="body" idx="1"/>
          </p:nvPr>
        </p:nvSpPr>
        <p:spPr>
          <a:xfrm>
            <a:off x="709932" y="4861441"/>
            <a:ext cx="5679439" cy="4605576"/>
          </a:xfrm>
          <a:prstGeom prst="rect">
            <a:avLst/>
          </a:prstGeom>
        </p:spPr>
        <p:txBody>
          <a:bodyPr lIns="99022" tIns="99022" rIns="99022" bIns="99022" anchor="t" anchorCtr="0">
            <a:noAutofit/>
          </a:bodyPr>
          <a:lstStyle/>
          <a:p>
            <a:endParaRPr dirty="0"/>
          </a:p>
        </p:txBody>
      </p:sp>
    </p:spTree>
    <p:extLst>
      <p:ext uri="{BB962C8B-B14F-4D97-AF65-F5344CB8AC3E}">
        <p14:creationId xmlns:p14="http://schemas.microsoft.com/office/powerpoint/2010/main" xmlns="" val="2483892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Shape 30"/>
          <p:cNvSpPr>
            <a:spLocks noGrp="1" noRot="1" noChangeAspect="1"/>
          </p:cNvSpPr>
          <p:nvPr>
            <p:ph type="sldImg" idx="2"/>
          </p:nvPr>
        </p:nvSpPr>
        <p:spPr>
          <a:xfrm>
            <a:off x="992188" y="768350"/>
            <a:ext cx="5114925"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 name="Shape 31"/>
          <p:cNvSpPr txBox="1">
            <a:spLocks noGrp="1"/>
          </p:cNvSpPr>
          <p:nvPr>
            <p:ph type="body" idx="1"/>
          </p:nvPr>
        </p:nvSpPr>
        <p:spPr>
          <a:xfrm>
            <a:off x="709932" y="4861441"/>
            <a:ext cx="5679439" cy="4605576"/>
          </a:xfrm>
          <a:prstGeom prst="rect">
            <a:avLst/>
          </a:prstGeom>
        </p:spPr>
        <p:txBody>
          <a:bodyPr lIns="99022" tIns="99022" rIns="99022" bIns="99022" anchor="t" anchorCtr="0">
            <a:noAutofit/>
          </a:bodyPr>
          <a:lstStyle/>
          <a:p>
            <a:endParaRPr dirty="0"/>
          </a:p>
        </p:txBody>
      </p:sp>
    </p:spTree>
    <p:extLst>
      <p:ext uri="{BB962C8B-B14F-4D97-AF65-F5344CB8AC3E}">
        <p14:creationId xmlns:p14="http://schemas.microsoft.com/office/powerpoint/2010/main" xmlns="" val="2483892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Shape 30"/>
          <p:cNvSpPr>
            <a:spLocks noGrp="1" noRot="1" noChangeAspect="1"/>
          </p:cNvSpPr>
          <p:nvPr>
            <p:ph type="sldImg" idx="2"/>
          </p:nvPr>
        </p:nvSpPr>
        <p:spPr>
          <a:xfrm>
            <a:off x="992188" y="768350"/>
            <a:ext cx="5114925"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 name="Shape 31"/>
          <p:cNvSpPr txBox="1">
            <a:spLocks noGrp="1"/>
          </p:cNvSpPr>
          <p:nvPr>
            <p:ph type="body" idx="1"/>
          </p:nvPr>
        </p:nvSpPr>
        <p:spPr>
          <a:xfrm>
            <a:off x="709932" y="4861441"/>
            <a:ext cx="5679439" cy="4605576"/>
          </a:xfrm>
          <a:prstGeom prst="rect">
            <a:avLst/>
          </a:prstGeom>
        </p:spPr>
        <p:txBody>
          <a:bodyPr lIns="99022" tIns="99022" rIns="99022" bIns="99022" anchor="t" anchorCtr="0">
            <a:noAutofit/>
          </a:bodyPr>
          <a:lstStyle/>
          <a:p>
            <a:endParaRPr dirty="0"/>
          </a:p>
        </p:txBody>
      </p:sp>
    </p:spTree>
    <p:extLst>
      <p:ext uri="{BB962C8B-B14F-4D97-AF65-F5344CB8AC3E}">
        <p14:creationId xmlns:p14="http://schemas.microsoft.com/office/powerpoint/2010/main" xmlns="" val="2483892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C89A4EC-4EC2-1F48-92FA-D2EF275EBF32}" type="slidenum">
              <a:rPr lang="es-ES" smtClean="0"/>
              <a:pPr/>
              <a:t>10</a:t>
            </a:fld>
            <a:endParaRPr lang="es-ES"/>
          </a:p>
        </p:txBody>
      </p:sp>
    </p:spTree>
    <p:extLst>
      <p:ext uri="{BB962C8B-B14F-4D97-AF65-F5344CB8AC3E}">
        <p14:creationId xmlns="" xmlns:p14="http://schemas.microsoft.com/office/powerpoint/2010/main" val="1551509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7951B2B2-B07C-3542-B5F9-BC4BDBADCA00}" type="datetime1">
              <a:rPr lang="es-ES" smtClean="0"/>
              <a:pPr/>
              <a:t>07/10/2017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62DFB60-0F34-3F4D-B116-98083A6103C0}" type="slidenum">
              <a:rPr lang="es-ES" smtClean="0"/>
              <a:pPr/>
              <a:t>‹Nº›</a:t>
            </a:fld>
            <a:endParaRPr lang="es-ES"/>
          </a:p>
        </p:txBody>
      </p:sp>
    </p:spTree>
    <p:extLst>
      <p:ext uri="{BB962C8B-B14F-4D97-AF65-F5344CB8AC3E}">
        <p14:creationId xmlns="" xmlns:p14="http://schemas.microsoft.com/office/powerpoint/2010/main" val="1730628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44E358E-EBA0-2C4A-82B0-0544698B7E77}" type="datetime1">
              <a:rPr lang="es-ES" smtClean="0"/>
              <a:pPr/>
              <a:t>07/10/2017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62DFB60-0F34-3F4D-B116-98083A6103C0}" type="slidenum">
              <a:rPr lang="es-ES" smtClean="0"/>
              <a:pPr/>
              <a:t>‹Nº›</a:t>
            </a:fld>
            <a:endParaRPr lang="es-ES"/>
          </a:p>
        </p:txBody>
      </p:sp>
    </p:spTree>
    <p:extLst>
      <p:ext uri="{BB962C8B-B14F-4D97-AF65-F5344CB8AC3E}">
        <p14:creationId xmlns="" xmlns:p14="http://schemas.microsoft.com/office/powerpoint/2010/main" val="2179125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8226FB01-E27D-FF4C-8374-6D5642F58E1E}" type="datetime1">
              <a:rPr lang="es-ES" smtClean="0"/>
              <a:pPr/>
              <a:t>07/10/2017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62DFB60-0F34-3F4D-B116-98083A6103C0}" type="slidenum">
              <a:rPr lang="es-ES" smtClean="0"/>
              <a:pPr/>
              <a:t>‹Nº›</a:t>
            </a:fld>
            <a:endParaRPr lang="es-ES"/>
          </a:p>
        </p:txBody>
      </p:sp>
    </p:spTree>
    <p:extLst>
      <p:ext uri="{BB962C8B-B14F-4D97-AF65-F5344CB8AC3E}">
        <p14:creationId xmlns="" xmlns:p14="http://schemas.microsoft.com/office/powerpoint/2010/main" val="2475470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E5B17ECF-A42A-0D41-8A05-CFC0692AB7AD}" type="datetime1">
              <a:rPr lang="es-ES" smtClean="0"/>
              <a:pPr/>
              <a:t>07/10/2017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62DFB60-0F34-3F4D-B116-98083A6103C0}" type="slidenum">
              <a:rPr lang="es-ES" smtClean="0"/>
              <a:pPr/>
              <a:t>‹Nº›</a:t>
            </a:fld>
            <a:endParaRPr lang="es-ES"/>
          </a:p>
        </p:txBody>
      </p:sp>
    </p:spTree>
    <p:extLst>
      <p:ext uri="{BB962C8B-B14F-4D97-AF65-F5344CB8AC3E}">
        <p14:creationId xmlns="" xmlns:p14="http://schemas.microsoft.com/office/powerpoint/2010/main" val="1204922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7F96D18B-D969-1F43-B178-115B85BAB914}" type="datetime1">
              <a:rPr lang="es-ES" smtClean="0"/>
              <a:pPr/>
              <a:t>07/10/2017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62DFB60-0F34-3F4D-B116-98083A6103C0}" type="slidenum">
              <a:rPr lang="es-ES" smtClean="0"/>
              <a:pPr/>
              <a:t>‹Nº›</a:t>
            </a:fld>
            <a:endParaRPr lang="es-ES"/>
          </a:p>
        </p:txBody>
      </p:sp>
    </p:spTree>
    <p:extLst>
      <p:ext uri="{BB962C8B-B14F-4D97-AF65-F5344CB8AC3E}">
        <p14:creationId xmlns="" xmlns:p14="http://schemas.microsoft.com/office/powerpoint/2010/main" val="2264479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47865120-6C8F-6847-B839-9E5268F63412}" type="datetime1">
              <a:rPr lang="es-ES" smtClean="0"/>
              <a:pPr/>
              <a:t>07/10/2017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62DFB60-0F34-3F4D-B116-98083A6103C0}" type="slidenum">
              <a:rPr lang="es-ES" smtClean="0"/>
              <a:pPr/>
              <a:t>‹Nº›</a:t>
            </a:fld>
            <a:endParaRPr lang="es-ES"/>
          </a:p>
        </p:txBody>
      </p:sp>
    </p:spTree>
    <p:extLst>
      <p:ext uri="{BB962C8B-B14F-4D97-AF65-F5344CB8AC3E}">
        <p14:creationId xmlns="" xmlns:p14="http://schemas.microsoft.com/office/powerpoint/2010/main" val="1409829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DAD4AA3C-D209-C948-BD09-8668537C1AB6}" type="datetime1">
              <a:rPr lang="es-ES" smtClean="0"/>
              <a:pPr/>
              <a:t>07/10/2017</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262DFB60-0F34-3F4D-B116-98083A6103C0}" type="slidenum">
              <a:rPr lang="es-ES" smtClean="0"/>
              <a:pPr/>
              <a:t>‹Nº›</a:t>
            </a:fld>
            <a:endParaRPr lang="es-ES"/>
          </a:p>
        </p:txBody>
      </p:sp>
    </p:spTree>
    <p:extLst>
      <p:ext uri="{BB962C8B-B14F-4D97-AF65-F5344CB8AC3E}">
        <p14:creationId xmlns="" xmlns:p14="http://schemas.microsoft.com/office/powerpoint/2010/main" val="332621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F7EAC5B4-10CF-5C4F-8C5D-5A4D4F8001F9}" type="datetime1">
              <a:rPr lang="es-ES" smtClean="0"/>
              <a:pPr/>
              <a:t>07/10/2017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262DFB60-0F34-3F4D-B116-98083A6103C0}" type="slidenum">
              <a:rPr lang="es-ES" smtClean="0"/>
              <a:pPr/>
              <a:t>‹Nº›</a:t>
            </a:fld>
            <a:endParaRPr lang="es-ES"/>
          </a:p>
        </p:txBody>
      </p:sp>
    </p:spTree>
    <p:extLst>
      <p:ext uri="{BB962C8B-B14F-4D97-AF65-F5344CB8AC3E}">
        <p14:creationId xmlns="" xmlns:p14="http://schemas.microsoft.com/office/powerpoint/2010/main" val="3603729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A798C31-0300-2A44-9C7C-B11A9A544B7B}" type="datetime1">
              <a:rPr lang="es-ES" smtClean="0"/>
              <a:pPr/>
              <a:t>07/10/2017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262DFB60-0F34-3F4D-B116-98083A6103C0}" type="slidenum">
              <a:rPr lang="es-ES" smtClean="0"/>
              <a:pPr/>
              <a:t>‹Nº›</a:t>
            </a:fld>
            <a:endParaRPr lang="es-ES"/>
          </a:p>
        </p:txBody>
      </p:sp>
    </p:spTree>
    <p:extLst>
      <p:ext uri="{BB962C8B-B14F-4D97-AF65-F5344CB8AC3E}">
        <p14:creationId xmlns="" xmlns:p14="http://schemas.microsoft.com/office/powerpoint/2010/main" val="460046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6D9C4DFC-FEB1-E644-9FBE-6FA20A1EF4B8}" type="datetime1">
              <a:rPr lang="es-ES" smtClean="0"/>
              <a:pPr/>
              <a:t>07/10/2017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62DFB60-0F34-3F4D-B116-98083A6103C0}" type="slidenum">
              <a:rPr lang="es-ES" smtClean="0"/>
              <a:pPr/>
              <a:t>‹Nº›</a:t>
            </a:fld>
            <a:endParaRPr lang="es-ES"/>
          </a:p>
        </p:txBody>
      </p:sp>
    </p:spTree>
    <p:extLst>
      <p:ext uri="{BB962C8B-B14F-4D97-AF65-F5344CB8AC3E}">
        <p14:creationId xmlns="" xmlns:p14="http://schemas.microsoft.com/office/powerpoint/2010/main" val="1893036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C88C292D-4595-6347-AFC5-AC9BA14B6124}" type="datetime1">
              <a:rPr lang="es-ES" smtClean="0"/>
              <a:pPr/>
              <a:t>07/10/2017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62DFB60-0F34-3F4D-B116-98083A6103C0}" type="slidenum">
              <a:rPr lang="es-ES" smtClean="0"/>
              <a:pPr/>
              <a:t>‹Nº›</a:t>
            </a:fld>
            <a:endParaRPr lang="es-ES"/>
          </a:p>
        </p:txBody>
      </p:sp>
    </p:spTree>
    <p:extLst>
      <p:ext uri="{BB962C8B-B14F-4D97-AF65-F5344CB8AC3E}">
        <p14:creationId xmlns="" xmlns:p14="http://schemas.microsoft.com/office/powerpoint/2010/main" val="4190523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6A363B-6B16-A845-9183-F4DC695AE06D}" type="datetime1">
              <a:rPr lang="es-ES" smtClean="0"/>
              <a:pPr/>
              <a:t>07/10/2017</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DFB60-0F34-3F4D-B116-98083A6103C0}" type="slidenum">
              <a:rPr lang="es-ES" smtClean="0"/>
              <a:pPr/>
              <a:t>‹Nº›</a:t>
            </a:fld>
            <a:endParaRPr lang="es-ES"/>
          </a:p>
        </p:txBody>
      </p:sp>
    </p:spTree>
    <p:extLst>
      <p:ext uri="{BB962C8B-B14F-4D97-AF65-F5344CB8AC3E}">
        <p14:creationId xmlns="" xmlns:p14="http://schemas.microsoft.com/office/powerpoint/2010/main" val="1929963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3.jpeg"/><Relationship Id="rId4" Type="http://schemas.openxmlformats.org/officeDocument/2006/relationships/image" Target="../media/image39.jpe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44.jpe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9.jpeg"/><Relationship Id="rId4" Type="http://schemas.openxmlformats.org/officeDocument/2006/relationships/image" Target="../media/image5.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youtu.be/5XUKCUHiRtY" TargetMode="External"/><Relationship Id="rId11" Type="http://schemas.openxmlformats.org/officeDocument/2006/relationships/image" Target="../media/image3.jpeg"/><Relationship Id="rId5" Type="http://schemas.openxmlformats.org/officeDocument/2006/relationships/image" Target="../media/image1.jpeg"/><Relationship Id="rId10" Type="http://schemas.openxmlformats.org/officeDocument/2006/relationships/image" Target="../media/image2.png"/><Relationship Id="rId4" Type="http://schemas.openxmlformats.org/officeDocument/2006/relationships/image" Target="../media/image25.jpe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jpeg"/><Relationship Id="rId4" Type="http://schemas.openxmlformats.org/officeDocument/2006/relationships/image" Target="../media/image30.jpe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Arsipe\ARSIPE\ARSIPE_PROYECTOS\ARSIPE_PATRIMONI\PATRIMONI_17\congresos_patrimoni_2017\2017_asturias\ASTURIAS_VIVER\FOTOS\23_fiestavino_seleccion\15_fiestavinoviver_vendimia.jpg"/>
          <p:cNvPicPr>
            <a:picLocks noChangeAspect="1" noChangeArrowheads="1"/>
          </p:cNvPicPr>
          <p:nvPr/>
        </p:nvPicPr>
        <p:blipFill>
          <a:blip r:embed="rId2"/>
          <a:srcRect/>
          <a:stretch>
            <a:fillRect/>
          </a:stretch>
        </p:blipFill>
        <p:spPr bwMode="auto">
          <a:xfrm>
            <a:off x="2362325" y="1096785"/>
            <a:ext cx="6781675" cy="3814695"/>
          </a:xfrm>
          <a:prstGeom prst="rect">
            <a:avLst/>
          </a:prstGeom>
          <a:noFill/>
        </p:spPr>
      </p:pic>
      <p:sp>
        <p:nvSpPr>
          <p:cNvPr id="5" name="4 CuadroTexto"/>
          <p:cNvSpPr txBox="1"/>
          <p:nvPr/>
        </p:nvSpPr>
        <p:spPr>
          <a:xfrm>
            <a:off x="5322806" y="173915"/>
            <a:ext cx="3821194" cy="307777"/>
          </a:xfrm>
          <a:prstGeom prst="rect">
            <a:avLst/>
          </a:prstGeom>
          <a:noFill/>
        </p:spPr>
        <p:txBody>
          <a:bodyPr wrap="square" rtlCol="0">
            <a:spAutoFit/>
          </a:bodyPr>
          <a:lstStyle/>
          <a:p>
            <a:r>
              <a:rPr lang="es-ES" sz="1400" dirty="0" smtClean="0"/>
              <a:t>Faro </a:t>
            </a:r>
            <a:r>
              <a:rPr lang="es-ES" sz="1400" dirty="0" err="1" smtClean="0"/>
              <a:t>Convention</a:t>
            </a:r>
            <a:r>
              <a:rPr lang="es-ES" sz="1400" dirty="0" smtClean="0"/>
              <a:t> </a:t>
            </a:r>
            <a:r>
              <a:rPr lang="es-ES" sz="1400" dirty="0" err="1" smtClean="0"/>
              <a:t>Research</a:t>
            </a:r>
            <a:r>
              <a:rPr lang="es-ES" sz="1400" dirty="0" smtClean="0"/>
              <a:t> </a:t>
            </a:r>
            <a:r>
              <a:rPr lang="es-ES" sz="1400" dirty="0" err="1" smtClean="0"/>
              <a:t>Study</a:t>
            </a:r>
            <a:r>
              <a:rPr lang="es-ES" sz="1400" dirty="0" smtClean="0"/>
              <a:t>. </a:t>
            </a:r>
            <a:r>
              <a:rPr lang="es-ES" sz="1400" dirty="0" err="1" smtClean="0"/>
              <a:t>Fontecchio</a:t>
            </a:r>
            <a:r>
              <a:rPr lang="es-ES" sz="1400" dirty="0" smtClean="0"/>
              <a:t>, </a:t>
            </a:r>
            <a:r>
              <a:rPr lang="es-ES" sz="1400" dirty="0" err="1" smtClean="0"/>
              <a:t>Italy</a:t>
            </a:r>
            <a:endParaRPr lang="ca-ES" sz="1400" dirty="0"/>
          </a:p>
        </p:txBody>
      </p:sp>
      <p:pic>
        <p:nvPicPr>
          <p:cNvPr id="6" name="Picture 2" descr="Resultat d'imatges de logo council of europe"/>
          <p:cNvPicPr>
            <a:picLocks noChangeAspect="1" noChangeArrowheads="1"/>
          </p:cNvPicPr>
          <p:nvPr/>
        </p:nvPicPr>
        <p:blipFill>
          <a:blip r:embed="rId3"/>
          <a:srcRect/>
          <a:stretch>
            <a:fillRect/>
          </a:stretch>
        </p:blipFill>
        <p:spPr bwMode="auto">
          <a:xfrm>
            <a:off x="603848" y="1737093"/>
            <a:ext cx="1278539" cy="1022109"/>
          </a:xfrm>
          <a:prstGeom prst="rect">
            <a:avLst/>
          </a:prstGeom>
          <a:noFill/>
        </p:spPr>
      </p:pic>
      <p:pic>
        <p:nvPicPr>
          <p:cNvPr id="7" name="Picture 3" descr="C:\Users\Arsipe\ARSIPE\ARSIPE_PROYECTOS\ARSIPE_PATRIMONI\PATRIMONI_17\logos_patrimoni\logonuevo_ujipeu.jpg"/>
          <p:cNvPicPr>
            <a:picLocks noChangeAspect="1" noChangeArrowheads="1"/>
          </p:cNvPicPr>
          <p:nvPr/>
        </p:nvPicPr>
        <p:blipFill>
          <a:blip r:embed="rId4"/>
          <a:srcRect/>
          <a:stretch>
            <a:fillRect/>
          </a:stretch>
        </p:blipFill>
        <p:spPr bwMode="auto">
          <a:xfrm>
            <a:off x="458272" y="3709358"/>
            <a:ext cx="1703541" cy="486329"/>
          </a:xfrm>
          <a:prstGeom prst="rect">
            <a:avLst/>
          </a:prstGeom>
          <a:noFill/>
        </p:spPr>
      </p:pic>
      <p:sp>
        <p:nvSpPr>
          <p:cNvPr id="1025" name="Rectangle 1"/>
          <p:cNvSpPr>
            <a:spLocks noChangeArrowheads="1"/>
          </p:cNvSpPr>
          <p:nvPr/>
        </p:nvSpPr>
        <p:spPr bwMode="auto">
          <a:xfrm>
            <a:off x="1308557" y="5313872"/>
            <a:ext cx="7692683"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r" defTabSz="914400" fontAlgn="base">
              <a:spcBef>
                <a:spcPct val="0"/>
              </a:spcBef>
              <a:spcAft>
                <a:spcPct val="0"/>
              </a:spcAft>
            </a:pP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An example of a heritage community network: the </a:t>
            </a:r>
            <a:r>
              <a:rPr kumimoji="0" lang="en-US" sz="1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Jaume</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I University </a:t>
            </a:r>
            <a:r>
              <a:rPr kumimoji="0" lang="en-US" sz="1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Patrimoni</a:t>
            </a:r>
            <a:r>
              <a:rPr kumimoji="0" lang="en-US"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project</a:t>
            </a:r>
            <a:endParaRPr lang="en-US" sz="1600" b="1" dirty="0" smtClean="0">
              <a:latin typeface="Calibri" pitchFamily="34" charset="0"/>
              <a:cs typeface="Times New Roman" pitchFamily="18" charset="0"/>
            </a:endParaRPr>
          </a:p>
          <a:p>
            <a:pPr lvl="0" algn="r" defTabSz="914400" fontAlgn="base">
              <a:spcBef>
                <a:spcPct val="0"/>
              </a:spcBef>
              <a:spcAft>
                <a:spcPct val="0"/>
              </a:spcAft>
            </a:pPr>
            <a:endParaRPr kumimoji="0" lang="en-US" sz="1600" b="1" i="0" u="none" strike="noStrike" cap="none" normalizeH="0" baseline="0" dirty="0" smtClean="0">
              <a:ln>
                <a:noFill/>
              </a:ln>
              <a:solidFill>
                <a:schemeClr val="tx1"/>
              </a:solidFill>
              <a:effectLst/>
              <a:latin typeface="Calibri" pitchFamily="34" charset="0"/>
              <a:cs typeface="Times New Roman" pitchFamily="18" charset="0"/>
            </a:endParaRPr>
          </a:p>
          <a:p>
            <a:pPr lvl="0" algn="r" defTabSz="914400" fontAlgn="base">
              <a:spcBef>
                <a:spcPct val="0"/>
              </a:spcBef>
              <a:spcAft>
                <a:spcPct val="0"/>
              </a:spcAft>
            </a:pPr>
            <a:r>
              <a:rPr kumimoji="0" lang="en-US" sz="1600" i="0" u="none" strike="noStrike" cap="none" normalizeH="0" baseline="0" dirty="0" err="1" smtClean="0">
                <a:ln>
                  <a:noFill/>
                </a:ln>
                <a:solidFill>
                  <a:schemeClr val="tx1"/>
                </a:solidFill>
                <a:effectLst/>
                <a:latin typeface="Calibri" pitchFamily="34" charset="0"/>
                <a:cs typeface="Times New Roman" pitchFamily="18" charset="0"/>
              </a:rPr>
              <a:t>Ángel</a:t>
            </a:r>
            <a:r>
              <a:rPr kumimoji="0" lang="en-US" sz="1600" i="0" u="none" strike="noStrike" cap="none" normalizeH="0" baseline="0" dirty="0" smtClean="0">
                <a:ln>
                  <a:noFill/>
                </a:ln>
                <a:solidFill>
                  <a:schemeClr val="tx1"/>
                </a:solidFill>
                <a:effectLst/>
                <a:latin typeface="Calibri" pitchFamily="34" charset="0"/>
                <a:cs typeface="Times New Roman" pitchFamily="18" charset="0"/>
              </a:rPr>
              <a:t> </a:t>
            </a:r>
            <a:r>
              <a:rPr kumimoji="0" lang="en-US" sz="1600" i="0" u="none" strike="noStrike" cap="none" normalizeH="0" baseline="0" dirty="0" err="1" smtClean="0">
                <a:ln>
                  <a:noFill/>
                </a:ln>
                <a:solidFill>
                  <a:schemeClr val="tx1"/>
                </a:solidFill>
                <a:effectLst/>
                <a:latin typeface="Calibri" pitchFamily="34" charset="0"/>
                <a:cs typeface="Times New Roman" pitchFamily="18" charset="0"/>
              </a:rPr>
              <a:t>Portolés</a:t>
            </a:r>
            <a:r>
              <a:rPr kumimoji="0" lang="en-US" sz="1600" i="0" u="none" strike="noStrike" cap="none" normalizeH="0" baseline="0" dirty="0" smtClean="0">
                <a:ln>
                  <a:noFill/>
                </a:ln>
                <a:solidFill>
                  <a:schemeClr val="tx1"/>
                </a:solidFill>
                <a:effectLst/>
                <a:latin typeface="Calibri" pitchFamily="34" charset="0"/>
                <a:cs typeface="Times New Roman" pitchFamily="18" charset="0"/>
              </a:rPr>
              <a:t> </a:t>
            </a:r>
            <a:r>
              <a:rPr kumimoji="0" lang="en-US" sz="1600" i="0" u="none" strike="noStrike" cap="none" normalizeH="0" baseline="0" dirty="0" err="1" smtClean="0">
                <a:ln>
                  <a:noFill/>
                </a:ln>
                <a:solidFill>
                  <a:schemeClr val="tx1"/>
                </a:solidFill>
                <a:effectLst/>
                <a:latin typeface="Calibri" pitchFamily="34" charset="0"/>
                <a:cs typeface="Times New Roman" pitchFamily="18" charset="0"/>
              </a:rPr>
              <a:t>Górriz</a:t>
            </a:r>
            <a:r>
              <a:rPr lang="en-US" sz="1600" dirty="0" smtClean="0">
                <a:latin typeface="Calibri" pitchFamily="34" charset="0"/>
                <a:cs typeface="Times New Roman" pitchFamily="18" charset="0"/>
              </a:rPr>
              <a:t>. </a:t>
            </a:r>
            <a:r>
              <a:rPr lang="en-US" sz="1600" dirty="0" err="1" smtClean="0">
                <a:latin typeface="Calibri" pitchFamily="34" charset="0"/>
                <a:cs typeface="Times New Roman" pitchFamily="18" charset="0"/>
              </a:rPr>
              <a:t>Patrimoni</a:t>
            </a:r>
            <a:r>
              <a:rPr lang="en-US" sz="1600" dirty="0" smtClean="0">
                <a:latin typeface="Calibri" pitchFamily="34" charset="0"/>
                <a:cs typeface="Times New Roman" pitchFamily="18" charset="0"/>
              </a:rPr>
              <a:t> project coordinator</a:t>
            </a:r>
            <a:endParaRPr kumimoji="0" lang="en-US" sz="160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Users\Arsipe\ARSIPE\ARSIPE_PROYECTOS\ARSIPE_PATRIMONI\PATRIMONI_16\assessorament_patrimoni_2016\2016_cirat\IMG_20161029_161326.jpg"/>
          <p:cNvPicPr>
            <a:picLocks noChangeAspect="1" noChangeArrowheads="1"/>
          </p:cNvPicPr>
          <p:nvPr/>
        </p:nvPicPr>
        <p:blipFill>
          <a:blip r:embed="rId3"/>
          <a:srcRect/>
          <a:stretch>
            <a:fillRect/>
          </a:stretch>
        </p:blipFill>
        <p:spPr bwMode="auto">
          <a:xfrm>
            <a:off x="6185250" y="3692782"/>
            <a:ext cx="2648198" cy="1968646"/>
          </a:xfrm>
          <a:prstGeom prst="rect">
            <a:avLst/>
          </a:prstGeom>
          <a:noFill/>
        </p:spPr>
      </p:pic>
      <p:sp>
        <p:nvSpPr>
          <p:cNvPr id="10" name="9 CuadroTexto"/>
          <p:cNvSpPr txBox="1"/>
          <p:nvPr/>
        </p:nvSpPr>
        <p:spPr>
          <a:xfrm>
            <a:off x="593765" y="1293962"/>
            <a:ext cx="8239683" cy="1815882"/>
          </a:xfrm>
          <a:prstGeom prst="rect">
            <a:avLst/>
          </a:prstGeom>
          <a:noFill/>
        </p:spPr>
        <p:txBody>
          <a:bodyPr wrap="square" rtlCol="0">
            <a:spAutoFit/>
          </a:bodyPr>
          <a:lstStyle/>
          <a:p>
            <a:r>
              <a:rPr lang="en-GB" sz="1600" b="1" dirty="0" smtClean="0"/>
              <a:t>The Museum of </a:t>
            </a:r>
            <a:r>
              <a:rPr lang="en-GB" sz="1600" b="1" dirty="0" err="1" smtClean="0"/>
              <a:t>Cirat</a:t>
            </a:r>
            <a:r>
              <a:rPr lang="en-GB" sz="1600" b="1" dirty="0" smtClean="0"/>
              <a:t> : The importance of an ongoing process</a:t>
            </a:r>
          </a:p>
          <a:p>
            <a:endParaRPr lang="en-GB" sz="1600" dirty="0" smtClean="0"/>
          </a:p>
          <a:p>
            <a:r>
              <a:rPr lang="en-GB" sz="1600" dirty="0" smtClean="0"/>
              <a:t>In 2016, Las Salinas Cultural Association of </a:t>
            </a:r>
            <a:r>
              <a:rPr lang="en-GB" sz="1600" dirty="0" err="1" smtClean="0"/>
              <a:t>Cirat</a:t>
            </a:r>
            <a:r>
              <a:rPr lang="en-GB" sz="1600" dirty="0" smtClean="0"/>
              <a:t> (population 220), began work on a plan to promote the village’s ethnography museum.</a:t>
            </a:r>
          </a:p>
          <a:p>
            <a:endParaRPr lang="en-GB" sz="1600" dirty="0" smtClean="0"/>
          </a:p>
          <a:p>
            <a:r>
              <a:rPr lang="en-GB" sz="1600" dirty="0" smtClean="0"/>
              <a:t>The first action was to organise a cultural heritage workshop during which participants could consider the museum and make suggestions for its improvement.</a:t>
            </a:r>
          </a:p>
        </p:txBody>
      </p:sp>
      <p:pic>
        <p:nvPicPr>
          <p:cNvPr id="6" name="Picture 2" descr="C:\Users\Arsipe\ARSIPE\ARSIPE_PROYECTOS\ARSIPE_PATRIMONI\PATRIMONI_17\assessorament_patrimoni_2017\2017_cirat\10 dic\IMG-20161210-WA0013.jpg"/>
          <p:cNvPicPr>
            <a:picLocks noChangeAspect="1" noChangeArrowheads="1"/>
          </p:cNvPicPr>
          <p:nvPr/>
        </p:nvPicPr>
        <p:blipFill>
          <a:blip r:embed="rId4"/>
          <a:srcRect/>
          <a:stretch>
            <a:fillRect/>
          </a:stretch>
        </p:blipFill>
        <p:spPr bwMode="auto">
          <a:xfrm>
            <a:off x="3358140" y="3692782"/>
            <a:ext cx="2654468" cy="1968646"/>
          </a:xfrm>
          <a:prstGeom prst="rect">
            <a:avLst/>
          </a:prstGeom>
          <a:noFill/>
        </p:spPr>
      </p:pic>
      <p:pic>
        <p:nvPicPr>
          <p:cNvPr id="8" name="Picture 3" descr="C:\Users\Arsipe\ARSIPE\ARSIPE_PROYECTOS\ARSIPE_PATRIMONI\PATRIMONI_17\congresos_patrimoni_2017\2017_epac_soria\presentacion_epac\10 dic\IMG_20161210_115621.jpg"/>
          <p:cNvPicPr>
            <a:picLocks noChangeAspect="1" noChangeArrowheads="1"/>
          </p:cNvPicPr>
          <p:nvPr/>
        </p:nvPicPr>
        <p:blipFill>
          <a:blip r:embed="rId5"/>
          <a:srcRect/>
          <a:stretch>
            <a:fillRect/>
          </a:stretch>
        </p:blipFill>
        <p:spPr bwMode="auto">
          <a:xfrm>
            <a:off x="593765" y="3692782"/>
            <a:ext cx="2631879" cy="1968646"/>
          </a:xfrm>
          <a:prstGeom prst="rect">
            <a:avLst/>
          </a:prstGeom>
          <a:noFill/>
        </p:spPr>
      </p:pic>
      <p:sp>
        <p:nvSpPr>
          <p:cNvPr id="9" name="8 CuadroTexto"/>
          <p:cNvSpPr txBox="1"/>
          <p:nvPr/>
        </p:nvSpPr>
        <p:spPr>
          <a:xfrm>
            <a:off x="5322806" y="173915"/>
            <a:ext cx="3821194" cy="307777"/>
          </a:xfrm>
          <a:prstGeom prst="rect">
            <a:avLst/>
          </a:prstGeom>
          <a:noFill/>
        </p:spPr>
        <p:txBody>
          <a:bodyPr wrap="square" rtlCol="0">
            <a:spAutoFit/>
          </a:bodyPr>
          <a:lstStyle/>
          <a:p>
            <a:r>
              <a:rPr lang="es-ES" sz="1400" dirty="0" smtClean="0"/>
              <a:t>Faro </a:t>
            </a:r>
            <a:r>
              <a:rPr lang="es-ES" sz="1400" dirty="0" err="1" smtClean="0"/>
              <a:t>Convention</a:t>
            </a:r>
            <a:r>
              <a:rPr lang="es-ES" sz="1400" dirty="0" smtClean="0"/>
              <a:t> </a:t>
            </a:r>
            <a:r>
              <a:rPr lang="es-ES" sz="1400" dirty="0" err="1" smtClean="0"/>
              <a:t>Research</a:t>
            </a:r>
            <a:r>
              <a:rPr lang="es-ES" sz="1400" dirty="0" smtClean="0"/>
              <a:t> </a:t>
            </a:r>
            <a:r>
              <a:rPr lang="es-ES" sz="1400" dirty="0" err="1" smtClean="0"/>
              <a:t>Study</a:t>
            </a:r>
            <a:r>
              <a:rPr lang="es-ES" sz="1400" dirty="0" smtClean="0"/>
              <a:t>. </a:t>
            </a:r>
            <a:r>
              <a:rPr lang="es-ES" sz="1400" dirty="0" err="1" smtClean="0"/>
              <a:t>Fontecchio</a:t>
            </a:r>
            <a:r>
              <a:rPr lang="es-ES" sz="1400" dirty="0" smtClean="0"/>
              <a:t>, </a:t>
            </a:r>
            <a:r>
              <a:rPr lang="es-ES" sz="1400" dirty="0" err="1" smtClean="0"/>
              <a:t>Italy</a:t>
            </a:r>
            <a:endParaRPr lang="ca-ES" sz="1400" dirty="0"/>
          </a:p>
        </p:txBody>
      </p:sp>
      <p:pic>
        <p:nvPicPr>
          <p:cNvPr id="11" name="Picture 2" descr="Resultat d'imatges de logo council of europe"/>
          <p:cNvPicPr>
            <a:picLocks noChangeAspect="1" noChangeArrowheads="1"/>
          </p:cNvPicPr>
          <p:nvPr/>
        </p:nvPicPr>
        <p:blipFill>
          <a:blip r:embed="rId6"/>
          <a:srcRect/>
          <a:stretch>
            <a:fillRect/>
          </a:stretch>
        </p:blipFill>
        <p:spPr bwMode="auto">
          <a:xfrm>
            <a:off x="6301106" y="6098195"/>
            <a:ext cx="950427" cy="759805"/>
          </a:xfrm>
          <a:prstGeom prst="rect">
            <a:avLst/>
          </a:prstGeom>
          <a:noFill/>
        </p:spPr>
      </p:pic>
      <p:pic>
        <p:nvPicPr>
          <p:cNvPr id="12" name="Picture 3" descr="C:\Users\Arsipe\ARSIPE\ARSIPE_PROYECTOS\ARSIPE_PATRIMONI\PATRIMONI_17\logos_patrimoni\logonuevo_ujipeu.jpg"/>
          <p:cNvPicPr>
            <a:picLocks noChangeAspect="1" noChangeArrowheads="1"/>
          </p:cNvPicPr>
          <p:nvPr/>
        </p:nvPicPr>
        <p:blipFill>
          <a:blip r:embed="rId7"/>
          <a:srcRect/>
          <a:stretch>
            <a:fillRect/>
          </a:stretch>
        </p:blipFill>
        <p:spPr bwMode="auto">
          <a:xfrm>
            <a:off x="7307646" y="6324413"/>
            <a:ext cx="1703541" cy="486329"/>
          </a:xfrm>
          <a:prstGeom prst="rect">
            <a:avLst/>
          </a:prstGeom>
          <a:noFill/>
        </p:spPr>
      </p:pic>
    </p:spTree>
    <p:extLst>
      <p:ext uri="{BB962C8B-B14F-4D97-AF65-F5344CB8AC3E}">
        <p14:creationId xmlns="" xmlns:p14="http://schemas.microsoft.com/office/powerpoint/2010/main" val="4241525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sipe\ARSIPE\ARSIPE_PROYECTOS\ARSIPE_PATRIMONI\PATRIMONI_17\congresos_patrimoni_2017\2017_epac_soria\presentacion_epac\selección\vt_cirat_11_IMG_20170304_124924.jpg"/>
          <p:cNvPicPr>
            <a:picLocks noChangeAspect="1" noChangeArrowheads="1"/>
          </p:cNvPicPr>
          <p:nvPr/>
        </p:nvPicPr>
        <p:blipFill>
          <a:blip r:embed="rId3"/>
          <a:srcRect/>
          <a:stretch>
            <a:fillRect/>
          </a:stretch>
        </p:blipFill>
        <p:spPr bwMode="auto">
          <a:xfrm>
            <a:off x="3237006" y="4049642"/>
            <a:ext cx="2442182" cy="1832017"/>
          </a:xfrm>
          <a:prstGeom prst="rect">
            <a:avLst/>
          </a:prstGeom>
          <a:noFill/>
        </p:spPr>
      </p:pic>
      <p:pic>
        <p:nvPicPr>
          <p:cNvPr id="1028" name="Picture 4" descr="C:\Users\Arsipe\ARSIPE\ARSIPE_PROYECTOS\ARSIPE_PATRIMONI\PATRIMONI_17\congresos_patrimoni_2017\2017_epac_soria\presentacion_epac\selección\vt_cirat_03_G_20170304_115805.jpg"/>
          <p:cNvPicPr>
            <a:picLocks noChangeAspect="1" noChangeArrowheads="1"/>
          </p:cNvPicPr>
          <p:nvPr/>
        </p:nvPicPr>
        <p:blipFill>
          <a:blip r:embed="rId4"/>
          <a:srcRect/>
          <a:stretch>
            <a:fillRect/>
          </a:stretch>
        </p:blipFill>
        <p:spPr bwMode="auto">
          <a:xfrm>
            <a:off x="263319" y="4015280"/>
            <a:ext cx="2488507" cy="1866380"/>
          </a:xfrm>
          <a:prstGeom prst="rect">
            <a:avLst/>
          </a:prstGeom>
          <a:noFill/>
        </p:spPr>
      </p:pic>
      <p:pic>
        <p:nvPicPr>
          <p:cNvPr id="1030" name="Picture 6" descr="C:\Users\Arsipe\ARSIPE\ARSIPE_PROYECTOS\ARSIPE_PATRIMONI\PATRIMONI_17\activitats_patrimoni_2016\vt_cirat_2017\fotos\fotos_angel\IMG_20170304_113958.jpg"/>
          <p:cNvPicPr>
            <a:picLocks noChangeAspect="1" noChangeArrowheads="1"/>
          </p:cNvPicPr>
          <p:nvPr/>
        </p:nvPicPr>
        <p:blipFill>
          <a:blip r:embed="rId5"/>
          <a:srcRect/>
          <a:stretch>
            <a:fillRect/>
          </a:stretch>
        </p:blipFill>
        <p:spPr bwMode="auto">
          <a:xfrm>
            <a:off x="6139025" y="4052660"/>
            <a:ext cx="2438665" cy="1829000"/>
          </a:xfrm>
          <a:prstGeom prst="rect">
            <a:avLst/>
          </a:prstGeom>
          <a:noFill/>
        </p:spPr>
      </p:pic>
      <p:sp>
        <p:nvSpPr>
          <p:cNvPr id="7" name="6 CuadroTexto"/>
          <p:cNvSpPr txBox="1"/>
          <p:nvPr/>
        </p:nvSpPr>
        <p:spPr>
          <a:xfrm>
            <a:off x="304314" y="888521"/>
            <a:ext cx="8467105" cy="1077218"/>
          </a:xfrm>
          <a:prstGeom prst="rect">
            <a:avLst/>
          </a:prstGeom>
          <a:noFill/>
        </p:spPr>
        <p:txBody>
          <a:bodyPr wrap="square" rtlCol="0">
            <a:spAutoFit/>
          </a:bodyPr>
          <a:lstStyle/>
          <a:p>
            <a:r>
              <a:rPr lang="en-GB" sz="1600" b="1" dirty="0" smtClean="0"/>
              <a:t>Damp as an opportunity. A new approach to the Museum of </a:t>
            </a:r>
            <a:r>
              <a:rPr lang="en-GB" sz="1600" b="1" dirty="0" err="1" smtClean="0"/>
              <a:t>Cirat</a:t>
            </a:r>
            <a:endParaRPr lang="en-GB" sz="1600" b="1" dirty="0" smtClean="0"/>
          </a:p>
          <a:p>
            <a:endParaRPr lang="en-GB" sz="1600" dirty="0" smtClean="0"/>
          </a:p>
          <a:p>
            <a:r>
              <a:rPr lang="en-GB" sz="1600" dirty="0" smtClean="0"/>
              <a:t>During our visit to the museum we saw that the oven walls were seriously affected by damp, which was compromising the integrity and conservation of both the collection and the building itself... </a:t>
            </a:r>
          </a:p>
        </p:txBody>
      </p:sp>
      <p:pic>
        <p:nvPicPr>
          <p:cNvPr id="8" name="Picture 4" descr="C:\Users\Arsipe\ARSIPE\ARSIPE_PROYECTOS\ARSIPE_PATRIMONI\PATRIMONI_17\activitats_patrimoni_2016\vt_cirat_2017\fotos\fotos_tino\tino13.JPG"/>
          <p:cNvPicPr>
            <a:picLocks noChangeAspect="1" noChangeArrowheads="1"/>
          </p:cNvPicPr>
          <p:nvPr/>
        </p:nvPicPr>
        <p:blipFill>
          <a:blip r:embed="rId6"/>
          <a:srcRect/>
          <a:stretch>
            <a:fillRect/>
          </a:stretch>
        </p:blipFill>
        <p:spPr bwMode="auto">
          <a:xfrm>
            <a:off x="263319" y="2228298"/>
            <a:ext cx="2488507" cy="1664190"/>
          </a:xfrm>
          <a:prstGeom prst="rect">
            <a:avLst/>
          </a:prstGeom>
          <a:noFill/>
        </p:spPr>
      </p:pic>
      <p:pic>
        <p:nvPicPr>
          <p:cNvPr id="9" name="Picture 2" descr="C:\Users\Arsipe\ARSIPE\ARSIPE_PROYECTOS\ARSIPE_PATRIMONI\PATRIMONI_17\congresos_patrimoni_2017\2017_epac_soria\presentacion_epac\21 abril\20170421_113004.jpg"/>
          <p:cNvPicPr>
            <a:picLocks noChangeAspect="1" noChangeArrowheads="1"/>
          </p:cNvPicPr>
          <p:nvPr/>
        </p:nvPicPr>
        <p:blipFill>
          <a:blip r:embed="rId7"/>
          <a:srcRect/>
          <a:stretch>
            <a:fillRect/>
          </a:stretch>
        </p:blipFill>
        <p:spPr bwMode="auto">
          <a:xfrm>
            <a:off x="3237006" y="2228298"/>
            <a:ext cx="2442182" cy="1675927"/>
          </a:xfrm>
          <a:prstGeom prst="rect">
            <a:avLst/>
          </a:prstGeom>
          <a:noFill/>
        </p:spPr>
      </p:pic>
      <p:pic>
        <p:nvPicPr>
          <p:cNvPr id="3075" name="Picture 3" descr="C:\Users\Arsipe\ARSIPE\ARSIPE_PROYECTOS\ARSIPE_PATRIMONI\PATRIMONI_17\assessorament_patrimoni_2017\2017_cirat\3 junio\IMG_20170603_173931.jpg"/>
          <p:cNvPicPr>
            <a:picLocks noChangeAspect="1" noChangeArrowheads="1"/>
          </p:cNvPicPr>
          <p:nvPr/>
        </p:nvPicPr>
        <p:blipFill>
          <a:blip r:embed="rId8"/>
          <a:srcRect/>
          <a:stretch>
            <a:fillRect/>
          </a:stretch>
        </p:blipFill>
        <p:spPr bwMode="auto">
          <a:xfrm>
            <a:off x="6139025" y="2228298"/>
            <a:ext cx="2438665" cy="1638308"/>
          </a:xfrm>
          <a:prstGeom prst="rect">
            <a:avLst/>
          </a:prstGeom>
          <a:noFill/>
        </p:spPr>
      </p:pic>
      <p:sp>
        <p:nvSpPr>
          <p:cNvPr id="11" name="10 CuadroTexto"/>
          <p:cNvSpPr txBox="1"/>
          <p:nvPr/>
        </p:nvSpPr>
        <p:spPr>
          <a:xfrm>
            <a:off x="5322806" y="173915"/>
            <a:ext cx="3821194" cy="307777"/>
          </a:xfrm>
          <a:prstGeom prst="rect">
            <a:avLst/>
          </a:prstGeom>
          <a:noFill/>
        </p:spPr>
        <p:txBody>
          <a:bodyPr wrap="square" rtlCol="0">
            <a:spAutoFit/>
          </a:bodyPr>
          <a:lstStyle/>
          <a:p>
            <a:r>
              <a:rPr lang="es-ES" sz="1400" dirty="0" smtClean="0"/>
              <a:t>Faro </a:t>
            </a:r>
            <a:r>
              <a:rPr lang="es-ES" sz="1400" dirty="0" err="1" smtClean="0"/>
              <a:t>Convention</a:t>
            </a:r>
            <a:r>
              <a:rPr lang="es-ES" sz="1400" dirty="0" smtClean="0"/>
              <a:t> </a:t>
            </a:r>
            <a:r>
              <a:rPr lang="es-ES" sz="1400" dirty="0" err="1" smtClean="0"/>
              <a:t>Research</a:t>
            </a:r>
            <a:r>
              <a:rPr lang="es-ES" sz="1400" dirty="0" smtClean="0"/>
              <a:t> </a:t>
            </a:r>
            <a:r>
              <a:rPr lang="es-ES" sz="1400" dirty="0" err="1" smtClean="0"/>
              <a:t>Study</a:t>
            </a:r>
            <a:r>
              <a:rPr lang="es-ES" sz="1400" dirty="0" smtClean="0"/>
              <a:t>. </a:t>
            </a:r>
            <a:r>
              <a:rPr lang="es-ES" sz="1400" dirty="0" err="1" smtClean="0"/>
              <a:t>Fontecchio</a:t>
            </a:r>
            <a:r>
              <a:rPr lang="es-ES" sz="1400" dirty="0" smtClean="0"/>
              <a:t>, </a:t>
            </a:r>
            <a:r>
              <a:rPr lang="es-ES" sz="1400" dirty="0" err="1" smtClean="0"/>
              <a:t>Italy</a:t>
            </a:r>
            <a:endParaRPr lang="ca-ES" sz="1400" dirty="0"/>
          </a:p>
        </p:txBody>
      </p:sp>
      <p:pic>
        <p:nvPicPr>
          <p:cNvPr id="12" name="Picture 2" descr="Resultat d'imatges de logo council of europe"/>
          <p:cNvPicPr>
            <a:picLocks noChangeAspect="1" noChangeArrowheads="1"/>
          </p:cNvPicPr>
          <p:nvPr/>
        </p:nvPicPr>
        <p:blipFill>
          <a:blip r:embed="rId9"/>
          <a:srcRect/>
          <a:stretch>
            <a:fillRect/>
          </a:stretch>
        </p:blipFill>
        <p:spPr bwMode="auto">
          <a:xfrm>
            <a:off x="6301106" y="6098195"/>
            <a:ext cx="950427" cy="759805"/>
          </a:xfrm>
          <a:prstGeom prst="rect">
            <a:avLst/>
          </a:prstGeom>
          <a:noFill/>
        </p:spPr>
      </p:pic>
      <p:pic>
        <p:nvPicPr>
          <p:cNvPr id="13" name="Picture 3" descr="C:\Users\Arsipe\ARSIPE\ARSIPE_PROYECTOS\ARSIPE_PATRIMONI\PATRIMONI_17\logos_patrimoni\logonuevo_ujipeu.jpg"/>
          <p:cNvPicPr>
            <a:picLocks noChangeAspect="1" noChangeArrowheads="1"/>
          </p:cNvPicPr>
          <p:nvPr/>
        </p:nvPicPr>
        <p:blipFill>
          <a:blip r:embed="rId10"/>
          <a:srcRect/>
          <a:stretch>
            <a:fillRect/>
          </a:stretch>
        </p:blipFill>
        <p:spPr bwMode="auto">
          <a:xfrm>
            <a:off x="7307646" y="6324413"/>
            <a:ext cx="1703541" cy="486329"/>
          </a:xfrm>
          <a:prstGeom prst="rect">
            <a:avLst/>
          </a:prstGeom>
          <a:noFill/>
        </p:spPr>
      </p:pic>
    </p:spTree>
    <p:extLst>
      <p:ext uri="{BB962C8B-B14F-4D97-AF65-F5344CB8AC3E}">
        <p14:creationId xmlns="" xmlns:p14="http://schemas.microsoft.com/office/powerpoint/2010/main" val="42415252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1028" name="Picture 4" descr="C:\Users\Arsipe\ARSIPE\ARSIPE_PROYECTOS\ARSIPE_PATRIMONI\PATRIMONI_17\congresos_patrimoni_2017\2017_italia\presentacion_italia\IMG_20170405_184818.jpg"/>
          <p:cNvPicPr>
            <a:picLocks noChangeAspect="1" noChangeArrowheads="1"/>
          </p:cNvPicPr>
          <p:nvPr/>
        </p:nvPicPr>
        <p:blipFill>
          <a:blip r:embed="rId3"/>
          <a:srcRect/>
          <a:stretch>
            <a:fillRect/>
          </a:stretch>
        </p:blipFill>
        <p:spPr bwMode="auto">
          <a:xfrm>
            <a:off x="465440" y="3854281"/>
            <a:ext cx="2606901" cy="1955583"/>
          </a:xfrm>
          <a:prstGeom prst="rect">
            <a:avLst/>
          </a:prstGeom>
          <a:noFill/>
        </p:spPr>
      </p:pic>
      <p:pic>
        <p:nvPicPr>
          <p:cNvPr id="1030" name="Picture 6" descr="C:\Users\Arsipe\ARSIPE\ARSIPE_PROYECTOS\ARSIPE_PATRIMONI\PATRIMONI_17\congresos_patrimoni_2017\2017_italia\presentacion_italia\1al.jpg"/>
          <p:cNvPicPr>
            <a:picLocks noChangeAspect="1" noChangeArrowheads="1"/>
          </p:cNvPicPr>
          <p:nvPr/>
        </p:nvPicPr>
        <p:blipFill>
          <a:blip r:embed="rId4"/>
          <a:srcRect/>
          <a:stretch>
            <a:fillRect/>
          </a:stretch>
        </p:blipFill>
        <p:spPr bwMode="auto">
          <a:xfrm>
            <a:off x="3307010" y="3794249"/>
            <a:ext cx="2686926" cy="2015615"/>
          </a:xfrm>
          <a:prstGeom prst="rect">
            <a:avLst/>
          </a:prstGeom>
          <a:noFill/>
        </p:spPr>
      </p:pic>
      <p:pic>
        <p:nvPicPr>
          <p:cNvPr id="1031" name="Picture 7" descr="C:\Users\Arsipe\ARSIPE\ARSIPE_PROYECTOS\ARSIPE_PATRIMONI\PATRIMONI_17\congresos_patrimoni_2017\2017_italia\presentacion_italia\IMG_20170923_125424.jpg"/>
          <p:cNvPicPr>
            <a:picLocks noChangeAspect="1" noChangeArrowheads="1"/>
          </p:cNvPicPr>
          <p:nvPr/>
        </p:nvPicPr>
        <p:blipFill>
          <a:blip r:embed="rId5"/>
          <a:srcRect/>
          <a:stretch>
            <a:fillRect/>
          </a:stretch>
        </p:blipFill>
        <p:spPr bwMode="auto">
          <a:xfrm>
            <a:off x="6174654" y="3782374"/>
            <a:ext cx="2702757" cy="2027490"/>
          </a:xfrm>
          <a:prstGeom prst="rect">
            <a:avLst/>
          </a:prstGeom>
          <a:noFill/>
        </p:spPr>
      </p:pic>
      <p:sp>
        <p:nvSpPr>
          <p:cNvPr id="13" name="12 CuadroTexto"/>
          <p:cNvSpPr txBox="1"/>
          <p:nvPr/>
        </p:nvSpPr>
        <p:spPr>
          <a:xfrm>
            <a:off x="465440" y="1765763"/>
            <a:ext cx="5805070" cy="1815882"/>
          </a:xfrm>
          <a:prstGeom prst="rect">
            <a:avLst/>
          </a:prstGeom>
          <a:noFill/>
        </p:spPr>
        <p:txBody>
          <a:bodyPr wrap="square" rtlCol="0">
            <a:spAutoFit/>
          </a:bodyPr>
          <a:lstStyle/>
          <a:p>
            <a:r>
              <a:rPr lang="en-GB" sz="1600" dirty="0" smtClean="0"/>
              <a:t>In 2017, the 19 municipalities located inside the Sierra </a:t>
            </a:r>
            <a:r>
              <a:rPr lang="en-GB" sz="1600" dirty="0" err="1" smtClean="0"/>
              <a:t>Espadán</a:t>
            </a:r>
            <a:r>
              <a:rPr lang="en-GB" sz="1600" dirty="0" smtClean="0"/>
              <a:t>  Natural Park (population 7.600), have begun a horizontal, participatory process to define the cultural project of the villages inside the park. </a:t>
            </a:r>
          </a:p>
          <a:p>
            <a:endParaRPr lang="en-GB" sz="1600" dirty="0" smtClean="0"/>
          </a:p>
          <a:p>
            <a:r>
              <a:rPr lang="en-GB" sz="1600" dirty="0" smtClean="0"/>
              <a:t>This project sprang from the need to define meeting spaces that bring together the various groups in the natural park territory.</a:t>
            </a:r>
            <a:endParaRPr lang="ca-ES" dirty="0"/>
          </a:p>
        </p:txBody>
      </p:sp>
      <p:sp>
        <p:nvSpPr>
          <p:cNvPr id="14" name="13 CuadroTexto"/>
          <p:cNvSpPr txBox="1"/>
          <p:nvPr/>
        </p:nvSpPr>
        <p:spPr>
          <a:xfrm>
            <a:off x="465440" y="1040285"/>
            <a:ext cx="7781026" cy="338554"/>
          </a:xfrm>
          <a:prstGeom prst="rect">
            <a:avLst/>
          </a:prstGeom>
          <a:noFill/>
        </p:spPr>
        <p:txBody>
          <a:bodyPr wrap="square" rtlCol="0">
            <a:spAutoFit/>
          </a:bodyPr>
          <a:lstStyle/>
          <a:p>
            <a:r>
              <a:rPr lang="ca-ES" sz="1600" b="1" dirty="0" smtClean="0"/>
              <a:t>“</a:t>
            </a:r>
            <a:r>
              <a:rPr lang="ca-ES" sz="1600" b="1" dirty="0" err="1" smtClean="0"/>
              <a:t>Territorio</a:t>
            </a:r>
            <a:r>
              <a:rPr lang="ca-ES" sz="1600" b="1" dirty="0" smtClean="0"/>
              <a:t> </a:t>
            </a:r>
            <a:r>
              <a:rPr lang="ca-ES" sz="1600" b="1" dirty="0" err="1" smtClean="0"/>
              <a:t>Espadan</a:t>
            </a:r>
            <a:r>
              <a:rPr lang="ca-ES" sz="1600" b="1" dirty="0" smtClean="0"/>
              <a:t>” </a:t>
            </a:r>
            <a:r>
              <a:rPr lang="ca-ES" sz="1600" b="1" dirty="0" err="1" smtClean="0"/>
              <a:t>project</a:t>
            </a:r>
            <a:r>
              <a:rPr lang="ca-ES" sz="1600" b="1" dirty="0" smtClean="0"/>
              <a:t>: </a:t>
            </a:r>
            <a:r>
              <a:rPr lang="ca-ES" sz="1600" b="1" dirty="0" err="1" smtClean="0"/>
              <a:t>Participation</a:t>
            </a:r>
            <a:r>
              <a:rPr lang="ca-ES" sz="1600" b="1" dirty="0" smtClean="0"/>
              <a:t> to </a:t>
            </a:r>
            <a:r>
              <a:rPr lang="ca-ES" sz="1600" b="1" dirty="0" err="1" smtClean="0"/>
              <a:t>plan</a:t>
            </a:r>
            <a:r>
              <a:rPr lang="ca-ES" sz="1600" b="1" dirty="0" smtClean="0"/>
              <a:t> </a:t>
            </a:r>
            <a:r>
              <a:rPr lang="ca-ES" sz="1600" b="1" dirty="0" err="1" smtClean="0"/>
              <a:t>from</a:t>
            </a:r>
            <a:r>
              <a:rPr lang="ca-ES" sz="1600" b="1" dirty="0" smtClean="0"/>
              <a:t> </a:t>
            </a:r>
            <a:r>
              <a:rPr lang="ca-ES" sz="1600" b="1" dirty="0" err="1" smtClean="0"/>
              <a:t>the</a:t>
            </a:r>
            <a:r>
              <a:rPr lang="ca-ES" sz="1600" b="1" dirty="0" smtClean="0"/>
              <a:t> </a:t>
            </a:r>
            <a:r>
              <a:rPr lang="ca-ES" sz="1600" b="1" dirty="0" err="1" smtClean="0"/>
              <a:t>beginning</a:t>
            </a:r>
            <a:r>
              <a:rPr lang="ca-ES" sz="1600" b="1" dirty="0" smtClean="0"/>
              <a:t> </a:t>
            </a:r>
            <a:endParaRPr lang="ca-ES" sz="1600" b="1" dirty="0"/>
          </a:p>
        </p:txBody>
      </p:sp>
      <p:pic>
        <p:nvPicPr>
          <p:cNvPr id="15" name="Picture 3" descr="C:\Users\Arsipe\ARSIPE\ARSIPE_PROYECTOS\ARSIPE_PATRIMONI\PATRIMONI_17\congresos_patrimoni_2017\2017_italia\presentacion_italia\IMG_20170701_125355.jpg"/>
          <p:cNvPicPr>
            <a:picLocks noChangeAspect="1" noChangeArrowheads="1"/>
          </p:cNvPicPr>
          <p:nvPr/>
        </p:nvPicPr>
        <p:blipFill>
          <a:blip r:embed="rId6"/>
          <a:srcRect/>
          <a:stretch>
            <a:fillRect/>
          </a:stretch>
        </p:blipFill>
        <p:spPr bwMode="auto">
          <a:xfrm>
            <a:off x="6174654" y="1554156"/>
            <a:ext cx="2702757" cy="2027489"/>
          </a:xfrm>
          <a:prstGeom prst="rect">
            <a:avLst/>
          </a:prstGeom>
          <a:noFill/>
        </p:spPr>
      </p:pic>
      <p:sp>
        <p:nvSpPr>
          <p:cNvPr id="9" name="8 CuadroTexto"/>
          <p:cNvSpPr txBox="1"/>
          <p:nvPr/>
        </p:nvSpPr>
        <p:spPr>
          <a:xfrm>
            <a:off x="5322806" y="173915"/>
            <a:ext cx="3821194" cy="307777"/>
          </a:xfrm>
          <a:prstGeom prst="rect">
            <a:avLst/>
          </a:prstGeom>
          <a:noFill/>
        </p:spPr>
        <p:txBody>
          <a:bodyPr wrap="square" rtlCol="0">
            <a:spAutoFit/>
          </a:bodyPr>
          <a:lstStyle/>
          <a:p>
            <a:r>
              <a:rPr lang="es-ES" sz="1400" dirty="0" smtClean="0"/>
              <a:t>Faro </a:t>
            </a:r>
            <a:r>
              <a:rPr lang="es-ES" sz="1400" dirty="0" err="1" smtClean="0"/>
              <a:t>Convention</a:t>
            </a:r>
            <a:r>
              <a:rPr lang="es-ES" sz="1400" dirty="0" smtClean="0"/>
              <a:t> </a:t>
            </a:r>
            <a:r>
              <a:rPr lang="es-ES" sz="1400" dirty="0" err="1" smtClean="0"/>
              <a:t>Research</a:t>
            </a:r>
            <a:r>
              <a:rPr lang="es-ES" sz="1400" dirty="0" smtClean="0"/>
              <a:t> </a:t>
            </a:r>
            <a:r>
              <a:rPr lang="es-ES" sz="1400" dirty="0" err="1" smtClean="0"/>
              <a:t>Study</a:t>
            </a:r>
            <a:r>
              <a:rPr lang="es-ES" sz="1400" dirty="0" smtClean="0"/>
              <a:t>. </a:t>
            </a:r>
            <a:r>
              <a:rPr lang="es-ES" sz="1400" dirty="0" err="1" smtClean="0"/>
              <a:t>Fontecchio</a:t>
            </a:r>
            <a:r>
              <a:rPr lang="es-ES" sz="1400" dirty="0" smtClean="0"/>
              <a:t>, </a:t>
            </a:r>
            <a:r>
              <a:rPr lang="es-ES" sz="1400" dirty="0" err="1" smtClean="0"/>
              <a:t>Italy</a:t>
            </a:r>
            <a:endParaRPr lang="ca-ES" sz="1400" dirty="0"/>
          </a:p>
        </p:txBody>
      </p:sp>
      <p:pic>
        <p:nvPicPr>
          <p:cNvPr id="10" name="Picture 2" descr="Resultat d'imatges de logo council of europe"/>
          <p:cNvPicPr>
            <a:picLocks noChangeAspect="1" noChangeArrowheads="1"/>
          </p:cNvPicPr>
          <p:nvPr/>
        </p:nvPicPr>
        <p:blipFill>
          <a:blip r:embed="rId7"/>
          <a:srcRect/>
          <a:stretch>
            <a:fillRect/>
          </a:stretch>
        </p:blipFill>
        <p:spPr bwMode="auto">
          <a:xfrm>
            <a:off x="6301106" y="6098195"/>
            <a:ext cx="950427" cy="759805"/>
          </a:xfrm>
          <a:prstGeom prst="rect">
            <a:avLst/>
          </a:prstGeom>
          <a:noFill/>
        </p:spPr>
      </p:pic>
      <p:pic>
        <p:nvPicPr>
          <p:cNvPr id="11" name="Picture 3" descr="C:\Users\Arsipe\ARSIPE\ARSIPE_PROYECTOS\ARSIPE_PATRIMONI\PATRIMONI_17\logos_patrimoni\logonuevo_ujipeu.jpg"/>
          <p:cNvPicPr>
            <a:picLocks noChangeAspect="1" noChangeArrowheads="1"/>
          </p:cNvPicPr>
          <p:nvPr/>
        </p:nvPicPr>
        <p:blipFill>
          <a:blip r:embed="rId8"/>
          <a:srcRect/>
          <a:stretch>
            <a:fillRect/>
          </a:stretch>
        </p:blipFill>
        <p:spPr bwMode="auto">
          <a:xfrm>
            <a:off x="7307646" y="6324413"/>
            <a:ext cx="1703541" cy="486329"/>
          </a:xfrm>
          <a:prstGeom prst="rect">
            <a:avLst/>
          </a:prstGeom>
          <a:noFill/>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7" name="6 CuadroTexto"/>
          <p:cNvSpPr txBox="1"/>
          <p:nvPr/>
        </p:nvSpPr>
        <p:spPr>
          <a:xfrm>
            <a:off x="454826" y="527815"/>
            <a:ext cx="4912444" cy="369332"/>
          </a:xfrm>
          <a:prstGeom prst="rect">
            <a:avLst/>
          </a:prstGeom>
          <a:noFill/>
        </p:spPr>
        <p:txBody>
          <a:bodyPr wrap="square" rtlCol="0">
            <a:spAutoFit/>
          </a:bodyPr>
          <a:lstStyle/>
          <a:p>
            <a:r>
              <a:rPr lang="ca-ES" dirty="0" err="1" smtClean="0"/>
              <a:t>Key</a:t>
            </a:r>
            <a:r>
              <a:rPr lang="ca-ES" dirty="0" smtClean="0"/>
              <a:t>: </a:t>
            </a:r>
            <a:r>
              <a:rPr lang="ca-ES" b="1" dirty="0" err="1" smtClean="0"/>
              <a:t>people</a:t>
            </a:r>
            <a:r>
              <a:rPr lang="ca-ES" b="1" dirty="0" smtClean="0"/>
              <a:t> </a:t>
            </a:r>
            <a:r>
              <a:rPr lang="ca-ES" b="1" dirty="0" err="1" smtClean="0"/>
              <a:t>are</a:t>
            </a:r>
            <a:r>
              <a:rPr lang="ca-ES" b="1" dirty="0" smtClean="0"/>
              <a:t> </a:t>
            </a:r>
            <a:r>
              <a:rPr lang="ca-ES" b="1" dirty="0" err="1" smtClean="0"/>
              <a:t>the</a:t>
            </a:r>
            <a:r>
              <a:rPr lang="ca-ES" b="1" dirty="0" smtClean="0"/>
              <a:t> most important </a:t>
            </a:r>
            <a:r>
              <a:rPr lang="ca-ES" b="1" dirty="0" err="1" smtClean="0"/>
              <a:t>heritage</a:t>
            </a:r>
            <a:endParaRPr lang="ca-ES" b="1" dirty="0"/>
          </a:p>
        </p:txBody>
      </p:sp>
      <p:sp>
        <p:nvSpPr>
          <p:cNvPr id="12" name="11 Rectángulo"/>
          <p:cNvSpPr/>
          <p:nvPr/>
        </p:nvSpPr>
        <p:spPr>
          <a:xfrm>
            <a:off x="196282" y="2467152"/>
            <a:ext cx="4479236" cy="646331"/>
          </a:xfrm>
          <a:prstGeom prst="rect">
            <a:avLst/>
          </a:prstGeom>
        </p:spPr>
        <p:txBody>
          <a:bodyPr wrap="square">
            <a:spAutoFit/>
          </a:bodyPr>
          <a:lstStyle/>
          <a:p>
            <a:r>
              <a:rPr lang="ca-ES" dirty="0" err="1" smtClean="0"/>
              <a:t>Key</a:t>
            </a:r>
            <a:r>
              <a:rPr lang="ca-ES" dirty="0" smtClean="0"/>
              <a:t>: </a:t>
            </a:r>
            <a:r>
              <a:rPr lang="en-GB" b="1" dirty="0" smtClean="0"/>
              <a:t>learning about and promoting their cultural heritage</a:t>
            </a:r>
            <a:endParaRPr lang="ca-ES" b="1" dirty="0" smtClean="0"/>
          </a:p>
        </p:txBody>
      </p:sp>
      <p:sp>
        <p:nvSpPr>
          <p:cNvPr id="13" name="12 CuadroTexto"/>
          <p:cNvSpPr txBox="1"/>
          <p:nvPr/>
        </p:nvSpPr>
        <p:spPr>
          <a:xfrm>
            <a:off x="5322806" y="1717084"/>
            <a:ext cx="3146710" cy="369332"/>
          </a:xfrm>
          <a:prstGeom prst="rect">
            <a:avLst/>
          </a:prstGeom>
          <a:noFill/>
        </p:spPr>
        <p:txBody>
          <a:bodyPr wrap="square" rtlCol="0">
            <a:spAutoFit/>
          </a:bodyPr>
          <a:lstStyle/>
          <a:p>
            <a:r>
              <a:rPr lang="ca-ES" dirty="0" err="1" smtClean="0"/>
              <a:t>Key</a:t>
            </a:r>
            <a:r>
              <a:rPr lang="ca-ES" dirty="0" smtClean="0"/>
              <a:t>: </a:t>
            </a:r>
            <a:r>
              <a:rPr lang="ca-ES" b="1" dirty="0" err="1" smtClean="0"/>
              <a:t>ongoing</a:t>
            </a:r>
            <a:r>
              <a:rPr lang="ca-ES" b="1" dirty="0" smtClean="0"/>
              <a:t> processes</a:t>
            </a:r>
          </a:p>
        </p:txBody>
      </p:sp>
      <p:sp>
        <p:nvSpPr>
          <p:cNvPr id="15" name="14 CuadroTexto"/>
          <p:cNvSpPr txBox="1"/>
          <p:nvPr/>
        </p:nvSpPr>
        <p:spPr>
          <a:xfrm>
            <a:off x="196281" y="4070020"/>
            <a:ext cx="5028341" cy="369332"/>
          </a:xfrm>
          <a:prstGeom prst="rect">
            <a:avLst/>
          </a:prstGeom>
          <a:noFill/>
        </p:spPr>
        <p:txBody>
          <a:bodyPr wrap="square" rtlCol="0">
            <a:spAutoFit/>
          </a:bodyPr>
          <a:lstStyle/>
          <a:p>
            <a:r>
              <a:rPr lang="es-ES" dirty="0" smtClean="0"/>
              <a:t>Key: </a:t>
            </a:r>
            <a:r>
              <a:rPr lang="es-ES" b="1" dirty="0" err="1" smtClean="0"/>
              <a:t>the</a:t>
            </a:r>
            <a:r>
              <a:rPr lang="es-ES" b="1" dirty="0" smtClean="0"/>
              <a:t> </a:t>
            </a:r>
            <a:r>
              <a:rPr lang="es-ES" b="1" dirty="0" err="1" smtClean="0"/>
              <a:t>development</a:t>
            </a:r>
            <a:r>
              <a:rPr lang="es-ES" b="1" dirty="0" smtClean="0"/>
              <a:t> of a </a:t>
            </a:r>
            <a:r>
              <a:rPr lang="es-ES" b="1" dirty="0" err="1" smtClean="0"/>
              <a:t>common</a:t>
            </a:r>
            <a:r>
              <a:rPr lang="es-ES" b="1" dirty="0" smtClean="0"/>
              <a:t> </a:t>
            </a:r>
            <a:r>
              <a:rPr lang="es-ES" b="1" dirty="0" err="1" smtClean="0"/>
              <a:t>context</a:t>
            </a:r>
            <a:r>
              <a:rPr lang="es-ES" b="1" dirty="0" smtClean="0"/>
              <a:t> </a:t>
            </a:r>
          </a:p>
        </p:txBody>
      </p:sp>
      <p:sp>
        <p:nvSpPr>
          <p:cNvPr id="16" name="15 CuadroTexto"/>
          <p:cNvSpPr txBox="1"/>
          <p:nvPr/>
        </p:nvSpPr>
        <p:spPr>
          <a:xfrm>
            <a:off x="196282" y="5452839"/>
            <a:ext cx="7660257" cy="369332"/>
          </a:xfrm>
          <a:prstGeom prst="rect">
            <a:avLst/>
          </a:prstGeom>
          <a:noFill/>
        </p:spPr>
        <p:txBody>
          <a:bodyPr wrap="square" rtlCol="0">
            <a:spAutoFit/>
          </a:bodyPr>
          <a:lstStyle/>
          <a:p>
            <a:r>
              <a:rPr lang="ca-ES" dirty="0" err="1" smtClean="0"/>
              <a:t>Key</a:t>
            </a:r>
            <a:r>
              <a:rPr lang="ca-ES" dirty="0" smtClean="0"/>
              <a:t>: </a:t>
            </a:r>
            <a:r>
              <a:rPr lang="en-US" b="1" dirty="0" smtClean="0"/>
              <a:t>the search to share and export knowledge and foster interactions</a:t>
            </a:r>
            <a:endParaRPr lang="es-ES" b="1" dirty="0" smtClean="0"/>
          </a:p>
        </p:txBody>
      </p:sp>
      <p:pic>
        <p:nvPicPr>
          <p:cNvPr id="18" name="Picture 5" descr="C:\Users\Arsipe\Desktop\capsanes.JPG"/>
          <p:cNvPicPr>
            <a:picLocks noChangeAspect="1" noChangeArrowheads="1"/>
          </p:cNvPicPr>
          <p:nvPr/>
        </p:nvPicPr>
        <p:blipFill>
          <a:blip r:embed="rId3"/>
          <a:srcRect/>
          <a:stretch>
            <a:fillRect/>
          </a:stretch>
        </p:blipFill>
        <p:spPr bwMode="auto">
          <a:xfrm>
            <a:off x="5166364" y="2271082"/>
            <a:ext cx="3968150" cy="2976113"/>
          </a:xfrm>
          <a:prstGeom prst="rect">
            <a:avLst/>
          </a:prstGeom>
          <a:noFill/>
        </p:spPr>
      </p:pic>
      <p:sp>
        <p:nvSpPr>
          <p:cNvPr id="20" name="19 CuadroTexto"/>
          <p:cNvSpPr txBox="1"/>
          <p:nvPr/>
        </p:nvSpPr>
        <p:spPr>
          <a:xfrm>
            <a:off x="5322806" y="173915"/>
            <a:ext cx="3821194" cy="307777"/>
          </a:xfrm>
          <a:prstGeom prst="rect">
            <a:avLst/>
          </a:prstGeom>
          <a:noFill/>
        </p:spPr>
        <p:txBody>
          <a:bodyPr wrap="square" rtlCol="0">
            <a:spAutoFit/>
          </a:bodyPr>
          <a:lstStyle/>
          <a:p>
            <a:r>
              <a:rPr lang="es-ES" sz="1400" dirty="0" smtClean="0"/>
              <a:t>Faro </a:t>
            </a:r>
            <a:r>
              <a:rPr lang="es-ES" sz="1400" dirty="0" err="1" smtClean="0"/>
              <a:t>Convention</a:t>
            </a:r>
            <a:r>
              <a:rPr lang="es-ES" sz="1400" dirty="0" smtClean="0"/>
              <a:t> </a:t>
            </a:r>
            <a:r>
              <a:rPr lang="es-ES" sz="1400" dirty="0" err="1" smtClean="0"/>
              <a:t>Research</a:t>
            </a:r>
            <a:r>
              <a:rPr lang="es-ES" sz="1400" dirty="0" smtClean="0"/>
              <a:t> </a:t>
            </a:r>
            <a:r>
              <a:rPr lang="es-ES" sz="1400" dirty="0" err="1" smtClean="0"/>
              <a:t>Study</a:t>
            </a:r>
            <a:r>
              <a:rPr lang="es-ES" sz="1400" dirty="0" smtClean="0"/>
              <a:t>. </a:t>
            </a:r>
            <a:r>
              <a:rPr lang="es-ES" sz="1400" dirty="0" err="1" smtClean="0"/>
              <a:t>Fontecchio</a:t>
            </a:r>
            <a:r>
              <a:rPr lang="es-ES" sz="1400" dirty="0" smtClean="0"/>
              <a:t>, </a:t>
            </a:r>
            <a:r>
              <a:rPr lang="es-ES" sz="1400" dirty="0" err="1" smtClean="0"/>
              <a:t>Italy</a:t>
            </a:r>
            <a:endParaRPr lang="ca-ES" sz="1400" dirty="0"/>
          </a:p>
        </p:txBody>
      </p:sp>
      <p:pic>
        <p:nvPicPr>
          <p:cNvPr id="21" name="Picture 2" descr="Resultat d'imatges de logo council of europe"/>
          <p:cNvPicPr>
            <a:picLocks noChangeAspect="1" noChangeArrowheads="1"/>
          </p:cNvPicPr>
          <p:nvPr/>
        </p:nvPicPr>
        <p:blipFill>
          <a:blip r:embed="rId4"/>
          <a:srcRect/>
          <a:stretch>
            <a:fillRect/>
          </a:stretch>
        </p:blipFill>
        <p:spPr bwMode="auto">
          <a:xfrm>
            <a:off x="5367270" y="5893526"/>
            <a:ext cx="1256175" cy="1004231"/>
          </a:xfrm>
          <a:prstGeom prst="rect">
            <a:avLst/>
          </a:prstGeom>
          <a:noFill/>
        </p:spPr>
      </p:pic>
      <p:pic>
        <p:nvPicPr>
          <p:cNvPr id="22" name="Picture 3" descr="C:\Users\Arsipe\ARSIPE\ARSIPE_PROYECTOS\ARSIPE_PATRIMONI\PATRIMONI_17\logos_patrimoni\logonuevo_ujipeu.jpg"/>
          <p:cNvPicPr>
            <a:picLocks noChangeAspect="1" noChangeArrowheads="1"/>
          </p:cNvPicPr>
          <p:nvPr/>
        </p:nvPicPr>
        <p:blipFill>
          <a:blip r:embed="rId5"/>
          <a:srcRect/>
          <a:stretch>
            <a:fillRect/>
          </a:stretch>
        </p:blipFill>
        <p:spPr bwMode="auto">
          <a:xfrm>
            <a:off x="6578054" y="6116129"/>
            <a:ext cx="2433134" cy="694614"/>
          </a:xfrm>
          <a:prstGeom prst="rect">
            <a:avLst/>
          </a:prstGeom>
          <a:noFill/>
        </p:spPr>
      </p:pic>
      <p:sp>
        <p:nvSpPr>
          <p:cNvPr id="11" name="10 CuadroTexto"/>
          <p:cNvSpPr txBox="1"/>
          <p:nvPr/>
        </p:nvSpPr>
        <p:spPr>
          <a:xfrm>
            <a:off x="3154894" y="1127979"/>
            <a:ext cx="5158954" cy="369332"/>
          </a:xfrm>
          <a:prstGeom prst="rect">
            <a:avLst/>
          </a:prstGeom>
          <a:noFill/>
        </p:spPr>
        <p:txBody>
          <a:bodyPr wrap="square" rtlCol="0">
            <a:spAutoFit/>
          </a:bodyPr>
          <a:lstStyle/>
          <a:p>
            <a:r>
              <a:rPr lang="ca-ES" dirty="0" err="1" smtClean="0"/>
              <a:t>Key</a:t>
            </a:r>
            <a:r>
              <a:rPr lang="ca-ES" dirty="0" smtClean="0"/>
              <a:t>: </a:t>
            </a:r>
            <a:r>
              <a:rPr lang="ca-ES" b="1" dirty="0" err="1" smtClean="0"/>
              <a:t>emotion</a:t>
            </a:r>
            <a:r>
              <a:rPr lang="ca-ES" b="1" dirty="0" smtClean="0"/>
              <a:t>, </a:t>
            </a:r>
            <a:r>
              <a:rPr lang="ca-ES" b="1" dirty="0" err="1" smtClean="0"/>
              <a:t>identification</a:t>
            </a:r>
            <a:r>
              <a:rPr lang="ca-ES" b="1" dirty="0" smtClean="0"/>
              <a:t>, </a:t>
            </a:r>
            <a:r>
              <a:rPr lang="ca-ES" b="1" dirty="0" err="1" smtClean="0"/>
              <a:t>belonging</a:t>
            </a:r>
            <a:endParaRPr lang="ca-ES" b="1" dirty="0"/>
          </a:p>
        </p:txBody>
      </p:sp>
      <p:sp>
        <p:nvSpPr>
          <p:cNvPr id="14" name="13 Rectángulo"/>
          <p:cNvSpPr/>
          <p:nvPr/>
        </p:nvSpPr>
        <p:spPr>
          <a:xfrm>
            <a:off x="196281" y="1328034"/>
            <a:ext cx="2479692" cy="369332"/>
          </a:xfrm>
          <a:prstGeom prst="rect">
            <a:avLst/>
          </a:prstGeom>
        </p:spPr>
        <p:txBody>
          <a:bodyPr wrap="square">
            <a:spAutoFit/>
          </a:bodyPr>
          <a:lstStyle/>
          <a:p>
            <a:r>
              <a:rPr lang="ca-ES" dirty="0" err="1" smtClean="0"/>
              <a:t>Key</a:t>
            </a:r>
            <a:r>
              <a:rPr lang="ca-ES" dirty="0" smtClean="0"/>
              <a:t>: </a:t>
            </a:r>
            <a:r>
              <a:rPr lang="en-GB" b="1" dirty="0" smtClean="0"/>
              <a:t>horizontality</a:t>
            </a:r>
            <a:endParaRPr lang="ca-ES" b="1" dirty="0" smtClean="0"/>
          </a:p>
        </p:txBody>
      </p:sp>
      <p:sp>
        <p:nvSpPr>
          <p:cNvPr id="17" name="16 Rectángulo"/>
          <p:cNvSpPr/>
          <p:nvPr/>
        </p:nvSpPr>
        <p:spPr>
          <a:xfrm>
            <a:off x="2191357" y="1917139"/>
            <a:ext cx="2273132" cy="369332"/>
          </a:xfrm>
          <a:prstGeom prst="rect">
            <a:avLst/>
          </a:prstGeom>
        </p:spPr>
        <p:txBody>
          <a:bodyPr wrap="square">
            <a:spAutoFit/>
          </a:bodyPr>
          <a:lstStyle/>
          <a:p>
            <a:r>
              <a:rPr lang="ca-ES" dirty="0" err="1" smtClean="0"/>
              <a:t>Key</a:t>
            </a:r>
            <a:r>
              <a:rPr lang="ca-ES" dirty="0" smtClean="0"/>
              <a:t>: </a:t>
            </a:r>
            <a:r>
              <a:rPr lang="en-GB" b="1" dirty="0" smtClean="0"/>
              <a:t>collaboration</a:t>
            </a:r>
            <a:endParaRPr lang="ca-ES" b="1" dirty="0" smtClean="0"/>
          </a:p>
        </p:txBody>
      </p:sp>
      <p:sp>
        <p:nvSpPr>
          <p:cNvPr id="19" name="18 Rectángulo"/>
          <p:cNvSpPr/>
          <p:nvPr/>
        </p:nvSpPr>
        <p:spPr>
          <a:xfrm>
            <a:off x="1054791" y="3303917"/>
            <a:ext cx="4200206" cy="369332"/>
          </a:xfrm>
          <a:prstGeom prst="rect">
            <a:avLst/>
          </a:prstGeom>
        </p:spPr>
        <p:txBody>
          <a:bodyPr wrap="square">
            <a:spAutoFit/>
          </a:bodyPr>
          <a:lstStyle/>
          <a:p>
            <a:r>
              <a:rPr lang="ca-ES" dirty="0" err="1" smtClean="0"/>
              <a:t>Key</a:t>
            </a:r>
            <a:r>
              <a:rPr lang="ca-ES" dirty="0" smtClean="0"/>
              <a:t>: </a:t>
            </a:r>
            <a:r>
              <a:rPr lang="en-GB" b="1" dirty="0" smtClean="0"/>
              <a:t>participation from the beginning</a:t>
            </a:r>
            <a:endParaRPr lang="ca-ES" b="1" dirty="0" smtClean="0"/>
          </a:p>
        </p:txBody>
      </p:sp>
      <p:sp>
        <p:nvSpPr>
          <p:cNvPr id="23" name="22 Rectángulo"/>
          <p:cNvSpPr/>
          <p:nvPr/>
        </p:nvSpPr>
        <p:spPr>
          <a:xfrm>
            <a:off x="1074144" y="4769451"/>
            <a:ext cx="3858382" cy="369332"/>
          </a:xfrm>
          <a:prstGeom prst="rect">
            <a:avLst/>
          </a:prstGeom>
        </p:spPr>
        <p:txBody>
          <a:bodyPr wrap="square">
            <a:spAutoFit/>
          </a:bodyPr>
          <a:lstStyle/>
          <a:p>
            <a:r>
              <a:rPr lang="ca-ES" dirty="0" err="1" smtClean="0"/>
              <a:t>Key</a:t>
            </a:r>
            <a:r>
              <a:rPr lang="ca-ES" dirty="0" smtClean="0"/>
              <a:t>: </a:t>
            </a:r>
            <a:r>
              <a:rPr lang="en-US" b="1" dirty="0" smtClean="0"/>
              <a:t>bottom-up approaches</a:t>
            </a:r>
            <a:endParaRPr lang="ca-ES" b="1" dirty="0" smtClean="0"/>
          </a:p>
        </p:txBody>
      </p:sp>
      <p:sp>
        <p:nvSpPr>
          <p:cNvPr id="24" name="23 Rectángulo"/>
          <p:cNvSpPr/>
          <p:nvPr/>
        </p:nvSpPr>
        <p:spPr>
          <a:xfrm>
            <a:off x="6623445" y="727869"/>
            <a:ext cx="2273132" cy="369332"/>
          </a:xfrm>
          <a:prstGeom prst="rect">
            <a:avLst/>
          </a:prstGeom>
        </p:spPr>
        <p:txBody>
          <a:bodyPr wrap="square">
            <a:spAutoFit/>
          </a:bodyPr>
          <a:lstStyle/>
          <a:p>
            <a:r>
              <a:rPr lang="ca-ES" dirty="0" err="1" smtClean="0"/>
              <a:t>Key</a:t>
            </a:r>
            <a:r>
              <a:rPr lang="ca-ES" dirty="0" smtClean="0"/>
              <a:t>: </a:t>
            </a:r>
            <a:r>
              <a:rPr lang="en-GB" b="1" dirty="0" smtClean="0"/>
              <a:t>inclusion</a:t>
            </a:r>
            <a:endParaRPr lang="ca-ES" b="1" dirty="0" smtClean="0"/>
          </a:p>
        </p:txBody>
      </p:sp>
      <p:sp>
        <p:nvSpPr>
          <p:cNvPr id="25" name="24 Rectángulo"/>
          <p:cNvSpPr/>
          <p:nvPr/>
        </p:nvSpPr>
        <p:spPr>
          <a:xfrm>
            <a:off x="732749" y="6116129"/>
            <a:ext cx="4199777" cy="369332"/>
          </a:xfrm>
          <a:prstGeom prst="rect">
            <a:avLst/>
          </a:prstGeom>
        </p:spPr>
        <p:txBody>
          <a:bodyPr wrap="square">
            <a:spAutoFit/>
          </a:bodyPr>
          <a:lstStyle/>
          <a:p>
            <a:r>
              <a:rPr lang="ca-ES" dirty="0" err="1" smtClean="0"/>
              <a:t>Key</a:t>
            </a:r>
            <a:r>
              <a:rPr lang="ca-ES" dirty="0" smtClean="0"/>
              <a:t>: </a:t>
            </a:r>
            <a:r>
              <a:rPr lang="en-GB" b="1" dirty="0" smtClean="0"/>
              <a:t>network of heritage communities</a:t>
            </a:r>
            <a:endParaRPr lang="ca-ES" b="1" dirty="0" smtClean="0"/>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8"/>
          <p:cNvSpPr txBox="1">
            <a:spLocks/>
          </p:cNvSpPr>
          <p:nvPr/>
        </p:nvSpPr>
        <p:spPr>
          <a:xfrm>
            <a:off x="416804" y="1495425"/>
            <a:ext cx="8229600" cy="4552950"/>
          </a:xfrm>
          <a:prstGeom prst="rect">
            <a:avLst/>
          </a:prstGeom>
        </p:spPr>
        <p:txBody>
          <a:bodyPr vert="horz" lIns="91425" tIns="91425" rIns="91425" bIns="91425" rtlCol="0" anchor="t" anchorCtr="0">
            <a:noAutofit/>
          </a:bodyPr>
          <a:lstStyle/>
          <a:p>
            <a:pPr marL="342900" marR="0" lvl="0" indent="-342900" algn="l" defTabSz="457200" rtl="0" eaLnBrk="1" fontAlgn="auto" latinLnBrk="0" hangingPunct="1">
              <a:lnSpc>
                <a:spcPct val="100000"/>
              </a:lnSpc>
              <a:spcBef>
                <a:spcPts val="0"/>
              </a:spcBef>
              <a:spcAft>
                <a:spcPts val="0"/>
              </a:spcAft>
              <a:buClrTx/>
              <a:buSzTx/>
              <a:buFont typeface="Arial"/>
              <a:buNone/>
              <a:tabLst/>
              <a:defRPr/>
            </a:pPr>
            <a:endParaRPr kumimoji="0" lang="es-ES" sz="1800" b="0" i="0" u="none" strike="noStrike" kern="1200" cap="none" spc="0" normalizeH="0" baseline="0" noProof="0" dirty="0">
              <a:ln>
                <a:noFill/>
              </a:ln>
              <a:solidFill>
                <a:schemeClr val="tx1"/>
              </a:solidFill>
              <a:effectLst/>
              <a:uLnTx/>
              <a:uFillTx/>
              <a:latin typeface="Calibri"/>
              <a:ea typeface="Calibri"/>
              <a:cs typeface="Calibri"/>
              <a:sym typeface="Calibri"/>
            </a:endParaRPr>
          </a:p>
        </p:txBody>
      </p:sp>
      <p:sp>
        <p:nvSpPr>
          <p:cNvPr id="13" name="12 Rectángulo"/>
          <p:cNvSpPr/>
          <p:nvPr/>
        </p:nvSpPr>
        <p:spPr>
          <a:xfrm>
            <a:off x="600152" y="2788752"/>
            <a:ext cx="4049486" cy="1077218"/>
          </a:xfrm>
          <a:prstGeom prst="rect">
            <a:avLst/>
          </a:prstGeom>
        </p:spPr>
        <p:txBody>
          <a:bodyPr wrap="square">
            <a:spAutoFit/>
          </a:bodyPr>
          <a:lstStyle/>
          <a:p>
            <a:pPr defTabSz="914400" fontAlgn="base">
              <a:spcBef>
                <a:spcPct val="0"/>
              </a:spcBef>
              <a:spcAft>
                <a:spcPct val="0"/>
              </a:spcAft>
            </a:pPr>
            <a:r>
              <a:rPr lang="en-GB" sz="1600" b="1" dirty="0" smtClean="0"/>
              <a:t>The </a:t>
            </a:r>
            <a:r>
              <a:rPr lang="en-GB" sz="1600" b="1" dirty="0" err="1" smtClean="0"/>
              <a:t>Patrimoni</a:t>
            </a:r>
            <a:r>
              <a:rPr lang="en-GB" sz="1600" b="1" dirty="0" smtClean="0"/>
              <a:t> project </a:t>
            </a:r>
            <a:r>
              <a:rPr lang="en-GB" sz="1600" dirty="0" smtClean="0"/>
              <a:t>is an initiative of the University Extension Programme (PEU) of the </a:t>
            </a:r>
            <a:r>
              <a:rPr lang="en-GB" sz="1600" dirty="0" err="1" smtClean="0"/>
              <a:t>Jaume</a:t>
            </a:r>
            <a:r>
              <a:rPr lang="en-GB" sz="1600" dirty="0" smtClean="0"/>
              <a:t> I University of </a:t>
            </a:r>
            <a:r>
              <a:rPr lang="en-GB" sz="1600" dirty="0" err="1" smtClean="0"/>
              <a:t>Castellón</a:t>
            </a:r>
            <a:r>
              <a:rPr lang="en-GB" sz="1600" dirty="0" smtClean="0"/>
              <a:t> (Spain)</a:t>
            </a:r>
          </a:p>
          <a:p>
            <a:pPr defTabSz="914400" fontAlgn="base">
              <a:spcBef>
                <a:spcPct val="0"/>
              </a:spcBef>
              <a:spcAft>
                <a:spcPct val="0"/>
              </a:spcAft>
            </a:pPr>
            <a:endParaRPr lang="en-GB" sz="1600" dirty="0" smtClean="0"/>
          </a:p>
        </p:txBody>
      </p:sp>
      <p:pic>
        <p:nvPicPr>
          <p:cNvPr id="8" name="7 Imagen" descr="Provincia_Castelló.jpg"/>
          <p:cNvPicPr>
            <a:picLocks noChangeAspect="1"/>
          </p:cNvPicPr>
          <p:nvPr/>
        </p:nvPicPr>
        <p:blipFill>
          <a:blip r:embed="rId3" cstate="print"/>
          <a:stretch>
            <a:fillRect/>
          </a:stretch>
        </p:blipFill>
        <p:spPr>
          <a:xfrm>
            <a:off x="4490971" y="2788752"/>
            <a:ext cx="1663670" cy="1068388"/>
          </a:xfrm>
          <a:prstGeom prst="rect">
            <a:avLst/>
          </a:prstGeom>
        </p:spPr>
      </p:pic>
      <p:pic>
        <p:nvPicPr>
          <p:cNvPr id="9" name="8 Imagen" descr="peu_castellon.jpg"/>
          <p:cNvPicPr>
            <a:picLocks noChangeAspect="1"/>
          </p:cNvPicPr>
          <p:nvPr/>
        </p:nvPicPr>
        <p:blipFill>
          <a:blip r:embed="rId4" cstate="print"/>
          <a:stretch>
            <a:fillRect/>
          </a:stretch>
        </p:blipFill>
        <p:spPr>
          <a:xfrm>
            <a:off x="6051124" y="798174"/>
            <a:ext cx="2819280" cy="2354015"/>
          </a:xfrm>
          <a:prstGeom prst="rect">
            <a:avLst/>
          </a:prstGeom>
        </p:spPr>
      </p:pic>
      <p:pic>
        <p:nvPicPr>
          <p:cNvPr id="15" name="Picture 3" descr="C:\Users\Arsipe\ARSIPE\ARSIPE_PROYECTOS\ARSIPE_PATRIMONI\PATRIMONI_16\WEB_PATRIMONI_2016\imatges_patrimoni\Patrimoni\12_vt_ares_maig12\08_ares_12.JPG"/>
          <p:cNvPicPr>
            <a:picLocks noChangeAspect="1" noChangeArrowheads="1"/>
          </p:cNvPicPr>
          <p:nvPr/>
        </p:nvPicPr>
        <p:blipFill>
          <a:blip r:embed="rId5"/>
          <a:srcRect/>
          <a:stretch>
            <a:fillRect/>
          </a:stretch>
        </p:blipFill>
        <p:spPr bwMode="auto">
          <a:xfrm>
            <a:off x="600152" y="781446"/>
            <a:ext cx="2479674" cy="1660004"/>
          </a:xfrm>
          <a:prstGeom prst="rect">
            <a:avLst/>
          </a:prstGeom>
          <a:noFill/>
        </p:spPr>
      </p:pic>
      <p:pic>
        <p:nvPicPr>
          <p:cNvPr id="16" name="Picture 4" descr="C:\Users\Arsipe\ARSIPE\ARSIPE_PROYECTOS\ARSIPE_PATRIMONI\PATRIMONI_16\WEB_PATRIMONI_2016\imatges_patrimoni\Patrimoni\14_vt_patrimoni_rural_construitii_nov12\08_construit2_12.JPG"/>
          <p:cNvPicPr>
            <a:picLocks noChangeAspect="1" noChangeArrowheads="1"/>
          </p:cNvPicPr>
          <p:nvPr/>
        </p:nvPicPr>
        <p:blipFill>
          <a:blip r:embed="rId6"/>
          <a:srcRect/>
          <a:stretch>
            <a:fillRect/>
          </a:stretch>
        </p:blipFill>
        <p:spPr bwMode="auto">
          <a:xfrm>
            <a:off x="3253103" y="798174"/>
            <a:ext cx="2457235" cy="1643276"/>
          </a:xfrm>
          <a:prstGeom prst="rect">
            <a:avLst/>
          </a:prstGeom>
          <a:noFill/>
        </p:spPr>
      </p:pic>
      <p:sp>
        <p:nvSpPr>
          <p:cNvPr id="23" name="22 CuadroTexto"/>
          <p:cNvSpPr txBox="1"/>
          <p:nvPr/>
        </p:nvSpPr>
        <p:spPr>
          <a:xfrm>
            <a:off x="5322806" y="173915"/>
            <a:ext cx="3821194" cy="307777"/>
          </a:xfrm>
          <a:prstGeom prst="rect">
            <a:avLst/>
          </a:prstGeom>
          <a:noFill/>
        </p:spPr>
        <p:txBody>
          <a:bodyPr wrap="square" rtlCol="0">
            <a:spAutoFit/>
          </a:bodyPr>
          <a:lstStyle/>
          <a:p>
            <a:r>
              <a:rPr lang="es-ES" sz="1400" dirty="0" smtClean="0"/>
              <a:t>Faro </a:t>
            </a:r>
            <a:r>
              <a:rPr lang="es-ES" sz="1400" dirty="0" err="1" smtClean="0"/>
              <a:t>Convention</a:t>
            </a:r>
            <a:r>
              <a:rPr lang="es-ES" sz="1400" dirty="0" smtClean="0"/>
              <a:t> </a:t>
            </a:r>
            <a:r>
              <a:rPr lang="es-ES" sz="1400" dirty="0" err="1" smtClean="0"/>
              <a:t>Research</a:t>
            </a:r>
            <a:r>
              <a:rPr lang="es-ES" sz="1400" dirty="0" smtClean="0"/>
              <a:t> </a:t>
            </a:r>
            <a:r>
              <a:rPr lang="es-ES" sz="1400" dirty="0" err="1" smtClean="0"/>
              <a:t>Study</a:t>
            </a:r>
            <a:r>
              <a:rPr lang="es-ES" sz="1400" dirty="0" smtClean="0"/>
              <a:t>. </a:t>
            </a:r>
            <a:r>
              <a:rPr lang="es-ES" sz="1400" dirty="0" err="1" smtClean="0"/>
              <a:t>Fontecchio</a:t>
            </a:r>
            <a:r>
              <a:rPr lang="es-ES" sz="1400" dirty="0" smtClean="0"/>
              <a:t>, </a:t>
            </a:r>
            <a:r>
              <a:rPr lang="es-ES" sz="1400" dirty="0" err="1" smtClean="0"/>
              <a:t>Italy</a:t>
            </a:r>
            <a:endParaRPr lang="ca-ES" sz="1400" dirty="0"/>
          </a:p>
        </p:txBody>
      </p:sp>
      <p:pic>
        <p:nvPicPr>
          <p:cNvPr id="24" name="Picture 2" descr="Resultat d'imatges de logo council of europe"/>
          <p:cNvPicPr>
            <a:picLocks noChangeAspect="1" noChangeArrowheads="1"/>
          </p:cNvPicPr>
          <p:nvPr/>
        </p:nvPicPr>
        <p:blipFill>
          <a:blip r:embed="rId7"/>
          <a:srcRect/>
          <a:stretch>
            <a:fillRect/>
          </a:stretch>
        </p:blipFill>
        <p:spPr bwMode="auto">
          <a:xfrm>
            <a:off x="6301106" y="6098195"/>
            <a:ext cx="950427" cy="759805"/>
          </a:xfrm>
          <a:prstGeom prst="rect">
            <a:avLst/>
          </a:prstGeom>
          <a:noFill/>
        </p:spPr>
      </p:pic>
      <p:pic>
        <p:nvPicPr>
          <p:cNvPr id="25" name="Picture 3" descr="C:\Users\Arsipe\ARSIPE\ARSIPE_PROYECTOS\ARSIPE_PATRIMONI\PATRIMONI_17\logos_patrimoni\logonuevo_ujipeu.jpg"/>
          <p:cNvPicPr>
            <a:picLocks noChangeAspect="1" noChangeArrowheads="1"/>
          </p:cNvPicPr>
          <p:nvPr/>
        </p:nvPicPr>
        <p:blipFill>
          <a:blip r:embed="rId8"/>
          <a:srcRect/>
          <a:stretch>
            <a:fillRect/>
          </a:stretch>
        </p:blipFill>
        <p:spPr bwMode="auto">
          <a:xfrm>
            <a:off x="7307646" y="6324413"/>
            <a:ext cx="1703541" cy="486329"/>
          </a:xfrm>
          <a:prstGeom prst="rect">
            <a:avLst/>
          </a:prstGeom>
          <a:noFill/>
        </p:spPr>
      </p:pic>
      <p:pic>
        <p:nvPicPr>
          <p:cNvPr id="14" name="Picture 3" descr="C:\Users\Arsipe\ARSIPE\ARSIPE_PROYECTOS\ARSIPE_PATRIMONI\PATRIMONI_15\Patrimoni_asesoramiento_2015\costur_2015\noticia_post_mostra\costur5_bailes a la plaza.JPG"/>
          <p:cNvPicPr>
            <a:picLocks noChangeAspect="1" noChangeArrowheads="1"/>
          </p:cNvPicPr>
          <p:nvPr/>
        </p:nvPicPr>
        <p:blipFill>
          <a:blip r:embed="rId9"/>
          <a:srcRect/>
          <a:stretch>
            <a:fillRect/>
          </a:stretch>
        </p:blipFill>
        <p:spPr bwMode="auto">
          <a:xfrm>
            <a:off x="595490" y="4093486"/>
            <a:ext cx="2488412" cy="1659474"/>
          </a:xfrm>
          <a:prstGeom prst="rect">
            <a:avLst/>
          </a:prstGeom>
          <a:noFill/>
        </p:spPr>
      </p:pic>
      <p:pic>
        <p:nvPicPr>
          <p:cNvPr id="18" name="Picture 2" descr="C:\Users\Arsipe\ARSIPE\ARSIPE_PROYECTOS\ARSIPE_PATRIMONI\PATRIMONI_16\WEB_PATRIMONI_2016\imatges_patrimoni\Patrimoni\24_vtaltura_mayo16\08_2016_vt_altura_pacomas03.JPG"/>
          <p:cNvPicPr>
            <a:picLocks noChangeAspect="1" noChangeArrowheads="1"/>
          </p:cNvPicPr>
          <p:nvPr/>
        </p:nvPicPr>
        <p:blipFill>
          <a:blip r:embed="rId10"/>
          <a:srcRect/>
          <a:stretch>
            <a:fillRect/>
          </a:stretch>
        </p:blipFill>
        <p:spPr bwMode="auto">
          <a:xfrm>
            <a:off x="3291142" y="4101538"/>
            <a:ext cx="2419196" cy="1696671"/>
          </a:xfrm>
          <a:prstGeom prst="rect">
            <a:avLst/>
          </a:prstGeom>
          <a:noFill/>
        </p:spPr>
      </p:pic>
      <p:pic>
        <p:nvPicPr>
          <p:cNvPr id="19" name="Shape 26"/>
          <p:cNvPicPr preferRelativeResize="0"/>
          <p:nvPr/>
        </p:nvPicPr>
        <p:blipFill>
          <a:blip r:embed="rId11"/>
          <a:stretch>
            <a:fillRect/>
          </a:stretch>
        </p:blipFill>
        <p:spPr>
          <a:xfrm>
            <a:off x="5919888" y="4061562"/>
            <a:ext cx="2524125" cy="1723322"/>
          </a:xfrm>
          <a:prstGeom prst="rect">
            <a:avLst/>
          </a:prstGeom>
        </p:spPr>
      </p:pic>
    </p:spTree>
    <p:extLst>
      <p:ext uri="{BB962C8B-B14F-4D97-AF65-F5344CB8AC3E}">
        <p14:creationId xmlns="" xmlns:p14="http://schemas.microsoft.com/office/powerpoint/2010/main" val="42415252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8"/>
          <p:cNvSpPr txBox="1">
            <a:spLocks/>
          </p:cNvSpPr>
          <p:nvPr/>
        </p:nvSpPr>
        <p:spPr>
          <a:xfrm>
            <a:off x="416804" y="1495425"/>
            <a:ext cx="8229600" cy="4552950"/>
          </a:xfrm>
          <a:prstGeom prst="rect">
            <a:avLst/>
          </a:prstGeom>
        </p:spPr>
        <p:txBody>
          <a:bodyPr vert="horz" lIns="91425" tIns="91425" rIns="91425" bIns="91425" rtlCol="0" anchor="t" anchorCtr="0">
            <a:noAutofit/>
          </a:bodyPr>
          <a:lstStyle/>
          <a:p>
            <a:pPr marL="342900" marR="0" lvl="0" indent="-342900" algn="l" defTabSz="457200" rtl="0" eaLnBrk="1" fontAlgn="auto" latinLnBrk="0" hangingPunct="1">
              <a:lnSpc>
                <a:spcPct val="100000"/>
              </a:lnSpc>
              <a:spcBef>
                <a:spcPts val="0"/>
              </a:spcBef>
              <a:spcAft>
                <a:spcPts val="0"/>
              </a:spcAft>
              <a:buClrTx/>
              <a:buSzTx/>
              <a:buFont typeface="Arial"/>
              <a:buNone/>
              <a:tabLst/>
              <a:defRPr/>
            </a:pPr>
            <a:endParaRPr kumimoji="0" lang="es-ES" sz="1800" b="0" i="0" u="none" strike="noStrike" kern="1200" cap="none" spc="0" normalizeH="0" baseline="0" noProof="0" dirty="0">
              <a:ln>
                <a:noFill/>
              </a:ln>
              <a:solidFill>
                <a:schemeClr val="tx1"/>
              </a:solidFill>
              <a:effectLst/>
              <a:uLnTx/>
              <a:uFillTx/>
              <a:latin typeface="Calibri"/>
              <a:ea typeface="Calibri"/>
              <a:cs typeface="Calibri"/>
              <a:sym typeface="Calibri"/>
            </a:endParaRPr>
          </a:p>
        </p:txBody>
      </p:sp>
      <p:sp>
        <p:nvSpPr>
          <p:cNvPr id="13" name="12 Rectángulo"/>
          <p:cNvSpPr/>
          <p:nvPr/>
        </p:nvSpPr>
        <p:spPr>
          <a:xfrm>
            <a:off x="645327" y="1495425"/>
            <a:ext cx="7803348" cy="1815882"/>
          </a:xfrm>
          <a:prstGeom prst="rect">
            <a:avLst/>
          </a:prstGeom>
        </p:spPr>
        <p:txBody>
          <a:bodyPr wrap="square">
            <a:spAutoFit/>
          </a:bodyPr>
          <a:lstStyle/>
          <a:p>
            <a:pPr defTabSz="914400" fontAlgn="base">
              <a:spcBef>
                <a:spcPct val="0"/>
              </a:spcBef>
              <a:spcAft>
                <a:spcPct val="0"/>
              </a:spcAft>
            </a:pPr>
            <a:r>
              <a:rPr lang="en-GB" sz="1600" b="1" dirty="0" smtClean="0"/>
              <a:t>The </a:t>
            </a:r>
            <a:r>
              <a:rPr lang="en-GB" sz="1600" b="1" dirty="0" err="1" smtClean="0"/>
              <a:t>Patrimoni</a:t>
            </a:r>
            <a:r>
              <a:rPr lang="en-GB" sz="1600" b="1" dirty="0" smtClean="0"/>
              <a:t> project:</a:t>
            </a:r>
          </a:p>
          <a:p>
            <a:pPr defTabSz="914400" fontAlgn="base">
              <a:spcBef>
                <a:spcPct val="0"/>
              </a:spcBef>
              <a:spcAft>
                <a:spcPct val="0"/>
              </a:spcAft>
            </a:pPr>
            <a:endParaRPr lang="en-GB" sz="1600" b="1" dirty="0" smtClean="0"/>
          </a:p>
          <a:p>
            <a:pPr defTabSz="914400" fontAlgn="base">
              <a:spcBef>
                <a:spcPct val="0"/>
              </a:spcBef>
              <a:spcAft>
                <a:spcPct val="0"/>
              </a:spcAft>
            </a:pPr>
            <a:r>
              <a:rPr lang="en-GB" sz="1600" dirty="0" smtClean="0"/>
              <a:t>Is a collective process that aims to revitalise cultural heritage and citizen activity in rural areas.</a:t>
            </a:r>
          </a:p>
          <a:p>
            <a:pPr defTabSz="914400" fontAlgn="base">
              <a:spcBef>
                <a:spcPct val="0"/>
              </a:spcBef>
              <a:spcAft>
                <a:spcPct val="0"/>
              </a:spcAft>
            </a:pPr>
            <a:endParaRPr lang="en-GB" sz="1600" dirty="0" smtClean="0"/>
          </a:p>
          <a:p>
            <a:pPr defTabSz="914400" fontAlgn="base">
              <a:spcBef>
                <a:spcPct val="0"/>
              </a:spcBef>
              <a:spcAft>
                <a:spcPct val="0"/>
              </a:spcAft>
            </a:pPr>
            <a:r>
              <a:rPr lang="en-GB" sz="1600" dirty="0" smtClean="0"/>
              <a:t>It offers a space for consultation and guidance on matters related to cultural heritage, and the awareness, interpretation and dissemination of this asset.</a:t>
            </a:r>
            <a:endParaRPr lang="es-ES" sz="1600" dirty="0" smtClean="0">
              <a:latin typeface="Calibri" pitchFamily="34" charset="0"/>
              <a:ea typeface="Calibri" pitchFamily="34" charset="0"/>
              <a:cs typeface="Times New Roman" pitchFamily="18" charset="0"/>
            </a:endParaRPr>
          </a:p>
        </p:txBody>
      </p:sp>
      <p:pic>
        <p:nvPicPr>
          <p:cNvPr id="7" name="Picture 3" descr="C:\Users\Arsipe\ARSIPE\ARSIPE_PROYECTOS\ARSIPE_PATRIMONI\PATRIMONI_16\assessorament_patrimoni_2016\2016_asesoramiento_viver2\articulo_mayo2016\Ismael Sanjuan y Paco Carramanchel_640x480.jpg"/>
          <p:cNvPicPr>
            <a:picLocks noChangeAspect="1" noChangeArrowheads="1"/>
          </p:cNvPicPr>
          <p:nvPr/>
        </p:nvPicPr>
        <p:blipFill>
          <a:blip r:embed="rId3"/>
          <a:srcRect/>
          <a:stretch>
            <a:fillRect/>
          </a:stretch>
        </p:blipFill>
        <p:spPr bwMode="auto">
          <a:xfrm>
            <a:off x="645327" y="3905431"/>
            <a:ext cx="2210997" cy="1658248"/>
          </a:xfrm>
          <a:prstGeom prst="rect">
            <a:avLst/>
          </a:prstGeom>
          <a:noFill/>
        </p:spPr>
      </p:pic>
      <p:pic>
        <p:nvPicPr>
          <p:cNvPr id="9" name="Picture 2" descr="C:\Users\Arsipe\ARSIPE\ARSIPE_PROYECTOS\ARSIPE_PATRIMONI\PATRIMONI_16\WEB_PATRIMONI_2016\imatges_patrimoni\Patrimoni\18_vt_culla_jun14\23_vt_angel.JPG"/>
          <p:cNvPicPr>
            <a:picLocks noChangeAspect="1" noChangeArrowheads="1"/>
          </p:cNvPicPr>
          <p:nvPr/>
        </p:nvPicPr>
        <p:blipFill>
          <a:blip r:embed="rId4"/>
          <a:srcRect/>
          <a:stretch>
            <a:fillRect/>
          </a:stretch>
        </p:blipFill>
        <p:spPr bwMode="auto">
          <a:xfrm>
            <a:off x="6219645" y="3905432"/>
            <a:ext cx="2229030" cy="1672168"/>
          </a:xfrm>
          <a:prstGeom prst="rect">
            <a:avLst/>
          </a:prstGeom>
          <a:noFill/>
        </p:spPr>
      </p:pic>
      <p:pic>
        <p:nvPicPr>
          <p:cNvPr id="12" name="Picture 2" descr="C:\Users\Arsipe\ARSIPE\ARSIPE_PROYECTOS\ARSIPE_PATRIMONI\PATRIMONI_14\patrimoni_asesoramiento14\asesoramiento14_viver\TCIVIVER14\imagenes_tciviver\IMG_20141108_164152.jpg"/>
          <p:cNvPicPr>
            <a:picLocks noChangeAspect="1" noChangeArrowheads="1"/>
          </p:cNvPicPr>
          <p:nvPr/>
        </p:nvPicPr>
        <p:blipFill>
          <a:blip r:embed="rId5"/>
          <a:srcRect/>
          <a:stretch>
            <a:fillRect/>
          </a:stretch>
        </p:blipFill>
        <p:spPr bwMode="auto">
          <a:xfrm>
            <a:off x="3095424" y="3905431"/>
            <a:ext cx="2947996" cy="1658248"/>
          </a:xfrm>
          <a:prstGeom prst="rect">
            <a:avLst/>
          </a:prstGeom>
          <a:noFill/>
        </p:spPr>
      </p:pic>
      <p:sp>
        <p:nvSpPr>
          <p:cNvPr id="18" name="17 CuadroTexto"/>
          <p:cNvSpPr txBox="1"/>
          <p:nvPr/>
        </p:nvSpPr>
        <p:spPr>
          <a:xfrm>
            <a:off x="5322806" y="173915"/>
            <a:ext cx="3821194" cy="307777"/>
          </a:xfrm>
          <a:prstGeom prst="rect">
            <a:avLst/>
          </a:prstGeom>
          <a:noFill/>
        </p:spPr>
        <p:txBody>
          <a:bodyPr wrap="square" rtlCol="0">
            <a:spAutoFit/>
          </a:bodyPr>
          <a:lstStyle/>
          <a:p>
            <a:r>
              <a:rPr lang="es-ES" sz="1400" dirty="0" smtClean="0"/>
              <a:t>Faro </a:t>
            </a:r>
            <a:r>
              <a:rPr lang="es-ES" sz="1400" dirty="0" err="1" smtClean="0"/>
              <a:t>Convention</a:t>
            </a:r>
            <a:r>
              <a:rPr lang="es-ES" sz="1400" dirty="0" smtClean="0"/>
              <a:t> </a:t>
            </a:r>
            <a:r>
              <a:rPr lang="es-ES" sz="1400" dirty="0" err="1" smtClean="0"/>
              <a:t>Research</a:t>
            </a:r>
            <a:r>
              <a:rPr lang="es-ES" sz="1400" dirty="0" smtClean="0"/>
              <a:t> </a:t>
            </a:r>
            <a:r>
              <a:rPr lang="es-ES" sz="1400" dirty="0" err="1" smtClean="0"/>
              <a:t>Study</a:t>
            </a:r>
            <a:r>
              <a:rPr lang="es-ES" sz="1400" dirty="0" smtClean="0"/>
              <a:t>. </a:t>
            </a:r>
            <a:r>
              <a:rPr lang="es-ES" sz="1400" dirty="0" err="1" smtClean="0"/>
              <a:t>Fontecchio</a:t>
            </a:r>
            <a:r>
              <a:rPr lang="es-ES" sz="1400" dirty="0" smtClean="0"/>
              <a:t>, </a:t>
            </a:r>
            <a:r>
              <a:rPr lang="es-ES" sz="1400" dirty="0" err="1" smtClean="0"/>
              <a:t>Italy</a:t>
            </a:r>
            <a:endParaRPr lang="ca-ES" sz="1400" dirty="0"/>
          </a:p>
        </p:txBody>
      </p:sp>
      <p:pic>
        <p:nvPicPr>
          <p:cNvPr id="19" name="Picture 2" descr="Resultat d'imatges de logo council of europe"/>
          <p:cNvPicPr>
            <a:picLocks noChangeAspect="1" noChangeArrowheads="1"/>
          </p:cNvPicPr>
          <p:nvPr/>
        </p:nvPicPr>
        <p:blipFill>
          <a:blip r:embed="rId6"/>
          <a:srcRect/>
          <a:stretch>
            <a:fillRect/>
          </a:stretch>
        </p:blipFill>
        <p:spPr bwMode="auto">
          <a:xfrm>
            <a:off x="6301106" y="6098195"/>
            <a:ext cx="950427" cy="759805"/>
          </a:xfrm>
          <a:prstGeom prst="rect">
            <a:avLst/>
          </a:prstGeom>
          <a:noFill/>
        </p:spPr>
      </p:pic>
      <p:pic>
        <p:nvPicPr>
          <p:cNvPr id="20" name="Picture 3" descr="C:\Users\Arsipe\ARSIPE\ARSIPE_PROYECTOS\ARSIPE_PATRIMONI\PATRIMONI_17\logos_patrimoni\logonuevo_ujipeu.jpg"/>
          <p:cNvPicPr>
            <a:picLocks noChangeAspect="1" noChangeArrowheads="1"/>
          </p:cNvPicPr>
          <p:nvPr/>
        </p:nvPicPr>
        <p:blipFill>
          <a:blip r:embed="rId7"/>
          <a:srcRect/>
          <a:stretch>
            <a:fillRect/>
          </a:stretch>
        </p:blipFill>
        <p:spPr bwMode="auto">
          <a:xfrm>
            <a:off x="7307646" y="6324413"/>
            <a:ext cx="1703541" cy="486329"/>
          </a:xfrm>
          <a:prstGeom prst="rect">
            <a:avLst/>
          </a:prstGeom>
          <a:noFill/>
        </p:spPr>
      </p:pic>
    </p:spTree>
    <p:extLst>
      <p:ext uri="{BB962C8B-B14F-4D97-AF65-F5344CB8AC3E}">
        <p14:creationId xmlns="" xmlns:p14="http://schemas.microsoft.com/office/powerpoint/2010/main" val="4241525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8"/>
          <p:cNvSpPr txBox="1">
            <a:spLocks/>
          </p:cNvSpPr>
          <p:nvPr/>
        </p:nvSpPr>
        <p:spPr>
          <a:xfrm>
            <a:off x="467544" y="1495425"/>
            <a:ext cx="8229600" cy="4552950"/>
          </a:xfrm>
          <a:prstGeom prst="rect">
            <a:avLst/>
          </a:prstGeom>
        </p:spPr>
        <p:txBody>
          <a:bodyPr vert="horz" lIns="91425" tIns="91425" rIns="91425" bIns="91425" rtlCol="0" anchor="t" anchorCtr="0">
            <a:noAutofit/>
          </a:bodyPr>
          <a:lstStyle/>
          <a:p>
            <a:pPr marL="342900" marR="0" lvl="0" indent="-342900" algn="l" defTabSz="457200" rtl="0" eaLnBrk="1" fontAlgn="auto" latinLnBrk="0" hangingPunct="1">
              <a:lnSpc>
                <a:spcPct val="100000"/>
              </a:lnSpc>
              <a:spcBef>
                <a:spcPts val="0"/>
              </a:spcBef>
              <a:spcAft>
                <a:spcPts val="0"/>
              </a:spcAft>
              <a:buClrTx/>
              <a:buSzTx/>
              <a:buFont typeface="Arial"/>
              <a:buNone/>
              <a:tabLst/>
              <a:defRPr/>
            </a:pPr>
            <a:endParaRPr kumimoji="0" lang="es-ES" sz="1800" b="0" i="0" u="none" strike="noStrike" kern="1200" cap="none" spc="0" normalizeH="0" baseline="0" noProof="0" dirty="0">
              <a:ln>
                <a:noFill/>
              </a:ln>
              <a:solidFill>
                <a:schemeClr val="tx1"/>
              </a:solidFill>
              <a:effectLst/>
              <a:uLnTx/>
              <a:uFillTx/>
              <a:latin typeface="Calibri"/>
              <a:ea typeface="Calibri"/>
              <a:cs typeface="Calibri"/>
              <a:sym typeface="Calibri"/>
            </a:endParaRPr>
          </a:p>
        </p:txBody>
      </p:sp>
      <p:sp>
        <p:nvSpPr>
          <p:cNvPr id="14" name="13 CuadroTexto"/>
          <p:cNvSpPr txBox="1"/>
          <p:nvPr/>
        </p:nvSpPr>
        <p:spPr>
          <a:xfrm>
            <a:off x="690113" y="1293962"/>
            <a:ext cx="7746521" cy="2308324"/>
          </a:xfrm>
          <a:prstGeom prst="rect">
            <a:avLst/>
          </a:prstGeom>
          <a:noFill/>
        </p:spPr>
        <p:txBody>
          <a:bodyPr wrap="square" rtlCol="0">
            <a:spAutoFit/>
          </a:bodyPr>
          <a:lstStyle/>
          <a:p>
            <a:r>
              <a:rPr lang="en-GB" sz="1600" b="1" dirty="0" smtClean="0"/>
              <a:t>The three pillars of the </a:t>
            </a:r>
            <a:r>
              <a:rPr lang="en-GB" sz="1600" b="1" dirty="0" err="1" smtClean="0"/>
              <a:t>Patrimoni</a:t>
            </a:r>
            <a:r>
              <a:rPr lang="en-GB" sz="1600" b="1" dirty="0" smtClean="0"/>
              <a:t> project are:</a:t>
            </a:r>
          </a:p>
          <a:p>
            <a:endParaRPr lang="en-GB" sz="1600" dirty="0" smtClean="0"/>
          </a:p>
          <a:p>
            <a:endParaRPr lang="en-GB" sz="1600" dirty="0" smtClean="0"/>
          </a:p>
          <a:p>
            <a:r>
              <a:rPr lang="en-GB" sz="1600" dirty="0" smtClean="0"/>
              <a:t>Training (courses and workshops about heritage and needs of the groups)</a:t>
            </a:r>
          </a:p>
          <a:p>
            <a:endParaRPr lang="en-GB" sz="1600" dirty="0" smtClean="0"/>
          </a:p>
          <a:p>
            <a:r>
              <a:rPr lang="en-GB" sz="1600" dirty="0" err="1" smtClean="0"/>
              <a:t>Continous</a:t>
            </a:r>
            <a:r>
              <a:rPr lang="en-GB" sz="1600" dirty="0" smtClean="0"/>
              <a:t> specialized support  (called “</a:t>
            </a:r>
            <a:r>
              <a:rPr lang="en-GB" sz="1600" dirty="0" err="1" smtClean="0"/>
              <a:t>Acompañamiento</a:t>
            </a:r>
            <a:r>
              <a:rPr lang="en-GB" sz="1600" dirty="0" smtClean="0"/>
              <a:t>”)</a:t>
            </a:r>
          </a:p>
          <a:p>
            <a:endParaRPr lang="en-GB" sz="1600" dirty="0" smtClean="0"/>
          </a:p>
          <a:p>
            <a:r>
              <a:rPr lang="en-GB" sz="1600" dirty="0" smtClean="0"/>
              <a:t>A wide range of network structures that enable training, exchange, debate and planning to be shared among the </a:t>
            </a:r>
            <a:r>
              <a:rPr lang="en-GB" sz="1600" dirty="0" err="1" smtClean="0"/>
              <a:t>Patrimoni</a:t>
            </a:r>
            <a:r>
              <a:rPr lang="en-GB" sz="1600" dirty="0" smtClean="0"/>
              <a:t> groups</a:t>
            </a:r>
            <a:endParaRPr lang="ca-ES" dirty="0"/>
          </a:p>
        </p:txBody>
      </p:sp>
      <p:pic>
        <p:nvPicPr>
          <p:cNvPr id="5" name="Picture 3" descr="C:\Users\Arsipe\ARSIPE\ARSIPE_PROYECTOS\ARSIPE_PATRIMONI\PATRIMONI_16\activitats_patrimoni_2016\seminario_12julio\fotos\IMG_20160712_204322.jpg"/>
          <p:cNvPicPr>
            <a:picLocks noChangeAspect="1" noChangeArrowheads="1"/>
          </p:cNvPicPr>
          <p:nvPr/>
        </p:nvPicPr>
        <p:blipFill>
          <a:blip r:embed="rId3"/>
          <a:srcRect/>
          <a:stretch>
            <a:fillRect/>
          </a:stretch>
        </p:blipFill>
        <p:spPr bwMode="auto">
          <a:xfrm>
            <a:off x="588308" y="3972234"/>
            <a:ext cx="2773984" cy="1560366"/>
          </a:xfrm>
          <a:prstGeom prst="rect">
            <a:avLst/>
          </a:prstGeom>
          <a:noFill/>
        </p:spPr>
      </p:pic>
      <p:pic>
        <p:nvPicPr>
          <p:cNvPr id="9" name="Picture 3" descr="C:\Users\Arsipe\ARSIPE\ARSIPE_PROYECTOS\ARSIPE_PATRIMONI\PATRIMONI_15\WEB_PATRIMONI_2015\imatges_patrimoni\Patrimoni\22_xjornada\12_xjornada_patrimoni_PEU_UJI_2015.jpg"/>
          <p:cNvPicPr>
            <a:picLocks noChangeAspect="1" noChangeArrowheads="1"/>
          </p:cNvPicPr>
          <p:nvPr/>
        </p:nvPicPr>
        <p:blipFill>
          <a:blip r:embed="rId4"/>
          <a:srcRect/>
          <a:stretch>
            <a:fillRect/>
          </a:stretch>
        </p:blipFill>
        <p:spPr bwMode="auto">
          <a:xfrm>
            <a:off x="3611077" y="3965418"/>
            <a:ext cx="2437838" cy="1567182"/>
          </a:xfrm>
          <a:prstGeom prst="rect">
            <a:avLst/>
          </a:prstGeom>
          <a:noFill/>
        </p:spPr>
      </p:pic>
      <p:pic>
        <p:nvPicPr>
          <p:cNvPr id="10" name="Picture 5" descr="C:\Users\Arsipe\ARSIPE\ARSIPE_PROYECTOS\ARSIPE_PATRIMONI\PATRIMONI_15\WEB_PATRIMONI_2015\imatges_patrimoni\Patrimoni\21_vt_taulons_jun15\07_toni04.JPG"/>
          <p:cNvPicPr>
            <a:picLocks noChangeAspect="1" noChangeArrowheads="1"/>
          </p:cNvPicPr>
          <p:nvPr/>
        </p:nvPicPr>
        <p:blipFill>
          <a:blip r:embed="rId5"/>
          <a:srcRect/>
          <a:stretch>
            <a:fillRect/>
          </a:stretch>
        </p:blipFill>
        <p:spPr bwMode="auto">
          <a:xfrm>
            <a:off x="6335698" y="3956898"/>
            <a:ext cx="2100936" cy="1575702"/>
          </a:xfrm>
          <a:prstGeom prst="rect">
            <a:avLst/>
          </a:prstGeom>
          <a:noFill/>
        </p:spPr>
      </p:pic>
      <p:sp>
        <p:nvSpPr>
          <p:cNvPr id="13" name="12 CuadroTexto"/>
          <p:cNvSpPr txBox="1"/>
          <p:nvPr/>
        </p:nvSpPr>
        <p:spPr>
          <a:xfrm>
            <a:off x="5322806" y="173915"/>
            <a:ext cx="3821194" cy="307777"/>
          </a:xfrm>
          <a:prstGeom prst="rect">
            <a:avLst/>
          </a:prstGeom>
          <a:noFill/>
        </p:spPr>
        <p:txBody>
          <a:bodyPr wrap="square" rtlCol="0">
            <a:spAutoFit/>
          </a:bodyPr>
          <a:lstStyle/>
          <a:p>
            <a:r>
              <a:rPr lang="es-ES" sz="1400" dirty="0" smtClean="0"/>
              <a:t>Faro </a:t>
            </a:r>
            <a:r>
              <a:rPr lang="es-ES" sz="1400" dirty="0" err="1" smtClean="0"/>
              <a:t>Convention</a:t>
            </a:r>
            <a:r>
              <a:rPr lang="es-ES" sz="1400" dirty="0" smtClean="0"/>
              <a:t> </a:t>
            </a:r>
            <a:r>
              <a:rPr lang="es-ES" sz="1400" dirty="0" err="1" smtClean="0"/>
              <a:t>Research</a:t>
            </a:r>
            <a:r>
              <a:rPr lang="es-ES" sz="1400" dirty="0" smtClean="0"/>
              <a:t> </a:t>
            </a:r>
            <a:r>
              <a:rPr lang="es-ES" sz="1400" dirty="0" err="1" smtClean="0"/>
              <a:t>Study</a:t>
            </a:r>
            <a:r>
              <a:rPr lang="es-ES" sz="1400" dirty="0" smtClean="0"/>
              <a:t>. </a:t>
            </a:r>
            <a:r>
              <a:rPr lang="es-ES" sz="1400" dirty="0" err="1" smtClean="0"/>
              <a:t>Fontecchio</a:t>
            </a:r>
            <a:r>
              <a:rPr lang="es-ES" sz="1400" dirty="0" smtClean="0"/>
              <a:t>, </a:t>
            </a:r>
            <a:r>
              <a:rPr lang="es-ES" sz="1400" dirty="0" err="1" smtClean="0"/>
              <a:t>Italy</a:t>
            </a:r>
            <a:endParaRPr lang="ca-ES" sz="1400" dirty="0"/>
          </a:p>
        </p:txBody>
      </p:sp>
      <p:pic>
        <p:nvPicPr>
          <p:cNvPr id="15" name="Picture 2" descr="Resultat d'imatges de logo council of europe"/>
          <p:cNvPicPr>
            <a:picLocks noChangeAspect="1" noChangeArrowheads="1"/>
          </p:cNvPicPr>
          <p:nvPr/>
        </p:nvPicPr>
        <p:blipFill>
          <a:blip r:embed="rId6"/>
          <a:srcRect/>
          <a:stretch>
            <a:fillRect/>
          </a:stretch>
        </p:blipFill>
        <p:spPr bwMode="auto">
          <a:xfrm>
            <a:off x="6301106" y="6098195"/>
            <a:ext cx="950427" cy="759805"/>
          </a:xfrm>
          <a:prstGeom prst="rect">
            <a:avLst/>
          </a:prstGeom>
          <a:noFill/>
        </p:spPr>
      </p:pic>
      <p:pic>
        <p:nvPicPr>
          <p:cNvPr id="16" name="Picture 3" descr="C:\Users\Arsipe\ARSIPE\ARSIPE_PROYECTOS\ARSIPE_PATRIMONI\PATRIMONI_17\logos_patrimoni\logonuevo_ujipeu.jpg"/>
          <p:cNvPicPr>
            <a:picLocks noChangeAspect="1" noChangeArrowheads="1"/>
          </p:cNvPicPr>
          <p:nvPr/>
        </p:nvPicPr>
        <p:blipFill>
          <a:blip r:embed="rId7"/>
          <a:srcRect/>
          <a:stretch>
            <a:fillRect/>
          </a:stretch>
        </p:blipFill>
        <p:spPr bwMode="auto">
          <a:xfrm>
            <a:off x="7307646" y="6324413"/>
            <a:ext cx="1703541" cy="486329"/>
          </a:xfrm>
          <a:prstGeom prst="rect">
            <a:avLst/>
          </a:prstGeom>
          <a:noFill/>
        </p:spPr>
      </p:pic>
    </p:spTree>
    <p:extLst>
      <p:ext uri="{BB962C8B-B14F-4D97-AF65-F5344CB8AC3E}">
        <p14:creationId xmlns="" xmlns:p14="http://schemas.microsoft.com/office/powerpoint/2010/main" val="4241525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Arsipe\ARSIPE\ARSIPE_PROYECTOS\ARSIPE_PATRIMONI\PATRIMONI_15\formacio_patrimoni_2015\adjudicaciones_patrimoni_2015\docentes_formacio_2015\ivanaponsoda_altura\noticia_ivana\final.jpg"/>
          <p:cNvPicPr>
            <a:picLocks noChangeAspect="1" noChangeArrowheads="1"/>
          </p:cNvPicPr>
          <p:nvPr/>
        </p:nvPicPr>
        <p:blipFill>
          <a:blip r:embed="rId3"/>
          <a:srcRect/>
          <a:stretch>
            <a:fillRect/>
          </a:stretch>
        </p:blipFill>
        <p:spPr bwMode="auto">
          <a:xfrm>
            <a:off x="4908430" y="1151872"/>
            <a:ext cx="3779759" cy="4688074"/>
          </a:xfrm>
          <a:prstGeom prst="rect">
            <a:avLst/>
          </a:prstGeom>
          <a:noFill/>
        </p:spPr>
      </p:pic>
      <p:sp>
        <p:nvSpPr>
          <p:cNvPr id="13" name="Shape 24"/>
          <p:cNvSpPr txBox="1"/>
          <p:nvPr/>
        </p:nvSpPr>
        <p:spPr>
          <a:xfrm>
            <a:off x="416804" y="1151872"/>
            <a:ext cx="4491626" cy="4688074"/>
          </a:xfrm>
          <a:prstGeom prst="rect">
            <a:avLst/>
          </a:prstGeom>
        </p:spPr>
        <p:txBody>
          <a:bodyPr lIns="91425" tIns="91425" rIns="91425" bIns="91425" anchor="ctr" anchorCtr="0">
            <a:noAutofit/>
          </a:bodyPr>
          <a:lstStyle/>
          <a:p>
            <a:endParaRPr lang="en-GB" sz="1600" b="1" dirty="0" smtClean="0"/>
          </a:p>
          <a:p>
            <a:endParaRPr lang="en-GB" sz="1600" b="1" dirty="0" smtClean="0"/>
          </a:p>
          <a:p>
            <a:endParaRPr lang="en-GB" sz="1600" b="1" dirty="0" smtClean="0"/>
          </a:p>
          <a:p>
            <a:endParaRPr lang="en-GB" sz="1600" b="1" dirty="0" smtClean="0"/>
          </a:p>
          <a:p>
            <a:r>
              <a:rPr lang="en-GB" sz="1600" b="1" dirty="0" smtClean="0"/>
              <a:t>Main points of the </a:t>
            </a:r>
            <a:r>
              <a:rPr lang="en-GB" sz="1600" b="1" dirty="0" err="1" smtClean="0"/>
              <a:t>Patrimoni</a:t>
            </a:r>
            <a:r>
              <a:rPr lang="en-GB" sz="1600" b="1" dirty="0" smtClean="0"/>
              <a:t> project groups</a:t>
            </a:r>
          </a:p>
          <a:p>
            <a:endParaRPr lang="en-GB" sz="1600" b="1" dirty="0" smtClean="0"/>
          </a:p>
          <a:p>
            <a:r>
              <a:rPr lang="en-GB" sz="1600" b="1" dirty="0" smtClean="0"/>
              <a:t>- </a:t>
            </a:r>
            <a:r>
              <a:rPr lang="en-GB" sz="1600" dirty="0" smtClean="0"/>
              <a:t>THEIR cultural heritage projects</a:t>
            </a:r>
          </a:p>
          <a:p>
            <a:endParaRPr lang="en-GB" sz="1600" b="1" dirty="0" smtClean="0"/>
          </a:p>
          <a:p>
            <a:pPr>
              <a:buFontTx/>
              <a:buChar char="-"/>
            </a:pPr>
            <a:r>
              <a:rPr lang="en-GB" sz="1600" dirty="0" smtClean="0"/>
              <a:t> each project  (and support) is unique</a:t>
            </a:r>
          </a:p>
          <a:p>
            <a:pPr>
              <a:buFontTx/>
              <a:buChar char="-"/>
            </a:pPr>
            <a:endParaRPr lang="en-GB" sz="1600" dirty="0" smtClean="0"/>
          </a:p>
          <a:p>
            <a:pPr>
              <a:buFontTx/>
              <a:buChar char="-"/>
            </a:pPr>
            <a:r>
              <a:rPr lang="en-GB" sz="1600" dirty="0" smtClean="0"/>
              <a:t> the voluntary involvement of the local group members</a:t>
            </a:r>
          </a:p>
          <a:p>
            <a:pPr>
              <a:buFontTx/>
              <a:buChar char="-"/>
            </a:pPr>
            <a:endParaRPr lang="en-GB" sz="1600" dirty="0" smtClean="0"/>
          </a:p>
          <a:p>
            <a:pPr>
              <a:buFontTx/>
              <a:buChar char="-"/>
            </a:pPr>
            <a:r>
              <a:rPr lang="en-GB" sz="1600" dirty="0" smtClean="0"/>
              <a:t> from viewers to participants (from the beginning)</a:t>
            </a:r>
          </a:p>
          <a:p>
            <a:pPr>
              <a:buFontTx/>
              <a:buChar char="-"/>
            </a:pPr>
            <a:endParaRPr lang="en-GB" sz="1600" dirty="0" smtClean="0"/>
          </a:p>
          <a:p>
            <a:pPr>
              <a:buFontTx/>
              <a:buChar char="-"/>
            </a:pPr>
            <a:r>
              <a:rPr lang="en-GB" sz="1600" dirty="0" smtClean="0"/>
              <a:t> the horizontal and participatory structure (bottom up)</a:t>
            </a:r>
          </a:p>
          <a:p>
            <a:pPr>
              <a:buFontTx/>
              <a:buChar char="-"/>
            </a:pPr>
            <a:endParaRPr lang="en-GB" sz="1600" dirty="0" smtClean="0"/>
          </a:p>
          <a:p>
            <a:pPr>
              <a:buFontTx/>
              <a:buChar char="-"/>
            </a:pPr>
            <a:r>
              <a:rPr lang="en-GB" sz="1600" dirty="0" smtClean="0"/>
              <a:t> the continuous remodelling and updating of the training and methods</a:t>
            </a:r>
          </a:p>
          <a:p>
            <a:pPr>
              <a:buFontTx/>
              <a:buChar char="-"/>
            </a:pPr>
            <a:endParaRPr lang="en-GB" sz="1600" dirty="0" smtClean="0"/>
          </a:p>
          <a:p>
            <a:pPr>
              <a:buFontTx/>
              <a:buChar char="-"/>
            </a:pPr>
            <a:r>
              <a:rPr lang="en-GB" sz="1600" dirty="0" smtClean="0"/>
              <a:t> the search to share and export </a:t>
            </a:r>
            <a:r>
              <a:rPr lang="en-GB" sz="1600" dirty="0" err="1" smtClean="0"/>
              <a:t>knowlegde</a:t>
            </a:r>
            <a:endParaRPr lang="en-GB" sz="1600" dirty="0" smtClean="0"/>
          </a:p>
          <a:p>
            <a:pPr>
              <a:buFontTx/>
              <a:buChar char="-"/>
            </a:pPr>
            <a:endParaRPr lang="en-GB" sz="1600" dirty="0" smtClean="0"/>
          </a:p>
          <a:p>
            <a:pPr>
              <a:buFontTx/>
              <a:buChar char="-"/>
            </a:pPr>
            <a:endParaRPr lang="en-GB" sz="1600" dirty="0" smtClean="0"/>
          </a:p>
          <a:p>
            <a:endParaRPr lang="es-ES" sz="1600" dirty="0"/>
          </a:p>
        </p:txBody>
      </p:sp>
      <p:sp>
        <p:nvSpPr>
          <p:cNvPr id="7" name="6 CuadroTexto"/>
          <p:cNvSpPr txBox="1"/>
          <p:nvPr/>
        </p:nvSpPr>
        <p:spPr>
          <a:xfrm>
            <a:off x="5322806" y="173915"/>
            <a:ext cx="3821194" cy="307777"/>
          </a:xfrm>
          <a:prstGeom prst="rect">
            <a:avLst/>
          </a:prstGeom>
          <a:noFill/>
        </p:spPr>
        <p:txBody>
          <a:bodyPr wrap="square" rtlCol="0">
            <a:spAutoFit/>
          </a:bodyPr>
          <a:lstStyle/>
          <a:p>
            <a:r>
              <a:rPr lang="es-ES" sz="1400" dirty="0" smtClean="0"/>
              <a:t>Faro </a:t>
            </a:r>
            <a:r>
              <a:rPr lang="es-ES" sz="1400" dirty="0" err="1" smtClean="0"/>
              <a:t>Convention</a:t>
            </a:r>
            <a:r>
              <a:rPr lang="es-ES" sz="1400" dirty="0" smtClean="0"/>
              <a:t> </a:t>
            </a:r>
            <a:r>
              <a:rPr lang="es-ES" sz="1400" dirty="0" err="1" smtClean="0"/>
              <a:t>Research</a:t>
            </a:r>
            <a:r>
              <a:rPr lang="es-ES" sz="1400" dirty="0" smtClean="0"/>
              <a:t> </a:t>
            </a:r>
            <a:r>
              <a:rPr lang="es-ES" sz="1400" dirty="0" err="1" smtClean="0"/>
              <a:t>Study</a:t>
            </a:r>
            <a:r>
              <a:rPr lang="es-ES" sz="1400" dirty="0" smtClean="0"/>
              <a:t>. </a:t>
            </a:r>
            <a:r>
              <a:rPr lang="es-ES" sz="1400" dirty="0" err="1" smtClean="0"/>
              <a:t>Fontecchio</a:t>
            </a:r>
            <a:r>
              <a:rPr lang="es-ES" sz="1400" dirty="0" smtClean="0"/>
              <a:t>, </a:t>
            </a:r>
            <a:r>
              <a:rPr lang="es-ES" sz="1400" dirty="0" err="1" smtClean="0"/>
              <a:t>Italy</a:t>
            </a:r>
            <a:endParaRPr lang="ca-ES" sz="1400" dirty="0"/>
          </a:p>
        </p:txBody>
      </p:sp>
      <p:pic>
        <p:nvPicPr>
          <p:cNvPr id="8" name="Picture 2" descr="Resultat d'imatges de logo council of europe"/>
          <p:cNvPicPr>
            <a:picLocks noChangeAspect="1" noChangeArrowheads="1"/>
          </p:cNvPicPr>
          <p:nvPr/>
        </p:nvPicPr>
        <p:blipFill>
          <a:blip r:embed="rId4"/>
          <a:srcRect/>
          <a:stretch>
            <a:fillRect/>
          </a:stretch>
        </p:blipFill>
        <p:spPr bwMode="auto">
          <a:xfrm>
            <a:off x="6301106" y="6098195"/>
            <a:ext cx="950427" cy="759805"/>
          </a:xfrm>
          <a:prstGeom prst="rect">
            <a:avLst/>
          </a:prstGeom>
          <a:noFill/>
        </p:spPr>
      </p:pic>
      <p:pic>
        <p:nvPicPr>
          <p:cNvPr id="9" name="Picture 3" descr="C:\Users\Arsipe\ARSIPE\ARSIPE_PROYECTOS\ARSIPE_PATRIMONI\PATRIMONI_17\logos_patrimoni\logonuevo_ujipeu.jpg"/>
          <p:cNvPicPr>
            <a:picLocks noChangeAspect="1" noChangeArrowheads="1"/>
          </p:cNvPicPr>
          <p:nvPr/>
        </p:nvPicPr>
        <p:blipFill>
          <a:blip r:embed="rId5"/>
          <a:srcRect/>
          <a:stretch>
            <a:fillRect/>
          </a:stretch>
        </p:blipFill>
        <p:spPr bwMode="auto">
          <a:xfrm>
            <a:off x="7307646" y="6324413"/>
            <a:ext cx="1703541" cy="486329"/>
          </a:xfrm>
          <a:prstGeom prst="rect">
            <a:avLst/>
          </a:prstGeom>
          <a:noFill/>
        </p:spPr>
      </p:pic>
    </p:spTree>
    <p:extLst>
      <p:ext uri="{BB962C8B-B14F-4D97-AF65-F5344CB8AC3E}">
        <p14:creationId xmlns="" xmlns:p14="http://schemas.microsoft.com/office/powerpoint/2010/main" val="42415252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C:\Users\Arsipe\ARSIPE\ARSIPE_PROYECTOS\ARSIPE_PATRIMONI\PATRIMONI_16\congresos_patrimoni_2016\2016_culturayciudadania\ppt_culturaciudadania\tcivilanova\mapeo2.jpg"/>
          <p:cNvPicPr>
            <a:picLocks noChangeAspect="1" noChangeArrowheads="1"/>
          </p:cNvPicPr>
          <p:nvPr/>
        </p:nvPicPr>
        <p:blipFill>
          <a:blip r:embed="rId3"/>
          <a:srcRect/>
          <a:stretch>
            <a:fillRect/>
          </a:stretch>
        </p:blipFill>
        <p:spPr bwMode="auto">
          <a:xfrm>
            <a:off x="6121258" y="1351546"/>
            <a:ext cx="2732014" cy="1883360"/>
          </a:xfrm>
          <a:prstGeom prst="rect">
            <a:avLst/>
          </a:prstGeom>
          <a:noFill/>
        </p:spPr>
      </p:pic>
      <p:sp>
        <p:nvSpPr>
          <p:cNvPr id="22" name="Shape 24"/>
          <p:cNvSpPr txBox="1"/>
          <p:nvPr/>
        </p:nvSpPr>
        <p:spPr>
          <a:xfrm>
            <a:off x="416804" y="3234906"/>
            <a:ext cx="8436468" cy="2682683"/>
          </a:xfrm>
          <a:prstGeom prst="rect">
            <a:avLst/>
          </a:prstGeom>
        </p:spPr>
        <p:txBody>
          <a:bodyPr lIns="91425" tIns="91425" rIns="91425" bIns="91425" anchor="ctr" anchorCtr="0">
            <a:noAutofit/>
          </a:bodyPr>
          <a:lstStyle/>
          <a:p>
            <a:endParaRPr lang="en-GB" sz="1600" b="1" dirty="0" smtClean="0"/>
          </a:p>
          <a:p>
            <a:r>
              <a:rPr lang="en-GB" sz="1600" b="1" dirty="0" err="1" smtClean="0"/>
              <a:t>Patrimoni</a:t>
            </a:r>
            <a:r>
              <a:rPr lang="en-GB" sz="1600" b="1" dirty="0" smtClean="0"/>
              <a:t> as a network of heritage communities</a:t>
            </a:r>
          </a:p>
          <a:p>
            <a:endParaRPr lang="en-GB" sz="1600" dirty="0" smtClean="0"/>
          </a:p>
          <a:p>
            <a:r>
              <a:rPr lang="en-GB" sz="1600" dirty="0" err="1" smtClean="0"/>
              <a:t>Patrimoni</a:t>
            </a:r>
            <a:r>
              <a:rPr lang="en-GB" sz="1600" dirty="0" smtClean="0"/>
              <a:t> is structured around a </a:t>
            </a:r>
            <a:r>
              <a:rPr lang="en-GB" sz="1600" b="1" dirty="0" smtClean="0"/>
              <a:t>network of local groups with real projects </a:t>
            </a:r>
            <a:r>
              <a:rPr lang="en-GB" sz="1600" dirty="0" smtClean="0"/>
              <a:t>that have emerged in recent years in the territory.</a:t>
            </a:r>
          </a:p>
          <a:p>
            <a:endParaRPr lang="en-GB" sz="1600" dirty="0" smtClean="0"/>
          </a:p>
          <a:p>
            <a:r>
              <a:rPr lang="en-GB" sz="1600" dirty="0" smtClean="0"/>
              <a:t>These groups are developing local projects  about their cultural heritage, but also, within the framework of the project, they are interacting with each other in search of common ground for reflection, analysis and permanent dialogue.</a:t>
            </a:r>
          </a:p>
          <a:p>
            <a:endParaRPr lang="en-GB" sz="1600" dirty="0" smtClean="0"/>
          </a:p>
          <a:p>
            <a:pPr algn="r"/>
            <a:r>
              <a:rPr lang="en-GB" sz="1600" dirty="0" smtClean="0"/>
              <a:t>Some examples of heritage communities...</a:t>
            </a:r>
            <a:endParaRPr lang="es-ES" sz="1600" dirty="0"/>
          </a:p>
        </p:txBody>
      </p:sp>
      <p:pic>
        <p:nvPicPr>
          <p:cNvPr id="11" name="Picture 2" descr="C:\Users\Arsipe\ARSIPE\ARSIPE_PROYECTOS\ARSIPE_PATRIMONI\PATRIMONI_14\WEB_PATRIMONI_2013\imatges_patrimoni\Patrimoni\19_ixjornada\23.jpg"/>
          <p:cNvPicPr>
            <a:picLocks noChangeAspect="1" noChangeArrowheads="1"/>
          </p:cNvPicPr>
          <p:nvPr/>
        </p:nvPicPr>
        <p:blipFill>
          <a:blip r:embed="rId4"/>
          <a:srcRect/>
          <a:stretch>
            <a:fillRect/>
          </a:stretch>
        </p:blipFill>
        <p:spPr bwMode="auto">
          <a:xfrm>
            <a:off x="417701" y="1351546"/>
            <a:ext cx="2815018" cy="1883360"/>
          </a:xfrm>
          <a:prstGeom prst="rect">
            <a:avLst/>
          </a:prstGeom>
          <a:noFill/>
        </p:spPr>
      </p:pic>
      <p:pic>
        <p:nvPicPr>
          <p:cNvPr id="12" name="Picture 4" descr="C:\Users\Arsipe\ARSIPE\ARSIPE_PROYECTOS\ARSIPE_PATRIMONI\PATRIMONI_16\assessorament_patrimoni_2016\2016_asesoramiento_viver2\articulo_mayo2016\Balsa de la Tejería de arriba (2)_819x614.jpg"/>
          <p:cNvPicPr>
            <a:picLocks noChangeAspect="1" noChangeArrowheads="1"/>
          </p:cNvPicPr>
          <p:nvPr/>
        </p:nvPicPr>
        <p:blipFill>
          <a:blip r:embed="rId5"/>
          <a:srcRect/>
          <a:stretch>
            <a:fillRect/>
          </a:stretch>
        </p:blipFill>
        <p:spPr bwMode="auto">
          <a:xfrm>
            <a:off x="3413762" y="1353855"/>
            <a:ext cx="2509089" cy="1881051"/>
          </a:xfrm>
          <a:prstGeom prst="rect">
            <a:avLst/>
          </a:prstGeom>
          <a:noFill/>
        </p:spPr>
      </p:pic>
      <p:sp>
        <p:nvSpPr>
          <p:cNvPr id="15" name="14 CuadroTexto"/>
          <p:cNvSpPr txBox="1"/>
          <p:nvPr/>
        </p:nvSpPr>
        <p:spPr>
          <a:xfrm>
            <a:off x="5322806" y="173915"/>
            <a:ext cx="3821194" cy="307777"/>
          </a:xfrm>
          <a:prstGeom prst="rect">
            <a:avLst/>
          </a:prstGeom>
          <a:noFill/>
        </p:spPr>
        <p:txBody>
          <a:bodyPr wrap="square" rtlCol="0">
            <a:spAutoFit/>
          </a:bodyPr>
          <a:lstStyle/>
          <a:p>
            <a:r>
              <a:rPr lang="es-ES" sz="1400" dirty="0" smtClean="0"/>
              <a:t>Faro </a:t>
            </a:r>
            <a:r>
              <a:rPr lang="es-ES" sz="1400" dirty="0" err="1" smtClean="0"/>
              <a:t>Convention</a:t>
            </a:r>
            <a:r>
              <a:rPr lang="es-ES" sz="1400" dirty="0" smtClean="0"/>
              <a:t> </a:t>
            </a:r>
            <a:r>
              <a:rPr lang="es-ES" sz="1400" dirty="0" err="1" smtClean="0"/>
              <a:t>Research</a:t>
            </a:r>
            <a:r>
              <a:rPr lang="es-ES" sz="1400" dirty="0" smtClean="0"/>
              <a:t> </a:t>
            </a:r>
            <a:r>
              <a:rPr lang="es-ES" sz="1400" dirty="0" err="1" smtClean="0"/>
              <a:t>Study</a:t>
            </a:r>
            <a:r>
              <a:rPr lang="es-ES" sz="1400" dirty="0" smtClean="0"/>
              <a:t>. </a:t>
            </a:r>
            <a:r>
              <a:rPr lang="es-ES" sz="1400" dirty="0" err="1" smtClean="0"/>
              <a:t>Fontecchio</a:t>
            </a:r>
            <a:r>
              <a:rPr lang="es-ES" sz="1400" dirty="0" smtClean="0"/>
              <a:t>, </a:t>
            </a:r>
            <a:r>
              <a:rPr lang="es-ES" sz="1400" dirty="0" err="1" smtClean="0"/>
              <a:t>Italy</a:t>
            </a:r>
            <a:endParaRPr lang="ca-ES" sz="1400" dirty="0"/>
          </a:p>
        </p:txBody>
      </p:sp>
      <p:pic>
        <p:nvPicPr>
          <p:cNvPr id="17" name="Picture 2" descr="Resultat d'imatges de logo council of europe"/>
          <p:cNvPicPr>
            <a:picLocks noChangeAspect="1" noChangeArrowheads="1"/>
          </p:cNvPicPr>
          <p:nvPr/>
        </p:nvPicPr>
        <p:blipFill>
          <a:blip r:embed="rId6"/>
          <a:srcRect/>
          <a:stretch>
            <a:fillRect/>
          </a:stretch>
        </p:blipFill>
        <p:spPr bwMode="auto">
          <a:xfrm>
            <a:off x="6301106" y="6098195"/>
            <a:ext cx="950427" cy="759805"/>
          </a:xfrm>
          <a:prstGeom prst="rect">
            <a:avLst/>
          </a:prstGeom>
          <a:noFill/>
        </p:spPr>
      </p:pic>
      <p:pic>
        <p:nvPicPr>
          <p:cNvPr id="18" name="Picture 3" descr="C:\Users\Arsipe\ARSIPE\ARSIPE_PROYECTOS\ARSIPE_PATRIMONI\PATRIMONI_17\logos_patrimoni\logonuevo_ujipeu.jpg"/>
          <p:cNvPicPr>
            <a:picLocks noChangeAspect="1" noChangeArrowheads="1"/>
          </p:cNvPicPr>
          <p:nvPr/>
        </p:nvPicPr>
        <p:blipFill>
          <a:blip r:embed="rId7"/>
          <a:srcRect/>
          <a:stretch>
            <a:fillRect/>
          </a:stretch>
        </p:blipFill>
        <p:spPr bwMode="auto">
          <a:xfrm>
            <a:off x="7307646" y="6324413"/>
            <a:ext cx="1703541" cy="486329"/>
          </a:xfrm>
          <a:prstGeom prst="rect">
            <a:avLst/>
          </a:prstGeom>
          <a:noFill/>
        </p:spPr>
      </p:pic>
    </p:spTree>
    <p:extLst>
      <p:ext uri="{BB962C8B-B14F-4D97-AF65-F5344CB8AC3E}">
        <p14:creationId xmlns:p14="http://schemas.microsoft.com/office/powerpoint/2010/main" xmlns="" val="4241525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5" name="Picture 4" descr="C:\Users\Arsipe\ARSIPE\ARSIPE_PROYECTOS\ARSIPE_PATRIMONI\PATRIMONI_15\WEB_PATRIMONI_2015\imatges_patrimoni\Patrimoni\23_fiestavino_seleccion\21_fiestavinoviver_elaboracion.jpg"/>
          <p:cNvPicPr>
            <a:picLocks noChangeAspect="1" noChangeArrowheads="1"/>
          </p:cNvPicPr>
          <p:nvPr/>
        </p:nvPicPr>
        <p:blipFill>
          <a:blip r:embed="rId3"/>
          <a:srcRect/>
          <a:stretch>
            <a:fillRect/>
          </a:stretch>
        </p:blipFill>
        <p:spPr bwMode="auto">
          <a:xfrm>
            <a:off x="4912213" y="1313483"/>
            <a:ext cx="3847396" cy="2574061"/>
          </a:xfrm>
          <a:prstGeom prst="rect">
            <a:avLst/>
          </a:prstGeom>
          <a:noFill/>
        </p:spPr>
      </p:pic>
      <p:pic>
        <p:nvPicPr>
          <p:cNvPr id="4098" name="Picture 2" descr="C:\Users\Arsipe\ARSIPE\ARSIPE_PROYECTOS\ARSIPE_PATRIMONI\PATRIMONI_15\patrimoni_congresos15\2015_interaccio\ppt_prep1\27.JPG"/>
          <p:cNvPicPr>
            <a:picLocks noChangeAspect="1" noChangeArrowheads="1"/>
          </p:cNvPicPr>
          <p:nvPr/>
        </p:nvPicPr>
        <p:blipFill>
          <a:blip r:embed="rId4"/>
          <a:srcRect/>
          <a:stretch>
            <a:fillRect/>
          </a:stretch>
        </p:blipFill>
        <p:spPr bwMode="auto">
          <a:xfrm>
            <a:off x="657816" y="1313482"/>
            <a:ext cx="1930546" cy="2574061"/>
          </a:xfrm>
          <a:prstGeom prst="rect">
            <a:avLst/>
          </a:prstGeom>
          <a:noFill/>
        </p:spPr>
      </p:pic>
      <p:pic>
        <p:nvPicPr>
          <p:cNvPr id="4099" name="Picture 3" descr="C:\Users\Arsipe\ARSIPE\ARSIPE_PROYECTOS\ARSIPE_PATRIMONI\PATRIMONI_15\patrimoni_congresos15\2015_interaccio\ppt_prep1\Foto 04-04-14 13 05 43.jpg"/>
          <p:cNvPicPr>
            <a:picLocks noChangeAspect="1" noChangeArrowheads="1"/>
          </p:cNvPicPr>
          <p:nvPr/>
        </p:nvPicPr>
        <p:blipFill>
          <a:blip r:embed="rId5"/>
          <a:srcRect/>
          <a:stretch>
            <a:fillRect/>
          </a:stretch>
        </p:blipFill>
        <p:spPr bwMode="auto">
          <a:xfrm>
            <a:off x="2798405" y="1313484"/>
            <a:ext cx="1929887" cy="2574060"/>
          </a:xfrm>
          <a:prstGeom prst="rect">
            <a:avLst/>
          </a:prstGeom>
          <a:noFill/>
        </p:spPr>
      </p:pic>
      <p:sp>
        <p:nvSpPr>
          <p:cNvPr id="12" name="11 CuadroTexto"/>
          <p:cNvSpPr txBox="1"/>
          <p:nvPr/>
        </p:nvSpPr>
        <p:spPr>
          <a:xfrm>
            <a:off x="552091" y="4023632"/>
            <a:ext cx="7784299" cy="338554"/>
          </a:xfrm>
          <a:prstGeom prst="rect">
            <a:avLst/>
          </a:prstGeom>
          <a:noFill/>
        </p:spPr>
        <p:txBody>
          <a:bodyPr wrap="square" rtlCol="0">
            <a:spAutoFit/>
          </a:bodyPr>
          <a:lstStyle/>
          <a:p>
            <a:r>
              <a:rPr lang="ca-ES" sz="1600" b="1" dirty="0" smtClean="0"/>
              <a:t>The local </a:t>
            </a:r>
            <a:r>
              <a:rPr lang="ca-ES" sz="1600" b="1" dirty="0" err="1" smtClean="0"/>
              <a:t>group</a:t>
            </a:r>
            <a:r>
              <a:rPr lang="ca-ES" sz="1600" b="1" dirty="0" smtClean="0"/>
              <a:t> of Viver: The </a:t>
            </a:r>
            <a:r>
              <a:rPr lang="ca-ES" sz="1600" b="1" dirty="0" err="1" smtClean="0"/>
              <a:t>importance</a:t>
            </a:r>
            <a:r>
              <a:rPr lang="ca-ES" sz="1600" b="1" dirty="0" smtClean="0"/>
              <a:t> of </a:t>
            </a:r>
            <a:r>
              <a:rPr lang="ca-ES" sz="1600" b="1" dirty="0" err="1" smtClean="0"/>
              <a:t>Heritage</a:t>
            </a:r>
            <a:r>
              <a:rPr lang="ca-ES" sz="1600" b="1" dirty="0" smtClean="0"/>
              <a:t> </a:t>
            </a:r>
            <a:r>
              <a:rPr lang="ca-ES" sz="1600" b="1" dirty="0" err="1" smtClean="0"/>
              <a:t>Education</a:t>
            </a:r>
            <a:endParaRPr lang="ca-ES" sz="1600" b="1" dirty="0"/>
          </a:p>
        </p:txBody>
      </p:sp>
      <p:sp>
        <p:nvSpPr>
          <p:cNvPr id="11" name="10 CuadroTexto"/>
          <p:cNvSpPr txBox="1"/>
          <p:nvPr/>
        </p:nvSpPr>
        <p:spPr>
          <a:xfrm>
            <a:off x="552091" y="4477754"/>
            <a:ext cx="8207517" cy="1846659"/>
          </a:xfrm>
          <a:prstGeom prst="rect">
            <a:avLst/>
          </a:prstGeom>
          <a:noFill/>
        </p:spPr>
        <p:txBody>
          <a:bodyPr wrap="square" rtlCol="0">
            <a:spAutoFit/>
          </a:bodyPr>
          <a:lstStyle/>
          <a:p>
            <a:r>
              <a:rPr lang="en-GB" sz="1600" dirty="0" smtClean="0"/>
              <a:t>In 2013, a group of neighbours in </a:t>
            </a:r>
            <a:r>
              <a:rPr lang="en-GB" sz="1600" dirty="0" err="1" smtClean="0"/>
              <a:t>Viver</a:t>
            </a:r>
            <a:r>
              <a:rPr lang="en-GB" sz="1600" dirty="0" smtClean="0"/>
              <a:t> (population 1.536) contacted the </a:t>
            </a:r>
            <a:r>
              <a:rPr lang="en-GB" sz="1600" dirty="0" err="1" smtClean="0"/>
              <a:t>Patrimoni</a:t>
            </a:r>
            <a:r>
              <a:rPr lang="en-GB" sz="1600" dirty="0" smtClean="0"/>
              <a:t> project of the </a:t>
            </a:r>
            <a:r>
              <a:rPr lang="en-GB" sz="1600" dirty="0" err="1" smtClean="0"/>
              <a:t>Jaume</a:t>
            </a:r>
            <a:r>
              <a:rPr lang="en-GB" sz="1600" dirty="0" smtClean="0"/>
              <a:t> I University to begin a project that would raise the profile of the town’s viticulture heritage. </a:t>
            </a:r>
          </a:p>
          <a:p>
            <a:endParaRPr lang="en-GB" sz="1600" dirty="0" smtClean="0"/>
          </a:p>
          <a:p>
            <a:r>
              <a:rPr lang="en-GB" sz="1600" dirty="0" smtClean="0"/>
              <a:t>In two years, the local group of </a:t>
            </a:r>
            <a:r>
              <a:rPr lang="en-GB" sz="1600" dirty="0" err="1" smtClean="0"/>
              <a:t>Viver</a:t>
            </a:r>
            <a:r>
              <a:rPr lang="en-GB" sz="1600" dirty="0" smtClean="0"/>
              <a:t> studied and inventoried wine heritage and made some routes and activities to share their value to the village’s residents.</a:t>
            </a:r>
          </a:p>
          <a:p>
            <a:endParaRPr lang="en-GB" dirty="0" smtClean="0"/>
          </a:p>
        </p:txBody>
      </p:sp>
      <p:sp>
        <p:nvSpPr>
          <p:cNvPr id="9" name="8 CuadroTexto"/>
          <p:cNvSpPr txBox="1"/>
          <p:nvPr/>
        </p:nvSpPr>
        <p:spPr>
          <a:xfrm>
            <a:off x="5322806" y="173915"/>
            <a:ext cx="3821194" cy="307777"/>
          </a:xfrm>
          <a:prstGeom prst="rect">
            <a:avLst/>
          </a:prstGeom>
          <a:noFill/>
        </p:spPr>
        <p:txBody>
          <a:bodyPr wrap="square" rtlCol="0">
            <a:spAutoFit/>
          </a:bodyPr>
          <a:lstStyle/>
          <a:p>
            <a:r>
              <a:rPr lang="es-ES" sz="1400" dirty="0" smtClean="0"/>
              <a:t>Faro </a:t>
            </a:r>
            <a:r>
              <a:rPr lang="es-ES" sz="1400" dirty="0" err="1" smtClean="0"/>
              <a:t>Convention</a:t>
            </a:r>
            <a:r>
              <a:rPr lang="es-ES" sz="1400" dirty="0" smtClean="0"/>
              <a:t> </a:t>
            </a:r>
            <a:r>
              <a:rPr lang="es-ES" sz="1400" dirty="0" err="1" smtClean="0"/>
              <a:t>Research</a:t>
            </a:r>
            <a:r>
              <a:rPr lang="es-ES" sz="1400" dirty="0" smtClean="0"/>
              <a:t> </a:t>
            </a:r>
            <a:r>
              <a:rPr lang="es-ES" sz="1400" dirty="0" err="1" smtClean="0"/>
              <a:t>Study</a:t>
            </a:r>
            <a:r>
              <a:rPr lang="es-ES" sz="1400" dirty="0" smtClean="0"/>
              <a:t>. </a:t>
            </a:r>
            <a:r>
              <a:rPr lang="es-ES" sz="1400" dirty="0" err="1" smtClean="0"/>
              <a:t>Fontecchio</a:t>
            </a:r>
            <a:r>
              <a:rPr lang="es-ES" sz="1400" dirty="0" smtClean="0"/>
              <a:t>, </a:t>
            </a:r>
            <a:r>
              <a:rPr lang="es-ES" sz="1400" dirty="0" err="1" smtClean="0"/>
              <a:t>Italy</a:t>
            </a:r>
            <a:endParaRPr lang="ca-ES" sz="1400" dirty="0"/>
          </a:p>
        </p:txBody>
      </p:sp>
      <p:pic>
        <p:nvPicPr>
          <p:cNvPr id="10" name="Picture 2" descr="Resultat d'imatges de logo council of europe"/>
          <p:cNvPicPr>
            <a:picLocks noChangeAspect="1" noChangeArrowheads="1"/>
          </p:cNvPicPr>
          <p:nvPr/>
        </p:nvPicPr>
        <p:blipFill>
          <a:blip r:embed="rId6"/>
          <a:srcRect/>
          <a:stretch>
            <a:fillRect/>
          </a:stretch>
        </p:blipFill>
        <p:spPr bwMode="auto">
          <a:xfrm>
            <a:off x="6301106" y="6098195"/>
            <a:ext cx="950427" cy="759805"/>
          </a:xfrm>
          <a:prstGeom prst="rect">
            <a:avLst/>
          </a:prstGeom>
          <a:noFill/>
        </p:spPr>
      </p:pic>
      <p:pic>
        <p:nvPicPr>
          <p:cNvPr id="13" name="Picture 3" descr="C:\Users\Arsipe\ARSIPE\ARSIPE_PROYECTOS\ARSIPE_PATRIMONI\PATRIMONI_17\logos_patrimoni\logonuevo_ujipeu.jpg"/>
          <p:cNvPicPr>
            <a:picLocks noChangeAspect="1" noChangeArrowheads="1"/>
          </p:cNvPicPr>
          <p:nvPr/>
        </p:nvPicPr>
        <p:blipFill>
          <a:blip r:embed="rId7"/>
          <a:srcRect/>
          <a:stretch>
            <a:fillRect/>
          </a:stretch>
        </p:blipFill>
        <p:spPr bwMode="auto">
          <a:xfrm>
            <a:off x="7307646" y="6324413"/>
            <a:ext cx="1703541" cy="486329"/>
          </a:xfrm>
          <a:prstGeom prst="rect">
            <a:avLst/>
          </a:prstGeom>
          <a:noFill/>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68613" name="Picture 5" descr="C:\Users\Arsipe\ARSIPE\ARSIPE_PROYECTOS\ARSIPE_PATRIMONI\PATRIMONI_17\congresos_patrimoni_2017\2017_asturias\ASTURIAS_VIVER\asturias_2017\fotos_viver_mv8\05_viver_mv8.jpg"/>
          <p:cNvPicPr>
            <a:picLocks noChangeAspect="1" noChangeArrowheads="1"/>
          </p:cNvPicPr>
          <p:nvPr/>
        </p:nvPicPr>
        <p:blipFill>
          <a:blip r:embed="rId3"/>
          <a:srcRect/>
          <a:stretch>
            <a:fillRect/>
          </a:stretch>
        </p:blipFill>
        <p:spPr bwMode="auto">
          <a:xfrm>
            <a:off x="624313" y="4148354"/>
            <a:ext cx="2483435" cy="1661516"/>
          </a:xfrm>
          <a:prstGeom prst="rect">
            <a:avLst/>
          </a:prstGeom>
          <a:noFill/>
        </p:spPr>
      </p:pic>
      <p:pic>
        <p:nvPicPr>
          <p:cNvPr id="68615" name="Picture 7" descr="C:\Users\Arsipe\ARSIPE\ARSIPE_PROYECTOS\ARSIPE_PATRIMONI\PATRIMONI_17\congresos_patrimoni_2017\2017_asturias\ASTURIAS_VIVER\asturias_2017\fotos_viver_mv8\09_viver_mv8.jpg"/>
          <p:cNvPicPr>
            <a:picLocks noChangeAspect="1" noChangeArrowheads="1"/>
          </p:cNvPicPr>
          <p:nvPr/>
        </p:nvPicPr>
        <p:blipFill>
          <a:blip r:embed="rId4"/>
          <a:srcRect/>
          <a:stretch>
            <a:fillRect/>
          </a:stretch>
        </p:blipFill>
        <p:spPr bwMode="auto">
          <a:xfrm>
            <a:off x="3309485" y="4148354"/>
            <a:ext cx="2480148" cy="1661516"/>
          </a:xfrm>
          <a:prstGeom prst="rect">
            <a:avLst/>
          </a:prstGeom>
          <a:noFill/>
        </p:spPr>
      </p:pic>
      <p:pic>
        <p:nvPicPr>
          <p:cNvPr id="13" name="Picture 1" descr="C:\Users\Arsipe\ARSIPE\ARSIPE_PROYECTOS\ARSIPE_PATRIMONI\PATRIMONI_17\congresos_patrimoni_2017\2017_asturias\ASTURIAS_VIVER\FOTOS\23_fiestavino_seleccion\15_fiestavinoviver_vendimia.jpg"/>
          <p:cNvPicPr>
            <a:picLocks noChangeAspect="1" noChangeArrowheads="1"/>
          </p:cNvPicPr>
          <p:nvPr/>
        </p:nvPicPr>
        <p:blipFill>
          <a:blip r:embed="rId5"/>
          <a:srcRect/>
          <a:stretch>
            <a:fillRect/>
          </a:stretch>
        </p:blipFill>
        <p:spPr bwMode="auto">
          <a:xfrm>
            <a:off x="6023527" y="2453500"/>
            <a:ext cx="2483431" cy="1396931"/>
          </a:xfrm>
          <a:prstGeom prst="rect">
            <a:avLst/>
          </a:prstGeom>
          <a:noFill/>
        </p:spPr>
      </p:pic>
      <p:sp>
        <p:nvSpPr>
          <p:cNvPr id="17" name="16 CuadroTexto"/>
          <p:cNvSpPr txBox="1"/>
          <p:nvPr/>
        </p:nvSpPr>
        <p:spPr>
          <a:xfrm>
            <a:off x="508958" y="966158"/>
            <a:ext cx="8165349" cy="1323439"/>
          </a:xfrm>
          <a:prstGeom prst="rect">
            <a:avLst/>
          </a:prstGeom>
          <a:noFill/>
        </p:spPr>
        <p:txBody>
          <a:bodyPr wrap="square" rtlCol="0">
            <a:spAutoFit/>
          </a:bodyPr>
          <a:lstStyle/>
          <a:p>
            <a:r>
              <a:rPr lang="ca-ES" sz="1600" b="1" dirty="0" smtClean="0"/>
              <a:t>The local </a:t>
            </a:r>
            <a:r>
              <a:rPr lang="ca-ES" sz="1600" b="1" dirty="0" err="1" smtClean="0"/>
              <a:t>group</a:t>
            </a:r>
            <a:r>
              <a:rPr lang="ca-ES" sz="1600" b="1" dirty="0" smtClean="0"/>
              <a:t> of Viver: </a:t>
            </a:r>
            <a:r>
              <a:rPr lang="en-GB" sz="1600" b="1" dirty="0" smtClean="0">
                <a:hlinkClick r:id="rId6"/>
              </a:rPr>
              <a:t>The Wine Festival</a:t>
            </a:r>
            <a:endParaRPr lang="en-GB" sz="1600" b="1" dirty="0" smtClean="0"/>
          </a:p>
          <a:p>
            <a:endParaRPr lang="en-GB" sz="1600" dirty="0" smtClean="0"/>
          </a:p>
          <a:p>
            <a:r>
              <a:rPr lang="en-GB" sz="1600" dirty="0" smtClean="0"/>
              <a:t>In 2015, the local group met with staff at the primary school with a proposal to organise an educational activity around this local heritage.</a:t>
            </a:r>
            <a:endParaRPr lang="en-GB" sz="1600" b="1" dirty="0" smtClean="0"/>
          </a:p>
          <a:p>
            <a:endParaRPr lang="en-GB" sz="1600" b="1" dirty="0" smtClean="0"/>
          </a:p>
        </p:txBody>
      </p:sp>
      <p:pic>
        <p:nvPicPr>
          <p:cNvPr id="1026" name="Picture 2" descr="C:\Users\Arsipe\ARSIPE\ARSIPE_PROYECTOS\ARSIPE_PATRIMONI\PATRIMONI_15\Patrimoni_asesoramiento_2015\viver1\cole_viver\fiesta_vino_ocdtubre15\fiestavino_seleccion\03_fiestaviver_vendimia.jpg"/>
          <p:cNvPicPr>
            <a:picLocks noChangeAspect="1" noChangeArrowheads="1"/>
          </p:cNvPicPr>
          <p:nvPr/>
        </p:nvPicPr>
        <p:blipFill>
          <a:blip r:embed="rId7"/>
          <a:srcRect/>
          <a:stretch>
            <a:fillRect/>
          </a:stretch>
        </p:blipFill>
        <p:spPr bwMode="auto">
          <a:xfrm>
            <a:off x="624314" y="2451652"/>
            <a:ext cx="2483433" cy="1396931"/>
          </a:xfrm>
          <a:prstGeom prst="rect">
            <a:avLst/>
          </a:prstGeom>
          <a:noFill/>
        </p:spPr>
      </p:pic>
      <p:pic>
        <p:nvPicPr>
          <p:cNvPr id="1027" name="Picture 3" descr="C:\Users\Arsipe\ARSIPE\ARSIPE_PROYECTOS\ARSIPE_PATRIMONI\PATRIMONI_15\Patrimoni_asesoramiento_2015\viver1\cole_viver\fiesta_vino_ocdtubre15\fiestavino_seleccion\09_fiestaviver_vendimia.jpg"/>
          <p:cNvPicPr>
            <a:picLocks noChangeAspect="1" noChangeArrowheads="1"/>
          </p:cNvPicPr>
          <p:nvPr/>
        </p:nvPicPr>
        <p:blipFill>
          <a:blip r:embed="rId8"/>
          <a:srcRect/>
          <a:stretch>
            <a:fillRect/>
          </a:stretch>
        </p:blipFill>
        <p:spPr bwMode="auto">
          <a:xfrm>
            <a:off x="3309485" y="2453499"/>
            <a:ext cx="2480150" cy="1395084"/>
          </a:xfrm>
          <a:prstGeom prst="rect">
            <a:avLst/>
          </a:prstGeom>
          <a:noFill/>
        </p:spPr>
      </p:pic>
      <p:pic>
        <p:nvPicPr>
          <p:cNvPr id="1028" name="Picture 4" descr="C:\Users\Arsipe\ARSIPE\ARSIPE_PROYECTOS\ARSIPE_PATRIMONI\PATRIMONI_15\Patrimoni_asesoramiento_2015\viver1\cole_viver\fiesta_vino_ocdtubre15\fiestavino_seleccion\29_fiestavinoviver_elaboracion.jpg"/>
          <p:cNvPicPr>
            <a:picLocks noChangeAspect="1" noChangeArrowheads="1"/>
          </p:cNvPicPr>
          <p:nvPr/>
        </p:nvPicPr>
        <p:blipFill>
          <a:blip r:embed="rId9"/>
          <a:srcRect/>
          <a:stretch>
            <a:fillRect/>
          </a:stretch>
        </p:blipFill>
        <p:spPr bwMode="auto">
          <a:xfrm>
            <a:off x="6023527" y="4148354"/>
            <a:ext cx="2483433" cy="1661516"/>
          </a:xfrm>
          <a:prstGeom prst="rect">
            <a:avLst/>
          </a:prstGeom>
          <a:noFill/>
        </p:spPr>
      </p:pic>
      <p:sp>
        <p:nvSpPr>
          <p:cNvPr id="10" name="9 CuadroTexto"/>
          <p:cNvSpPr txBox="1"/>
          <p:nvPr/>
        </p:nvSpPr>
        <p:spPr>
          <a:xfrm>
            <a:off x="5322806" y="173915"/>
            <a:ext cx="3821194" cy="307777"/>
          </a:xfrm>
          <a:prstGeom prst="rect">
            <a:avLst/>
          </a:prstGeom>
          <a:noFill/>
        </p:spPr>
        <p:txBody>
          <a:bodyPr wrap="square" rtlCol="0">
            <a:spAutoFit/>
          </a:bodyPr>
          <a:lstStyle/>
          <a:p>
            <a:r>
              <a:rPr lang="es-ES" sz="1400" dirty="0" smtClean="0"/>
              <a:t>Faro </a:t>
            </a:r>
            <a:r>
              <a:rPr lang="es-ES" sz="1400" dirty="0" err="1" smtClean="0"/>
              <a:t>Convention</a:t>
            </a:r>
            <a:r>
              <a:rPr lang="es-ES" sz="1400" dirty="0" smtClean="0"/>
              <a:t> </a:t>
            </a:r>
            <a:r>
              <a:rPr lang="es-ES" sz="1400" dirty="0" err="1" smtClean="0"/>
              <a:t>Research</a:t>
            </a:r>
            <a:r>
              <a:rPr lang="es-ES" sz="1400" dirty="0" smtClean="0"/>
              <a:t> </a:t>
            </a:r>
            <a:r>
              <a:rPr lang="es-ES" sz="1400" dirty="0" err="1" smtClean="0"/>
              <a:t>Study</a:t>
            </a:r>
            <a:r>
              <a:rPr lang="es-ES" sz="1400" dirty="0" smtClean="0"/>
              <a:t>. </a:t>
            </a:r>
            <a:r>
              <a:rPr lang="es-ES" sz="1400" dirty="0" err="1" smtClean="0"/>
              <a:t>Fontecchio</a:t>
            </a:r>
            <a:r>
              <a:rPr lang="es-ES" sz="1400" dirty="0" smtClean="0"/>
              <a:t>, </a:t>
            </a:r>
            <a:r>
              <a:rPr lang="es-ES" sz="1400" dirty="0" err="1" smtClean="0"/>
              <a:t>Italy</a:t>
            </a:r>
            <a:endParaRPr lang="ca-ES" sz="1400" dirty="0"/>
          </a:p>
        </p:txBody>
      </p:sp>
      <p:pic>
        <p:nvPicPr>
          <p:cNvPr id="11" name="Picture 2" descr="Resultat d'imatges de logo council of europe"/>
          <p:cNvPicPr>
            <a:picLocks noChangeAspect="1" noChangeArrowheads="1"/>
          </p:cNvPicPr>
          <p:nvPr/>
        </p:nvPicPr>
        <p:blipFill>
          <a:blip r:embed="rId10"/>
          <a:srcRect/>
          <a:stretch>
            <a:fillRect/>
          </a:stretch>
        </p:blipFill>
        <p:spPr bwMode="auto">
          <a:xfrm>
            <a:off x="6301106" y="6098195"/>
            <a:ext cx="950427" cy="759805"/>
          </a:xfrm>
          <a:prstGeom prst="rect">
            <a:avLst/>
          </a:prstGeom>
          <a:noFill/>
        </p:spPr>
      </p:pic>
      <p:pic>
        <p:nvPicPr>
          <p:cNvPr id="12" name="Picture 3" descr="C:\Users\Arsipe\ARSIPE\ARSIPE_PROYECTOS\ARSIPE_PATRIMONI\PATRIMONI_17\logos_patrimoni\logonuevo_ujipeu.jpg"/>
          <p:cNvPicPr>
            <a:picLocks noChangeAspect="1" noChangeArrowheads="1"/>
          </p:cNvPicPr>
          <p:nvPr/>
        </p:nvPicPr>
        <p:blipFill>
          <a:blip r:embed="rId11"/>
          <a:srcRect/>
          <a:stretch>
            <a:fillRect/>
          </a:stretch>
        </p:blipFill>
        <p:spPr bwMode="auto">
          <a:xfrm>
            <a:off x="7307646" y="6324413"/>
            <a:ext cx="1703541" cy="486329"/>
          </a:xfrm>
          <a:prstGeom prst="rect">
            <a:avLst/>
          </a:prstGeom>
          <a:noFill/>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13315" name="Picture 3" descr="C:\Users\Arsipe\ARSIPE\ARSIPE_PROYECTOS\ARSIPE_PATRIMONI\PATRIMONI_16\assessorament_patrimoni_2016\2016_asesoramiento_costur_2016\edpatrimonial_costur2016\fotos_textures\seleccion_fotos_costur2016\21_costur2016.JPG"/>
          <p:cNvPicPr>
            <a:picLocks noChangeAspect="1" noChangeArrowheads="1"/>
          </p:cNvPicPr>
          <p:nvPr/>
        </p:nvPicPr>
        <p:blipFill>
          <a:blip r:embed="rId3"/>
          <a:srcRect/>
          <a:stretch>
            <a:fillRect/>
          </a:stretch>
        </p:blipFill>
        <p:spPr bwMode="auto">
          <a:xfrm>
            <a:off x="5778985" y="2402781"/>
            <a:ext cx="2483433" cy="1655621"/>
          </a:xfrm>
          <a:prstGeom prst="rect">
            <a:avLst/>
          </a:prstGeom>
          <a:noFill/>
        </p:spPr>
      </p:pic>
      <p:pic>
        <p:nvPicPr>
          <p:cNvPr id="11" name="Picture 2" descr="C:\Users\Arsipe\ARSIPE\ARSIPE_PROYECTOS\ARSIPE_PATRIMONI\PATRIMONI_16\assessorament_patrimoni_2016\2016_asesoramiento_costur_2016\edpatrimonial_costur2016\IMG_20161024_110043.jpg"/>
          <p:cNvPicPr>
            <a:picLocks noChangeAspect="1" noChangeArrowheads="1"/>
          </p:cNvPicPr>
          <p:nvPr/>
        </p:nvPicPr>
        <p:blipFill>
          <a:blip r:embed="rId4"/>
          <a:srcRect/>
          <a:stretch>
            <a:fillRect/>
          </a:stretch>
        </p:blipFill>
        <p:spPr bwMode="auto">
          <a:xfrm>
            <a:off x="3131387" y="2402664"/>
            <a:ext cx="2207650" cy="1655738"/>
          </a:xfrm>
          <a:prstGeom prst="rect">
            <a:avLst/>
          </a:prstGeom>
          <a:noFill/>
        </p:spPr>
      </p:pic>
      <p:sp>
        <p:nvSpPr>
          <p:cNvPr id="13" name="12 CuadroTexto"/>
          <p:cNvSpPr txBox="1"/>
          <p:nvPr/>
        </p:nvSpPr>
        <p:spPr>
          <a:xfrm>
            <a:off x="332510" y="948906"/>
            <a:ext cx="8226984" cy="1323439"/>
          </a:xfrm>
          <a:prstGeom prst="rect">
            <a:avLst/>
          </a:prstGeom>
          <a:noFill/>
        </p:spPr>
        <p:txBody>
          <a:bodyPr wrap="square" rtlCol="0">
            <a:spAutoFit/>
          </a:bodyPr>
          <a:lstStyle/>
          <a:p>
            <a:r>
              <a:rPr lang="ca-ES" sz="1600" b="1" dirty="0" smtClean="0"/>
              <a:t>The local </a:t>
            </a:r>
            <a:r>
              <a:rPr lang="ca-ES" sz="1600" b="1" dirty="0" err="1" smtClean="0"/>
              <a:t>group</a:t>
            </a:r>
            <a:r>
              <a:rPr lang="ca-ES" sz="1600" b="1" dirty="0" smtClean="0"/>
              <a:t> of </a:t>
            </a:r>
            <a:r>
              <a:rPr lang="ca-ES" sz="1600" b="1" dirty="0" err="1" smtClean="0"/>
              <a:t>Costur</a:t>
            </a:r>
            <a:r>
              <a:rPr lang="ca-ES" sz="1600" b="1" dirty="0" smtClean="0"/>
              <a:t>: The </a:t>
            </a:r>
            <a:r>
              <a:rPr lang="ca-ES" sz="1600" b="1" dirty="0" err="1" smtClean="0"/>
              <a:t>importance</a:t>
            </a:r>
            <a:r>
              <a:rPr lang="ca-ES" sz="1600" b="1" dirty="0" smtClean="0"/>
              <a:t> of </a:t>
            </a:r>
            <a:r>
              <a:rPr lang="ca-ES" sz="1600" b="1" dirty="0" err="1" smtClean="0"/>
              <a:t>Heritage</a:t>
            </a:r>
            <a:r>
              <a:rPr lang="ca-ES" sz="1600" b="1" dirty="0" smtClean="0"/>
              <a:t> </a:t>
            </a:r>
            <a:r>
              <a:rPr lang="ca-ES" sz="1600" b="1" dirty="0" err="1" smtClean="0"/>
              <a:t>Education</a:t>
            </a:r>
            <a:endParaRPr lang="ca-ES" sz="1600" b="1" dirty="0" smtClean="0"/>
          </a:p>
          <a:p>
            <a:endParaRPr lang="en-GB" sz="1600" dirty="0" smtClean="0"/>
          </a:p>
          <a:p>
            <a:r>
              <a:rPr lang="en-GB" sz="1600" dirty="0" smtClean="0"/>
              <a:t>In 2016, La </a:t>
            </a:r>
            <a:r>
              <a:rPr lang="en-GB" sz="1600" dirty="0" err="1" smtClean="0"/>
              <a:t>Fontanella</a:t>
            </a:r>
            <a:r>
              <a:rPr lang="en-GB" sz="1600" dirty="0" smtClean="0"/>
              <a:t> Cultural Association of </a:t>
            </a:r>
            <a:r>
              <a:rPr lang="en-GB" sz="1600" dirty="0" err="1" smtClean="0"/>
              <a:t>Costur</a:t>
            </a:r>
            <a:r>
              <a:rPr lang="en-GB" sz="1600" dirty="0" smtClean="0"/>
              <a:t> (population 543) organised an educational heritage activity, “</a:t>
            </a:r>
            <a:r>
              <a:rPr lang="en-GB" sz="1600" dirty="0" err="1" smtClean="0"/>
              <a:t>Texturas</a:t>
            </a:r>
            <a:r>
              <a:rPr lang="en-GB" sz="1600" dirty="0" smtClean="0"/>
              <a:t> de mi pueblo” (Textures of my village), with the local school and the collaboration of the Ceramics Museum in </a:t>
            </a:r>
            <a:r>
              <a:rPr lang="en-GB" sz="1600" dirty="0" err="1" smtClean="0"/>
              <a:t>L’Alcora</a:t>
            </a:r>
            <a:r>
              <a:rPr lang="en-GB" sz="1600" dirty="0" smtClean="0"/>
              <a:t>. </a:t>
            </a:r>
          </a:p>
        </p:txBody>
      </p:sp>
      <p:pic>
        <p:nvPicPr>
          <p:cNvPr id="2050" name="Picture 2" descr="C:\Users\Arsipe\ARSIPE\ARSIPE_PROYECTOS\ARSIPE_PATRIMONI\PATRIMONI_16\assessorament_patrimoni_2016\2016_asesoramiento_costur_2016\edpatrimonial_costur2016\IMG_20161017_135510.jpg"/>
          <p:cNvPicPr>
            <a:picLocks noChangeAspect="1" noChangeArrowheads="1"/>
          </p:cNvPicPr>
          <p:nvPr/>
        </p:nvPicPr>
        <p:blipFill>
          <a:blip r:embed="rId5"/>
          <a:srcRect/>
          <a:stretch>
            <a:fillRect/>
          </a:stretch>
        </p:blipFill>
        <p:spPr bwMode="auto">
          <a:xfrm>
            <a:off x="508602" y="2402781"/>
            <a:ext cx="2207650" cy="1655738"/>
          </a:xfrm>
          <a:prstGeom prst="rect">
            <a:avLst/>
          </a:prstGeom>
          <a:noFill/>
        </p:spPr>
      </p:pic>
      <p:pic>
        <p:nvPicPr>
          <p:cNvPr id="2051" name="Picture 3" descr="C:\Users\Arsipe\ARSIPE\ARSIPE_PROYECTOS\ARSIPE_PATRIMONI\PATRIMONI_16\assessorament_patrimoni_2016\2016_asesoramiento_costur_2016\edpatrimonial_costur2016\fotos_textures\seleccion_fotos_costur2016\37_costur2016.jpg"/>
          <p:cNvPicPr>
            <a:picLocks noChangeAspect="1" noChangeArrowheads="1"/>
          </p:cNvPicPr>
          <p:nvPr/>
        </p:nvPicPr>
        <p:blipFill>
          <a:blip r:embed="rId6"/>
          <a:srcRect/>
          <a:stretch>
            <a:fillRect/>
          </a:stretch>
        </p:blipFill>
        <p:spPr bwMode="auto">
          <a:xfrm>
            <a:off x="5778985" y="4339037"/>
            <a:ext cx="2483433" cy="1482843"/>
          </a:xfrm>
          <a:prstGeom prst="rect">
            <a:avLst/>
          </a:prstGeom>
          <a:noFill/>
        </p:spPr>
      </p:pic>
      <p:pic>
        <p:nvPicPr>
          <p:cNvPr id="2052" name="Picture 4" descr="C:\Users\Arsipe\ARSIPE\ARSIPE_PROYECTOS\ARSIPE_PATRIMONI\PATRIMONI_16\assessorament_patrimoni_2016\2016_asesoramiento_costur_2016\edpatrimonial_costur2016\fotos_textures\seleccion_fotos_costur2016\13_costur2016.JPG"/>
          <p:cNvPicPr>
            <a:picLocks noChangeAspect="1" noChangeArrowheads="1"/>
          </p:cNvPicPr>
          <p:nvPr/>
        </p:nvPicPr>
        <p:blipFill>
          <a:blip r:embed="rId7"/>
          <a:srcRect/>
          <a:stretch>
            <a:fillRect/>
          </a:stretch>
        </p:blipFill>
        <p:spPr bwMode="auto">
          <a:xfrm>
            <a:off x="491821" y="4339037"/>
            <a:ext cx="2224431" cy="1482843"/>
          </a:xfrm>
          <a:prstGeom prst="rect">
            <a:avLst/>
          </a:prstGeom>
          <a:noFill/>
        </p:spPr>
      </p:pic>
      <p:pic>
        <p:nvPicPr>
          <p:cNvPr id="2053" name="Picture 5" descr="C:\Users\Arsipe\ARSIPE\ARSIPE_PROYECTOS\ARSIPE_PATRIMONI\PATRIMONI_16\assessorament_patrimoni_2016\2016_asesoramiento_costur_2016\edpatrimonial_costur2016\fotos_textures\seleccion_fotos_costur2016\32_costur2016.JPG"/>
          <p:cNvPicPr>
            <a:picLocks noChangeAspect="1" noChangeArrowheads="1"/>
          </p:cNvPicPr>
          <p:nvPr/>
        </p:nvPicPr>
        <p:blipFill>
          <a:blip r:embed="rId8"/>
          <a:srcRect/>
          <a:stretch>
            <a:fillRect/>
          </a:stretch>
        </p:blipFill>
        <p:spPr bwMode="auto">
          <a:xfrm>
            <a:off x="3124883" y="4339037"/>
            <a:ext cx="2214154" cy="1475992"/>
          </a:xfrm>
          <a:prstGeom prst="rect">
            <a:avLst/>
          </a:prstGeom>
          <a:noFill/>
        </p:spPr>
      </p:pic>
      <p:sp>
        <p:nvSpPr>
          <p:cNvPr id="10" name="9 CuadroTexto"/>
          <p:cNvSpPr txBox="1"/>
          <p:nvPr/>
        </p:nvSpPr>
        <p:spPr>
          <a:xfrm>
            <a:off x="5322806" y="173915"/>
            <a:ext cx="3821194" cy="307777"/>
          </a:xfrm>
          <a:prstGeom prst="rect">
            <a:avLst/>
          </a:prstGeom>
          <a:noFill/>
        </p:spPr>
        <p:txBody>
          <a:bodyPr wrap="square" rtlCol="0">
            <a:spAutoFit/>
          </a:bodyPr>
          <a:lstStyle/>
          <a:p>
            <a:r>
              <a:rPr lang="es-ES" sz="1400" dirty="0" smtClean="0"/>
              <a:t>Faro </a:t>
            </a:r>
            <a:r>
              <a:rPr lang="es-ES" sz="1400" dirty="0" err="1" smtClean="0"/>
              <a:t>Convention</a:t>
            </a:r>
            <a:r>
              <a:rPr lang="es-ES" sz="1400" dirty="0" smtClean="0"/>
              <a:t> </a:t>
            </a:r>
            <a:r>
              <a:rPr lang="es-ES" sz="1400" dirty="0" err="1" smtClean="0"/>
              <a:t>Research</a:t>
            </a:r>
            <a:r>
              <a:rPr lang="es-ES" sz="1400" dirty="0" smtClean="0"/>
              <a:t> </a:t>
            </a:r>
            <a:r>
              <a:rPr lang="es-ES" sz="1400" dirty="0" err="1" smtClean="0"/>
              <a:t>Study</a:t>
            </a:r>
            <a:r>
              <a:rPr lang="es-ES" sz="1400" dirty="0" smtClean="0"/>
              <a:t>. </a:t>
            </a:r>
            <a:r>
              <a:rPr lang="es-ES" sz="1400" dirty="0" err="1" smtClean="0"/>
              <a:t>Fontecchio</a:t>
            </a:r>
            <a:r>
              <a:rPr lang="es-ES" sz="1400" dirty="0" smtClean="0"/>
              <a:t>, </a:t>
            </a:r>
            <a:r>
              <a:rPr lang="es-ES" sz="1400" dirty="0" err="1" smtClean="0"/>
              <a:t>Italy</a:t>
            </a:r>
            <a:endParaRPr lang="ca-ES" sz="1400" dirty="0"/>
          </a:p>
        </p:txBody>
      </p:sp>
      <p:pic>
        <p:nvPicPr>
          <p:cNvPr id="12" name="Picture 2" descr="Resultat d'imatges de logo council of europe"/>
          <p:cNvPicPr>
            <a:picLocks noChangeAspect="1" noChangeArrowheads="1"/>
          </p:cNvPicPr>
          <p:nvPr/>
        </p:nvPicPr>
        <p:blipFill>
          <a:blip r:embed="rId9"/>
          <a:srcRect/>
          <a:stretch>
            <a:fillRect/>
          </a:stretch>
        </p:blipFill>
        <p:spPr bwMode="auto">
          <a:xfrm>
            <a:off x="6301106" y="6098195"/>
            <a:ext cx="950427" cy="759805"/>
          </a:xfrm>
          <a:prstGeom prst="rect">
            <a:avLst/>
          </a:prstGeom>
          <a:noFill/>
        </p:spPr>
      </p:pic>
      <p:pic>
        <p:nvPicPr>
          <p:cNvPr id="14" name="Picture 3" descr="C:\Users\Arsipe\ARSIPE\ARSIPE_PROYECTOS\ARSIPE_PATRIMONI\PATRIMONI_17\logos_patrimoni\logonuevo_ujipeu.jpg"/>
          <p:cNvPicPr>
            <a:picLocks noChangeAspect="1" noChangeArrowheads="1"/>
          </p:cNvPicPr>
          <p:nvPr/>
        </p:nvPicPr>
        <p:blipFill>
          <a:blip r:embed="rId10"/>
          <a:srcRect/>
          <a:stretch>
            <a:fillRect/>
          </a:stretch>
        </p:blipFill>
        <p:spPr bwMode="auto">
          <a:xfrm>
            <a:off x="7307646" y="6324413"/>
            <a:ext cx="1703541" cy="486329"/>
          </a:xfrm>
          <a:prstGeom prst="rect">
            <a:avLst/>
          </a:prstGeom>
          <a:noFill/>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2555</TotalTime>
  <Words>817</Words>
  <Application>Microsoft Office PowerPoint</Application>
  <PresentationFormat>Presentación en pantalla (4:3)</PresentationFormat>
  <Paragraphs>99</Paragraphs>
  <Slides>13</Slides>
  <Notes>12</Notes>
  <HiddenSlides>0</HiddenSlides>
  <MMClips>0</MMClips>
  <ScaleCrop>false</ScaleCrop>
  <HeadingPairs>
    <vt:vector size="4" baseType="variant">
      <vt:variant>
        <vt:lpstr>Tema</vt:lpstr>
      </vt:variant>
      <vt:variant>
        <vt:i4>1</vt:i4>
      </vt:variant>
      <vt:variant>
        <vt:lpstr>Títulos de diapositiva</vt:lpstr>
      </vt:variant>
      <vt:variant>
        <vt:i4>13</vt:i4>
      </vt:variant>
    </vt:vector>
  </HeadingPairs>
  <TitlesOfParts>
    <vt:vector size="14"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thais</dc:creator>
  <cp:lastModifiedBy>Servei d'informàtica</cp:lastModifiedBy>
  <cp:revision>262</cp:revision>
  <dcterms:created xsi:type="dcterms:W3CDTF">2015-03-24T15:03:14Z</dcterms:created>
  <dcterms:modified xsi:type="dcterms:W3CDTF">2017-10-07T19:51:57Z</dcterms:modified>
</cp:coreProperties>
</file>