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41"/>
  </p:notesMasterIdLst>
  <p:handoutMasterIdLst>
    <p:handoutMasterId r:id="rId42"/>
  </p:handoutMasterIdLst>
  <p:sldIdLst>
    <p:sldId id="282" r:id="rId2"/>
    <p:sldId id="286" r:id="rId3"/>
    <p:sldId id="375" r:id="rId4"/>
    <p:sldId id="398" r:id="rId5"/>
    <p:sldId id="369" r:id="rId6"/>
    <p:sldId id="370" r:id="rId7"/>
    <p:sldId id="287" r:id="rId8"/>
    <p:sldId id="351" r:id="rId9"/>
    <p:sldId id="352" r:id="rId10"/>
    <p:sldId id="353" r:id="rId11"/>
    <p:sldId id="376" r:id="rId12"/>
    <p:sldId id="377" r:id="rId13"/>
    <p:sldId id="354" r:id="rId14"/>
    <p:sldId id="378" r:id="rId15"/>
    <p:sldId id="355" r:id="rId16"/>
    <p:sldId id="379" r:id="rId17"/>
    <p:sldId id="356" r:id="rId18"/>
    <p:sldId id="399" r:id="rId19"/>
    <p:sldId id="380" r:id="rId20"/>
    <p:sldId id="400" r:id="rId21"/>
    <p:sldId id="381" r:id="rId22"/>
    <p:sldId id="382" r:id="rId23"/>
    <p:sldId id="383" r:id="rId24"/>
    <p:sldId id="384" r:id="rId25"/>
    <p:sldId id="385" r:id="rId26"/>
    <p:sldId id="386" r:id="rId27"/>
    <p:sldId id="387" r:id="rId28"/>
    <p:sldId id="388" r:id="rId29"/>
    <p:sldId id="389" r:id="rId30"/>
    <p:sldId id="390" r:id="rId31"/>
    <p:sldId id="391" r:id="rId32"/>
    <p:sldId id="392" r:id="rId33"/>
    <p:sldId id="393" r:id="rId34"/>
    <p:sldId id="394" r:id="rId35"/>
    <p:sldId id="395" r:id="rId36"/>
    <p:sldId id="401" r:id="rId37"/>
    <p:sldId id="396" r:id="rId38"/>
    <p:sldId id="397" r:id="rId39"/>
    <p:sldId id="374" r:id="rId40"/>
  </p:sldIdLst>
  <p:sldSz cx="9144000" cy="6858000" type="screen4x3"/>
  <p:notesSz cx="6797675" cy="9926638"/>
  <p:defaultTextStyle>
    <a:defPPr>
      <a:defRPr lang="en-GB"/>
    </a:defPPr>
    <a:lvl1pPr algn="l" rtl="0" eaLnBrk="0" fontAlgn="base" hangingPunct="0">
      <a:spcBef>
        <a:spcPct val="0"/>
      </a:spcBef>
      <a:spcAft>
        <a:spcPct val="0"/>
      </a:spcAft>
      <a:defRPr sz="2400" kern="1200">
        <a:solidFill>
          <a:schemeClr val="tx1"/>
        </a:solidFill>
        <a:latin typeface="Trebuchet MS"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rebuchet MS"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rebuchet MS"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rebuchet MS"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rebuchet MS" pitchFamily="34" charset="0"/>
        <a:ea typeface="+mn-ea"/>
        <a:cs typeface="+mn-cs"/>
      </a:defRPr>
    </a:lvl5pPr>
    <a:lvl6pPr marL="2286000" algn="l" defTabSz="914400" rtl="0" eaLnBrk="1" latinLnBrk="0" hangingPunct="1">
      <a:defRPr sz="2400" kern="1200">
        <a:solidFill>
          <a:schemeClr val="tx1"/>
        </a:solidFill>
        <a:latin typeface="Trebuchet MS" pitchFamily="34" charset="0"/>
        <a:ea typeface="+mn-ea"/>
        <a:cs typeface="+mn-cs"/>
      </a:defRPr>
    </a:lvl6pPr>
    <a:lvl7pPr marL="2743200" algn="l" defTabSz="914400" rtl="0" eaLnBrk="1" latinLnBrk="0" hangingPunct="1">
      <a:defRPr sz="2400" kern="1200">
        <a:solidFill>
          <a:schemeClr val="tx1"/>
        </a:solidFill>
        <a:latin typeface="Trebuchet MS" pitchFamily="34" charset="0"/>
        <a:ea typeface="+mn-ea"/>
        <a:cs typeface="+mn-cs"/>
      </a:defRPr>
    </a:lvl7pPr>
    <a:lvl8pPr marL="3200400" algn="l" defTabSz="914400" rtl="0" eaLnBrk="1" latinLnBrk="0" hangingPunct="1">
      <a:defRPr sz="2400" kern="1200">
        <a:solidFill>
          <a:schemeClr val="tx1"/>
        </a:solidFill>
        <a:latin typeface="Trebuchet MS" pitchFamily="34" charset="0"/>
        <a:ea typeface="+mn-ea"/>
        <a:cs typeface="+mn-cs"/>
      </a:defRPr>
    </a:lvl8pPr>
    <a:lvl9pPr marL="3657600" algn="l" defTabSz="914400" rtl="0" eaLnBrk="1" latinLnBrk="0" hangingPunct="1">
      <a:defRPr sz="2400" kern="1200">
        <a:solidFill>
          <a:schemeClr val="tx1"/>
        </a:solidFill>
        <a:latin typeface="Trebuchet MS"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00CC"/>
    <a:srgbClr val="0066FF"/>
    <a:srgbClr val="3399FF"/>
    <a:srgbClr val="993300"/>
    <a:srgbClr val="CC6600"/>
    <a:srgbClr val="006666"/>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88342" autoAdjust="0"/>
  </p:normalViewPr>
  <p:slideViewPr>
    <p:cSldViewPr>
      <p:cViewPr>
        <p:scale>
          <a:sx n="75" d="100"/>
          <a:sy n="75" d="100"/>
        </p:scale>
        <p:origin x="-1956" y="-5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866" y="-15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95235"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ltLang="en-US"/>
          </a:p>
        </p:txBody>
      </p:sp>
      <p:sp>
        <p:nvSpPr>
          <p:cNvPr id="95236"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ltLang="en-US"/>
          </a:p>
        </p:txBody>
      </p:sp>
      <p:sp>
        <p:nvSpPr>
          <p:cNvPr id="95237"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B42CF705-E0CA-41BB-B2B5-90D77DC0E20D}" type="slidenum">
              <a:rPr lang="en-US" altLang="en-US"/>
              <a:pPr>
                <a:defRPr/>
              </a:pPr>
              <a:t>‹N›</a:t>
            </a:fld>
            <a:endParaRPr lang="en-US" altLang="en-US"/>
          </a:p>
        </p:txBody>
      </p:sp>
    </p:spTree>
    <p:extLst>
      <p:ext uri="{BB962C8B-B14F-4D97-AF65-F5344CB8AC3E}">
        <p14:creationId xmlns:p14="http://schemas.microsoft.com/office/powerpoint/2010/main" val="1007801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ltLang="en-US"/>
          </a:p>
        </p:txBody>
      </p:sp>
      <p:sp>
        <p:nvSpPr>
          <p:cNvPr id="39939" name="Rectangle 3"/>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ltLang="en-US"/>
          </a:p>
        </p:txBody>
      </p:sp>
      <p:sp>
        <p:nvSpPr>
          <p:cNvPr id="39940" name="Rectangle 4"/>
          <p:cNvSpPr>
            <a:spLocks noGrp="1" noRot="1" noChangeAspec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39942"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ltLang="en-US"/>
          </a:p>
        </p:txBody>
      </p:sp>
      <p:sp>
        <p:nvSpPr>
          <p:cNvPr id="39943" name="Rectangle 7"/>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7E73A84D-0B0A-45D3-AF75-1981793D4C9E}" type="slidenum">
              <a:rPr lang="en-GB" altLang="en-US"/>
              <a:pPr>
                <a:defRPr/>
              </a:pPr>
              <a:t>‹N›</a:t>
            </a:fld>
            <a:endParaRPr lang="en-GB" altLang="en-US"/>
          </a:p>
        </p:txBody>
      </p:sp>
    </p:spTree>
    <p:extLst>
      <p:ext uri="{BB962C8B-B14F-4D97-AF65-F5344CB8AC3E}">
        <p14:creationId xmlns:p14="http://schemas.microsoft.com/office/powerpoint/2010/main" val="16018932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miter lim="800000"/>
            <a:headEnd/>
            <a:tailEnd/>
          </a:ln>
        </p:spPr>
        <p:txBody>
          <a:bodyPr/>
          <a:lstStyle/>
          <a:p>
            <a:fld id="{45428AEE-14F2-4E61-A8EB-23DEECD1A1DF}" type="slidenum">
              <a:rPr lang="en-GB" altLang="en-US" smtClean="0">
                <a:latin typeface="Times New Roman" pitchFamily="-112" charset="0"/>
              </a:rPr>
              <a:pPr/>
              <a:t>1</a:t>
            </a:fld>
            <a:endParaRPr lang="en-GB" altLang="en-US" smtClean="0">
              <a:latin typeface="Times New Roman" pitchFamily="-112" charset="0"/>
            </a:endParaRPr>
          </a:p>
        </p:txBody>
      </p:sp>
      <p:sp>
        <p:nvSpPr>
          <p:cNvPr id="40963" name="Rectangle 2"/>
          <p:cNvSpPr>
            <a:spLocks noGrp="1" noRot="1" noChangeAspect="1" noChangeArrowheads="1" noTextEdit="1"/>
          </p:cNvSpPr>
          <p:nvPr>
            <p:ph type="sldImg"/>
          </p:nvPr>
        </p:nvSpPr>
        <p:spPr>
          <a:ln/>
        </p:spPr>
      </p:sp>
      <p:sp>
        <p:nvSpPr>
          <p:cNvPr id="4096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miter lim="800000"/>
            <a:headEnd/>
            <a:tailEnd/>
          </a:ln>
        </p:spPr>
        <p:txBody>
          <a:bodyPr/>
          <a:lstStyle/>
          <a:p>
            <a:fld id="{8ADE600A-EAFD-461A-A3E1-C4B5BAEFDD0F}" type="slidenum">
              <a:rPr lang="en-GB" altLang="en-US" smtClean="0">
                <a:latin typeface="Times New Roman" pitchFamily="-112" charset="0"/>
              </a:rPr>
              <a:pPr/>
              <a:t>10</a:t>
            </a:fld>
            <a:endParaRPr lang="en-GB" altLang="en-US" smtClean="0">
              <a:latin typeface="Times New Roman" pitchFamily="-112" charset="0"/>
            </a:endParaRPr>
          </a:p>
        </p:txBody>
      </p:sp>
      <p:sp>
        <p:nvSpPr>
          <p:cNvPr id="49155" name="Rectangle 2"/>
          <p:cNvSpPr>
            <a:spLocks noGrp="1" noRot="1" noChangeAspect="1" noChangeArrowheads="1" noTextEdit="1"/>
          </p:cNvSpPr>
          <p:nvPr>
            <p:ph type="sldImg"/>
          </p:nvPr>
        </p:nvSpPr>
        <p:spPr>
          <a:ln/>
        </p:spPr>
      </p:sp>
      <p:sp>
        <p:nvSpPr>
          <p:cNvPr id="49156"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miter lim="800000"/>
            <a:headEnd/>
            <a:tailEnd/>
          </a:ln>
        </p:spPr>
        <p:txBody>
          <a:bodyPr/>
          <a:lstStyle/>
          <a:p>
            <a:fld id="{081076DF-C3C9-4C0D-89E3-099D007F7AC7}" type="slidenum">
              <a:rPr lang="en-GB" altLang="en-US" smtClean="0">
                <a:latin typeface="Times New Roman" pitchFamily="-112" charset="0"/>
              </a:rPr>
              <a:pPr/>
              <a:t>11</a:t>
            </a:fld>
            <a:endParaRPr lang="en-GB" altLang="en-US" smtClean="0">
              <a:latin typeface="Times New Roman" pitchFamily="-112" charset="0"/>
            </a:endParaRPr>
          </a:p>
        </p:txBody>
      </p:sp>
      <p:sp>
        <p:nvSpPr>
          <p:cNvPr id="50179" name="Rectangle 2"/>
          <p:cNvSpPr>
            <a:spLocks noGrp="1" noRot="1" noChangeAspect="1" noChangeArrowheads="1" noTextEdit="1"/>
          </p:cNvSpPr>
          <p:nvPr>
            <p:ph type="sldImg"/>
          </p:nvPr>
        </p:nvSpPr>
        <p:spPr>
          <a:ln/>
        </p:spPr>
      </p:sp>
      <p:sp>
        <p:nvSpPr>
          <p:cNvPr id="5018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miter lim="800000"/>
            <a:headEnd/>
            <a:tailEnd/>
          </a:ln>
        </p:spPr>
        <p:txBody>
          <a:bodyPr/>
          <a:lstStyle/>
          <a:p>
            <a:fld id="{9E38E655-C15E-4E95-983A-99FF14821415}" type="slidenum">
              <a:rPr lang="en-GB" altLang="en-US" smtClean="0">
                <a:latin typeface="Times New Roman" pitchFamily="-112" charset="0"/>
              </a:rPr>
              <a:pPr/>
              <a:t>12</a:t>
            </a:fld>
            <a:endParaRPr lang="en-GB" altLang="en-US" smtClean="0">
              <a:latin typeface="Times New Roman" pitchFamily="-112" charset="0"/>
            </a:endParaRPr>
          </a:p>
        </p:txBody>
      </p:sp>
      <p:sp>
        <p:nvSpPr>
          <p:cNvPr id="51203" name="Rectangle 2"/>
          <p:cNvSpPr>
            <a:spLocks noGrp="1" noRot="1" noChangeAspect="1" noChangeArrowheads="1" noTextEdit="1"/>
          </p:cNvSpPr>
          <p:nvPr>
            <p:ph type="sldImg"/>
          </p:nvPr>
        </p:nvSpPr>
        <p:spPr>
          <a:ln/>
        </p:spPr>
      </p:sp>
      <p:sp>
        <p:nvSpPr>
          <p:cNvPr id="5120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067A9F13-0AC4-4F7A-8E1C-32B8E8282FBA}" type="slidenum">
              <a:rPr lang="en-GB" altLang="en-US" smtClean="0">
                <a:latin typeface="Times New Roman" pitchFamily="-112" charset="0"/>
              </a:rPr>
              <a:pPr/>
              <a:t>13</a:t>
            </a:fld>
            <a:endParaRPr lang="en-GB" altLang="en-US" smtClean="0">
              <a:latin typeface="Times New Roman" pitchFamily="-112" charset="0"/>
            </a:endParaRPr>
          </a:p>
        </p:txBody>
      </p:sp>
      <p:sp>
        <p:nvSpPr>
          <p:cNvPr id="52227" name="Rectangle 2"/>
          <p:cNvSpPr>
            <a:spLocks noGrp="1" noRot="1" noChangeAspect="1" noChangeArrowheads="1" noTextEdit="1"/>
          </p:cNvSpPr>
          <p:nvPr>
            <p:ph type="sldImg"/>
          </p:nvPr>
        </p:nvSpPr>
        <p:spPr>
          <a:ln/>
        </p:spPr>
      </p:sp>
      <p:sp>
        <p:nvSpPr>
          <p:cNvPr id="52228"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miter lim="800000"/>
            <a:headEnd/>
            <a:tailEnd/>
          </a:ln>
        </p:spPr>
        <p:txBody>
          <a:bodyPr/>
          <a:lstStyle/>
          <a:p>
            <a:fld id="{B7878EA0-50E1-4D6B-AABF-DE1CA92E6829}" type="slidenum">
              <a:rPr lang="en-GB" altLang="en-US" smtClean="0">
                <a:latin typeface="Times New Roman" pitchFamily="-112" charset="0"/>
              </a:rPr>
              <a:pPr/>
              <a:t>14</a:t>
            </a:fld>
            <a:endParaRPr lang="en-GB" altLang="en-US" smtClean="0">
              <a:latin typeface="Times New Roman" pitchFamily="-112" charset="0"/>
            </a:endParaRPr>
          </a:p>
        </p:txBody>
      </p:sp>
      <p:sp>
        <p:nvSpPr>
          <p:cNvPr id="53251" name="Rectangle 2"/>
          <p:cNvSpPr>
            <a:spLocks noGrp="1" noRot="1" noChangeAspect="1" noChangeArrowheads="1" noTextEdit="1"/>
          </p:cNvSpPr>
          <p:nvPr>
            <p:ph type="sldImg"/>
          </p:nvPr>
        </p:nvSpPr>
        <p:spPr>
          <a:ln/>
        </p:spPr>
      </p:sp>
      <p:sp>
        <p:nvSpPr>
          <p:cNvPr id="53252"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miter lim="800000"/>
            <a:headEnd/>
            <a:tailEnd/>
          </a:ln>
        </p:spPr>
        <p:txBody>
          <a:bodyPr/>
          <a:lstStyle/>
          <a:p>
            <a:fld id="{F620DEAA-3872-4D87-8319-59D043CBA110}" type="slidenum">
              <a:rPr lang="en-GB" altLang="en-US" smtClean="0">
                <a:latin typeface="Times New Roman" pitchFamily="-112" charset="0"/>
              </a:rPr>
              <a:pPr/>
              <a:t>15</a:t>
            </a:fld>
            <a:endParaRPr lang="en-GB" altLang="en-US" smtClean="0">
              <a:latin typeface="Times New Roman" pitchFamily="-112" charset="0"/>
            </a:endParaRPr>
          </a:p>
        </p:txBody>
      </p:sp>
      <p:sp>
        <p:nvSpPr>
          <p:cNvPr id="54275" name="Rectangle 2"/>
          <p:cNvSpPr>
            <a:spLocks noGrp="1" noRot="1" noChangeAspect="1" noChangeArrowheads="1" noTextEdit="1"/>
          </p:cNvSpPr>
          <p:nvPr>
            <p:ph type="sldImg"/>
          </p:nvPr>
        </p:nvSpPr>
        <p:spPr>
          <a:ln/>
        </p:spPr>
      </p:sp>
      <p:sp>
        <p:nvSpPr>
          <p:cNvPr id="54276"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81E25377-4D24-451B-88E3-9BAC11BE6A0A}" type="slidenum">
              <a:rPr lang="en-GB" altLang="en-US" smtClean="0">
                <a:latin typeface="Times New Roman" pitchFamily="-112" charset="0"/>
              </a:rPr>
              <a:pPr/>
              <a:t>16</a:t>
            </a:fld>
            <a:endParaRPr lang="en-GB" altLang="en-US" smtClean="0">
              <a:latin typeface="Times New Roman" pitchFamily="-112" charset="0"/>
            </a:endParaRPr>
          </a:p>
        </p:txBody>
      </p:sp>
      <p:sp>
        <p:nvSpPr>
          <p:cNvPr id="55299" name="Rectangle 2"/>
          <p:cNvSpPr>
            <a:spLocks noGrp="1" noRot="1" noChangeAspect="1" noChangeArrowheads="1" noTextEdit="1"/>
          </p:cNvSpPr>
          <p:nvPr>
            <p:ph type="sldImg"/>
          </p:nvPr>
        </p:nvSpPr>
        <p:spPr>
          <a:ln/>
        </p:spPr>
      </p:sp>
      <p:sp>
        <p:nvSpPr>
          <p:cNvPr id="5530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3B79C143-9E8C-46A0-8850-9D4C325F7C32}" type="slidenum">
              <a:rPr lang="en-GB" altLang="en-US" smtClean="0">
                <a:latin typeface="Times New Roman" pitchFamily="-112" charset="0"/>
              </a:rPr>
              <a:pPr/>
              <a:t>17</a:t>
            </a:fld>
            <a:endParaRPr lang="en-GB" altLang="en-US" smtClean="0">
              <a:latin typeface="Times New Roman" pitchFamily="-112" charset="0"/>
            </a:endParaRPr>
          </a:p>
        </p:txBody>
      </p:sp>
      <p:sp>
        <p:nvSpPr>
          <p:cNvPr id="56323" name="Rectangle 2"/>
          <p:cNvSpPr>
            <a:spLocks noGrp="1" noRot="1" noChangeAspect="1" noChangeArrowheads="1" noTextEdit="1"/>
          </p:cNvSpPr>
          <p:nvPr>
            <p:ph type="sldImg"/>
          </p:nvPr>
        </p:nvSpPr>
        <p:spPr>
          <a:ln/>
        </p:spPr>
      </p:sp>
      <p:sp>
        <p:nvSpPr>
          <p:cNvPr id="5632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3B79C143-9E8C-46A0-8850-9D4C325F7C32}" type="slidenum">
              <a:rPr lang="en-GB" altLang="en-US" smtClean="0">
                <a:latin typeface="Times New Roman" pitchFamily="-112" charset="0"/>
              </a:rPr>
              <a:pPr/>
              <a:t>18</a:t>
            </a:fld>
            <a:endParaRPr lang="en-GB" altLang="en-US" smtClean="0">
              <a:latin typeface="Times New Roman" pitchFamily="-112" charset="0"/>
            </a:endParaRPr>
          </a:p>
        </p:txBody>
      </p:sp>
      <p:sp>
        <p:nvSpPr>
          <p:cNvPr id="56323" name="Rectangle 2"/>
          <p:cNvSpPr>
            <a:spLocks noGrp="1" noRot="1" noChangeAspect="1" noChangeArrowheads="1" noTextEdit="1"/>
          </p:cNvSpPr>
          <p:nvPr>
            <p:ph type="sldImg"/>
          </p:nvPr>
        </p:nvSpPr>
        <p:spPr>
          <a:ln/>
        </p:spPr>
      </p:sp>
      <p:sp>
        <p:nvSpPr>
          <p:cNvPr id="5632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miter lim="800000"/>
            <a:headEnd/>
            <a:tailEnd/>
          </a:ln>
        </p:spPr>
        <p:txBody>
          <a:bodyPr/>
          <a:lstStyle/>
          <a:p>
            <a:fld id="{E19907D6-2098-4A86-88F3-EC09CB2BC2D6}" type="slidenum">
              <a:rPr lang="en-GB" altLang="en-US" smtClean="0">
                <a:latin typeface="Times New Roman" pitchFamily="-112" charset="0"/>
              </a:rPr>
              <a:pPr/>
              <a:t>19</a:t>
            </a:fld>
            <a:endParaRPr lang="en-GB" altLang="en-US" smtClean="0">
              <a:latin typeface="Times New Roman" pitchFamily="-112" charset="0"/>
            </a:endParaRPr>
          </a:p>
        </p:txBody>
      </p:sp>
      <p:sp>
        <p:nvSpPr>
          <p:cNvPr id="57347" name="Rectangle 2"/>
          <p:cNvSpPr>
            <a:spLocks noGrp="1" noRot="1" noChangeAspect="1" noChangeArrowheads="1" noTextEdit="1"/>
          </p:cNvSpPr>
          <p:nvPr>
            <p:ph type="sldImg"/>
          </p:nvPr>
        </p:nvSpPr>
        <p:spPr>
          <a:ln/>
        </p:spPr>
      </p:sp>
      <p:sp>
        <p:nvSpPr>
          <p:cNvPr id="57348"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miter lim="800000"/>
            <a:headEnd/>
            <a:tailEnd/>
          </a:ln>
        </p:spPr>
        <p:txBody>
          <a:bodyPr/>
          <a:lstStyle/>
          <a:p>
            <a:fld id="{2CBC989E-E10B-49FB-AD01-8DE066EA1DAC}" type="slidenum">
              <a:rPr lang="en-GB" altLang="en-US" smtClean="0">
                <a:latin typeface="Times New Roman" pitchFamily="-112" charset="0"/>
              </a:rPr>
              <a:pPr/>
              <a:t>2</a:t>
            </a:fld>
            <a:endParaRPr lang="en-GB" altLang="en-US" smtClean="0">
              <a:latin typeface="Times New Roman" pitchFamily="-112" charset="0"/>
            </a:endParaRPr>
          </a:p>
        </p:txBody>
      </p:sp>
      <p:sp>
        <p:nvSpPr>
          <p:cNvPr id="41987" name="Rectangle 2"/>
          <p:cNvSpPr>
            <a:spLocks noGrp="1" noRot="1" noChangeAspect="1" noChangeArrowheads="1" noTextEdit="1"/>
          </p:cNvSpPr>
          <p:nvPr>
            <p:ph type="sldImg"/>
          </p:nvPr>
        </p:nvSpPr>
        <p:spPr>
          <a:ln/>
        </p:spPr>
      </p:sp>
      <p:sp>
        <p:nvSpPr>
          <p:cNvPr id="41988"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3B79C143-9E8C-46A0-8850-9D4C325F7C32}" type="slidenum">
              <a:rPr lang="en-GB" altLang="en-US" smtClean="0">
                <a:latin typeface="Times New Roman" pitchFamily="-112" charset="0"/>
              </a:rPr>
              <a:pPr/>
              <a:t>20</a:t>
            </a:fld>
            <a:endParaRPr lang="en-GB" altLang="en-US" smtClean="0">
              <a:latin typeface="Times New Roman" pitchFamily="-112" charset="0"/>
            </a:endParaRPr>
          </a:p>
        </p:txBody>
      </p:sp>
      <p:sp>
        <p:nvSpPr>
          <p:cNvPr id="56323" name="Rectangle 2"/>
          <p:cNvSpPr>
            <a:spLocks noGrp="1" noRot="1" noChangeAspect="1" noChangeArrowheads="1" noTextEdit="1"/>
          </p:cNvSpPr>
          <p:nvPr>
            <p:ph type="sldImg"/>
          </p:nvPr>
        </p:nvSpPr>
        <p:spPr>
          <a:ln/>
        </p:spPr>
      </p:sp>
      <p:sp>
        <p:nvSpPr>
          <p:cNvPr id="5632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miter lim="800000"/>
            <a:headEnd/>
            <a:tailEnd/>
          </a:ln>
        </p:spPr>
        <p:txBody>
          <a:bodyPr/>
          <a:lstStyle/>
          <a:p>
            <a:fld id="{2FBD730C-880E-4A83-87A6-5966CE370969}" type="slidenum">
              <a:rPr lang="en-GB" altLang="en-US" smtClean="0">
                <a:latin typeface="Times New Roman" pitchFamily="-112" charset="0"/>
              </a:rPr>
              <a:pPr/>
              <a:t>21</a:t>
            </a:fld>
            <a:endParaRPr lang="en-GB" altLang="en-US" smtClean="0">
              <a:latin typeface="Times New Roman" pitchFamily="-112" charset="0"/>
            </a:endParaRPr>
          </a:p>
        </p:txBody>
      </p:sp>
      <p:sp>
        <p:nvSpPr>
          <p:cNvPr id="58371" name="Rectangle 2"/>
          <p:cNvSpPr>
            <a:spLocks noGrp="1" noRot="1" noChangeAspect="1" noChangeArrowheads="1" noTextEdit="1"/>
          </p:cNvSpPr>
          <p:nvPr>
            <p:ph type="sldImg"/>
          </p:nvPr>
        </p:nvSpPr>
        <p:spPr>
          <a:ln/>
        </p:spPr>
      </p:sp>
      <p:sp>
        <p:nvSpPr>
          <p:cNvPr id="58372"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miter lim="800000"/>
            <a:headEnd/>
            <a:tailEnd/>
          </a:ln>
        </p:spPr>
        <p:txBody>
          <a:bodyPr/>
          <a:lstStyle/>
          <a:p>
            <a:fld id="{84253BF4-B3DC-4E0C-89E4-42FFE0BA7637}" type="slidenum">
              <a:rPr lang="en-GB" altLang="en-US" smtClean="0">
                <a:latin typeface="Times New Roman" pitchFamily="-112" charset="0"/>
              </a:rPr>
              <a:pPr/>
              <a:t>22</a:t>
            </a:fld>
            <a:endParaRPr lang="en-GB" altLang="en-US" smtClean="0">
              <a:latin typeface="Times New Roman" pitchFamily="-112" charset="0"/>
            </a:endParaRPr>
          </a:p>
        </p:txBody>
      </p:sp>
      <p:sp>
        <p:nvSpPr>
          <p:cNvPr id="59395" name="Rectangle 2"/>
          <p:cNvSpPr>
            <a:spLocks noGrp="1" noRot="1" noChangeAspect="1" noChangeArrowheads="1" noTextEdit="1"/>
          </p:cNvSpPr>
          <p:nvPr>
            <p:ph type="sldImg"/>
          </p:nvPr>
        </p:nvSpPr>
        <p:spPr>
          <a:ln/>
        </p:spPr>
      </p:sp>
      <p:sp>
        <p:nvSpPr>
          <p:cNvPr id="59396"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23</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24</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25</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26</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27</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28</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29</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miter lim="800000"/>
            <a:headEnd/>
            <a:tailEnd/>
          </a:ln>
        </p:spPr>
        <p:txBody>
          <a:bodyPr/>
          <a:lstStyle/>
          <a:p>
            <a:fld id="{840C79BD-FAC7-4898-82B7-480BD7B6CC23}" type="slidenum">
              <a:rPr lang="en-GB" altLang="en-US" smtClean="0">
                <a:latin typeface="Times New Roman" pitchFamily="-112" charset="0"/>
              </a:rPr>
              <a:pPr/>
              <a:t>3</a:t>
            </a:fld>
            <a:endParaRPr lang="en-GB" altLang="en-US" smtClean="0">
              <a:latin typeface="Times New Roman" pitchFamily="-112" charset="0"/>
            </a:endParaRPr>
          </a:p>
        </p:txBody>
      </p:sp>
      <p:sp>
        <p:nvSpPr>
          <p:cNvPr id="43011" name="Rectangle 2"/>
          <p:cNvSpPr>
            <a:spLocks noGrp="1" noRot="1" noChangeAspect="1" noChangeArrowheads="1" noTextEdit="1"/>
          </p:cNvSpPr>
          <p:nvPr>
            <p:ph type="sldImg"/>
          </p:nvPr>
        </p:nvSpPr>
        <p:spPr>
          <a:ln/>
        </p:spPr>
      </p:sp>
      <p:sp>
        <p:nvSpPr>
          <p:cNvPr id="43012"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30</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31</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32</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33</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34</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35</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miter lim="800000"/>
            <a:headEnd/>
            <a:tailEnd/>
          </a:ln>
        </p:spPr>
        <p:txBody>
          <a:bodyPr/>
          <a:lstStyle/>
          <a:p>
            <a:fld id="{3B79C143-9E8C-46A0-8850-9D4C325F7C32}" type="slidenum">
              <a:rPr lang="en-GB" altLang="en-US" smtClean="0">
                <a:latin typeface="Times New Roman" pitchFamily="-112" charset="0"/>
              </a:rPr>
              <a:pPr/>
              <a:t>36</a:t>
            </a:fld>
            <a:endParaRPr lang="en-GB" altLang="en-US" smtClean="0">
              <a:latin typeface="Times New Roman" pitchFamily="-112" charset="0"/>
            </a:endParaRPr>
          </a:p>
        </p:txBody>
      </p:sp>
      <p:sp>
        <p:nvSpPr>
          <p:cNvPr id="56323" name="Rectangle 2"/>
          <p:cNvSpPr>
            <a:spLocks noGrp="1" noRot="1" noChangeAspect="1" noChangeArrowheads="1" noTextEdit="1"/>
          </p:cNvSpPr>
          <p:nvPr>
            <p:ph type="sldImg"/>
          </p:nvPr>
        </p:nvSpPr>
        <p:spPr>
          <a:ln/>
        </p:spPr>
      </p:sp>
      <p:sp>
        <p:nvSpPr>
          <p:cNvPr id="5632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37</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miter lim="800000"/>
            <a:headEnd/>
            <a:tailEnd/>
          </a:ln>
        </p:spPr>
        <p:txBody>
          <a:bodyPr/>
          <a:lstStyle/>
          <a:p>
            <a:fld id="{28386F39-6A45-41AB-ADBD-F59133BBAB5B}" type="slidenum">
              <a:rPr lang="en-GB" altLang="en-US" smtClean="0">
                <a:latin typeface="Times New Roman" pitchFamily="-112" charset="0"/>
              </a:rPr>
              <a:pPr/>
              <a:t>38</a:t>
            </a:fld>
            <a:endParaRPr lang="en-GB" altLang="en-US" smtClean="0">
              <a:latin typeface="Times New Roman" pitchFamily="-112" charset="0"/>
            </a:endParaRPr>
          </a:p>
        </p:txBody>
      </p:sp>
      <p:sp>
        <p:nvSpPr>
          <p:cNvPr id="60419" name="Rectangle 2"/>
          <p:cNvSpPr>
            <a:spLocks noGrp="1" noRot="1" noChangeAspect="1" noChangeArrowheads="1" noTextEdit="1"/>
          </p:cNvSpPr>
          <p:nvPr>
            <p:ph type="sldImg"/>
          </p:nvPr>
        </p:nvSpPr>
        <p:spPr>
          <a:ln/>
        </p:spPr>
      </p:sp>
      <p:sp>
        <p:nvSpPr>
          <p:cNvPr id="6042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miter lim="800000"/>
            <a:headEnd/>
            <a:tailEnd/>
          </a:ln>
        </p:spPr>
        <p:txBody>
          <a:bodyPr/>
          <a:lstStyle/>
          <a:p>
            <a:fld id="{E877D4B7-6570-4EA4-9625-83E2616A35E3}" type="slidenum">
              <a:rPr lang="en-GB" altLang="en-US" smtClean="0">
                <a:latin typeface="Times New Roman" pitchFamily="-112" charset="0"/>
              </a:rPr>
              <a:pPr/>
              <a:t>39</a:t>
            </a:fld>
            <a:endParaRPr lang="en-GB" altLang="en-US" smtClean="0">
              <a:latin typeface="Times New Roman" pitchFamily="-112" charset="0"/>
            </a:endParaRPr>
          </a:p>
        </p:txBody>
      </p:sp>
      <p:sp>
        <p:nvSpPr>
          <p:cNvPr id="76803" name="Rectangle 2"/>
          <p:cNvSpPr>
            <a:spLocks noGrp="1" noRot="1" noChangeAspect="1" noChangeArrowheads="1" noTextEdit="1"/>
          </p:cNvSpPr>
          <p:nvPr>
            <p:ph type="sldImg"/>
          </p:nvPr>
        </p:nvSpPr>
        <p:spPr>
          <a:ln/>
        </p:spPr>
      </p:sp>
      <p:sp>
        <p:nvSpPr>
          <p:cNvPr id="76804" name="Rectangle 4"/>
          <p:cNvSpPr>
            <a:spLocks noGrp="1" noChangeArrowheads="1"/>
          </p:cNvSpPr>
          <p:nvPr>
            <p:ph type="body" idx="1"/>
          </p:nvPr>
        </p:nvSpPr>
        <p:spPr>
          <a:xfrm>
            <a:off x="906463" y="4764088"/>
            <a:ext cx="4984750" cy="4467225"/>
          </a:xfrm>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F41C221A-595D-4CA3-903C-D288A3EE7633}" type="slidenum">
              <a:rPr lang="en-GB" altLang="en-US" smtClean="0">
                <a:latin typeface="Times New Roman" pitchFamily="-112" charset="0"/>
              </a:rPr>
              <a:pPr/>
              <a:t>4</a:t>
            </a:fld>
            <a:endParaRPr lang="en-GB" altLang="en-US" smtClean="0">
              <a:latin typeface="Times New Roman" pitchFamily="-112" charset="0"/>
            </a:endParaRPr>
          </a:p>
        </p:txBody>
      </p:sp>
      <p:sp>
        <p:nvSpPr>
          <p:cNvPr id="44035" name="Rectangle 2"/>
          <p:cNvSpPr>
            <a:spLocks noGrp="1" noRot="1" noChangeAspect="1" noChangeArrowheads="1" noTextEdit="1"/>
          </p:cNvSpPr>
          <p:nvPr>
            <p:ph type="sldImg"/>
          </p:nvPr>
        </p:nvSpPr>
        <p:spPr>
          <a:ln/>
        </p:spPr>
      </p:sp>
      <p:sp>
        <p:nvSpPr>
          <p:cNvPr id="44036"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miter lim="800000"/>
            <a:headEnd/>
            <a:tailEnd/>
          </a:ln>
        </p:spPr>
        <p:txBody>
          <a:bodyPr/>
          <a:lstStyle/>
          <a:p>
            <a:fld id="{F41C221A-595D-4CA3-903C-D288A3EE7633}" type="slidenum">
              <a:rPr lang="en-GB" altLang="en-US" smtClean="0">
                <a:latin typeface="Times New Roman" pitchFamily="-112" charset="0"/>
              </a:rPr>
              <a:pPr/>
              <a:t>5</a:t>
            </a:fld>
            <a:endParaRPr lang="en-GB" altLang="en-US" smtClean="0">
              <a:latin typeface="Times New Roman" pitchFamily="-112" charset="0"/>
            </a:endParaRPr>
          </a:p>
        </p:txBody>
      </p:sp>
      <p:sp>
        <p:nvSpPr>
          <p:cNvPr id="44035" name="Rectangle 2"/>
          <p:cNvSpPr>
            <a:spLocks noGrp="1" noRot="1" noChangeAspect="1" noChangeArrowheads="1" noTextEdit="1"/>
          </p:cNvSpPr>
          <p:nvPr>
            <p:ph type="sldImg"/>
          </p:nvPr>
        </p:nvSpPr>
        <p:spPr>
          <a:ln/>
        </p:spPr>
      </p:sp>
      <p:sp>
        <p:nvSpPr>
          <p:cNvPr id="44036"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miter lim="800000"/>
            <a:headEnd/>
            <a:tailEnd/>
          </a:ln>
        </p:spPr>
        <p:txBody>
          <a:bodyPr/>
          <a:lstStyle/>
          <a:p>
            <a:fld id="{BC730413-5679-485E-9D88-6E93311ADCAA}" type="slidenum">
              <a:rPr lang="en-GB" altLang="en-US" smtClean="0">
                <a:latin typeface="Times New Roman" pitchFamily="-112" charset="0"/>
              </a:rPr>
              <a:pPr/>
              <a:t>6</a:t>
            </a:fld>
            <a:endParaRPr lang="en-GB" altLang="en-US" smtClean="0">
              <a:latin typeface="Times New Roman" pitchFamily="-112" charset="0"/>
            </a:endParaRPr>
          </a:p>
        </p:txBody>
      </p:sp>
      <p:sp>
        <p:nvSpPr>
          <p:cNvPr id="45059" name="Rectangle 2"/>
          <p:cNvSpPr>
            <a:spLocks noGrp="1" noRot="1" noChangeAspect="1" noChangeArrowheads="1" noTextEdit="1"/>
          </p:cNvSpPr>
          <p:nvPr>
            <p:ph type="sldImg"/>
          </p:nvPr>
        </p:nvSpPr>
        <p:spPr>
          <a:ln/>
        </p:spPr>
      </p:sp>
      <p:sp>
        <p:nvSpPr>
          <p:cNvPr id="45060"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miter lim="800000"/>
            <a:headEnd/>
            <a:tailEnd/>
          </a:ln>
        </p:spPr>
        <p:txBody>
          <a:bodyPr/>
          <a:lstStyle/>
          <a:p>
            <a:fld id="{7BAF946C-26BF-4CC6-BA5C-9277E966B9FB}" type="slidenum">
              <a:rPr lang="en-GB" altLang="en-US" smtClean="0">
                <a:latin typeface="Times New Roman" pitchFamily="-112" charset="0"/>
              </a:rPr>
              <a:pPr/>
              <a:t>7</a:t>
            </a:fld>
            <a:endParaRPr lang="en-GB" altLang="en-US" smtClean="0">
              <a:latin typeface="Times New Roman" pitchFamily="-112" charset="0"/>
            </a:endParaRPr>
          </a:p>
        </p:txBody>
      </p:sp>
      <p:sp>
        <p:nvSpPr>
          <p:cNvPr id="46083" name="Rectangle 2"/>
          <p:cNvSpPr>
            <a:spLocks noGrp="1" noRot="1" noChangeAspect="1" noChangeArrowheads="1" noTextEdit="1"/>
          </p:cNvSpPr>
          <p:nvPr>
            <p:ph type="sldImg"/>
          </p:nvPr>
        </p:nvSpPr>
        <p:spPr>
          <a:ln/>
        </p:spPr>
      </p:sp>
      <p:sp>
        <p:nvSpPr>
          <p:cNvPr id="46084"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miter lim="800000"/>
            <a:headEnd/>
            <a:tailEnd/>
          </a:ln>
        </p:spPr>
        <p:txBody>
          <a:bodyPr/>
          <a:lstStyle/>
          <a:p>
            <a:fld id="{4465A4B4-97D2-4D84-91AC-1F19F4BACD55}" type="slidenum">
              <a:rPr lang="en-GB" altLang="en-US" smtClean="0">
                <a:latin typeface="Times New Roman" pitchFamily="-112" charset="0"/>
              </a:rPr>
              <a:pPr/>
              <a:t>8</a:t>
            </a:fld>
            <a:endParaRPr lang="en-GB" altLang="en-US" smtClean="0">
              <a:latin typeface="Times New Roman" pitchFamily="-112" charset="0"/>
            </a:endParaRPr>
          </a:p>
        </p:txBody>
      </p:sp>
      <p:sp>
        <p:nvSpPr>
          <p:cNvPr id="47107" name="Rectangle 2"/>
          <p:cNvSpPr>
            <a:spLocks noGrp="1" noRot="1" noChangeAspect="1" noChangeArrowheads="1" noTextEdit="1"/>
          </p:cNvSpPr>
          <p:nvPr>
            <p:ph type="sldImg"/>
          </p:nvPr>
        </p:nvSpPr>
        <p:spPr>
          <a:ln/>
        </p:spPr>
      </p:sp>
      <p:sp>
        <p:nvSpPr>
          <p:cNvPr id="47108"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miter lim="800000"/>
            <a:headEnd/>
            <a:tailEnd/>
          </a:ln>
        </p:spPr>
        <p:txBody>
          <a:bodyPr/>
          <a:lstStyle/>
          <a:p>
            <a:fld id="{FE4B7A7A-FE52-42A3-8EC4-BD4A80CEE8DA}" type="slidenum">
              <a:rPr lang="en-GB" altLang="en-US" smtClean="0">
                <a:latin typeface="Times New Roman" pitchFamily="-112" charset="0"/>
              </a:rPr>
              <a:pPr/>
              <a:t>9</a:t>
            </a:fld>
            <a:endParaRPr lang="en-GB" altLang="en-US" smtClean="0">
              <a:latin typeface="Times New Roman" pitchFamily="-112" charset="0"/>
            </a:endParaRPr>
          </a:p>
        </p:txBody>
      </p:sp>
      <p:sp>
        <p:nvSpPr>
          <p:cNvPr id="48131" name="Rectangle 2"/>
          <p:cNvSpPr>
            <a:spLocks noGrp="1" noRot="1" noChangeAspect="1" noChangeArrowheads="1" noTextEdit="1"/>
          </p:cNvSpPr>
          <p:nvPr>
            <p:ph type="sldImg"/>
          </p:nvPr>
        </p:nvSpPr>
        <p:spPr>
          <a:ln/>
        </p:spPr>
      </p:sp>
      <p:sp>
        <p:nvSpPr>
          <p:cNvPr id="48132" name="Rectangle 4"/>
          <p:cNvSpPr>
            <a:spLocks noGrp="1" noChangeArrowheads="1"/>
          </p:cNvSpPr>
          <p:nvPr>
            <p:ph type="body" idx="1"/>
          </p:nvPr>
        </p:nvSpPr>
        <p:spPr>
          <a:noFill/>
        </p:spPr>
        <p:txBody>
          <a:bodyPr/>
          <a:lstStyle/>
          <a:p>
            <a:pPr eaLnBrk="1" hangingPunct="1"/>
            <a:endParaRPr lang="en-US" altLang="en-US" smtClean="0">
              <a:latin typeface="Times New Roman" pitchFamily="-112"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Object 7"/>
          <p:cNvGraphicFramePr>
            <a:graphicFrameLocks noChangeAspect="1"/>
          </p:cNvGraphicFramePr>
          <p:nvPr/>
        </p:nvGraphicFramePr>
        <p:xfrm>
          <a:off x="0" y="0"/>
          <a:ext cx="9144000" cy="6888163"/>
        </p:xfrm>
        <a:graphic>
          <a:graphicData uri="http://schemas.openxmlformats.org/presentationml/2006/ole">
            <mc:AlternateContent xmlns:mc="http://schemas.openxmlformats.org/markup-compatibility/2006">
              <mc:Choice xmlns:v="urn:schemas-microsoft-com:vml" Requires="v">
                <p:oleObj spid="_x0000_s90130" name="Bitmap Image" r:id="rId3" imgW="1362265" imgH="1219370" progId="Paint.Picture">
                  <p:embed/>
                </p:oleObj>
              </mc:Choice>
              <mc:Fallback>
                <p:oleObj name="Bitmap Image" r:id="rId3" imgW="1362265" imgH="1219370" progId="Paint.Picture">
                  <p:embed/>
                  <p:pic>
                    <p:nvPicPr>
                      <p:cNvPr id="0" name="Object 7"/>
                      <p:cNvPicPr>
                        <a:picLocks noChangeAspect="1" noChangeArrowheads="1"/>
                      </p:cNvPicPr>
                      <p:nvPr/>
                    </p:nvPicPr>
                    <p:blipFill>
                      <a:blip r:embed="rId4">
                        <a:lum bright="88000" contrast="-70000"/>
                        <a:extLst>
                          <a:ext uri="{28A0092B-C50C-407E-A947-70E740481C1C}">
                            <a14:useLocalDpi xmlns:a14="http://schemas.microsoft.com/office/drawing/2010/main" val="0"/>
                          </a:ext>
                        </a:extLst>
                      </a:blip>
                      <a:srcRect/>
                      <a:stretch>
                        <a:fillRect/>
                      </a:stretch>
                    </p:blipFill>
                    <p:spPr bwMode="auto">
                      <a:xfrm>
                        <a:off x="0" y="0"/>
                        <a:ext cx="9144000" cy="688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450" name="Rectangle 2"/>
          <p:cNvSpPr>
            <a:spLocks noGrp="1" noChangeArrowheads="1"/>
          </p:cNvSpPr>
          <p:nvPr>
            <p:ph type="ctrTitle"/>
          </p:nvPr>
        </p:nvSpPr>
        <p:spPr>
          <a:xfrm>
            <a:off x="685800" y="2130425"/>
            <a:ext cx="7772400" cy="1470025"/>
          </a:xfrm>
        </p:spPr>
        <p:txBody>
          <a:bodyPr/>
          <a:lstStyle>
            <a:lvl1pPr>
              <a:defRPr/>
            </a:lvl1pPr>
          </a:lstStyle>
          <a:p>
            <a:pPr lvl="0"/>
            <a:r>
              <a:rPr lang="en-US" altLang="en-US" noProof="0" smtClean="0"/>
              <a:t>Click to edit Master title style</a:t>
            </a:r>
          </a:p>
        </p:txBody>
      </p:sp>
      <p:sp>
        <p:nvSpPr>
          <p:cNvPr id="1044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a:xfrm>
            <a:off x="457200" y="6245225"/>
            <a:ext cx="2133600" cy="4762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xfrm>
            <a:off x="3124200" y="6245225"/>
            <a:ext cx="2895600" cy="4762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xfrm>
            <a:off x="6553200" y="6245225"/>
            <a:ext cx="2133600" cy="4762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0C4FD831-3BA1-4B0C-A887-CE3BF47EB53F}" type="slidenum">
              <a:rPr lang="en-US" altLang="en-US"/>
              <a:pPr>
                <a:defRPr/>
              </a:pPr>
              <a:t>‹N›</a:t>
            </a:fld>
            <a:endParaRPr lang="en-US" altLang="en-US"/>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A497AD9-FF55-4E4B-AF09-38A78E0C9146}" type="slidenum">
              <a:rPr lang="en-US" altLang="en-US"/>
              <a:pPr>
                <a:defRPr/>
              </a:pPr>
              <a:t>‹N›</a:t>
            </a:fld>
            <a:endParaRPr lang="en-US" altLang="en-US"/>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609600"/>
            <a:ext cx="21336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096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91F8B6-82B0-4B4F-AE6A-18406209D5A1}" type="slidenum">
              <a:rPr lang="en-US" altLang="en-US"/>
              <a:pPr>
                <a:defRPr/>
              </a:pPr>
              <a:t>‹N›</a:t>
            </a:fld>
            <a:endParaRPr lang="en-US" altLang="en-US"/>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313BB42-7827-4926-BA8F-E80AE74D4F4B}" type="slidenum">
              <a:rPr lang="en-US" altLang="en-US"/>
              <a:pPr>
                <a:defRPr/>
              </a:pPr>
              <a:t>‹N›</a:t>
            </a:fld>
            <a:endParaRPr lang="en-US" altLang="en-US"/>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48AC029-3898-4ED4-8BF2-485DE3918FB6}" type="slidenum">
              <a:rPr lang="en-US" altLang="en-US"/>
              <a:pPr>
                <a:defRPr/>
              </a:pPr>
              <a:t>‹N›</a:t>
            </a:fld>
            <a:endParaRPr lang="en-US" altLang="en-US"/>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981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191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4CC181-1623-4501-BC71-A28EF08861BF}" type="slidenum">
              <a:rPr lang="en-US" altLang="en-US"/>
              <a:pPr>
                <a:defRPr/>
              </a:pPr>
              <a:t>‹N›</a:t>
            </a:fld>
            <a:endParaRPr lang="en-US" altLang="en-US"/>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E006F23-CE21-4E0A-943E-57681F368A27}" type="slidenum">
              <a:rPr lang="en-US" altLang="en-US"/>
              <a:pPr>
                <a:defRPr/>
              </a:pPr>
              <a:t>‹N›</a:t>
            </a:fld>
            <a:endParaRPr lang="en-US" altLang="en-US"/>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9A86538-4930-4AD3-ADA3-7428040E3237}" type="slidenum">
              <a:rPr lang="en-US" altLang="en-US"/>
              <a:pPr>
                <a:defRPr/>
              </a:pPr>
              <a:t>‹N›</a:t>
            </a:fld>
            <a:endParaRPr lang="en-US" altLang="en-US"/>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1DB25DE-BA81-4102-A2E7-72477794D7D7}" type="slidenum">
              <a:rPr lang="en-US" altLang="en-US"/>
              <a:pPr>
                <a:defRPr/>
              </a:pPr>
              <a:t>‹N›</a:t>
            </a:fld>
            <a:endParaRPr lang="en-US" altLang="en-US"/>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820E098-0E27-4C50-ABB4-2334EAB9633F}" type="slidenum">
              <a:rPr lang="en-US" altLang="en-US"/>
              <a:pPr>
                <a:defRPr/>
              </a:pPr>
              <a:t>‹N›</a:t>
            </a:fld>
            <a:endParaRPr lang="en-US" altLang="en-US"/>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8A7BA62-5700-44FC-A1A0-3DA996361DB8}" type="slidenum">
              <a:rPr lang="en-US" altLang="en-US"/>
              <a:pPr>
                <a:defRPr/>
              </a:pPr>
              <a:t>‹N›</a:t>
            </a:fld>
            <a:endParaRPr lang="en-US" altLang="en-US"/>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609600"/>
            <a:ext cx="8534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04800" y="1981200"/>
            <a:ext cx="8534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6"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ltLang="en-US"/>
          </a:p>
        </p:txBody>
      </p:sp>
      <p:sp>
        <p:nvSpPr>
          <p:cNvPr id="100357"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ltLang="en-US"/>
          </a:p>
        </p:txBody>
      </p:sp>
      <p:sp>
        <p:nvSpPr>
          <p:cNvPr id="100358"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2B81A062-FBF8-461F-9C43-7FE9B273C18F}" type="slidenum">
              <a:rPr lang="en-US" altLang="en-US"/>
              <a:pPr>
                <a:defRPr/>
              </a:pPr>
              <a:t>‹N›</a:t>
            </a:fld>
            <a:endParaRPr lang="en-US" altLang="en-US"/>
          </a:p>
        </p:txBody>
      </p:sp>
      <p:graphicFrame>
        <p:nvGraphicFramePr>
          <p:cNvPr id="1031" name="Object 7"/>
          <p:cNvGraphicFramePr>
            <a:graphicFrameLocks noChangeAspect="1"/>
          </p:cNvGraphicFramePr>
          <p:nvPr/>
        </p:nvGraphicFramePr>
        <p:xfrm>
          <a:off x="0" y="0"/>
          <a:ext cx="9144000" cy="6888163"/>
        </p:xfrm>
        <a:graphic>
          <a:graphicData uri="http://schemas.openxmlformats.org/presentationml/2006/ole">
            <mc:AlternateContent xmlns:mc="http://schemas.openxmlformats.org/markup-compatibility/2006">
              <mc:Choice xmlns:v="urn:schemas-microsoft-com:vml" Requires="v">
                <p:oleObj spid="_x0000_s1047" name="Bitmap Image" r:id="rId14" imgW="1362265" imgH="1219370" progId="Paint.Picture">
                  <p:embed/>
                </p:oleObj>
              </mc:Choice>
              <mc:Fallback>
                <p:oleObj name="Bitmap Image" r:id="rId14" imgW="1362265" imgH="1219370" progId="Paint.Picture">
                  <p:embed/>
                  <p:pic>
                    <p:nvPicPr>
                      <p:cNvPr id="0" name="Object 7"/>
                      <p:cNvPicPr>
                        <a:picLocks noChangeAspect="1" noChangeArrowheads="1"/>
                      </p:cNvPicPr>
                      <p:nvPr/>
                    </p:nvPicPr>
                    <p:blipFill>
                      <a:blip r:embed="rId15">
                        <a:lum bright="88000" contrast="-70000"/>
                        <a:extLst>
                          <a:ext uri="{28A0092B-C50C-407E-A947-70E740481C1C}">
                            <a14:useLocalDpi xmlns:a14="http://schemas.microsoft.com/office/drawing/2010/main" val="0"/>
                          </a:ext>
                        </a:extLst>
                      </a:blip>
                      <a:srcRect/>
                      <a:stretch>
                        <a:fillRect/>
                      </a:stretch>
                    </p:blipFill>
                    <p:spPr bwMode="auto">
                      <a:xfrm>
                        <a:off x="0" y="0"/>
                        <a:ext cx="9144000" cy="6888163"/>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032" name="Picture 10"/>
          <p:cNvPicPr>
            <a:picLocks noChangeAspect="1" noChangeArrowheads="1"/>
          </p:cNvPicPr>
          <p:nvPr userDrawn="1"/>
        </p:nvPicPr>
        <p:blipFill>
          <a:blip r:embed="rId16" cstate="print"/>
          <a:srcRect/>
          <a:stretch>
            <a:fillRect/>
          </a:stretch>
        </p:blipFill>
        <p:spPr bwMode="auto">
          <a:xfrm>
            <a:off x="904875" y="0"/>
            <a:ext cx="8239125" cy="215900"/>
          </a:xfrm>
          <a:prstGeom prst="rect">
            <a:avLst/>
          </a:prstGeom>
          <a:noFill/>
          <a:ln w="9525">
            <a:noFill/>
            <a:miter lim="800000"/>
            <a:headEnd/>
            <a:tailEnd/>
          </a:ln>
          <a:effectLst/>
        </p:spPr>
      </p:pic>
      <p:grpSp>
        <p:nvGrpSpPr>
          <p:cNvPr id="1033" name="Group 13"/>
          <p:cNvGrpSpPr>
            <a:grpSpLocks noChangeAspect="1"/>
          </p:cNvGrpSpPr>
          <p:nvPr userDrawn="1"/>
        </p:nvGrpSpPr>
        <p:grpSpPr bwMode="auto">
          <a:xfrm>
            <a:off x="228600" y="6553200"/>
            <a:ext cx="8915400" cy="384175"/>
            <a:chOff x="330" y="4156"/>
            <a:chExt cx="5190" cy="221"/>
          </a:xfrm>
        </p:grpSpPr>
        <p:sp>
          <p:nvSpPr>
            <p:cNvPr id="1034" name="AutoShape 12"/>
            <p:cNvSpPr>
              <a:spLocks noChangeAspect="1" noChangeArrowheads="1" noTextEdit="1"/>
            </p:cNvSpPr>
            <p:nvPr userDrawn="1"/>
          </p:nvSpPr>
          <p:spPr bwMode="auto">
            <a:xfrm>
              <a:off x="330" y="4168"/>
              <a:ext cx="5190" cy="136"/>
            </a:xfrm>
            <a:prstGeom prst="rect">
              <a:avLst/>
            </a:prstGeom>
            <a:noFill/>
            <a:ln w="9525">
              <a:noFill/>
              <a:miter lim="800000"/>
              <a:headEnd/>
              <a:tailEnd/>
            </a:ln>
          </p:spPr>
          <p:txBody>
            <a:bodyPr/>
            <a:lstStyle/>
            <a:p>
              <a:endParaRPr lang="en-GB"/>
            </a:p>
          </p:txBody>
        </p:sp>
        <p:sp>
          <p:nvSpPr>
            <p:cNvPr id="1035" name="Rectangle 14"/>
            <p:cNvSpPr>
              <a:spLocks noChangeArrowheads="1"/>
            </p:cNvSpPr>
            <p:nvPr userDrawn="1"/>
          </p:nvSpPr>
          <p:spPr bwMode="auto">
            <a:xfrm>
              <a:off x="330" y="4167"/>
              <a:ext cx="1" cy="210"/>
            </a:xfrm>
            <a:prstGeom prst="rect">
              <a:avLst/>
            </a:prstGeom>
            <a:noFill/>
            <a:ln w="9525">
              <a:noFill/>
              <a:miter lim="800000"/>
              <a:headEnd/>
              <a:tailEnd/>
            </a:ln>
          </p:spPr>
          <p:txBody>
            <a:bodyPr wrap="none" lIns="0" tIns="0" rIns="0" bIns="0">
              <a:spAutoFit/>
            </a:bodyPr>
            <a:lstStyle/>
            <a:p>
              <a:endParaRPr lang="en-US" altLang="en-US">
                <a:latin typeface="Times New Roman" pitchFamily="-112" charset="0"/>
              </a:endParaRPr>
            </a:p>
          </p:txBody>
        </p:sp>
        <p:sp>
          <p:nvSpPr>
            <p:cNvPr id="1036" name="Rectangle 15"/>
            <p:cNvSpPr>
              <a:spLocks noChangeArrowheads="1"/>
            </p:cNvSpPr>
            <p:nvPr userDrawn="1"/>
          </p:nvSpPr>
          <p:spPr bwMode="auto">
            <a:xfrm>
              <a:off x="477" y="4167"/>
              <a:ext cx="700" cy="114"/>
            </a:xfrm>
            <a:prstGeom prst="rect">
              <a:avLst/>
            </a:prstGeom>
            <a:noFill/>
            <a:ln w="9525">
              <a:noFill/>
              <a:miter lim="800000"/>
              <a:headEnd/>
              <a:tailEnd/>
            </a:ln>
          </p:spPr>
          <p:txBody>
            <a:bodyPr lIns="0" tIns="0" rIns="0" bIns="0">
              <a:spAutoFit/>
            </a:bodyPr>
            <a:lstStyle/>
            <a:p>
              <a:r>
                <a:rPr lang="en-US" altLang="en-US" sz="1300" b="1">
                  <a:solidFill>
                    <a:srgbClr val="000099"/>
                  </a:solidFill>
                  <a:latin typeface="Arial" charset="0"/>
                </a:rPr>
                <a:t>MONEYVAL</a:t>
              </a:r>
            </a:p>
          </p:txBody>
        </p:sp>
        <p:sp>
          <p:nvSpPr>
            <p:cNvPr id="1037" name="Rectangle 16"/>
            <p:cNvSpPr>
              <a:spLocks noChangeArrowheads="1"/>
            </p:cNvSpPr>
            <p:nvPr userDrawn="1"/>
          </p:nvSpPr>
          <p:spPr bwMode="auto">
            <a:xfrm>
              <a:off x="1351" y="4175"/>
              <a:ext cx="33" cy="114"/>
            </a:xfrm>
            <a:prstGeom prst="rect">
              <a:avLst/>
            </a:prstGeom>
            <a:noFill/>
            <a:ln w="9525">
              <a:noFill/>
              <a:miter lim="800000"/>
              <a:headEnd/>
              <a:tailEnd/>
            </a:ln>
          </p:spPr>
          <p:txBody>
            <a:bodyPr wrap="none" lIns="0" tIns="0" rIns="0" bIns="0">
              <a:spAutoFit/>
            </a:bodyPr>
            <a:lstStyle/>
            <a:p>
              <a:r>
                <a:rPr lang="en-US" altLang="en-US" sz="1300" b="1">
                  <a:solidFill>
                    <a:srgbClr val="000099"/>
                  </a:solidFill>
                  <a:latin typeface="Verdana" pitchFamily="34" charset="0"/>
                </a:rPr>
                <a:t> </a:t>
              </a:r>
              <a:endParaRPr lang="en-US" altLang="en-US">
                <a:latin typeface="Times New Roman" pitchFamily="-112" charset="0"/>
              </a:endParaRPr>
            </a:p>
          </p:txBody>
        </p:sp>
        <p:sp>
          <p:nvSpPr>
            <p:cNvPr id="1038" name="Rectangle 17"/>
            <p:cNvSpPr>
              <a:spLocks noChangeArrowheads="1"/>
            </p:cNvSpPr>
            <p:nvPr userDrawn="1"/>
          </p:nvSpPr>
          <p:spPr bwMode="auto">
            <a:xfrm>
              <a:off x="1425" y="4167"/>
              <a:ext cx="1" cy="210"/>
            </a:xfrm>
            <a:prstGeom prst="rect">
              <a:avLst/>
            </a:prstGeom>
            <a:noFill/>
            <a:ln w="9525">
              <a:noFill/>
              <a:miter lim="800000"/>
              <a:headEnd/>
              <a:tailEnd/>
            </a:ln>
          </p:spPr>
          <p:txBody>
            <a:bodyPr wrap="none" lIns="0" tIns="0" rIns="0" bIns="0">
              <a:spAutoFit/>
            </a:bodyPr>
            <a:lstStyle/>
            <a:p>
              <a:endParaRPr lang="en-US" altLang="en-US">
                <a:latin typeface="Times New Roman" pitchFamily="-112" charset="0"/>
              </a:endParaRPr>
            </a:p>
          </p:txBody>
        </p:sp>
        <p:sp>
          <p:nvSpPr>
            <p:cNvPr id="1039" name="Rectangle 18"/>
            <p:cNvSpPr>
              <a:spLocks noChangeArrowheads="1"/>
            </p:cNvSpPr>
            <p:nvPr userDrawn="1"/>
          </p:nvSpPr>
          <p:spPr bwMode="auto">
            <a:xfrm>
              <a:off x="1665" y="4156"/>
              <a:ext cx="1" cy="210"/>
            </a:xfrm>
            <a:prstGeom prst="rect">
              <a:avLst/>
            </a:prstGeom>
            <a:noFill/>
            <a:ln w="9525">
              <a:noFill/>
              <a:miter lim="800000"/>
              <a:headEnd/>
              <a:tailEnd/>
            </a:ln>
          </p:spPr>
          <p:txBody>
            <a:bodyPr wrap="none" lIns="0" tIns="0" rIns="0" bIns="0">
              <a:spAutoFit/>
            </a:bodyPr>
            <a:lstStyle/>
            <a:p>
              <a:endParaRPr lang="en-US" altLang="en-US">
                <a:latin typeface="Times New Roman" pitchFamily="-112" charset="0"/>
              </a:endParaRPr>
            </a:p>
          </p:txBody>
        </p:sp>
        <p:sp>
          <p:nvSpPr>
            <p:cNvPr id="1040" name="Rectangle 19"/>
            <p:cNvSpPr>
              <a:spLocks noChangeArrowheads="1"/>
            </p:cNvSpPr>
            <p:nvPr userDrawn="1"/>
          </p:nvSpPr>
          <p:spPr bwMode="auto">
            <a:xfrm>
              <a:off x="1829" y="4167"/>
              <a:ext cx="35" cy="122"/>
            </a:xfrm>
            <a:prstGeom prst="rect">
              <a:avLst/>
            </a:prstGeom>
            <a:noFill/>
            <a:ln w="9525">
              <a:noFill/>
              <a:miter lim="800000"/>
              <a:headEnd/>
              <a:tailEnd/>
            </a:ln>
          </p:spPr>
          <p:txBody>
            <a:bodyPr wrap="none" lIns="0" tIns="0" rIns="0" bIns="0">
              <a:spAutoFit/>
            </a:bodyPr>
            <a:lstStyle/>
            <a:p>
              <a:r>
                <a:rPr lang="en-US" altLang="en-US" sz="1400" b="1">
                  <a:solidFill>
                    <a:srgbClr val="000099"/>
                  </a:solidFill>
                  <a:latin typeface="Verdana" pitchFamily="34" charset="0"/>
                </a:rPr>
                <a:t> </a:t>
              </a:r>
              <a:endParaRPr lang="en-US" altLang="en-US">
                <a:latin typeface="Times New Roman" pitchFamily="-112" charset="0"/>
              </a:endParaRPr>
            </a:p>
          </p:txBody>
        </p:sp>
        <p:sp>
          <p:nvSpPr>
            <p:cNvPr id="1041" name="Rectangle 20"/>
            <p:cNvSpPr>
              <a:spLocks noChangeArrowheads="1"/>
            </p:cNvSpPr>
            <p:nvPr userDrawn="1"/>
          </p:nvSpPr>
          <p:spPr bwMode="auto">
            <a:xfrm>
              <a:off x="1907" y="4167"/>
              <a:ext cx="1158" cy="114"/>
            </a:xfrm>
            <a:prstGeom prst="rect">
              <a:avLst/>
            </a:prstGeom>
            <a:noFill/>
            <a:ln w="9525">
              <a:noFill/>
              <a:miter lim="800000"/>
              <a:headEnd/>
              <a:tailEnd/>
            </a:ln>
          </p:spPr>
          <p:txBody>
            <a:bodyPr lIns="0" tIns="0" rIns="0" bIns="0">
              <a:spAutoFit/>
            </a:bodyPr>
            <a:lstStyle/>
            <a:p>
              <a:r>
                <a:rPr lang="en-US" altLang="en-US" sz="1300" b="1">
                  <a:solidFill>
                    <a:srgbClr val="000099"/>
                  </a:solidFill>
                  <a:latin typeface="Arial" charset="0"/>
                </a:rPr>
                <a:t>25</a:t>
              </a:r>
              <a:r>
                <a:rPr lang="en-US" altLang="en-US" sz="1300" b="1" baseline="30000">
                  <a:solidFill>
                    <a:srgbClr val="000099"/>
                  </a:solidFill>
                  <a:latin typeface="Arial" charset="0"/>
                </a:rPr>
                <a:t>th</a:t>
              </a:r>
              <a:r>
                <a:rPr lang="en-US" altLang="en-US" sz="1300" b="1">
                  <a:solidFill>
                    <a:srgbClr val="000099"/>
                  </a:solidFill>
                  <a:latin typeface="Arial" charset="0"/>
                </a:rPr>
                <a:t> Plenary Meeting </a:t>
              </a:r>
              <a:endParaRPr lang="en-US" altLang="en-US" sz="1300" b="1">
                <a:latin typeface="Arial" charset="0"/>
              </a:endParaRPr>
            </a:p>
          </p:txBody>
        </p:sp>
        <p:sp>
          <p:nvSpPr>
            <p:cNvPr id="1042" name="Rectangle 21"/>
            <p:cNvSpPr>
              <a:spLocks noChangeArrowheads="1"/>
            </p:cNvSpPr>
            <p:nvPr userDrawn="1"/>
          </p:nvSpPr>
          <p:spPr bwMode="auto">
            <a:xfrm>
              <a:off x="3604" y="4167"/>
              <a:ext cx="35" cy="122"/>
            </a:xfrm>
            <a:prstGeom prst="rect">
              <a:avLst/>
            </a:prstGeom>
            <a:noFill/>
            <a:ln w="9525">
              <a:noFill/>
              <a:miter lim="800000"/>
              <a:headEnd/>
              <a:tailEnd/>
            </a:ln>
          </p:spPr>
          <p:txBody>
            <a:bodyPr wrap="none" lIns="0" tIns="0" rIns="0" bIns="0">
              <a:spAutoFit/>
            </a:bodyPr>
            <a:lstStyle/>
            <a:p>
              <a:r>
                <a:rPr lang="en-US" altLang="en-US" sz="1400" b="1">
                  <a:solidFill>
                    <a:srgbClr val="000099"/>
                  </a:solidFill>
                  <a:latin typeface="Verdana" pitchFamily="34" charset="0"/>
                </a:rPr>
                <a:t> </a:t>
              </a:r>
              <a:endParaRPr lang="en-US" altLang="en-US">
                <a:latin typeface="Times New Roman" pitchFamily="-112" charset="0"/>
              </a:endParaRPr>
            </a:p>
          </p:txBody>
        </p:sp>
        <p:sp>
          <p:nvSpPr>
            <p:cNvPr id="1043" name="Rectangle 22"/>
            <p:cNvSpPr>
              <a:spLocks noChangeArrowheads="1"/>
            </p:cNvSpPr>
            <p:nvPr userDrawn="1"/>
          </p:nvSpPr>
          <p:spPr bwMode="auto">
            <a:xfrm>
              <a:off x="3786" y="4167"/>
              <a:ext cx="1" cy="210"/>
            </a:xfrm>
            <a:prstGeom prst="rect">
              <a:avLst/>
            </a:prstGeom>
            <a:noFill/>
            <a:ln w="9525">
              <a:noFill/>
              <a:miter lim="800000"/>
              <a:headEnd/>
              <a:tailEnd/>
            </a:ln>
          </p:spPr>
          <p:txBody>
            <a:bodyPr wrap="none" lIns="0" tIns="0" rIns="0" bIns="0">
              <a:spAutoFit/>
            </a:bodyPr>
            <a:lstStyle/>
            <a:p>
              <a:endParaRPr lang="en-US" altLang="en-US">
                <a:latin typeface="Times New Roman" pitchFamily="-112" charset="0"/>
              </a:endParaRPr>
            </a:p>
          </p:txBody>
        </p:sp>
        <p:sp>
          <p:nvSpPr>
            <p:cNvPr id="1044" name="Rectangle 23"/>
            <p:cNvSpPr>
              <a:spLocks noChangeArrowheads="1"/>
            </p:cNvSpPr>
            <p:nvPr userDrawn="1"/>
          </p:nvSpPr>
          <p:spPr bwMode="auto">
            <a:xfrm>
              <a:off x="3906" y="4167"/>
              <a:ext cx="1" cy="210"/>
            </a:xfrm>
            <a:prstGeom prst="rect">
              <a:avLst/>
            </a:prstGeom>
            <a:noFill/>
            <a:ln w="9525">
              <a:noFill/>
              <a:miter lim="800000"/>
              <a:headEnd/>
              <a:tailEnd/>
            </a:ln>
          </p:spPr>
          <p:txBody>
            <a:bodyPr wrap="none" lIns="0" tIns="0" rIns="0" bIns="0">
              <a:spAutoFit/>
            </a:bodyPr>
            <a:lstStyle/>
            <a:p>
              <a:endParaRPr lang="en-US" altLang="en-US">
                <a:latin typeface="Times New Roman" pitchFamily="-112" charset="0"/>
              </a:endParaRPr>
            </a:p>
          </p:txBody>
        </p:sp>
        <p:sp>
          <p:nvSpPr>
            <p:cNvPr id="1045" name="Rectangle 24"/>
            <p:cNvSpPr>
              <a:spLocks noChangeArrowheads="1"/>
            </p:cNvSpPr>
            <p:nvPr userDrawn="1"/>
          </p:nvSpPr>
          <p:spPr bwMode="auto">
            <a:xfrm>
              <a:off x="4000" y="4167"/>
              <a:ext cx="926" cy="114"/>
            </a:xfrm>
            <a:prstGeom prst="rect">
              <a:avLst/>
            </a:prstGeom>
            <a:noFill/>
            <a:ln w="9525">
              <a:noFill/>
              <a:miter lim="800000"/>
              <a:headEnd/>
              <a:tailEnd/>
            </a:ln>
          </p:spPr>
          <p:txBody>
            <a:bodyPr wrap="none" lIns="0" tIns="0" rIns="0" bIns="0">
              <a:spAutoFit/>
            </a:bodyPr>
            <a:lstStyle/>
            <a:p>
              <a:r>
                <a:rPr lang="en-US" altLang="en-US" sz="1300" b="1">
                  <a:solidFill>
                    <a:srgbClr val="000099"/>
                  </a:solidFill>
                  <a:latin typeface="Arial" charset="0"/>
                </a:rPr>
                <a:t>3 - 6 December 2007</a:t>
              </a:r>
              <a:endParaRPr lang="en-US" altLang="en-US" sz="1300">
                <a:latin typeface="Arial" charset="0"/>
              </a:endParaRPr>
            </a:p>
          </p:txBody>
        </p:sp>
        <p:sp>
          <p:nvSpPr>
            <p:cNvPr id="1046" name="Rectangle 25"/>
            <p:cNvSpPr>
              <a:spLocks noChangeArrowheads="1"/>
            </p:cNvSpPr>
            <p:nvPr userDrawn="1"/>
          </p:nvSpPr>
          <p:spPr bwMode="auto">
            <a:xfrm>
              <a:off x="5471" y="4167"/>
              <a:ext cx="35" cy="122"/>
            </a:xfrm>
            <a:prstGeom prst="rect">
              <a:avLst/>
            </a:prstGeom>
            <a:noFill/>
            <a:ln w="9525">
              <a:noFill/>
              <a:miter lim="800000"/>
              <a:headEnd/>
              <a:tailEnd/>
            </a:ln>
          </p:spPr>
          <p:txBody>
            <a:bodyPr wrap="none" lIns="0" tIns="0" rIns="0" bIns="0">
              <a:spAutoFit/>
            </a:bodyPr>
            <a:lstStyle/>
            <a:p>
              <a:r>
                <a:rPr lang="en-US" altLang="en-US" sz="1400" b="1">
                  <a:solidFill>
                    <a:srgbClr val="000099"/>
                  </a:solidFill>
                  <a:latin typeface="Verdana" pitchFamily="34" charset="0"/>
                </a:rPr>
                <a:t> </a:t>
              </a:r>
              <a:endParaRPr lang="en-US" altLang="en-US">
                <a:latin typeface="Times New Roman" pitchFamily="-112" charset="0"/>
              </a:endParaRPr>
            </a:p>
          </p:txBody>
        </p:sp>
      </p:grpSp>
    </p:spTree>
  </p:cSld>
  <p:clrMap bg1="lt1" tx1="dk1" bg2="lt2" tx2="dk2" accent1="accent1" accent2="accent2" accent3="accent3" accent4="accent4" accent5="accent5" accent6="accent6" hlink="hlink" folHlink="folHlink"/>
  <p:sldLayoutIdLst>
    <p:sldLayoutId id="2147483709"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ransition>
    <p:zoom dir="in"/>
  </p:transition>
  <p:txStyles>
    <p:titleStyle>
      <a:lvl1pPr algn="ctr" rtl="0" eaLnBrk="0" fontAlgn="base" hangingPunct="0">
        <a:spcBef>
          <a:spcPct val="0"/>
        </a:spcBef>
        <a:spcAft>
          <a:spcPct val="0"/>
        </a:spcAft>
        <a:defRPr sz="4400">
          <a:solidFill>
            <a:srgbClr val="00003E"/>
          </a:solidFill>
          <a:latin typeface="+mj-lt"/>
          <a:ea typeface="+mj-ea"/>
          <a:cs typeface="+mj-cs"/>
        </a:defRPr>
      </a:lvl1pPr>
      <a:lvl2pPr algn="ctr" rtl="0" eaLnBrk="0" fontAlgn="base" hangingPunct="0">
        <a:spcBef>
          <a:spcPct val="0"/>
        </a:spcBef>
        <a:spcAft>
          <a:spcPct val="0"/>
        </a:spcAft>
        <a:defRPr sz="4400">
          <a:solidFill>
            <a:srgbClr val="00003E"/>
          </a:solidFill>
          <a:latin typeface="Times New Roman" pitchFamily="18" charset="0"/>
        </a:defRPr>
      </a:lvl2pPr>
      <a:lvl3pPr algn="ctr" rtl="0" eaLnBrk="0" fontAlgn="base" hangingPunct="0">
        <a:spcBef>
          <a:spcPct val="0"/>
        </a:spcBef>
        <a:spcAft>
          <a:spcPct val="0"/>
        </a:spcAft>
        <a:defRPr sz="4400">
          <a:solidFill>
            <a:srgbClr val="00003E"/>
          </a:solidFill>
          <a:latin typeface="Times New Roman" pitchFamily="18" charset="0"/>
        </a:defRPr>
      </a:lvl3pPr>
      <a:lvl4pPr algn="ctr" rtl="0" eaLnBrk="0" fontAlgn="base" hangingPunct="0">
        <a:spcBef>
          <a:spcPct val="0"/>
        </a:spcBef>
        <a:spcAft>
          <a:spcPct val="0"/>
        </a:spcAft>
        <a:defRPr sz="4400">
          <a:solidFill>
            <a:srgbClr val="00003E"/>
          </a:solidFill>
          <a:latin typeface="Times New Roman" pitchFamily="18" charset="0"/>
        </a:defRPr>
      </a:lvl4pPr>
      <a:lvl5pPr algn="ctr" rtl="0" eaLnBrk="0" fontAlgn="base" hangingPunct="0">
        <a:spcBef>
          <a:spcPct val="0"/>
        </a:spcBef>
        <a:spcAft>
          <a:spcPct val="0"/>
        </a:spcAft>
        <a:defRPr sz="4400">
          <a:solidFill>
            <a:srgbClr val="00003E"/>
          </a:solidFill>
          <a:latin typeface="Times New Roman" pitchFamily="18" charset="0"/>
        </a:defRPr>
      </a:lvl5pPr>
      <a:lvl6pPr marL="457200" algn="ctr" rtl="0" eaLnBrk="0" fontAlgn="base" hangingPunct="0">
        <a:spcBef>
          <a:spcPct val="0"/>
        </a:spcBef>
        <a:spcAft>
          <a:spcPct val="0"/>
        </a:spcAft>
        <a:defRPr sz="4400">
          <a:solidFill>
            <a:srgbClr val="00003E"/>
          </a:solidFill>
          <a:latin typeface="Times New Roman" pitchFamily="18" charset="0"/>
        </a:defRPr>
      </a:lvl6pPr>
      <a:lvl7pPr marL="914400" algn="ctr" rtl="0" eaLnBrk="0" fontAlgn="base" hangingPunct="0">
        <a:spcBef>
          <a:spcPct val="0"/>
        </a:spcBef>
        <a:spcAft>
          <a:spcPct val="0"/>
        </a:spcAft>
        <a:defRPr sz="4400">
          <a:solidFill>
            <a:srgbClr val="00003E"/>
          </a:solidFill>
          <a:latin typeface="Times New Roman" pitchFamily="18" charset="0"/>
        </a:defRPr>
      </a:lvl7pPr>
      <a:lvl8pPr marL="1371600" algn="ctr" rtl="0" eaLnBrk="0" fontAlgn="base" hangingPunct="0">
        <a:spcBef>
          <a:spcPct val="0"/>
        </a:spcBef>
        <a:spcAft>
          <a:spcPct val="0"/>
        </a:spcAft>
        <a:defRPr sz="4400">
          <a:solidFill>
            <a:srgbClr val="00003E"/>
          </a:solidFill>
          <a:latin typeface="Times New Roman" pitchFamily="18" charset="0"/>
        </a:defRPr>
      </a:lvl8pPr>
      <a:lvl9pPr marL="1828800" algn="ctr" rtl="0" eaLnBrk="0" fontAlgn="base" hangingPunct="0">
        <a:spcBef>
          <a:spcPct val="0"/>
        </a:spcBef>
        <a:spcAft>
          <a:spcPct val="0"/>
        </a:spcAft>
        <a:defRPr sz="4400">
          <a:solidFill>
            <a:srgbClr val="00003E"/>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Text Box 3"/>
          <p:cNvSpPr txBox="1">
            <a:spLocks noChangeArrowheads="1"/>
          </p:cNvSpPr>
          <p:nvPr/>
        </p:nvSpPr>
        <p:spPr bwMode="auto">
          <a:xfrm>
            <a:off x="381000" y="974725"/>
            <a:ext cx="83058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GB" altLang="en-US" sz="2000" b="1" dirty="0">
                <a:solidFill>
                  <a:srgbClr val="006600"/>
                </a:solidFill>
                <a:effectLst>
                  <a:outerShdw blurRad="38100" dist="38100" dir="2700000" algn="tl">
                    <a:srgbClr val="C0C0C0"/>
                  </a:outerShdw>
                </a:effectLst>
                <a:latin typeface="Century Gothic" pitchFamily="34" charset="0"/>
              </a:rPr>
              <a:t>Council of Europe Convention on Laundering, Search, Seizure and Confiscation of the Proceeds from Crime and on the </a:t>
            </a:r>
          </a:p>
          <a:p>
            <a:pPr algn="ctr">
              <a:defRPr/>
            </a:pPr>
            <a:r>
              <a:rPr lang="en-GB" altLang="en-US" sz="2000" b="1" dirty="0">
                <a:solidFill>
                  <a:srgbClr val="006600"/>
                </a:solidFill>
                <a:effectLst>
                  <a:outerShdw blurRad="38100" dist="38100" dir="2700000" algn="tl">
                    <a:srgbClr val="C0C0C0"/>
                  </a:outerShdw>
                </a:effectLst>
                <a:latin typeface="Century Gothic" pitchFamily="34" charset="0"/>
              </a:rPr>
              <a:t>Financing of Terrorism</a:t>
            </a:r>
            <a:endParaRPr lang="en-US" altLang="en-US" sz="2000" b="1" dirty="0">
              <a:solidFill>
                <a:srgbClr val="006600"/>
              </a:solidFill>
              <a:effectLst>
                <a:outerShdw blurRad="38100" dist="38100" dir="2700000" algn="tl">
                  <a:srgbClr val="C0C0C0"/>
                </a:outerShdw>
              </a:effectLst>
              <a:latin typeface="Century Gothic" pitchFamily="34" charset="0"/>
            </a:endParaRPr>
          </a:p>
        </p:txBody>
      </p:sp>
      <p:sp>
        <p:nvSpPr>
          <p:cNvPr id="3075" name="Text Box 5"/>
          <p:cNvSpPr txBox="1">
            <a:spLocks noChangeArrowheads="1"/>
          </p:cNvSpPr>
          <p:nvPr/>
        </p:nvSpPr>
        <p:spPr bwMode="auto">
          <a:xfrm>
            <a:off x="685800" y="2590800"/>
            <a:ext cx="7467600" cy="1742015"/>
          </a:xfrm>
          <a:prstGeom prst="rect">
            <a:avLst/>
          </a:prstGeom>
          <a:noFill/>
          <a:ln w="9525">
            <a:noFill/>
            <a:miter lim="800000"/>
            <a:headEnd/>
            <a:tailEnd/>
          </a:ln>
          <a:effectLst/>
        </p:spPr>
        <p:txBody>
          <a:bodyPr wrap="square">
            <a:spAutoFit/>
          </a:bodyPr>
          <a:lstStyle/>
          <a:p>
            <a:pPr marL="812800" indent="-368300" algn="ctr">
              <a:spcBef>
                <a:spcPct val="20000"/>
              </a:spcBef>
            </a:pPr>
            <a:r>
              <a:rPr lang="en-GB" altLang="en-US" sz="4000" b="1" dirty="0">
                <a:solidFill>
                  <a:srgbClr val="000099"/>
                </a:solidFill>
              </a:rPr>
              <a:t>Financial Intelligence Units</a:t>
            </a:r>
          </a:p>
          <a:p>
            <a:pPr marL="812800" indent="-368300" algn="ctr">
              <a:spcBef>
                <a:spcPct val="20000"/>
              </a:spcBef>
            </a:pPr>
            <a:endParaRPr lang="en-GB" altLang="en-US" sz="2800" b="1" dirty="0">
              <a:solidFill>
                <a:srgbClr val="000099"/>
              </a:solidFill>
            </a:endParaRPr>
          </a:p>
          <a:p>
            <a:pPr marL="812800" indent="-368300" algn="ctr">
              <a:spcBef>
                <a:spcPct val="20000"/>
              </a:spcBef>
            </a:pPr>
            <a:endParaRPr lang="en-GB" altLang="en-US" sz="2800" b="1" dirty="0">
              <a:solidFill>
                <a:srgbClr val="000099"/>
              </a:solidFill>
            </a:endParaRPr>
          </a:p>
        </p:txBody>
      </p:sp>
      <p:sp>
        <p:nvSpPr>
          <p:cNvPr id="158726" name="Text Box 6"/>
          <p:cNvSpPr txBox="1">
            <a:spLocks noChangeArrowheads="1"/>
          </p:cNvSpPr>
          <p:nvPr/>
        </p:nvSpPr>
        <p:spPr bwMode="auto">
          <a:xfrm>
            <a:off x="5638800" y="5715000"/>
            <a:ext cx="32004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spcBef>
                <a:spcPct val="10000"/>
              </a:spcBef>
              <a:defRPr/>
            </a:pPr>
            <a:r>
              <a:rPr lang="en-GB" altLang="en-US" sz="1600" b="1" dirty="0">
                <a:solidFill>
                  <a:srgbClr val="006600"/>
                </a:solidFill>
                <a:effectLst>
                  <a:outerShdw blurRad="38100" dist="38100" dir="2700000" algn="tl">
                    <a:srgbClr val="C0C0C0"/>
                  </a:outerShdw>
                </a:effectLst>
                <a:latin typeface="Century Gothic" pitchFamily="34" charset="0"/>
              </a:rPr>
              <a:t>Paolo Costanzo</a:t>
            </a:r>
            <a:endParaRPr lang="en-US" altLang="en-US" sz="1600" b="1" dirty="0">
              <a:solidFill>
                <a:srgbClr val="006600"/>
              </a:solidFill>
              <a:effectLst>
                <a:outerShdw blurRad="38100" dist="38100" dir="2700000" algn="tl">
                  <a:srgbClr val="C0C0C0"/>
                </a:outerShdw>
              </a:effectLst>
              <a:latin typeface="Century Gothic" pitchFamily="34" charset="0"/>
            </a:endParaRPr>
          </a:p>
        </p:txBody>
      </p:sp>
      <p:sp>
        <p:nvSpPr>
          <p:cNvPr id="3077" name="Rectangle 9"/>
          <p:cNvSpPr>
            <a:spLocks noChangeArrowheads="1"/>
          </p:cNvSpPr>
          <p:nvPr/>
        </p:nvSpPr>
        <p:spPr bwMode="auto">
          <a:xfrm>
            <a:off x="685800" y="5394325"/>
            <a:ext cx="2286000" cy="1016000"/>
          </a:xfrm>
          <a:prstGeom prst="rect">
            <a:avLst/>
          </a:prstGeom>
          <a:noFill/>
          <a:ln w="9525">
            <a:noFill/>
            <a:miter lim="800000"/>
            <a:headEnd/>
            <a:tailEnd/>
          </a:ln>
          <a:effectLst/>
        </p:spPr>
        <p:txBody>
          <a:bodyPr>
            <a:spAutoFit/>
          </a:bodyPr>
          <a:lstStyle/>
          <a:p>
            <a:pPr algn="ctr"/>
            <a:r>
              <a:rPr lang="en-GB" altLang="en-US" sz="2000" b="1">
                <a:solidFill>
                  <a:srgbClr val="006600"/>
                </a:solidFill>
              </a:rPr>
              <a:t>Training Seminar</a:t>
            </a:r>
          </a:p>
          <a:p>
            <a:pPr algn="ctr"/>
            <a:r>
              <a:rPr lang="en-GB" altLang="en-US" sz="2000" b="1">
                <a:solidFill>
                  <a:srgbClr val="006600"/>
                </a:solidFill>
              </a:rPr>
              <a:t>15-16 July 2015</a:t>
            </a:r>
          </a:p>
          <a:p>
            <a:pPr algn="ctr"/>
            <a:r>
              <a:rPr lang="en-GB" altLang="en-US" sz="2000" b="1">
                <a:solidFill>
                  <a:srgbClr val="006600"/>
                </a:solidFill>
              </a:rPr>
              <a:t>Strasbourg</a:t>
            </a:r>
            <a:endParaRPr lang="en-US" altLang="en-US" sz="2000" b="1">
              <a:solidFill>
                <a:srgbClr val="0066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1267"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1268"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1269"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398"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1271"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5400"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1273"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402" name="Text Box 10"/>
          <p:cNvSpPr txBox="1">
            <a:spLocks noChangeArrowheads="1"/>
          </p:cNvSpPr>
          <p:nvPr/>
        </p:nvSpPr>
        <p:spPr bwMode="auto">
          <a:xfrm>
            <a:off x="76200" y="381000"/>
            <a:ext cx="8915400" cy="6138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Functions - Receipt</a:t>
            </a:r>
            <a:endParaRPr lang="en-GB" altLang="en-US" b="1" dirty="0" smtClean="0">
              <a:solidFill>
                <a:srgbClr val="CC6600"/>
              </a:solidFill>
              <a:effectLst>
                <a:outerShdw blurRad="38100" dist="38100" dir="2700000" algn="tl">
                  <a:srgbClr val="C0C0C0"/>
                </a:outerShdw>
              </a:effectLst>
              <a:latin typeface="Arial" charset="0"/>
            </a:endParaRPr>
          </a:p>
          <a:p>
            <a:pPr>
              <a:spcBef>
                <a:spcPct val="50000"/>
              </a:spcBef>
              <a:buSzPct val="60000"/>
              <a:buFont typeface="Wingdings" pitchFamily="2" charset="2"/>
              <a:buChar char="q"/>
              <a:defRPr/>
            </a:pPr>
            <a:r>
              <a:rPr lang="en-GB" altLang="en-US" sz="2300" dirty="0" smtClean="0">
                <a:effectLst>
                  <a:outerShdw blurRad="38100" dist="38100" dir="2700000" algn="tl">
                    <a:srgbClr val="C0C0C0"/>
                  </a:outerShdw>
                </a:effectLst>
                <a:latin typeface="Arial" charset="0"/>
              </a:rPr>
              <a:t>  </a:t>
            </a:r>
            <a:r>
              <a:rPr lang="en-GB" altLang="en-US" sz="2300" dirty="0" smtClean="0">
                <a:solidFill>
                  <a:srgbClr val="FF0000"/>
                </a:solidFill>
                <a:effectLst>
                  <a:outerShdw blurRad="38100" dist="38100" dir="2700000" algn="tl">
                    <a:srgbClr val="C0C0C0"/>
                  </a:outerShdw>
                </a:effectLst>
                <a:latin typeface="Arial" charset="0"/>
              </a:rPr>
              <a:t>“Responsible for receiving disclosures of financial 	information” concerning suspected ML or TF</a:t>
            </a:r>
          </a:p>
          <a:p>
            <a:pPr lvl="1" algn="just">
              <a:spcBef>
                <a:spcPct val="5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Suspicious Transaction Reports (STRs) or Suspicious Activity Reports (SARs)</a:t>
            </a:r>
          </a:p>
          <a:p>
            <a:pPr lvl="1" algn="just">
              <a:spcBef>
                <a:spcPct val="5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Other disclosures required by national law </a:t>
            </a:r>
            <a:r>
              <a:rPr lang="en-GB" altLang="en-US" sz="2000" dirty="0" smtClean="0">
                <a:effectLst>
                  <a:outerShdw blurRad="38100" dist="38100" dir="2700000" algn="tl">
                    <a:srgbClr val="C0C0C0"/>
                  </a:outerShdw>
                </a:effectLst>
                <a:latin typeface="Arial" charset="0"/>
                <a:sym typeface="Wingdings" panose="05000000000000000000" pitchFamily="2" charset="2"/>
              </a:rPr>
              <a:t> Currency Transaction Reports (CTRs) or other threshold-based disclosures</a:t>
            </a:r>
            <a:endParaRPr lang="en-GB" altLang="en-US" sz="2000" dirty="0" smtClean="0">
              <a:effectLst>
                <a:outerShdw blurRad="38100" dist="38100" dir="2700000" algn="tl">
                  <a:srgbClr val="C0C0C0"/>
                </a:outerShdw>
              </a:effectLst>
              <a:latin typeface="Arial" charset="0"/>
            </a:endParaRPr>
          </a:p>
          <a:p>
            <a:pPr>
              <a:spcBef>
                <a:spcPct val="80000"/>
              </a:spcBef>
              <a:buClr>
                <a:schemeClr val="tx1"/>
              </a:buClr>
              <a:buSzPct val="80000"/>
              <a:buFont typeface="Wingdings" pitchFamily="2" charset="2"/>
              <a:buBlip>
                <a:blip r:embed="rId3"/>
              </a:buBlip>
              <a:defRPr/>
            </a:pPr>
            <a:r>
              <a:rPr lang="en-GB" altLang="en-US" sz="2300" dirty="0" smtClean="0">
                <a:effectLst>
                  <a:outerShdw blurRad="38100" dist="38100" dir="2700000" algn="tl">
                    <a:srgbClr val="C0C0C0"/>
                  </a:outerShdw>
                </a:effectLst>
                <a:latin typeface="Arial" charset="0"/>
              </a:rPr>
              <a:t> 	</a:t>
            </a:r>
            <a:r>
              <a:rPr lang="en-GB" altLang="en-US" sz="2000" dirty="0" smtClean="0">
                <a:solidFill>
                  <a:srgbClr val="000099"/>
                </a:solidFill>
                <a:effectLst>
                  <a:outerShdw blurRad="38100" dist="38100" dir="2700000" algn="tl">
                    <a:srgbClr val="C0C0C0"/>
                  </a:outerShdw>
                </a:effectLst>
                <a:latin typeface="Tahoma" pitchFamily="34" charset="0"/>
              </a:rPr>
              <a:t>Check if the scope of reporting entities is broadly in line 	with FATF 	standards (</a:t>
            </a:r>
            <a:r>
              <a:rPr lang="en-GB" altLang="en-US" sz="2000" dirty="0" err="1" smtClean="0">
                <a:solidFill>
                  <a:srgbClr val="000099"/>
                </a:solidFill>
                <a:effectLst>
                  <a:outerShdw blurRad="38100" dist="38100" dir="2700000" algn="tl">
                    <a:srgbClr val="C0C0C0"/>
                  </a:outerShdw>
                </a:effectLst>
                <a:latin typeface="Tahoma" pitchFamily="34" charset="0"/>
              </a:rPr>
              <a:t>Fis</a:t>
            </a:r>
            <a:r>
              <a:rPr lang="en-GB" altLang="en-US" sz="2000" dirty="0" smtClean="0">
                <a:solidFill>
                  <a:srgbClr val="000099"/>
                </a:solidFill>
                <a:effectLst>
                  <a:outerShdw blurRad="38100" dist="38100" dir="2700000" algn="tl">
                    <a:srgbClr val="C0C0C0"/>
                  </a:outerShdw>
                </a:effectLst>
                <a:latin typeface="Tahoma" pitchFamily="34" charset="0"/>
              </a:rPr>
              <a:t>, DNFBPs)</a:t>
            </a:r>
          </a:p>
          <a:p>
            <a:pPr algn="just">
              <a:spcBef>
                <a:spcPct val="80000"/>
              </a:spcBef>
              <a:buClr>
                <a:schemeClr val="tx1"/>
              </a:buClr>
              <a:buSzPct val="80000"/>
              <a:buFont typeface="Wingdings" pitchFamily="2" charset="2"/>
              <a:buBlip>
                <a:blip r:embed="rId3"/>
              </a:buBlip>
              <a:defRPr/>
            </a:pPr>
            <a:r>
              <a:rPr lang="en-GB" altLang="en-US" sz="2000" dirty="0" smtClean="0">
                <a:solidFill>
                  <a:srgbClr val="000099"/>
                </a:solidFill>
                <a:effectLst>
                  <a:outerShdw blurRad="38100" dist="38100" dir="2700000" algn="tl">
                    <a:srgbClr val="C0C0C0"/>
                  </a:outerShdw>
                </a:effectLst>
                <a:latin typeface="Tahoma" pitchFamily="34" charset="0"/>
              </a:rPr>
              <a:t> 	Definition of “STRs/SARs” (what is “suspicious”?)</a:t>
            </a:r>
          </a:p>
          <a:p>
            <a:pPr algn="just">
              <a:spcBef>
                <a:spcPct val="80000"/>
              </a:spcBef>
              <a:buClr>
                <a:schemeClr val="tx1"/>
              </a:buClr>
              <a:buSzPct val="80000"/>
              <a:buFont typeface="Wingdings" pitchFamily="2" charset="2"/>
              <a:buBlip>
                <a:blip r:embed="rId3"/>
              </a:buBlip>
              <a:defRPr/>
            </a:pPr>
            <a:r>
              <a:rPr lang="en-GB" altLang="en-US" sz="2000" dirty="0" smtClean="0">
                <a:solidFill>
                  <a:srgbClr val="000099"/>
                </a:solidFill>
                <a:effectLst>
                  <a:outerShdw blurRad="38100" dist="38100" dir="2700000" algn="tl">
                    <a:srgbClr val="C0C0C0"/>
                  </a:outerShdw>
                </a:effectLst>
                <a:latin typeface="Tahoma" pitchFamily="34" charset="0"/>
              </a:rPr>
              <a:t> 	Scope of ML and TF (cross-reference to articles </a:t>
            </a:r>
            <a:r>
              <a:rPr lang="en-GB" altLang="en-US" sz="2000" dirty="0" smtClean="0">
                <a:solidFill>
                  <a:srgbClr val="000099"/>
                </a:solidFill>
                <a:effectLst>
                  <a:outerShdw blurRad="38100" dist="38100" dir="2700000" algn="tl">
                    <a:srgbClr val="C0C0C0"/>
                  </a:outerShdw>
                </a:effectLst>
                <a:latin typeface="Tahoma" pitchFamily="34" charset="0"/>
              </a:rPr>
              <a:t>1 and 9 </a:t>
            </a:r>
            <a:r>
              <a:rPr lang="en-GB" altLang="en-US" sz="2000" dirty="0" smtClean="0">
                <a:solidFill>
                  <a:srgbClr val="000099"/>
                </a:solidFill>
                <a:effectLst>
                  <a:outerShdw blurRad="38100" dist="38100" dir="2700000" algn="tl">
                    <a:srgbClr val="C0C0C0"/>
                  </a:outerShdw>
                </a:effectLst>
                <a:latin typeface="Tahoma" pitchFamily="34" charset="0"/>
              </a:rPr>
              <a:t>of the 	Convention)</a:t>
            </a:r>
          </a:p>
          <a:p>
            <a:pPr algn="just">
              <a:spcBef>
                <a:spcPct val="80000"/>
              </a:spcBef>
              <a:buClr>
                <a:schemeClr val="tx1"/>
              </a:buClr>
              <a:buSzPct val="80000"/>
              <a:buFont typeface="Wingdings" pitchFamily="2" charset="2"/>
              <a:buBlip>
                <a:blip r:embed="rId3"/>
              </a:buBlip>
              <a:defRPr/>
            </a:pPr>
            <a:r>
              <a:rPr lang="en-GB" altLang="en-US" sz="2000" dirty="0" smtClean="0">
                <a:solidFill>
                  <a:srgbClr val="000099"/>
                </a:solidFill>
                <a:effectLst>
                  <a:outerShdw blurRad="38100" dist="38100" dir="2700000" algn="tl">
                    <a:srgbClr val="C0C0C0"/>
                  </a:outerShdw>
                </a:effectLst>
                <a:latin typeface="Tahoma" pitchFamily="34" charset="0"/>
              </a:rPr>
              <a:t> 	CTRs and proportionality with the analytical function (is the 	information received sufficient?)</a:t>
            </a:r>
            <a:endParaRPr lang="en-US" altLang="en-US" sz="2000" dirty="0" smtClean="0">
              <a:solidFill>
                <a:srgbClr val="000099"/>
              </a:solidFill>
              <a:effectLst>
                <a:outerShdw blurRad="38100" dist="38100" dir="2700000" algn="tl">
                  <a:srgbClr val="C0C0C0"/>
                </a:outerShdw>
              </a:effectLst>
              <a:latin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229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229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229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398"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229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5400"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229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402" name="Text Box 10"/>
          <p:cNvSpPr txBox="1">
            <a:spLocks noChangeArrowheads="1"/>
          </p:cNvSpPr>
          <p:nvPr/>
        </p:nvSpPr>
        <p:spPr bwMode="auto">
          <a:xfrm>
            <a:off x="76200" y="533400"/>
            <a:ext cx="8915400" cy="615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Functions - Analysis</a:t>
            </a:r>
            <a:endParaRPr lang="en-GB" altLang="en-US" b="1" dirty="0" smtClean="0">
              <a:solidFill>
                <a:srgbClr val="CC6600"/>
              </a:solidFill>
              <a:effectLst>
                <a:outerShdw blurRad="38100" dist="38100" dir="2700000" algn="tl">
                  <a:srgbClr val="C0C0C0"/>
                </a:outerShdw>
              </a:effectLst>
              <a:latin typeface="Arial" charset="0"/>
            </a:endParaRPr>
          </a:p>
          <a:p>
            <a:pPr>
              <a:spcBef>
                <a:spcPct val="50000"/>
              </a:spcBef>
              <a:buSzPct val="60000"/>
              <a:buFont typeface="Wingdings" pitchFamily="2" charset="2"/>
              <a:buChar char="q"/>
              <a:defRPr/>
            </a:pPr>
            <a:r>
              <a:rPr lang="en-GB" altLang="en-US" sz="2300" dirty="0" smtClean="0">
                <a:effectLst>
                  <a:outerShdw blurRad="38100" dist="38100" dir="2700000" algn="tl">
                    <a:srgbClr val="C0C0C0"/>
                  </a:outerShdw>
                </a:effectLst>
                <a:latin typeface="Arial" charset="0"/>
              </a:rPr>
              <a:t>  </a:t>
            </a:r>
            <a:r>
              <a:rPr lang="en-GB" altLang="en-US" sz="2300" dirty="0" smtClean="0">
                <a:solidFill>
                  <a:srgbClr val="FF0000"/>
                </a:solidFill>
                <a:effectLst>
                  <a:outerShdw blurRad="38100" dist="38100" dir="2700000" algn="tl">
                    <a:srgbClr val="C0C0C0"/>
                  </a:outerShdw>
                </a:effectLst>
                <a:latin typeface="Arial" charset="0"/>
              </a:rPr>
              <a:t>“Responsible for analysing disclosures of financial 	information” concerning suspected ML or TF</a:t>
            </a:r>
          </a:p>
          <a:p>
            <a:pPr lvl="1" algn="just">
              <a:spcBef>
                <a:spcPct val="5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“analysis” is distinct from “investigation” and evidence gathering</a:t>
            </a:r>
          </a:p>
          <a:p>
            <a:pPr lvl="1" algn="just">
              <a:spcBef>
                <a:spcPct val="5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The FIU should be in charge of its own separate analysis function even when located in police or judicial organisations (investigation/prosecution begins after dissemination)</a:t>
            </a:r>
          </a:p>
          <a:p>
            <a:pPr>
              <a:spcBef>
                <a:spcPct val="80000"/>
              </a:spcBef>
              <a:buClr>
                <a:schemeClr val="tx1"/>
              </a:buClr>
              <a:buSzPct val="80000"/>
              <a:defRPr/>
            </a:pPr>
            <a:r>
              <a:rPr lang="en-GB" altLang="en-US" sz="2300" dirty="0" smtClean="0">
                <a:effectLst>
                  <a:outerShdw blurRad="38100" dist="38100" dir="2700000" algn="tl">
                    <a:srgbClr val="C0C0C0"/>
                  </a:outerShdw>
                </a:effectLst>
                <a:latin typeface="Arial" charset="0"/>
              </a:rPr>
              <a:t> 	</a:t>
            </a:r>
            <a:r>
              <a:rPr lang="en-GB" altLang="en-US" sz="2300" u="sng" dirty="0" smtClean="0">
                <a:solidFill>
                  <a:schemeClr val="accent6"/>
                </a:solidFill>
                <a:effectLst>
                  <a:outerShdw blurRad="38100" dist="38100" dir="2700000" algn="tl">
                    <a:srgbClr val="C0C0C0"/>
                  </a:outerShdw>
                </a:effectLst>
                <a:latin typeface="Arial" charset="0"/>
              </a:rPr>
              <a:t>Essential to assess</a:t>
            </a:r>
            <a:r>
              <a:rPr lang="en-GB" altLang="en-US" sz="2300" u="sng" dirty="0" smtClean="0">
                <a:solidFill>
                  <a:schemeClr val="accent6"/>
                </a:solidFill>
                <a:effectLst>
                  <a:outerShdw blurRad="38100" dist="38100" dir="2700000" algn="tl">
                    <a:srgbClr val="C0C0C0"/>
                  </a:outerShdw>
                </a:effectLst>
                <a:latin typeface="Arial" charset="0"/>
              </a:rPr>
              <a:t>:</a:t>
            </a:r>
            <a:endParaRPr lang="en-GB" altLang="en-US" sz="2300" u="sng" dirty="0" smtClean="0">
              <a:solidFill>
                <a:schemeClr val="accent6"/>
              </a:solidFill>
              <a:effectLst>
                <a:outerShdw blurRad="38100" dist="38100" dir="2700000" algn="tl">
                  <a:srgbClr val="C0C0C0"/>
                </a:outerShdw>
              </a:effectLst>
              <a:latin typeface="Arial" charset="0"/>
            </a:endParaRPr>
          </a:p>
          <a:p>
            <a:pPr>
              <a:spcBef>
                <a:spcPct val="80000"/>
              </a:spcBef>
              <a:buClr>
                <a:schemeClr val="tx1"/>
              </a:buClr>
              <a:buSzPct val="80000"/>
              <a:buFont typeface="Wingdings" pitchFamily="2" charset="2"/>
              <a:buBlip>
                <a:blip r:embed="rId3"/>
              </a:buBlip>
              <a:defRPr/>
            </a:pPr>
            <a:r>
              <a:rPr lang="en-GB" altLang="en-US" sz="2000" dirty="0" smtClean="0">
                <a:solidFill>
                  <a:srgbClr val="000099"/>
                </a:solidFill>
                <a:effectLst>
                  <a:outerShdw blurRad="38100" dist="38100" dir="2700000" algn="tl">
                    <a:srgbClr val="C0C0C0"/>
                  </a:outerShdw>
                </a:effectLst>
                <a:latin typeface="Tahoma" pitchFamily="34" charset="0"/>
              </a:rPr>
              <a:t> </a:t>
            </a:r>
            <a:r>
              <a:rPr lang="en-GB" altLang="en-US" sz="1800" dirty="0" smtClean="0">
                <a:solidFill>
                  <a:srgbClr val="000099"/>
                </a:solidFill>
                <a:effectLst>
                  <a:outerShdw blurRad="38100" dist="38100" dir="2700000" algn="tl">
                    <a:srgbClr val="C0C0C0"/>
                  </a:outerShdw>
                </a:effectLst>
                <a:latin typeface="Tahoma" pitchFamily="34" charset="0"/>
              </a:rPr>
              <a:t>	Volume of STRs/SARs received and their quality/comprehensiveness</a:t>
            </a:r>
          </a:p>
          <a:p>
            <a:pPr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 	Are all STRs considered for the analysis? Does the latter then focus on 	relevant cases?</a:t>
            </a:r>
          </a:p>
          <a:p>
            <a:pPr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 	Does the analytical function include both operational and strategic 	analysis?</a:t>
            </a:r>
          </a:p>
          <a:p>
            <a:pPr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 	Is the information received/obtainable adequate for effective analysis?</a:t>
            </a:r>
            <a:endParaRPr lang="en-US" altLang="en-US" sz="1800" dirty="0" smtClean="0">
              <a:solidFill>
                <a:srgbClr val="000099"/>
              </a:solidFill>
              <a:effectLst>
                <a:outerShdw blurRad="38100" dist="38100" dir="2700000" algn="tl">
                  <a:srgbClr val="C0C0C0"/>
                </a:outerShdw>
              </a:effectLst>
              <a:latin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331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331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331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398"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331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5400"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332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5402" name="Text Box 10"/>
          <p:cNvSpPr txBox="1">
            <a:spLocks noChangeArrowheads="1"/>
          </p:cNvSpPr>
          <p:nvPr/>
        </p:nvSpPr>
        <p:spPr bwMode="auto">
          <a:xfrm>
            <a:off x="76200" y="533400"/>
            <a:ext cx="8915400" cy="630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Functions - Dissemination</a:t>
            </a:r>
            <a:endParaRPr lang="en-GB" altLang="en-US" b="1" dirty="0" smtClean="0">
              <a:solidFill>
                <a:srgbClr val="CC6600"/>
              </a:solidFill>
              <a:effectLst>
                <a:outerShdw blurRad="38100" dist="38100" dir="2700000" algn="tl">
                  <a:srgbClr val="C0C0C0"/>
                </a:outerShdw>
              </a:effectLst>
              <a:latin typeface="Arial" charset="0"/>
            </a:endParaRPr>
          </a:p>
          <a:p>
            <a:pPr>
              <a:spcBef>
                <a:spcPct val="50000"/>
              </a:spcBef>
              <a:buSzPct val="60000"/>
              <a:buFont typeface="Wingdings" pitchFamily="2" charset="2"/>
              <a:buChar char="q"/>
              <a:defRPr/>
            </a:pPr>
            <a:r>
              <a:rPr lang="en-GB" altLang="en-US" sz="2300" dirty="0" smtClean="0">
                <a:effectLst>
                  <a:outerShdw blurRad="38100" dist="38100" dir="2700000" algn="tl">
                    <a:srgbClr val="C0C0C0"/>
                  </a:outerShdw>
                </a:effectLst>
                <a:latin typeface="Arial" charset="0"/>
              </a:rPr>
              <a:t>  </a:t>
            </a:r>
            <a:r>
              <a:rPr lang="en-GB" altLang="en-US" sz="2300" dirty="0" smtClean="0">
                <a:solidFill>
                  <a:srgbClr val="FF0000"/>
                </a:solidFill>
                <a:effectLst>
                  <a:outerShdw blurRad="38100" dist="38100" dir="2700000" algn="tl">
                    <a:srgbClr val="C0C0C0"/>
                  </a:outerShdw>
                </a:effectLst>
                <a:latin typeface="Arial" charset="0"/>
              </a:rPr>
              <a:t>“Responsible for disseminating to the competent authorities 	disclosures of financial information” concerning suspected 	ML or TF</a:t>
            </a:r>
          </a:p>
          <a:p>
            <a:pPr algn="just">
              <a:spcBef>
                <a:spcPct val="50000"/>
              </a:spcBef>
              <a:buClr>
                <a:schemeClr val="tx1"/>
              </a:buClr>
              <a:buSzPct val="80000"/>
              <a:buFont typeface="Wingdings" pitchFamily="2" charset="2"/>
              <a:buChar char="§"/>
              <a:defRPr/>
            </a:pPr>
            <a:r>
              <a:rPr lang="en-GB" altLang="en-US" sz="2300" dirty="0" smtClean="0">
                <a:effectLst>
                  <a:outerShdw blurRad="38100" dist="38100" dir="2700000" algn="tl">
                    <a:srgbClr val="C0C0C0"/>
                  </a:outerShdw>
                </a:effectLst>
                <a:latin typeface="Arial" charset="0"/>
              </a:rPr>
              <a:t> 	</a:t>
            </a:r>
            <a:r>
              <a:rPr lang="en-GB" altLang="en-US" sz="2300" u="sng" dirty="0" smtClean="0">
                <a:effectLst>
                  <a:outerShdw blurRad="38100" dist="38100" dir="2700000" algn="tl">
                    <a:srgbClr val="C0C0C0"/>
                  </a:outerShdw>
                </a:effectLst>
                <a:latin typeface="Arial" charset="0"/>
              </a:rPr>
              <a:t>What is disseminated</a:t>
            </a:r>
            <a:r>
              <a:rPr lang="en-GB" altLang="en-US" sz="2300" dirty="0" smtClean="0">
                <a:effectLst>
                  <a:outerShdw blurRad="38100" dist="38100" dir="2700000" algn="tl">
                    <a:srgbClr val="C0C0C0"/>
                  </a:outerShdw>
                </a:effectLst>
                <a:latin typeface="Arial" charset="0"/>
              </a:rPr>
              <a:t>:</a:t>
            </a:r>
          </a:p>
          <a:p>
            <a:pPr lvl="1">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STRs/SARs in their entirety</a:t>
            </a:r>
          </a:p>
          <a:p>
            <a:pPr lvl="1"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Selective dissemination: results of the analysis, when there are grounds for suspicion</a:t>
            </a:r>
          </a:p>
          <a:p>
            <a:pPr marL="730250" indent="-285750" algn="just">
              <a:spcBef>
                <a:spcPct val="80000"/>
              </a:spcBef>
              <a:buClr>
                <a:schemeClr val="tx1"/>
              </a:buClr>
              <a:buSzPct val="80000"/>
              <a:buFont typeface="Wingdings" panose="05000000000000000000" pitchFamily="2" charset="2"/>
              <a:buChar char="§"/>
              <a:defRPr/>
            </a:pPr>
            <a:r>
              <a:rPr lang="en-GB" altLang="en-US" sz="1800" dirty="0" smtClean="0">
                <a:effectLst>
                  <a:outerShdw blurRad="38100" dist="38100" dir="2700000" algn="tl">
                    <a:srgbClr val="C0C0C0"/>
                  </a:outerShdw>
                </a:effectLst>
                <a:latin typeface="Arial" charset="0"/>
              </a:rPr>
              <a:t> </a:t>
            </a:r>
            <a:r>
              <a:rPr lang="en-GB" altLang="en-US" sz="2300" dirty="0" smtClean="0">
                <a:effectLst>
                  <a:outerShdw blurRad="38100" dist="38100" dir="2700000" algn="tl">
                    <a:srgbClr val="C0C0C0"/>
                  </a:outerShdw>
                </a:effectLst>
                <a:latin typeface="Arial" charset="0"/>
              </a:rPr>
              <a:t>	</a:t>
            </a:r>
            <a:r>
              <a:rPr lang="en-GB" altLang="en-US" sz="2300" u="sng" dirty="0" smtClean="0">
                <a:effectLst>
                  <a:outerShdw blurRad="38100" dist="38100" dir="2700000" algn="tl">
                    <a:srgbClr val="C0C0C0"/>
                  </a:outerShdw>
                </a:effectLst>
                <a:latin typeface="Arial" charset="0"/>
              </a:rPr>
              <a:t>To whom the dissemination is done</a:t>
            </a:r>
            <a:r>
              <a:rPr lang="en-GB" altLang="en-US" sz="2300" dirty="0" smtClean="0">
                <a:effectLst>
                  <a:outerShdw blurRad="38100" dist="38100" dir="2700000" algn="tl">
                    <a:srgbClr val="C0C0C0"/>
                  </a:outerShdw>
                </a:effectLst>
                <a:latin typeface="Arial" charset="0"/>
              </a:rPr>
              <a:t>:</a:t>
            </a:r>
          </a:p>
          <a:p>
            <a:pPr lvl="1"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LEAs, Prosecutors</a:t>
            </a:r>
          </a:p>
          <a:p>
            <a:pPr lvl="1"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Other agencies or authorities</a:t>
            </a:r>
          </a:p>
          <a:p>
            <a:pPr lvl="1" algn="just">
              <a:spcBef>
                <a:spcPct val="80000"/>
              </a:spcBef>
              <a:buClr>
                <a:schemeClr val="tx1"/>
              </a:buClr>
              <a:buSzPct val="80000"/>
              <a:buFont typeface="Wingdings" pitchFamily="2" charset="2"/>
              <a:buBlip>
                <a:blip r:embed="rId3"/>
              </a:buBlip>
              <a:defRPr/>
            </a:pPr>
            <a:r>
              <a:rPr lang="en-GB" altLang="en-US" sz="1800" dirty="0" smtClean="0">
                <a:solidFill>
                  <a:srgbClr val="000099"/>
                </a:solidFill>
                <a:effectLst>
                  <a:outerShdw blurRad="38100" dist="38100" dir="2700000" algn="tl">
                    <a:srgbClr val="C0C0C0"/>
                  </a:outerShdw>
                </a:effectLst>
                <a:latin typeface="Tahoma" pitchFamily="34" charset="0"/>
              </a:rPr>
              <a:t>Spontaneous and on request</a:t>
            </a:r>
          </a:p>
          <a:p>
            <a:pPr marL="730250" indent="-285750" algn="just">
              <a:spcBef>
                <a:spcPct val="80000"/>
              </a:spcBef>
              <a:buClr>
                <a:schemeClr val="tx1"/>
              </a:buClr>
              <a:buSzPct val="80000"/>
              <a:buFont typeface="Wingdings" panose="05000000000000000000" pitchFamily="2" charset="2"/>
              <a:buChar char="§"/>
              <a:defRPr/>
            </a:pPr>
            <a:r>
              <a:rPr lang="en-GB" altLang="en-US" sz="1800" dirty="0" smtClean="0">
                <a:solidFill>
                  <a:srgbClr val="000099"/>
                </a:solidFill>
                <a:effectLst>
                  <a:outerShdw blurRad="38100" dist="38100" dir="2700000" algn="tl">
                    <a:srgbClr val="C0C0C0"/>
                  </a:outerShdw>
                </a:effectLst>
                <a:latin typeface="Tahoma" pitchFamily="34" charset="0"/>
              </a:rPr>
              <a:t> 	</a:t>
            </a:r>
            <a:r>
              <a:rPr lang="en-GB" altLang="en-US" sz="2300" u="sng" dirty="0" smtClean="0">
                <a:effectLst>
                  <a:outerShdw blurRad="38100" dist="38100" dir="2700000" algn="tl">
                    <a:srgbClr val="C0C0C0"/>
                  </a:outerShdw>
                </a:effectLst>
                <a:latin typeface="Tahoma" pitchFamily="34" charset="0"/>
              </a:rPr>
              <a:t>Follow-up and feedback</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4339"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4340"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4341"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7446"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4343"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7448"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4345"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7450" name="Text Box 10"/>
          <p:cNvSpPr txBox="1">
            <a:spLocks noChangeArrowheads="1"/>
          </p:cNvSpPr>
          <p:nvPr/>
        </p:nvSpPr>
        <p:spPr bwMode="auto">
          <a:xfrm>
            <a:off x="76200" y="533400"/>
            <a:ext cx="8915400" cy="381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Confidentiality and protection of the information</a:t>
            </a:r>
            <a:endParaRPr lang="en-GB" altLang="en-US" b="1" dirty="0" smtClean="0">
              <a:solidFill>
                <a:srgbClr val="CC6600"/>
              </a:solidFill>
              <a:effectLst>
                <a:outerShdw blurRad="38100" dist="38100" dir="2700000" algn="tl">
                  <a:srgbClr val="C0C0C0"/>
                </a:outerShdw>
              </a:effectLst>
              <a:latin typeface="Arial" charset="0"/>
            </a:endParaRPr>
          </a:p>
          <a:p>
            <a:pPr>
              <a:spcBef>
                <a:spcPct val="90000"/>
              </a:spcBef>
              <a:buSzPct val="60000"/>
              <a:defRPr/>
            </a:pPr>
            <a:r>
              <a:rPr lang="en-GB" altLang="en-US" sz="2300" dirty="0" smtClean="0">
                <a:effectLst>
                  <a:outerShdw blurRad="38100" dist="38100" dir="2700000" algn="tl">
                    <a:srgbClr val="C0C0C0"/>
                  </a:outerShdw>
                </a:effectLst>
                <a:latin typeface="Arial" charset="0"/>
              </a:rPr>
              <a:t>The Convention does not deal with confidentiality of FIUs’ information in general</a:t>
            </a:r>
          </a:p>
          <a:p>
            <a:pPr marL="787400" indent="-342900">
              <a:spcBef>
                <a:spcPct val="90000"/>
              </a:spcBef>
              <a:buSzPct val="60000"/>
              <a:buBlip>
                <a:blip r:embed="rId3"/>
              </a:buBlip>
              <a:defRPr/>
            </a:pPr>
            <a:r>
              <a:rPr lang="en-GB" altLang="en-US" sz="2300" dirty="0" smtClean="0">
                <a:effectLst>
                  <a:outerShdw blurRad="38100" dist="38100" dir="2700000" algn="tl">
                    <a:srgbClr val="C0C0C0"/>
                  </a:outerShdw>
                </a:effectLst>
                <a:latin typeface="Arial" charset="0"/>
              </a:rPr>
              <a:t> </a:t>
            </a:r>
            <a:r>
              <a:rPr lang="en-GB" altLang="en-US" sz="2300" dirty="0" smtClean="0">
                <a:solidFill>
                  <a:schemeClr val="accent6"/>
                </a:solidFill>
                <a:effectLst>
                  <a:outerShdw blurRad="38100" dist="38100" dir="2700000" algn="tl">
                    <a:srgbClr val="C0C0C0"/>
                  </a:outerShdw>
                </a:effectLst>
                <a:latin typeface="Arial" charset="0"/>
              </a:rPr>
              <a:t>	Important however for effectiveness and operational 	independence purposes</a:t>
            </a:r>
          </a:p>
          <a:p>
            <a:pPr marL="787400" indent="-342900">
              <a:spcBef>
                <a:spcPct val="90000"/>
              </a:spcBef>
              <a:buSzPct val="60000"/>
              <a:buBlip>
                <a:blip r:embed="rId3"/>
              </a:buBlip>
              <a:defRPr/>
            </a:pPr>
            <a:r>
              <a:rPr lang="en-GB" altLang="en-US" sz="2300" dirty="0" smtClean="0">
                <a:solidFill>
                  <a:schemeClr val="accent6"/>
                </a:solidFill>
                <a:effectLst>
                  <a:outerShdw blurRad="38100" dist="38100" dir="2700000" algn="tl">
                    <a:srgbClr val="C0C0C0"/>
                  </a:outerShdw>
                </a:effectLst>
                <a:latin typeface="Arial" charset="0"/>
              </a:rPr>
              <a:t> 	see art. 46 of the Convention on confidentiality and 	protection of data in international cooperation</a:t>
            </a:r>
          </a:p>
          <a:p>
            <a:pPr>
              <a:defRPr/>
            </a:pPr>
            <a:endParaRPr lang="en-GB" sz="1600" b="1"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5363"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5364"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5365"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7446"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5367"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7448"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5369"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7450" name="Text Box 10"/>
          <p:cNvSpPr txBox="1">
            <a:spLocks noChangeArrowheads="1"/>
          </p:cNvSpPr>
          <p:nvPr/>
        </p:nvSpPr>
        <p:spPr bwMode="auto">
          <a:xfrm>
            <a:off x="76200" y="533400"/>
            <a:ext cx="8915400" cy="625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Confidentiality and protection of the information</a:t>
            </a:r>
            <a:endParaRPr lang="en-GB" altLang="en-US" b="1" dirty="0" smtClean="0">
              <a:solidFill>
                <a:srgbClr val="CC6600"/>
              </a:solidFill>
              <a:effectLst>
                <a:outerShdw blurRad="38100" dist="38100" dir="2700000" algn="tl">
                  <a:srgbClr val="C0C0C0"/>
                </a:outerShdw>
              </a:effectLst>
              <a:latin typeface="Arial" charset="0"/>
            </a:endParaRPr>
          </a:p>
          <a:p>
            <a:pPr>
              <a:spcBef>
                <a:spcPct val="90000"/>
              </a:spcBef>
              <a:buSzPct val="60000"/>
              <a:defRPr/>
            </a:pPr>
            <a:r>
              <a:rPr lang="en-GB" altLang="en-US" sz="2300" dirty="0" smtClean="0">
                <a:effectLst>
                  <a:outerShdw blurRad="38100" dist="38100" dir="2700000" algn="tl">
                    <a:srgbClr val="C0C0C0"/>
                  </a:outerShdw>
                </a:effectLst>
                <a:latin typeface="Arial" charset="0"/>
              </a:rPr>
              <a:t>Inputs from FATF, Egmont and EU standards on confidentiality safeguards for FIUs’ information</a:t>
            </a:r>
          </a:p>
          <a:p>
            <a:pPr>
              <a:defRPr/>
            </a:pPr>
            <a:endParaRPr lang="en-GB" sz="2000" dirty="0" smtClean="0"/>
          </a:p>
          <a:p>
            <a:pPr marL="730250" indent="-285750">
              <a:buFont typeface="Arial" panose="020B0604020202020204" pitchFamily="34" charset="0"/>
              <a:buChar char="•"/>
              <a:defRPr/>
            </a:pPr>
            <a:r>
              <a:rPr lang="en-GB" sz="1800" dirty="0" smtClean="0"/>
              <a:t>Information </a:t>
            </a:r>
            <a:r>
              <a:rPr lang="en-GB" sz="1800" dirty="0">
                <a:solidFill>
                  <a:srgbClr val="FF0000"/>
                </a:solidFill>
              </a:rPr>
              <a:t>received, processed, held or disseminated</a:t>
            </a:r>
            <a:r>
              <a:rPr lang="en-GB" sz="1800" dirty="0"/>
              <a:t> </a:t>
            </a:r>
            <a:r>
              <a:rPr lang="en-GB" sz="1800" dirty="0" smtClean="0"/>
              <a:t>should be </a:t>
            </a:r>
            <a:r>
              <a:rPr lang="en-GB" sz="1800" dirty="0">
                <a:solidFill>
                  <a:srgbClr val="FF0000"/>
                </a:solidFill>
              </a:rPr>
              <a:t>securely protected</a:t>
            </a:r>
            <a:r>
              <a:rPr lang="en-GB" sz="1800" dirty="0"/>
              <a:t>, </a:t>
            </a:r>
            <a:r>
              <a:rPr lang="en-GB" sz="1800" dirty="0">
                <a:solidFill>
                  <a:srgbClr val="FF0000"/>
                </a:solidFill>
              </a:rPr>
              <a:t>exchanged and used </a:t>
            </a:r>
            <a:r>
              <a:rPr lang="en-GB" sz="1800" dirty="0"/>
              <a:t>only in accordance with agreed procedures, policies and applicable laws and regulations. </a:t>
            </a:r>
            <a:endParaRPr lang="it-IT" sz="1800" dirty="0"/>
          </a:p>
          <a:p>
            <a:pPr>
              <a:defRPr/>
            </a:pPr>
            <a:endParaRPr lang="it-IT" sz="1800" dirty="0"/>
          </a:p>
          <a:p>
            <a:pPr marL="730250" indent="-285750">
              <a:buFont typeface="Arial" panose="020B0604020202020204" pitchFamily="34" charset="0"/>
              <a:buChar char="•"/>
              <a:defRPr/>
            </a:pPr>
            <a:r>
              <a:rPr lang="en-GB" sz="1800" dirty="0"/>
              <a:t>At a minimum, exchanged information must be treated and protected by </a:t>
            </a:r>
            <a:r>
              <a:rPr lang="en-GB" sz="1800" dirty="0">
                <a:solidFill>
                  <a:srgbClr val="FF0000"/>
                </a:solidFill>
              </a:rPr>
              <a:t>the same confidentiality provisions that apply to similar information from domestic sources </a:t>
            </a:r>
            <a:r>
              <a:rPr lang="en-GB" sz="1800" dirty="0"/>
              <a:t>obtained by the FIU receiving the </a:t>
            </a:r>
            <a:r>
              <a:rPr lang="en-GB" sz="1800" dirty="0" smtClean="0"/>
              <a:t>information (Egmont).</a:t>
            </a:r>
            <a:endParaRPr lang="it-IT" sz="1800" dirty="0" smtClean="0"/>
          </a:p>
          <a:p>
            <a:pPr>
              <a:defRPr/>
            </a:pPr>
            <a:r>
              <a:rPr lang="en-GB" sz="1800" dirty="0"/>
              <a:t> </a:t>
            </a:r>
            <a:endParaRPr lang="it-IT" sz="1800" dirty="0"/>
          </a:p>
          <a:p>
            <a:pPr marL="730250" indent="-285750">
              <a:buFont typeface="Arial" panose="020B0604020202020204" pitchFamily="34" charset="0"/>
              <a:buChar char="•"/>
              <a:defRPr/>
            </a:pPr>
            <a:r>
              <a:rPr lang="en-GB" sz="1800" dirty="0"/>
              <a:t>Rules in place governing the security and confidentiality of </a:t>
            </a:r>
            <a:r>
              <a:rPr lang="en-GB" sz="1800" dirty="0" smtClean="0"/>
              <a:t>information</a:t>
            </a:r>
            <a:r>
              <a:rPr lang="en-GB" sz="1800" dirty="0"/>
              <a:t>, including </a:t>
            </a:r>
            <a:r>
              <a:rPr lang="en-GB" sz="1800" dirty="0">
                <a:solidFill>
                  <a:srgbClr val="FF0000"/>
                </a:solidFill>
              </a:rPr>
              <a:t>procedures for handling, storage, dissemination and protection of, as well as access to</a:t>
            </a:r>
            <a:r>
              <a:rPr lang="en-GB" sz="1800" dirty="0"/>
              <a:t>, such information</a:t>
            </a:r>
            <a:r>
              <a:rPr lang="en-GB" sz="1800" dirty="0" smtClean="0"/>
              <a:t>.</a:t>
            </a:r>
            <a:endParaRPr lang="it-IT" sz="1800" dirty="0"/>
          </a:p>
          <a:p>
            <a:pPr>
              <a:defRPr/>
            </a:pPr>
            <a:r>
              <a:rPr lang="en-GB" sz="1800" dirty="0"/>
              <a:t> </a:t>
            </a:r>
            <a:endParaRPr lang="it-IT" sz="1800" dirty="0"/>
          </a:p>
          <a:p>
            <a:pPr marL="730250" indent="-285750">
              <a:buFont typeface="Arial" panose="020B0604020202020204" pitchFamily="34" charset="0"/>
              <a:buChar char="•"/>
              <a:defRPr/>
            </a:pPr>
            <a:r>
              <a:rPr lang="en-GB" sz="1800" dirty="0">
                <a:solidFill>
                  <a:srgbClr val="FF0000"/>
                </a:solidFill>
              </a:rPr>
              <a:t>Staff members have the necessary security clearance levels and understand their responsibilities </a:t>
            </a:r>
            <a:r>
              <a:rPr lang="en-GB" sz="1800" dirty="0"/>
              <a:t>in handling and disseminating sensitive and confidential information. </a:t>
            </a:r>
          </a:p>
          <a:p>
            <a:pPr>
              <a:defRPr/>
            </a:pPr>
            <a:endParaRPr lang="en-GB" sz="1800" dirty="0"/>
          </a:p>
          <a:p>
            <a:pPr marL="730250" indent="-285750">
              <a:buFont typeface="Arial" panose="020B0604020202020204" pitchFamily="34" charset="0"/>
              <a:buChar char="•"/>
              <a:defRPr/>
            </a:pPr>
            <a:r>
              <a:rPr lang="en-GB" sz="1800" dirty="0">
                <a:solidFill>
                  <a:srgbClr val="FF0000"/>
                </a:solidFill>
              </a:rPr>
              <a:t>Limited access to </a:t>
            </a:r>
            <a:r>
              <a:rPr lang="en-GB" sz="1800" dirty="0" smtClean="0">
                <a:solidFill>
                  <a:srgbClr val="FF0000"/>
                </a:solidFill>
              </a:rPr>
              <a:t>facilities </a:t>
            </a:r>
            <a:r>
              <a:rPr lang="en-GB" sz="1800" dirty="0">
                <a:solidFill>
                  <a:srgbClr val="FF0000"/>
                </a:solidFill>
              </a:rPr>
              <a:t>and information</a:t>
            </a:r>
            <a:r>
              <a:rPr lang="en-GB" sz="1800" dirty="0"/>
              <a:t>, including information technology systems</a:t>
            </a:r>
            <a:r>
              <a:rPr lang="en-GB" sz="1800" dirty="0" smtClean="0"/>
              <a:t>.</a:t>
            </a:r>
            <a:endParaRPr lang="en-GB" altLang="en-US" sz="1800" dirty="0">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387"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6388"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389"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1542"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6391"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1544"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6393"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1546" name="Text Box 10"/>
          <p:cNvSpPr txBox="1">
            <a:spLocks noChangeArrowheads="1"/>
          </p:cNvSpPr>
          <p:nvPr/>
        </p:nvSpPr>
        <p:spPr bwMode="auto">
          <a:xfrm>
            <a:off x="76200" y="533400"/>
            <a:ext cx="8915400" cy="531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Powers and information</a:t>
            </a:r>
            <a:endParaRPr lang="en-GB" altLang="en-US" b="1" dirty="0" smtClean="0">
              <a:solidFill>
                <a:srgbClr val="CC6600"/>
              </a:solidFill>
              <a:effectLst>
                <a:outerShdw blurRad="38100" dist="38100" dir="2700000" algn="tl">
                  <a:srgbClr val="C0C0C0"/>
                </a:outerShdw>
              </a:effectLst>
              <a:latin typeface="Arial" charset="0"/>
            </a:endParaRPr>
          </a:p>
          <a:p>
            <a:pPr>
              <a:spcBef>
                <a:spcPct val="120000"/>
              </a:spcBef>
              <a:buSzPct val="60000"/>
              <a:defRPr/>
            </a:pPr>
            <a:r>
              <a:rPr lang="en-GB" altLang="en-US" sz="2300" dirty="0" smtClean="0">
                <a:solidFill>
                  <a:srgbClr val="FF0000"/>
                </a:solidFill>
                <a:effectLst>
                  <a:outerShdw blurRad="38100" dist="38100" dir="2700000" algn="tl">
                    <a:srgbClr val="C0C0C0"/>
                  </a:outerShdw>
                </a:effectLst>
                <a:latin typeface="Arial" charset="0"/>
              </a:rPr>
              <a:t>The FIU is responsible for requesting information “as permitted” (art. 2)</a:t>
            </a:r>
          </a:p>
          <a:p>
            <a:pPr marL="787400" indent="-342900" algn="just">
              <a:spcBef>
                <a:spcPct val="80000"/>
              </a:spcBef>
              <a:buClr>
                <a:schemeClr val="tx1"/>
              </a:buClr>
              <a:buSzPct val="80000"/>
              <a:buBlip>
                <a:blip r:embed="rId3"/>
              </a:buBlip>
              <a:defRPr/>
            </a:pPr>
            <a:r>
              <a:rPr lang="en-GB" altLang="en-US" sz="2000" dirty="0" smtClean="0">
                <a:effectLst>
                  <a:outerShdw blurRad="38100" dist="38100" dir="2700000" algn="tl">
                    <a:srgbClr val="C0C0C0"/>
                  </a:outerShdw>
                </a:effectLst>
                <a:latin typeface="Arial" charset="0"/>
              </a:rPr>
              <a:t> 	</a:t>
            </a:r>
            <a:r>
              <a:rPr lang="en-GB" altLang="en-US" sz="2000" dirty="0" smtClean="0">
                <a:solidFill>
                  <a:schemeClr val="accent6"/>
                </a:solidFill>
                <a:effectLst>
                  <a:outerShdw blurRad="38100" dist="38100" dir="2700000" algn="tl">
                    <a:srgbClr val="C0C0C0"/>
                  </a:outerShdw>
                </a:effectLst>
                <a:latin typeface="Arial" charset="0"/>
              </a:rPr>
              <a:t>Check the legal basis underpinning the FIU’s power to obtain 	additional information </a:t>
            </a:r>
            <a:r>
              <a:rPr lang="en-GB" altLang="en-US" sz="2000" dirty="0">
                <a:solidFill>
                  <a:schemeClr val="accent6"/>
                </a:solidFill>
                <a:effectLst>
                  <a:outerShdw blurRad="38100" dist="38100" dir="2700000" algn="tl">
                    <a:srgbClr val="C0C0C0"/>
                  </a:outerShdw>
                </a:effectLst>
                <a:latin typeface="Arial" charset="0"/>
              </a:rPr>
              <a:t>as needed for the analysis (an possibly for </a:t>
            </a:r>
            <a:r>
              <a:rPr lang="en-GB" altLang="en-US" sz="2000" dirty="0" smtClean="0">
                <a:solidFill>
                  <a:schemeClr val="accent6"/>
                </a:solidFill>
                <a:effectLst>
                  <a:outerShdw blurRad="38100" dist="38100" dir="2700000" algn="tl">
                    <a:srgbClr val="C0C0C0"/>
                  </a:outerShdw>
                </a:effectLst>
                <a:latin typeface="Arial" charset="0"/>
              </a:rPr>
              <a:t>	international </a:t>
            </a:r>
            <a:r>
              <a:rPr lang="en-GB" altLang="en-US" sz="2000" dirty="0">
                <a:solidFill>
                  <a:schemeClr val="accent6"/>
                </a:solidFill>
                <a:effectLst>
                  <a:outerShdw blurRad="38100" dist="38100" dir="2700000" algn="tl">
                    <a:srgbClr val="C0C0C0"/>
                  </a:outerShdw>
                </a:effectLst>
                <a:latin typeface="Arial" charset="0"/>
              </a:rPr>
              <a:t>cooperation)</a:t>
            </a:r>
            <a:endParaRPr lang="en-GB" altLang="en-US" sz="2000" dirty="0" smtClean="0">
              <a:solidFill>
                <a:schemeClr val="accent6"/>
              </a:solidFill>
              <a:effectLst>
                <a:outerShdw blurRad="38100" dist="38100" dir="2700000" algn="tl">
                  <a:srgbClr val="C0C0C0"/>
                </a:outerShdw>
              </a:effectLst>
              <a:latin typeface="Arial" charset="0"/>
            </a:endParaRPr>
          </a:p>
          <a:p>
            <a:pPr marL="787400" indent="-342900" algn="just">
              <a:spcBef>
                <a:spcPct val="80000"/>
              </a:spcBef>
              <a:buClr>
                <a:schemeClr val="tx1"/>
              </a:buClr>
              <a:buSzPct val="80000"/>
              <a:buBlip>
                <a:blip r:embed="rId3"/>
              </a:buBlip>
              <a:defRPr/>
            </a:pPr>
            <a:r>
              <a:rPr lang="en-GB" altLang="en-US" sz="2000" dirty="0" smtClean="0">
                <a:solidFill>
                  <a:schemeClr val="accent6"/>
                </a:solidFill>
                <a:effectLst>
                  <a:outerShdw blurRad="38100" dist="38100" dir="2700000" algn="tl">
                    <a:srgbClr val="C0C0C0"/>
                  </a:outerShdw>
                </a:effectLst>
                <a:latin typeface="Arial" charset="0"/>
              </a:rPr>
              <a:t> 	the </a:t>
            </a:r>
            <a:r>
              <a:rPr lang="en-GB" altLang="en-US" sz="2000" dirty="0">
                <a:solidFill>
                  <a:schemeClr val="accent6"/>
                </a:solidFill>
                <a:effectLst>
                  <a:outerShdw blurRad="38100" dist="38100" dir="2700000" algn="tl">
                    <a:srgbClr val="C0C0C0"/>
                  </a:outerShdw>
                </a:effectLst>
                <a:latin typeface="Arial" charset="0"/>
              </a:rPr>
              <a:t>scope of the </a:t>
            </a:r>
            <a:r>
              <a:rPr lang="en-GB" altLang="en-US" sz="2000" dirty="0" smtClean="0">
                <a:solidFill>
                  <a:schemeClr val="accent6"/>
                </a:solidFill>
                <a:effectLst>
                  <a:outerShdw blurRad="38100" dist="38100" dir="2700000" algn="tl">
                    <a:srgbClr val="C0C0C0"/>
                  </a:outerShdw>
                </a:effectLst>
                <a:latin typeface="Arial" charset="0"/>
              </a:rPr>
              <a:t>power should be sufficient </a:t>
            </a:r>
            <a:r>
              <a:rPr lang="en-GB" altLang="en-US" sz="2000" dirty="0">
                <a:solidFill>
                  <a:schemeClr val="accent6"/>
                </a:solidFill>
                <a:effectLst>
                  <a:outerShdw blurRad="38100" dist="38100" dir="2700000" algn="tl">
                    <a:srgbClr val="C0C0C0"/>
                  </a:outerShdw>
                </a:effectLst>
                <a:latin typeface="Arial" charset="0"/>
              </a:rPr>
              <a:t>to </a:t>
            </a:r>
            <a:r>
              <a:rPr lang="en-GB" altLang="en-US" sz="2000" dirty="0" smtClean="0">
                <a:solidFill>
                  <a:schemeClr val="accent6"/>
                </a:solidFill>
                <a:effectLst>
                  <a:outerShdw blurRad="38100" dist="38100" dir="2700000" algn="tl">
                    <a:srgbClr val="C0C0C0"/>
                  </a:outerShdw>
                </a:effectLst>
                <a:latin typeface="Arial" charset="0"/>
              </a:rPr>
              <a:t>follow </a:t>
            </a:r>
            <a:r>
              <a:rPr lang="en-GB" altLang="en-US" sz="2000" dirty="0">
                <a:solidFill>
                  <a:schemeClr val="accent6"/>
                </a:solidFill>
                <a:effectLst>
                  <a:outerShdw blurRad="38100" dist="38100" dir="2700000" algn="tl">
                    <a:srgbClr val="C0C0C0"/>
                  </a:outerShdw>
                </a:effectLst>
                <a:latin typeface="Arial" charset="0"/>
              </a:rPr>
              <a:t>the paper trail </a:t>
            </a:r>
            <a:r>
              <a:rPr lang="en-GB" altLang="en-US" sz="2000" dirty="0" smtClean="0">
                <a:solidFill>
                  <a:schemeClr val="accent6"/>
                </a:solidFill>
                <a:effectLst>
                  <a:outerShdw blurRad="38100" dist="38100" dir="2700000" algn="tl">
                    <a:srgbClr val="C0C0C0"/>
                  </a:outerShdw>
                </a:effectLst>
                <a:latin typeface="Arial" charset="0"/>
              </a:rPr>
              <a:t>	and </a:t>
            </a:r>
            <a:r>
              <a:rPr lang="en-GB" altLang="en-US" sz="2000" dirty="0">
                <a:solidFill>
                  <a:schemeClr val="accent6"/>
                </a:solidFill>
                <a:effectLst>
                  <a:outerShdw blurRad="38100" dist="38100" dir="2700000" algn="tl">
                    <a:srgbClr val="C0C0C0"/>
                  </a:outerShdw>
                </a:effectLst>
                <a:latin typeface="Arial" charset="0"/>
              </a:rPr>
              <a:t>perform adequately </a:t>
            </a:r>
            <a:r>
              <a:rPr lang="en-GB" altLang="en-US" sz="2000" dirty="0" smtClean="0">
                <a:solidFill>
                  <a:schemeClr val="accent6"/>
                </a:solidFill>
                <a:effectLst>
                  <a:outerShdw blurRad="38100" dist="38100" dir="2700000" algn="tl">
                    <a:srgbClr val="C0C0C0"/>
                  </a:outerShdw>
                </a:effectLst>
                <a:latin typeface="Arial" charset="0"/>
              </a:rPr>
              <a:t>its </a:t>
            </a:r>
            <a:r>
              <a:rPr lang="en-GB" altLang="en-US" sz="2000" dirty="0">
                <a:solidFill>
                  <a:schemeClr val="accent6"/>
                </a:solidFill>
                <a:effectLst>
                  <a:outerShdw blurRad="38100" dist="38100" dir="2700000" algn="tl">
                    <a:srgbClr val="C0C0C0"/>
                  </a:outerShdw>
                </a:effectLst>
                <a:latin typeface="Arial" charset="0"/>
              </a:rPr>
              <a:t>functions</a:t>
            </a:r>
            <a:endParaRPr lang="en-GB" altLang="en-US" sz="2000" dirty="0" smtClean="0">
              <a:solidFill>
                <a:schemeClr val="accent6"/>
              </a:solidFill>
              <a:effectLst>
                <a:outerShdw blurRad="38100" dist="38100" dir="2700000" algn="tl">
                  <a:srgbClr val="C0C0C0"/>
                </a:outerShdw>
              </a:effectLst>
              <a:latin typeface="Arial" charset="0"/>
            </a:endParaRPr>
          </a:p>
          <a:p>
            <a:pPr lvl="1" algn="just">
              <a:spcBef>
                <a:spcPct val="80000"/>
              </a:spcBef>
              <a:buClr>
                <a:schemeClr val="tx1"/>
              </a:buClr>
              <a:buSzPct val="80000"/>
              <a:buFont typeface="Wingdings" pitchFamily="2" charset="2"/>
              <a:buChar char="§"/>
              <a:defRPr/>
            </a:pPr>
            <a:r>
              <a:rPr lang="en-GB" altLang="en-US" sz="2000" dirty="0" smtClean="0">
                <a:solidFill>
                  <a:schemeClr val="accent6"/>
                </a:solidFill>
                <a:effectLst>
                  <a:outerShdw blurRad="38100" dist="38100" dir="2700000" algn="tl">
                    <a:srgbClr val="C0C0C0"/>
                  </a:outerShdw>
                </a:effectLst>
                <a:latin typeface="Arial" charset="0"/>
              </a:rPr>
              <a:t>only the entity that has filed the disclosure under analysis;</a:t>
            </a:r>
          </a:p>
          <a:p>
            <a:pPr lvl="1" algn="just">
              <a:spcBef>
                <a:spcPct val="80000"/>
              </a:spcBef>
              <a:buClr>
                <a:schemeClr val="tx1"/>
              </a:buClr>
              <a:buSzPct val="80000"/>
              <a:buFont typeface="Wingdings" pitchFamily="2" charset="2"/>
              <a:buChar char="§"/>
              <a:defRPr/>
            </a:pPr>
            <a:r>
              <a:rPr lang="en-GB" altLang="en-US" sz="2000" dirty="0" smtClean="0">
                <a:solidFill>
                  <a:schemeClr val="accent6"/>
                </a:solidFill>
                <a:effectLst>
                  <a:outerShdw blurRad="38100" dist="38100" dir="2700000" algn="tl">
                    <a:srgbClr val="C0C0C0"/>
                  </a:outerShdw>
                </a:effectLst>
                <a:latin typeface="Arial" charset="0"/>
              </a:rPr>
              <a:t>any obliged entity</a:t>
            </a:r>
          </a:p>
          <a:p>
            <a:pPr lvl="1" algn="just">
              <a:spcBef>
                <a:spcPct val="80000"/>
              </a:spcBef>
              <a:buClr>
                <a:schemeClr val="tx1"/>
              </a:buClr>
              <a:buSzPct val="80000"/>
              <a:buFont typeface="Wingdings" pitchFamily="2" charset="2"/>
              <a:buChar char="§"/>
              <a:defRPr/>
            </a:pPr>
            <a:r>
              <a:rPr lang="en-GB" altLang="en-US" sz="2000" dirty="0" smtClean="0">
                <a:solidFill>
                  <a:schemeClr val="accent6"/>
                </a:solidFill>
                <a:effectLst>
                  <a:outerShdw blurRad="38100" dist="38100" dir="2700000" algn="tl">
                    <a:srgbClr val="C0C0C0"/>
                  </a:outerShdw>
                </a:effectLst>
                <a:latin typeface="Arial" charset="0"/>
              </a:rPr>
              <a:t>Other authorities or subjects (e.g. tax agencies, customs)</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741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741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741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1542"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741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1544"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741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1546" name="Text Box 10"/>
          <p:cNvSpPr txBox="1">
            <a:spLocks noChangeArrowheads="1"/>
          </p:cNvSpPr>
          <p:nvPr/>
        </p:nvSpPr>
        <p:spPr bwMode="auto">
          <a:xfrm>
            <a:off x="76200" y="533400"/>
            <a:ext cx="8915400" cy="6088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Powers and information</a:t>
            </a:r>
            <a:endParaRPr lang="en-GB" altLang="en-US" b="1" dirty="0" smtClean="0">
              <a:solidFill>
                <a:srgbClr val="CC6600"/>
              </a:solidFill>
              <a:effectLst>
                <a:outerShdw blurRad="38100" dist="38100" dir="2700000" algn="tl">
                  <a:srgbClr val="C0C0C0"/>
                </a:outerShdw>
              </a:effectLst>
              <a:latin typeface="Arial" charset="0"/>
            </a:endParaRPr>
          </a:p>
          <a:p>
            <a:pPr>
              <a:spcBef>
                <a:spcPct val="120000"/>
              </a:spcBef>
              <a:buSzPct val="60000"/>
              <a:defRPr/>
            </a:pPr>
            <a:r>
              <a:rPr lang="en-GB" altLang="en-US" sz="2300" dirty="0" smtClean="0">
                <a:effectLst>
                  <a:outerShdw blurRad="38100" dist="38100" dir="2700000" algn="tl">
                    <a:srgbClr val="C0C0C0"/>
                  </a:outerShdw>
                </a:effectLst>
                <a:latin typeface="Arial" charset="0"/>
              </a:rPr>
              <a:t>“legislative and other measures as may be necessary to ensure that [the] FIU has access, </a:t>
            </a:r>
            <a:r>
              <a:rPr lang="en-GB" altLang="en-US" sz="2300" dirty="0" smtClean="0">
                <a:solidFill>
                  <a:srgbClr val="FF0000"/>
                </a:solidFill>
                <a:effectLst>
                  <a:outerShdw blurRad="38100" dist="38100" dir="2700000" algn="tl">
                    <a:srgbClr val="C0C0C0"/>
                  </a:outerShdw>
                </a:effectLst>
                <a:latin typeface="Arial" charset="0"/>
              </a:rPr>
              <a:t>directly or indirectly</a:t>
            </a:r>
            <a:r>
              <a:rPr lang="en-GB" altLang="en-US" sz="2300" dirty="0" smtClean="0">
                <a:effectLst>
                  <a:outerShdw blurRad="38100" dist="38100" dir="2700000" algn="tl">
                    <a:srgbClr val="C0C0C0"/>
                  </a:outerShdw>
                </a:effectLst>
                <a:latin typeface="Arial" charset="0"/>
              </a:rPr>
              <a:t>, on a </a:t>
            </a:r>
            <a:r>
              <a:rPr lang="en-GB" altLang="en-US" sz="2300" dirty="0" smtClean="0">
                <a:solidFill>
                  <a:srgbClr val="FF0000"/>
                </a:solidFill>
                <a:effectLst>
                  <a:outerShdw blurRad="38100" dist="38100" dir="2700000" algn="tl">
                    <a:srgbClr val="C0C0C0"/>
                  </a:outerShdw>
                </a:effectLst>
                <a:latin typeface="Arial" charset="0"/>
              </a:rPr>
              <a:t>timely basis</a:t>
            </a:r>
            <a:r>
              <a:rPr lang="en-GB" altLang="en-US" sz="2300" dirty="0" smtClean="0">
                <a:effectLst>
                  <a:outerShdw blurRad="38100" dist="38100" dir="2700000" algn="tl">
                    <a:srgbClr val="C0C0C0"/>
                  </a:outerShdw>
                </a:effectLst>
                <a:latin typeface="Arial" charset="0"/>
              </a:rPr>
              <a:t>, to the </a:t>
            </a:r>
            <a:r>
              <a:rPr lang="en-GB" altLang="en-US" sz="2300" dirty="0" smtClean="0">
                <a:solidFill>
                  <a:srgbClr val="FF0000"/>
                </a:solidFill>
                <a:effectLst>
                  <a:outerShdw blurRad="38100" dist="38100" dir="2700000" algn="tl">
                    <a:srgbClr val="C0C0C0"/>
                  </a:outerShdw>
                </a:effectLst>
                <a:latin typeface="Arial" charset="0"/>
              </a:rPr>
              <a:t>financial, administrative and law enforcement </a:t>
            </a:r>
            <a:r>
              <a:rPr lang="en-GB" altLang="en-US" sz="2300" dirty="0" smtClean="0">
                <a:effectLst>
                  <a:outerShdw blurRad="38100" dist="38100" dir="2700000" algn="tl">
                    <a:srgbClr val="C0C0C0"/>
                  </a:outerShdw>
                </a:effectLst>
                <a:latin typeface="Arial" charset="0"/>
              </a:rPr>
              <a:t>information that </a:t>
            </a:r>
            <a:r>
              <a:rPr lang="en-GB" altLang="en-US" sz="2300" dirty="0" smtClean="0">
                <a:solidFill>
                  <a:srgbClr val="FF0000"/>
                </a:solidFill>
                <a:effectLst>
                  <a:outerShdw blurRad="38100" dist="38100" dir="2700000" algn="tl">
                    <a:srgbClr val="C0C0C0"/>
                  </a:outerShdw>
                </a:effectLst>
                <a:latin typeface="Arial" charset="0"/>
              </a:rPr>
              <a:t>it requires to properly undertake its functions</a:t>
            </a:r>
            <a:r>
              <a:rPr lang="en-GB" altLang="en-US" sz="2300" dirty="0" smtClean="0">
                <a:effectLst>
                  <a:outerShdw blurRad="38100" dist="38100" dir="2700000" algn="tl">
                    <a:srgbClr val="C0C0C0"/>
                  </a:outerShdw>
                </a:effectLst>
                <a:latin typeface="Arial" charset="0"/>
              </a:rPr>
              <a:t>” (art. 12)</a:t>
            </a:r>
          </a:p>
          <a:p>
            <a:pPr algn="just">
              <a:spcBef>
                <a:spcPct val="8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 	</a:t>
            </a:r>
            <a:r>
              <a:rPr lang="en-GB" altLang="en-US" sz="2000" b="1" u="sng" dirty="0" err="1" smtClean="0">
                <a:solidFill>
                  <a:srgbClr val="FF0000"/>
                </a:solidFill>
                <a:latin typeface="Arial" charset="0"/>
              </a:rPr>
              <a:t>Multidisciplinarity</a:t>
            </a:r>
            <a:r>
              <a:rPr lang="en-GB" altLang="en-US" sz="2000" dirty="0" smtClean="0">
                <a:effectLst>
                  <a:outerShdw blurRad="38100" dist="38100" dir="2700000" algn="tl">
                    <a:srgbClr val="C0C0C0"/>
                  </a:outerShdw>
                </a:effectLst>
                <a:latin typeface="Arial" charset="0"/>
              </a:rPr>
              <a:t>:	“financial, administrative, law enforcement” 				necessary in conjunction</a:t>
            </a:r>
          </a:p>
          <a:p>
            <a:pPr algn="just">
              <a:spcBef>
                <a:spcPct val="8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 	</a:t>
            </a:r>
            <a:r>
              <a:rPr lang="en-GB" altLang="en-US" sz="2000" b="1" u="sng" dirty="0" smtClean="0">
                <a:solidFill>
                  <a:srgbClr val="FF0000"/>
                </a:solidFill>
                <a:latin typeface="Arial" charset="0"/>
              </a:rPr>
              <a:t>Proportionality</a:t>
            </a:r>
            <a:r>
              <a:rPr lang="en-GB" altLang="en-US" sz="2000" dirty="0" smtClean="0">
                <a:effectLst>
                  <a:outerShdw blurRad="38100" dist="38100" dir="2700000" algn="tl">
                    <a:srgbClr val="C0C0C0"/>
                  </a:outerShdw>
                </a:effectLst>
                <a:latin typeface="Arial" charset="0"/>
              </a:rPr>
              <a:t>:	the extent should be such as to allow the FIU 				“to properly undertake its functions” </a:t>
            </a:r>
            <a:r>
              <a:rPr lang="en-GB" altLang="en-US" sz="2000" dirty="0" smtClean="0">
                <a:effectLst>
                  <a:outerShdw blurRad="38100" dist="38100" dir="2700000" algn="tl">
                    <a:srgbClr val="C0C0C0"/>
                  </a:outerShdw>
                </a:effectLst>
                <a:latin typeface="Arial" charset="0"/>
                <a:sym typeface="Wingdings" panose="05000000000000000000" pitchFamily="2" charset="2"/>
              </a:rPr>
              <a:t> 					analysis, international</a:t>
            </a:r>
            <a:r>
              <a:rPr lang="en-GB" altLang="en-US" sz="2000" dirty="0">
                <a:effectLst>
                  <a:outerShdw blurRad="38100" dist="38100" dir="2700000" algn="tl">
                    <a:srgbClr val="C0C0C0"/>
                  </a:outerShdw>
                </a:effectLst>
                <a:latin typeface="Arial" charset="0"/>
                <a:sym typeface="Wingdings" panose="05000000000000000000" pitchFamily="2" charset="2"/>
              </a:rPr>
              <a:t> </a:t>
            </a:r>
            <a:r>
              <a:rPr lang="en-GB" altLang="en-US" sz="2000" dirty="0" smtClean="0">
                <a:effectLst>
                  <a:outerShdw blurRad="38100" dist="38100" dir="2700000" algn="tl">
                    <a:srgbClr val="C0C0C0"/>
                  </a:outerShdw>
                </a:effectLst>
                <a:latin typeface="Arial" charset="0"/>
                <a:sym typeface="Wingdings" panose="05000000000000000000" pitchFamily="2" charset="2"/>
              </a:rPr>
              <a:t>cooperation</a:t>
            </a:r>
            <a:endParaRPr lang="en-GB" altLang="en-US" sz="2000" dirty="0" smtClean="0">
              <a:effectLst>
                <a:outerShdw blurRad="38100" dist="38100" dir="2700000" algn="tl">
                  <a:srgbClr val="C0C0C0"/>
                </a:outerShdw>
              </a:effectLst>
              <a:latin typeface="Arial" charset="0"/>
            </a:endParaRPr>
          </a:p>
          <a:p>
            <a:pPr algn="just">
              <a:spcBef>
                <a:spcPct val="8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 	</a:t>
            </a:r>
            <a:r>
              <a:rPr lang="en-GB" altLang="en-US" sz="2000" b="1" u="sng" dirty="0" smtClean="0">
                <a:solidFill>
                  <a:srgbClr val="FF0000"/>
                </a:solidFill>
                <a:effectLst>
                  <a:outerShdw blurRad="38100" dist="38100" dir="2700000" algn="tl">
                    <a:srgbClr val="C0C0C0"/>
                  </a:outerShdw>
                </a:effectLst>
                <a:latin typeface="Arial" charset="0"/>
              </a:rPr>
              <a:t>Direct/indirect</a:t>
            </a:r>
            <a:r>
              <a:rPr lang="en-GB" altLang="en-US" sz="2000" dirty="0" smtClean="0">
                <a:effectLst>
                  <a:outerShdw blurRad="38100" dist="38100" dir="2700000" algn="tl">
                    <a:srgbClr val="C0C0C0"/>
                  </a:outerShdw>
                </a:effectLst>
                <a:latin typeface="Arial" charset="0"/>
              </a:rPr>
              <a:t>:		distinction difficult; access should not be 				conditional to discretional authorisations</a:t>
            </a:r>
          </a:p>
          <a:p>
            <a:pPr algn="just">
              <a:spcBef>
                <a:spcPct val="80000"/>
              </a:spcBef>
              <a:buClr>
                <a:schemeClr val="tx1"/>
              </a:buClr>
              <a:buSzPct val="80000"/>
              <a:buFont typeface="Wingdings" pitchFamily="2" charset="2"/>
              <a:buChar char="§"/>
              <a:defRPr/>
            </a:pPr>
            <a:r>
              <a:rPr lang="en-GB" altLang="en-US" sz="2000" dirty="0" smtClean="0">
                <a:effectLst>
                  <a:outerShdw blurRad="38100" dist="38100" dir="2700000" algn="tl">
                    <a:srgbClr val="C0C0C0"/>
                  </a:outerShdw>
                </a:effectLst>
                <a:latin typeface="Arial" charset="0"/>
              </a:rPr>
              <a:t> 	</a:t>
            </a:r>
            <a:r>
              <a:rPr lang="en-GB" altLang="en-US" sz="2000" b="1" u="sng" dirty="0" smtClean="0">
                <a:solidFill>
                  <a:srgbClr val="FF0000"/>
                </a:solidFill>
                <a:effectLst>
                  <a:outerShdw blurRad="38100" dist="38100" dir="2700000" algn="tl">
                    <a:srgbClr val="C0C0C0"/>
                  </a:outerShdw>
                </a:effectLst>
                <a:latin typeface="Arial" charset="0"/>
              </a:rPr>
              <a:t>Timely basis</a:t>
            </a:r>
            <a:r>
              <a:rPr lang="en-GB" altLang="en-US" sz="2000" dirty="0" smtClean="0">
                <a:effectLst>
                  <a:outerShdw blurRad="38100" dist="38100" dir="2700000" algn="tl">
                    <a:srgbClr val="C0C0C0"/>
                  </a:outerShdw>
                </a:effectLst>
                <a:latin typeface="Arial" charset="0"/>
              </a:rPr>
              <a:t>:		check the timeframe for obtaining the 					information; use of IT tools relevant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843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843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844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1" name="Text Box 10"/>
          <p:cNvSpPr txBox="1">
            <a:spLocks noChangeArrowheads="1"/>
          </p:cNvSpPr>
          <p:nvPr/>
        </p:nvSpPr>
        <p:spPr bwMode="auto">
          <a:xfrm>
            <a:off x="342900" y="2519470"/>
            <a:ext cx="8496300" cy="1606594"/>
          </a:xfrm>
          <a:prstGeom prst="rect">
            <a:avLst/>
          </a:prstGeom>
          <a:solidFill>
            <a:schemeClr val="accent1">
              <a:lumMod val="40000"/>
              <a:lumOff val="60000"/>
            </a:schemeClr>
          </a:solidFill>
          <a:ln>
            <a:noFill/>
          </a:ln>
          <a:effectLs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POSTPONEMENT OF DOMESTIC</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SUSPICIOUS TRANSACTIONS</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(Article 14)</a:t>
            </a:r>
            <a:endParaRPr lang="en-GB" altLang="en-US" b="1" dirty="0" smtClean="0">
              <a:solidFill>
                <a:srgbClr val="CC6600"/>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843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843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844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28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Postponement of domestic suspicious transactions </a:t>
            </a:r>
          </a:p>
          <a:p>
            <a:pPr marL="88900">
              <a:spcBef>
                <a:spcPct val="50000"/>
              </a:spcBef>
              <a:tabLst>
                <a:tab pos="533400" algn="l"/>
              </a:tabLst>
              <a:defRPr/>
            </a:pPr>
            <a:r>
              <a:rPr lang="en-GB" altLang="en-US" sz="2300" dirty="0" smtClean="0">
                <a:effectLst>
                  <a:outerShdw blurRad="38100" dist="38100" dir="2700000" algn="tl">
                    <a:srgbClr val="C0C0C0"/>
                  </a:outerShdw>
                </a:effectLst>
                <a:latin typeface="Arial" charset="0"/>
              </a:rPr>
              <a:t>Article 14:</a:t>
            </a:r>
          </a:p>
          <a:p>
            <a:pPr marL="431800" indent="-342900">
              <a:spcBef>
                <a:spcPct val="50000"/>
              </a:spcBef>
              <a:buFont typeface="Arial" panose="020B0604020202020204" pitchFamily="34" charset="0"/>
              <a:buChar char="•"/>
              <a:tabLst>
                <a:tab pos="533400" algn="l"/>
              </a:tabLst>
              <a:defRPr/>
            </a:pPr>
            <a:r>
              <a:rPr lang="en-GB" altLang="en-US" sz="2000" dirty="0" smtClean="0">
                <a:effectLst>
                  <a:outerShdw blurRad="38100" dist="38100" dir="2700000" algn="tl">
                    <a:srgbClr val="C0C0C0"/>
                  </a:outerShdw>
                </a:effectLst>
                <a:latin typeface="Arial" charset="0"/>
              </a:rPr>
              <a:t>“</a:t>
            </a:r>
            <a:r>
              <a:rPr lang="en-GB" altLang="en-US" sz="2000" dirty="0" smtClean="0">
                <a:solidFill>
                  <a:srgbClr val="FF0000"/>
                </a:solidFill>
                <a:effectLst>
                  <a:outerShdw blurRad="38100" dist="38100" dir="2700000" algn="tl">
                    <a:srgbClr val="C0C0C0"/>
                  </a:outerShdw>
                </a:effectLst>
                <a:latin typeface="Arial" charset="0"/>
              </a:rPr>
              <a:t>Legislative and other measures </a:t>
            </a:r>
            <a:r>
              <a:rPr lang="en-GB" altLang="en-US" sz="2000" dirty="0" smtClean="0">
                <a:effectLst>
                  <a:outerShdw blurRad="38100" dist="38100" dir="2700000" algn="tl">
                    <a:srgbClr val="C0C0C0"/>
                  </a:outerShdw>
                </a:effectLst>
                <a:latin typeface="Arial" charset="0"/>
              </a:rPr>
              <a:t>as may be necessary”</a:t>
            </a:r>
          </a:p>
          <a:p>
            <a:pPr lvl="1" algn="just">
              <a:spcBef>
                <a:spcPct val="80000"/>
              </a:spcBef>
              <a:buClr>
                <a:schemeClr val="tx1"/>
              </a:buClr>
              <a:buSzPct val="80000"/>
              <a:buBlip>
                <a:blip r:embed="rId3"/>
              </a:buBlip>
              <a:defRPr/>
            </a:pPr>
            <a:r>
              <a:rPr lang="en-GB" altLang="en-US" sz="2000" dirty="0" smtClean="0">
                <a:solidFill>
                  <a:schemeClr val="accent6"/>
                </a:solidFill>
                <a:effectLst>
                  <a:outerShdw blurRad="38100" dist="38100" dir="2700000" algn="tl">
                    <a:srgbClr val="C0C0C0"/>
                  </a:outerShdw>
                </a:effectLst>
                <a:latin typeface="Arial" charset="0"/>
              </a:rPr>
              <a:t>Assess adequate legal basis</a:t>
            </a:r>
          </a:p>
          <a:p>
            <a:pPr marL="342900" indent="-342900" algn="just">
              <a:spcBef>
                <a:spcPct val="80000"/>
              </a:spcBef>
              <a:buClr>
                <a:schemeClr val="tx1"/>
              </a:buClr>
              <a:buSzPct val="80000"/>
              <a:buFont typeface="Arial" panose="020B0604020202020204" pitchFamily="34" charset="0"/>
              <a:buChar char="•"/>
              <a:defRPr/>
            </a:pPr>
            <a:r>
              <a:rPr lang="en-GB" altLang="en-US" sz="2000" dirty="0" smtClean="0">
                <a:effectLst>
                  <a:outerShdw blurRad="38100" dist="38100" dir="2700000" algn="tl">
                    <a:srgbClr val="C0C0C0"/>
                  </a:outerShdw>
                </a:effectLst>
                <a:latin typeface="Arial" charset="0"/>
              </a:rPr>
              <a:t>“To permit </a:t>
            </a:r>
            <a:r>
              <a:rPr lang="en-GB" altLang="en-US" sz="2000" dirty="0" smtClean="0">
                <a:solidFill>
                  <a:srgbClr val="FF0000"/>
                </a:solidFill>
                <a:effectLst>
                  <a:outerShdw blurRad="38100" dist="38100" dir="2700000" algn="tl">
                    <a:srgbClr val="C0C0C0"/>
                  </a:outerShdw>
                </a:effectLst>
                <a:latin typeface="Arial" charset="0"/>
              </a:rPr>
              <a:t>urgent action </a:t>
            </a:r>
            <a:r>
              <a:rPr lang="en-GB" altLang="en-US" sz="2000" dirty="0" smtClean="0">
                <a:effectLst>
                  <a:outerShdw blurRad="38100" dist="38100" dir="2700000" algn="tl">
                    <a:srgbClr val="C0C0C0"/>
                  </a:outerShdw>
                </a:effectLst>
                <a:latin typeface="Arial" charset="0"/>
              </a:rPr>
              <a:t>to be taken by the </a:t>
            </a:r>
            <a:r>
              <a:rPr lang="en-GB" altLang="en-US" sz="2000" dirty="0" smtClean="0">
                <a:solidFill>
                  <a:srgbClr val="FF0000"/>
                </a:solidFill>
                <a:effectLst>
                  <a:outerShdw blurRad="38100" dist="38100" dir="2700000" algn="tl">
                    <a:srgbClr val="C0C0C0"/>
                  </a:outerShdw>
                </a:effectLst>
                <a:latin typeface="Arial" charset="0"/>
              </a:rPr>
              <a:t>FIU</a:t>
            </a:r>
            <a:r>
              <a:rPr lang="en-GB" altLang="en-US" sz="2000" dirty="0" smtClean="0">
                <a:effectLst>
                  <a:outerShdw blurRad="38100" dist="38100" dir="2700000" algn="tl">
                    <a:srgbClr val="C0C0C0"/>
                  </a:outerShdw>
                </a:effectLst>
                <a:latin typeface="Arial" charset="0"/>
              </a:rPr>
              <a:t> or by </a:t>
            </a:r>
            <a:r>
              <a:rPr lang="en-GB" altLang="en-US" sz="2000" dirty="0" smtClean="0">
                <a:solidFill>
                  <a:srgbClr val="FF0000"/>
                </a:solidFill>
                <a:effectLst>
                  <a:outerShdw blurRad="38100" dist="38100" dir="2700000" algn="tl">
                    <a:srgbClr val="C0C0C0"/>
                  </a:outerShdw>
                </a:effectLst>
                <a:latin typeface="Arial" charset="0"/>
              </a:rPr>
              <a:t>any other competent authorities or body</a:t>
            </a:r>
            <a:r>
              <a:rPr lang="en-GB" altLang="en-US" sz="2000" dirty="0" smtClean="0">
                <a:effectLst>
                  <a:outerShdw blurRad="38100" dist="38100" dir="2700000" algn="tl">
                    <a:srgbClr val="C0C0C0"/>
                  </a:outerShdw>
                </a:effectLst>
                <a:latin typeface="Arial" charset="0"/>
              </a:rPr>
              <a:t>”</a:t>
            </a:r>
          </a:p>
          <a:p>
            <a:pPr lvl="1" algn="just">
              <a:spcBef>
                <a:spcPct val="80000"/>
              </a:spcBef>
              <a:buClr>
                <a:schemeClr val="tx1"/>
              </a:buClr>
              <a:buSzPct val="80000"/>
              <a:buBlip>
                <a:blip r:embed="rId3"/>
              </a:buBlip>
              <a:defRPr/>
            </a:pPr>
            <a:r>
              <a:rPr lang="en-US" altLang="en-US" sz="20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Who is entitled to postpone? If not the FIU, how is coordination ensured?</a:t>
            </a:r>
          </a:p>
          <a:p>
            <a:pPr marL="342900" indent="-342900" algn="just">
              <a:spcBef>
                <a:spcPct val="80000"/>
              </a:spcBef>
              <a:buClr>
                <a:schemeClr val="tx1"/>
              </a:buClr>
              <a:buSzPct val="80000"/>
              <a:buFont typeface="Arial" panose="020B0604020202020204" pitchFamily="34" charset="0"/>
              <a:buChar char="•"/>
              <a:defRPr/>
            </a:pPr>
            <a:r>
              <a:rPr lang="en-US" altLang="en-US" sz="2000" dirty="0" smtClean="0">
                <a:effectLst>
                  <a:outerShdw blurRad="38100" dist="38100" dir="2700000" algn="tl">
                    <a:srgbClr val="C0C0C0"/>
                  </a:outerShdw>
                </a:effectLst>
                <a:latin typeface="Arial" panose="020B0604020202020204" pitchFamily="34" charset="0"/>
                <a:cs typeface="Arial" panose="020B0604020202020204" pitchFamily="34" charset="0"/>
              </a:rPr>
              <a:t>“When there is a </a:t>
            </a:r>
            <a:r>
              <a:rPr lang="en-US" altLang="en-US" sz="2000" dirty="0" smtClean="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suspicion that a transaction is related to ML</a:t>
            </a:r>
            <a:r>
              <a:rPr lang="en-US" altLang="en-US" sz="2000" dirty="0" smtClean="0">
                <a:effectLst>
                  <a:outerShdw blurRad="38100" dist="38100" dir="2700000" algn="tl">
                    <a:srgbClr val="C0C0C0"/>
                  </a:outerShdw>
                </a:effectLst>
                <a:latin typeface="Arial" panose="020B0604020202020204" pitchFamily="34" charset="0"/>
                <a:cs typeface="Arial" panose="020B0604020202020204" pitchFamily="34" charset="0"/>
              </a:rPr>
              <a:t>” (and TF: see art. 2)</a:t>
            </a:r>
          </a:p>
          <a:p>
            <a:pPr lvl="1" algn="just">
              <a:spcBef>
                <a:spcPct val="80000"/>
              </a:spcBef>
              <a:buClr>
                <a:schemeClr val="tx1"/>
              </a:buClr>
              <a:buSzPct val="80000"/>
              <a:buBlip>
                <a:blip r:embed="rId3"/>
              </a:buBlip>
              <a:defRPr/>
            </a:pPr>
            <a:r>
              <a:rPr lang="en-US" altLang="en-US" sz="20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Threshold based on a preliminary analysis</a:t>
            </a:r>
          </a:p>
          <a:p>
            <a:pPr marL="342900" lvl="1" indent="-342900" algn="just">
              <a:spcBef>
                <a:spcPct val="80000"/>
              </a:spcBef>
              <a:buClr>
                <a:schemeClr val="tx1"/>
              </a:buClr>
              <a:buSzPct val="80000"/>
              <a:buFont typeface="Arial" panose="020B0604020202020204" pitchFamily="34" charset="0"/>
              <a:buChar char="•"/>
              <a:defRPr/>
            </a:pPr>
            <a:r>
              <a:rPr lang="en-US" altLang="en-US" sz="2000" dirty="0" smtClean="0">
                <a:effectLst>
                  <a:outerShdw blurRad="38100" dist="38100" dir="2700000" algn="tl">
                    <a:srgbClr val="C0C0C0"/>
                  </a:outerShdw>
                </a:effectLst>
                <a:latin typeface="Arial" panose="020B0604020202020204" pitchFamily="34" charset="0"/>
                <a:cs typeface="Arial" panose="020B0604020202020204" pitchFamily="34" charset="0"/>
              </a:rPr>
              <a:t>“To </a:t>
            </a:r>
            <a:r>
              <a:rPr lang="en-US" altLang="en-US" sz="2000" dirty="0" smtClean="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suspend</a:t>
            </a:r>
            <a:r>
              <a:rPr lang="en-US" altLang="en-US" sz="2000" dirty="0" smtClean="0">
                <a:effectLst>
                  <a:outerShdw blurRad="38100" dist="38100" dir="2700000" algn="tl">
                    <a:srgbClr val="C0C0C0"/>
                  </a:outerShdw>
                </a:effectLst>
                <a:latin typeface="Arial" panose="020B0604020202020204" pitchFamily="34" charset="0"/>
                <a:cs typeface="Arial" panose="020B0604020202020204" pitchFamily="34" charset="0"/>
              </a:rPr>
              <a:t> or </a:t>
            </a:r>
            <a:r>
              <a:rPr lang="en-US" altLang="en-US" sz="2000" dirty="0" smtClean="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withhold consent</a:t>
            </a:r>
            <a:r>
              <a:rPr lang="en-US" altLang="en-US" sz="2000" dirty="0" smtClean="0">
                <a:effectLst>
                  <a:outerShdw blurRad="38100" dist="38100" dir="2700000" algn="tl">
                    <a:srgbClr val="C0C0C0"/>
                  </a:outerShdw>
                </a:effectLst>
                <a:latin typeface="Arial" panose="020B0604020202020204" pitchFamily="34" charset="0"/>
                <a:cs typeface="Arial" panose="020B0604020202020204" pitchFamily="34" charset="0"/>
              </a:rPr>
              <a:t> to a transaction going ahead”</a:t>
            </a:r>
            <a:endParaRPr lang="en-US" altLang="en-US" sz="2000" dirty="0">
              <a:effectLst>
                <a:outerShdw blurRad="38100" dist="38100" dir="2700000" algn="tl">
                  <a:srgbClr val="C0C0C0"/>
                </a:outerShdw>
              </a:effectLst>
              <a:latin typeface="Arial" panose="020B0604020202020204" pitchFamily="34" charset="0"/>
              <a:cs typeface="Arial" panose="020B0604020202020204" pitchFamily="34" charset="0"/>
            </a:endParaRPr>
          </a:p>
          <a:p>
            <a:pPr lvl="1" algn="just">
              <a:spcBef>
                <a:spcPct val="80000"/>
              </a:spcBef>
              <a:buClr>
                <a:schemeClr val="tx1"/>
              </a:buClr>
              <a:buSzPct val="80000"/>
              <a:buBlip>
                <a:blip r:embed="rId3"/>
              </a:buBlip>
              <a:defRPr/>
            </a:pPr>
            <a:r>
              <a:rPr lang="en-US" altLang="en-US" sz="20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Variety of possible mechanisms</a:t>
            </a:r>
          </a:p>
        </p:txBody>
      </p:sp>
    </p:spTree>
    <p:extLst>
      <p:ext uri="{BB962C8B-B14F-4D97-AF65-F5344CB8AC3E}">
        <p14:creationId xmlns:p14="http://schemas.microsoft.com/office/powerpoint/2010/main" val="88546404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9459"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9460"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9461"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9463"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9465"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5538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Postponement of domestic suspicious transactions </a:t>
            </a:r>
          </a:p>
          <a:p>
            <a:pPr marL="88900">
              <a:spcBef>
                <a:spcPct val="50000"/>
              </a:spcBef>
              <a:tabLst>
                <a:tab pos="533400" algn="l"/>
              </a:tabLst>
              <a:defRPr/>
            </a:pPr>
            <a:r>
              <a:rPr lang="en-GB" altLang="en-US" sz="2300" dirty="0" smtClean="0">
                <a:effectLst>
                  <a:outerShdw blurRad="38100" dist="38100" dir="2700000" algn="tl">
                    <a:srgbClr val="C0C0C0"/>
                  </a:outerShdw>
                </a:effectLst>
                <a:latin typeface="Arial" charset="0"/>
              </a:rPr>
              <a:t>Article 14:</a:t>
            </a:r>
          </a:p>
          <a:p>
            <a:pPr marL="431800" indent="-342900">
              <a:spcBef>
                <a:spcPct val="50000"/>
              </a:spcBef>
              <a:buFont typeface="Arial" panose="020B0604020202020204" pitchFamily="34" charset="0"/>
              <a:buChar char="•"/>
              <a:tabLst>
                <a:tab pos="533400" algn="l"/>
              </a:tabLst>
              <a:defRPr/>
            </a:pPr>
            <a:r>
              <a:rPr lang="en-GB" altLang="en-US" sz="2200" dirty="0" smtClean="0">
                <a:effectLst>
                  <a:outerShdw blurRad="38100" dist="38100" dir="2700000" algn="tl">
                    <a:srgbClr val="C0C0C0"/>
                  </a:outerShdw>
                </a:effectLst>
                <a:latin typeface="Arial" charset="0"/>
              </a:rPr>
              <a:t>“In order to </a:t>
            </a:r>
            <a:r>
              <a:rPr lang="en-GB" altLang="en-US" sz="2200" dirty="0" smtClean="0">
                <a:solidFill>
                  <a:srgbClr val="FF0000"/>
                </a:solidFill>
                <a:effectLst>
                  <a:outerShdw blurRad="38100" dist="38100" dir="2700000" algn="tl">
                    <a:srgbClr val="C0C0C0"/>
                  </a:outerShdw>
                </a:effectLst>
                <a:latin typeface="Arial" charset="0"/>
              </a:rPr>
              <a:t>analyse the transaction </a:t>
            </a:r>
            <a:r>
              <a:rPr lang="en-GB" altLang="en-US" sz="2200" dirty="0" smtClean="0">
                <a:effectLst>
                  <a:outerShdw blurRad="38100" dist="38100" dir="2700000" algn="tl">
                    <a:srgbClr val="C0C0C0"/>
                  </a:outerShdw>
                </a:effectLst>
                <a:latin typeface="Arial" charset="0"/>
              </a:rPr>
              <a:t>and </a:t>
            </a:r>
            <a:r>
              <a:rPr lang="en-GB" altLang="en-US" sz="2200" dirty="0" smtClean="0">
                <a:solidFill>
                  <a:srgbClr val="FF0000"/>
                </a:solidFill>
                <a:effectLst>
                  <a:outerShdw blurRad="38100" dist="38100" dir="2700000" algn="tl">
                    <a:srgbClr val="C0C0C0"/>
                  </a:outerShdw>
                </a:effectLst>
                <a:latin typeface="Arial" charset="0"/>
              </a:rPr>
              <a:t>confirm the suspicion</a:t>
            </a:r>
            <a:r>
              <a:rPr lang="en-GB" altLang="en-US" sz="2200" dirty="0" smtClean="0">
                <a:effectLst>
                  <a:outerShdw blurRad="38100" dist="38100" dir="2700000" algn="tl">
                    <a:srgbClr val="C0C0C0"/>
                  </a:outerShdw>
                </a:effectLst>
                <a:latin typeface="Arial" charset="0"/>
              </a:rPr>
              <a:t>”</a:t>
            </a:r>
          </a:p>
          <a:p>
            <a:pPr lvl="1" algn="just">
              <a:spcBef>
                <a:spcPct val="80000"/>
              </a:spcBef>
              <a:buClr>
                <a:schemeClr val="tx1"/>
              </a:buClr>
              <a:buSzPct val="80000"/>
              <a:buBlip>
                <a:blip r:embed="rId3"/>
              </a:buBlip>
              <a:defRPr/>
            </a:pPr>
            <a:r>
              <a:rPr lang="en-GB" altLang="en-US" sz="2200" dirty="0" smtClean="0">
                <a:solidFill>
                  <a:schemeClr val="accent6"/>
                </a:solidFill>
                <a:effectLst>
                  <a:outerShdw blurRad="38100" dist="38100" dir="2700000" algn="tl">
                    <a:srgbClr val="C0C0C0"/>
                  </a:outerShdw>
                </a:effectLst>
                <a:latin typeface="Arial" charset="0"/>
              </a:rPr>
              <a:t>The FIU to liaise with competent bodies to apply freezing or seizing measures</a:t>
            </a:r>
          </a:p>
          <a:p>
            <a:pPr marL="0" algn="ctr">
              <a:spcBef>
                <a:spcPct val="80000"/>
              </a:spcBef>
              <a:buClr>
                <a:schemeClr val="tx1"/>
              </a:buClr>
              <a:buSzPct val="80000"/>
              <a:defRPr/>
            </a:pPr>
            <a:r>
              <a:rPr lang="en-GB" altLang="en-US" sz="2000" dirty="0" smtClean="0">
                <a:effectLst>
                  <a:outerShdw blurRad="38100" dist="38100" dir="2700000" algn="tl">
                    <a:srgbClr val="C0C0C0"/>
                  </a:outerShdw>
                </a:effectLst>
                <a:latin typeface="Arial" charset="0"/>
              </a:rPr>
              <a:t>*****</a:t>
            </a:r>
          </a:p>
          <a:p>
            <a:pPr marL="342900" indent="-342900" algn="just">
              <a:spcBef>
                <a:spcPct val="80000"/>
              </a:spcBef>
              <a:buClr>
                <a:schemeClr val="tx1"/>
              </a:buClr>
              <a:buSzPct val="80000"/>
              <a:buFont typeface="Arial" panose="020B0604020202020204" pitchFamily="34" charset="0"/>
              <a:buChar char="•"/>
              <a:defRPr/>
            </a:pPr>
            <a:r>
              <a:rPr lang="en-GB" altLang="en-US" sz="2200" dirty="0" smtClean="0">
                <a:solidFill>
                  <a:srgbClr val="FF0000"/>
                </a:solidFill>
                <a:effectLst>
                  <a:outerShdw blurRad="38100" dist="38100" dir="2700000" algn="tl">
                    <a:srgbClr val="C0C0C0"/>
                  </a:outerShdw>
                </a:effectLst>
                <a:latin typeface="Arial" charset="0"/>
              </a:rPr>
              <a:t>Maximum duration </a:t>
            </a:r>
            <a:r>
              <a:rPr lang="en-GB" altLang="en-US" sz="2200" dirty="0" smtClean="0">
                <a:effectLst>
                  <a:outerShdw blurRad="38100" dist="38100" dir="2700000" algn="tl">
                    <a:srgbClr val="C0C0C0"/>
                  </a:outerShdw>
                </a:effectLst>
                <a:latin typeface="Arial" charset="0"/>
              </a:rPr>
              <a:t>subject to provisions in national law</a:t>
            </a:r>
          </a:p>
          <a:p>
            <a:pPr marL="342900" indent="-342900" algn="just">
              <a:spcBef>
                <a:spcPct val="80000"/>
              </a:spcBef>
              <a:buClr>
                <a:schemeClr val="tx1"/>
              </a:buClr>
              <a:buSzPct val="80000"/>
              <a:buFont typeface="Arial" panose="020B0604020202020204" pitchFamily="34" charset="0"/>
              <a:buChar char="•"/>
              <a:defRPr/>
            </a:pPr>
            <a:r>
              <a:rPr lang="en-US" altLang="en-US" sz="2200" dirty="0" smtClean="0">
                <a:effectLst>
                  <a:outerShdw blurRad="38100" dist="38100" dir="2700000" algn="tl">
                    <a:srgbClr val="C0C0C0"/>
                  </a:outerShdw>
                </a:effectLst>
                <a:latin typeface="Arial" panose="020B0604020202020204" pitchFamily="34" charset="0"/>
                <a:cs typeface="Arial" panose="020B0604020202020204" pitchFamily="34" charset="0"/>
              </a:rPr>
              <a:t>Possibility to restrict the postponement to “</a:t>
            </a:r>
            <a:r>
              <a:rPr lang="en-US" altLang="en-US" sz="2200" dirty="0" smtClean="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cases where a STR has been transmitted</a:t>
            </a:r>
            <a:r>
              <a:rPr lang="en-US" altLang="en-US" sz="2200" dirty="0" smtClean="0">
                <a:effectLst>
                  <a:outerShdw blurRad="38100" dist="38100" dir="2700000" algn="tl">
                    <a:srgbClr val="C0C0C0"/>
                  </a:outerShdw>
                </a:effectLst>
                <a:latin typeface="Arial" panose="020B0604020202020204" pitchFamily="34" charset="0"/>
                <a:cs typeface="Arial" panose="020B0604020202020204" pitchFamily="34" charset="0"/>
              </a:rPr>
              <a:t>”</a:t>
            </a:r>
          </a:p>
          <a:p>
            <a:pPr lvl="1" algn="just">
              <a:spcBef>
                <a:spcPct val="80000"/>
              </a:spcBef>
              <a:buClr>
                <a:schemeClr val="tx1"/>
              </a:buClr>
              <a:buSzPct val="80000"/>
              <a:buBlip>
                <a:blip r:embed="rId3"/>
              </a:buBlip>
              <a:defRPr/>
            </a:pPr>
            <a:r>
              <a:rPr lang="en-US" altLang="en-US" sz="22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Verify if the postponement can be applied also to suspicious transactions identified elsewhere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4099"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4100"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4101"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99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900" b="1">
                <a:solidFill>
                  <a:srgbClr val="000099"/>
                </a:solidFill>
                <a:effectLst>
                  <a:outerShdw blurRad="38100" dist="38100" dir="2700000" algn="tl">
                    <a:srgbClr val="C0C0C0"/>
                  </a:outerShdw>
                </a:effectLst>
                <a:latin typeface="Century Gothic" pitchFamily="34" charset="0"/>
              </a:rPr>
              <a:t>					     </a:t>
            </a:r>
            <a:r>
              <a:rPr lang="en-GB" altLang="en-US" sz="1800" b="1">
                <a:solidFill>
                  <a:srgbClr val="006600"/>
                </a:solidFill>
                <a:effectLst>
                  <a:outerShdw blurRad="38100" dist="38100" dir="2700000" algn="tl">
                    <a:srgbClr val="C0C0C0"/>
                  </a:outerShdw>
                </a:effectLst>
                <a:latin typeface="Century Gothic" pitchFamily="34" charset="0"/>
              </a:rPr>
              <a:t>CETS 198</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4103"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69992" name="Text Box 8"/>
          <p:cNvSpPr txBox="1">
            <a:spLocks noChangeArrowheads="1"/>
          </p:cNvSpPr>
          <p:nvPr/>
        </p:nvSpPr>
        <p:spPr bwMode="auto">
          <a:xfrm>
            <a:off x="0" y="64008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1400" b="1" dirty="0">
                <a:solidFill>
                  <a:srgbClr val="000099"/>
                </a:solidFill>
                <a:effectLst>
                  <a:outerShdw blurRad="38100" dist="38100" dir="2700000" algn="tl">
                    <a:srgbClr val="C0C0C0"/>
                  </a:outerShdw>
                </a:effectLst>
                <a:latin typeface="Century Gothic" pitchFamily="34" charset="0"/>
              </a:rPr>
              <a:t>							</a:t>
            </a:r>
            <a:endParaRPr lang="en-US" altLang="en-US" sz="1400" b="1" dirty="0">
              <a:solidFill>
                <a:srgbClr val="006600"/>
              </a:solidFill>
              <a:effectLst>
                <a:outerShdw blurRad="38100" dist="38100" dir="2700000" algn="tl">
                  <a:srgbClr val="C0C0C0"/>
                </a:outerShdw>
              </a:effectLst>
              <a:latin typeface="Century Gothic" pitchFamily="34" charset="0"/>
            </a:endParaRPr>
          </a:p>
        </p:txBody>
      </p:sp>
      <p:sp>
        <p:nvSpPr>
          <p:cNvPr id="4105"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9998" name="Text Box 14"/>
          <p:cNvSpPr txBox="1">
            <a:spLocks noChangeArrowheads="1"/>
          </p:cNvSpPr>
          <p:nvPr/>
        </p:nvSpPr>
        <p:spPr bwMode="auto">
          <a:xfrm>
            <a:off x="228600" y="381000"/>
            <a:ext cx="8763000" cy="4782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368300">
              <a:spcBef>
                <a:spcPct val="50000"/>
              </a:spcBef>
              <a:defRPr/>
            </a:pPr>
            <a:r>
              <a:rPr lang="en-GB" altLang="en-US" sz="2600" b="1" dirty="0" smtClean="0">
                <a:solidFill>
                  <a:srgbClr val="CC6600"/>
                </a:solidFill>
                <a:effectLst>
                  <a:outerShdw blurRad="38100" dist="38100" dir="2700000" algn="tl">
                    <a:srgbClr val="C0C0C0"/>
                  </a:outerShdw>
                </a:effectLst>
                <a:latin typeface="Arial" charset="0"/>
              </a:rPr>
              <a:t>Structure of the presentation</a:t>
            </a:r>
            <a:endParaRPr lang="en-GB" altLang="en-US" b="1" dirty="0" smtClean="0">
              <a:solidFill>
                <a:srgbClr val="CC6600"/>
              </a:solidFill>
              <a:effectLst>
                <a:outerShdw blurRad="38100" dist="38100" dir="2700000" algn="tl">
                  <a:srgbClr val="C0C0C0"/>
                </a:outerShdw>
              </a:effectLst>
              <a:latin typeface="Arial" charset="0"/>
            </a:endParaRPr>
          </a:p>
          <a:p>
            <a:pPr>
              <a:lnSpc>
                <a:spcPct val="90000"/>
              </a:lnSpc>
              <a:spcBef>
                <a:spcPct val="70000"/>
              </a:spcBef>
              <a:buClr>
                <a:schemeClr val="tx1"/>
              </a:buClr>
              <a:buSzPct val="70000"/>
              <a:buFont typeface="Wingdings" pitchFamily="2" charset="2"/>
              <a:buChar char="Ø"/>
              <a:defRPr/>
            </a:pPr>
            <a:r>
              <a:rPr lang="en-GB" altLang="en-US" b="1" dirty="0" smtClean="0">
                <a:effectLst>
                  <a:outerShdw blurRad="38100" dist="38100" dir="2700000" algn="tl">
                    <a:srgbClr val="C0C0C0"/>
                  </a:outerShdw>
                </a:effectLst>
                <a:latin typeface="Arial" charset="0"/>
              </a:rPr>
              <a:t>The “Financial Intelligence Unit” in the Convention</a:t>
            </a:r>
          </a:p>
          <a:p>
            <a:pPr lvl="1">
              <a:lnSpc>
                <a:spcPct val="90000"/>
              </a:lnSpc>
              <a:spcBef>
                <a:spcPct val="70000"/>
              </a:spcBef>
              <a:buClr>
                <a:schemeClr val="tx1"/>
              </a:buClr>
              <a:buSzPct val="70000"/>
              <a:buFont typeface="Wingdings" pitchFamily="2" charset="2"/>
              <a:buChar char="Ø"/>
              <a:defRPr/>
            </a:pPr>
            <a:r>
              <a:rPr lang="en-GB" altLang="en-US" sz="2000" dirty="0" smtClean="0">
                <a:effectLst>
                  <a:outerShdw blurRad="38100" dist="38100" dir="2700000" algn="tl">
                    <a:srgbClr val="C0C0C0"/>
                  </a:outerShdw>
                </a:effectLst>
                <a:latin typeface="Arial" charset="0"/>
              </a:rPr>
              <a:t>Definition, functions, powers</a:t>
            </a:r>
            <a:endParaRPr lang="en-GB" altLang="en-US" sz="2000" dirty="0">
              <a:effectLst>
                <a:outerShdw blurRad="38100" dist="38100" dir="2700000" algn="tl">
                  <a:srgbClr val="C0C0C0"/>
                </a:outerShdw>
              </a:effectLst>
              <a:latin typeface="Arial" charset="0"/>
            </a:endParaRPr>
          </a:p>
          <a:p>
            <a:pPr>
              <a:lnSpc>
                <a:spcPct val="90000"/>
              </a:lnSpc>
              <a:spcBef>
                <a:spcPct val="70000"/>
              </a:spcBef>
              <a:buClr>
                <a:schemeClr val="tx1"/>
              </a:buClr>
              <a:buSzPct val="70000"/>
              <a:buFont typeface="Wingdings" pitchFamily="2" charset="2"/>
              <a:buChar char="Ø"/>
              <a:defRPr/>
            </a:pPr>
            <a:r>
              <a:rPr lang="en-US" altLang="en-US" b="1" dirty="0" smtClean="0">
                <a:effectLst>
                  <a:outerShdw blurRad="38100" dist="38100" dir="2700000" algn="tl">
                    <a:srgbClr val="C0C0C0"/>
                  </a:outerShdw>
                </a:effectLst>
                <a:latin typeface="Arial" charset="0"/>
              </a:rPr>
              <a:t>Postponement of domestic suspicious transactions</a:t>
            </a:r>
          </a:p>
          <a:p>
            <a:pPr>
              <a:lnSpc>
                <a:spcPct val="90000"/>
              </a:lnSpc>
              <a:spcBef>
                <a:spcPct val="70000"/>
              </a:spcBef>
              <a:buClr>
                <a:schemeClr val="tx1"/>
              </a:buClr>
              <a:buSzPct val="70000"/>
              <a:buFont typeface="Wingdings" pitchFamily="2" charset="2"/>
              <a:buChar char="Ø"/>
              <a:defRPr/>
            </a:pPr>
            <a:r>
              <a:rPr lang="en-US" altLang="en-US" b="1" dirty="0" smtClean="0">
                <a:effectLst>
                  <a:outerShdw blurRad="38100" dist="38100" dir="2700000" algn="tl">
                    <a:srgbClr val="C0C0C0"/>
                  </a:outerShdw>
                </a:effectLst>
                <a:latin typeface="Arial" charset="0"/>
              </a:rPr>
              <a:t>International cooperation for the exchange of information</a:t>
            </a:r>
          </a:p>
          <a:p>
            <a:pPr lvl="1">
              <a:lnSpc>
                <a:spcPct val="90000"/>
              </a:lnSpc>
              <a:spcBef>
                <a:spcPct val="70000"/>
              </a:spcBef>
              <a:buClr>
                <a:schemeClr val="tx1"/>
              </a:buClr>
              <a:buSzPct val="70000"/>
              <a:buFont typeface="Wingdings" pitchFamily="2" charset="2"/>
              <a:buChar char="Ø"/>
              <a:defRPr/>
            </a:pPr>
            <a:r>
              <a:rPr lang="en-US" altLang="en-US" sz="2000" dirty="0" smtClean="0">
                <a:effectLst>
                  <a:outerShdw blurRad="38100" dist="38100" dir="2700000" algn="tl">
                    <a:srgbClr val="C0C0C0"/>
                  </a:outerShdw>
                </a:effectLst>
                <a:latin typeface="Arial" charset="0"/>
              </a:rPr>
              <a:t>Scope, purposes, capacity to exchange, requests &amp; responses, prior consent …</a:t>
            </a:r>
          </a:p>
          <a:p>
            <a:pPr>
              <a:lnSpc>
                <a:spcPct val="90000"/>
              </a:lnSpc>
              <a:spcBef>
                <a:spcPct val="70000"/>
              </a:spcBef>
              <a:buClr>
                <a:schemeClr val="tx1"/>
              </a:buClr>
              <a:buSzPct val="70000"/>
              <a:buFont typeface="Wingdings" pitchFamily="2" charset="2"/>
              <a:buChar char="Ø"/>
              <a:defRPr/>
            </a:pPr>
            <a:r>
              <a:rPr lang="en-US" altLang="en-US" b="1" dirty="0" smtClean="0">
                <a:effectLst>
                  <a:outerShdw blurRad="38100" dist="38100" dir="2700000" algn="tl">
                    <a:srgbClr val="C0C0C0"/>
                  </a:outerShdw>
                </a:effectLst>
                <a:latin typeface="Arial" charset="0"/>
              </a:rPr>
              <a:t>International cooperation for the postponement of suspicious transactions</a:t>
            </a:r>
            <a:endParaRPr lang="en-US" altLang="en-US" b="1" dirty="0" smtClean="0">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843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843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844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1" name="Text Box 10"/>
          <p:cNvSpPr txBox="1">
            <a:spLocks noChangeArrowheads="1"/>
          </p:cNvSpPr>
          <p:nvPr/>
        </p:nvSpPr>
        <p:spPr bwMode="auto">
          <a:xfrm>
            <a:off x="342900" y="457200"/>
            <a:ext cx="8496300" cy="1606594"/>
          </a:xfrm>
          <a:prstGeom prst="rect">
            <a:avLst/>
          </a:prstGeom>
          <a:solidFill>
            <a:schemeClr val="accent1">
              <a:lumMod val="40000"/>
              <a:lumOff val="60000"/>
            </a:schemeClr>
          </a:solidFill>
          <a:ln>
            <a:noFill/>
          </a:ln>
          <a:effectLs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INTERNATIONAL COOPERATION FOR</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THE EXCHANGE OF INFORMATION</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(Article 46)</a:t>
            </a:r>
            <a:endParaRPr lang="en-GB" altLang="en-US" b="1" dirty="0" smtClean="0">
              <a:solidFill>
                <a:srgbClr val="CC6600"/>
              </a:solidFill>
              <a:effectLst>
                <a:outerShdw blurRad="38100" dist="38100" dir="2700000" algn="tl">
                  <a:srgbClr val="C0C0C0"/>
                </a:outerShdw>
              </a:effectLst>
              <a:latin typeface="Arial" charset="0"/>
            </a:endParaRPr>
          </a:p>
        </p:txBody>
      </p:sp>
      <p:sp>
        <p:nvSpPr>
          <p:cNvPr id="12" name="Text Box 10"/>
          <p:cNvSpPr txBox="1">
            <a:spLocks noChangeArrowheads="1"/>
          </p:cNvSpPr>
          <p:nvPr/>
        </p:nvSpPr>
        <p:spPr bwMode="auto">
          <a:xfrm>
            <a:off x="457200" y="2431971"/>
            <a:ext cx="3924300" cy="381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a:t>
            </a:r>
            <a:r>
              <a:rPr lang="en-GB" altLang="en-US" b="1" dirty="0" smtClean="0">
                <a:solidFill>
                  <a:srgbClr val="CC6600"/>
                </a:solidFill>
                <a:effectLst>
                  <a:outerShdw blurRad="38100" dist="38100" dir="2700000" algn="tl">
                    <a:srgbClr val="C0C0C0"/>
                  </a:outerShdw>
                </a:effectLst>
                <a:latin typeface="Arial" charset="0"/>
              </a:rPr>
              <a:t>Scope and purpose</a:t>
            </a:r>
            <a:endParaRPr lang="en-GB" altLang="en-US" b="1" dirty="0" smtClean="0">
              <a:solidFill>
                <a:srgbClr val="CC6600"/>
              </a:solidFill>
              <a:effectLst>
                <a:outerShdw blurRad="38100" dist="38100" dir="2700000" algn="tl">
                  <a:srgbClr val="C0C0C0"/>
                </a:outerShdw>
              </a:effectLst>
              <a:latin typeface="Arial" charset="0"/>
            </a:endParaRPr>
          </a:p>
          <a:p>
            <a:pPr marL="88900">
              <a:spcBef>
                <a:spcPct val="50000"/>
              </a:spcBef>
              <a:buFont typeface="Wingdings" pitchFamily="2" charset="2"/>
              <a:buChar char="Ø"/>
              <a:tabLst>
                <a:tab pos="533400" algn="l"/>
              </a:tabLst>
              <a:defRPr/>
            </a:pPr>
            <a:r>
              <a:rPr lang="en-GB" altLang="en-US" b="1" dirty="0">
                <a:solidFill>
                  <a:srgbClr val="CC6600"/>
                </a:solidFill>
                <a:effectLst>
                  <a:outerShdw blurRad="38100" dist="38100" dir="2700000" algn="tl">
                    <a:srgbClr val="C0C0C0"/>
                  </a:outerShdw>
                </a:effectLst>
                <a:latin typeface="Arial" charset="0"/>
              </a:rPr>
              <a:t> </a:t>
            </a:r>
            <a:r>
              <a:rPr lang="en-GB" altLang="en-US" b="1" dirty="0" smtClean="0">
                <a:solidFill>
                  <a:srgbClr val="CC6600"/>
                </a:solidFill>
                <a:effectLst>
                  <a:outerShdw blurRad="38100" dist="38100" dir="2700000" algn="tl">
                    <a:srgbClr val="C0C0C0"/>
                  </a:outerShdw>
                </a:effectLst>
                <a:latin typeface="Arial" charset="0"/>
              </a:rPr>
              <a:t>	Capacity to exchange</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FIU’s Internal status </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Requests</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Responses</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Cases for refusal</a:t>
            </a:r>
          </a:p>
          <a:p>
            <a:pPr marL="88900">
              <a:spcBef>
                <a:spcPct val="50000"/>
              </a:spcBef>
              <a:tabLst>
                <a:tab pos="533400" algn="l"/>
              </a:tabLst>
              <a:defRPr/>
            </a:pPr>
            <a:endParaRPr lang="en-GB" altLang="en-US" b="1" dirty="0" smtClean="0">
              <a:solidFill>
                <a:srgbClr val="CC6600"/>
              </a:solidFill>
              <a:effectLst>
                <a:outerShdw blurRad="38100" dist="38100" dir="2700000" algn="tl">
                  <a:srgbClr val="C0C0C0"/>
                </a:outerShdw>
              </a:effectLst>
              <a:latin typeface="Arial" charset="0"/>
            </a:endParaRPr>
          </a:p>
        </p:txBody>
      </p:sp>
      <p:sp>
        <p:nvSpPr>
          <p:cNvPr id="13" name="Text Box 10"/>
          <p:cNvSpPr txBox="1">
            <a:spLocks noChangeArrowheads="1"/>
          </p:cNvSpPr>
          <p:nvPr/>
        </p:nvSpPr>
        <p:spPr bwMode="auto">
          <a:xfrm>
            <a:off x="4419600" y="2396966"/>
            <a:ext cx="48768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a:t>
            </a:r>
            <a:r>
              <a:rPr lang="en-GB" altLang="en-US" b="1" dirty="0" smtClean="0">
                <a:solidFill>
                  <a:srgbClr val="CC6600"/>
                </a:solidFill>
                <a:effectLst>
                  <a:outerShdw blurRad="38100" dist="38100" dir="2700000" algn="tl">
                    <a:srgbClr val="C0C0C0"/>
                  </a:outerShdw>
                </a:effectLst>
                <a:latin typeface="Arial" charset="0"/>
              </a:rPr>
              <a:t>Purpose limitation</a:t>
            </a:r>
          </a:p>
          <a:p>
            <a:pPr marL="88900">
              <a:spcBef>
                <a:spcPct val="50000"/>
              </a:spcBef>
              <a:buFont typeface="Wingdings" pitchFamily="2" charset="2"/>
              <a:buChar char="Ø"/>
              <a:tabLst>
                <a:tab pos="533400" algn="l"/>
              </a:tabLst>
              <a:defRPr/>
            </a:pPr>
            <a:r>
              <a:rPr lang="en-GB" altLang="en-US" b="1" dirty="0">
                <a:solidFill>
                  <a:srgbClr val="CC6600"/>
                </a:solidFill>
                <a:effectLst>
                  <a:outerShdw blurRad="38100" dist="38100" dir="2700000" algn="tl">
                    <a:srgbClr val="C0C0C0"/>
                  </a:outerShdw>
                </a:effectLst>
                <a:latin typeface="Arial" charset="0"/>
              </a:rPr>
              <a:t> </a:t>
            </a:r>
            <a:r>
              <a:rPr lang="en-GB" altLang="en-US" b="1" dirty="0" smtClean="0">
                <a:solidFill>
                  <a:srgbClr val="CC6600"/>
                </a:solidFill>
                <a:effectLst>
                  <a:outerShdw blurRad="38100" dist="38100" dir="2700000" algn="tl">
                    <a:srgbClr val="C0C0C0"/>
                  </a:outerShdw>
                </a:effectLst>
                <a:latin typeface="Arial" charset="0"/>
              </a:rPr>
              <a:t>	Conditions and limitations</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Consent for further use</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Confidentiality and security</a:t>
            </a:r>
          </a:p>
          <a:p>
            <a:pPr marL="88900">
              <a:spcBef>
                <a:spcPct val="50000"/>
              </a:spcBef>
              <a:buFont typeface="Wingdings" pitchFamily="2" charset="2"/>
              <a:buChar char="Ø"/>
              <a:tabLst>
                <a:tab pos="533400" algn="l"/>
              </a:tabLst>
              <a:defRPr/>
            </a:pPr>
            <a:r>
              <a:rPr lang="en-GB" altLang="en-US" b="1" dirty="0" smtClean="0">
                <a:solidFill>
                  <a:srgbClr val="CC6600"/>
                </a:solidFill>
                <a:effectLst>
                  <a:outerShdw blurRad="38100" dist="38100" dir="2700000" algn="tl">
                    <a:srgbClr val="C0C0C0"/>
                  </a:outerShdw>
                </a:effectLst>
                <a:latin typeface="Arial" charset="0"/>
              </a:rPr>
              <a:t> 	Feedback 	</a:t>
            </a:r>
            <a:endParaRPr lang="en-GB" altLang="en-US" b="1" dirty="0" smtClean="0">
              <a:solidFill>
                <a:srgbClr val="CC6600"/>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416271098"/>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0483"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0484"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0485"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0487"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0489"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217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General</a:t>
            </a:r>
          </a:p>
          <a:p>
            <a:pPr marL="431800" indent="-342900">
              <a:spcBef>
                <a:spcPct val="50000"/>
              </a:spcBef>
              <a:buFont typeface="Arial" panose="020B0604020202020204" pitchFamily="34" charset="0"/>
              <a:buChar char="•"/>
              <a:tabLst>
                <a:tab pos="533400" algn="l"/>
              </a:tabLst>
              <a:defRPr/>
            </a:pPr>
            <a:r>
              <a:rPr lang="en-GB" altLang="en-US" dirty="0" smtClean="0">
                <a:effectLst>
                  <a:outerShdw blurRad="38100" dist="38100" dir="2700000" algn="tl">
                    <a:srgbClr val="C0C0C0"/>
                  </a:outerShdw>
                </a:effectLst>
                <a:latin typeface="Arial" charset="0"/>
              </a:rPr>
              <a:t>The Convention mostly draws from EU Council Decision 2000/642/JHA</a:t>
            </a:r>
          </a:p>
          <a:p>
            <a:pPr lvl="1" algn="just">
              <a:spcBef>
                <a:spcPct val="80000"/>
              </a:spcBef>
              <a:buClr>
                <a:schemeClr val="tx1"/>
              </a:buClr>
              <a:buSzPct val="80000"/>
              <a:buFont typeface="Wingdings" pitchFamily="2" charset="2"/>
              <a:buChar char="§"/>
              <a:defRPr/>
            </a:pPr>
            <a:r>
              <a:rPr lang="en-GB" altLang="en-US" dirty="0" smtClean="0">
                <a:solidFill>
                  <a:schemeClr val="accent6"/>
                </a:solidFill>
                <a:effectLst>
                  <a:outerShdw blurRad="38100" dist="38100" dir="2700000" algn="tl">
                    <a:srgbClr val="C0C0C0"/>
                  </a:outerShdw>
                </a:effectLst>
                <a:latin typeface="Arial" charset="0"/>
              </a:rPr>
              <a:t>New updated standards now in FATF, Egmont and EU provisions</a:t>
            </a:r>
            <a:endParaRPr lang="en-GB" altLang="en-US" dirty="0" smtClean="0">
              <a:effectLst>
                <a:outerShdw blurRad="38100" dist="38100" dir="2700000" algn="tl">
                  <a:srgbClr val="C0C0C0"/>
                </a:outerShdw>
              </a:effectLst>
              <a:latin typeface="Arial" charset="0"/>
            </a:endParaRPr>
          </a:p>
          <a:p>
            <a:pPr indent="-342900" algn="just">
              <a:spcBef>
                <a:spcPct val="80000"/>
              </a:spcBef>
              <a:buClr>
                <a:schemeClr val="tx1"/>
              </a:buClr>
              <a:buSzPct val="80000"/>
              <a:buFont typeface="Arial" panose="020B0604020202020204" pitchFamily="34" charset="0"/>
              <a:buChar char="•"/>
              <a:defRPr/>
            </a:pPr>
            <a:r>
              <a:rPr lang="en-GB" altLang="en-US" dirty="0" smtClean="0">
                <a:effectLst>
                  <a:outerShdw blurRad="38100" dist="38100" dir="2700000" algn="tl">
                    <a:srgbClr val="C0C0C0"/>
                  </a:outerShdw>
                </a:effectLst>
                <a:latin typeface="Arial" charset="0"/>
              </a:rPr>
              <a:t>13 paragraphs in article 16 of the Convention</a:t>
            </a:r>
          </a:p>
          <a:p>
            <a:pPr marL="1349375" lvl="2" indent="-342900" algn="just">
              <a:spcBef>
                <a:spcPct val="80000"/>
              </a:spcBef>
              <a:buClr>
                <a:schemeClr val="tx1"/>
              </a:buClr>
              <a:buSzPct val="80000"/>
              <a:buFont typeface="Wingdings" panose="05000000000000000000" pitchFamily="2" charset="2"/>
              <a:buChar char="§"/>
              <a:defRPr/>
            </a:pPr>
            <a:r>
              <a:rPr lang="en-US" altLang="en-US"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Requirements concerning both requests and responses</a:t>
            </a:r>
          </a:p>
          <a:p>
            <a:pPr marL="1349375" lvl="2" indent="-342900" algn="just">
              <a:spcBef>
                <a:spcPct val="80000"/>
              </a:spcBef>
              <a:buClr>
                <a:schemeClr val="tx1"/>
              </a:buClr>
              <a:buSzPct val="80000"/>
              <a:buFont typeface="Wingdings" panose="05000000000000000000" pitchFamily="2" charset="2"/>
              <a:buChar char="§"/>
              <a:defRPr/>
            </a:pPr>
            <a:r>
              <a:rPr lang="en-US" altLang="en-US"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Experience of previous </a:t>
            </a:r>
            <a:r>
              <a:rPr lang="en-US" altLang="en-US" dirty="0" err="1"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CoP</a:t>
            </a:r>
            <a:r>
              <a:rPr lang="en-US" altLang="en-US"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 evaluations: difficulties in looking specifically at each discrete element</a:t>
            </a:r>
            <a:endParaRPr lang="en-GB" altLang="en-US" dirty="0">
              <a:latin typeface="Arial" charset="0"/>
            </a:endParaRPr>
          </a:p>
          <a:p>
            <a:pPr indent="-342900" algn="just">
              <a:spcBef>
                <a:spcPct val="80000"/>
              </a:spcBef>
              <a:buClr>
                <a:schemeClr val="tx1"/>
              </a:buClr>
              <a:buSzPct val="80000"/>
              <a:buFont typeface="Arial" panose="020B0604020202020204" pitchFamily="34" charset="0"/>
              <a:buChar char="•"/>
              <a:defRPr/>
            </a:pPr>
            <a:r>
              <a:rPr lang="en-GB" altLang="en-US" dirty="0" smtClean="0">
                <a:effectLst>
                  <a:outerShdw blurRad="38100" dist="38100" dir="2700000" algn="tl">
                    <a:srgbClr val="C0C0C0"/>
                  </a:outerShdw>
                </a:effectLst>
                <a:latin typeface="Arial" charset="0"/>
              </a:rPr>
              <a:t>Article 47: international cooperation for the postponement of suspicious transactions</a:t>
            </a:r>
            <a:endParaRPr lang="en-US" altLang="en-US"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1507"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1508"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1509"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1511"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1513"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01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Scope and purposes</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46(1) – “FIUs, </a:t>
            </a:r>
            <a:r>
              <a:rPr lang="en-GB" altLang="en-US" sz="2100" dirty="0" smtClean="0">
                <a:solidFill>
                  <a:srgbClr val="FF0000"/>
                </a:solidFill>
                <a:effectLst>
                  <a:outerShdw blurRad="38100" dist="38100" dir="2700000" algn="tl">
                    <a:srgbClr val="C0C0C0"/>
                  </a:outerShdw>
                </a:effectLst>
                <a:latin typeface="Arial" charset="0"/>
              </a:rPr>
              <a:t>as defined in the Convention</a:t>
            </a:r>
            <a:r>
              <a:rPr lang="en-GB" altLang="en-US" sz="2100" dirty="0" smtClean="0">
                <a:effectLst>
                  <a:outerShdw blurRad="38100" dist="38100" dir="2700000" algn="tl">
                    <a:srgbClr val="C0C0C0"/>
                  </a:outerShdw>
                </a:effectLst>
                <a:latin typeface="Arial" charset="0"/>
              </a:rPr>
              <a:t>”</a:t>
            </a:r>
          </a:p>
          <a:p>
            <a:pPr lvl="1" algn="just">
              <a:spcBef>
                <a:spcPct val="80000"/>
              </a:spcBef>
              <a:buClr>
                <a:schemeClr val="tx1"/>
              </a:buClr>
              <a:buSzPct val="80000"/>
              <a:buBlip>
                <a:blip r:embed="rId3"/>
              </a:buBlip>
              <a:defRPr/>
            </a:pPr>
            <a:r>
              <a:rPr lang="en-GB" altLang="en-US" sz="2100" dirty="0" smtClean="0">
                <a:solidFill>
                  <a:schemeClr val="accent6"/>
                </a:solidFill>
                <a:effectLst>
                  <a:outerShdw blurRad="38100" dist="38100" dir="2700000" algn="tl">
                    <a:srgbClr val="C0C0C0"/>
                  </a:outerShdw>
                </a:effectLst>
                <a:latin typeface="Arial" charset="0"/>
              </a:rPr>
              <a:t>Recall and check the definition (art. 1)</a:t>
            </a:r>
            <a:endParaRPr lang="en-GB" altLang="en-US" sz="2100" dirty="0" smtClean="0">
              <a:effectLst>
                <a:outerShdw blurRad="38100" dist="38100" dir="2700000" algn="tl">
                  <a:srgbClr val="C0C0C0"/>
                </a:outerShdw>
              </a:effectLst>
              <a:latin typeface="Arial" charset="0"/>
            </a:endParaRPr>
          </a:p>
          <a:p>
            <a:pPr indent="-342900" algn="just">
              <a:spcBef>
                <a:spcPct val="80000"/>
              </a:spcBef>
              <a:buClr>
                <a:schemeClr val="tx1"/>
              </a:buClr>
              <a:buSzPct val="80000"/>
              <a:buFont typeface="Arial" panose="020B0604020202020204" pitchFamily="34" charset="0"/>
              <a:buChar char="•"/>
              <a:defRPr/>
            </a:pPr>
            <a:r>
              <a:rPr lang="en-GB" altLang="en-US" sz="2100" dirty="0" smtClean="0">
                <a:effectLst>
                  <a:outerShdw blurRad="38100" dist="38100" dir="2700000" algn="tl">
                    <a:srgbClr val="C0C0C0"/>
                  </a:outerShdw>
                </a:effectLst>
                <a:latin typeface="Arial" charset="0"/>
              </a:rPr>
              <a:t>“Shall cooperate </a:t>
            </a:r>
            <a:r>
              <a:rPr lang="en-GB" altLang="en-US" sz="2100" dirty="0" smtClean="0">
                <a:solidFill>
                  <a:srgbClr val="FF0000"/>
                </a:solidFill>
                <a:effectLst>
                  <a:outerShdw blurRad="38100" dist="38100" dir="2700000" algn="tl">
                    <a:srgbClr val="C0C0C0"/>
                  </a:outerShdw>
                </a:effectLst>
                <a:latin typeface="Arial" charset="0"/>
              </a:rPr>
              <a:t>for combating ML” (and TF)</a:t>
            </a:r>
          </a:p>
          <a:p>
            <a:pPr marL="1349375" lvl="2"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Check legal basis empowering the FIU to cooperate on both ML and TF cases (no secrecy)</a:t>
            </a:r>
            <a:endParaRPr lang="en-GB" altLang="en-US" sz="2100" dirty="0">
              <a:latin typeface="Arial" charset="0"/>
            </a:endParaRPr>
          </a:p>
          <a:p>
            <a:pPr indent="-342900" algn="just">
              <a:spcBef>
                <a:spcPct val="80000"/>
              </a:spcBef>
              <a:buClr>
                <a:schemeClr val="tx1"/>
              </a:buClr>
              <a:buSzPct val="80000"/>
              <a:buFont typeface="Arial" panose="020B0604020202020204" pitchFamily="34" charset="0"/>
              <a:buChar char="•"/>
              <a:defRPr/>
            </a:pPr>
            <a:r>
              <a:rPr lang="en-GB" altLang="en-US" sz="2100" dirty="0" smtClean="0">
                <a:effectLst>
                  <a:outerShdw blurRad="38100" dist="38100" dir="2700000" algn="tl">
                    <a:srgbClr val="C0C0C0"/>
                  </a:outerShdw>
                </a:effectLst>
                <a:latin typeface="Arial" charset="0"/>
              </a:rPr>
              <a:t>“To </a:t>
            </a:r>
            <a:r>
              <a:rPr lang="en-GB" altLang="en-US" sz="2100" dirty="0" smtClean="0">
                <a:solidFill>
                  <a:srgbClr val="FF0000"/>
                </a:solidFill>
                <a:effectLst>
                  <a:outerShdw blurRad="38100" dist="38100" dir="2700000" algn="tl">
                    <a:srgbClr val="C0C0C0"/>
                  </a:outerShdw>
                </a:effectLst>
                <a:latin typeface="Arial" charset="0"/>
              </a:rPr>
              <a:t>assemble, analyse </a:t>
            </a:r>
            <a:r>
              <a:rPr lang="en-GB" altLang="en-US" sz="2100" dirty="0" smtClean="0">
                <a:effectLst>
                  <a:outerShdw blurRad="38100" dist="38100" dir="2700000" algn="tl">
                    <a:srgbClr val="C0C0C0"/>
                  </a:outerShdw>
                </a:effectLst>
                <a:latin typeface="Arial" charset="0"/>
              </a:rPr>
              <a:t>or, if appropriate </a:t>
            </a:r>
            <a:r>
              <a:rPr lang="en-GB" altLang="en-US" sz="2100" dirty="0" smtClean="0">
                <a:solidFill>
                  <a:srgbClr val="FF0000"/>
                </a:solidFill>
                <a:effectLst>
                  <a:outerShdw blurRad="38100" dist="38100" dir="2700000" algn="tl">
                    <a:srgbClr val="C0C0C0"/>
                  </a:outerShdw>
                </a:effectLst>
                <a:latin typeface="Arial" charset="0"/>
              </a:rPr>
              <a:t>investigate</a:t>
            </a:r>
            <a:r>
              <a:rPr lang="en-GB" altLang="en-US" sz="2100" dirty="0" smtClean="0">
                <a:effectLst>
                  <a:outerShdw blurRad="38100" dist="38100" dir="2700000" algn="tl">
                    <a:srgbClr val="C0C0C0"/>
                  </a:outerShdw>
                </a:effectLst>
                <a:latin typeface="Arial" charset="0"/>
              </a:rPr>
              <a:t>” relevant information</a:t>
            </a:r>
          </a:p>
          <a:p>
            <a:pPr lvl="1"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Check capacity to adequately collect and process information</a:t>
            </a:r>
          </a:p>
          <a:p>
            <a:pPr indent="-342900" algn="just">
              <a:spcBef>
                <a:spcPct val="80000"/>
              </a:spcBef>
              <a:buClr>
                <a:schemeClr val="tx1"/>
              </a:buClr>
              <a:buSzPct val="80000"/>
              <a:buFont typeface="Wingdings" panose="05000000000000000000" pitchFamily="2" charset="2"/>
              <a:buChar char="§"/>
              <a:defRPr/>
            </a:pPr>
            <a:r>
              <a:rPr lang="en-US" altLang="en-US" sz="2100" dirty="0" smtClean="0">
                <a:effectLst>
                  <a:outerShdw blurRad="38100" dist="38100" dir="2700000" algn="tl">
                    <a:srgbClr val="C0C0C0"/>
                  </a:outerShdw>
                </a:effectLst>
                <a:latin typeface="Arial" panose="020B0604020202020204" pitchFamily="34" charset="0"/>
                <a:cs typeface="Arial" panose="020B0604020202020204" pitchFamily="34" charset="0"/>
              </a:rPr>
              <a:t>“In accordance with their </a:t>
            </a:r>
            <a:r>
              <a:rPr lang="en-US" altLang="en-US" sz="2100" dirty="0" smtClean="0">
                <a:solidFill>
                  <a:srgbClr val="FF0000"/>
                </a:solidFill>
                <a:effectLst>
                  <a:outerShdw blurRad="38100" dist="38100" dir="2700000" algn="tl">
                    <a:srgbClr val="C0C0C0"/>
                  </a:outerShdw>
                </a:effectLst>
                <a:latin typeface="Arial" panose="020B0604020202020204" pitchFamily="34" charset="0"/>
                <a:cs typeface="Arial" panose="020B0604020202020204" pitchFamily="34" charset="0"/>
              </a:rPr>
              <a:t>national powers</a:t>
            </a:r>
            <a:r>
              <a:rPr lang="en-US" altLang="en-US" sz="2100" dirty="0" smtClean="0">
                <a:effectLst>
                  <a:outerShdw blurRad="38100" dist="38100" dir="2700000" algn="tl">
                    <a:srgbClr val="C0C0C0"/>
                  </a:outerShdw>
                </a:effectLst>
                <a:latin typeface="Arial" panose="020B0604020202020204" pitchFamily="34" charset="0"/>
                <a:cs typeface="Arial" panose="020B0604020202020204" pitchFamily="34" charset="0"/>
              </a:rPr>
              <a:t>”</a:t>
            </a:r>
          </a:p>
          <a:p>
            <a:pPr lvl="1"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The capacity to provide international cooperation should go along, and be consistent, with the FIU’s national powers</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57200"/>
            <a:ext cx="891540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Capacity to exchange</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46(2) – </a:t>
            </a:r>
            <a:r>
              <a:rPr lang="en-GB" altLang="en-US" sz="2100" dirty="0" smtClean="0">
                <a:solidFill>
                  <a:srgbClr val="FF0000"/>
                </a:solidFill>
                <a:effectLst>
                  <a:outerShdw blurRad="38100" dist="38100" dir="2700000" algn="tl">
                    <a:srgbClr val="C0C0C0"/>
                  </a:outerShdw>
                </a:effectLst>
                <a:latin typeface="Arial" charset="0"/>
              </a:rPr>
              <a:t>FIUs should “exchange (…) any accessible information that may be relevant to the processing or analysis of information or, if appropriate, to investigation by the FIU” (regarding both “financial transactions” and “natural or legal persons involved”).</a:t>
            </a:r>
          </a:p>
          <a:p>
            <a:pPr marL="431800" indent="-342900">
              <a:spcBef>
                <a:spcPct val="50000"/>
              </a:spcBef>
              <a:buBlip>
                <a:blip r:embed="rId3"/>
              </a:buBlip>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chemeClr val="accent6"/>
                </a:solidFill>
                <a:effectLst>
                  <a:outerShdw blurRad="38100" dist="38100" dir="2700000" algn="tl">
                    <a:srgbClr val="C0C0C0"/>
                  </a:outerShdw>
                </a:effectLst>
                <a:latin typeface="Arial" charset="0"/>
              </a:rPr>
              <a:t>Check legal basis underpinning the FIU`s capacity to exchange:</a:t>
            </a:r>
          </a:p>
          <a:p>
            <a:pPr marL="1349375" lvl="2"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no need for prior </a:t>
            </a:r>
            <a:r>
              <a:rPr lang="en-US" altLang="en-US" sz="2100" dirty="0" err="1"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MoUs</a:t>
            </a: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 no need for international treaties</a:t>
            </a:r>
          </a:p>
          <a:p>
            <a:pPr marL="1349375" lvl="2"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regardless of the existence of prior STRs/SARs on the same cases or subjects and regardless of the type of </a:t>
            </a: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offences</a:t>
            </a:r>
            <a:endParaRPr lang="en-GB" altLang="en-US" sz="2100" b="1" i="1" u="sng" dirty="0">
              <a:latin typeface="Arial" charset="0"/>
            </a:endParaRPr>
          </a:p>
          <a:p>
            <a:pPr lvl="1"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beyond the information already available in STRs/SARs</a:t>
            </a:r>
          </a:p>
          <a:p>
            <a:pPr lvl="1"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also accessed from external sources (see FATF/Egmont/EU provisions: “foreign requests=domestic STRs”)</a:t>
            </a:r>
          </a:p>
          <a:p>
            <a:pPr lvl="1" indent="-342900" algn="just">
              <a:spcBef>
                <a:spcPct val="80000"/>
              </a:spcBef>
              <a:buClr>
                <a:schemeClr val="tx1"/>
              </a:buClr>
              <a:buSzPct val="80000"/>
              <a:buBlip>
                <a:blip r:embed="rId3"/>
              </a:buBlip>
              <a:defRPr/>
            </a:pPr>
            <a:r>
              <a:rPr lang="en-US" altLang="en-US" sz="2100" dirty="0" smtClean="0">
                <a:solidFill>
                  <a:srgbClr val="000099"/>
                </a:solidFill>
                <a:effectLst>
                  <a:outerShdw blurRad="38100" dist="38100" dir="2700000" algn="tl">
                    <a:srgbClr val="C0C0C0"/>
                  </a:outerShdw>
                </a:effectLst>
                <a:latin typeface="Arial" panose="020B0604020202020204" pitchFamily="34" charset="0"/>
                <a:cs typeface="Arial" panose="020B0604020202020204" pitchFamily="34" charset="0"/>
              </a:rPr>
              <a:t>commensurate (“that may be relevant”) to the analytical needs of the requesting counterpart</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Capacity to exchange</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46(2) – FIUs should be able to exchange information either</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spontaneously</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legal basis and statistics or examples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or on request</a:t>
            </a:r>
          </a:p>
          <a:p>
            <a:pPr marL="88900">
              <a:spcBef>
                <a:spcPct val="50000"/>
              </a:spcBef>
              <a:tabLst>
                <a:tab pos="533400" algn="l"/>
              </a:tabLst>
              <a:defRPr/>
            </a:pPr>
            <a:endParaRPr lang="en-GB" altLang="en-US" sz="2100" dirty="0" smtClean="0">
              <a:solidFill>
                <a:srgbClr val="FF0000"/>
              </a:solidFill>
              <a:effectLst>
                <a:outerShdw blurRad="38100" dist="38100" dir="2700000" algn="tl">
                  <a:srgbClr val="C0C0C0"/>
                </a:outerShdw>
              </a:effectLst>
              <a:latin typeface="Arial" charset="0"/>
            </a:endParaRP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in accordance with the Convention </a:t>
            </a:r>
            <a:r>
              <a:rPr lang="en-GB" altLang="en-US" sz="2100" dirty="0" smtClean="0">
                <a:effectLst>
                  <a:outerShdw blurRad="38100" dist="38100" dir="2700000" algn="tl">
                    <a:srgbClr val="C0C0C0"/>
                  </a:outerShdw>
                </a:effectLst>
                <a:latin typeface="Arial" charset="0"/>
              </a:rPr>
              <a:t>(that is, based on its provisions, 	as transposed into domestic law), or</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in accordance with memoranda of understanding compatible with the 	Convention</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existence, nature (are they a pre-requisite for the exchange?) and content (are they in line with the Convention?) of </a:t>
            </a:r>
            <a:r>
              <a:rPr lang="en-GB" altLang="en-US" sz="2100" dirty="0" err="1" smtClean="0">
                <a:solidFill>
                  <a:schemeClr val="accent6">
                    <a:lumMod val="75000"/>
                  </a:schemeClr>
                </a:solidFill>
                <a:effectLst>
                  <a:outerShdw blurRad="38100" dist="38100" dir="2700000" algn="tl">
                    <a:srgbClr val="C0C0C0"/>
                  </a:outerShdw>
                </a:effectLst>
                <a:latin typeface="Arial" charset="0"/>
                <a:sym typeface="Wingdings" pitchFamily="2" charset="2"/>
              </a:rPr>
              <a:t>MoUs</a:t>
            </a:r>
            <a:endParaRPr lang="en-GB" altLang="en-US" sz="2100" dirty="0" smtClean="0">
              <a:solidFill>
                <a:schemeClr val="accent6">
                  <a:lumMod val="75000"/>
                </a:schemeClr>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5339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FIU`s internal status</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46(3) – </a:t>
            </a:r>
            <a:r>
              <a:rPr lang="en-GB" altLang="en-US" sz="2100" dirty="0" smtClean="0">
                <a:solidFill>
                  <a:srgbClr val="FF0000"/>
                </a:solidFill>
                <a:effectLst>
                  <a:outerShdw blurRad="38100" dist="38100" dir="2700000" algn="tl">
                    <a:srgbClr val="C0C0C0"/>
                  </a:outerShdw>
                </a:effectLst>
                <a:latin typeface="Arial" charset="0"/>
              </a:rPr>
              <a:t>“The performance of the functions of the FIUs under this article shall not be affected by their internal status, regardless of whether they are administrative, law enforcement or judicial authorities”.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FIUs can have different nature and organisational status but this is 	“neutral” with respect to their functions (domestic and international)</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Two elements to check specifically, for each of the two sides of the 	exchanges:</a:t>
            </a:r>
          </a:p>
          <a:p>
            <a:pPr marL="990600" lvl="1">
              <a:spcBef>
                <a:spcPct val="50000"/>
              </a:spcBef>
              <a:buBlip>
                <a:blip r:embed="rId3"/>
              </a:buBlip>
              <a:tabLst>
                <a:tab pos="533400" algn="l"/>
              </a:tabLst>
              <a:defRPr/>
            </a:pPr>
            <a:r>
              <a:rPr lang="en-GB" altLang="en-US" sz="2100" u="sng" dirty="0" smtClean="0">
                <a:solidFill>
                  <a:schemeClr val="accent6">
                    <a:lumMod val="75000"/>
                  </a:schemeClr>
                </a:solidFill>
                <a:effectLst>
                  <a:outerShdw blurRad="38100" dist="38100" dir="2700000" algn="tl">
                    <a:srgbClr val="C0C0C0"/>
                  </a:outerShdw>
                </a:effectLst>
                <a:latin typeface="Arial" charset="0"/>
                <a:sym typeface="Wingdings" pitchFamily="2" charset="2"/>
              </a:rPr>
              <a:t>The FIU`s own nature and status</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 should not prevent it from providing requested information to foreign counterparts</a:t>
            </a:r>
          </a:p>
          <a:p>
            <a:pPr marL="990600" lvl="1">
              <a:spcBef>
                <a:spcPct val="50000"/>
              </a:spcBef>
              <a:buBlip>
                <a:blip r:embed="rId3"/>
              </a:buBlip>
              <a:tabLst>
                <a:tab pos="533400" algn="l"/>
              </a:tabLst>
              <a:defRPr/>
            </a:pPr>
            <a:r>
              <a:rPr lang="en-GB" altLang="en-US" sz="2100" u="sng" dirty="0" smtClean="0">
                <a:solidFill>
                  <a:schemeClr val="accent6">
                    <a:lumMod val="75000"/>
                  </a:schemeClr>
                </a:solidFill>
                <a:effectLst>
                  <a:outerShdw blurRad="38100" dist="38100" dir="2700000" algn="tl">
                    <a:srgbClr val="C0C0C0"/>
                  </a:outerShdw>
                </a:effectLst>
                <a:latin typeface="Arial" charset="0"/>
                <a:sym typeface="Wingdings" pitchFamily="2" charset="2"/>
              </a:rPr>
              <a:t>The requesting counterparts` nature and status</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 should not affect or condition the FIU`s capacity to provide cooperation</a:t>
            </a:r>
          </a:p>
          <a:p>
            <a:pPr marL="88900">
              <a:spcBef>
                <a:spcPct val="50000"/>
              </a:spcBef>
              <a:tabLst>
                <a:tab pos="533400" algn="l"/>
              </a:tabLst>
              <a:defRPr/>
            </a:pPr>
            <a:endParaRPr lang="en-GB" altLang="en-US" sz="2100" dirty="0" smtClean="0">
              <a:solidFill>
                <a:schemeClr val="accent6">
                  <a:lumMod val="75000"/>
                </a:schemeClr>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Motivation</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46(4) – </a:t>
            </a:r>
            <a:r>
              <a:rPr lang="en-GB" altLang="en-US" sz="2100" dirty="0" smtClean="0">
                <a:solidFill>
                  <a:srgbClr val="FF0000"/>
                </a:solidFill>
                <a:effectLst>
                  <a:outerShdw blurRad="38100" dist="38100" dir="2700000" algn="tl">
                    <a:srgbClr val="C0C0C0"/>
                  </a:outerShdw>
                </a:effectLst>
                <a:latin typeface="Arial" charset="0"/>
              </a:rPr>
              <a:t>Requests must be motivated:</a:t>
            </a:r>
          </a:p>
          <a:p>
            <a:pPr marL="88900">
              <a:spcBef>
                <a:spcPct val="50000"/>
              </a:spcBef>
              <a:buFont typeface="Arial" pitchFamily="34" charset="0"/>
              <a:buChar char="•"/>
              <a:tabLst>
                <a:tab pos="533400" algn="l"/>
              </a:tabLst>
              <a:defRPr/>
            </a:pPr>
            <a:r>
              <a:rPr lang="en-GB" altLang="en-US" sz="2100" dirty="0" smtClean="0">
                <a:solidFill>
                  <a:srgbClr val="FF0000"/>
                </a:solidFill>
                <a:effectLst>
                  <a:outerShdw blurRad="38100" dist="38100" dir="2700000" algn="tl">
                    <a:srgbClr val="C0C0C0"/>
                  </a:outerShdw>
                </a:effectLst>
                <a:latin typeface="Arial" charset="0"/>
              </a:rPr>
              <a:t> 	“brief statement of the relevant facts known to the requesting FIU”</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rPr>
              <a:t>This should also include the identification of the grounds for suspicion and of the links with the requested jurisdictions </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 </a:t>
            </a:r>
            <a:r>
              <a:rPr lang="en-GB" altLang="en-US" sz="2100" dirty="0" smtClean="0">
                <a:solidFill>
                  <a:schemeClr val="accent6">
                    <a:lumMod val="75000"/>
                  </a:schemeClr>
                </a:solidFill>
                <a:effectLst>
                  <a:outerShdw blurRad="38100" dist="38100" dir="2700000" algn="tl">
                    <a:srgbClr val="C0C0C0"/>
                  </a:outerShdw>
                </a:effectLst>
                <a:latin typeface="Arial" charset="0"/>
              </a:rPr>
              <a:t>no fishing expeditions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indication of the information sought</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Important for the requested FIU to access relevant sources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Indication of “how the information sought will be used”</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Important for the requested FIU to consider possible conditions or limitations and for the “purpose limitation” clause (see art. 46(7))</a:t>
            </a:r>
          </a:p>
          <a:p>
            <a:pPr marL="88900">
              <a:spcBef>
                <a:spcPct val="50000"/>
              </a:spcBef>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legal basis, procedures and practices through which the FIU:</a:t>
            </a:r>
          </a:p>
          <a:p>
            <a:pPr marL="1333500" lvl="1" indent="-342900">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rPr>
              <a:t> </a:t>
            </a:r>
            <a:r>
              <a:rPr lang="en-GB" altLang="en-US" sz="2100" dirty="0" smtClean="0">
                <a:solidFill>
                  <a:schemeClr val="accent6">
                    <a:lumMod val="75000"/>
                  </a:schemeClr>
                </a:solidFill>
                <a:effectLst>
                  <a:outerShdw blurRad="38100" dist="38100" dir="2700000" algn="tl">
                    <a:srgbClr val="C0C0C0"/>
                  </a:outerShdw>
                </a:effectLst>
                <a:latin typeface="Arial" charset="0"/>
              </a:rPr>
              <a:t>	motivates </a:t>
            </a:r>
            <a:r>
              <a:rPr lang="en-GB" altLang="en-US" sz="2100" dirty="0" smtClean="0">
                <a:solidFill>
                  <a:schemeClr val="accent6">
                    <a:lumMod val="75000"/>
                  </a:schemeClr>
                </a:solidFill>
                <a:effectLst>
                  <a:outerShdw blurRad="38100" dist="38100" dir="2700000" algn="tl">
                    <a:srgbClr val="C0C0C0"/>
                  </a:outerShdw>
                </a:effectLst>
                <a:latin typeface="Arial" charset="0"/>
              </a:rPr>
              <a:t>its own requests</a:t>
            </a:r>
          </a:p>
          <a:p>
            <a:pPr marL="1333500" lvl="1" indent="-342900">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rPr>
              <a:t> 	process motivated requests received</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147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Responses</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46(5) – The exchange should be:</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direct and informal, that is upon simple request and “without the need 	for a formal letter of request under applicable conventions or 	agreements”</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capacity to respond directly and informally through the FIU-to-FIU channel; recall 46(1) and 46(2); no need for international governmental procedures</a:t>
            </a:r>
            <a:endParaRPr lang="en-GB" altLang="en-US" sz="2100" dirty="0" smtClean="0">
              <a:solidFill>
                <a:schemeClr val="accent6">
                  <a:lumMod val="75000"/>
                </a:schemeClr>
              </a:solidFill>
              <a:effectLst>
                <a:outerShdw blurRad="38100" dist="38100" dir="2700000" algn="tl">
                  <a:srgbClr val="C0C0C0"/>
                </a:outerShdw>
              </a:effectLst>
              <a:latin typeface="Arial" charset="0"/>
            </a:endParaRP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complete and “multidisciplinary”:</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“the requested FIU shall provide all relevant information sought in the request”, either available or accessible through its powers</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This information should include “accessible financial information and requested law enforcement data”</a:t>
            </a:r>
          </a:p>
          <a:p>
            <a:pPr marL="88900">
              <a:spcBef>
                <a:spcPct val="50000"/>
              </a:spcBef>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rPr>
              <a:t>Check these elements in the legal basis; recall the “neutrality” of the FIU`s nature and organisational status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471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Cases for refusal</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46(6) – </a:t>
            </a:r>
            <a:r>
              <a:rPr lang="en-GB" altLang="en-US" sz="2100" dirty="0" smtClean="0">
                <a:solidFill>
                  <a:srgbClr val="FF0000"/>
                </a:solidFill>
                <a:effectLst>
                  <a:outerShdw blurRad="38100" dist="38100" dir="2700000" algn="tl">
                    <a:srgbClr val="C0C0C0"/>
                  </a:outerShdw>
                </a:effectLst>
                <a:latin typeface="Arial" charset="0"/>
              </a:rPr>
              <a:t>Cases for refusal to the exchange are few and of strict interpretation:</a:t>
            </a:r>
          </a:p>
          <a:p>
            <a:pPr marL="88900">
              <a:spcBef>
                <a:spcPct val="50000"/>
              </a:spcBef>
              <a:buFont typeface="Arial" pitchFamily="34" charset="0"/>
              <a:buChar char="•"/>
              <a:tabLst>
                <a:tab pos="533400" algn="l"/>
              </a:tabLst>
              <a:defRPr/>
            </a:pPr>
            <a:r>
              <a:rPr lang="en-GB" altLang="en-US" sz="2100" dirty="0" smtClean="0">
                <a:solidFill>
                  <a:srgbClr val="FF0000"/>
                </a:solidFill>
                <a:effectLst>
                  <a:outerShdw blurRad="38100" dist="38100" dir="2700000" algn="tl">
                    <a:srgbClr val="C0C0C0"/>
                  </a:outerShdw>
                </a:effectLst>
                <a:latin typeface="Arial" charset="0"/>
              </a:rPr>
              <a:t> 	when the exchange “could lead to impairment of a criminal 	investigation being conducted in the requested Party”</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Of note: the mere existence of a criminal investigation or a legal proceeding cannot be an excuse for refusing cooperation</a:t>
            </a:r>
            <a:endParaRPr lang="en-GB" altLang="en-US" sz="2100" dirty="0" smtClean="0">
              <a:solidFill>
                <a:schemeClr val="accent6">
                  <a:lumMod val="75000"/>
                </a:schemeClr>
              </a:solidFill>
              <a:effectLst>
                <a:outerShdw blurRad="38100" dist="38100" dir="2700000" algn="tl">
                  <a:srgbClr val="C0C0C0"/>
                </a:outerShdw>
              </a:effectLst>
              <a:latin typeface="Arial" charset="0"/>
            </a:endParaRP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“in exceptional circumstances, where divulging the information would 	be clearly disproportionate to the legitimate interests of a natural or 	legal person or the Party concerned or would otherwise not be in 	accordance with fundamental principles of national law”</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how this is translated into domestic provisions and the scope of admitted exceptions</a:t>
            </a:r>
          </a:p>
          <a:p>
            <a:pPr marL="990600" lvl="1">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Need for motivation in all cases of refusal</a:t>
            </a:r>
          </a:p>
          <a:p>
            <a:pPr marL="88900">
              <a:spcBef>
                <a:spcPct val="50000"/>
              </a:spcBef>
              <a:tabLst>
                <a:tab pos="533400" algn="l"/>
              </a:tabLst>
              <a:defRPr/>
            </a:pPr>
            <a:r>
              <a:rPr lang="en-GB" altLang="en-US" sz="2100" u="sng" dirty="0" smtClean="0">
                <a:solidFill>
                  <a:schemeClr val="accent6">
                    <a:lumMod val="75000"/>
                  </a:schemeClr>
                </a:solidFill>
                <a:effectLst>
                  <a:outerShdw blurRad="38100" dist="38100" dir="2700000" algn="tl">
                    <a:srgbClr val="C0C0C0"/>
                  </a:outerShdw>
                </a:effectLst>
                <a:latin typeface="Arial" charset="0"/>
                <a:sym typeface="Wingdings" pitchFamily="2" charset="2"/>
              </a:rPr>
              <a:t>Of </a:t>
            </a:r>
            <a:r>
              <a:rPr lang="en-GB" altLang="en-US" sz="2100" u="sng" dirty="0" smtClean="0">
                <a:solidFill>
                  <a:schemeClr val="accent6">
                    <a:lumMod val="75000"/>
                  </a:schemeClr>
                </a:solidFill>
                <a:effectLst>
                  <a:outerShdw blurRad="38100" dist="38100" dir="2700000" algn="tl">
                    <a:srgbClr val="C0C0C0"/>
                  </a:outerShdw>
                </a:effectLst>
                <a:latin typeface="Arial" charset="0"/>
                <a:sym typeface="Wingdings" pitchFamily="2" charset="2"/>
              </a:rPr>
              <a:t>note:</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	FATF </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and EU standards  </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refusals </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admitted </a:t>
            </a: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in more 				limited circumstances</a:t>
            </a:r>
            <a:endParaRPr lang="en-GB" altLang="en-US" sz="2100" b="1" i="1" u="sng" dirty="0" smtClean="0">
              <a:solidFill>
                <a:schemeClr val="accent6">
                  <a:lumMod val="75000"/>
                </a:schemeClr>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224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Purpose limitation, conditions, consent for further use</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46(7) – Information received can only be:</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used for purposes laid down in par. 1 (assemble, analyse, investigate </a:t>
            </a:r>
            <a:r>
              <a:rPr lang="en-GB" altLang="en-US" sz="2100" dirty="0" smtClean="0">
                <a:solidFill>
                  <a:srgbClr val="FF0000"/>
                </a:solidFill>
                <a:effectLst>
                  <a:outerShdw blurRad="38100" dist="38100" dir="2700000" algn="tl">
                    <a:srgbClr val="C0C0C0"/>
                  </a:outerShdw>
                </a:effectLst>
                <a:latin typeface="Arial" charset="0"/>
              </a:rPr>
              <a:t>	information </a:t>
            </a:r>
            <a:r>
              <a:rPr lang="en-GB" altLang="en-US" sz="2100" dirty="0" smtClean="0">
                <a:solidFill>
                  <a:srgbClr val="FF0000"/>
                </a:solidFill>
                <a:effectLst>
                  <a:outerShdw blurRad="38100" dist="38100" dir="2700000" algn="tl">
                    <a:srgbClr val="C0C0C0"/>
                  </a:outerShdw>
                </a:effectLst>
                <a:latin typeface="Arial" charset="0"/>
              </a:rPr>
              <a:t>related to ML or TF)</a:t>
            </a:r>
          </a:p>
          <a:p>
            <a:pPr marL="990600" lvl="1">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sym typeface="Wingdings" pitchFamily="2" charset="2"/>
              </a:rPr>
              <a:t>Also based on the indication, in the request, of how the information sought will be used (par. 4)</a:t>
            </a:r>
            <a:endParaRPr lang="en-GB" altLang="en-US" sz="2100" dirty="0" smtClean="0">
              <a:effectLst>
                <a:outerShdw blurRad="38100" dist="38100" dir="2700000" algn="tl">
                  <a:srgbClr val="C0C0C0"/>
                </a:outerShdw>
              </a:effectLst>
              <a:latin typeface="Arial" charset="0"/>
            </a:endParaRP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kept within the FIU, under appropriate confidentiality and security </a:t>
            </a:r>
            <a:r>
              <a:rPr lang="en-GB" altLang="en-US" sz="2100" dirty="0" smtClean="0">
                <a:solidFill>
                  <a:srgbClr val="FF0000"/>
                </a:solidFill>
                <a:effectLst>
                  <a:outerShdw blurRad="38100" dist="38100" dir="2700000" algn="tl">
                    <a:srgbClr val="C0C0C0"/>
                  </a:outerShdw>
                </a:effectLst>
                <a:latin typeface="Arial" charset="0"/>
              </a:rPr>
              <a:t>	conditions</a:t>
            </a:r>
            <a:r>
              <a:rPr lang="en-GB" altLang="en-US" sz="2100" dirty="0" smtClean="0">
                <a:solidFill>
                  <a:srgbClr val="FF0000"/>
                </a:solidFill>
                <a:effectLst>
                  <a:outerShdw blurRad="38100" dist="38100" dir="2700000" algn="tl">
                    <a:srgbClr val="C0C0C0"/>
                  </a:outerShdw>
                </a:effectLst>
                <a:latin typeface="Arial" charset="0"/>
              </a:rPr>
              <a:t>, and not disseminated to a third party</a:t>
            </a:r>
          </a:p>
          <a:p>
            <a:pPr marL="88900">
              <a:spcBef>
                <a:spcPct val="50000"/>
              </a:spcBef>
              <a:buFont typeface="Arial" pitchFamily="34" charset="0"/>
              <a:buChar char="•"/>
              <a:tabLst>
                <a:tab pos="533400" algn="l"/>
              </a:tabLst>
              <a:defRPr/>
            </a:pPr>
            <a:r>
              <a:rPr lang="en-GB" altLang="en-US" sz="2100" dirty="0" smtClean="0">
                <a:solidFill>
                  <a:srgbClr val="FF0000"/>
                </a:solidFill>
                <a:effectLst>
                  <a:outerShdw blurRad="38100" dist="38100" dir="2700000" algn="tl">
                    <a:srgbClr val="C0C0C0"/>
                  </a:outerShdw>
                </a:effectLst>
                <a:latin typeface="Arial" charset="0"/>
              </a:rPr>
              <a:t> 	used exclusively for analytical purposes</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Unless </a:t>
            </a:r>
            <a:r>
              <a:rPr lang="en-GB" altLang="en-US" sz="2100" dirty="0" smtClean="0">
                <a:solidFill>
                  <a:srgbClr val="FF0000"/>
                </a:solidFill>
                <a:effectLst>
                  <a:outerShdw blurRad="38100" dist="38100" dir="2700000" algn="tl">
                    <a:srgbClr val="C0C0C0"/>
                  </a:outerShdw>
                </a:effectLst>
                <a:latin typeface="Arial" charset="0"/>
              </a:rPr>
              <a:t>prior consent </a:t>
            </a:r>
            <a:r>
              <a:rPr lang="en-GB" altLang="en-US" sz="2100" dirty="0" smtClean="0">
                <a:effectLst>
                  <a:outerShdw blurRad="38100" dist="38100" dir="2700000" algn="tl">
                    <a:srgbClr val="C0C0C0"/>
                  </a:outerShdw>
                </a:effectLst>
                <a:latin typeface="Arial" charset="0"/>
              </a:rPr>
              <a:t>is provided by the transmitting FIU</a:t>
            </a:r>
            <a:endPar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endParaRPr>
          </a:p>
          <a:p>
            <a:pPr marL="431800" indent="-342900">
              <a:spcBef>
                <a:spcPct val="50000"/>
              </a:spcBef>
              <a:buBlip>
                <a:blip r:embed="rId3"/>
              </a:buBlip>
              <a:tabLst>
                <a:tab pos="533400" algn="l"/>
              </a:tabLst>
              <a:defRPr/>
            </a:pPr>
            <a:r>
              <a:rPr lang="en-GB" altLang="en-US" sz="2100" dirty="0" smtClean="0">
                <a:solidFill>
                  <a:schemeClr val="accent6">
                    <a:lumMod val="75000"/>
                  </a:schemeClr>
                </a:solidFill>
                <a:effectLst>
                  <a:outerShdw blurRad="38100" dist="38100" dir="2700000" algn="tl">
                    <a:srgbClr val="C0C0C0"/>
                  </a:outerShdw>
                </a:effectLst>
                <a:latin typeface="Arial" charset="0"/>
                <a:sym typeface="Wingdings" pitchFamily="2" charset="2"/>
              </a:rPr>
              <a:t>Check that these requirements are properly reflected in the legal basis on how the FIU uses and treats information received through international cooperation; recall the confidentiality requirements (art. 46(11)).</a:t>
            </a:r>
            <a:endParaRPr lang="en-GB" altLang="en-US" sz="2100" b="1" i="1" u="sng" dirty="0" smtClean="0">
              <a:solidFill>
                <a:schemeClr val="accent6">
                  <a:lumMod val="75000"/>
                </a:schemeClr>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5123"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5124"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5125"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99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900" b="1">
                <a:solidFill>
                  <a:srgbClr val="000099"/>
                </a:solidFill>
                <a:effectLst>
                  <a:outerShdw blurRad="38100" dist="38100" dir="2700000" algn="tl">
                    <a:srgbClr val="C0C0C0"/>
                  </a:outerShdw>
                </a:effectLst>
                <a:latin typeface="Century Gothic" pitchFamily="34" charset="0"/>
              </a:rPr>
              <a:t>					     </a:t>
            </a:r>
            <a:r>
              <a:rPr lang="en-GB" altLang="en-US" sz="1800" b="1">
                <a:solidFill>
                  <a:srgbClr val="006600"/>
                </a:solidFill>
                <a:effectLst>
                  <a:outerShdw blurRad="38100" dist="38100" dir="2700000" algn="tl">
                    <a:srgbClr val="C0C0C0"/>
                  </a:outerShdw>
                </a:effectLst>
                <a:latin typeface="Century Gothic" pitchFamily="34" charset="0"/>
              </a:rPr>
              <a:t>CETS 198</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5127"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69992" name="Text Box 8"/>
          <p:cNvSpPr txBox="1">
            <a:spLocks noChangeArrowheads="1"/>
          </p:cNvSpPr>
          <p:nvPr/>
        </p:nvSpPr>
        <p:spPr bwMode="auto">
          <a:xfrm>
            <a:off x="0" y="64008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14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6600"/>
              </a:solidFill>
              <a:effectLst>
                <a:outerShdw blurRad="38100" dist="38100" dir="2700000" algn="tl">
                  <a:srgbClr val="C0C0C0"/>
                </a:outerShdw>
              </a:effectLst>
              <a:latin typeface="Century Gothic" pitchFamily="34" charset="0"/>
            </a:endParaRPr>
          </a:p>
        </p:txBody>
      </p:sp>
      <p:sp>
        <p:nvSpPr>
          <p:cNvPr id="5129"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69998" name="Text Box 14"/>
          <p:cNvSpPr txBox="1">
            <a:spLocks noChangeArrowheads="1"/>
          </p:cNvSpPr>
          <p:nvPr/>
        </p:nvSpPr>
        <p:spPr bwMode="auto">
          <a:xfrm>
            <a:off x="228600" y="381000"/>
            <a:ext cx="8763000" cy="5761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spcBef>
                <a:spcPct val="50000"/>
              </a:spcBef>
              <a:defRPr/>
            </a:pPr>
            <a:r>
              <a:rPr lang="en-GB" altLang="en-US" sz="2600" b="1" dirty="0" smtClean="0">
                <a:solidFill>
                  <a:srgbClr val="CC6600"/>
                </a:solidFill>
                <a:effectLst>
                  <a:outerShdw blurRad="38100" dist="38100" dir="2700000" algn="tl">
                    <a:srgbClr val="C0C0C0"/>
                  </a:outerShdw>
                </a:effectLst>
                <a:latin typeface="Arial" charset="0"/>
              </a:rPr>
              <a:t>Introduction</a:t>
            </a:r>
            <a:endParaRPr lang="en-GB" altLang="en-US" b="1" dirty="0" smtClean="0">
              <a:solidFill>
                <a:srgbClr val="CC6600"/>
              </a:solidFill>
              <a:effectLst>
                <a:outerShdw blurRad="38100" dist="38100" dir="2700000" algn="tl">
                  <a:srgbClr val="C0C0C0"/>
                </a:outerShdw>
              </a:effectLst>
              <a:latin typeface="Arial" charset="0"/>
            </a:endParaRPr>
          </a:p>
          <a:p>
            <a:pPr marL="368300">
              <a:lnSpc>
                <a:spcPct val="90000"/>
              </a:lnSpc>
              <a:spcBef>
                <a:spcPct val="70000"/>
              </a:spcBef>
              <a:buClr>
                <a:schemeClr val="tx1"/>
              </a:buClr>
              <a:buSzPct val="70000"/>
              <a:buFont typeface="Wingdings" pitchFamily="2" charset="2"/>
              <a:buChar char="Ø"/>
              <a:defRPr/>
            </a:pPr>
            <a:r>
              <a:rPr lang="en-GB" altLang="en-US" u="sng" dirty="0" smtClean="0">
                <a:solidFill>
                  <a:srgbClr val="FF0000"/>
                </a:solidFill>
                <a:effectLst>
                  <a:outerShdw blurRad="38100" dist="38100" dir="2700000" algn="tl">
                    <a:srgbClr val="C0C0C0"/>
                  </a:outerShdw>
                </a:effectLst>
                <a:latin typeface="Arial" charset="0"/>
              </a:rPr>
              <a:t>Scope of the Monitoring</a:t>
            </a:r>
            <a:r>
              <a:rPr lang="en-GB" altLang="en-US" dirty="0" smtClean="0">
                <a:effectLst>
                  <a:outerShdw blurRad="38100" dist="38100" dir="2700000" algn="tl">
                    <a:srgbClr val="C0C0C0"/>
                  </a:outerShdw>
                </a:effectLst>
                <a:latin typeface="Arial" charset="0"/>
              </a:rPr>
              <a:t>: provisions in the Convention which are not covered by other relevant international standards on which mutual evaluations are carried out</a:t>
            </a:r>
          </a:p>
          <a:p>
            <a:pPr marL="368300">
              <a:lnSpc>
                <a:spcPct val="90000"/>
              </a:lnSpc>
              <a:spcBef>
                <a:spcPct val="70000"/>
              </a:spcBef>
              <a:buClr>
                <a:schemeClr val="tx1"/>
              </a:buClr>
              <a:buSzPct val="70000"/>
              <a:buFont typeface="Wingdings" pitchFamily="2" charset="2"/>
              <a:buChar char="Ø"/>
              <a:defRPr/>
            </a:pPr>
            <a:r>
              <a:rPr lang="en-GB" altLang="en-US" u="sng" dirty="0" smtClean="0">
                <a:solidFill>
                  <a:srgbClr val="FF0000"/>
                </a:solidFill>
                <a:effectLst>
                  <a:outerShdw blurRad="38100" dist="38100" dir="2700000" algn="tl">
                    <a:srgbClr val="C0C0C0"/>
                  </a:outerShdw>
                </a:effectLst>
                <a:latin typeface="Arial" charset="0"/>
              </a:rPr>
              <a:t>Provisions on FIUs</a:t>
            </a:r>
            <a:r>
              <a:rPr lang="en-GB" altLang="en-US" dirty="0" smtClean="0">
                <a:effectLst>
                  <a:outerShdw blurRad="38100" dist="38100" dir="2700000" algn="tl">
                    <a:srgbClr val="C0C0C0"/>
                  </a:outerShdw>
                </a:effectLst>
                <a:latin typeface="Arial" charset="0"/>
              </a:rPr>
              <a:t>: focus specifically on international cooperation where </a:t>
            </a:r>
            <a:r>
              <a:rPr lang="en-GB" altLang="en-US" dirty="0" smtClean="0">
                <a:effectLst>
                  <a:outerShdw blurRad="38100" dist="38100" dir="2700000" algn="tl">
                    <a:srgbClr val="C0C0C0"/>
                  </a:outerShdw>
                </a:effectLst>
                <a:latin typeface="Arial" charset="0"/>
              </a:rPr>
              <a:t>the </a:t>
            </a:r>
            <a:r>
              <a:rPr lang="en-GB" altLang="en-US" dirty="0" smtClean="0">
                <a:effectLst>
                  <a:outerShdw blurRad="38100" dist="38100" dir="2700000" algn="tl">
                    <a:srgbClr val="C0C0C0"/>
                  </a:outerShdw>
                </a:effectLst>
                <a:latin typeface="Arial" charset="0"/>
              </a:rPr>
              <a:t>Convention added more value</a:t>
            </a:r>
          </a:p>
          <a:p>
            <a:pPr marL="368300">
              <a:lnSpc>
                <a:spcPct val="90000"/>
              </a:lnSpc>
              <a:spcBef>
                <a:spcPct val="70000"/>
              </a:spcBef>
              <a:buClr>
                <a:schemeClr val="tx1"/>
              </a:buClr>
              <a:buSzPct val="70000"/>
              <a:buFont typeface="Wingdings" pitchFamily="2" charset="2"/>
              <a:buChar char="Ø"/>
              <a:defRPr/>
            </a:pPr>
            <a:r>
              <a:rPr lang="en-GB" altLang="en-US" u="sng" dirty="0" smtClean="0">
                <a:solidFill>
                  <a:srgbClr val="FF0000"/>
                </a:solidFill>
                <a:effectLst>
                  <a:outerShdw blurRad="38100" dist="38100" dir="2700000" algn="tl">
                    <a:srgbClr val="C0C0C0"/>
                  </a:outerShdw>
                </a:effectLst>
                <a:latin typeface="Arial" charset="0"/>
              </a:rPr>
              <a:t>Structured Questionnaire</a:t>
            </a:r>
            <a:r>
              <a:rPr lang="en-GB" altLang="en-US" dirty="0" smtClean="0">
                <a:effectLst>
                  <a:outerShdw blurRad="38100" dist="38100" dir="2700000" algn="tl">
                    <a:srgbClr val="C0C0C0"/>
                  </a:outerShdw>
                </a:effectLst>
                <a:latin typeface="Arial" charset="0"/>
              </a:rPr>
              <a:t>, through which Parties are required to provide information</a:t>
            </a:r>
          </a:p>
          <a:p>
            <a:pPr marL="368300">
              <a:lnSpc>
                <a:spcPct val="90000"/>
              </a:lnSpc>
              <a:spcBef>
                <a:spcPct val="70000"/>
              </a:spcBef>
              <a:buClr>
                <a:schemeClr val="tx1"/>
              </a:buClr>
              <a:buSzPct val="70000"/>
              <a:buFont typeface="Wingdings" pitchFamily="2" charset="2"/>
              <a:buChar char="Ø"/>
              <a:defRPr/>
            </a:pPr>
            <a:r>
              <a:rPr lang="en-GB" altLang="en-US" u="sng" dirty="0" smtClean="0">
                <a:solidFill>
                  <a:srgbClr val="FF0000"/>
                </a:solidFill>
                <a:effectLst>
                  <a:outerShdw blurRad="38100" dist="38100" dir="2700000" algn="tl">
                    <a:srgbClr val="C0C0C0"/>
                  </a:outerShdw>
                </a:effectLst>
                <a:latin typeface="Arial" charset="0"/>
              </a:rPr>
              <a:t>Desk review</a:t>
            </a:r>
            <a:r>
              <a:rPr lang="en-GB" altLang="en-US" dirty="0" smtClean="0">
                <a:solidFill>
                  <a:srgbClr val="FF0000"/>
                </a:solidFill>
                <a:effectLst>
                  <a:outerShdw blurRad="38100" dist="38100" dir="2700000" algn="tl">
                    <a:srgbClr val="C0C0C0"/>
                  </a:outerShdw>
                </a:effectLst>
                <a:latin typeface="Arial" charset="0"/>
              </a:rPr>
              <a:t> </a:t>
            </a:r>
            <a:r>
              <a:rPr lang="en-GB" altLang="en-US" dirty="0" smtClean="0">
                <a:effectLst>
                  <a:outerShdw blurRad="38100" dist="38100" dir="2700000" algn="tl">
                    <a:srgbClr val="C0C0C0"/>
                  </a:outerShdw>
                </a:effectLst>
                <a:latin typeface="Arial" charset="0"/>
              </a:rPr>
              <a:t>by the Secretariat and Rapporteurs</a:t>
            </a:r>
          </a:p>
          <a:p>
            <a:pPr lvl="1">
              <a:lnSpc>
                <a:spcPct val="90000"/>
              </a:lnSpc>
              <a:spcBef>
                <a:spcPct val="70000"/>
              </a:spcBef>
              <a:buClr>
                <a:schemeClr val="tx1"/>
              </a:buClr>
              <a:buSzPct val="60000"/>
              <a:buFont typeface="Wingdings" pitchFamily="2" charset="2"/>
              <a:buChar char="§"/>
              <a:defRPr/>
            </a:pPr>
            <a:r>
              <a:rPr lang="en-GB" altLang="en-US" sz="2000" b="1" dirty="0" smtClean="0">
                <a:effectLst>
                  <a:outerShdw blurRad="38100" dist="38100" dir="2700000" algn="tl">
                    <a:srgbClr val="C0C0C0"/>
                  </a:outerShdw>
                </a:effectLst>
                <a:latin typeface="Arial" charset="0"/>
              </a:rPr>
              <a:t>Possibility to request additional information</a:t>
            </a:r>
          </a:p>
          <a:p>
            <a:pPr lvl="1">
              <a:lnSpc>
                <a:spcPct val="90000"/>
              </a:lnSpc>
              <a:spcBef>
                <a:spcPct val="70000"/>
              </a:spcBef>
              <a:buClr>
                <a:schemeClr val="tx1"/>
              </a:buClr>
              <a:buSzPct val="60000"/>
              <a:buFont typeface="Wingdings" pitchFamily="2" charset="2"/>
              <a:buChar char="§"/>
              <a:defRPr/>
            </a:pPr>
            <a:r>
              <a:rPr lang="en-GB" altLang="en-US" sz="2000" b="1" dirty="0" smtClean="0">
                <a:effectLst>
                  <a:outerShdw blurRad="38100" dist="38100" dir="2700000" algn="tl">
                    <a:srgbClr val="C0C0C0"/>
                  </a:outerShdw>
                </a:effectLst>
                <a:latin typeface="Arial" charset="0"/>
              </a:rPr>
              <a:t>Possibility to conduct onsite visits</a:t>
            </a:r>
          </a:p>
          <a:p>
            <a:pPr marL="368300">
              <a:lnSpc>
                <a:spcPct val="90000"/>
              </a:lnSpc>
              <a:spcBef>
                <a:spcPct val="70000"/>
              </a:spcBef>
              <a:buClr>
                <a:schemeClr val="tx1"/>
              </a:buClr>
              <a:buSzPct val="60000"/>
              <a:buBlip>
                <a:blip r:embed="rId3"/>
              </a:buBlip>
              <a:defRPr/>
            </a:pPr>
            <a:r>
              <a:rPr lang="en-GB" altLang="en-US" u="sng" dirty="0" smtClean="0">
                <a:solidFill>
                  <a:schemeClr val="accent6"/>
                </a:solidFill>
                <a:effectLst>
                  <a:outerShdw blurRad="38100" dist="38100" dir="2700000" algn="tl">
                    <a:srgbClr val="C0C0C0"/>
                  </a:outerShdw>
                </a:effectLst>
                <a:latin typeface="Arial" charset="0"/>
              </a:rPr>
              <a:t>Consult </a:t>
            </a:r>
            <a:r>
              <a:rPr lang="en-GB" altLang="en-US" u="sng" dirty="0" smtClean="0">
                <a:solidFill>
                  <a:schemeClr val="accent6"/>
                </a:solidFill>
                <a:effectLst>
                  <a:outerShdw blurRad="38100" dist="38100" dir="2700000" algn="tl">
                    <a:srgbClr val="C0C0C0"/>
                  </a:outerShdw>
                </a:effectLst>
                <a:latin typeface="Arial" charset="0"/>
              </a:rPr>
              <a:t>MEs </a:t>
            </a:r>
            <a:r>
              <a:rPr lang="en-GB" altLang="en-US" dirty="0" smtClean="0">
                <a:solidFill>
                  <a:schemeClr val="accent6"/>
                </a:solidFill>
                <a:effectLst>
                  <a:outerShdw blurRad="38100" dist="38100" dir="2700000" algn="tl">
                    <a:srgbClr val="C0C0C0"/>
                  </a:outerShdw>
                </a:effectLst>
                <a:latin typeface="Arial" charset="0"/>
              </a:rPr>
              <a:t>on </a:t>
            </a:r>
            <a:r>
              <a:rPr lang="en-GB" altLang="en-US" dirty="0" smtClean="0">
                <a:solidFill>
                  <a:schemeClr val="accent6"/>
                </a:solidFill>
                <a:effectLst>
                  <a:outerShdw blurRad="38100" dist="38100" dir="2700000" algn="tl">
                    <a:srgbClr val="C0C0C0"/>
                  </a:outerShdw>
                </a:effectLst>
                <a:latin typeface="Arial" charset="0"/>
              </a:rPr>
              <a:t>Recs </a:t>
            </a:r>
            <a:r>
              <a:rPr lang="en-GB" altLang="en-US" dirty="0" smtClean="0">
                <a:solidFill>
                  <a:schemeClr val="accent6"/>
                </a:solidFill>
                <a:effectLst>
                  <a:outerShdw blurRad="38100" dist="38100" dir="2700000" algn="tl">
                    <a:srgbClr val="C0C0C0"/>
                  </a:outerShdw>
                </a:effectLst>
                <a:latin typeface="Arial" charset="0"/>
              </a:rPr>
              <a:t>29 and 40 and on </a:t>
            </a:r>
            <a:r>
              <a:rPr lang="en-GB" altLang="en-US" dirty="0" smtClean="0">
                <a:solidFill>
                  <a:schemeClr val="accent6"/>
                </a:solidFill>
                <a:effectLst>
                  <a:outerShdw blurRad="38100" dist="38100" dir="2700000" algn="tl">
                    <a:srgbClr val="C0C0C0"/>
                  </a:outerShdw>
                </a:effectLst>
                <a:latin typeface="Arial" charset="0"/>
              </a:rPr>
              <a:t>“IOs” </a:t>
            </a:r>
            <a:r>
              <a:rPr lang="en-GB" altLang="en-US" dirty="0" smtClean="0">
                <a:solidFill>
                  <a:schemeClr val="accent6"/>
                </a:solidFill>
                <a:effectLst>
                  <a:outerShdw blurRad="38100" dist="38100" dir="2700000" algn="tl">
                    <a:srgbClr val="C0C0C0"/>
                  </a:outerShdw>
                </a:effectLst>
                <a:latin typeface="Arial" charset="0"/>
              </a:rPr>
              <a:t>2 and 6</a:t>
            </a:r>
            <a:endParaRPr lang="en-US" altLang="en-US" dirty="0" smtClean="0">
              <a:solidFill>
                <a:schemeClr val="accent6"/>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Conditions, limitations</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46(8) – </a:t>
            </a:r>
            <a:r>
              <a:rPr lang="en-GB" altLang="en-US" sz="2100" dirty="0" smtClean="0">
                <a:solidFill>
                  <a:srgbClr val="FF0000"/>
                </a:solidFill>
                <a:effectLst>
                  <a:outerShdw blurRad="38100" dist="38100" dir="2700000" algn="tl">
                    <a:srgbClr val="C0C0C0"/>
                  </a:outerShdw>
                </a:effectLst>
                <a:latin typeface="Arial" charset="0"/>
              </a:rPr>
              <a:t>“When transmitting information or documents (...) the transmitting FIU may impose restrictions and conditions on the use of information for purposes other than those stipulated in par. 7. The receiving FIU shall comply with any such restrictions and conditions”.</a:t>
            </a:r>
          </a:p>
          <a:p>
            <a:pPr marL="88900">
              <a:spcBef>
                <a:spcPct val="50000"/>
              </a:spcBef>
              <a:tabLst>
                <a:tab pos="533400" algn="l"/>
              </a:tabLst>
              <a:defRPr/>
            </a:pPr>
            <a:r>
              <a:rPr lang="en-GB" altLang="en-US" sz="2100" u="sng" dirty="0" smtClean="0">
                <a:effectLst>
                  <a:outerShdw blurRad="38100" dist="38100" dir="2700000" algn="tl">
                    <a:srgbClr val="C0C0C0"/>
                  </a:outerShdw>
                </a:effectLst>
                <a:latin typeface="Arial" charset="0"/>
              </a:rPr>
              <a:t>In relation to responses</a:t>
            </a:r>
            <a:r>
              <a:rPr lang="en-GB" altLang="en-US" sz="2100" dirty="0" smtClean="0">
                <a:effectLst>
                  <a:outerShdw blurRad="38100" dist="38100" dir="2700000" algn="tl">
                    <a:srgbClr val="C0C0C0"/>
                  </a:outerShdw>
                </a:effectLst>
                <a:latin typeface="Arial" charset="0"/>
              </a:rPr>
              <a:t>:	</a:t>
            </a:r>
            <a:r>
              <a:rPr lang="en-GB" altLang="en-US" sz="2100" dirty="0" smtClean="0">
                <a:solidFill>
                  <a:schemeClr val="accent6"/>
                </a:solidFill>
                <a:effectLst>
                  <a:outerShdw blurRad="38100" dist="38100" dir="2700000" algn="tl">
                    <a:srgbClr val="C0C0C0"/>
                  </a:outerShdw>
                </a:effectLst>
                <a:latin typeface="Arial" charset="0"/>
              </a:rPr>
              <a:t>check if the legal basis requires that 						restrictions and conditions be 							systematically imposed thereby 						obstructing cooperation</a:t>
            </a:r>
          </a:p>
          <a:p>
            <a:pPr marL="88900">
              <a:spcBef>
                <a:spcPct val="50000"/>
              </a:spcBef>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					check the FIU`s practice in this respect 					(what conditions are imposed under which 					circumstances)</a:t>
            </a:r>
          </a:p>
          <a:p>
            <a:pPr marL="88900">
              <a:spcBef>
                <a:spcPct val="50000"/>
              </a:spcBef>
              <a:tabLst>
                <a:tab pos="533400" algn="l"/>
              </a:tabLst>
              <a:defRPr/>
            </a:pPr>
            <a:r>
              <a:rPr lang="en-GB" altLang="en-US" sz="2100" u="sng" dirty="0" smtClean="0">
                <a:effectLst>
                  <a:outerShdw blurRad="38100" dist="38100" dir="2700000" algn="tl">
                    <a:srgbClr val="C0C0C0"/>
                  </a:outerShdw>
                </a:effectLst>
                <a:latin typeface="Arial" charset="0"/>
              </a:rPr>
              <a:t>In relation to requests</a:t>
            </a:r>
            <a:r>
              <a:rPr lang="en-GB" altLang="en-US" sz="2100" dirty="0" smtClean="0">
                <a:effectLst>
                  <a:outerShdw blurRad="38100" dist="38100" dir="2700000" algn="tl">
                    <a:srgbClr val="C0C0C0"/>
                  </a:outerShdw>
                </a:effectLst>
                <a:latin typeface="Arial" charset="0"/>
              </a:rPr>
              <a:t>:		</a:t>
            </a:r>
            <a:r>
              <a:rPr lang="en-GB" altLang="en-US" sz="2100" dirty="0" smtClean="0">
                <a:solidFill>
                  <a:schemeClr val="accent6"/>
                </a:solidFill>
                <a:effectLst>
                  <a:outerShdw blurRad="38100" dist="38100" dir="2700000" algn="tl">
                    <a:srgbClr val="C0C0C0"/>
                  </a:outerShdw>
                </a:effectLst>
                <a:latin typeface="Arial" charset="0"/>
              </a:rPr>
              <a:t>check, both in the legal basis and in 						operational practices, that the FIU is 						required to comply with possible 						restrictions or conditions imposed by 						providing counterparts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5501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Consent for further use</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46(9) – “Where a Party </a:t>
            </a:r>
            <a:r>
              <a:rPr lang="en-GB" altLang="en-US" sz="2100" dirty="0" smtClean="0">
                <a:solidFill>
                  <a:srgbClr val="FF0000"/>
                </a:solidFill>
                <a:effectLst>
                  <a:outerShdw blurRad="38100" dist="38100" dir="2700000" algn="tl">
                    <a:srgbClr val="C0C0C0"/>
                  </a:outerShdw>
                </a:effectLst>
                <a:latin typeface="Arial" charset="0"/>
              </a:rPr>
              <a:t>wishes to use transmitted information or documents for criminal investigations or prosecutions</a:t>
            </a:r>
            <a:r>
              <a:rPr lang="en-GB" altLang="en-US" sz="2100" dirty="0" smtClean="0">
                <a:effectLst>
                  <a:outerShdw blurRad="38100" dist="38100" dir="2700000" algn="tl">
                    <a:srgbClr val="C0C0C0"/>
                  </a:outerShdw>
                </a:effectLst>
                <a:latin typeface="Arial" charset="0"/>
              </a:rPr>
              <a:t>” in relation to ML or TF cases: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It has to obtain a </a:t>
            </a:r>
            <a:r>
              <a:rPr lang="en-GB" altLang="en-US" sz="2100" dirty="0" smtClean="0">
                <a:solidFill>
                  <a:srgbClr val="FF0000"/>
                </a:solidFill>
                <a:effectLst>
                  <a:outerShdw blurRad="38100" dist="38100" dir="2700000" algn="tl">
                    <a:srgbClr val="C0C0C0"/>
                  </a:outerShdw>
                </a:effectLst>
                <a:latin typeface="Arial" charset="0"/>
              </a:rPr>
              <a:t>prior consent </a:t>
            </a:r>
            <a:r>
              <a:rPr lang="en-GB" altLang="en-US" sz="2100" dirty="0" smtClean="0">
                <a:effectLst>
                  <a:outerShdw blurRad="38100" dist="38100" dir="2700000" algn="tl">
                    <a:srgbClr val="C0C0C0"/>
                  </a:outerShdw>
                </a:effectLst>
                <a:latin typeface="Arial" charset="0"/>
              </a:rPr>
              <a:t>by the FIU that has provided the 	information</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that this constraint is on the use of the information exchanged is properly reflected in the legal basis and consistently applied</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The providing FIU </a:t>
            </a:r>
            <a:r>
              <a:rPr lang="en-GB" altLang="en-US" sz="2100" dirty="0" smtClean="0">
                <a:solidFill>
                  <a:srgbClr val="FF0000"/>
                </a:solidFill>
                <a:effectLst>
                  <a:outerShdw blurRad="38100" dist="38100" dir="2700000" algn="tl">
                    <a:srgbClr val="C0C0C0"/>
                  </a:outerShdw>
                </a:effectLst>
                <a:latin typeface="Arial" charset="0"/>
              </a:rPr>
              <a:t>“may not refuse its consent (...) unless it does so 	on the basis of restrictions under its national law or conditions 	referred to in par. 6”</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the legal basis about refusing the consent for further use or dissemination</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3239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Confidentiality/security</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46(10) – </a:t>
            </a:r>
            <a:r>
              <a:rPr lang="en-GB" altLang="en-US" sz="2100" dirty="0" smtClean="0">
                <a:solidFill>
                  <a:srgbClr val="FF0000"/>
                </a:solidFill>
                <a:effectLst>
                  <a:outerShdw blurRad="38100" dist="38100" dir="2700000" algn="tl">
                    <a:srgbClr val="C0C0C0"/>
                  </a:outerShdw>
                </a:effectLst>
                <a:latin typeface="Arial" charset="0"/>
              </a:rPr>
              <a:t>“FIUs shall undertake all necessary measures, including security measures, to ensure that information submitted under this article is not accessible by any other authorities, agencies or departments”</a:t>
            </a:r>
            <a:r>
              <a:rPr lang="en-GB" altLang="en-US" sz="2100" dirty="0" smtClean="0">
                <a:effectLst>
                  <a:outerShdw blurRad="38100" dist="38100" dir="2700000" algn="tl">
                    <a:srgbClr val="C0C0C0"/>
                  </a:outerShdw>
                </a:effectLst>
                <a:latin typeface="Arial" charset="0"/>
              </a:rPr>
              <a:t>.</a:t>
            </a:r>
          </a:p>
          <a:p>
            <a:pPr marL="431800" indent="-342900">
              <a:spcBef>
                <a:spcPct val="50000"/>
              </a:spcBef>
              <a:buBlip>
                <a:blip r:embed="rId3"/>
              </a:buBlip>
              <a:tabLst>
                <a:tab pos="533400" algn="l"/>
              </a:tabLst>
              <a:defRPr/>
            </a:pPr>
            <a:r>
              <a:rPr lang="en-GB" altLang="en-US" sz="2100" dirty="0" smtClean="0">
                <a:effectLst>
                  <a:outerShdw blurRad="38100" dist="38100" dir="2700000" algn="tl">
                    <a:srgbClr val="C0C0C0"/>
                  </a:outerShdw>
                </a:effectLst>
                <a:latin typeface="Arial" charset="0"/>
              </a:rPr>
              <a:t> 	check the legal basis, measures and procedures about the 	confidentiality and security status for exchanged information</a:t>
            </a:r>
          </a:p>
          <a:p>
            <a:pPr marL="431800" indent="-342900">
              <a:spcBef>
                <a:spcPct val="50000"/>
              </a:spcBef>
              <a:buBlip>
                <a:blip r:embed="rId3"/>
              </a:buBlip>
              <a:tabLst>
                <a:tab pos="533400" algn="l"/>
              </a:tabLst>
              <a:defRPr/>
            </a:pPr>
            <a:r>
              <a:rPr lang="en-GB" altLang="en-US" sz="2100" dirty="0" smtClean="0">
                <a:effectLst>
                  <a:outerShdw blurRad="38100" dist="38100" dir="2700000" algn="tl">
                    <a:srgbClr val="C0C0C0"/>
                  </a:outerShdw>
                </a:effectLst>
                <a:latin typeface="Arial" charset="0"/>
              </a:rPr>
              <a:t> 	check that access to exchanged information by any third party is 	prohibited and appropriate security measures are in place</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5901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Confidentiality and data protection</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46(11) – “The information submitted shall be protected:</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“by at least the same rules of confidentiality and protection of 	personal data as those that apply under the national legislation 	applicable to the requesting FIU”,</a:t>
            </a:r>
          </a:p>
          <a:p>
            <a:pPr marL="88900">
              <a:spcBef>
                <a:spcPct val="50000"/>
              </a:spcBef>
              <a:buFont typeface="Arial" pitchFamily="34" charset="0"/>
              <a:buChar char="•"/>
              <a:tabLst>
                <a:tab pos="533400" algn="l"/>
              </a:tabLst>
              <a:defRPr/>
            </a:pPr>
            <a:r>
              <a:rPr lang="en-GB" altLang="en-US" sz="2100" dirty="0" smtClean="0">
                <a:solidFill>
                  <a:srgbClr val="FF0000"/>
                </a:solidFill>
                <a:effectLst>
                  <a:outerShdw blurRad="38100" dist="38100" dir="2700000" algn="tl">
                    <a:srgbClr val="C0C0C0"/>
                  </a:outerShdw>
                </a:effectLst>
                <a:latin typeface="Arial" charset="0"/>
              </a:rPr>
              <a:t> 	“in conformity with the Council of Europe Convention of 28 January 	1981 for the Protection of Individuals with regard to Automatic 	Processing of Personal Data”</a:t>
            </a:r>
          </a:p>
          <a:p>
            <a:pPr marL="88900">
              <a:spcBef>
                <a:spcPct val="50000"/>
              </a:spcBef>
              <a:buFont typeface="Arial" pitchFamily="34" charset="0"/>
              <a:buChar char="•"/>
              <a:tabLst>
                <a:tab pos="533400" algn="l"/>
              </a:tabLst>
              <a:defRPr/>
            </a:pPr>
            <a:r>
              <a:rPr lang="en-GB" altLang="en-US" sz="2100" dirty="0" smtClean="0">
                <a:solidFill>
                  <a:srgbClr val="FF0000"/>
                </a:solidFill>
                <a:effectLst>
                  <a:outerShdw blurRad="38100" dist="38100" dir="2700000" algn="tl">
                    <a:srgbClr val="C0C0C0"/>
                  </a:outerShdw>
                </a:effectLst>
                <a:latin typeface="Arial" charset="0"/>
              </a:rPr>
              <a:t> 	“and taking account of Recommendation No R(87)15 of 15 	September 1987 of the Committee of Ministers of the Council of 	Europe Regulating the Use of Personal Data in the Police Sector”</a:t>
            </a:r>
          </a:p>
          <a:p>
            <a:pPr marL="1333500" lvl="1" indent="-342900">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the legal basis to verify if information is protected under the same standards as for domestic information and, in any case, in line with </a:t>
            </a:r>
            <a:r>
              <a:rPr lang="en-GB" altLang="en-US" sz="2100" dirty="0" err="1" smtClean="0">
                <a:solidFill>
                  <a:schemeClr val="accent6"/>
                </a:solidFill>
                <a:effectLst>
                  <a:outerShdw blurRad="38100" dist="38100" dir="2700000" algn="tl">
                    <a:srgbClr val="C0C0C0"/>
                  </a:outerShdw>
                </a:effectLst>
                <a:latin typeface="Arial" charset="0"/>
              </a:rPr>
              <a:t>CoE</a:t>
            </a:r>
            <a:r>
              <a:rPr lang="en-GB" altLang="en-US" sz="2100" dirty="0" smtClean="0">
                <a:solidFill>
                  <a:schemeClr val="accent6"/>
                </a:solidFill>
                <a:effectLst>
                  <a:outerShdw blurRad="38100" dist="38100" dir="2700000" algn="tl">
                    <a:srgbClr val="C0C0C0"/>
                  </a:outerShdw>
                </a:effectLst>
                <a:latin typeface="Arial" charset="0"/>
              </a:rPr>
              <a:t> provisions.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485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Feedback</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46(12) – Two sides to consider</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“The </a:t>
            </a:r>
            <a:r>
              <a:rPr lang="en-GB" altLang="en-US" sz="2100" dirty="0" smtClean="0">
                <a:solidFill>
                  <a:srgbClr val="FF0000"/>
                </a:solidFill>
                <a:effectLst>
                  <a:outerShdw blurRad="38100" dist="38100" dir="2700000" algn="tl">
                    <a:srgbClr val="C0C0C0"/>
                  </a:outerShdw>
                </a:effectLst>
                <a:latin typeface="Arial" charset="0"/>
              </a:rPr>
              <a:t>transmitting FIU</a:t>
            </a:r>
            <a:r>
              <a:rPr lang="en-GB" altLang="en-US" sz="2100" dirty="0" smtClean="0">
                <a:effectLst>
                  <a:outerShdw blurRad="38100" dist="38100" dir="2700000" algn="tl">
                    <a:srgbClr val="C0C0C0"/>
                  </a:outerShdw>
                </a:effectLst>
                <a:latin typeface="Arial" charset="0"/>
              </a:rPr>
              <a:t> may make reasonable enquiries as to the use 	made of the information provided”</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if enquiries are done and if they are reasonable (numbers; on all exchanges or on selected cases; timeframes)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“The </a:t>
            </a:r>
            <a:r>
              <a:rPr lang="en-GB" altLang="en-US" sz="2100" dirty="0" smtClean="0">
                <a:solidFill>
                  <a:srgbClr val="FF0000"/>
                </a:solidFill>
                <a:effectLst>
                  <a:outerShdw blurRad="38100" dist="38100" dir="2700000" algn="tl">
                    <a:srgbClr val="C0C0C0"/>
                  </a:outerShdw>
                </a:effectLst>
                <a:latin typeface="Arial" charset="0"/>
              </a:rPr>
              <a:t>receiving FIU</a:t>
            </a:r>
            <a:r>
              <a:rPr lang="en-GB" altLang="en-US" sz="2100" dirty="0" smtClean="0">
                <a:effectLst>
                  <a:outerShdw blurRad="38100" dist="38100" dir="2700000" algn="tl">
                    <a:srgbClr val="C0C0C0"/>
                  </a:outerShdw>
                </a:effectLst>
                <a:latin typeface="Arial" charset="0"/>
              </a:rPr>
              <a:t> shall, whenever practicable provide such 	feedback”</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the legal basis allowing to provide feedback</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the “</a:t>
            </a:r>
            <a:r>
              <a:rPr lang="en-GB" altLang="en-US" sz="2100" dirty="0" smtClean="0">
                <a:solidFill>
                  <a:schemeClr val="accent6"/>
                </a:solidFill>
                <a:effectLst>
                  <a:outerShdw blurRad="38100" dist="38100" dir="2700000" algn="tl">
                    <a:srgbClr val="C0C0C0"/>
                  </a:outerShdw>
                </a:effectLst>
                <a:latin typeface="Arial" charset="0"/>
              </a:rPr>
              <a:t>practicability” </a:t>
            </a:r>
            <a:r>
              <a:rPr lang="en-GB" altLang="en-US" sz="2100" dirty="0" smtClean="0">
                <a:solidFill>
                  <a:schemeClr val="accent6"/>
                </a:solidFill>
                <a:effectLst>
                  <a:outerShdw blurRad="38100" dist="38100" dir="2700000" algn="tl">
                    <a:srgbClr val="C0C0C0"/>
                  </a:outerShdw>
                </a:effectLst>
                <a:latin typeface="Arial" charset="0"/>
              </a:rPr>
              <a:t>conditions (cases, timeframes)</a:t>
            </a:r>
          </a:p>
          <a:p>
            <a:pPr marL="88900">
              <a:spcBef>
                <a:spcPct val="50000"/>
              </a:spcBef>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Statistics and examples are helpful.</a:t>
            </a: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2269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 Notification</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46(13) – </a:t>
            </a:r>
            <a:r>
              <a:rPr lang="en-GB" altLang="en-US" sz="2100" dirty="0" smtClean="0">
                <a:solidFill>
                  <a:srgbClr val="FF0000"/>
                </a:solidFill>
                <a:effectLst>
                  <a:outerShdw blurRad="38100" dist="38100" dir="2700000" algn="tl">
                    <a:srgbClr val="C0C0C0"/>
                  </a:outerShdw>
                </a:effectLst>
                <a:latin typeface="Arial" charset="0"/>
              </a:rPr>
              <a:t>“Parties shall indicate the unit which is an FIU within the meaning of this article”</a:t>
            </a:r>
          </a:p>
          <a:p>
            <a:pPr marL="431800" indent="-342900">
              <a:spcBef>
                <a:spcPct val="50000"/>
              </a:spcBef>
              <a:buBlip>
                <a:blip r:embed="rId3"/>
              </a:buBlip>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chemeClr val="accent6"/>
                </a:solidFill>
                <a:effectLst>
                  <a:outerShdw blurRad="38100" dist="38100" dir="2700000" algn="tl">
                    <a:srgbClr val="C0C0C0"/>
                  </a:outerShdw>
                </a:effectLst>
                <a:latin typeface="Arial" charset="0"/>
              </a:rPr>
              <a:t>Recall the definition of “FIU” under the Convention</a:t>
            </a:r>
          </a:p>
          <a:p>
            <a:pPr marL="431800" indent="-342900">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 	Check that the notification has been done</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843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843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843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844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1" name="Text Box 10"/>
          <p:cNvSpPr txBox="1">
            <a:spLocks noChangeArrowheads="1"/>
          </p:cNvSpPr>
          <p:nvPr/>
        </p:nvSpPr>
        <p:spPr bwMode="auto">
          <a:xfrm>
            <a:off x="342900" y="2519470"/>
            <a:ext cx="8496300" cy="1938992"/>
          </a:xfrm>
          <a:prstGeom prst="rect">
            <a:avLst/>
          </a:prstGeom>
          <a:solidFill>
            <a:schemeClr val="accent1">
              <a:lumMod val="40000"/>
              <a:lumOff val="60000"/>
            </a:schemeClr>
          </a:solidFill>
          <a:ln>
            <a:noFill/>
          </a:ln>
          <a:effectLs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INTERNATIONAL COOPERATION</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FOR THE POSTPONEMENT OF SUSPICIOUS TRANSACTIONS</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(Article 47)</a:t>
            </a:r>
            <a:endParaRPr lang="en-GB" altLang="en-US" b="1" dirty="0" smtClean="0">
              <a:solidFill>
                <a:srgbClr val="CC6600"/>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16933041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for postponement</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47(1) – Legislative or other measures to:</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Permit </a:t>
            </a:r>
            <a:r>
              <a:rPr lang="en-GB" altLang="en-US" sz="2100" dirty="0" smtClean="0">
                <a:solidFill>
                  <a:srgbClr val="FF0000"/>
                </a:solidFill>
                <a:effectLst>
                  <a:outerShdw blurRad="38100" dist="38100" dir="2700000" algn="tl">
                    <a:srgbClr val="C0C0C0"/>
                  </a:outerShdw>
                </a:effectLst>
                <a:latin typeface="Arial" charset="0"/>
              </a:rPr>
              <a:t>urgent action to be initiated by a FIU</a:t>
            </a: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at a request of a foreign 	FIU</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To </a:t>
            </a:r>
            <a:r>
              <a:rPr lang="en-GB" altLang="en-US" sz="2100" dirty="0" smtClean="0">
                <a:solidFill>
                  <a:srgbClr val="FF0000"/>
                </a:solidFill>
                <a:effectLst>
                  <a:outerShdw blurRad="38100" dist="38100" dir="2700000" algn="tl">
                    <a:srgbClr val="C0C0C0"/>
                  </a:outerShdw>
                </a:effectLst>
                <a:latin typeface="Arial" charset="0"/>
              </a:rPr>
              <a:t>suspend or withhold consent to a transaction going ahead</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For </a:t>
            </a:r>
            <a:r>
              <a:rPr lang="en-GB" altLang="en-US" sz="2100" dirty="0" smtClean="0">
                <a:solidFill>
                  <a:srgbClr val="FF0000"/>
                </a:solidFill>
                <a:effectLst>
                  <a:outerShdw blurRad="38100" dist="38100" dir="2700000" algn="tl">
                    <a:srgbClr val="C0C0C0"/>
                  </a:outerShdw>
                </a:effectLst>
                <a:latin typeface="Arial" charset="0"/>
              </a:rPr>
              <a:t>such periods and depending on the same conditions as apply in 	its domestic law </a:t>
            </a:r>
            <a:r>
              <a:rPr lang="en-GB" altLang="en-US" sz="2100" dirty="0" smtClean="0">
                <a:effectLst>
                  <a:outerShdw blurRad="38100" dist="38100" dir="2700000" algn="tl">
                    <a:srgbClr val="C0C0C0"/>
                  </a:outerShdw>
                </a:effectLst>
                <a:latin typeface="Arial" charset="0"/>
              </a:rPr>
              <a:t>in respect of the postponement of transactions</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a:t>
            </a:r>
            <a:r>
              <a:rPr lang="en-GB" altLang="en-US" sz="2100" dirty="0" smtClean="0">
                <a:solidFill>
                  <a:schemeClr val="accent6"/>
                </a:solidFill>
                <a:effectLst>
                  <a:outerShdw blurRad="38100" dist="38100" dir="2700000" algn="tl">
                    <a:srgbClr val="C0C0C0"/>
                  </a:outerShdw>
                </a:effectLst>
                <a:latin typeface="Arial" charset="0"/>
              </a:rPr>
              <a:t>the legal basis underpinning this power; should be distinct from the corresponding legal basis for domestic postponement (though connected)</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 check duration and applicable conditions for the postponement (not stricter than those for domestic postponement; equivalent conditions)</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how this is assessed and implemented</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chemeClr val="accent6"/>
                </a:solidFill>
                <a:effectLst>
                  <a:outerShdw blurRad="38100" dist="38100" dir="2700000" algn="tl">
                    <a:srgbClr val="C0C0C0"/>
                  </a:outerShdw>
                </a:effectLst>
                <a:latin typeface="Arial" charset="0"/>
              </a:rPr>
              <a:t>Cascading </a:t>
            </a:r>
            <a:r>
              <a:rPr lang="en-GB" altLang="en-US" sz="2100" dirty="0" smtClean="0">
                <a:solidFill>
                  <a:schemeClr val="accent6"/>
                </a:solidFill>
                <a:effectLst>
                  <a:outerShdw blurRad="38100" dist="38100" dir="2700000" algn="tl">
                    <a:srgbClr val="C0C0C0"/>
                  </a:outerShdw>
                </a:effectLst>
                <a:latin typeface="Arial" charset="0"/>
              </a:rPr>
              <a:t>from the assessment of domestic postponement</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2253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2253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2253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2359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2253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23594" name="Text Box 10"/>
          <p:cNvSpPr txBox="1">
            <a:spLocks noChangeArrowheads="1"/>
          </p:cNvSpPr>
          <p:nvPr/>
        </p:nvSpPr>
        <p:spPr bwMode="auto">
          <a:xfrm>
            <a:off x="76200" y="476250"/>
            <a:ext cx="8915400" cy="4208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88900">
              <a:spcBef>
                <a:spcPct val="50000"/>
              </a:spcBef>
              <a:buFont typeface="Wingdings" pitchFamily="2" charset="2"/>
              <a:buChar char="Ø"/>
              <a:tabLst>
                <a:tab pos="533400" algn="l"/>
              </a:tabLst>
              <a:defRPr/>
            </a:pPr>
            <a:r>
              <a:rPr lang="en-GB" altLang="en-US" sz="2600" b="1" dirty="0" smtClean="0">
                <a:solidFill>
                  <a:srgbClr val="CC6600"/>
                </a:solidFill>
                <a:effectLst>
                  <a:outerShdw blurRad="38100" dist="38100" dir="2700000" algn="tl">
                    <a:srgbClr val="C0C0C0"/>
                  </a:outerShdw>
                </a:effectLst>
                <a:latin typeface="Arial" charset="0"/>
              </a:rPr>
              <a:t> 	International cooperation for postponement</a:t>
            </a:r>
          </a:p>
          <a:p>
            <a:pPr marL="88900">
              <a:spcBef>
                <a:spcPct val="50000"/>
              </a:spcBef>
              <a:tabLst>
                <a:tab pos="533400" algn="l"/>
              </a:tabLst>
              <a:defRPr/>
            </a:pPr>
            <a:r>
              <a:rPr lang="en-GB" altLang="en-US" sz="2100" dirty="0" smtClean="0">
                <a:effectLst>
                  <a:outerShdw blurRad="38100" dist="38100" dir="2700000" algn="tl">
                    <a:srgbClr val="C0C0C0"/>
                  </a:outerShdw>
                </a:effectLst>
                <a:latin typeface="Arial" charset="0"/>
              </a:rPr>
              <a:t>Article 47(2) – The requested FIU should be satisfied, based on justification by the requesting FIU, that:</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the transaction is related to ML (or TF)</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how this is assessed; the requested FIU should rely on the provided description and motivation and not “second guess”</a:t>
            </a:r>
          </a:p>
          <a:p>
            <a:pPr marL="88900">
              <a:spcBef>
                <a:spcPct val="50000"/>
              </a:spcBef>
              <a:buFont typeface="Arial" pitchFamily="34" charset="0"/>
              <a:buChar char="•"/>
              <a:tabLst>
                <a:tab pos="533400" algn="l"/>
              </a:tabLst>
              <a:defRPr/>
            </a:pPr>
            <a:r>
              <a:rPr lang="en-GB" altLang="en-US" sz="2100" dirty="0" smtClean="0">
                <a:effectLst>
                  <a:outerShdw blurRad="38100" dist="38100" dir="2700000" algn="tl">
                    <a:srgbClr val="C0C0C0"/>
                  </a:outerShdw>
                </a:effectLst>
                <a:latin typeface="Arial" charset="0"/>
              </a:rPr>
              <a:t> 	</a:t>
            </a:r>
            <a:r>
              <a:rPr lang="en-GB" altLang="en-US" sz="2100" dirty="0" smtClean="0">
                <a:solidFill>
                  <a:srgbClr val="FF0000"/>
                </a:solidFill>
                <a:effectLst>
                  <a:outerShdw blurRad="38100" dist="38100" dir="2700000" algn="tl">
                    <a:srgbClr val="C0C0C0"/>
                  </a:outerShdw>
                </a:effectLst>
                <a:latin typeface="Arial" charset="0"/>
              </a:rPr>
              <a:t>the transaction would have been suspended, or consent to the 	transaction going ahead would have been withheld, if the transaction 	had been the subject of a domestic suspicious transaction report</a:t>
            </a:r>
          </a:p>
          <a:p>
            <a:pPr marL="990600" lvl="1">
              <a:spcBef>
                <a:spcPct val="50000"/>
              </a:spcBef>
              <a:buBlip>
                <a:blip r:embed="rId3"/>
              </a:buBlip>
              <a:tabLst>
                <a:tab pos="533400" algn="l"/>
              </a:tabLst>
              <a:defRPr/>
            </a:pPr>
            <a:r>
              <a:rPr lang="en-GB" altLang="en-US" sz="2100" dirty="0" smtClean="0">
                <a:solidFill>
                  <a:schemeClr val="accent6"/>
                </a:solidFill>
                <a:effectLst>
                  <a:outerShdw blurRad="38100" dist="38100" dir="2700000" algn="tl">
                    <a:srgbClr val="C0C0C0"/>
                  </a:outerShdw>
                </a:effectLst>
                <a:latin typeface="Arial" charset="0"/>
              </a:rPr>
              <a:t>check how this equivalence test is assessed and implemented</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891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891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891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63526"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3891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63528"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3892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63531" name="Text Box 11"/>
          <p:cNvSpPr txBox="1">
            <a:spLocks noChangeArrowheads="1"/>
          </p:cNvSpPr>
          <p:nvPr/>
        </p:nvSpPr>
        <p:spPr bwMode="auto">
          <a:xfrm>
            <a:off x="114300" y="914400"/>
            <a:ext cx="8915400" cy="477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indent="-444500">
              <a:defRPr sz="2400">
                <a:solidFill>
                  <a:schemeClr val="tx1"/>
                </a:solidFill>
                <a:latin typeface="Times New Roman" pitchFamily="18" charset="0"/>
              </a:defRPr>
            </a:lvl1pPr>
            <a:lvl2pPr marL="812800" indent="-188913">
              <a:defRPr sz="2400">
                <a:solidFill>
                  <a:schemeClr val="tx1"/>
                </a:solidFill>
                <a:latin typeface="Times New Roman" pitchFamily="18" charset="0"/>
              </a:defRPr>
            </a:lvl2pPr>
            <a:lvl3pPr marL="1701800" indent="-352425">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buClr>
                <a:schemeClr val="tx1"/>
              </a:buClr>
              <a:buSzPct val="60000"/>
              <a:buFont typeface="Wingdings" pitchFamily="2" charset="2"/>
              <a:buNone/>
              <a:defRPr/>
            </a:pPr>
            <a:endParaRPr lang="en-GB" altLang="en-US" sz="2800" b="1" dirty="0" smtClean="0">
              <a:solidFill>
                <a:srgbClr val="993300"/>
              </a:solidFill>
              <a:effectLst>
                <a:outerShdw blurRad="38100" dist="38100" dir="2700000" algn="tl">
                  <a:srgbClr val="C0C0C0"/>
                </a:outerShdw>
              </a:effectLst>
              <a:latin typeface="Arial" charset="0"/>
            </a:endParaRPr>
          </a:p>
          <a:p>
            <a:pPr algn="ctr">
              <a:spcBef>
                <a:spcPct val="50000"/>
              </a:spcBef>
              <a:buClr>
                <a:schemeClr val="tx1"/>
              </a:buClr>
              <a:buSzPct val="60000"/>
              <a:buFont typeface="Wingdings" pitchFamily="2" charset="2"/>
              <a:buNone/>
              <a:defRPr/>
            </a:pPr>
            <a:endParaRPr lang="en-GB" altLang="en-US" sz="2800" b="1" dirty="0" smtClean="0">
              <a:solidFill>
                <a:srgbClr val="993300"/>
              </a:solidFill>
              <a:effectLst>
                <a:outerShdw blurRad="38100" dist="38100" dir="2700000" algn="tl">
                  <a:srgbClr val="C0C0C0"/>
                </a:outerShdw>
              </a:effectLst>
              <a:latin typeface="Arial" charset="0"/>
            </a:endParaRPr>
          </a:p>
          <a:p>
            <a:pPr algn="ctr">
              <a:spcBef>
                <a:spcPct val="50000"/>
              </a:spcBef>
              <a:buClr>
                <a:schemeClr val="tx1"/>
              </a:buClr>
              <a:buSzPct val="60000"/>
              <a:buFont typeface="Wingdings" pitchFamily="2" charset="2"/>
              <a:buNone/>
              <a:defRPr/>
            </a:pPr>
            <a:r>
              <a:rPr lang="en-GB" altLang="en-US" sz="2800" b="1" dirty="0" smtClean="0">
                <a:solidFill>
                  <a:srgbClr val="993300"/>
                </a:solidFill>
                <a:effectLst>
                  <a:outerShdw blurRad="38100" dist="38100" dir="2700000" algn="tl">
                    <a:srgbClr val="C0C0C0"/>
                  </a:outerShdw>
                </a:effectLst>
                <a:latin typeface="Arial" charset="0"/>
              </a:rPr>
              <a:t>THANK YOU</a:t>
            </a:r>
          </a:p>
          <a:p>
            <a:pPr algn="ctr">
              <a:spcBef>
                <a:spcPct val="50000"/>
              </a:spcBef>
              <a:buClr>
                <a:schemeClr val="tx1"/>
              </a:buClr>
              <a:buSzPct val="60000"/>
              <a:buFont typeface="Wingdings" pitchFamily="2" charset="2"/>
              <a:buNone/>
              <a:defRPr/>
            </a:pPr>
            <a:r>
              <a:rPr lang="en-GB" altLang="en-US" sz="2800" b="1" i="1" dirty="0" smtClean="0">
                <a:solidFill>
                  <a:srgbClr val="FF0000"/>
                </a:solidFill>
                <a:effectLst>
                  <a:outerShdw blurRad="38100" dist="38100" dir="2700000" algn="tl">
                    <a:srgbClr val="C0C0C0"/>
                  </a:outerShdw>
                </a:effectLst>
                <a:latin typeface="Arial" charset="0"/>
              </a:rPr>
              <a:t>QUESTIONS?</a:t>
            </a:r>
          </a:p>
          <a:p>
            <a:pPr algn="ctr">
              <a:spcBef>
                <a:spcPct val="50000"/>
              </a:spcBef>
              <a:buClr>
                <a:schemeClr val="tx1"/>
              </a:buClr>
              <a:buSzPct val="60000"/>
              <a:buFont typeface="Wingdings" pitchFamily="2" charset="2"/>
              <a:buNone/>
              <a:defRPr/>
            </a:pPr>
            <a:endParaRPr lang="en-GB" altLang="en-US" sz="2800" b="1" i="1" dirty="0" smtClean="0">
              <a:solidFill>
                <a:srgbClr val="FF0000"/>
              </a:solidFill>
              <a:effectLst>
                <a:outerShdw blurRad="38100" dist="38100" dir="2700000" algn="tl">
                  <a:srgbClr val="C0C0C0"/>
                </a:outerShdw>
              </a:effectLst>
              <a:latin typeface="Arial" charset="0"/>
            </a:endParaRPr>
          </a:p>
          <a:p>
            <a:pPr algn="ctr">
              <a:spcBef>
                <a:spcPct val="50000"/>
              </a:spcBef>
              <a:buClr>
                <a:schemeClr val="tx1"/>
              </a:buClr>
              <a:buSzPct val="60000"/>
              <a:buFont typeface="Wingdings" pitchFamily="2" charset="2"/>
              <a:buNone/>
              <a:defRPr/>
            </a:pPr>
            <a:endParaRPr lang="en-GB" altLang="en-US" sz="2800" b="1" i="1" dirty="0" smtClean="0">
              <a:solidFill>
                <a:srgbClr val="FF0000"/>
              </a:solidFill>
              <a:effectLst>
                <a:outerShdw blurRad="38100" dist="38100" dir="2700000" algn="tl">
                  <a:srgbClr val="C0C0C0"/>
                </a:outerShdw>
              </a:effectLst>
              <a:latin typeface="Arial" charset="0"/>
            </a:endParaRPr>
          </a:p>
          <a:p>
            <a:pPr algn="r">
              <a:spcBef>
                <a:spcPct val="50000"/>
              </a:spcBef>
              <a:buClr>
                <a:schemeClr val="tx1"/>
              </a:buClr>
              <a:buSzPct val="60000"/>
              <a:buFont typeface="Wingdings" pitchFamily="2" charset="2"/>
              <a:buNone/>
              <a:defRPr/>
            </a:pPr>
            <a:r>
              <a:rPr lang="en-GB" altLang="en-US" sz="1800" b="1" i="1" dirty="0" smtClean="0">
                <a:solidFill>
                  <a:schemeClr val="accent2"/>
                </a:solidFill>
                <a:effectLst>
                  <a:outerShdw blurRad="38100" dist="38100" dir="2700000" algn="tl">
                    <a:srgbClr val="C0C0C0"/>
                  </a:outerShdw>
                </a:effectLst>
                <a:latin typeface="Arial" charset="0"/>
              </a:rPr>
              <a:t>paolo.costanzo@bancaditalia.it</a:t>
            </a:r>
            <a:endParaRPr lang="en-GB" altLang="en-US" sz="1800" b="1" i="1" dirty="0" smtClean="0">
              <a:solidFill>
                <a:schemeClr val="accent2"/>
              </a:solidFill>
              <a:effectLst>
                <a:outerShdw blurRad="38100" dist="38100" dir="2700000" algn="tl">
                  <a:srgbClr val="C0C0C0"/>
                </a:outerShdw>
              </a:effectLst>
              <a:latin typeface="Arial" charset="0"/>
            </a:endParaRPr>
          </a:p>
          <a:p>
            <a:pPr algn="ctr">
              <a:spcBef>
                <a:spcPct val="50000"/>
              </a:spcBef>
              <a:buClr>
                <a:schemeClr val="tx1"/>
              </a:buClr>
              <a:buSzPct val="60000"/>
              <a:buFont typeface="Wingdings" pitchFamily="2" charset="2"/>
              <a:buNone/>
              <a:defRPr/>
            </a:pPr>
            <a:endParaRPr lang="en-GB" altLang="en-US" sz="2800" b="1" i="1" dirty="0" smtClean="0">
              <a:solidFill>
                <a:srgbClr val="993300"/>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6147"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6148"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6149"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0214"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900" b="1">
                <a:solidFill>
                  <a:srgbClr val="000099"/>
                </a:solidFill>
                <a:effectLst>
                  <a:outerShdw blurRad="38100" dist="38100" dir="2700000" algn="tl">
                    <a:srgbClr val="C0C0C0"/>
                  </a:outerShdw>
                </a:effectLst>
                <a:latin typeface="Century Gothic" pitchFamily="34" charset="0"/>
              </a:rPr>
              <a:t>					     </a:t>
            </a:r>
            <a:r>
              <a:rPr lang="en-GB" altLang="en-US" sz="1800" b="1">
                <a:solidFill>
                  <a:srgbClr val="006600"/>
                </a:solidFill>
                <a:effectLst>
                  <a:outerShdw blurRad="38100" dist="38100" dir="2700000" algn="tl">
                    <a:srgbClr val="C0C0C0"/>
                  </a:outerShdw>
                </a:effectLst>
                <a:latin typeface="Century Gothic" pitchFamily="34" charset="0"/>
              </a:rPr>
              <a:t>CETS 198</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6151"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50216" name="Text Box 8"/>
          <p:cNvSpPr txBox="1">
            <a:spLocks noChangeArrowheads="1"/>
          </p:cNvSpPr>
          <p:nvPr/>
        </p:nvSpPr>
        <p:spPr bwMode="auto">
          <a:xfrm>
            <a:off x="0" y="64008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14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6600"/>
              </a:solidFill>
              <a:effectLst>
                <a:outerShdw blurRad="38100" dist="38100" dir="2700000" algn="tl">
                  <a:srgbClr val="C0C0C0"/>
                </a:outerShdw>
              </a:effectLst>
              <a:latin typeface="Century Gothic" pitchFamily="34" charset="0"/>
            </a:endParaRPr>
          </a:p>
        </p:txBody>
      </p:sp>
      <p:sp>
        <p:nvSpPr>
          <p:cNvPr id="6153"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0218" name="Text Box 10"/>
          <p:cNvSpPr txBox="1">
            <a:spLocks noChangeArrowheads="1"/>
          </p:cNvSpPr>
          <p:nvPr/>
        </p:nvSpPr>
        <p:spPr bwMode="auto">
          <a:xfrm>
            <a:off x="342900" y="2519470"/>
            <a:ext cx="8496300" cy="1606594"/>
          </a:xfrm>
          <a:prstGeom prst="rect">
            <a:avLst/>
          </a:prstGeom>
          <a:solidFill>
            <a:schemeClr val="accent1">
              <a:lumMod val="40000"/>
              <a:lumOff val="60000"/>
            </a:schemeClr>
          </a:solidFill>
          <a:ln>
            <a:noFill/>
          </a:ln>
          <a:effectLs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THE “FINANCIAL INTELLIGENCE </a:t>
            </a:r>
            <a:r>
              <a:rPr lang="en-GB" altLang="en-US" b="1" dirty="0" smtClean="0">
                <a:solidFill>
                  <a:srgbClr val="CC6600"/>
                </a:solidFill>
                <a:effectLst>
                  <a:outerShdw blurRad="38100" dist="38100" dir="2700000" algn="tl">
                    <a:srgbClr val="C0C0C0"/>
                  </a:outerShdw>
                </a:effectLst>
                <a:latin typeface="Arial" charset="0"/>
              </a:rPr>
              <a:t>UNIT”</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IN </a:t>
            </a:r>
            <a:r>
              <a:rPr lang="en-GB" altLang="en-US" b="1" dirty="0" smtClean="0">
                <a:solidFill>
                  <a:srgbClr val="CC6600"/>
                </a:solidFill>
                <a:effectLst>
                  <a:outerShdw blurRad="38100" dist="38100" dir="2700000" algn="tl">
                    <a:srgbClr val="C0C0C0"/>
                  </a:outerShdw>
                </a:effectLst>
                <a:latin typeface="Arial" charset="0"/>
              </a:rPr>
              <a:t>THE </a:t>
            </a:r>
            <a:r>
              <a:rPr lang="en-GB" altLang="en-US" b="1" dirty="0" smtClean="0">
                <a:solidFill>
                  <a:srgbClr val="CC6600"/>
                </a:solidFill>
                <a:effectLst>
                  <a:outerShdw blurRad="38100" dist="38100" dir="2700000" algn="tl">
                    <a:srgbClr val="C0C0C0"/>
                  </a:outerShdw>
                </a:effectLst>
                <a:latin typeface="Arial" charset="0"/>
              </a:rPr>
              <a:t>CONVENTION</a:t>
            </a:r>
          </a:p>
          <a:p>
            <a:pPr marL="44450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(Articles 1, 12)</a:t>
            </a:r>
            <a:endParaRPr lang="en-GB" altLang="en-US" b="1" dirty="0" smtClean="0">
              <a:solidFill>
                <a:srgbClr val="CC6600"/>
              </a:solidFill>
              <a:effectLst>
                <a:outerShdw blurRad="38100" dist="38100" dir="2700000" algn="tl">
                  <a:srgbClr val="C0C0C0"/>
                </a:outerShdw>
              </a:effectLst>
              <a:latin typeface="Arial" charset="0"/>
            </a:endParaRPr>
          </a:p>
        </p:txBody>
      </p:sp>
    </p:spTree>
    <p:extLst>
      <p:ext uri="{BB962C8B-B14F-4D97-AF65-F5344CB8AC3E}">
        <p14:creationId xmlns:p14="http://schemas.microsoft.com/office/powerpoint/2010/main" val="3556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6147"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6148"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6149"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0214"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900" b="1">
                <a:solidFill>
                  <a:srgbClr val="000099"/>
                </a:solidFill>
                <a:effectLst>
                  <a:outerShdw blurRad="38100" dist="38100" dir="2700000" algn="tl">
                    <a:srgbClr val="C0C0C0"/>
                  </a:outerShdw>
                </a:effectLst>
                <a:latin typeface="Century Gothic" pitchFamily="34" charset="0"/>
              </a:rPr>
              <a:t>					     </a:t>
            </a:r>
            <a:r>
              <a:rPr lang="en-GB" altLang="en-US" sz="1800" b="1">
                <a:solidFill>
                  <a:srgbClr val="006600"/>
                </a:solidFill>
                <a:effectLst>
                  <a:outerShdw blurRad="38100" dist="38100" dir="2700000" algn="tl">
                    <a:srgbClr val="C0C0C0"/>
                  </a:outerShdw>
                </a:effectLst>
                <a:latin typeface="Century Gothic" pitchFamily="34" charset="0"/>
              </a:rPr>
              <a:t>CETS 198</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6151"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50216" name="Text Box 8"/>
          <p:cNvSpPr txBox="1">
            <a:spLocks noChangeArrowheads="1"/>
          </p:cNvSpPr>
          <p:nvPr/>
        </p:nvSpPr>
        <p:spPr bwMode="auto">
          <a:xfrm>
            <a:off x="0" y="64008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14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6600"/>
              </a:solidFill>
              <a:effectLst>
                <a:outerShdw blurRad="38100" dist="38100" dir="2700000" algn="tl">
                  <a:srgbClr val="C0C0C0"/>
                </a:outerShdw>
              </a:effectLst>
              <a:latin typeface="Century Gothic" pitchFamily="34" charset="0"/>
            </a:endParaRPr>
          </a:p>
        </p:txBody>
      </p:sp>
      <p:sp>
        <p:nvSpPr>
          <p:cNvPr id="6153"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0218" name="Text Box 10"/>
          <p:cNvSpPr txBox="1">
            <a:spLocks noChangeArrowheads="1"/>
          </p:cNvSpPr>
          <p:nvPr/>
        </p:nvSpPr>
        <p:spPr bwMode="auto">
          <a:xfrm>
            <a:off x="190500" y="457200"/>
            <a:ext cx="8496300" cy="5604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355600" indent="-342900">
              <a:lnSpc>
                <a:spcPct val="90000"/>
              </a:lnSpc>
              <a:spcBef>
                <a:spcPct val="70000"/>
              </a:spcBef>
              <a:buClr>
                <a:schemeClr val="tx1"/>
              </a:buClr>
              <a:buSzPct val="70000"/>
              <a:buFont typeface="Wingdings" panose="05000000000000000000" pitchFamily="2" charset="2"/>
              <a:buChar char="Ø"/>
              <a:defRPr/>
            </a:pPr>
            <a:r>
              <a:rPr lang="en-GB" altLang="en-US" b="1" dirty="0" smtClean="0">
                <a:solidFill>
                  <a:srgbClr val="CC6600"/>
                </a:solidFill>
                <a:effectLst>
                  <a:outerShdw blurRad="38100" dist="38100" dir="2700000" algn="tl">
                    <a:srgbClr val="C0C0C0"/>
                  </a:outerShdw>
                </a:effectLst>
                <a:latin typeface="Arial" charset="0"/>
              </a:rPr>
              <a:t>The “Financial Intelligence Unit” </a:t>
            </a:r>
            <a:r>
              <a:rPr lang="en-GB" altLang="en-US" b="1" dirty="0" smtClean="0">
                <a:solidFill>
                  <a:srgbClr val="CC6600"/>
                </a:solidFill>
                <a:effectLst>
                  <a:outerShdw blurRad="38100" dist="38100" dir="2700000" algn="tl">
                    <a:srgbClr val="C0C0C0"/>
                  </a:outerShdw>
                </a:effectLst>
                <a:latin typeface="Arial" charset="0"/>
              </a:rPr>
              <a:t>in the Convention</a:t>
            </a:r>
            <a:endParaRPr lang="en-GB" altLang="en-US" b="1" dirty="0" smtClean="0">
              <a:solidFill>
                <a:srgbClr val="CC6600"/>
              </a:solidFill>
              <a:effectLst>
                <a:outerShdw blurRad="38100" dist="38100" dir="2700000" algn="tl">
                  <a:srgbClr val="C0C0C0"/>
                </a:outerShdw>
              </a:effectLst>
              <a:latin typeface="Arial" charset="0"/>
            </a:endParaRPr>
          </a:p>
          <a:p>
            <a:pPr marL="444500" algn="just">
              <a:lnSpc>
                <a:spcPct val="90000"/>
              </a:lnSpc>
              <a:spcBef>
                <a:spcPct val="90000"/>
              </a:spcBef>
              <a:buClr>
                <a:schemeClr val="tx1"/>
              </a:buClr>
              <a:buSzPct val="60000"/>
              <a:buFont typeface="Wingdings" pitchFamily="2" charset="2"/>
              <a:buChar char="§"/>
              <a:defRPr/>
            </a:pPr>
            <a:r>
              <a:rPr lang="en-GB" altLang="en-US" sz="2200" dirty="0" smtClean="0">
                <a:solidFill>
                  <a:srgbClr val="FF0000"/>
                </a:solidFill>
                <a:effectLst>
                  <a:outerShdw blurRad="38100" dist="38100" dir="2700000" algn="tl">
                    <a:srgbClr val="C0C0C0"/>
                  </a:outerShdw>
                </a:effectLst>
                <a:latin typeface="Arial" charset="0"/>
              </a:rPr>
              <a:t>Particularly innovative at the time</a:t>
            </a:r>
          </a:p>
          <a:p>
            <a:pPr marL="889000" lvl="1" algn="just">
              <a:lnSpc>
                <a:spcPct val="90000"/>
              </a:lnSpc>
              <a:spcBef>
                <a:spcPct val="90000"/>
              </a:spcBef>
              <a:buClr>
                <a:schemeClr val="tx1"/>
              </a:buClr>
              <a:buSzPct val="60000"/>
              <a:buFont typeface="Wingdings" pitchFamily="2" charset="2"/>
              <a:buChar char="§"/>
              <a:defRPr/>
            </a:pPr>
            <a:r>
              <a:rPr lang="en-GB" altLang="en-US" sz="2200" dirty="0" smtClean="0">
                <a:effectLst>
                  <a:outerShdw blurRad="38100" dist="38100" dir="2700000" algn="tl">
                    <a:srgbClr val="C0C0C0"/>
                  </a:outerShdw>
                </a:effectLst>
                <a:latin typeface="Arial" charset="0"/>
              </a:rPr>
              <a:t>The FATF did not have a proper definition of “FIU”</a:t>
            </a:r>
          </a:p>
          <a:p>
            <a:pPr marL="889000" lvl="1" algn="just">
              <a:lnSpc>
                <a:spcPct val="90000"/>
              </a:lnSpc>
              <a:spcBef>
                <a:spcPct val="90000"/>
              </a:spcBef>
              <a:buClr>
                <a:schemeClr val="tx1"/>
              </a:buClr>
              <a:buSzPct val="60000"/>
              <a:buFont typeface="Wingdings" pitchFamily="2" charset="2"/>
              <a:buChar char="§"/>
              <a:defRPr/>
            </a:pPr>
            <a:r>
              <a:rPr lang="en-GB" altLang="en-US" sz="2200" dirty="0" smtClean="0">
                <a:effectLst>
                  <a:outerShdw blurRad="38100" dist="38100" dir="2700000" algn="tl">
                    <a:srgbClr val="C0C0C0"/>
                  </a:outerShdw>
                </a:effectLst>
                <a:latin typeface="Arial" charset="0"/>
              </a:rPr>
              <a:t>Egmont and EU definitions were in place</a:t>
            </a:r>
          </a:p>
          <a:p>
            <a:pPr marL="889000" lvl="1" algn="just">
              <a:lnSpc>
                <a:spcPct val="90000"/>
              </a:lnSpc>
              <a:spcBef>
                <a:spcPct val="90000"/>
              </a:spcBef>
              <a:buClr>
                <a:schemeClr val="tx1"/>
              </a:buClr>
              <a:buSzPct val="60000"/>
              <a:buFont typeface="Wingdings" pitchFamily="2" charset="2"/>
              <a:buChar char="§"/>
              <a:defRPr/>
            </a:pPr>
            <a:r>
              <a:rPr lang="en-GB" altLang="en-US" sz="2200" dirty="0" smtClean="0">
                <a:effectLst>
                  <a:outerShdw blurRad="38100" dist="38100" dir="2700000" algn="tl">
                    <a:srgbClr val="C0C0C0"/>
                  </a:outerShdw>
                </a:effectLst>
                <a:latin typeface="Arial" charset="0"/>
              </a:rPr>
              <a:t>Provisions on functions and powers, as well as on postponement and international cooperation, not yet well consolidated</a:t>
            </a:r>
          </a:p>
          <a:p>
            <a:pPr marL="444500" lvl="1" algn="just">
              <a:lnSpc>
                <a:spcPct val="90000"/>
              </a:lnSpc>
              <a:spcBef>
                <a:spcPct val="90000"/>
              </a:spcBef>
              <a:buClr>
                <a:schemeClr val="tx1"/>
              </a:buClr>
              <a:buSzPct val="60000"/>
              <a:buFont typeface="Wingdings" pitchFamily="2" charset="2"/>
              <a:buChar char="§"/>
              <a:defRPr/>
            </a:pPr>
            <a:endParaRPr lang="en-GB" altLang="en-US" sz="2200" dirty="0" smtClean="0">
              <a:effectLst>
                <a:outerShdw blurRad="38100" dist="38100" dir="2700000" algn="tl">
                  <a:srgbClr val="C0C0C0"/>
                </a:outerShdw>
              </a:effectLst>
              <a:latin typeface="Arial" charset="0"/>
            </a:endParaRPr>
          </a:p>
          <a:p>
            <a:pPr marL="444500" lvl="1" algn="just">
              <a:lnSpc>
                <a:spcPct val="90000"/>
              </a:lnSpc>
              <a:spcBef>
                <a:spcPct val="90000"/>
              </a:spcBef>
              <a:buClr>
                <a:schemeClr val="tx1"/>
              </a:buClr>
              <a:buSzPct val="60000"/>
              <a:buFont typeface="Wingdings" pitchFamily="2" charset="2"/>
              <a:buChar char="§"/>
              <a:defRPr/>
            </a:pPr>
            <a:r>
              <a:rPr lang="en-GB" altLang="en-US" sz="2200" dirty="0" smtClean="0">
                <a:solidFill>
                  <a:srgbClr val="FF0000"/>
                </a:solidFill>
                <a:effectLst>
                  <a:outerShdw blurRad="38100" dist="38100" dir="2700000" algn="tl">
                    <a:srgbClr val="C0C0C0"/>
                  </a:outerShdw>
                </a:effectLst>
                <a:latin typeface="Arial" charset="0"/>
              </a:rPr>
              <a:t>Now</a:t>
            </a:r>
            <a:r>
              <a:rPr lang="en-GB" altLang="en-US" sz="2200" dirty="0" smtClean="0">
                <a:effectLst>
                  <a:outerShdw blurRad="38100" dist="38100" dir="2700000" algn="tl">
                    <a:srgbClr val="C0C0C0"/>
                  </a:outerShdw>
                </a:effectLst>
                <a:latin typeface="Arial" charset="0"/>
              </a:rPr>
              <a:t>:	</a:t>
            </a:r>
            <a:r>
              <a:rPr lang="en-GB" altLang="en-US" sz="2200" dirty="0" smtClean="0">
                <a:solidFill>
                  <a:schemeClr val="accent6"/>
                </a:solidFill>
                <a:effectLst>
                  <a:outerShdw blurRad="38100" dist="38100" dir="2700000" algn="tl">
                    <a:srgbClr val="C0C0C0"/>
                  </a:outerShdw>
                </a:effectLst>
                <a:latin typeface="Arial" charset="0"/>
              </a:rPr>
              <a:t>the </a:t>
            </a:r>
            <a:r>
              <a:rPr lang="en-GB" altLang="en-US" sz="2200" dirty="0" smtClean="0">
                <a:solidFill>
                  <a:schemeClr val="accent6"/>
                </a:solidFill>
                <a:effectLst>
                  <a:outerShdw blurRad="38100" dist="38100" dir="2700000" algn="tl">
                    <a:srgbClr val="C0C0C0"/>
                  </a:outerShdw>
                </a:effectLst>
                <a:latin typeface="Arial" charset="0"/>
              </a:rPr>
              <a:t>Convention has to be read in conjunction with </a:t>
            </a:r>
            <a:r>
              <a:rPr lang="en-GB" altLang="en-US" sz="2200" dirty="0" smtClean="0">
                <a:solidFill>
                  <a:schemeClr val="accent6"/>
                </a:solidFill>
                <a:effectLst>
                  <a:outerShdw blurRad="38100" dist="38100" dir="2700000" algn="tl">
                    <a:srgbClr val="C0C0C0"/>
                  </a:outerShdw>
                </a:effectLst>
                <a:latin typeface="Arial" charset="0"/>
              </a:rPr>
              <a:t>			the revised </a:t>
            </a:r>
            <a:r>
              <a:rPr lang="en-GB" altLang="en-US" sz="2200" dirty="0" smtClean="0">
                <a:solidFill>
                  <a:schemeClr val="accent6"/>
                </a:solidFill>
                <a:effectLst>
                  <a:outerShdw blurRad="38100" dist="38100" dir="2700000" algn="tl">
                    <a:srgbClr val="C0C0C0"/>
                  </a:outerShdw>
                </a:effectLst>
                <a:latin typeface="Arial" charset="0"/>
              </a:rPr>
              <a:t>FATF Recommendations (2012), new </a:t>
            </a:r>
            <a:r>
              <a:rPr lang="en-GB" altLang="en-US" sz="2200" dirty="0" smtClean="0">
                <a:solidFill>
                  <a:schemeClr val="accent6"/>
                </a:solidFill>
                <a:effectLst>
                  <a:outerShdw blurRad="38100" dist="38100" dir="2700000" algn="tl">
                    <a:srgbClr val="C0C0C0"/>
                  </a:outerShdw>
                </a:effectLst>
                <a:latin typeface="Arial" charset="0"/>
              </a:rPr>
              <a:t>			Egmont standards </a:t>
            </a:r>
            <a:r>
              <a:rPr lang="en-GB" altLang="en-US" sz="2200" dirty="0" smtClean="0">
                <a:solidFill>
                  <a:schemeClr val="accent6"/>
                </a:solidFill>
                <a:effectLst>
                  <a:outerShdw blurRad="38100" dist="38100" dir="2700000" algn="tl">
                    <a:srgbClr val="C0C0C0"/>
                  </a:outerShdw>
                </a:effectLst>
                <a:latin typeface="Arial" charset="0"/>
              </a:rPr>
              <a:t>(2013), and EU provisions on </a:t>
            </a:r>
            <a:r>
              <a:rPr lang="en-GB" altLang="en-US" sz="2200" dirty="0" smtClean="0">
                <a:solidFill>
                  <a:schemeClr val="accent6"/>
                </a:solidFill>
                <a:effectLst>
                  <a:outerShdw blurRad="38100" dist="38100" dir="2700000" algn="tl">
                    <a:srgbClr val="C0C0C0"/>
                  </a:outerShdw>
                </a:effectLst>
                <a:latin typeface="Arial" charset="0"/>
              </a:rPr>
              <a:t>			FIUs </a:t>
            </a:r>
            <a:r>
              <a:rPr lang="en-GB" altLang="en-US" sz="2200" dirty="0" smtClean="0">
                <a:solidFill>
                  <a:schemeClr val="accent6"/>
                </a:solidFill>
                <a:effectLst>
                  <a:outerShdw blurRad="38100" dist="38100" dir="2700000" algn="tl">
                    <a:srgbClr val="C0C0C0"/>
                  </a:outerShdw>
                </a:effectLst>
                <a:latin typeface="Arial" charset="0"/>
              </a:rPr>
              <a:t>(2015)</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7171"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7172"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7173"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2262"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900" b="1">
                <a:solidFill>
                  <a:srgbClr val="000099"/>
                </a:solidFill>
                <a:effectLst>
                  <a:outerShdw blurRad="38100" dist="38100" dir="2700000" algn="tl">
                    <a:srgbClr val="C0C0C0"/>
                  </a:outerShdw>
                </a:effectLst>
                <a:latin typeface="Century Gothic" pitchFamily="34" charset="0"/>
              </a:rPr>
              <a:t>					     </a:t>
            </a:r>
            <a:r>
              <a:rPr lang="en-GB" altLang="en-US" sz="1800" b="1">
                <a:solidFill>
                  <a:srgbClr val="006600"/>
                </a:solidFill>
                <a:effectLst>
                  <a:outerShdw blurRad="38100" dist="38100" dir="2700000" algn="tl">
                    <a:srgbClr val="C0C0C0"/>
                  </a:outerShdw>
                </a:effectLst>
                <a:latin typeface="Century Gothic" pitchFamily="34" charset="0"/>
              </a:rPr>
              <a:t>CETS 198</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7175"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52264" name="Text Box 8"/>
          <p:cNvSpPr txBox="1">
            <a:spLocks noChangeArrowheads="1"/>
          </p:cNvSpPr>
          <p:nvPr/>
        </p:nvSpPr>
        <p:spPr bwMode="auto">
          <a:xfrm>
            <a:off x="0" y="6400800"/>
            <a:ext cx="906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1400" b="1" dirty="0">
                <a:solidFill>
                  <a:srgbClr val="000099"/>
                </a:solidFill>
                <a:effectLst>
                  <a:outerShdw blurRad="38100" dist="38100" dir="2700000" algn="tl">
                    <a:srgbClr val="C0C0C0"/>
                  </a:outerShdw>
                </a:effectLst>
                <a:latin typeface="Century Gothic" pitchFamily="34" charset="0"/>
              </a:rPr>
              <a:t>							</a:t>
            </a:r>
            <a:endParaRPr lang="en-US" altLang="en-US" sz="1400" b="1" dirty="0">
              <a:solidFill>
                <a:srgbClr val="006600"/>
              </a:solidFill>
              <a:effectLst>
                <a:outerShdw blurRad="38100" dist="38100" dir="2700000" algn="tl">
                  <a:srgbClr val="C0C0C0"/>
                </a:outerShdw>
              </a:effectLst>
              <a:latin typeface="Century Gothic" pitchFamily="34" charset="0"/>
            </a:endParaRPr>
          </a:p>
        </p:txBody>
      </p:sp>
      <p:sp>
        <p:nvSpPr>
          <p:cNvPr id="7177"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52266" name="Text Box 10"/>
          <p:cNvSpPr txBox="1">
            <a:spLocks noChangeArrowheads="1"/>
          </p:cNvSpPr>
          <p:nvPr/>
        </p:nvSpPr>
        <p:spPr bwMode="auto">
          <a:xfrm>
            <a:off x="266700" y="457200"/>
            <a:ext cx="8496300" cy="42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355600" indent="-342900">
              <a:lnSpc>
                <a:spcPct val="90000"/>
              </a:lnSpc>
              <a:spcBef>
                <a:spcPct val="70000"/>
              </a:spcBef>
              <a:buClr>
                <a:schemeClr val="tx1"/>
              </a:buClr>
              <a:buSzPct val="70000"/>
              <a:buFont typeface="Wingdings" panose="05000000000000000000" pitchFamily="2" charset="2"/>
              <a:buChar char="Ø"/>
              <a:defRPr/>
            </a:pPr>
            <a:r>
              <a:rPr lang="en-GB" altLang="en-US" b="1" dirty="0" smtClean="0">
                <a:solidFill>
                  <a:srgbClr val="CC6600"/>
                </a:solidFill>
                <a:effectLst>
                  <a:outerShdw blurRad="38100" dist="38100" dir="2700000" algn="tl">
                    <a:srgbClr val="C0C0C0"/>
                  </a:outerShdw>
                </a:effectLst>
                <a:latin typeface="Arial" charset="0"/>
              </a:rPr>
              <a:t>Definition(s) of </a:t>
            </a:r>
            <a:r>
              <a:rPr lang="en-GB" altLang="en-US" b="1" dirty="0" smtClean="0">
                <a:solidFill>
                  <a:srgbClr val="CC6600"/>
                </a:solidFill>
                <a:effectLst>
                  <a:outerShdw blurRad="38100" dist="38100" dir="2700000" algn="tl">
                    <a:srgbClr val="C0C0C0"/>
                  </a:outerShdw>
                </a:effectLst>
                <a:latin typeface="Arial" charset="0"/>
              </a:rPr>
              <a:t>“FIU”</a:t>
            </a:r>
          </a:p>
        </p:txBody>
      </p:sp>
      <p:sp>
        <p:nvSpPr>
          <p:cNvPr id="11" name="Text Box 10"/>
          <p:cNvSpPr txBox="1">
            <a:spLocks noChangeArrowheads="1"/>
          </p:cNvSpPr>
          <p:nvPr/>
        </p:nvSpPr>
        <p:spPr bwMode="auto">
          <a:xfrm>
            <a:off x="0" y="1066800"/>
            <a:ext cx="3333750" cy="513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Convention (2005)</a:t>
            </a:r>
          </a:p>
          <a:p>
            <a:pPr marL="177800" indent="0" algn="just">
              <a:defRPr/>
            </a:pPr>
            <a:endParaRPr lang="it-IT" sz="1800" dirty="0" smtClean="0"/>
          </a:p>
          <a:p>
            <a:pPr marL="177800" indent="0" algn="just">
              <a:defRPr/>
            </a:pPr>
            <a:r>
              <a:rPr lang="it-IT" sz="1800" dirty="0" smtClean="0">
                <a:latin typeface="Arial" panose="020B0604020202020204" pitchFamily="34" charset="0"/>
                <a:cs typeface="Arial" panose="020B0604020202020204" pitchFamily="34" charset="0"/>
              </a:rPr>
              <a:t>Central</a:t>
            </a:r>
            <a:r>
              <a:rPr lang="it-IT" sz="1800" dirty="0">
                <a:latin typeface="Arial" panose="020B0604020202020204" pitchFamily="34" charset="0"/>
                <a:cs typeface="Arial" panose="020B0604020202020204" pitchFamily="34" charset="0"/>
              </a:rPr>
              <a:t>, </a:t>
            </a:r>
            <a:r>
              <a:rPr lang="it-IT" sz="1800" dirty="0" err="1" smtClean="0">
                <a:latin typeface="Arial" panose="020B0604020202020204" pitchFamily="34" charset="0"/>
                <a:cs typeface="Arial" panose="020B0604020202020204" pitchFamily="34" charset="0"/>
              </a:rPr>
              <a:t>national</a:t>
            </a:r>
            <a:r>
              <a:rPr lang="it-IT" sz="1800" dirty="0" smtClean="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agency </a:t>
            </a:r>
            <a:r>
              <a:rPr lang="en-US" sz="1800" dirty="0">
                <a:latin typeface="Arial" panose="020B0604020202020204" pitchFamily="34" charset="0"/>
                <a:cs typeface="Arial" panose="020B0604020202020204" pitchFamily="34" charset="0"/>
              </a:rPr>
              <a:t>responsible for receiving (</a:t>
            </a:r>
            <a:r>
              <a:rPr lang="en-US" sz="1800" dirty="0">
                <a:solidFill>
                  <a:srgbClr val="FF0000"/>
                </a:solidFill>
                <a:latin typeface="Arial" panose="020B0604020202020204" pitchFamily="34" charset="0"/>
                <a:cs typeface="Arial" panose="020B0604020202020204" pitchFamily="34" charset="0"/>
              </a:rPr>
              <a:t>and, as permitted, requesting</a:t>
            </a:r>
            <a:r>
              <a:rPr lang="en-US" sz="1800" dirty="0">
                <a:latin typeface="Arial" panose="020B0604020202020204" pitchFamily="34" charset="0"/>
                <a:cs typeface="Arial" panose="020B0604020202020204" pitchFamily="34" charset="0"/>
              </a:rPr>
              <a:t>), </a:t>
            </a:r>
            <a:r>
              <a:rPr lang="en-US" sz="1800" dirty="0" err="1">
                <a:latin typeface="Arial" panose="020B0604020202020204" pitchFamily="34" charset="0"/>
                <a:cs typeface="Arial" panose="020B0604020202020204" pitchFamily="34" charset="0"/>
              </a:rPr>
              <a:t>analysing</a:t>
            </a:r>
            <a:r>
              <a:rPr lang="en-US"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and </a:t>
            </a:r>
            <a:r>
              <a:rPr lang="en-US" sz="1800" dirty="0" smtClean="0">
                <a:solidFill>
                  <a:srgbClr val="FF0000"/>
                </a:solidFill>
                <a:latin typeface="Arial" panose="020B0604020202020204" pitchFamily="34" charset="0"/>
                <a:cs typeface="Arial" panose="020B0604020202020204" pitchFamily="34" charset="0"/>
              </a:rPr>
              <a:t>disseminating</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to the competent authorities, disclosures of </a:t>
            </a:r>
            <a:r>
              <a:rPr lang="en-US" sz="1800" dirty="0">
                <a:solidFill>
                  <a:srgbClr val="FF0000"/>
                </a:solidFill>
                <a:latin typeface="Arial" panose="020B0604020202020204" pitchFamily="34" charset="0"/>
                <a:cs typeface="Arial" panose="020B0604020202020204" pitchFamily="34" charset="0"/>
              </a:rPr>
              <a:t>financial information</a:t>
            </a:r>
          </a:p>
          <a:p>
            <a:pPr marL="177800" indent="0" algn="just">
              <a:defRPr/>
            </a:pPr>
            <a:r>
              <a:rPr lang="en-US" sz="1800" dirty="0" err="1" smtClean="0">
                <a:latin typeface="Arial" panose="020B0604020202020204" pitchFamily="34" charset="0"/>
                <a:cs typeface="Arial" panose="020B0604020202020204" pitchFamily="34" charset="0"/>
              </a:rPr>
              <a:t>i</a:t>
            </a:r>
            <a:r>
              <a:rPr lang="en-US" sz="1800" dirty="0" smtClean="0">
                <a:latin typeface="Arial" panose="020B0604020202020204" pitchFamily="34" charset="0"/>
                <a:cs typeface="Arial" panose="020B0604020202020204" pitchFamily="34" charset="0"/>
              </a:rPr>
              <a:t>. concerning </a:t>
            </a:r>
            <a:r>
              <a:rPr lang="en-US" sz="1800" dirty="0">
                <a:latin typeface="Arial" panose="020B0604020202020204" pitchFamily="34" charset="0"/>
                <a:cs typeface="Arial" panose="020B0604020202020204" pitchFamily="34" charset="0"/>
              </a:rPr>
              <a:t>suspected proceeds and potential financing of terrorism, </a:t>
            </a:r>
            <a:r>
              <a:rPr lang="en-US" sz="1800" dirty="0" smtClean="0">
                <a:latin typeface="Arial" panose="020B0604020202020204" pitchFamily="34" charset="0"/>
                <a:cs typeface="Arial" panose="020B0604020202020204" pitchFamily="34" charset="0"/>
              </a:rPr>
              <a:t>or</a:t>
            </a:r>
          </a:p>
          <a:p>
            <a:pPr marL="177800" indent="0" algn="just">
              <a:defRPr/>
            </a:pPr>
            <a:r>
              <a:rPr lang="en-US" sz="1800" dirty="0" smtClean="0">
                <a:latin typeface="Arial" panose="020B0604020202020204" pitchFamily="34" charset="0"/>
                <a:cs typeface="Arial" panose="020B0604020202020204" pitchFamily="34" charset="0"/>
              </a:rPr>
              <a:t>ii</a:t>
            </a:r>
            <a:r>
              <a:rPr lang="en-US" sz="1800" dirty="0">
                <a:latin typeface="Arial" panose="020B0604020202020204" pitchFamily="34" charset="0"/>
                <a:cs typeface="Arial" panose="020B0604020202020204" pitchFamily="34" charset="0"/>
              </a:rPr>
              <a:t>. required by national legislation or </a:t>
            </a:r>
            <a:r>
              <a:rPr lang="en-US" sz="1800" dirty="0" smtClean="0">
                <a:latin typeface="Arial" panose="020B0604020202020204" pitchFamily="34" charset="0"/>
                <a:cs typeface="Arial" panose="020B0604020202020204" pitchFamily="34" charset="0"/>
              </a:rPr>
              <a:t>regulation, in </a:t>
            </a:r>
            <a:r>
              <a:rPr lang="en-US" sz="1800" dirty="0">
                <a:latin typeface="Arial" panose="020B0604020202020204" pitchFamily="34" charset="0"/>
                <a:cs typeface="Arial" panose="020B0604020202020204" pitchFamily="34" charset="0"/>
              </a:rPr>
              <a:t>order to </a:t>
            </a:r>
            <a:r>
              <a:rPr lang="en-US" sz="1800" dirty="0" smtClean="0">
                <a:latin typeface="Arial" panose="020B0604020202020204" pitchFamily="34" charset="0"/>
                <a:cs typeface="Arial" panose="020B0604020202020204" pitchFamily="34" charset="0"/>
              </a:rPr>
              <a:t>combat money </a:t>
            </a:r>
            <a:r>
              <a:rPr lang="en-US" sz="1800" dirty="0">
                <a:latin typeface="Arial" panose="020B0604020202020204" pitchFamily="34" charset="0"/>
                <a:cs typeface="Arial" panose="020B0604020202020204" pitchFamily="34" charset="0"/>
              </a:rPr>
              <a:t>laundering </a:t>
            </a:r>
            <a:r>
              <a:rPr lang="en-US" sz="1800" dirty="0" smtClean="0">
                <a:latin typeface="Arial" panose="020B0604020202020204" pitchFamily="34" charset="0"/>
                <a:cs typeface="Arial" panose="020B0604020202020204" pitchFamily="34" charset="0"/>
              </a:rPr>
              <a:t>and financing </a:t>
            </a:r>
            <a:r>
              <a:rPr lang="en-US" sz="1800" dirty="0">
                <a:latin typeface="Arial" panose="020B0604020202020204" pitchFamily="34" charset="0"/>
                <a:cs typeface="Arial" panose="020B0604020202020204" pitchFamily="34" charset="0"/>
              </a:rPr>
              <a:t>of terrorism</a:t>
            </a:r>
            <a:endParaRPr lang="en-GB" altLang="en-US" sz="1800" b="1" dirty="0" smtClean="0">
              <a:solidFill>
                <a:srgbClr val="CC6600"/>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12" name="Text Box 10"/>
          <p:cNvSpPr txBox="1">
            <a:spLocks noChangeArrowheads="1"/>
          </p:cNvSpPr>
          <p:nvPr/>
        </p:nvSpPr>
        <p:spPr bwMode="auto">
          <a:xfrm>
            <a:off x="3200400" y="1066800"/>
            <a:ext cx="2895600" cy="408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FATF/Egmont (2012/2013)</a:t>
            </a:r>
          </a:p>
          <a:p>
            <a:pPr marL="177800" indent="0" algn="just">
              <a:defRPr/>
            </a:pPr>
            <a:r>
              <a:rPr lang="it-IT" sz="1800" dirty="0" smtClean="0">
                <a:latin typeface="Arial" panose="020B0604020202020204" pitchFamily="34" charset="0"/>
                <a:cs typeface="Arial" panose="020B0604020202020204" pitchFamily="34" charset="0"/>
              </a:rPr>
              <a:t>National centre </a:t>
            </a:r>
            <a:r>
              <a:rPr lang="en-US" sz="1800" dirty="0" smtClean="0">
                <a:latin typeface="Arial" panose="020B0604020202020204" pitchFamily="34" charset="0"/>
                <a:cs typeface="Arial" panose="020B0604020202020204" pitchFamily="34" charset="0"/>
              </a:rPr>
              <a:t>for </a:t>
            </a:r>
            <a:r>
              <a:rPr lang="en-US" sz="1800" dirty="0">
                <a:latin typeface="Arial" panose="020B0604020202020204" pitchFamily="34" charset="0"/>
                <a:cs typeface="Arial" panose="020B0604020202020204" pitchFamily="34" charset="0"/>
              </a:rPr>
              <a:t>the receipt and analysis of</a:t>
            </a:r>
            <a:r>
              <a:rPr lang="en-US" sz="1800" dirty="0" smtClean="0">
                <a:latin typeface="Arial" panose="020B0604020202020204" pitchFamily="34" charset="0"/>
                <a:cs typeface="Arial" panose="020B0604020202020204" pitchFamily="34" charset="0"/>
              </a:rPr>
              <a:t>:</a:t>
            </a:r>
          </a:p>
          <a:p>
            <a:pPr marL="177800" indent="0" algn="just">
              <a:defRPr/>
            </a:pPr>
            <a:r>
              <a:rPr lang="en-US" sz="1800" dirty="0" smtClean="0">
                <a:latin typeface="Arial" panose="020B0604020202020204" pitchFamily="34" charset="0"/>
                <a:cs typeface="Arial" panose="020B0604020202020204" pitchFamily="34" charset="0"/>
              </a:rPr>
              <a:t>(a) suspicious </a:t>
            </a:r>
            <a:r>
              <a:rPr lang="en-US" sz="1800" dirty="0">
                <a:latin typeface="Arial" panose="020B0604020202020204" pitchFamily="34" charset="0"/>
                <a:cs typeface="Arial" panose="020B0604020202020204" pitchFamily="34" charset="0"/>
              </a:rPr>
              <a:t>transaction reports; </a:t>
            </a:r>
            <a:r>
              <a:rPr lang="en-US" sz="1800" dirty="0" smtClean="0">
                <a:latin typeface="Arial" panose="020B0604020202020204" pitchFamily="34" charset="0"/>
                <a:cs typeface="Arial" panose="020B0604020202020204" pitchFamily="34" charset="0"/>
              </a:rPr>
              <a:t>and</a:t>
            </a:r>
          </a:p>
          <a:p>
            <a:pPr marL="177800" indent="0" algn="just">
              <a:defRPr/>
            </a:pPr>
            <a:r>
              <a:rPr lang="en-US" sz="1800" dirty="0" smtClean="0">
                <a:latin typeface="Arial" panose="020B0604020202020204" pitchFamily="34" charset="0"/>
                <a:cs typeface="Arial" panose="020B0604020202020204" pitchFamily="34" charset="0"/>
              </a:rPr>
              <a:t>(b</a:t>
            </a:r>
            <a:r>
              <a:rPr lang="en-US" sz="1800" dirty="0">
                <a:latin typeface="Arial" panose="020B0604020202020204" pitchFamily="34" charset="0"/>
                <a:cs typeface="Arial" panose="020B0604020202020204" pitchFamily="34" charset="0"/>
              </a:rPr>
              <a:t>) other </a:t>
            </a:r>
            <a:r>
              <a:rPr lang="en-US" sz="1800" dirty="0" smtClean="0">
                <a:latin typeface="Arial" panose="020B0604020202020204" pitchFamily="34" charset="0"/>
                <a:cs typeface="Arial" panose="020B0604020202020204" pitchFamily="34" charset="0"/>
              </a:rPr>
              <a:t>information</a:t>
            </a:r>
          </a:p>
          <a:p>
            <a:pPr marL="177800" indent="0" algn="just">
              <a:defRPr/>
            </a:pPr>
            <a:r>
              <a:rPr lang="en-US" sz="1800" dirty="0" smtClean="0">
                <a:latin typeface="Arial" panose="020B0604020202020204" pitchFamily="34" charset="0"/>
                <a:cs typeface="Arial" panose="020B0604020202020204" pitchFamily="34" charset="0"/>
              </a:rPr>
              <a:t>relevant </a:t>
            </a:r>
            <a:r>
              <a:rPr lang="en-US" sz="1800" dirty="0">
                <a:latin typeface="Arial" panose="020B0604020202020204" pitchFamily="34" charset="0"/>
                <a:cs typeface="Arial" panose="020B0604020202020204" pitchFamily="34" charset="0"/>
              </a:rPr>
              <a:t>to money laundering, </a:t>
            </a:r>
            <a:r>
              <a:rPr lang="en-US" sz="1800" dirty="0">
                <a:solidFill>
                  <a:srgbClr val="FF0000"/>
                </a:solidFill>
                <a:latin typeface="Arial" panose="020B0604020202020204" pitchFamily="34" charset="0"/>
                <a:cs typeface="Arial" panose="020B0604020202020204" pitchFamily="34" charset="0"/>
              </a:rPr>
              <a:t>associated predicate offences</a:t>
            </a:r>
            <a:r>
              <a:rPr lang="en-US" sz="1800" dirty="0">
                <a:latin typeface="Arial" panose="020B0604020202020204" pitchFamily="34" charset="0"/>
                <a:cs typeface="Arial" panose="020B0604020202020204" pitchFamily="34" charset="0"/>
              </a:rPr>
              <a:t> and terrorist financing, and </a:t>
            </a:r>
            <a:r>
              <a:rPr lang="en-US" sz="1800" dirty="0" smtClean="0">
                <a:latin typeface="Arial" panose="020B0604020202020204" pitchFamily="34" charset="0"/>
                <a:cs typeface="Arial" panose="020B0604020202020204" pitchFamily="34" charset="0"/>
              </a:rPr>
              <a:t>for the </a:t>
            </a:r>
            <a:r>
              <a:rPr lang="en-US" sz="1800" dirty="0">
                <a:latin typeface="Arial" panose="020B0604020202020204" pitchFamily="34" charset="0"/>
                <a:cs typeface="Arial" panose="020B0604020202020204" pitchFamily="34" charset="0"/>
              </a:rPr>
              <a:t>dissemination of </a:t>
            </a:r>
            <a:r>
              <a:rPr lang="en-US" sz="1800" dirty="0">
                <a:solidFill>
                  <a:srgbClr val="FF0000"/>
                </a:solidFill>
                <a:latin typeface="Arial" panose="020B0604020202020204" pitchFamily="34" charset="0"/>
                <a:cs typeface="Arial" panose="020B0604020202020204" pitchFamily="34" charset="0"/>
              </a:rPr>
              <a:t>the results of that analysis</a:t>
            </a:r>
            <a:r>
              <a:rPr lang="en-US" sz="1800" dirty="0">
                <a:latin typeface="Arial" panose="020B0604020202020204" pitchFamily="34" charset="0"/>
                <a:cs typeface="Arial" panose="020B0604020202020204" pitchFamily="34" charset="0"/>
              </a:rPr>
              <a:t>.</a:t>
            </a:r>
            <a:endParaRPr lang="en-GB" altLang="en-US" sz="1800" b="1" dirty="0" smtClean="0">
              <a:solidFill>
                <a:srgbClr val="CC6600"/>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
        <p:nvSpPr>
          <p:cNvPr id="13" name="Text Box 10"/>
          <p:cNvSpPr txBox="1">
            <a:spLocks noChangeArrowheads="1"/>
          </p:cNvSpPr>
          <p:nvPr/>
        </p:nvSpPr>
        <p:spPr bwMode="auto">
          <a:xfrm>
            <a:off x="6248400" y="1066800"/>
            <a:ext cx="2743200" cy="56046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812800" indent="-368300">
              <a:defRPr sz="2400">
                <a:solidFill>
                  <a:schemeClr val="tx1"/>
                </a:solidFill>
                <a:latin typeface="Times New Roman" pitchFamily="18" charset="0"/>
              </a:defRPr>
            </a:lvl1pPr>
            <a:lvl2pPr marL="1257300" indent="-265113">
              <a:defRPr sz="2400">
                <a:solidFill>
                  <a:schemeClr val="tx1"/>
                </a:solidFill>
                <a:latin typeface="Times New Roman" pitchFamily="18" charset="0"/>
              </a:defRPr>
            </a:lvl2pPr>
            <a:lvl3pPr marL="1436688">
              <a:defRPr sz="2400">
                <a:solidFill>
                  <a:schemeClr val="tx1"/>
                </a:solidFill>
                <a:latin typeface="Times New Roman" pitchFamily="18" charset="0"/>
              </a:defRPr>
            </a:lvl3pPr>
            <a:lvl4pPr marL="1616075">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lgn="ctr">
              <a:lnSpc>
                <a:spcPct val="90000"/>
              </a:lnSpc>
              <a:spcBef>
                <a:spcPct val="70000"/>
              </a:spcBef>
              <a:buClr>
                <a:schemeClr val="tx1"/>
              </a:buClr>
              <a:buSzPct val="70000"/>
              <a:defRPr/>
            </a:pPr>
            <a:r>
              <a:rPr lang="en-GB" altLang="en-US" b="1" dirty="0" smtClean="0">
                <a:solidFill>
                  <a:srgbClr val="CC6600"/>
                </a:solidFill>
                <a:effectLst>
                  <a:outerShdw blurRad="38100" dist="38100" dir="2700000" algn="tl">
                    <a:srgbClr val="C0C0C0"/>
                  </a:outerShdw>
                </a:effectLst>
                <a:latin typeface="Arial" charset="0"/>
              </a:rPr>
              <a:t>EU (</a:t>
            </a:r>
            <a:r>
              <a:rPr lang="en-GB" altLang="en-US" b="1" dirty="0" smtClean="0">
                <a:solidFill>
                  <a:srgbClr val="CC6600"/>
                </a:solidFill>
                <a:effectLst>
                  <a:outerShdw blurRad="38100" dist="38100" dir="2700000" algn="tl">
                    <a:srgbClr val="C0C0C0"/>
                  </a:outerShdw>
                </a:effectLst>
                <a:latin typeface="Arial" charset="0"/>
              </a:rPr>
              <a:t>2015)</a:t>
            </a:r>
          </a:p>
          <a:p>
            <a:pPr marL="0" indent="0" algn="just">
              <a:lnSpc>
                <a:spcPct val="90000"/>
              </a:lnSpc>
              <a:spcBef>
                <a:spcPct val="70000"/>
              </a:spcBef>
              <a:buClr>
                <a:schemeClr val="tx1"/>
              </a:buClr>
              <a:buSzPct val="70000"/>
              <a:defRPr/>
            </a:pPr>
            <a:r>
              <a:rPr lang="en-US" sz="1800" dirty="0" smtClean="0">
                <a:latin typeface="Arial" panose="020B0604020202020204" pitchFamily="34" charset="0"/>
                <a:cs typeface="Arial" panose="020B0604020202020204" pitchFamily="34" charset="0"/>
              </a:rPr>
              <a:t>Central </a:t>
            </a:r>
            <a:r>
              <a:rPr lang="en-US" sz="1800" dirty="0">
                <a:latin typeface="Arial" panose="020B0604020202020204" pitchFamily="34" charset="0"/>
                <a:cs typeface="Arial" panose="020B0604020202020204" pitchFamily="34" charset="0"/>
              </a:rPr>
              <a:t>national </a:t>
            </a:r>
            <a:r>
              <a:rPr lang="en-US" sz="1800" dirty="0" smtClean="0">
                <a:latin typeface="Arial" panose="020B0604020202020204" pitchFamily="34" charset="0"/>
                <a:cs typeface="Arial" panose="020B0604020202020204" pitchFamily="34" charset="0"/>
              </a:rPr>
              <a:t>unit </a:t>
            </a:r>
            <a:r>
              <a:rPr lang="en-US" sz="1800" dirty="0">
                <a:latin typeface="Arial" panose="020B0604020202020204" pitchFamily="34" charset="0"/>
                <a:cs typeface="Arial" panose="020B0604020202020204" pitchFamily="34" charset="0"/>
              </a:rPr>
              <a:t>responsible for receiving and </a:t>
            </a:r>
            <a:r>
              <a:rPr lang="en-US" sz="1800" dirty="0" err="1">
                <a:latin typeface="Arial" panose="020B0604020202020204" pitchFamily="34" charset="0"/>
                <a:cs typeface="Arial" panose="020B0604020202020204" pitchFamily="34" charset="0"/>
              </a:rPr>
              <a:t>analysing</a:t>
            </a:r>
            <a:r>
              <a:rPr lang="en-US" sz="1800" dirty="0">
                <a:latin typeface="Arial" panose="020B0604020202020204" pitchFamily="34" charset="0"/>
                <a:cs typeface="Arial" panose="020B0604020202020204" pitchFamily="34" charset="0"/>
              </a:rPr>
              <a:t> suspicious transaction reports and other information relevant to money laundering, associated predicate offences or terrorist financing. </a:t>
            </a:r>
            <a:r>
              <a:rPr lang="en-US" sz="1800" dirty="0" smtClean="0">
                <a:latin typeface="Arial" panose="020B0604020202020204" pitchFamily="34" charset="0"/>
                <a:cs typeface="Arial" panose="020B0604020202020204" pitchFamily="34" charset="0"/>
              </a:rPr>
              <a:t>Responsible </a:t>
            </a:r>
            <a:r>
              <a:rPr lang="en-US" sz="1800" dirty="0">
                <a:latin typeface="Arial" panose="020B0604020202020204" pitchFamily="34" charset="0"/>
                <a:cs typeface="Arial" panose="020B0604020202020204" pitchFamily="34" charset="0"/>
              </a:rPr>
              <a:t>for disseminating the results of its analyses and any additional relevant information to the competent authorities </a:t>
            </a:r>
            <a:r>
              <a:rPr lang="en-US" sz="1800" dirty="0">
                <a:solidFill>
                  <a:srgbClr val="FF0000"/>
                </a:solidFill>
                <a:latin typeface="Arial" panose="020B0604020202020204" pitchFamily="34" charset="0"/>
                <a:cs typeface="Arial" panose="020B0604020202020204" pitchFamily="34" charset="0"/>
              </a:rPr>
              <a:t>where there are grounds to suspect </a:t>
            </a:r>
            <a:r>
              <a:rPr lang="en-US" sz="1800" dirty="0">
                <a:latin typeface="Arial" panose="020B0604020202020204" pitchFamily="34" charset="0"/>
                <a:cs typeface="Arial" panose="020B0604020202020204" pitchFamily="34" charset="0"/>
              </a:rPr>
              <a:t>money laundering, associated predicate offences or terrorist </a:t>
            </a:r>
            <a:r>
              <a:rPr lang="en-US" sz="1800" dirty="0" smtClean="0">
                <a:latin typeface="Arial" panose="020B0604020202020204" pitchFamily="34" charset="0"/>
                <a:cs typeface="Arial" panose="020B0604020202020204" pitchFamily="34" charset="0"/>
              </a:rPr>
              <a:t>financing.</a:t>
            </a:r>
            <a:endParaRPr lang="en-GB" altLang="en-US" sz="1800" b="1" dirty="0" smtClean="0">
              <a:solidFill>
                <a:srgbClr val="CC6600"/>
              </a:solidFill>
              <a:effectLst>
                <a:outerShdw blurRad="38100" dist="38100" dir="2700000" algn="tl">
                  <a:srgbClr val="C0C0C0"/>
                </a:outerShdw>
              </a:effectLst>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8195"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8196"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8197"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72038"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8199"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72040"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8201"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72042" name="Text Box 10"/>
          <p:cNvSpPr txBox="1">
            <a:spLocks noChangeArrowheads="1"/>
          </p:cNvSpPr>
          <p:nvPr/>
        </p:nvSpPr>
        <p:spPr bwMode="auto">
          <a:xfrm>
            <a:off x="304800" y="457200"/>
            <a:ext cx="8610600" cy="566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576388" indent="-4953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457200" indent="-457200">
              <a:spcBef>
                <a:spcPct val="50000"/>
              </a:spcBef>
              <a:buFont typeface="Wingdings" panose="05000000000000000000"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a:t>
            </a:r>
            <a:r>
              <a:rPr lang="en-GB" altLang="en-US" sz="2600" b="1" dirty="0" smtClean="0">
                <a:solidFill>
                  <a:srgbClr val="CC6600"/>
                </a:solidFill>
                <a:effectLst>
                  <a:outerShdw blurRad="38100" dist="38100" dir="2700000" algn="tl">
                    <a:srgbClr val="C0C0C0"/>
                  </a:outerShdw>
                </a:effectLst>
                <a:latin typeface="Arial" charset="0"/>
              </a:rPr>
              <a:t>Definition of </a:t>
            </a:r>
            <a:r>
              <a:rPr lang="en-GB" altLang="en-US" sz="2600" b="1" dirty="0" smtClean="0">
                <a:solidFill>
                  <a:srgbClr val="CC6600"/>
                </a:solidFill>
                <a:effectLst>
                  <a:outerShdw blurRad="38100" dist="38100" dir="2700000" algn="tl">
                    <a:srgbClr val="C0C0C0"/>
                  </a:outerShdw>
                </a:effectLst>
                <a:latin typeface="Arial" charset="0"/>
              </a:rPr>
              <a:t>“FIU”</a:t>
            </a:r>
            <a:endParaRPr lang="en-GB" altLang="en-US" b="1" dirty="0" smtClean="0">
              <a:solidFill>
                <a:srgbClr val="CC6600"/>
              </a:solidFill>
              <a:effectLst>
                <a:outerShdw blurRad="38100" dist="38100" dir="2700000" algn="tl">
                  <a:srgbClr val="C0C0C0"/>
                </a:outerShdw>
              </a:effectLst>
              <a:latin typeface="Arial" charset="0"/>
            </a:endParaRPr>
          </a:p>
          <a:p>
            <a:pPr marL="177800">
              <a:spcBef>
                <a:spcPct val="50000"/>
              </a:spcBef>
              <a:buFont typeface="Wingdings" pitchFamily="2" charset="2"/>
              <a:buChar char="Ø"/>
              <a:defRPr/>
            </a:pPr>
            <a:r>
              <a:rPr lang="en-GB" altLang="en-US" dirty="0" smtClean="0">
                <a:effectLst>
                  <a:outerShdw blurRad="38100" dist="38100" dir="2700000" algn="tl">
                    <a:srgbClr val="C0C0C0"/>
                  </a:outerShdw>
                </a:effectLst>
                <a:latin typeface="Arial" charset="0"/>
              </a:rPr>
              <a:t> 	</a:t>
            </a:r>
            <a:r>
              <a:rPr lang="en-GB" altLang="en-US" dirty="0" smtClean="0">
                <a:solidFill>
                  <a:schemeClr val="accent6"/>
                </a:solidFill>
                <a:effectLst>
                  <a:outerShdw blurRad="38100" dist="38100" dir="2700000" algn="tl">
                    <a:srgbClr val="C0C0C0"/>
                  </a:outerShdw>
                </a:effectLst>
                <a:latin typeface="Arial" charset="0"/>
              </a:rPr>
              <a:t>Do </a:t>
            </a:r>
            <a:r>
              <a:rPr lang="en-GB" altLang="en-US" dirty="0" smtClean="0">
                <a:solidFill>
                  <a:schemeClr val="accent6"/>
                </a:solidFill>
                <a:effectLst>
                  <a:outerShdw blurRad="38100" dist="38100" dir="2700000" algn="tl">
                    <a:srgbClr val="C0C0C0"/>
                  </a:outerShdw>
                </a:effectLst>
                <a:latin typeface="Arial" charset="0"/>
              </a:rPr>
              <a:t>not expect a corresponding explicit definition </a:t>
            </a:r>
            <a:r>
              <a:rPr lang="en-GB" altLang="en-US" dirty="0" smtClean="0">
                <a:effectLst>
                  <a:outerShdw blurRad="38100" dist="38100" dir="2700000" algn="tl">
                    <a:srgbClr val="C0C0C0"/>
                  </a:outerShdw>
                </a:effectLst>
                <a:latin typeface="Arial" charset="0"/>
              </a:rPr>
              <a:t>in </a:t>
            </a:r>
            <a:r>
              <a:rPr lang="en-GB" altLang="en-US" dirty="0" smtClean="0">
                <a:effectLst>
                  <a:outerShdw blurRad="38100" dist="38100" dir="2700000" algn="tl">
                    <a:srgbClr val="C0C0C0"/>
                  </a:outerShdw>
                </a:effectLst>
                <a:latin typeface="Arial" charset="0"/>
              </a:rPr>
              <a:t>	national </a:t>
            </a:r>
            <a:r>
              <a:rPr lang="en-GB" altLang="en-US" dirty="0" smtClean="0">
                <a:effectLst>
                  <a:outerShdw blurRad="38100" dist="38100" dir="2700000" algn="tl">
                    <a:srgbClr val="C0C0C0"/>
                  </a:outerShdw>
                </a:effectLst>
                <a:latin typeface="Arial" charset="0"/>
              </a:rPr>
              <a:t>law</a:t>
            </a:r>
          </a:p>
          <a:p>
            <a:pPr marL="177800">
              <a:spcBef>
                <a:spcPct val="50000"/>
              </a:spcBef>
              <a:buFont typeface="Wingdings" pitchFamily="2" charset="2"/>
              <a:buChar char="Ø"/>
              <a:defRPr/>
            </a:pPr>
            <a:r>
              <a:rPr lang="en-GB" altLang="en-US" dirty="0" smtClean="0">
                <a:effectLst>
                  <a:outerShdw blurRad="38100" dist="38100" dir="2700000" algn="tl">
                    <a:srgbClr val="C0C0C0"/>
                  </a:outerShdw>
                </a:effectLst>
                <a:latin typeface="Arial" charset="0"/>
              </a:rPr>
              <a:t> 	Need </a:t>
            </a:r>
            <a:r>
              <a:rPr lang="en-GB" altLang="en-US" dirty="0" smtClean="0">
                <a:effectLst>
                  <a:outerShdw blurRad="38100" dist="38100" dir="2700000" algn="tl">
                    <a:srgbClr val="C0C0C0"/>
                  </a:outerShdw>
                </a:effectLst>
                <a:latin typeface="Arial" charset="0"/>
              </a:rPr>
              <a:t>to </a:t>
            </a:r>
            <a:r>
              <a:rPr lang="en-GB" altLang="en-US" dirty="0" smtClean="0">
                <a:solidFill>
                  <a:schemeClr val="accent6"/>
                </a:solidFill>
                <a:effectLst>
                  <a:outerShdw blurRad="38100" dist="38100" dir="2700000" algn="tl">
                    <a:srgbClr val="C0C0C0"/>
                  </a:outerShdw>
                </a:effectLst>
                <a:latin typeface="Arial" charset="0"/>
              </a:rPr>
              <a:t>look for discrete elements </a:t>
            </a:r>
            <a:r>
              <a:rPr lang="en-GB" altLang="en-US" dirty="0" smtClean="0">
                <a:effectLst>
                  <a:outerShdw blurRad="38100" dist="38100" dir="2700000" algn="tl">
                    <a:srgbClr val="C0C0C0"/>
                  </a:outerShdw>
                </a:effectLst>
                <a:latin typeface="Arial" charset="0"/>
              </a:rPr>
              <a:t>(e.g. centrality, </a:t>
            </a:r>
            <a:r>
              <a:rPr lang="en-GB" altLang="en-US" dirty="0" smtClean="0">
                <a:effectLst>
                  <a:outerShdw blurRad="38100" dist="38100" dir="2700000" algn="tl">
                    <a:srgbClr val="C0C0C0"/>
                  </a:outerShdw>
                </a:effectLst>
                <a:latin typeface="Arial" charset="0"/>
              </a:rPr>
              <a:t>	functions </a:t>
            </a:r>
            <a:r>
              <a:rPr lang="en-GB" altLang="en-US" dirty="0" smtClean="0">
                <a:effectLst>
                  <a:outerShdw blurRad="38100" dist="38100" dir="2700000" algn="tl">
                    <a:srgbClr val="C0C0C0"/>
                  </a:outerShdw>
                </a:effectLst>
                <a:latin typeface="Arial" charset="0"/>
              </a:rPr>
              <a:t>of receiving, analysing, disseminating …)</a:t>
            </a:r>
          </a:p>
          <a:p>
            <a:pPr marL="177800">
              <a:spcBef>
                <a:spcPct val="50000"/>
              </a:spcBef>
              <a:buFont typeface="Wingdings" pitchFamily="2" charset="2"/>
              <a:buChar char="Ø"/>
              <a:defRPr/>
            </a:pPr>
            <a:r>
              <a:rPr lang="en-GB" altLang="en-US" dirty="0" smtClean="0">
                <a:effectLst>
                  <a:outerShdw blurRad="38100" dist="38100" dir="2700000" algn="tl">
                    <a:srgbClr val="C0C0C0"/>
                  </a:outerShdw>
                </a:effectLst>
                <a:latin typeface="Arial" charset="0"/>
              </a:rPr>
              <a:t> 	</a:t>
            </a:r>
            <a:r>
              <a:rPr lang="en-GB" altLang="en-US" dirty="0" smtClean="0">
                <a:solidFill>
                  <a:schemeClr val="accent6"/>
                </a:solidFill>
                <a:effectLst>
                  <a:outerShdw blurRad="38100" dist="38100" dir="2700000" algn="tl">
                    <a:srgbClr val="C0C0C0"/>
                  </a:outerShdw>
                </a:effectLst>
                <a:latin typeface="Arial" charset="0"/>
              </a:rPr>
              <a:t>Check </a:t>
            </a:r>
            <a:r>
              <a:rPr lang="en-GB" altLang="en-US" dirty="0" smtClean="0">
                <a:solidFill>
                  <a:schemeClr val="accent6"/>
                </a:solidFill>
                <a:effectLst>
                  <a:outerShdw blurRad="38100" dist="38100" dir="2700000" algn="tl">
                    <a:srgbClr val="C0C0C0"/>
                  </a:outerShdw>
                </a:effectLst>
                <a:latin typeface="Arial" charset="0"/>
              </a:rPr>
              <a:t>the existence of an appropriate legal basis</a:t>
            </a:r>
          </a:p>
          <a:p>
            <a:pPr lvl="1">
              <a:spcBef>
                <a:spcPct val="50000"/>
              </a:spcBef>
              <a:buBlip>
                <a:blip r:embed="rId3"/>
              </a:buBlip>
              <a:defRPr/>
            </a:pPr>
            <a:r>
              <a:rPr lang="en-GB" altLang="en-US" dirty="0" smtClean="0">
                <a:solidFill>
                  <a:schemeClr val="accent6"/>
                </a:solidFill>
                <a:effectLst>
                  <a:outerShdw blurRad="38100" dist="38100" dir="2700000" algn="tl">
                    <a:srgbClr val="C0C0C0"/>
                  </a:outerShdw>
                </a:effectLst>
                <a:latin typeface="Arial" charset="0"/>
              </a:rPr>
              <a:t>Setting out the FIU, its organisation and governance</a:t>
            </a:r>
          </a:p>
          <a:p>
            <a:pPr lvl="1">
              <a:spcBef>
                <a:spcPct val="50000"/>
              </a:spcBef>
              <a:buBlip>
                <a:blip r:embed="rId3"/>
              </a:buBlip>
              <a:defRPr/>
            </a:pPr>
            <a:r>
              <a:rPr lang="en-GB" altLang="en-US" dirty="0" smtClean="0">
                <a:solidFill>
                  <a:schemeClr val="accent6"/>
                </a:solidFill>
                <a:effectLst>
                  <a:outerShdw blurRad="38100" dist="38100" dir="2700000" algn="tl">
                    <a:srgbClr val="C0C0C0"/>
                  </a:outerShdw>
                </a:effectLst>
                <a:latin typeface="Arial" charset="0"/>
              </a:rPr>
              <a:t>Providing for core functions (receipt, analysis, dissemination)</a:t>
            </a:r>
          </a:p>
          <a:p>
            <a:pPr lvl="1">
              <a:spcBef>
                <a:spcPct val="50000"/>
              </a:spcBef>
              <a:buBlip>
                <a:blip r:embed="rId3"/>
              </a:buBlip>
              <a:defRPr/>
            </a:pPr>
            <a:r>
              <a:rPr lang="en-GB" altLang="en-US" dirty="0" smtClean="0">
                <a:solidFill>
                  <a:schemeClr val="accent6"/>
                </a:solidFill>
                <a:effectLst>
                  <a:outerShdw blurRad="38100" dist="38100" dir="2700000" algn="tl">
                    <a:srgbClr val="C0C0C0"/>
                  </a:outerShdw>
                </a:effectLst>
                <a:latin typeface="Arial" charset="0"/>
              </a:rPr>
              <a:t>Empowering it (information, postponement, international exchange, etc.)</a:t>
            </a:r>
            <a:endParaRPr lang="en-GB" altLang="en-US" b="1" dirty="0" smtClean="0">
              <a:solidFill>
                <a:schemeClr val="accent6"/>
              </a:solidFill>
              <a:effectLst>
                <a:outerShdw blurRad="38100" dist="38100" dir="2700000" algn="tl">
                  <a:srgbClr val="C0C0C0"/>
                </a:outerShdw>
              </a:effectLst>
              <a:latin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9219"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9220"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9221"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1302"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9223"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1304"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9225"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1306" name="Text Box 10"/>
          <p:cNvSpPr txBox="1">
            <a:spLocks noChangeArrowheads="1"/>
          </p:cNvSpPr>
          <p:nvPr/>
        </p:nvSpPr>
        <p:spPr bwMode="auto">
          <a:xfrm>
            <a:off x="76200" y="381000"/>
            <a:ext cx="8686800" cy="5602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marL="355600" indent="-266700">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“Unicity” and “Centrality”</a:t>
            </a:r>
            <a:endParaRPr lang="en-GB" altLang="en-US" b="1" dirty="0" smtClean="0">
              <a:solidFill>
                <a:srgbClr val="CC6600"/>
              </a:solidFill>
              <a:effectLst>
                <a:outerShdw blurRad="38100" dist="38100" dir="2700000" algn="tl">
                  <a:srgbClr val="C0C0C0"/>
                </a:outerShdw>
              </a:effectLst>
              <a:latin typeface="Arial" charset="0"/>
            </a:endParaRPr>
          </a:p>
          <a:p>
            <a:pPr>
              <a:spcBef>
                <a:spcPct val="50000"/>
              </a:spcBef>
              <a:buSzPct val="60000"/>
              <a:buFont typeface="Wingdings" pitchFamily="2" charset="2"/>
              <a:buChar char="q"/>
              <a:defRPr/>
            </a:pPr>
            <a:r>
              <a:rPr lang="en-GB" altLang="en-US" sz="2300" dirty="0" smtClean="0">
                <a:effectLst>
                  <a:outerShdw blurRad="38100" dist="38100" dir="2700000" algn="tl">
                    <a:srgbClr val="C0C0C0"/>
                  </a:outerShdw>
                </a:effectLst>
                <a:latin typeface="Arial" charset="0"/>
              </a:rPr>
              <a:t> 	</a:t>
            </a:r>
            <a:r>
              <a:rPr lang="en-GB" altLang="en-US" sz="2300" dirty="0" smtClean="0">
                <a:solidFill>
                  <a:srgbClr val="FF0000"/>
                </a:solidFill>
                <a:effectLst>
                  <a:outerShdw blurRad="38100" dist="38100" dir="2700000" algn="tl">
                    <a:srgbClr val="C0C0C0"/>
                  </a:outerShdw>
                </a:effectLst>
                <a:latin typeface="Arial" charset="0"/>
              </a:rPr>
              <a:t>Only one FIU in each jurisdiction; core functions should all 	be centralised</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Potential challenges in countries with federal or regional regimes or other decentralised institutional frameworks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FIUs can have decentralised branches or offices, provided that core functions remain centralised and information are all available centrally</a:t>
            </a:r>
          </a:p>
          <a:p>
            <a:pPr marL="787400" indent="-342900" algn="just">
              <a:spcBef>
                <a:spcPct val="50000"/>
              </a:spcBef>
              <a:buClr>
                <a:schemeClr val="tx1"/>
              </a:buClr>
              <a:buSzPct val="80000"/>
              <a:buFont typeface="Wingdings" panose="05000000000000000000" pitchFamily="2" charset="2"/>
              <a:buChar char="q"/>
              <a:defRPr/>
            </a:pPr>
            <a:r>
              <a:rPr lang="en-GB" altLang="en-US" sz="2300" dirty="0" smtClean="0">
                <a:solidFill>
                  <a:srgbClr val="FF0000"/>
                </a:solidFill>
                <a:effectLst>
                  <a:outerShdw blurRad="38100" dist="38100" dir="2700000" algn="tl">
                    <a:srgbClr val="C0C0C0"/>
                  </a:outerShdw>
                </a:effectLst>
                <a:latin typeface="Arial" charset="0"/>
              </a:rPr>
              <a:t>FIUs can be part of bigger organisations</a:t>
            </a:r>
          </a:p>
          <a:p>
            <a:pPr marL="901700" lvl="1" indent="0" algn="just">
              <a:spcBef>
                <a:spcPct val="50000"/>
              </a:spcBef>
              <a:buClr>
                <a:schemeClr val="tx1"/>
              </a:buClr>
              <a:buSzPct val="80000"/>
              <a:defRPr/>
            </a:pPr>
            <a:r>
              <a:rPr lang="en-GB" altLang="en-US" sz="2000" dirty="0" smtClean="0">
                <a:solidFill>
                  <a:schemeClr val="accent2"/>
                </a:solidFill>
                <a:effectLst>
                  <a:outerShdw blurRad="38100" dist="38100" dir="2700000" algn="tl">
                    <a:srgbClr val="C0C0C0"/>
                  </a:outerShdw>
                </a:effectLst>
                <a:latin typeface="Arial" charset="0"/>
              </a:rPr>
              <a:t>Essential to check:</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operational independence in core functions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segregation and confidentiality of information</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availability of resources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640080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0243" name="Rectangle 3"/>
          <p:cNvSpPr>
            <a:spLocks noChangeArrowheads="1"/>
          </p:cNvSpPr>
          <p:nvPr/>
        </p:nvSpPr>
        <p:spPr bwMode="auto">
          <a:xfrm>
            <a:off x="0" y="0"/>
            <a:ext cx="9144000" cy="3810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10244" name="Text Box 4"/>
          <p:cNvSpPr txBox="1">
            <a:spLocks noChangeArrowheads="1"/>
          </p:cNvSpPr>
          <p:nvPr/>
        </p:nvSpPr>
        <p:spPr bwMode="auto">
          <a:xfrm>
            <a:off x="2819400" y="228600"/>
            <a:ext cx="44958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10245" name="Text Box 5"/>
          <p:cNvSpPr txBox="1">
            <a:spLocks noChangeArrowheads="1"/>
          </p:cNvSpPr>
          <p:nvPr/>
        </p:nvSpPr>
        <p:spPr bwMode="auto">
          <a:xfrm>
            <a:off x="0" y="0"/>
            <a:ext cx="91440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3350" name="Text Box 6"/>
          <p:cNvSpPr txBox="1">
            <a:spLocks noChangeArrowheads="1"/>
          </p:cNvSpPr>
          <p:nvPr/>
        </p:nvSpPr>
        <p:spPr bwMode="auto">
          <a:xfrm>
            <a:off x="76200" y="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r>
              <a:rPr lang="en-GB" altLang="en-US" sz="1900" b="1">
                <a:solidFill>
                  <a:srgbClr val="006600"/>
                </a:solidFill>
                <a:effectLst>
                  <a:outerShdw blurRad="38100" dist="38100" dir="2700000" algn="tl">
                    <a:srgbClr val="C0C0C0"/>
                  </a:outerShdw>
                </a:effectLst>
                <a:latin typeface="Century Gothic" pitchFamily="34" charset="0"/>
              </a:rPr>
              <a:t>Council of Europe </a:t>
            </a:r>
            <a:r>
              <a:rPr lang="en-GB" altLang="en-US" sz="1800" b="1">
                <a:solidFill>
                  <a:srgbClr val="006600"/>
                </a:solidFill>
                <a:effectLst>
                  <a:outerShdw blurRad="38100" dist="38100" dir="2700000" algn="tl">
                    <a:srgbClr val="C0C0C0"/>
                  </a:outerShdw>
                </a:effectLst>
                <a:latin typeface="Century Gothic" pitchFamily="34" charset="0"/>
              </a:rPr>
              <a:t>CETS 198		                     Financial Intelligence Units</a:t>
            </a:r>
            <a:endParaRPr lang="en-US" altLang="en-US" sz="1800" b="1">
              <a:solidFill>
                <a:srgbClr val="006600"/>
              </a:solidFill>
              <a:effectLst>
                <a:outerShdw blurRad="38100" dist="38100" dir="2700000" algn="tl">
                  <a:srgbClr val="C0C0C0"/>
                </a:outerShdw>
              </a:effectLst>
              <a:latin typeface="Century Gothic" pitchFamily="34" charset="0"/>
            </a:endParaRPr>
          </a:p>
        </p:txBody>
      </p:sp>
      <p:sp>
        <p:nvSpPr>
          <p:cNvPr id="10247" name="Rectangle 7"/>
          <p:cNvSpPr>
            <a:spLocks noChangeArrowheads="1"/>
          </p:cNvSpPr>
          <p:nvPr/>
        </p:nvSpPr>
        <p:spPr bwMode="auto">
          <a:xfrm>
            <a:off x="0" y="6400800"/>
            <a:ext cx="9144000" cy="457200"/>
          </a:xfrm>
          <a:prstGeom prst="rect">
            <a:avLst/>
          </a:prstGeom>
          <a:gradFill rotWithShape="1">
            <a:gsLst>
              <a:gs pos="0">
                <a:srgbClr val="66CCFF">
                  <a:alpha val="18999"/>
                </a:srgbClr>
              </a:gs>
              <a:gs pos="100000">
                <a:srgbClr val="99FF66">
                  <a:alpha val="25000"/>
                </a:srgbClr>
              </a:gs>
            </a:gsLst>
            <a:lin ang="0" scaled="1"/>
          </a:gradFill>
          <a:ln w="3175">
            <a:solidFill>
              <a:srgbClr val="CCFFFF"/>
            </a:solidFill>
            <a:miter lim="800000"/>
            <a:headEnd/>
            <a:tailEnd/>
          </a:ln>
          <a:effectLst/>
        </p:spPr>
        <p:txBody>
          <a:bodyPr wrap="none" anchor="ctr"/>
          <a:lstStyle/>
          <a:p>
            <a:endParaRPr lang="en-US"/>
          </a:p>
        </p:txBody>
      </p:sp>
      <p:sp>
        <p:nvSpPr>
          <p:cNvPr id="313352" name="Text Box 8"/>
          <p:cNvSpPr txBox="1">
            <a:spLocks noChangeArrowheads="1"/>
          </p:cNvSpPr>
          <p:nvPr/>
        </p:nvSpPr>
        <p:spPr bwMode="auto">
          <a:xfrm>
            <a:off x="0" y="6400800"/>
            <a:ext cx="906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GB" altLang="en-US" sz="2000" b="1">
                <a:solidFill>
                  <a:srgbClr val="000099"/>
                </a:solidFill>
                <a:effectLst>
                  <a:outerShdw blurRad="38100" dist="38100" dir="2700000" algn="tl">
                    <a:srgbClr val="C0C0C0"/>
                  </a:outerShdw>
                </a:effectLst>
                <a:latin typeface="Century Gothic" pitchFamily="34" charset="0"/>
              </a:rPr>
              <a:t>  </a:t>
            </a:r>
            <a:endParaRPr lang="en-US" altLang="en-US" sz="1400" b="1">
              <a:solidFill>
                <a:srgbClr val="000099"/>
              </a:solidFill>
              <a:effectLst>
                <a:outerShdw blurRad="38100" dist="38100" dir="2700000" algn="tl">
                  <a:srgbClr val="C0C0C0"/>
                </a:outerShdw>
              </a:effectLst>
              <a:latin typeface="Century Gothic" pitchFamily="34" charset="0"/>
            </a:endParaRPr>
          </a:p>
        </p:txBody>
      </p:sp>
      <p:sp>
        <p:nvSpPr>
          <p:cNvPr id="10249" name="Text Box 9"/>
          <p:cNvSpPr txBox="1">
            <a:spLocks noChangeArrowheads="1"/>
          </p:cNvSpPr>
          <p:nvPr/>
        </p:nvSpPr>
        <p:spPr bwMode="auto">
          <a:xfrm>
            <a:off x="2019300" y="3200400"/>
            <a:ext cx="5105400" cy="457200"/>
          </a:xfrm>
          <a:prstGeom prst="rect">
            <a:avLst/>
          </a:prstGeom>
          <a:noFill/>
          <a:ln w="9525">
            <a:noFill/>
            <a:miter lim="800000"/>
            <a:headEnd/>
            <a:tailEnd/>
          </a:ln>
          <a:effectLst/>
        </p:spPr>
        <p:txBody>
          <a:bodyPr>
            <a:spAutoFit/>
          </a:bodyPr>
          <a:lstStyle/>
          <a:p>
            <a:pPr>
              <a:spcBef>
                <a:spcPct val="50000"/>
              </a:spcBef>
            </a:pPr>
            <a:endParaRPr lang="en-US" altLang="en-US">
              <a:latin typeface="Times New Roman" pitchFamily="-112" charset="0"/>
            </a:endParaRPr>
          </a:p>
        </p:txBody>
      </p:sp>
      <p:sp>
        <p:nvSpPr>
          <p:cNvPr id="313354" name="Text Box 10"/>
          <p:cNvSpPr txBox="1">
            <a:spLocks noChangeArrowheads="1"/>
          </p:cNvSpPr>
          <p:nvPr/>
        </p:nvSpPr>
        <p:spPr bwMode="auto">
          <a:xfrm>
            <a:off x="76200" y="381000"/>
            <a:ext cx="8915400" cy="5840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44500">
              <a:defRPr sz="2400">
                <a:solidFill>
                  <a:schemeClr val="tx1"/>
                </a:solidFill>
                <a:latin typeface="Times New Roman" pitchFamily="18" charset="0"/>
              </a:defRPr>
            </a:lvl1pPr>
            <a:lvl2pPr marL="1346200" indent="-444500">
              <a:defRPr sz="2400">
                <a:solidFill>
                  <a:schemeClr val="tx1"/>
                </a:solidFill>
                <a:latin typeface="Times New Roman" pitchFamily="18" charset="0"/>
              </a:defRPr>
            </a:lvl2pPr>
            <a:lvl3pPr marL="2251075" indent="-495300">
              <a:defRPr sz="2400">
                <a:solidFill>
                  <a:schemeClr val="tx1"/>
                </a:solidFill>
                <a:latin typeface="Times New Roman" pitchFamily="18" charset="0"/>
              </a:defRPr>
            </a:lvl3pPr>
            <a:lvl4pPr marL="2925763" indent="-495300">
              <a:defRPr sz="2400">
                <a:solidFill>
                  <a:schemeClr val="tx1"/>
                </a:solidFill>
                <a:latin typeface="Times New Roman" pitchFamily="18" charset="0"/>
              </a:defRPr>
            </a:lvl4pPr>
            <a:lvl5pPr marL="3600450" indent="-495300">
              <a:defRPr sz="2400">
                <a:solidFill>
                  <a:schemeClr val="tx1"/>
                </a:solidFill>
                <a:latin typeface="Times New Roman" pitchFamily="18" charset="0"/>
              </a:defRPr>
            </a:lvl5pPr>
            <a:lvl6pPr marL="4057650" indent="-495300" eaLnBrk="0" fontAlgn="base" hangingPunct="0">
              <a:spcBef>
                <a:spcPct val="0"/>
              </a:spcBef>
              <a:spcAft>
                <a:spcPct val="0"/>
              </a:spcAft>
              <a:defRPr sz="2400">
                <a:solidFill>
                  <a:schemeClr val="tx1"/>
                </a:solidFill>
                <a:latin typeface="Times New Roman" pitchFamily="18" charset="0"/>
              </a:defRPr>
            </a:lvl6pPr>
            <a:lvl7pPr marL="4514850" indent="-495300" eaLnBrk="0" fontAlgn="base" hangingPunct="0">
              <a:spcBef>
                <a:spcPct val="0"/>
              </a:spcBef>
              <a:spcAft>
                <a:spcPct val="0"/>
              </a:spcAft>
              <a:defRPr sz="2400">
                <a:solidFill>
                  <a:schemeClr val="tx1"/>
                </a:solidFill>
                <a:latin typeface="Times New Roman" pitchFamily="18" charset="0"/>
              </a:defRPr>
            </a:lvl7pPr>
            <a:lvl8pPr marL="4972050" indent="-495300" eaLnBrk="0" fontAlgn="base" hangingPunct="0">
              <a:spcBef>
                <a:spcPct val="0"/>
              </a:spcBef>
              <a:spcAft>
                <a:spcPct val="0"/>
              </a:spcAft>
              <a:defRPr sz="2400">
                <a:solidFill>
                  <a:schemeClr val="tx1"/>
                </a:solidFill>
                <a:latin typeface="Times New Roman" pitchFamily="18" charset="0"/>
              </a:defRPr>
            </a:lvl8pPr>
            <a:lvl9pPr marL="5429250" indent="-495300" eaLnBrk="0" fontAlgn="base" hangingPunct="0">
              <a:spcBef>
                <a:spcPct val="0"/>
              </a:spcBef>
              <a:spcAft>
                <a:spcPct val="0"/>
              </a:spcAft>
              <a:defRPr sz="2400">
                <a:solidFill>
                  <a:schemeClr val="tx1"/>
                </a:solidFill>
                <a:latin typeface="Times New Roman" pitchFamily="18" charset="0"/>
              </a:defRPr>
            </a:lvl9pPr>
          </a:lstStyle>
          <a:p>
            <a:pPr>
              <a:spcBef>
                <a:spcPct val="50000"/>
              </a:spcBef>
              <a:buFont typeface="Wingdings" pitchFamily="2" charset="2"/>
              <a:buChar char="Ø"/>
              <a:defRPr/>
            </a:pPr>
            <a:r>
              <a:rPr lang="en-GB" altLang="en-US" sz="2600" b="1" dirty="0" smtClean="0">
                <a:solidFill>
                  <a:srgbClr val="CC6600"/>
                </a:solidFill>
                <a:effectLst>
                  <a:outerShdw blurRad="38100" dist="38100" dir="2700000" algn="tl">
                    <a:srgbClr val="C0C0C0"/>
                  </a:outerShdw>
                </a:effectLst>
                <a:latin typeface="Arial" charset="0"/>
              </a:rPr>
              <a:t> 	Autonomy and Operational Independence</a:t>
            </a:r>
            <a:endParaRPr lang="en-GB" altLang="en-US" b="1" dirty="0" smtClean="0">
              <a:solidFill>
                <a:srgbClr val="CC6600"/>
              </a:solidFill>
              <a:effectLst>
                <a:outerShdw blurRad="38100" dist="38100" dir="2700000" algn="tl">
                  <a:srgbClr val="C0C0C0"/>
                </a:outerShdw>
              </a:effectLst>
              <a:latin typeface="Arial" charset="0"/>
            </a:endParaRPr>
          </a:p>
          <a:p>
            <a:pPr>
              <a:spcBef>
                <a:spcPct val="50000"/>
              </a:spcBef>
              <a:buSzPct val="60000"/>
              <a:buFont typeface="Wingdings" pitchFamily="2" charset="2"/>
              <a:buChar char="q"/>
              <a:defRPr/>
            </a:pPr>
            <a:r>
              <a:rPr lang="en-GB" altLang="en-US" sz="2300" dirty="0" smtClean="0">
                <a:effectLst>
                  <a:outerShdw blurRad="38100" dist="38100" dir="2700000" algn="tl">
                    <a:srgbClr val="C0C0C0"/>
                  </a:outerShdw>
                </a:effectLst>
                <a:latin typeface="Arial" charset="0"/>
              </a:rPr>
              <a:t> </a:t>
            </a:r>
            <a:r>
              <a:rPr lang="en-GB" altLang="en-US" sz="2300" dirty="0" smtClean="0">
                <a:effectLst>
                  <a:outerShdw blurRad="38100" dist="38100" dir="2700000" algn="tl">
                    <a:srgbClr val="C0C0C0"/>
                  </a:outerShdw>
                </a:effectLst>
                <a:latin typeface="Arial" charset="0"/>
              </a:rPr>
              <a:t>	Not </a:t>
            </a:r>
            <a:r>
              <a:rPr lang="en-GB" altLang="en-US" sz="2300" dirty="0" smtClean="0">
                <a:effectLst>
                  <a:outerShdw blurRad="38100" dist="38100" dir="2700000" algn="tl">
                    <a:srgbClr val="C0C0C0"/>
                  </a:outerShdw>
                </a:effectLst>
                <a:latin typeface="Arial" charset="0"/>
              </a:rPr>
              <a:t>explicitly covered by the Convention. Still necessary to </a:t>
            </a:r>
            <a:r>
              <a:rPr lang="en-GB" altLang="en-US" sz="2300" dirty="0" smtClean="0">
                <a:effectLst>
                  <a:outerShdw blurRad="38100" dist="38100" dir="2700000" algn="tl">
                    <a:srgbClr val="C0C0C0"/>
                  </a:outerShdw>
                </a:effectLst>
                <a:latin typeface="Arial" charset="0"/>
              </a:rPr>
              <a:t>	check </a:t>
            </a:r>
            <a:r>
              <a:rPr lang="en-GB" altLang="en-US" sz="2300" dirty="0" smtClean="0">
                <a:effectLst>
                  <a:outerShdw blurRad="38100" dist="38100" dir="2700000" algn="tl">
                    <a:srgbClr val="C0C0C0"/>
                  </a:outerShdw>
                </a:effectLst>
                <a:latin typeface="Arial" charset="0"/>
              </a:rPr>
              <a:t>some elements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Location, legal basis and institutional setting of the FIU, especially if embedded in bigger organisations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The FIU has to be autonomously in charge of, and responsible for, its core functions and information</a:t>
            </a:r>
            <a:endParaRPr lang="en-GB" altLang="en-US" sz="2000" dirty="0">
              <a:solidFill>
                <a:schemeClr val="accent2"/>
              </a:solidFill>
              <a:effectLst>
                <a:outerShdw blurRad="38100" dist="38100" dir="2700000" algn="tl">
                  <a:srgbClr val="C0C0C0"/>
                </a:outerShdw>
              </a:effectLst>
              <a:latin typeface="Arial" charset="0"/>
            </a:endParaRPr>
          </a:p>
          <a:p>
            <a:pPr marL="812800" indent="-342900" algn="just">
              <a:spcBef>
                <a:spcPct val="50000"/>
              </a:spcBef>
              <a:buClr>
                <a:schemeClr val="tx1"/>
              </a:buClr>
              <a:buSzPct val="80000"/>
              <a:buFont typeface="Wingdings" panose="05000000000000000000" pitchFamily="2" charset="2"/>
              <a:buChar char="ü"/>
              <a:defRPr/>
            </a:pPr>
            <a:r>
              <a:rPr lang="en-GB" altLang="en-US" sz="2000" dirty="0" smtClean="0">
                <a:effectLst>
                  <a:outerShdw blurRad="38100" dist="38100" dir="2700000" algn="tl">
                    <a:srgbClr val="C0C0C0"/>
                  </a:outerShdw>
                </a:effectLst>
                <a:latin typeface="Arial" charset="0"/>
              </a:rPr>
              <a:t>Look at the governance and check:</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Autonomy and operational independence in the decision-making processes;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Possible influence or interference by third parties</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Availability of resources (human, financial, technical)</a:t>
            </a:r>
          </a:p>
          <a:p>
            <a:pPr lvl="1" algn="just">
              <a:spcBef>
                <a:spcPct val="50000"/>
              </a:spcBef>
              <a:buClr>
                <a:schemeClr val="tx1"/>
              </a:buClr>
              <a:buSzPct val="80000"/>
              <a:buBlip>
                <a:blip r:embed="rId3"/>
              </a:buBlip>
              <a:defRPr/>
            </a:pPr>
            <a:r>
              <a:rPr lang="en-GB" altLang="en-US" sz="2000" dirty="0" smtClean="0">
                <a:solidFill>
                  <a:schemeClr val="accent2"/>
                </a:solidFill>
                <a:effectLst>
                  <a:outerShdw blurRad="38100" dist="38100" dir="2700000" algn="tl">
                    <a:srgbClr val="C0C0C0"/>
                  </a:outerShdw>
                </a:effectLst>
                <a:latin typeface="Arial" charset="0"/>
              </a:rPr>
              <a:t>Confidentiality of the information (who can access the FIU’s databases?)</a:t>
            </a:r>
            <a:endParaRPr lang="en-US" altLang="en-US" sz="2200" dirty="0" smtClean="0">
              <a:solidFill>
                <a:schemeClr val="accent2"/>
              </a:solidFill>
              <a:effectLst>
                <a:outerShdw blurRad="38100" dist="38100" dir="2700000" algn="tl">
                  <a:srgbClr val="C0C0C0"/>
                </a:outerShdw>
              </a:effectLst>
              <a:latin typeface="Tahom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U Directives Module - Training Seminar for Evaluators_2007">
  <a:themeElements>
    <a:clrScheme name="EU Directives Module - Training Seminar for Evaluators_200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U Directives Module - Training Seminar for Evaluators_2007">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rebuchet M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latin typeface="Trebuchet MS" pitchFamily="34" charset="0"/>
          </a:defRPr>
        </a:defPPr>
      </a:lstStyle>
    </a:lnDef>
  </a:objectDefaults>
  <a:extraClrSchemeLst>
    <a:extraClrScheme>
      <a:clrScheme name="EU Directives Module - Training Seminar for Evaluators_200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U Directives Module - Training Seminar for Evaluators_200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U Directives Module - Training Seminar for Evaluators_200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U Directives Module - Training Seminar for Evaluators_200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U Directives Module - Training Seminar for Evaluators_200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U Directives Module - Training Seminar for Evaluators_200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U Directives Module - Training Seminar for Evaluators_200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4519</TotalTime>
  <Words>778</Words>
  <Application>Microsoft Office PowerPoint</Application>
  <PresentationFormat>Presentazione su schermo (4:3)</PresentationFormat>
  <Paragraphs>408</Paragraphs>
  <Slides>39</Slides>
  <Notes>39</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41" baseType="lpstr">
      <vt:lpstr>EU Directives Module - Training Seminar for Evaluators_2007</vt:lpstr>
      <vt:lpstr>Bitmap Image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Central Bank of Malta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 TRAINING SEMINAR FOR EVALUATORS Strasbourg 15 - 16  July 2015</dc:title>
  <dc:creator>Paolo Costanzo;Joann Sammut</dc:creator>
  <cp:lastModifiedBy>COSTANZO PAOLO</cp:lastModifiedBy>
  <cp:revision>351</cp:revision>
  <cp:lastPrinted>2015-07-09T13:38:40Z</cp:lastPrinted>
  <dcterms:created xsi:type="dcterms:W3CDTF">2005-03-07T08:01:53Z</dcterms:created>
  <dcterms:modified xsi:type="dcterms:W3CDTF">2015-07-09T17:26:30Z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