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685" r:id="rId2"/>
    <p:sldMasterId id="2147483687" r:id="rId3"/>
    <p:sldMasterId id="2147483677" r:id="rId4"/>
    <p:sldMasterId id="2147483690" r:id="rId5"/>
    <p:sldMasterId id="2147483692" r:id="rId6"/>
    <p:sldMasterId id="2147483694" r:id="rId7"/>
  </p:sldMasterIdLst>
  <p:notesMasterIdLst>
    <p:notesMasterId r:id="rId26"/>
  </p:notesMasterIdLst>
  <p:handoutMasterIdLst>
    <p:handoutMasterId r:id="rId27"/>
  </p:handoutMasterIdLst>
  <p:sldIdLst>
    <p:sldId id="314" r:id="rId8"/>
    <p:sldId id="369" r:id="rId9"/>
    <p:sldId id="370" r:id="rId10"/>
    <p:sldId id="341" r:id="rId11"/>
    <p:sldId id="360" r:id="rId12"/>
    <p:sldId id="304" r:id="rId13"/>
    <p:sldId id="351" r:id="rId14"/>
    <p:sldId id="368" r:id="rId15"/>
    <p:sldId id="361" r:id="rId16"/>
    <p:sldId id="362" r:id="rId17"/>
    <p:sldId id="363" r:id="rId18"/>
    <p:sldId id="364" r:id="rId19"/>
    <p:sldId id="365" r:id="rId20"/>
    <p:sldId id="366" r:id="rId21"/>
    <p:sldId id="354" r:id="rId22"/>
    <p:sldId id="339" r:id="rId23"/>
    <p:sldId id="350" r:id="rId24"/>
    <p:sldId id="274" r:id="rId25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3" userDrawn="1">
          <p15:clr>
            <a:srgbClr val="A4A3A4"/>
          </p15:clr>
        </p15:guide>
        <p15:guide id="4" pos="19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0"/>
    <a:srgbClr val="23438C"/>
    <a:srgbClr val="D6EEFF"/>
    <a:srgbClr val="F3F2F5"/>
    <a:srgbClr val="0000CC"/>
    <a:srgbClr val="0066FF"/>
    <a:srgbClr val="660033"/>
    <a:srgbClr val="E66CCC"/>
    <a:srgbClr val="0D3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422" autoAdjust="0"/>
  </p:normalViewPr>
  <p:slideViewPr>
    <p:cSldViewPr snapToGrid="0" snapToObjects="1">
      <p:cViewPr>
        <p:scale>
          <a:sx n="133" d="100"/>
          <a:sy n="133" d="100"/>
        </p:scale>
        <p:origin x="-1266" y="72"/>
      </p:cViewPr>
      <p:guideLst>
        <p:guide orient="horz" pos="2160"/>
        <p:guide pos="2880"/>
        <p:guide pos="3833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13/11/2017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13/11/2017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a window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03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Faro Convention is about peoples, places and stories where unique practices and traditions acknowledged, valued and promoted by heritage communities and turned into social and economic opportunities for a better quality of life.  It is a process of democratisation of the heritage field together with the civil society local and national institutions and authorities.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04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756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13/11/2017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13/11/2017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13/11/2017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5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13/11/2017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13/11/2017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</a:rPr>
              <a:pPr/>
              <a:t>‹#›</a:t>
            </a:fld>
            <a:endParaRPr lang="fr-FR" dirty="0">
              <a:solidFill>
                <a:srgbClr val="23408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oe.int/en/web/conventions/search-on-treaties/-/conventions/treaty/199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faro.convention@coe.int" TargetMode="External"/><Relationship Id="rId2" Type="http://schemas.openxmlformats.org/officeDocument/2006/relationships/hyperlink" Target="http://www.coe.int/faro-action-pl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238625"/>
            <a:ext cx="9144000" cy="1905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  <a:hlinkClick r:id="rId2"/>
              </a:rPr>
              <a:t>Framework Convention on the Value of Cultural Heritage for Society</a:t>
            </a:r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  <a:t> </a:t>
            </a:r>
            <a:b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en-GB" sz="2400" dirty="0"/>
              <a:t/>
            </a:r>
            <a:br>
              <a:rPr lang="en-GB" sz="2400" dirty="0"/>
            </a:b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Vilnius, </a:t>
            </a:r>
            <a:r>
              <a:rPr lang="fr-FR" sz="2400" b="1" dirty="0" err="1" smtClean="0">
                <a:solidFill>
                  <a:srgbClr val="0D347D"/>
                </a:solidFill>
                <a:latin typeface="Arial Narrow" panose="020B0606020202030204" pitchFamily="34" charset="0"/>
              </a:rPr>
              <a:t>Lithuania</a:t>
            </a: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 – 15-16 </a:t>
            </a:r>
            <a:r>
              <a:rPr lang="fr-FR" sz="2400" b="1" dirty="0" err="1" smtClean="0">
                <a:solidFill>
                  <a:srgbClr val="0D347D"/>
                </a:solidFill>
                <a:latin typeface="Arial Narrow" panose="020B0606020202030204" pitchFamily="34" charset="0"/>
              </a:rPr>
              <a:t>November</a:t>
            </a: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 2017</a:t>
            </a: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D347D"/>
                </a:solidFill>
                <a:latin typeface="Arial Narrow" panose="020B0606020202030204" pitchFamily="34" charset="0"/>
              </a:rPr>
              <a:t>Hakan Shearer Demir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"/>
            <a:ext cx="9160477" cy="3795872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323B-C494-9644-A6FD-4EEB2F59D7F4}" type="datetime1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13/11/2017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16A00-CC3F-A24A-9B86-816E9CA7F4A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128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The criteria: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Who? </a:t>
            </a:r>
            <a:endParaRPr lang="en-US" dirty="0"/>
          </a:p>
          <a:p>
            <a:pPr lvl="0"/>
            <a:r>
              <a:rPr lang="en-GB" dirty="0"/>
              <a:t>Presence of an active civil society (heritage community) that has a common interest in a specific heritage;</a:t>
            </a:r>
            <a:endParaRPr lang="en-US" dirty="0"/>
          </a:p>
          <a:p>
            <a:pPr lvl="0"/>
            <a:r>
              <a:rPr lang="en-GB" dirty="0"/>
              <a:t>Presence of people who can convey the message (facilitators);</a:t>
            </a:r>
            <a:endParaRPr lang="en-US" dirty="0"/>
          </a:p>
          <a:p>
            <a:pPr lvl="0"/>
            <a:r>
              <a:rPr lang="en-GB" dirty="0"/>
              <a:t>Engaged and supportive political players in the public sector (local, regional, national institutes and authorities);</a:t>
            </a:r>
            <a:endParaRPr lang="en-US" dirty="0"/>
          </a:p>
          <a:p>
            <a:pPr lvl="0"/>
            <a:r>
              <a:rPr lang="en-GB" dirty="0"/>
              <a:t>Engaged and supportive stakeholders in the private sector (businesses, non-profit entities, academia, CSOs, NGOs, etc.).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338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17" y="1142998"/>
            <a:ext cx="930351" cy="120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How?</a:t>
            </a:r>
            <a:endParaRPr lang="en-US" dirty="0"/>
          </a:p>
          <a:p>
            <a:pPr lvl="0"/>
            <a:r>
              <a:rPr lang="en-GB" dirty="0"/>
              <a:t>Consensus on an expanded common vision of heritage; </a:t>
            </a:r>
            <a:endParaRPr lang="en-US" dirty="0"/>
          </a:p>
          <a:p>
            <a:pPr lvl="0"/>
            <a:r>
              <a:rPr lang="en-GB" dirty="0"/>
              <a:t>Willingness of all stakeholders to cooperate (local authorities and civil society);</a:t>
            </a:r>
            <a:endParaRPr lang="en-US" dirty="0"/>
          </a:p>
          <a:p>
            <a:pPr lvl="0"/>
            <a:r>
              <a:rPr lang="en-GB" dirty="0"/>
              <a:t>A defined common interest of a heritage-led action;</a:t>
            </a:r>
            <a:endParaRPr lang="en-US" dirty="0"/>
          </a:p>
          <a:p>
            <a:pPr lvl="0"/>
            <a:r>
              <a:rPr lang="en-GB" dirty="0"/>
              <a:t>Commitment and capacity for resource mobilisation.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55" y="1050130"/>
            <a:ext cx="852821" cy="11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5306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/>
              <a:t>What</a:t>
            </a:r>
            <a:r>
              <a:rPr lang="en-US" b="1" i="1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GB" dirty="0"/>
              <a:t>Readiness of the group to engage in the process of developing diverse narratives based on the people and places;</a:t>
            </a:r>
            <a:endParaRPr lang="en-US" dirty="0"/>
          </a:p>
          <a:p>
            <a:pPr lvl="0"/>
            <a:r>
              <a:rPr lang="en-GB" dirty="0"/>
              <a:t>Aspirations towards a more democratic socio-economic model; </a:t>
            </a:r>
            <a:endParaRPr lang="en-US" dirty="0"/>
          </a:p>
          <a:p>
            <a:pPr lvl="0"/>
            <a:r>
              <a:rPr lang="en-GB" dirty="0"/>
              <a:t>Commitment to human rights principles in local development processes (respect for dignity and multiple identities);</a:t>
            </a:r>
            <a:endParaRPr lang="en-US" dirty="0"/>
          </a:p>
          <a:p>
            <a:pPr lvl="0"/>
            <a:r>
              <a:rPr lang="en-GB" dirty="0"/>
              <a:t>Improved democratic participation and social inclusion of all inhabitants.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86" y="1150142"/>
            <a:ext cx="714376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Self Management Process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Self Assessment</a:t>
            </a:r>
          </a:p>
          <a:p>
            <a:pPr algn="ctr"/>
            <a:r>
              <a:rPr lang="en-US" dirty="0"/>
              <a:t>Self Monitoring</a:t>
            </a:r>
          </a:p>
          <a:p>
            <a:pPr algn="ctr"/>
            <a:r>
              <a:rPr lang="en-US" dirty="0"/>
              <a:t>Self Evaluation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2916">
            <a:off x="4690003" y="2377546"/>
            <a:ext cx="618063" cy="49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575" y="1937474"/>
            <a:ext cx="6123555" cy="3827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261" y="1222513"/>
            <a:ext cx="368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Faro Convention Methodology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3326" y="6062870"/>
            <a:ext cx="717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Commons – Cooperation – Narratives</a:t>
            </a:r>
          </a:p>
          <a:p>
            <a:pPr algn="ctr"/>
            <a:r>
              <a:rPr lang="en-US" dirty="0"/>
              <a:t>Places – People - Stories</a:t>
            </a:r>
          </a:p>
        </p:txBody>
      </p:sp>
    </p:spTree>
    <p:extLst>
      <p:ext uri="{BB962C8B-B14F-4D97-AF65-F5344CB8AC3E}">
        <p14:creationId xmlns:p14="http://schemas.microsoft.com/office/powerpoint/2010/main" val="327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b="1" dirty="0" smtClean="0"/>
              <a:t>Implementation: </a:t>
            </a:r>
          </a:p>
          <a:p>
            <a:endParaRPr lang="en-GB" dirty="0" smtClean="0"/>
          </a:p>
          <a:p>
            <a:r>
              <a:rPr lang="en-GB" dirty="0" smtClean="0"/>
              <a:t>Engagement at all levels</a:t>
            </a:r>
          </a:p>
          <a:p>
            <a:pPr lvl="0"/>
            <a:r>
              <a:rPr lang="en-GB" dirty="0" smtClean="0"/>
              <a:t>Ministry </a:t>
            </a:r>
            <a:r>
              <a:rPr lang="en-GB" dirty="0"/>
              <a:t>and institutional support (working with all levels) </a:t>
            </a:r>
            <a:endParaRPr lang="en-US" dirty="0"/>
          </a:p>
          <a:p>
            <a:pPr lvl="0"/>
            <a:r>
              <a:rPr lang="en-GB" dirty="0"/>
              <a:t>Raising awareness </a:t>
            </a:r>
            <a:endParaRPr lang="en-US" dirty="0"/>
          </a:p>
          <a:p>
            <a:pPr lvl="0"/>
            <a:r>
              <a:rPr lang="en-GB" dirty="0"/>
              <a:t>Mapping initiatives in line with the Faro Convention </a:t>
            </a:r>
            <a:endParaRPr lang="en-US" dirty="0"/>
          </a:p>
          <a:p>
            <a:pPr lvl="0"/>
            <a:r>
              <a:rPr lang="en-GB" dirty="0"/>
              <a:t>Incentives</a:t>
            </a:r>
            <a:endParaRPr lang="en-US" dirty="0"/>
          </a:p>
          <a:p>
            <a:pPr lvl="0"/>
            <a:r>
              <a:rPr lang="en-GB" dirty="0"/>
              <a:t>Sharing among </a:t>
            </a:r>
            <a:r>
              <a:rPr lang="en-GB" dirty="0" smtClean="0"/>
              <a:t>Faro Convention Network </a:t>
            </a:r>
            <a:r>
              <a:rPr lang="en-GB" dirty="0"/>
              <a:t>/ CDCPP</a:t>
            </a:r>
            <a:endParaRPr lang="en-US" dirty="0"/>
          </a:p>
          <a:p>
            <a:endParaRPr lang="en-US" dirty="0"/>
          </a:p>
        </p:txBody>
      </p:sp>
      <p:pic>
        <p:nvPicPr>
          <p:cNvPr id="8195" name="Picture 3" descr="P:\_coe-settings\desktop\Faro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2" y="1047245"/>
            <a:ext cx="3579018" cy="20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15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Rectangle: Rounded Corners 2"/>
          <p:cNvSpPr/>
          <p:nvPr/>
        </p:nvSpPr>
        <p:spPr>
          <a:xfrm>
            <a:off x="854765" y="2047461"/>
            <a:ext cx="2305878" cy="6559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European Heritage Days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212574" y="2854357"/>
            <a:ext cx="2295939" cy="636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Intercultural Cities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50505" y="3649487"/>
            <a:ext cx="2405270" cy="6162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Cultural Routes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146852" y="4500199"/>
            <a:ext cx="2544418" cy="59857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EUR-OPA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981739" y="5307497"/>
            <a:ext cx="2693504" cy="725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CoE</a:t>
            </a:r>
            <a:r>
              <a:rPr lang="en-US" dirty="0"/>
              <a:t> Conventions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590762" y="1959440"/>
            <a:ext cx="1093304" cy="4144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/>
          <p:cNvSpPr/>
          <p:nvPr/>
        </p:nvSpPr>
        <p:spPr>
          <a:xfrm>
            <a:off x="6684066" y="2520088"/>
            <a:ext cx="2037521" cy="29762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STRATEGY 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4764" y="1013676"/>
            <a:ext cx="5653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SYNERGIES WITH OTHER COE PROGRAMS</a:t>
            </a:r>
          </a:p>
        </p:txBody>
      </p:sp>
    </p:spTree>
    <p:extLst>
      <p:ext uri="{BB962C8B-B14F-4D97-AF65-F5344CB8AC3E}">
        <p14:creationId xmlns:p14="http://schemas.microsoft.com/office/powerpoint/2010/main" val="3564014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>
                <a:hlinkClick r:id="rId2"/>
              </a:rPr>
              <a:t>www.coe.int/faro-action-plan</a:t>
            </a: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algn="ctr">
              <a:buFont typeface="Wingdings"/>
              <a:buChar char="*"/>
            </a:pPr>
            <a:r>
              <a:rPr lang="en-GB" dirty="0" smtClean="0">
                <a:hlinkClick r:id="rId3"/>
              </a:rPr>
              <a:t>faro.convention@coe.int</a:t>
            </a:r>
            <a:endParaRPr lang="en-GB" dirty="0" smtClean="0"/>
          </a:p>
          <a:p>
            <a:pPr algn="ctr">
              <a:buFont typeface="Wingdings"/>
              <a:buChar char="*"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       Faro Convention Network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1" y="4700587"/>
            <a:ext cx="397668" cy="39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49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18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39"/>
            <a:ext cx="2292406" cy="4981575"/>
          </a:xfrm>
          <a:prstGeom prst="rect">
            <a:avLst/>
          </a:prstGeom>
        </p:spPr>
      </p:pic>
      <p:sp>
        <p:nvSpPr>
          <p:cNvPr id="5" name="Rectangle à coins arrondis 4">
            <a:hlinkClick r:id="rId4" action="ppaction://hlinksldjump"/>
          </p:cNvPr>
          <p:cNvSpPr/>
          <p:nvPr/>
        </p:nvSpPr>
        <p:spPr>
          <a:xfrm>
            <a:off x="4221271" y="6538586"/>
            <a:ext cx="701458" cy="18288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6789303" y="6043139"/>
            <a:ext cx="2354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61384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6157913" cy="5257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dirty="0" smtClean="0"/>
              <a:t>Some facts:</a:t>
            </a:r>
          </a:p>
          <a:p>
            <a:pPr lvl="0"/>
            <a:endParaRPr lang="en-GB" dirty="0"/>
          </a:p>
          <a:p>
            <a:pPr lvl="0"/>
            <a:r>
              <a:rPr lang="en-GB" sz="2400" dirty="0" smtClean="0"/>
              <a:t>54 % of </a:t>
            </a:r>
            <a:r>
              <a:rPr lang="en-GB" sz="2400" dirty="0"/>
              <a:t>the world’s population (</a:t>
            </a:r>
            <a:r>
              <a:rPr lang="en-GB" sz="2400" dirty="0" smtClean="0"/>
              <a:t>7.6. billion) lives </a:t>
            </a:r>
            <a:r>
              <a:rPr lang="en-GB" sz="2400" dirty="0"/>
              <a:t>in urban </a:t>
            </a:r>
            <a:r>
              <a:rPr lang="en-GB" sz="2400" dirty="0" smtClean="0"/>
              <a:t>areas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 smtClean="0"/>
              <a:t>This amount (9.8 billion) is </a:t>
            </a:r>
            <a:r>
              <a:rPr lang="en-GB" sz="2400" dirty="0"/>
              <a:t>expected to increase to 66 per cent by </a:t>
            </a:r>
            <a:r>
              <a:rPr lang="en-GB" sz="2400" dirty="0" smtClean="0"/>
              <a:t>2050  </a:t>
            </a:r>
          </a:p>
          <a:p>
            <a:pPr lvl="0"/>
            <a:endParaRPr lang="en-GB" sz="2400" dirty="0"/>
          </a:p>
          <a:p>
            <a:pPr lvl="0"/>
            <a:r>
              <a:rPr lang="en-GB" sz="2400" dirty="0" smtClean="0"/>
              <a:t>It is estimated </a:t>
            </a:r>
            <a:r>
              <a:rPr lang="en-GB" sz="2400" dirty="0"/>
              <a:t>that around 3 million people are moving to cities every </a:t>
            </a:r>
            <a:r>
              <a:rPr lang="en-GB" sz="2400" dirty="0" smtClean="0"/>
              <a:t>week</a:t>
            </a:r>
          </a:p>
          <a:p>
            <a:pPr marL="0" lvl="0" indent="0" algn="r">
              <a:buNone/>
            </a:pPr>
            <a:r>
              <a:rPr lang="en-GB" sz="1000" dirty="0" smtClean="0"/>
              <a:t>Source: the UN</a:t>
            </a:r>
          </a:p>
          <a:p>
            <a:pPr lvl="0"/>
            <a:endParaRPr lang="en-US" dirty="0"/>
          </a:p>
          <a:p>
            <a:pPr lvl="0"/>
            <a:endParaRPr lang="en-GB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42" y="1650206"/>
            <a:ext cx="2849957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5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487" y="1600200"/>
            <a:ext cx="6572251" cy="4525963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Is </a:t>
            </a:r>
            <a:r>
              <a:rPr lang="en-GB" dirty="0"/>
              <a:t>the urban lifestyle sustainable? </a:t>
            </a:r>
            <a:endParaRPr lang="en-GB" dirty="0" smtClean="0"/>
          </a:p>
          <a:p>
            <a:pPr marL="0" lvl="0" indent="0">
              <a:buNone/>
            </a:pPr>
            <a:r>
              <a:rPr lang="en-GB" dirty="0" smtClean="0"/>
              <a:t> </a:t>
            </a:r>
          </a:p>
          <a:p>
            <a:pPr lvl="0"/>
            <a:r>
              <a:rPr lang="en-GB" dirty="0" smtClean="0"/>
              <a:t>With </a:t>
            </a:r>
            <a:r>
              <a:rPr lang="en-GB" dirty="0"/>
              <a:t>constant mobility of people, increased diversity and regeneration of places </a:t>
            </a:r>
            <a:r>
              <a:rPr lang="en-GB" dirty="0" smtClean="0"/>
              <a:t>and </a:t>
            </a:r>
            <a:r>
              <a:rPr lang="en-GB" dirty="0"/>
              <a:t>stories, what kind of approach </a:t>
            </a:r>
            <a:r>
              <a:rPr lang="en-GB" dirty="0" smtClean="0"/>
              <a:t>should we have</a:t>
            </a:r>
            <a:r>
              <a:rPr lang="en-GB" dirty="0"/>
              <a:t>?  </a:t>
            </a:r>
            <a:endParaRPr lang="en-GB" dirty="0" smtClean="0"/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Could </a:t>
            </a:r>
            <a:r>
              <a:rPr lang="en-GB" dirty="0"/>
              <a:t>the Faro Convention be one of the useful </a:t>
            </a:r>
            <a:r>
              <a:rPr lang="en-GB" dirty="0" smtClean="0"/>
              <a:t>frameworks?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demir\AppData\Local\Microsoft\Windows\Temporary Internet Files\Content.IE5\ABMKCGC2\questions-to-ask-yourself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19" y="888902"/>
            <a:ext cx="2986933" cy="194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5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b="1" dirty="0" smtClean="0"/>
              <a:t>Parameters (concept of heritage at the CoE)</a:t>
            </a:r>
            <a:endParaRPr lang="en-US" b="1" dirty="0"/>
          </a:p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b="1" dirty="0"/>
              <a:t>Heritage is a social and political construct</a:t>
            </a:r>
            <a:r>
              <a:rPr lang="en-US" dirty="0"/>
              <a:t> </a:t>
            </a:r>
          </a:p>
          <a:p>
            <a:pPr lvl="0"/>
            <a:r>
              <a:rPr lang="en-US" b="1" dirty="0"/>
              <a:t>Exercise in democracy and human rights</a:t>
            </a:r>
          </a:p>
          <a:p>
            <a:pPr lvl="0"/>
            <a:r>
              <a:rPr lang="en-US" b="1" dirty="0"/>
              <a:t>Heritage as means and not as an end in itself</a:t>
            </a:r>
          </a:p>
          <a:p>
            <a:pPr lvl="0"/>
            <a:r>
              <a:rPr lang="en-US" b="1" dirty="0"/>
              <a:t>Relations between peoples, places and stories</a:t>
            </a:r>
            <a:r>
              <a:rPr lang="en-US" dirty="0"/>
              <a:t> </a:t>
            </a:r>
            <a:endParaRPr lang="en-US" dirty="0" smtClean="0"/>
          </a:p>
          <a:p>
            <a:pPr marL="0" indent="0" algn="ctr">
              <a:buNone/>
            </a:pPr>
            <a:r>
              <a:rPr lang="en-GB" dirty="0">
                <a:sym typeface="Wingdings"/>
              </a:rPr>
              <a:t></a:t>
            </a:r>
            <a:endParaRPr lang="en-GB" dirty="0"/>
          </a:p>
          <a:p>
            <a:pPr marL="0" lvl="0" indent="0">
              <a:buNone/>
            </a:pP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b="1" dirty="0"/>
              <a:t>Heritage governance</a:t>
            </a:r>
            <a:r>
              <a:rPr lang="en-US" dirty="0"/>
              <a:t> –communities’ central role</a:t>
            </a:r>
          </a:p>
          <a:p>
            <a:pPr marL="0" lvl="0" indent="0">
              <a:buNone/>
            </a:pPr>
            <a:r>
              <a:rPr lang="en-US" dirty="0"/>
              <a:t>b. </a:t>
            </a:r>
            <a:r>
              <a:rPr lang="en-US" b="1" dirty="0"/>
              <a:t>The role of heritage</a:t>
            </a:r>
            <a:r>
              <a:rPr lang="en-US" dirty="0"/>
              <a:t> in addressing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356973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5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latin typeface="Arial Narrow" panose="020B060602020203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64066" y="1652631"/>
            <a:ext cx="77094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MULTIPLE IDENTITIES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DIVERSITY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DIGNITY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QUALITY OF LIFE</a:t>
            </a:r>
            <a:endParaRPr lang="en-US" sz="2800" dirty="0"/>
          </a:p>
        </p:txBody>
      </p:sp>
      <p:pic>
        <p:nvPicPr>
          <p:cNvPr id="5122" name="Picture 2" descr="E:\Kyiv Pryluki\P10106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62" y="1218139"/>
            <a:ext cx="3419038" cy="53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6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Arial Narrow" panose="020B0606020202030204" pitchFamily="34" charset="0"/>
                <a:ea typeface="Century Gothic" charset="0"/>
                <a:cs typeface="Century Gothic" charset="0"/>
              </a:rPr>
              <a:t>Faro Convention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30511" y="1758146"/>
            <a:ext cx="165263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dirty="0"/>
              <a:t>PEOPLE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GB" sz="2800" dirty="0"/>
          </a:p>
          <a:p>
            <a:endParaRPr lang="en-US" sz="2800" dirty="0"/>
          </a:p>
        </p:txBody>
      </p:sp>
      <p:pic>
        <p:nvPicPr>
          <p:cNvPr id="4098" name="Picture 2" descr="E:\Transylvania\IMG_20160608_100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17" y="2063690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5478011" y="1175576"/>
            <a:ext cx="27851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771160" y="1731423"/>
            <a:ext cx="216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</a:t>
            </a:r>
            <a:r>
              <a:rPr lang="en-GB" dirty="0"/>
              <a:t>ACES</a:t>
            </a:r>
            <a:endParaRPr lang="en-US" dirty="0"/>
          </a:p>
        </p:txBody>
      </p:sp>
      <p:pic>
        <p:nvPicPr>
          <p:cNvPr id="4099" name="Picture 3" descr="E:\Mstistlav\P10107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9" y="1175576"/>
            <a:ext cx="3288483" cy="24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Mstistlav\P10107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8" y="4164746"/>
            <a:ext cx="3289326" cy="24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63408" y="6171684"/>
            <a:ext cx="216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56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solidFill>
                  <a:srgbClr val="234085">
                    <a:tint val="75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pPr/>
              <a:t>7</a:t>
            </a:fld>
            <a:endParaRPr lang="fr-FR">
              <a:solidFill>
                <a:srgbClr val="234085">
                  <a:tint val="75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423" y="1419822"/>
            <a:ext cx="9240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Convention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vision and a new way of looking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at heritage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distinctive approach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-Exercise in participatory democracy</a:t>
            </a: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Action Plan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-Heritage-led, people centered </a:t>
            </a:r>
            <a:r>
              <a:rPr lang="en-US" sz="2400" dirty="0" smtClean="0">
                <a:solidFill>
                  <a:srgbClr val="23438C"/>
                </a:solidFill>
              </a:rPr>
              <a:t>actions</a:t>
            </a:r>
          </a:p>
          <a:p>
            <a:pPr algn="ctr"/>
            <a:r>
              <a:rPr lang="en-GB" sz="2400" dirty="0" smtClean="0">
                <a:solidFill>
                  <a:srgbClr val="23438C"/>
                </a:solidFill>
              </a:rPr>
              <a:t>-Societal challenges</a:t>
            </a:r>
            <a:endParaRPr lang="en-US" sz="2400" dirty="0">
              <a:solidFill>
                <a:srgbClr val="23438C"/>
              </a:solidFill>
            </a:endParaRPr>
          </a:p>
          <a:p>
            <a:pPr algn="ctr"/>
            <a:r>
              <a:rPr lang="en-US" sz="2400" dirty="0" smtClean="0">
                <a:solidFill>
                  <a:srgbClr val="23438C"/>
                </a:solidFill>
              </a:rPr>
              <a:t>-</a:t>
            </a:r>
            <a:r>
              <a:rPr lang="en-US" sz="2400" dirty="0">
                <a:solidFill>
                  <a:srgbClr val="23438C"/>
                </a:solidFill>
              </a:rPr>
              <a:t>A pan-European Network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-Making Invisible - Visible</a:t>
            </a:r>
            <a:endParaRPr lang="fr-FR" sz="2400" dirty="0">
              <a:solidFill>
                <a:srgbClr val="23438C"/>
              </a:solidFill>
            </a:endParaRPr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4798141" y="174216"/>
            <a:ext cx="4214625" cy="6714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47 MEMBER STATES</a:t>
            </a:r>
            <a:b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20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820 MILLION EUROPEANS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" y="1981229"/>
            <a:ext cx="384441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887" y="1478518"/>
            <a:ext cx="5585791" cy="69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6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principles:</a:t>
            </a:r>
            <a:endParaRPr lang="en-US" dirty="0"/>
          </a:p>
          <a:p>
            <a:endParaRPr lang="en-US" dirty="0"/>
          </a:p>
          <a:p>
            <a:pPr lvl="0"/>
            <a:r>
              <a:rPr lang="en-GB" dirty="0"/>
              <a:t>Connection to a community and territory determines a sense of belonging;</a:t>
            </a:r>
            <a:endParaRPr lang="en-US" dirty="0"/>
          </a:p>
          <a:p>
            <a:pPr lvl="0"/>
            <a:r>
              <a:rPr lang="en-GB" dirty="0"/>
              <a:t>Social cohesion is founded on various levels of cooperation and commitment;</a:t>
            </a:r>
            <a:endParaRPr lang="en-US" dirty="0"/>
          </a:p>
          <a:p>
            <a:pPr lvl="0"/>
            <a:r>
              <a:rPr lang="en-GB" dirty="0"/>
              <a:t>Democracy is practised by engagement of civil society in dialogue and action, through shared responsibilities based on capacities.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Office PowerPoint</Application>
  <PresentationFormat>On-screen Show (4:3)</PresentationFormat>
  <Paragraphs>117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1_Conception personnalisée</vt:lpstr>
      <vt:lpstr>Conception personnalisée</vt:lpstr>
      <vt:lpstr>4_Conception personnalisée</vt:lpstr>
      <vt:lpstr>3_Conception personnalisée</vt:lpstr>
      <vt:lpstr>2_Conception personnalisée</vt:lpstr>
      <vt:lpstr>5_Conception personnalisée</vt:lpstr>
      <vt:lpstr>6_Conception personnalisée</vt:lpstr>
      <vt:lpstr>Framework Convention on the Value of Cultural Heritage for Society    Vilnius, Lithuania – 15-16 November 2017  Hakan Shearer Demir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2017-11-13T08:07:08Z</dcterms:modified>
</cp:coreProperties>
</file>