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4"/>
  </p:notesMasterIdLst>
  <p:sldIdLst>
    <p:sldId id="256" r:id="rId2"/>
    <p:sldId id="262" r:id="rId3"/>
    <p:sldId id="299" r:id="rId4"/>
    <p:sldId id="300" r:id="rId5"/>
    <p:sldId id="306" r:id="rId6"/>
    <p:sldId id="328" r:id="rId7"/>
    <p:sldId id="330" r:id="rId8"/>
    <p:sldId id="294" r:id="rId9"/>
    <p:sldId id="295" r:id="rId10"/>
    <p:sldId id="301" r:id="rId11"/>
    <p:sldId id="313" r:id="rId12"/>
    <p:sldId id="310" r:id="rId13"/>
    <p:sldId id="314" r:id="rId14"/>
    <p:sldId id="322" r:id="rId15"/>
    <p:sldId id="311" r:id="rId16"/>
    <p:sldId id="316" r:id="rId17"/>
    <p:sldId id="317" r:id="rId18"/>
    <p:sldId id="329" r:id="rId19"/>
    <p:sldId id="331" r:id="rId20"/>
    <p:sldId id="318" r:id="rId21"/>
    <p:sldId id="319" r:id="rId22"/>
    <p:sldId id="320" r:id="rId23"/>
    <p:sldId id="323" r:id="rId24"/>
    <p:sldId id="397" r:id="rId25"/>
    <p:sldId id="324" r:id="rId26"/>
    <p:sldId id="396" r:id="rId27"/>
    <p:sldId id="394" r:id="rId28"/>
    <p:sldId id="395" r:id="rId29"/>
    <p:sldId id="325" r:id="rId30"/>
    <p:sldId id="265" r:id="rId31"/>
    <p:sldId id="411" r:id="rId32"/>
    <p:sldId id="332" r:id="rId33"/>
    <p:sldId id="267" r:id="rId34"/>
    <p:sldId id="333" r:id="rId35"/>
    <p:sldId id="334" r:id="rId36"/>
    <p:sldId id="326" r:id="rId37"/>
    <p:sldId id="335" r:id="rId38"/>
    <p:sldId id="400" r:id="rId39"/>
    <p:sldId id="337" r:id="rId40"/>
    <p:sldId id="338" r:id="rId41"/>
    <p:sldId id="398" r:id="rId42"/>
    <p:sldId id="339" r:id="rId43"/>
    <p:sldId id="340" r:id="rId44"/>
    <p:sldId id="341" r:id="rId45"/>
    <p:sldId id="342" r:id="rId46"/>
    <p:sldId id="343" r:id="rId47"/>
    <p:sldId id="412" r:id="rId48"/>
    <p:sldId id="414" r:id="rId49"/>
    <p:sldId id="415" r:id="rId50"/>
    <p:sldId id="372" r:id="rId51"/>
    <p:sldId id="366" r:id="rId52"/>
    <p:sldId id="367" r:id="rId53"/>
    <p:sldId id="361" r:id="rId54"/>
    <p:sldId id="282" r:id="rId55"/>
    <p:sldId id="356" r:id="rId56"/>
    <p:sldId id="363" r:id="rId57"/>
    <p:sldId id="357" r:id="rId58"/>
    <p:sldId id="362" r:id="rId59"/>
    <p:sldId id="365" r:id="rId60"/>
    <p:sldId id="358" r:id="rId61"/>
    <p:sldId id="364" r:id="rId62"/>
    <p:sldId id="346" r:id="rId63"/>
    <p:sldId id="347" r:id="rId64"/>
    <p:sldId id="348" r:id="rId65"/>
    <p:sldId id="401" r:id="rId66"/>
    <p:sldId id="402" r:id="rId67"/>
    <p:sldId id="378" r:id="rId68"/>
    <p:sldId id="349" r:id="rId69"/>
    <p:sldId id="350" r:id="rId70"/>
    <p:sldId id="353" r:id="rId71"/>
    <p:sldId id="355" r:id="rId72"/>
    <p:sldId id="388" r:id="rId73"/>
    <p:sldId id="380" r:id="rId74"/>
    <p:sldId id="381" r:id="rId75"/>
    <p:sldId id="382" r:id="rId76"/>
    <p:sldId id="384" r:id="rId77"/>
    <p:sldId id="368" r:id="rId78"/>
    <p:sldId id="369" r:id="rId79"/>
    <p:sldId id="370" r:id="rId80"/>
    <p:sldId id="391" r:id="rId81"/>
    <p:sldId id="392" r:id="rId82"/>
    <p:sldId id="393" r:id="rId83"/>
    <p:sldId id="374" r:id="rId84"/>
    <p:sldId id="375" r:id="rId85"/>
    <p:sldId id="403" r:id="rId86"/>
    <p:sldId id="404" r:id="rId87"/>
    <p:sldId id="407" r:id="rId88"/>
    <p:sldId id="408" r:id="rId89"/>
    <p:sldId id="405" r:id="rId90"/>
    <p:sldId id="406" r:id="rId91"/>
    <p:sldId id="413" r:id="rId92"/>
    <p:sldId id="275"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92" autoAdjust="0"/>
    <p:restoredTop sz="88590" autoAdjust="0"/>
  </p:normalViewPr>
  <p:slideViewPr>
    <p:cSldViewPr snapToGrid="0">
      <p:cViewPr>
        <p:scale>
          <a:sx n="68" d="100"/>
          <a:sy n="68" d="100"/>
        </p:scale>
        <p:origin x="-594" y="-71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39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C8D80C-7487-4B47-BCCB-61E847F50F0C}" type="datetimeFigureOut">
              <a:rPr lang="en-US" smtClean="0"/>
              <a:pPr/>
              <a:t>10/9/2017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02F5E2-D024-42D8-9D72-B37897BC94EB}" type="slidenum">
              <a:rPr lang="en-US" smtClean="0"/>
              <a:pPr/>
              <a:t>‹#›</a:t>
            </a:fld>
            <a:endParaRPr lang="en-US"/>
          </a:p>
        </p:txBody>
      </p:sp>
    </p:spTree>
    <p:extLst>
      <p:ext uri="{BB962C8B-B14F-4D97-AF65-F5344CB8AC3E}">
        <p14:creationId xmlns:p14="http://schemas.microsoft.com/office/powerpoint/2010/main" val="2557289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2</a:t>
            </a:fld>
            <a:endParaRPr lang="en-US"/>
          </a:p>
        </p:txBody>
      </p:sp>
    </p:spTree>
    <p:extLst>
      <p:ext uri="{BB962C8B-B14F-4D97-AF65-F5344CB8AC3E}">
        <p14:creationId xmlns:p14="http://schemas.microsoft.com/office/powerpoint/2010/main" val="1538233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11</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12</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13</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14</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15</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a:lstStyle/>
          <a:p>
            <a:fld id="{F24EF054-C4C6-48F5-A004-2391610087F9}" type="slidenum">
              <a:rPr lang="en-GB" altLang="uk-UA"/>
              <a:pPr/>
              <a:t>16</a:t>
            </a:fld>
            <a:endParaRPr lang="en-GB" altLang="uk-UA"/>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nl-NL" altLang="uk-UA"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a:lstStyle/>
          <a:p>
            <a:fld id="{63217D9C-6101-4179-8CDE-8976B83DB806}" type="slidenum">
              <a:rPr lang="en-GB" altLang="uk-UA"/>
              <a:pPr/>
              <a:t>17</a:t>
            </a:fld>
            <a:endParaRPr lang="en-GB" altLang="uk-UA"/>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nl-NL" altLang="uk-UA"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a:lstStyle/>
          <a:p>
            <a:fld id="{63217D9C-6101-4179-8CDE-8976B83DB806}" type="slidenum">
              <a:rPr lang="en-GB" altLang="uk-UA"/>
              <a:pPr/>
              <a:t>18</a:t>
            </a:fld>
            <a:endParaRPr lang="en-GB" altLang="uk-UA"/>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nl-NL" altLang="uk-UA"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a:lstStyle/>
          <a:p>
            <a:fld id="{63217D9C-6101-4179-8CDE-8976B83DB806}" type="slidenum">
              <a:rPr lang="en-GB" altLang="uk-UA"/>
              <a:pPr/>
              <a:t>19</a:t>
            </a:fld>
            <a:endParaRPr lang="en-GB" altLang="uk-UA"/>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nl-NL" altLang="uk-UA"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23</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3</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24</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25</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26</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27</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28</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29</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31</a:t>
            </a:fld>
            <a:endParaRPr lang="en-US"/>
          </a:p>
        </p:txBody>
      </p:sp>
    </p:spTree>
    <p:extLst>
      <p:ext uri="{BB962C8B-B14F-4D97-AF65-F5344CB8AC3E}">
        <p14:creationId xmlns:p14="http://schemas.microsoft.com/office/powerpoint/2010/main" val="436945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32</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35</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36</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4</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37</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39</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40</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41</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42</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43</a:t>
            </a:fld>
            <a:endParaRPr lang="en-US"/>
          </a:p>
        </p:txBody>
      </p:sp>
    </p:spTree>
    <p:extLst>
      <p:ext uri="{BB962C8B-B14F-4D97-AF65-F5344CB8AC3E}">
        <p14:creationId xmlns:p14="http://schemas.microsoft.com/office/powerpoint/2010/main" val="4798102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44</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45</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46</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48</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5</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49</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3302F5E2-D024-42D8-9D72-B37897BC94EB}" type="slidenum">
              <a:rPr lang="en-US" smtClean="0"/>
              <a:pPr/>
              <a:t>63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91</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6</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7</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8</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9</a:t>
            </a:fld>
            <a:endParaRPr lang="en-US"/>
          </a:p>
        </p:txBody>
      </p:sp>
    </p:spTree>
    <p:extLst>
      <p:ext uri="{BB962C8B-B14F-4D97-AF65-F5344CB8AC3E}">
        <p14:creationId xmlns:p14="http://schemas.microsoft.com/office/powerpoint/2010/main" val="937989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F5E2-D024-42D8-9D72-B37897BC94EB}" type="slidenum">
              <a:rPr lang="en-US" smtClean="0"/>
              <a:pPr/>
              <a:t>10</a:t>
            </a:fld>
            <a:endParaRPr lang="en-US"/>
          </a:p>
        </p:txBody>
      </p:sp>
    </p:spTree>
    <p:extLst>
      <p:ext uri="{BB962C8B-B14F-4D97-AF65-F5344CB8AC3E}">
        <p14:creationId xmlns:p14="http://schemas.microsoft.com/office/powerpoint/2010/main" val="937989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6F321-942E-4B93-8576-CEA0A0932C39}" type="slidenum">
              <a:rPr lang="en-US" smtClean="0"/>
              <a:pPr/>
              <a:t>‹#›</a:t>
            </a:fld>
            <a:endParaRPr lang="en-US"/>
          </a:p>
        </p:txBody>
      </p:sp>
    </p:spTree>
    <p:extLst>
      <p:ext uri="{BB962C8B-B14F-4D97-AF65-F5344CB8AC3E}">
        <p14:creationId xmlns:p14="http://schemas.microsoft.com/office/powerpoint/2010/main" val="4189423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nl-NL" smtClean="0"/>
              <a:t>October 2017</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a:t>
            </a:fld>
            <a:endParaRPr lang="en-US"/>
          </a:p>
        </p:txBody>
      </p:sp>
    </p:spTree>
    <p:extLst>
      <p:ext uri="{BB962C8B-B14F-4D97-AF65-F5344CB8AC3E}">
        <p14:creationId xmlns:p14="http://schemas.microsoft.com/office/powerpoint/2010/main" val="3266346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l-NL" smtClean="0"/>
              <a:t>October 2017</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D6F321-942E-4B93-8576-CEA0A0932C39}" type="slidenum">
              <a:rPr lang="en-US" smtClean="0"/>
              <a:pPr/>
              <a:t>‹#›</a:t>
            </a:fld>
            <a:endParaRPr lang="en-US"/>
          </a:p>
        </p:txBody>
      </p:sp>
    </p:spTree>
    <p:extLst>
      <p:ext uri="{BB962C8B-B14F-4D97-AF65-F5344CB8AC3E}">
        <p14:creationId xmlns:p14="http://schemas.microsoft.com/office/powerpoint/2010/main" val="3526887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nl-NL" smtClean="0"/>
              <a:t>October 2017</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D6F321-942E-4B93-8576-CEA0A0932C39}" type="slidenum">
              <a:rPr lang="en-US" smtClean="0"/>
              <a:pPr/>
              <a:t>‹#›</a:t>
            </a:fld>
            <a:endParaRPr lang="en-US"/>
          </a:p>
        </p:txBody>
      </p:sp>
    </p:spTree>
    <p:extLst>
      <p:ext uri="{BB962C8B-B14F-4D97-AF65-F5344CB8AC3E}">
        <p14:creationId xmlns:p14="http://schemas.microsoft.com/office/powerpoint/2010/main" val="3384603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nl-NL" smtClean="0"/>
              <a:t>October 2017</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D6F321-942E-4B93-8576-CEA0A0932C39}" type="slidenum">
              <a:rPr lang="en-US" smtClean="0"/>
              <a:pPr/>
              <a:t>‹#›</a:t>
            </a:fld>
            <a:endParaRPr lang="en-US"/>
          </a:p>
        </p:txBody>
      </p:sp>
    </p:spTree>
    <p:extLst>
      <p:ext uri="{BB962C8B-B14F-4D97-AF65-F5344CB8AC3E}">
        <p14:creationId xmlns:p14="http://schemas.microsoft.com/office/powerpoint/2010/main" val="1805949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6F321-942E-4B93-8576-CEA0A0932C39}" type="slidenum">
              <a:rPr lang="en-US" smtClean="0"/>
              <a:pPr/>
              <a:t>‹#›</a:t>
            </a:fld>
            <a:endParaRPr lang="en-US"/>
          </a:p>
        </p:txBody>
      </p:sp>
    </p:spTree>
    <p:extLst>
      <p:ext uri="{BB962C8B-B14F-4D97-AF65-F5344CB8AC3E}">
        <p14:creationId xmlns:p14="http://schemas.microsoft.com/office/powerpoint/2010/main" val="2565080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6F321-942E-4B93-8576-CEA0A0932C39}" type="slidenum">
              <a:rPr lang="en-US" smtClean="0"/>
              <a:pPr/>
              <a:t>‹#›</a:t>
            </a:fld>
            <a:endParaRPr lang="en-US"/>
          </a:p>
        </p:txBody>
      </p:sp>
    </p:spTree>
    <p:extLst>
      <p:ext uri="{BB962C8B-B14F-4D97-AF65-F5344CB8AC3E}">
        <p14:creationId xmlns:p14="http://schemas.microsoft.com/office/powerpoint/2010/main" val="3913719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nl-NL" smtClean="0"/>
              <a:t>October 2017</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pic>
        <p:nvPicPr>
          <p:cNvPr id="7" name="Picture 6"/>
          <p:cNvPicPr>
            <a:picLocks noChangeAspect="1"/>
          </p:cNvPicPr>
          <p:nvPr userDrawn="1"/>
        </p:nvPicPr>
        <p:blipFill>
          <a:blip r:embed="rId2" cstate="print"/>
          <a:stretch>
            <a:fillRect/>
          </a:stretch>
        </p:blipFill>
        <p:spPr>
          <a:xfrm>
            <a:off x="0" y="0"/>
            <a:ext cx="2294965" cy="1658880"/>
          </a:xfrm>
          <a:prstGeom prst="rect">
            <a:avLst/>
          </a:prstGeom>
        </p:spPr>
      </p:pic>
      <p:pic>
        <p:nvPicPr>
          <p:cNvPr id="9" name="Picture 2"/>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868525" y="0"/>
            <a:ext cx="2323475" cy="1798819"/>
          </a:xfrm>
          <a:prstGeom prst="rect">
            <a:avLst/>
          </a:prstGeom>
          <a:noFill/>
        </p:spPr>
      </p:pic>
      <p:pic>
        <p:nvPicPr>
          <p:cNvPr id="10" name="Picture 15" descr="http://www.coe.int/documents/16695/995226/COE-Logo-Quadri.png/ee7b1fc6-055b-490b-a59b-a65969e440a2?t=1371222819000?t=1371222819000"/>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201587" y="5709764"/>
            <a:ext cx="1858781" cy="1148236"/>
          </a:xfrm>
          <a:prstGeom prst="rect">
            <a:avLst/>
          </a:prstGeom>
          <a:noFill/>
          <a:ln>
            <a:noFill/>
          </a:ln>
        </p:spPr>
      </p:pic>
    </p:spTree>
    <p:extLst>
      <p:ext uri="{BB962C8B-B14F-4D97-AF65-F5344CB8AC3E}">
        <p14:creationId xmlns:p14="http://schemas.microsoft.com/office/powerpoint/2010/main" val="3088212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r>
              <a:rPr lang="nl-NL" smtClean="0"/>
              <a:t>October 2017</a:t>
            </a:r>
            <a:endParaRPr lang="en-US"/>
          </a:p>
        </p:txBody>
      </p:sp>
      <p:sp>
        <p:nvSpPr>
          <p:cNvPr id="4" name="Tijdelijke aanduiding voor voettekst 3"/>
          <p:cNvSpPr>
            <a:spLocks noGrp="1"/>
          </p:cNvSpPr>
          <p:nvPr>
            <p:ph type="ftr" sz="quarter" idx="11"/>
          </p:nvPr>
        </p:nvSpPr>
        <p:spPr/>
        <p:txBody>
          <a:bodyPr/>
          <a:lstStyle/>
          <a:p>
            <a:endParaRPr lang="en-US"/>
          </a:p>
        </p:txBody>
      </p:sp>
      <p:sp>
        <p:nvSpPr>
          <p:cNvPr id="5" name="Tijdelijke aanduiding voor dianummer 4"/>
          <p:cNvSpPr>
            <a:spLocks noGrp="1"/>
          </p:cNvSpPr>
          <p:nvPr>
            <p:ph type="sldNum" sz="quarter" idx="12"/>
          </p:nvPr>
        </p:nvSpPr>
        <p:spPr/>
        <p:txBody>
          <a:bodyPr/>
          <a:lstStyle/>
          <a:p>
            <a:fld id="{9DD6F321-942E-4B93-8576-CEA0A0932C3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r>
              <a:rPr lang="nl-NL" smtClean="0"/>
              <a:t>October 2017</a:t>
            </a:r>
            <a:endParaRPr lang="en-US"/>
          </a:p>
        </p:txBody>
      </p:sp>
      <p:sp>
        <p:nvSpPr>
          <p:cNvPr id="4" name="Tijdelijke aanduiding voor voettekst 3"/>
          <p:cNvSpPr>
            <a:spLocks noGrp="1"/>
          </p:cNvSpPr>
          <p:nvPr>
            <p:ph type="ftr" sz="quarter" idx="11"/>
          </p:nvPr>
        </p:nvSpPr>
        <p:spPr/>
        <p:txBody>
          <a:bodyPr/>
          <a:lstStyle/>
          <a:p>
            <a:endParaRPr lang="en-US"/>
          </a:p>
        </p:txBody>
      </p:sp>
      <p:sp>
        <p:nvSpPr>
          <p:cNvPr id="5" name="Tijdelijke aanduiding voor dianummer 4"/>
          <p:cNvSpPr>
            <a:spLocks noGrp="1"/>
          </p:cNvSpPr>
          <p:nvPr>
            <p:ph type="sldNum" sz="quarter" idx="12"/>
          </p:nvPr>
        </p:nvSpPr>
        <p:spPr/>
        <p:txBody>
          <a:bodyPr/>
          <a:lstStyle/>
          <a:p>
            <a:fld id="{9DD6F321-942E-4B93-8576-CEA0A0932C3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r>
              <a:rPr lang="nl-NL" smtClean="0"/>
              <a:t>October 2017</a:t>
            </a:r>
            <a:endParaRPr lang="en-US"/>
          </a:p>
        </p:txBody>
      </p:sp>
      <p:sp>
        <p:nvSpPr>
          <p:cNvPr id="4" name="Tijdelijke aanduiding voor voettekst 3"/>
          <p:cNvSpPr>
            <a:spLocks noGrp="1"/>
          </p:cNvSpPr>
          <p:nvPr>
            <p:ph type="ftr" sz="quarter" idx="11"/>
          </p:nvPr>
        </p:nvSpPr>
        <p:spPr/>
        <p:txBody>
          <a:bodyPr/>
          <a:lstStyle/>
          <a:p>
            <a:endParaRPr lang="en-US"/>
          </a:p>
        </p:txBody>
      </p:sp>
      <p:sp>
        <p:nvSpPr>
          <p:cNvPr id="5" name="Tijdelijke aanduiding voor dianummer 4"/>
          <p:cNvSpPr>
            <a:spLocks noGrp="1"/>
          </p:cNvSpPr>
          <p:nvPr>
            <p:ph type="sldNum" sz="quarter" idx="12"/>
          </p:nvPr>
        </p:nvSpPr>
        <p:spPr/>
        <p:txBody>
          <a:bodyPr/>
          <a:lstStyle/>
          <a:p>
            <a:fld id="{9DD6F321-942E-4B93-8576-CEA0A0932C3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r>
              <a:rPr lang="nl-NL" smtClean="0"/>
              <a:t>October 2017</a:t>
            </a:r>
            <a:endParaRPr lang="en-US"/>
          </a:p>
        </p:txBody>
      </p:sp>
      <p:sp>
        <p:nvSpPr>
          <p:cNvPr id="4" name="Tijdelijke aanduiding voor voettekst 3"/>
          <p:cNvSpPr>
            <a:spLocks noGrp="1"/>
          </p:cNvSpPr>
          <p:nvPr>
            <p:ph type="ftr" sz="quarter" idx="11"/>
          </p:nvPr>
        </p:nvSpPr>
        <p:spPr/>
        <p:txBody>
          <a:bodyPr/>
          <a:lstStyle/>
          <a:p>
            <a:endParaRPr lang="en-US"/>
          </a:p>
        </p:txBody>
      </p:sp>
      <p:sp>
        <p:nvSpPr>
          <p:cNvPr id="5" name="Tijdelijke aanduiding voor dianummer 4"/>
          <p:cNvSpPr>
            <a:spLocks noGrp="1"/>
          </p:cNvSpPr>
          <p:nvPr>
            <p:ph type="sldNum" sz="quarter" idx="12"/>
          </p:nvPr>
        </p:nvSpPr>
        <p:spPr/>
        <p:txBody>
          <a:bodyPr/>
          <a:lstStyle/>
          <a:p>
            <a:fld id="{9DD6F321-942E-4B93-8576-CEA0A0932C3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6F321-942E-4B93-8576-CEA0A0932C39}" type="slidenum">
              <a:rPr lang="en-US" smtClean="0"/>
              <a:pPr/>
              <a:t>‹#›</a:t>
            </a:fld>
            <a:endParaRPr lang="en-US"/>
          </a:p>
        </p:txBody>
      </p:sp>
    </p:spTree>
    <p:extLst>
      <p:ext uri="{BB962C8B-B14F-4D97-AF65-F5344CB8AC3E}">
        <p14:creationId xmlns:p14="http://schemas.microsoft.com/office/powerpoint/2010/main" val="748215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nl-NL" smtClean="0"/>
              <a:t>October 2017</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D6F321-942E-4B93-8576-CEA0A0932C39}" type="slidenum">
              <a:rPr lang="en-US" smtClean="0"/>
              <a:pPr/>
              <a:t>‹#›</a:t>
            </a:fld>
            <a:endParaRPr lang="en-US"/>
          </a:p>
        </p:txBody>
      </p:sp>
    </p:spTree>
    <p:extLst>
      <p:ext uri="{BB962C8B-B14F-4D97-AF65-F5344CB8AC3E}">
        <p14:creationId xmlns:p14="http://schemas.microsoft.com/office/powerpoint/2010/main" val="631789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nl-NL" smtClean="0"/>
              <a:t>October 2017</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D6F321-942E-4B93-8576-CEA0A0932C39}" type="slidenum">
              <a:rPr lang="en-US" smtClean="0"/>
              <a:pPr/>
              <a:t>‹#›</a:t>
            </a:fld>
            <a:endParaRPr lang="en-US"/>
          </a:p>
        </p:txBody>
      </p:sp>
    </p:spTree>
    <p:extLst>
      <p:ext uri="{BB962C8B-B14F-4D97-AF65-F5344CB8AC3E}">
        <p14:creationId xmlns:p14="http://schemas.microsoft.com/office/powerpoint/2010/main" val="2699361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smtClean="0"/>
              <a:t>October 2017</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D6F321-942E-4B93-8576-CEA0A0932C39}" type="slidenum">
              <a:rPr lang="en-US" smtClean="0"/>
              <a:pPr/>
              <a:t>‹#›</a:t>
            </a:fld>
            <a:endParaRPr lang="en-US"/>
          </a:p>
        </p:txBody>
      </p:sp>
    </p:spTree>
    <p:extLst>
      <p:ext uri="{BB962C8B-B14F-4D97-AF65-F5344CB8AC3E}">
        <p14:creationId xmlns:p14="http://schemas.microsoft.com/office/powerpoint/2010/main" val="3900588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2" r:id="rId4"/>
    <p:sldLayoutId id="2147483661" r:id="rId5"/>
    <p:sldLayoutId id="214748366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32.jpe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35.jpe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1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44.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1.xml"/><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ved=0CAcQjRxqFQoTCLj3w7vA6sgCFYo5FAodAB8Nwg&amp;url=http://citizenactionny.org/2013/05/coffee-action-march-to-senator-grisantis-office/11795&amp;psig=AFQjCNGGxE5CAphWj4vu1oQjIgN0GLa-5Q&amp;ust=1446305085687053"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2lXh2n0aPyw"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hyperlink" Target="http://www.google.be/url?sa=i&amp;rct=j&amp;q=fotos+leuven+stationsomgeving&amp;source=images&amp;cd=&amp;cad=rja&amp;docid=rnAaMkMXod1XiM&amp;tbnid=a2ycx9lBEgc97M:&amp;ved=0CAUQjRw&amp;url=http://www.thuisindestad.be/Stationsomgeving-Leuven.html&amp;ei=tKOUUpa2IIjZsgaDLQ&amp;bvm=bv.57155469,d.bGQ&amp;psig=AFQjCNHZPUrmo8a8uoNUD45IQqbizA8dsg&amp;ust=1385558883051389"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6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pjp-eu.coe.int/en/web/comus" TargetMode="External"/><Relationship Id="rId2" Type="http://schemas.openxmlformats.org/officeDocument/2006/relationships/hyperlink" Target="mailto:phstein@skynet.b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899546"/>
            <a:ext cx="9144000" cy="792521"/>
          </a:xfrm>
        </p:spPr>
        <p:txBody>
          <a:bodyPr>
            <a:normAutofit/>
          </a:bodyPr>
          <a:lstStyle/>
          <a:p>
            <a:r>
              <a:rPr lang="en-US" sz="4000" b="1" dirty="0" smtClean="0"/>
              <a:t>FARO CONVENTION LAB : COMUS to Faro</a:t>
            </a:r>
            <a:endParaRPr lang="en-US" dirty="0"/>
          </a:p>
        </p:txBody>
      </p:sp>
      <p:sp>
        <p:nvSpPr>
          <p:cNvPr id="3" name="Subtitle 2"/>
          <p:cNvSpPr>
            <a:spLocks noGrp="1"/>
          </p:cNvSpPr>
          <p:nvPr>
            <p:ph type="subTitle" idx="1"/>
          </p:nvPr>
        </p:nvSpPr>
        <p:spPr>
          <a:xfrm>
            <a:off x="1524000" y="4685181"/>
            <a:ext cx="9144000" cy="637014"/>
          </a:xfrm>
        </p:spPr>
        <p:txBody>
          <a:bodyPr>
            <a:normAutofit fontScale="92500" lnSpcReduction="10000"/>
          </a:bodyPr>
          <a:lstStyle/>
          <a:p>
            <a:r>
              <a:rPr lang="en-US" sz="1800" dirty="0" smtClean="0"/>
              <a:t>Georgia – Tbilisi,  2</a:t>
            </a:r>
            <a:r>
              <a:rPr lang="en-US" sz="1800" baseline="30000" dirty="0" smtClean="0"/>
              <a:t>nd</a:t>
            </a:r>
            <a:r>
              <a:rPr lang="en-US" sz="1800" dirty="0" smtClean="0"/>
              <a:t> October 2017</a:t>
            </a:r>
          </a:p>
          <a:p>
            <a:r>
              <a:rPr lang="en-US" sz="1800" dirty="0" smtClean="0"/>
              <a:t>Philip Stein :  Lead Expert COMUS Project</a:t>
            </a:r>
            <a:endParaRPr lang="en-US" sz="1800" dirty="0"/>
          </a:p>
        </p:txBody>
      </p:sp>
      <p:pic>
        <p:nvPicPr>
          <p:cNvPr id="4" name="Picture 3"/>
          <p:cNvPicPr>
            <a:picLocks noChangeAspect="1"/>
          </p:cNvPicPr>
          <p:nvPr/>
        </p:nvPicPr>
        <p:blipFill>
          <a:blip r:embed="rId2" cstate="print"/>
          <a:stretch>
            <a:fillRect/>
          </a:stretch>
        </p:blipFill>
        <p:spPr>
          <a:xfrm>
            <a:off x="1439056" y="0"/>
            <a:ext cx="2863121" cy="2069563"/>
          </a:xfrm>
          <a:prstGeom prst="rect">
            <a:avLst/>
          </a:prstGeom>
        </p:spPr>
      </p:pic>
      <p:sp>
        <p:nvSpPr>
          <p:cNvPr id="5" name="TextBox 4"/>
          <p:cNvSpPr txBox="1"/>
          <p:nvPr/>
        </p:nvSpPr>
        <p:spPr>
          <a:xfrm>
            <a:off x="5213356" y="537390"/>
            <a:ext cx="6490952" cy="1088064"/>
          </a:xfrm>
          <a:prstGeom prst="rect">
            <a:avLst/>
          </a:prstGeom>
          <a:noFill/>
        </p:spPr>
        <p:txBody>
          <a:bodyPr wrap="square" rtlCol="0">
            <a:spAutoFit/>
          </a:bodyPr>
          <a:lstStyle/>
          <a:p>
            <a:r>
              <a:rPr lang="ro-RO" sz="3200" b="1" dirty="0" smtClean="0">
                <a:solidFill>
                  <a:schemeClr val="accent6">
                    <a:lumMod val="60000"/>
                    <a:lumOff val="40000"/>
                  </a:schemeClr>
                </a:solidFill>
              </a:rPr>
              <a:t>Community-led Urban Development Strategies in Historic Towns</a:t>
            </a:r>
            <a:endParaRPr lang="en-US" b="1" dirty="0">
              <a:solidFill>
                <a:schemeClr val="accent6">
                  <a:lumMod val="60000"/>
                  <a:lumOff val="40000"/>
                </a:schemeClr>
              </a:solidFill>
            </a:endParaRPr>
          </a:p>
        </p:txBody>
      </p:sp>
      <p:sp>
        <p:nvSpPr>
          <p:cNvPr id="7" name="TextBox 4"/>
          <p:cNvSpPr txBox="1"/>
          <p:nvPr/>
        </p:nvSpPr>
        <p:spPr>
          <a:xfrm>
            <a:off x="5350766" y="2338708"/>
            <a:ext cx="6490952" cy="1077218"/>
          </a:xfrm>
          <a:prstGeom prst="rect">
            <a:avLst/>
          </a:prstGeom>
          <a:noFill/>
        </p:spPr>
        <p:txBody>
          <a:bodyPr wrap="square" rtlCol="0">
            <a:spAutoFit/>
          </a:bodyPr>
          <a:lstStyle/>
          <a:p>
            <a:r>
              <a:rPr lang="nl-NL" sz="3200" b="1" dirty="0" err="1" smtClean="0">
                <a:solidFill>
                  <a:srgbClr val="C00000"/>
                </a:solidFill>
              </a:rPr>
              <a:t>Framework</a:t>
            </a:r>
            <a:r>
              <a:rPr lang="nl-NL" sz="3200" b="1" dirty="0" smtClean="0">
                <a:solidFill>
                  <a:srgbClr val="C00000"/>
                </a:solidFill>
              </a:rPr>
              <a:t> </a:t>
            </a:r>
            <a:r>
              <a:rPr lang="nl-NL" sz="3200" b="1" dirty="0" err="1" smtClean="0">
                <a:solidFill>
                  <a:srgbClr val="C00000"/>
                </a:solidFill>
              </a:rPr>
              <a:t>Convention</a:t>
            </a:r>
            <a:r>
              <a:rPr lang="nl-NL" sz="3200" b="1" dirty="0" smtClean="0">
                <a:solidFill>
                  <a:srgbClr val="C00000"/>
                </a:solidFill>
              </a:rPr>
              <a:t> </a:t>
            </a:r>
            <a:r>
              <a:rPr lang="nl-NL" sz="3200" b="1" dirty="0" err="1" smtClean="0">
                <a:solidFill>
                  <a:srgbClr val="C00000"/>
                </a:solidFill>
              </a:rPr>
              <a:t>on</a:t>
            </a:r>
            <a:r>
              <a:rPr lang="nl-NL" sz="3200" b="1" dirty="0" smtClean="0">
                <a:solidFill>
                  <a:srgbClr val="C00000"/>
                </a:solidFill>
              </a:rPr>
              <a:t> the </a:t>
            </a:r>
            <a:r>
              <a:rPr lang="nl-NL" sz="3200" b="1" dirty="0" err="1" smtClean="0">
                <a:solidFill>
                  <a:srgbClr val="C00000"/>
                </a:solidFill>
              </a:rPr>
              <a:t>Value</a:t>
            </a:r>
            <a:r>
              <a:rPr lang="nl-NL" sz="3200" b="1" dirty="0" smtClean="0">
                <a:solidFill>
                  <a:srgbClr val="C00000"/>
                </a:solidFill>
              </a:rPr>
              <a:t> of </a:t>
            </a:r>
            <a:r>
              <a:rPr lang="nl-NL" sz="3200" b="1" dirty="0" err="1" smtClean="0">
                <a:solidFill>
                  <a:srgbClr val="C00000"/>
                </a:solidFill>
              </a:rPr>
              <a:t>Cultural</a:t>
            </a:r>
            <a:r>
              <a:rPr lang="nl-NL" sz="3200" b="1" dirty="0" smtClean="0">
                <a:solidFill>
                  <a:srgbClr val="C00000"/>
                </a:solidFill>
              </a:rPr>
              <a:t> </a:t>
            </a:r>
            <a:r>
              <a:rPr lang="nl-NL" sz="3200" b="1" dirty="0" err="1" smtClean="0">
                <a:solidFill>
                  <a:srgbClr val="C00000"/>
                </a:solidFill>
              </a:rPr>
              <a:t>Heritage</a:t>
            </a:r>
            <a:r>
              <a:rPr lang="nl-NL" sz="3200" b="1" dirty="0" smtClean="0">
                <a:solidFill>
                  <a:srgbClr val="C00000"/>
                </a:solidFill>
              </a:rPr>
              <a:t> </a:t>
            </a:r>
            <a:r>
              <a:rPr lang="nl-NL" sz="3200" b="1" dirty="0" err="1" smtClean="0">
                <a:solidFill>
                  <a:srgbClr val="C00000"/>
                </a:solidFill>
              </a:rPr>
              <a:t>for</a:t>
            </a:r>
            <a:r>
              <a:rPr lang="nl-NL" sz="3200" b="1" dirty="0" smtClean="0">
                <a:solidFill>
                  <a:srgbClr val="C00000"/>
                </a:solidFill>
              </a:rPr>
              <a:t> Society</a:t>
            </a:r>
            <a:endParaRPr lang="en-US" b="1" dirty="0">
              <a:solidFill>
                <a:srgbClr val="C00000"/>
              </a:solidFill>
            </a:endParaRPr>
          </a:p>
        </p:txBody>
      </p:sp>
      <p:pic>
        <p:nvPicPr>
          <p:cNvPr id="8"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8898" y="2071409"/>
            <a:ext cx="2323475" cy="1798819"/>
          </a:xfrm>
          <a:prstGeom prst="rect">
            <a:avLst/>
          </a:prstGeom>
          <a:noFill/>
        </p:spPr>
      </p:pic>
      <p:pic>
        <p:nvPicPr>
          <p:cNvPr id="9" name="Picture 15" descr="http://www.coe.int/documents/16695/995226/COE-Logo-Quadri.png/ee7b1fc6-055b-490b-a59b-a65969e440a2?t=1371222819000?t=137122281900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1587" y="5469922"/>
            <a:ext cx="1858781" cy="1148236"/>
          </a:xfrm>
          <a:prstGeom prst="rect">
            <a:avLst/>
          </a:prstGeom>
          <a:noFill/>
          <a:ln>
            <a:noFill/>
          </a:ln>
        </p:spPr>
      </p:pic>
      <p:sp>
        <p:nvSpPr>
          <p:cNvPr id="10" name="PIJL-OMHOOG en -OMLAAG 9"/>
          <p:cNvSpPr/>
          <p:nvPr/>
        </p:nvSpPr>
        <p:spPr>
          <a:xfrm>
            <a:off x="7863838" y="1575583"/>
            <a:ext cx="450167" cy="76598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168007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10</a:t>
            </a:fld>
            <a:endParaRPr lang="en-US"/>
          </a:p>
        </p:txBody>
      </p:sp>
      <p:sp>
        <p:nvSpPr>
          <p:cNvPr id="51" name="Rectangle 3"/>
          <p:cNvSpPr txBox="1">
            <a:spLocks noChangeArrowheads="1"/>
          </p:cNvSpPr>
          <p:nvPr/>
        </p:nvSpPr>
        <p:spPr>
          <a:xfrm>
            <a:off x="2594220" y="1519435"/>
            <a:ext cx="7056438" cy="3615274"/>
          </a:xfrm>
          <a:prstGeom prst="rect">
            <a:avLst/>
          </a:prstGeom>
          <a:solidFill>
            <a:schemeClr val="accent1">
              <a:lumMod val="60000"/>
              <a:lumOff val="40000"/>
            </a:schemeClr>
          </a:solidFill>
        </p:spPr>
        <p:txBody>
          <a:bodyPr/>
          <a:lstStyle/>
          <a:p>
            <a:pPr marL="342900" indent="-342900" algn="ctr">
              <a:spcBef>
                <a:spcPct val="20000"/>
              </a:spcBef>
              <a:defRPr/>
            </a:pPr>
            <a:endParaRPr lang="en-GB" b="1" kern="0" dirty="0">
              <a:solidFill>
                <a:schemeClr val="bg1"/>
              </a:solidFill>
              <a:ea typeface="Verdana" pitchFamily="34" charset="0"/>
              <a:cs typeface="Verdana" pitchFamily="34" charset="0"/>
            </a:endParaRPr>
          </a:p>
          <a:p>
            <a:pPr marL="342900" indent="-342900" algn="ctr">
              <a:spcBef>
                <a:spcPct val="20000"/>
              </a:spcBef>
              <a:defRPr/>
            </a:pPr>
            <a:r>
              <a:rPr lang="en-GB" sz="2800" kern="0" dirty="0" smtClean="0">
                <a:solidFill>
                  <a:schemeClr val="bg1"/>
                </a:solidFill>
                <a:ea typeface="Verdana" pitchFamily="34" charset="0"/>
                <a:cs typeface="Verdana" pitchFamily="34" charset="0"/>
              </a:rPr>
              <a:t>ESTABLISHING A SHARED VISION AND OPERATIONAL OBJECTIVES</a:t>
            </a:r>
          </a:p>
          <a:p>
            <a:pPr marL="342900" indent="-342900" algn="ctr">
              <a:spcBef>
                <a:spcPct val="20000"/>
              </a:spcBef>
              <a:defRPr/>
            </a:pPr>
            <a:endParaRPr lang="en-GB" sz="2000" b="1" kern="0" dirty="0" smtClean="0">
              <a:solidFill>
                <a:schemeClr val="bg1"/>
              </a:solidFill>
              <a:ea typeface="Verdana" pitchFamily="34" charset="0"/>
              <a:cs typeface="Verdana" pitchFamily="34" charset="0"/>
            </a:endParaRPr>
          </a:p>
          <a:p>
            <a:pPr marL="342900" indent="-342900" algn="ctr">
              <a:spcBef>
                <a:spcPct val="20000"/>
              </a:spcBef>
              <a:defRPr/>
            </a:pPr>
            <a:r>
              <a:rPr lang="en-GB" sz="2400" kern="0" dirty="0" smtClean="0">
                <a:solidFill>
                  <a:schemeClr val="bg1"/>
                </a:solidFill>
                <a:ea typeface="Verdana" pitchFamily="34" charset="0"/>
                <a:cs typeface="Verdana" pitchFamily="34" charset="0"/>
              </a:rPr>
              <a:t>5 </a:t>
            </a:r>
            <a:r>
              <a:rPr lang="en-GB" sz="2400" kern="0" dirty="0">
                <a:solidFill>
                  <a:schemeClr val="bg1"/>
                </a:solidFill>
                <a:ea typeface="Verdana" pitchFamily="34" charset="0"/>
                <a:cs typeface="Verdana" pitchFamily="34" charset="0"/>
              </a:rPr>
              <a:t>MAJOR / KEY ISSUES AS FOCUS FOR PROJECT ACTIVITY, VISION SETTING AND IDENTIFICATION OF ACTIONS </a:t>
            </a:r>
          </a:p>
          <a:p>
            <a:pPr marL="342900" indent="-342900" algn="ctr">
              <a:spcBef>
                <a:spcPct val="20000"/>
              </a:spcBef>
              <a:defRPr/>
            </a:pPr>
            <a:endParaRPr lang="en-GB" b="1" kern="0" dirty="0">
              <a:solidFill>
                <a:schemeClr val="bg1"/>
              </a:solidFill>
              <a:ea typeface="Verdana" pitchFamily="34" charset="0"/>
              <a:cs typeface="Verdana" pitchFamily="34" charset="0"/>
            </a:endParaRPr>
          </a:p>
          <a:p>
            <a:pPr marL="342900" indent="-342900" algn="ctr">
              <a:spcBef>
                <a:spcPct val="20000"/>
              </a:spcBef>
              <a:defRPr/>
            </a:pPr>
            <a:r>
              <a:rPr lang="en-GB" b="1" kern="0" dirty="0" smtClean="0">
                <a:solidFill>
                  <a:schemeClr val="bg1"/>
                </a:solidFill>
                <a:ea typeface="Verdana" pitchFamily="34" charset="0"/>
                <a:cs typeface="Verdana" pitchFamily="34" charset="0"/>
              </a:rPr>
              <a:t>  </a:t>
            </a:r>
            <a:endParaRPr lang="en-GB" b="1" kern="0" dirty="0">
              <a:solidFill>
                <a:schemeClr val="bg1"/>
              </a:solidFill>
              <a:ea typeface="Verdana" pitchFamily="34" charset="0"/>
              <a:cs typeface="Verdana" pitchFamily="34" charset="0"/>
            </a:endParaRPr>
          </a:p>
          <a:p>
            <a:pPr marL="342900" indent="-342900" algn="ctr">
              <a:spcBef>
                <a:spcPct val="20000"/>
              </a:spcBef>
              <a:defRPr/>
            </a:pPr>
            <a:r>
              <a:rPr lang="en-GB" b="1" kern="0" dirty="0">
                <a:solidFill>
                  <a:schemeClr val="bg1"/>
                </a:solidFill>
                <a:ea typeface="Verdana" pitchFamily="34" charset="0"/>
                <a:cs typeface="Verdana" pitchFamily="34" charset="0"/>
              </a:rPr>
              <a:t>  </a:t>
            </a:r>
          </a:p>
          <a:p>
            <a:pPr marL="342900" indent="-342900">
              <a:spcBef>
                <a:spcPct val="20000"/>
              </a:spcBef>
              <a:buFont typeface="Arial" pitchFamily="34" charset="0"/>
              <a:buChar char="•"/>
              <a:defRPr/>
            </a:pPr>
            <a:endParaRPr lang="en-GB" sz="2000" b="1" kern="0" dirty="0">
              <a:solidFill>
                <a:schemeClr val="bg1"/>
              </a:solidFill>
              <a:ea typeface="Verdana" pitchFamily="34" charset="0"/>
              <a:cs typeface="Verdana" pitchFamily="34" charset="0"/>
            </a:endParaRPr>
          </a:p>
          <a:p>
            <a:pPr marL="342900" indent="-342900">
              <a:spcBef>
                <a:spcPct val="20000"/>
              </a:spcBef>
              <a:buFontTx/>
              <a:buChar char="-"/>
              <a:defRPr/>
            </a:pPr>
            <a:endParaRPr lang="en-GB" kern="0" dirty="0">
              <a:solidFill>
                <a:srgbClr val="FFC000"/>
              </a:solidFill>
              <a:ea typeface="Verdana" pitchFamily="34" charset="0"/>
              <a:cs typeface="Verdana" pitchFamily="34" charset="0"/>
            </a:endParaRPr>
          </a:p>
        </p:txBody>
      </p:sp>
      <p:sp>
        <p:nvSpPr>
          <p:cNvPr id="6" name="Title 1"/>
          <p:cNvSpPr>
            <a:spLocks noGrp="1"/>
          </p:cNvSpPr>
          <p:nvPr>
            <p:ph type="title"/>
          </p:nvPr>
        </p:nvSpPr>
        <p:spPr>
          <a:xfrm>
            <a:off x="2194560" y="0"/>
            <a:ext cx="7793502" cy="801858"/>
          </a:xfrm>
        </p:spPr>
        <p:txBody>
          <a:bodyPr/>
          <a:lstStyle/>
          <a:p>
            <a:r>
              <a:rPr lang="en-US" sz="3600" b="1" dirty="0" smtClean="0"/>
              <a:t>REFERENCE PLAN – VISION/OBJECTIVES</a:t>
            </a:r>
            <a:endParaRPr lang="en-US" b="1" dirty="0"/>
          </a:p>
        </p:txBody>
      </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11</a:t>
            </a:fld>
            <a:endParaRPr lang="en-US"/>
          </a:p>
        </p:txBody>
      </p:sp>
      <p:sp>
        <p:nvSpPr>
          <p:cNvPr id="6" name="Rectangle 3"/>
          <p:cNvSpPr txBox="1">
            <a:spLocks noChangeArrowheads="1"/>
          </p:cNvSpPr>
          <p:nvPr/>
        </p:nvSpPr>
        <p:spPr>
          <a:xfrm>
            <a:off x="2290127" y="859424"/>
            <a:ext cx="7430647" cy="2981056"/>
          </a:xfrm>
          <a:prstGeom prst="rect">
            <a:avLst/>
          </a:prstGeom>
          <a:solidFill>
            <a:schemeClr val="accent1">
              <a:lumMod val="60000"/>
              <a:lumOff val="40000"/>
            </a:schemeClr>
          </a:solidFill>
        </p:spPr>
        <p:txBody>
          <a:bodyPr/>
          <a:lstStyle/>
          <a:p>
            <a:pPr marL="342900" indent="-342900" algn="ctr">
              <a:spcBef>
                <a:spcPct val="20000"/>
              </a:spcBef>
              <a:defRPr/>
            </a:pPr>
            <a:r>
              <a:rPr lang="en-GB" b="1" kern="0" dirty="0">
                <a:solidFill>
                  <a:schemeClr val="bg1"/>
                </a:solidFill>
                <a:ea typeface="Verdana" pitchFamily="34" charset="0"/>
                <a:cs typeface="Verdana" pitchFamily="34" charset="0"/>
              </a:rPr>
              <a:t>  </a:t>
            </a:r>
          </a:p>
          <a:p>
            <a:pPr marL="342900" indent="-342900">
              <a:spcBef>
                <a:spcPct val="20000"/>
              </a:spcBef>
              <a:buFont typeface="Arial" pitchFamily="34" charset="0"/>
              <a:buChar char="•"/>
              <a:defRPr/>
            </a:pPr>
            <a:endParaRPr lang="en-GB" sz="2000" b="1" kern="0" dirty="0">
              <a:solidFill>
                <a:schemeClr val="bg1"/>
              </a:solidFill>
              <a:ea typeface="Verdana" pitchFamily="34" charset="0"/>
              <a:cs typeface="Verdana" pitchFamily="34" charset="0"/>
            </a:endParaRPr>
          </a:p>
          <a:p>
            <a:pPr marL="342900" indent="-342900" algn="ctr">
              <a:spcBef>
                <a:spcPct val="20000"/>
              </a:spcBef>
              <a:defRPr/>
            </a:pPr>
            <a:r>
              <a:rPr lang="en-US" sz="2400" dirty="0" err="1" smtClean="0"/>
              <a:t>Goris</a:t>
            </a:r>
            <a:r>
              <a:rPr lang="en-US" sz="2400" dirty="0" smtClean="0"/>
              <a:t> will become a hub for creativity for heritage led development through its heritage and cultural assets such as traditional architecture, unique streetscapes, unique historic town and other historic sites, landscape and intangible practices. </a:t>
            </a:r>
            <a:endParaRPr lang="nl-NL" sz="2400" dirty="0" smtClean="0"/>
          </a:p>
          <a:p>
            <a:pPr marL="800100" lvl="1" indent="-342900">
              <a:spcBef>
                <a:spcPct val="20000"/>
              </a:spcBef>
              <a:defRPr/>
            </a:pPr>
            <a:endParaRPr lang="en-GB" sz="2400" kern="0" dirty="0">
              <a:solidFill>
                <a:schemeClr val="bg1"/>
              </a:solidFill>
              <a:ea typeface="Verdana" pitchFamily="34" charset="0"/>
              <a:cs typeface="Verdana" pitchFamily="34" charset="0"/>
            </a:endParaRPr>
          </a:p>
          <a:p>
            <a:pPr marL="342900" indent="-342900">
              <a:spcBef>
                <a:spcPct val="20000"/>
              </a:spcBef>
              <a:buFont typeface="Arial" pitchFamily="34" charset="0"/>
              <a:buChar char="•"/>
              <a:defRPr/>
            </a:pPr>
            <a:endParaRPr lang="en-GB" sz="2000" b="1" kern="0" dirty="0">
              <a:solidFill>
                <a:schemeClr val="bg1"/>
              </a:solidFill>
              <a:ea typeface="Verdana" pitchFamily="34" charset="0"/>
              <a:cs typeface="Verdana" pitchFamily="34" charset="0"/>
            </a:endParaRPr>
          </a:p>
          <a:p>
            <a:pPr marL="342900" indent="-342900">
              <a:spcBef>
                <a:spcPct val="20000"/>
              </a:spcBef>
              <a:buFontTx/>
              <a:buChar char="-"/>
              <a:defRPr/>
            </a:pPr>
            <a:endParaRPr lang="en-GB" kern="0" dirty="0">
              <a:solidFill>
                <a:srgbClr val="FFC000"/>
              </a:solidFill>
              <a:ea typeface="Verdana" pitchFamily="34" charset="0"/>
              <a:cs typeface="Verdana" pitchFamily="34" charset="0"/>
            </a:endParaRPr>
          </a:p>
        </p:txBody>
      </p:sp>
      <p:sp>
        <p:nvSpPr>
          <p:cNvPr id="7" name="Title 1"/>
          <p:cNvSpPr>
            <a:spLocks noGrp="1"/>
          </p:cNvSpPr>
          <p:nvPr>
            <p:ph type="title"/>
          </p:nvPr>
        </p:nvSpPr>
        <p:spPr>
          <a:xfrm>
            <a:off x="2194560" y="0"/>
            <a:ext cx="7793502" cy="801858"/>
          </a:xfrm>
        </p:spPr>
        <p:txBody>
          <a:bodyPr/>
          <a:lstStyle/>
          <a:p>
            <a:r>
              <a:rPr lang="en-US" sz="3600" b="1" dirty="0" smtClean="0"/>
              <a:t>VISION : GORIS, ARMENIA</a:t>
            </a:r>
            <a:endParaRPr lang="en-US" b="1" dirty="0"/>
          </a:p>
        </p:txBody>
      </p:sp>
      <p:pic>
        <p:nvPicPr>
          <p:cNvPr id="8" name="Picture 2" descr="H:\PROJECTS\COMUS\Nkarner\482983_307314376048285_409609007_n.jpg"/>
          <p:cNvPicPr/>
          <p:nvPr/>
        </p:nvPicPr>
        <p:blipFill rotWithShape="1">
          <a:blip r:embed="rId3" cstate="email">
            <a:extLst>
              <a:ext uri="{28A0092B-C50C-407E-A947-70E740481C1C}">
                <a14:useLocalDpi xmlns:a14="http://schemas.microsoft.com/office/drawing/2010/main"/>
              </a:ext>
            </a:extLst>
          </a:blip>
          <a:srcRect/>
          <a:stretch/>
        </p:blipFill>
        <p:spPr bwMode="auto">
          <a:xfrm>
            <a:off x="0" y="3614884"/>
            <a:ext cx="5934075" cy="2047875"/>
          </a:xfrm>
          <a:prstGeom prst="rect">
            <a:avLst/>
          </a:prstGeom>
          <a:noFill/>
          <a:ln>
            <a:noFill/>
          </a:ln>
          <a:extLst>
            <a:ext uri="{53640926-AAD7-44D8-BBD7-CCE9431645EC}">
              <a14:shadowObscured xmlns:a14="http://schemas.microsoft.com/office/drawing/2010/main"/>
            </a:ext>
          </a:extLst>
        </p:spPr>
      </p:pic>
      <p:pic>
        <p:nvPicPr>
          <p:cNvPr id="1026" name="Picture 2" descr="C:\Users\phste\Pictures\Goris\Goris centre.JPG"/>
          <p:cNvPicPr>
            <a:picLocks noChangeAspect="1" noChangeArrowheads="1"/>
          </p:cNvPicPr>
          <p:nvPr/>
        </p:nvPicPr>
        <p:blipFill>
          <a:blip r:embed="rId4" cstate="print"/>
          <a:srcRect/>
          <a:stretch>
            <a:fillRect/>
          </a:stretch>
        </p:blipFill>
        <p:spPr bwMode="auto">
          <a:xfrm>
            <a:off x="6991641" y="3584917"/>
            <a:ext cx="4101513" cy="3076135"/>
          </a:xfrm>
          <a:prstGeom prst="rect">
            <a:avLst/>
          </a:prstGeom>
          <a:noFill/>
        </p:spPr>
      </p:pic>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12</a:t>
            </a:fld>
            <a:endParaRPr lang="en-US"/>
          </a:p>
        </p:txBody>
      </p:sp>
      <p:sp>
        <p:nvSpPr>
          <p:cNvPr id="51" name="Rectangle 3"/>
          <p:cNvSpPr txBox="1">
            <a:spLocks noChangeArrowheads="1"/>
          </p:cNvSpPr>
          <p:nvPr/>
        </p:nvSpPr>
        <p:spPr>
          <a:xfrm>
            <a:off x="323558" y="2820696"/>
            <a:ext cx="11507372" cy="4037304"/>
          </a:xfrm>
          <a:prstGeom prst="rect">
            <a:avLst/>
          </a:prstGeom>
          <a:solidFill>
            <a:schemeClr val="accent1">
              <a:lumMod val="60000"/>
              <a:lumOff val="40000"/>
            </a:schemeClr>
          </a:solidFill>
        </p:spPr>
        <p:txBody>
          <a:bodyPr/>
          <a:lstStyle/>
          <a:p>
            <a:pPr marL="342900" indent="-342900" algn="ctr">
              <a:spcBef>
                <a:spcPct val="20000"/>
              </a:spcBef>
              <a:defRPr/>
            </a:pPr>
            <a:endParaRPr lang="en-GB" b="1" kern="0" dirty="0">
              <a:solidFill>
                <a:schemeClr val="bg1"/>
              </a:solidFill>
              <a:ea typeface="Verdana" pitchFamily="34" charset="0"/>
              <a:cs typeface="Verdana" pitchFamily="34" charset="0"/>
            </a:endParaRPr>
          </a:p>
          <a:p>
            <a:pPr algn="just"/>
            <a:endParaRPr lang="en-US" altLang="uk-UA" sz="1600" dirty="0" smtClean="0">
              <a:cs typeface="Times New Roman" pitchFamily="18" charset="0"/>
            </a:endParaRPr>
          </a:p>
          <a:p>
            <a:pPr algn="just"/>
            <a:r>
              <a:rPr lang="en-US" altLang="uk-UA" sz="2800" dirty="0" smtClean="0">
                <a:cs typeface="Times New Roman" pitchFamily="18" charset="0"/>
              </a:rPr>
              <a:t>Strengthening the role of the town as cultural and touristic regional center</a:t>
            </a:r>
          </a:p>
          <a:p>
            <a:pPr algn="just"/>
            <a:endParaRPr lang="nl-NL" altLang="uk-UA" dirty="0" smtClean="0"/>
          </a:p>
          <a:p>
            <a:pPr algn="just"/>
            <a:r>
              <a:rPr lang="ru-RU" altLang="uk-UA" sz="2400" dirty="0" smtClean="0">
                <a:cs typeface="Times New Roman" pitchFamily="18" charset="0"/>
              </a:rPr>
              <a:t>А</a:t>
            </a:r>
            <a:r>
              <a:rPr lang="en-US" altLang="uk-UA" sz="2400" dirty="0" smtClean="0">
                <a:cs typeface="Times New Roman" pitchFamily="18" charset="0"/>
              </a:rPr>
              <a:t>2.1  Developing the brand book and the tourist case of </a:t>
            </a:r>
            <a:r>
              <a:rPr lang="en-US" altLang="uk-UA" sz="2400" dirty="0" err="1" smtClean="0">
                <a:cs typeface="Times New Roman" pitchFamily="18" charset="0"/>
              </a:rPr>
              <a:t>Mscislaŭ</a:t>
            </a:r>
            <a:r>
              <a:rPr lang="en-US" altLang="uk-UA" sz="2400" dirty="0" smtClean="0">
                <a:cs typeface="Times New Roman" pitchFamily="18" charset="0"/>
              </a:rPr>
              <a:t> </a:t>
            </a:r>
            <a:endParaRPr lang="nl-NL" altLang="uk-UA" sz="2400" dirty="0" smtClean="0"/>
          </a:p>
          <a:p>
            <a:pPr algn="just"/>
            <a:r>
              <a:rPr lang="ru-RU" altLang="uk-UA" sz="2400" dirty="0" smtClean="0">
                <a:cs typeface="Times New Roman" pitchFamily="18" charset="0"/>
              </a:rPr>
              <a:t>А</a:t>
            </a:r>
            <a:r>
              <a:rPr lang="en-US" altLang="uk-UA" sz="2400" dirty="0" smtClean="0">
                <a:cs typeface="Times New Roman" pitchFamily="18" charset="0"/>
              </a:rPr>
              <a:t>2.2 Development of the urban navigation and creation of information boards in the historical area</a:t>
            </a:r>
            <a:endParaRPr lang="nl-NL" altLang="uk-UA" sz="2400" dirty="0" smtClean="0"/>
          </a:p>
          <a:p>
            <a:pPr algn="just"/>
            <a:r>
              <a:rPr lang="en-US" altLang="uk-UA" sz="2400" dirty="0" smtClean="0">
                <a:cs typeface="Times New Roman" pitchFamily="18" charset="0"/>
              </a:rPr>
              <a:t>A2.3  The restoration of the hotel "Hermitage" and the opening of a modern hotel</a:t>
            </a:r>
            <a:endParaRPr lang="nl-NL" altLang="uk-UA" sz="2400" dirty="0" smtClean="0"/>
          </a:p>
          <a:p>
            <a:pPr algn="just"/>
            <a:r>
              <a:rPr lang="ru-RU" altLang="uk-UA" sz="2400" dirty="0" smtClean="0">
                <a:cs typeface="Times New Roman" pitchFamily="18" charset="0"/>
              </a:rPr>
              <a:t>А</a:t>
            </a:r>
            <a:r>
              <a:rPr lang="en-US" altLang="uk-UA" sz="2400" dirty="0" smtClean="0">
                <a:cs typeface="Times New Roman" pitchFamily="18" charset="0"/>
              </a:rPr>
              <a:t>2.4 Development of tourist routes around the city in order to promote walking, cycling and eco-tourism.</a:t>
            </a:r>
            <a:endParaRPr lang="nl-NL" altLang="uk-UA" sz="2400" dirty="0" smtClean="0"/>
          </a:p>
          <a:p>
            <a:pPr marL="342900" indent="-342900" algn="just"/>
            <a:r>
              <a:rPr lang="en-US" altLang="uk-UA" sz="2400" dirty="0" smtClean="0">
                <a:cs typeface="Times New Roman" pitchFamily="18" charset="0"/>
              </a:rPr>
              <a:t>A2.5  Development of event management, organization of three new festivals in the city</a:t>
            </a:r>
            <a:endParaRPr lang="en-GB" sz="2400" kern="0" dirty="0">
              <a:solidFill>
                <a:schemeClr val="bg1"/>
              </a:solidFill>
              <a:ea typeface="Verdana" pitchFamily="34" charset="0"/>
              <a:cs typeface="Verdana" pitchFamily="34" charset="0"/>
            </a:endParaRPr>
          </a:p>
          <a:p>
            <a:pPr marL="342900" indent="-342900" algn="ctr">
              <a:spcBef>
                <a:spcPct val="20000"/>
              </a:spcBef>
              <a:defRPr/>
            </a:pPr>
            <a:endParaRPr lang="en-GB" b="1" kern="0" dirty="0">
              <a:solidFill>
                <a:schemeClr val="bg1"/>
              </a:solidFill>
              <a:ea typeface="Verdana" pitchFamily="34" charset="0"/>
              <a:cs typeface="Verdana" pitchFamily="34" charset="0"/>
            </a:endParaRPr>
          </a:p>
          <a:p>
            <a:pPr marL="342900" indent="-342900" algn="ctr">
              <a:spcBef>
                <a:spcPct val="20000"/>
              </a:spcBef>
              <a:defRPr/>
            </a:pPr>
            <a:r>
              <a:rPr lang="en-GB" b="1" kern="0" dirty="0" smtClean="0">
                <a:solidFill>
                  <a:schemeClr val="bg1"/>
                </a:solidFill>
                <a:ea typeface="Verdana" pitchFamily="34" charset="0"/>
                <a:cs typeface="Verdana" pitchFamily="34" charset="0"/>
              </a:rPr>
              <a:t>  </a:t>
            </a:r>
            <a:endParaRPr lang="en-GB" b="1" kern="0" dirty="0">
              <a:solidFill>
                <a:schemeClr val="bg1"/>
              </a:solidFill>
              <a:ea typeface="Verdana" pitchFamily="34" charset="0"/>
              <a:cs typeface="Verdana" pitchFamily="34" charset="0"/>
            </a:endParaRPr>
          </a:p>
          <a:p>
            <a:pPr marL="342900" indent="-342900" algn="ctr">
              <a:spcBef>
                <a:spcPct val="20000"/>
              </a:spcBef>
              <a:defRPr/>
            </a:pPr>
            <a:r>
              <a:rPr lang="en-GB" b="1" kern="0" dirty="0">
                <a:solidFill>
                  <a:schemeClr val="bg1"/>
                </a:solidFill>
                <a:ea typeface="Verdana" pitchFamily="34" charset="0"/>
                <a:cs typeface="Verdana" pitchFamily="34" charset="0"/>
              </a:rPr>
              <a:t>  </a:t>
            </a:r>
          </a:p>
          <a:p>
            <a:pPr marL="342900" indent="-342900">
              <a:spcBef>
                <a:spcPct val="20000"/>
              </a:spcBef>
              <a:buFont typeface="Arial" pitchFamily="34" charset="0"/>
              <a:buChar char="•"/>
              <a:defRPr/>
            </a:pPr>
            <a:endParaRPr lang="en-GB" sz="2000" b="1" kern="0" dirty="0">
              <a:solidFill>
                <a:schemeClr val="bg1"/>
              </a:solidFill>
              <a:ea typeface="Verdana" pitchFamily="34" charset="0"/>
              <a:cs typeface="Verdana" pitchFamily="34" charset="0"/>
            </a:endParaRPr>
          </a:p>
          <a:p>
            <a:pPr marL="342900" indent="-342900">
              <a:spcBef>
                <a:spcPct val="20000"/>
              </a:spcBef>
              <a:buFontTx/>
              <a:buChar char="-"/>
              <a:defRPr/>
            </a:pPr>
            <a:endParaRPr lang="en-GB" kern="0" dirty="0">
              <a:solidFill>
                <a:srgbClr val="FFC000"/>
              </a:solidFill>
              <a:ea typeface="Verdana" pitchFamily="34" charset="0"/>
              <a:cs typeface="Verdana" pitchFamily="34" charset="0"/>
            </a:endParaRPr>
          </a:p>
        </p:txBody>
      </p:sp>
      <p:sp>
        <p:nvSpPr>
          <p:cNvPr id="6" name="Title 1"/>
          <p:cNvSpPr>
            <a:spLocks noGrp="1"/>
          </p:cNvSpPr>
          <p:nvPr>
            <p:ph type="title"/>
          </p:nvPr>
        </p:nvSpPr>
        <p:spPr>
          <a:xfrm>
            <a:off x="2194560" y="0"/>
            <a:ext cx="7793502" cy="801858"/>
          </a:xfrm>
        </p:spPr>
        <p:txBody>
          <a:bodyPr>
            <a:normAutofit/>
          </a:bodyPr>
          <a:lstStyle/>
          <a:p>
            <a:r>
              <a:rPr lang="en-US" sz="3600" b="1" dirty="0" smtClean="0"/>
              <a:t>OBJECTIVES – MSTISLAV BELARUS</a:t>
            </a:r>
            <a:endParaRPr lang="en-US" b="1" dirty="0"/>
          </a:p>
        </p:txBody>
      </p:sp>
      <p:pic>
        <p:nvPicPr>
          <p:cNvPr id="3074" name="Picture 2" descr="C:\Users\phste\Pictures\Mstistlav\P1010763.JPG"/>
          <p:cNvPicPr>
            <a:picLocks noChangeAspect="1" noChangeArrowheads="1"/>
          </p:cNvPicPr>
          <p:nvPr/>
        </p:nvPicPr>
        <p:blipFill>
          <a:blip r:embed="rId3" cstate="print"/>
          <a:srcRect/>
          <a:stretch>
            <a:fillRect/>
          </a:stretch>
        </p:blipFill>
        <p:spPr bwMode="auto">
          <a:xfrm>
            <a:off x="2307102" y="615460"/>
            <a:ext cx="3427829" cy="2570872"/>
          </a:xfrm>
          <a:prstGeom prst="rect">
            <a:avLst/>
          </a:prstGeom>
          <a:noFill/>
        </p:spPr>
      </p:pic>
      <p:pic>
        <p:nvPicPr>
          <p:cNvPr id="3076" name="Picture 4" descr="C:\Users\phste\Pictures\Mstistlav\Former hotel, Mstislav.JPG"/>
          <p:cNvPicPr>
            <a:picLocks noChangeAspect="1" noChangeArrowheads="1"/>
          </p:cNvPicPr>
          <p:nvPr/>
        </p:nvPicPr>
        <p:blipFill>
          <a:blip r:embed="rId4" cstate="print"/>
          <a:srcRect/>
          <a:stretch>
            <a:fillRect/>
          </a:stretch>
        </p:blipFill>
        <p:spPr bwMode="auto">
          <a:xfrm>
            <a:off x="6231987" y="618980"/>
            <a:ext cx="3404381" cy="2553286"/>
          </a:xfrm>
          <a:prstGeom prst="rect">
            <a:avLst/>
          </a:prstGeom>
          <a:noFill/>
        </p:spPr>
      </p:pic>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13</a:t>
            </a:fld>
            <a:endParaRPr lang="en-US"/>
          </a:p>
        </p:txBody>
      </p:sp>
      <p:sp>
        <p:nvSpPr>
          <p:cNvPr id="6" name="Rectangle 3"/>
          <p:cNvSpPr txBox="1">
            <a:spLocks noChangeArrowheads="1"/>
          </p:cNvSpPr>
          <p:nvPr/>
        </p:nvSpPr>
        <p:spPr>
          <a:xfrm>
            <a:off x="2166426" y="773722"/>
            <a:ext cx="5036232" cy="4994031"/>
          </a:xfrm>
          <a:prstGeom prst="rect">
            <a:avLst/>
          </a:prstGeom>
          <a:solidFill>
            <a:schemeClr val="accent1">
              <a:lumMod val="60000"/>
              <a:lumOff val="40000"/>
            </a:schemeClr>
          </a:solidFill>
        </p:spPr>
        <p:txBody>
          <a:bodyPr lIns="72000" tIns="36000" anchor="b"/>
          <a:lstStyle/>
          <a:p>
            <a:pPr marL="342900" indent="-342900" algn="ctr">
              <a:spcBef>
                <a:spcPct val="20000"/>
              </a:spcBef>
              <a:defRPr/>
            </a:pPr>
            <a:r>
              <a:rPr lang="en-GB" b="1" kern="0" dirty="0">
                <a:solidFill>
                  <a:schemeClr val="bg1"/>
                </a:solidFill>
                <a:ea typeface="Verdana" pitchFamily="34" charset="0"/>
                <a:cs typeface="Verdana" pitchFamily="34" charset="0"/>
              </a:rPr>
              <a:t>  </a:t>
            </a:r>
          </a:p>
          <a:p>
            <a:pPr marL="342900" indent="-342900">
              <a:spcBef>
                <a:spcPct val="20000"/>
              </a:spcBef>
              <a:buFont typeface="Arial" pitchFamily="34" charset="0"/>
              <a:buChar char="•"/>
              <a:defRPr/>
            </a:pPr>
            <a:endParaRPr lang="en-GB" sz="2000" b="1" kern="0" dirty="0">
              <a:solidFill>
                <a:schemeClr val="bg1"/>
              </a:solidFill>
              <a:ea typeface="Verdana" pitchFamily="34" charset="0"/>
              <a:cs typeface="Verdana" pitchFamily="34" charset="0"/>
            </a:endParaRPr>
          </a:p>
          <a:p>
            <a:pPr marL="342900" indent="-342900" algn="ctr">
              <a:spcBef>
                <a:spcPct val="20000"/>
              </a:spcBef>
              <a:defRPr/>
            </a:pPr>
            <a:r>
              <a:rPr lang="en-GB" sz="2800" kern="0" dirty="0">
                <a:solidFill>
                  <a:schemeClr val="bg1"/>
                </a:solidFill>
                <a:ea typeface="Verdana" pitchFamily="34" charset="0"/>
                <a:cs typeface="Verdana" pitchFamily="34" charset="0"/>
              </a:rPr>
              <a:t>IDENTIFICATION AND DEFINITION OF </a:t>
            </a:r>
            <a:r>
              <a:rPr lang="en-GB" sz="2800" kern="0" dirty="0" smtClean="0">
                <a:solidFill>
                  <a:schemeClr val="bg1"/>
                </a:solidFill>
                <a:ea typeface="Verdana" pitchFamily="34" charset="0"/>
                <a:cs typeface="Verdana" pitchFamily="34" charset="0"/>
              </a:rPr>
              <a:t>ACTIONS</a:t>
            </a:r>
          </a:p>
          <a:p>
            <a:pPr marL="342900" indent="-342900" algn="ctr">
              <a:spcBef>
                <a:spcPct val="20000"/>
              </a:spcBef>
              <a:defRPr/>
            </a:pPr>
            <a:endParaRPr lang="en-GB" sz="2000" b="1" kern="0" dirty="0">
              <a:solidFill>
                <a:schemeClr val="bg1"/>
              </a:solidFill>
              <a:ea typeface="Verdana" pitchFamily="34" charset="0"/>
              <a:cs typeface="Verdana" pitchFamily="34" charset="0"/>
            </a:endParaRPr>
          </a:p>
          <a:p>
            <a:pPr marL="800100" lvl="1" indent="-342900">
              <a:spcBef>
                <a:spcPct val="20000"/>
              </a:spcBef>
              <a:buFont typeface="Arial" pitchFamily="34" charset="0"/>
              <a:buChar char="•"/>
              <a:defRPr/>
            </a:pPr>
            <a:r>
              <a:rPr lang="en-GB" sz="2400" kern="0" dirty="0">
                <a:solidFill>
                  <a:schemeClr val="bg1"/>
                </a:solidFill>
                <a:ea typeface="Verdana" pitchFamily="34" charset="0"/>
                <a:cs typeface="Verdana" pitchFamily="34" charset="0"/>
              </a:rPr>
              <a:t>30 – 50 Actions to deliver </a:t>
            </a:r>
            <a:endParaRPr lang="en-GB" sz="2400" kern="0" dirty="0" smtClean="0">
              <a:solidFill>
                <a:schemeClr val="bg1"/>
              </a:solidFill>
              <a:ea typeface="Verdana" pitchFamily="34" charset="0"/>
              <a:cs typeface="Verdana" pitchFamily="34" charset="0"/>
            </a:endParaRPr>
          </a:p>
          <a:p>
            <a:pPr marL="800100" lvl="1" indent="-342900">
              <a:spcBef>
                <a:spcPct val="20000"/>
              </a:spcBef>
              <a:defRPr/>
            </a:pPr>
            <a:r>
              <a:rPr lang="en-GB" sz="2400" kern="0" dirty="0" smtClean="0">
                <a:solidFill>
                  <a:schemeClr val="bg1"/>
                </a:solidFill>
                <a:ea typeface="Verdana" pitchFamily="34" charset="0"/>
                <a:cs typeface="Verdana" pitchFamily="34" charset="0"/>
              </a:rPr>
              <a:t>      3 </a:t>
            </a:r>
            <a:r>
              <a:rPr lang="en-GB" sz="2400" kern="0" dirty="0">
                <a:solidFill>
                  <a:schemeClr val="bg1"/>
                </a:solidFill>
                <a:ea typeface="Verdana" pitchFamily="34" charset="0"/>
                <a:cs typeface="Verdana" pitchFamily="34" charset="0"/>
              </a:rPr>
              <a:t>– 5 Reference Plan </a:t>
            </a:r>
            <a:r>
              <a:rPr lang="en-GB" sz="2400" kern="0" dirty="0" smtClean="0">
                <a:solidFill>
                  <a:schemeClr val="bg1"/>
                </a:solidFill>
                <a:ea typeface="Verdana" pitchFamily="34" charset="0"/>
                <a:cs typeface="Verdana" pitchFamily="34" charset="0"/>
              </a:rPr>
              <a:t>Objectives</a:t>
            </a:r>
          </a:p>
          <a:p>
            <a:pPr marL="800100" lvl="1" indent="-342900">
              <a:spcBef>
                <a:spcPct val="20000"/>
              </a:spcBef>
              <a:defRPr/>
            </a:pPr>
            <a:endParaRPr lang="en-GB" sz="2400" kern="0" dirty="0">
              <a:solidFill>
                <a:schemeClr val="bg1"/>
              </a:solidFill>
              <a:ea typeface="Verdana" pitchFamily="34" charset="0"/>
              <a:cs typeface="Verdana" pitchFamily="34" charset="0"/>
            </a:endParaRPr>
          </a:p>
          <a:p>
            <a:pPr marL="800100" lvl="1" indent="-342900">
              <a:spcBef>
                <a:spcPct val="20000"/>
              </a:spcBef>
              <a:defRPr/>
            </a:pPr>
            <a:r>
              <a:rPr lang="en-GB" sz="2400" kern="0" dirty="0" smtClean="0">
                <a:solidFill>
                  <a:schemeClr val="bg1"/>
                </a:solidFill>
                <a:ea typeface="Verdana" pitchFamily="34" charset="0"/>
                <a:cs typeface="Verdana" pitchFamily="34" charset="0"/>
              </a:rPr>
              <a:t>Framework </a:t>
            </a:r>
            <a:r>
              <a:rPr lang="en-GB" sz="2400" kern="0" dirty="0">
                <a:solidFill>
                  <a:schemeClr val="bg1"/>
                </a:solidFill>
                <a:ea typeface="Verdana" pitchFamily="34" charset="0"/>
                <a:cs typeface="Verdana" pitchFamily="34" charset="0"/>
              </a:rPr>
              <a:t>to initiate concrete intervention as key to a wider process of urban rehabilitation</a:t>
            </a:r>
          </a:p>
          <a:p>
            <a:pPr marL="342900" indent="-342900">
              <a:spcBef>
                <a:spcPct val="20000"/>
              </a:spcBef>
              <a:buFont typeface="Arial" pitchFamily="34" charset="0"/>
              <a:buChar char="•"/>
              <a:defRPr/>
            </a:pPr>
            <a:endParaRPr lang="en-GB" sz="2000" b="1" kern="0" dirty="0">
              <a:solidFill>
                <a:schemeClr val="bg1"/>
              </a:solidFill>
              <a:ea typeface="Verdana" pitchFamily="34" charset="0"/>
              <a:cs typeface="Verdana" pitchFamily="34" charset="0"/>
            </a:endParaRPr>
          </a:p>
          <a:p>
            <a:pPr marL="342900" indent="-342900">
              <a:spcBef>
                <a:spcPct val="20000"/>
              </a:spcBef>
              <a:buFontTx/>
              <a:buChar char="-"/>
              <a:defRPr/>
            </a:pPr>
            <a:endParaRPr lang="en-GB" kern="0" dirty="0">
              <a:solidFill>
                <a:srgbClr val="FFC000"/>
              </a:solidFill>
              <a:ea typeface="Verdana" pitchFamily="34" charset="0"/>
              <a:cs typeface="Verdana" pitchFamily="34" charset="0"/>
            </a:endParaRPr>
          </a:p>
        </p:txBody>
      </p:sp>
      <p:sp>
        <p:nvSpPr>
          <p:cNvPr id="7" name="Title 1"/>
          <p:cNvSpPr>
            <a:spLocks noGrp="1"/>
          </p:cNvSpPr>
          <p:nvPr>
            <p:ph type="title"/>
          </p:nvPr>
        </p:nvSpPr>
        <p:spPr>
          <a:xfrm>
            <a:off x="2194560" y="0"/>
            <a:ext cx="7793502" cy="801858"/>
          </a:xfrm>
        </p:spPr>
        <p:txBody>
          <a:bodyPr/>
          <a:lstStyle/>
          <a:p>
            <a:r>
              <a:rPr lang="en-US" sz="3600" b="1" dirty="0" smtClean="0"/>
              <a:t>ACTIONS</a:t>
            </a:r>
            <a:endParaRPr lang="en-US" b="1" dirty="0"/>
          </a:p>
        </p:txBody>
      </p:sp>
      <p:pic>
        <p:nvPicPr>
          <p:cNvPr id="8" name="Picture 5"/>
          <p:cNvPicPr>
            <a:picLocks noChangeAspect="1" noChangeArrowheads="1"/>
          </p:cNvPicPr>
          <p:nvPr/>
        </p:nvPicPr>
        <p:blipFill>
          <a:blip r:embed="rId3" cstate="print"/>
          <a:srcRect/>
          <a:stretch>
            <a:fillRect/>
          </a:stretch>
        </p:blipFill>
        <p:spPr bwMode="auto">
          <a:xfrm rot="847715">
            <a:off x="7239243" y="1587941"/>
            <a:ext cx="4441853" cy="504159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14</a:t>
            </a:fld>
            <a:endParaRPr lang="en-US"/>
          </a:p>
        </p:txBody>
      </p:sp>
      <p:sp>
        <p:nvSpPr>
          <p:cNvPr id="6" name="Rectangle 3"/>
          <p:cNvSpPr txBox="1">
            <a:spLocks noChangeArrowheads="1"/>
          </p:cNvSpPr>
          <p:nvPr/>
        </p:nvSpPr>
        <p:spPr>
          <a:xfrm>
            <a:off x="1983543" y="1223890"/>
            <a:ext cx="8102991" cy="4262510"/>
          </a:xfrm>
          <a:prstGeom prst="rect">
            <a:avLst/>
          </a:prstGeom>
          <a:solidFill>
            <a:schemeClr val="accent1">
              <a:lumMod val="60000"/>
              <a:lumOff val="40000"/>
            </a:schemeClr>
          </a:solidFill>
        </p:spPr>
        <p:txBody>
          <a:bodyPr/>
          <a:lstStyle/>
          <a:p>
            <a:pPr marL="342900" indent="-342900" eaLnBrk="1" hangingPunct="1">
              <a:spcBef>
                <a:spcPct val="20000"/>
              </a:spcBef>
              <a:defRPr/>
            </a:pPr>
            <a:endParaRPr lang="en-GB" sz="2400" b="1" kern="0" dirty="0">
              <a:solidFill>
                <a:srgbClr val="FFC000"/>
              </a:solidFill>
              <a:latin typeface="Calibri" pitchFamily="34" charset="0"/>
              <a:ea typeface="Verdana" pitchFamily="34" charset="0"/>
              <a:cs typeface="Calibri" pitchFamily="34" charset="0"/>
            </a:endParaRPr>
          </a:p>
          <a:p>
            <a:pPr marL="342900" indent="-342900" eaLnBrk="1" hangingPunct="1">
              <a:spcBef>
                <a:spcPct val="20000"/>
              </a:spcBef>
              <a:defRPr/>
            </a:pPr>
            <a:r>
              <a:rPr lang="en-GB" sz="2800" kern="0" dirty="0">
                <a:solidFill>
                  <a:schemeClr val="bg1"/>
                </a:solidFill>
                <a:latin typeface="Calibri" pitchFamily="34" charset="0"/>
                <a:ea typeface="Verdana" pitchFamily="34" charset="0"/>
                <a:cs typeface="Calibri" pitchFamily="34" charset="0"/>
              </a:rPr>
              <a:t>THE ACTIVITIES INCLUDE THE PREPARATION OF TWO MAIN DOCUMENTS</a:t>
            </a:r>
          </a:p>
          <a:p>
            <a:pPr marL="342900" indent="-342900" eaLnBrk="1" hangingPunct="1">
              <a:spcBef>
                <a:spcPct val="20000"/>
              </a:spcBef>
              <a:defRPr/>
            </a:pPr>
            <a:endParaRPr lang="en-GB" sz="2400" b="1" kern="0" dirty="0">
              <a:solidFill>
                <a:srgbClr val="FFC000"/>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r>
              <a:rPr lang="en-GB" sz="2400" kern="0" dirty="0">
                <a:solidFill>
                  <a:schemeClr val="bg1"/>
                </a:solidFill>
                <a:latin typeface="Calibri" pitchFamily="34" charset="0"/>
                <a:ea typeface="Verdana" pitchFamily="34" charset="0"/>
                <a:cs typeface="Calibri" pitchFamily="34" charset="0"/>
              </a:rPr>
              <a:t>Preliminary Technical Assessments (PTA)</a:t>
            </a:r>
          </a:p>
          <a:p>
            <a:pPr marL="180000" indent="-342900" eaLnBrk="1" hangingPunct="1">
              <a:spcBef>
                <a:spcPct val="20000"/>
              </a:spcBef>
              <a:defRPr/>
            </a:pPr>
            <a:endParaRPr lang="en-GB" sz="1200" kern="0" dirty="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r>
              <a:rPr lang="en-GB" sz="2400" kern="0" dirty="0">
                <a:solidFill>
                  <a:schemeClr val="bg1"/>
                </a:solidFill>
                <a:latin typeface="Calibri" pitchFamily="34" charset="0"/>
                <a:ea typeface="Verdana" pitchFamily="34" charset="0"/>
                <a:cs typeface="Calibri" pitchFamily="34" charset="0"/>
              </a:rPr>
              <a:t>Feasibility Studies (FS</a:t>
            </a:r>
            <a:r>
              <a:rPr lang="en-GB" sz="2400" kern="0" dirty="0" smtClean="0">
                <a:solidFill>
                  <a:schemeClr val="bg1"/>
                </a:solidFill>
                <a:latin typeface="Calibri" pitchFamily="34" charset="0"/>
                <a:ea typeface="Verdana" pitchFamily="34" charset="0"/>
                <a:cs typeface="Calibri" pitchFamily="34" charset="0"/>
              </a:rPr>
              <a:t>)</a:t>
            </a:r>
          </a:p>
          <a:p>
            <a:pPr marL="180000" indent="-342900" eaLnBrk="1" hangingPunct="1">
              <a:spcBef>
                <a:spcPct val="20000"/>
              </a:spcBef>
              <a:buFont typeface="Arial" pitchFamily="34" charset="0"/>
              <a:buChar char="•"/>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a:spcBef>
                <a:spcPct val="20000"/>
              </a:spcBef>
              <a:defRPr/>
            </a:pPr>
            <a:r>
              <a:rPr lang="en-GB" sz="2400" kern="0" dirty="0" smtClean="0">
                <a:solidFill>
                  <a:schemeClr val="bg1"/>
                </a:solidFill>
                <a:ea typeface="Verdana" pitchFamily="34" charset="0"/>
                <a:cs typeface="Verdana" pitchFamily="34" charset="0"/>
              </a:rPr>
              <a:t>“</a:t>
            </a:r>
            <a:r>
              <a:rPr lang="en-GB" sz="2400" kern="0" dirty="0" smtClean="0">
                <a:solidFill>
                  <a:srgbClr val="002060"/>
                </a:solidFill>
                <a:ea typeface="Verdana" pitchFamily="34" charset="0"/>
                <a:cs typeface="Verdana" pitchFamily="34" charset="0"/>
              </a:rPr>
              <a:t>The elaboration of TWO pilot heritage rehabilitation projects in each Pilot Town is previewed” - COMUS inception phase</a:t>
            </a:r>
            <a:r>
              <a:rPr lang="en-GB" sz="2400" kern="0" dirty="0" smtClean="0">
                <a:solidFill>
                  <a:schemeClr val="bg1"/>
                </a:solidFill>
                <a:ea typeface="Verdana" pitchFamily="34" charset="0"/>
                <a:cs typeface="Verdana" pitchFamily="34" charset="0"/>
              </a:rPr>
              <a:t>”</a:t>
            </a:r>
          </a:p>
          <a:p>
            <a:pPr marL="180000" indent="-342900" eaLnBrk="1" hangingPunct="1">
              <a:spcBef>
                <a:spcPct val="20000"/>
              </a:spcBef>
              <a:buFont typeface="Arial" pitchFamily="34" charset="0"/>
              <a:buChar char="•"/>
              <a:defRPr/>
            </a:pPr>
            <a:r>
              <a:rPr lang="en-GB" sz="2400" kern="0" dirty="0" smtClean="0">
                <a:solidFill>
                  <a:schemeClr val="bg1"/>
                </a:solidFill>
                <a:latin typeface="Calibri" pitchFamily="34" charset="0"/>
                <a:ea typeface="Verdana" pitchFamily="34" charset="0"/>
                <a:cs typeface="Calibri" pitchFamily="34" charset="0"/>
              </a:rPr>
              <a:t> </a:t>
            </a:r>
            <a:endParaRPr lang="en-GB" sz="2400" kern="0" dirty="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kern="0" dirty="0">
              <a:solidFill>
                <a:srgbClr val="FFC000"/>
              </a:solidFill>
              <a:latin typeface="Calibri" pitchFamily="34" charset="0"/>
              <a:ea typeface="Verdana" pitchFamily="34" charset="0"/>
              <a:cs typeface="Calibri" pitchFamily="34" charset="0"/>
            </a:endParaRPr>
          </a:p>
        </p:txBody>
      </p:sp>
      <p:sp>
        <p:nvSpPr>
          <p:cNvPr id="7" name="Title 1"/>
          <p:cNvSpPr>
            <a:spLocks noGrp="1"/>
          </p:cNvSpPr>
          <p:nvPr>
            <p:ph type="title"/>
          </p:nvPr>
        </p:nvSpPr>
        <p:spPr>
          <a:xfrm>
            <a:off x="2194560" y="0"/>
            <a:ext cx="7793502" cy="801858"/>
          </a:xfrm>
        </p:spPr>
        <p:txBody>
          <a:bodyPr/>
          <a:lstStyle/>
          <a:p>
            <a:r>
              <a:rPr lang="en-US" sz="3600" b="1" dirty="0" smtClean="0"/>
              <a:t>PROJECT  PHASE</a:t>
            </a:r>
            <a:endParaRPr lang="en-US" b="1" dirty="0"/>
          </a:p>
        </p:txBody>
      </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15</a:t>
            </a:fld>
            <a:endParaRPr lang="en-US"/>
          </a:p>
        </p:txBody>
      </p:sp>
      <p:sp>
        <p:nvSpPr>
          <p:cNvPr id="51" name="Rectangle 3"/>
          <p:cNvSpPr txBox="1">
            <a:spLocks noChangeArrowheads="1"/>
          </p:cNvSpPr>
          <p:nvPr/>
        </p:nvSpPr>
        <p:spPr>
          <a:xfrm>
            <a:off x="0" y="1603718"/>
            <a:ext cx="12192000" cy="4360983"/>
          </a:xfrm>
          <a:prstGeom prst="rect">
            <a:avLst/>
          </a:prstGeom>
          <a:solidFill>
            <a:schemeClr val="accent1">
              <a:lumMod val="60000"/>
              <a:lumOff val="40000"/>
            </a:schemeClr>
          </a:solidFill>
        </p:spPr>
        <p:txBody>
          <a:bodyPr/>
          <a:lstStyle/>
          <a:p>
            <a:pPr marL="342900" indent="-342900" algn="ctr">
              <a:spcBef>
                <a:spcPct val="20000"/>
              </a:spcBef>
              <a:defRPr/>
            </a:pPr>
            <a:endParaRPr lang="en-GB" b="1" kern="0" dirty="0">
              <a:solidFill>
                <a:schemeClr val="bg1"/>
              </a:solidFill>
              <a:ea typeface="Verdana" pitchFamily="34" charset="0"/>
              <a:cs typeface="Verdana" pitchFamily="34" charset="0"/>
            </a:endParaRPr>
          </a:p>
          <a:p>
            <a:pPr marL="342900" indent="-342900">
              <a:spcBef>
                <a:spcPct val="20000"/>
              </a:spcBef>
              <a:defRPr/>
            </a:pPr>
            <a:r>
              <a:rPr lang="en-GB" sz="2800" kern="0" dirty="0" smtClean="0">
                <a:solidFill>
                  <a:schemeClr val="bg1"/>
                </a:solidFill>
                <a:ea typeface="Verdana" pitchFamily="34" charset="0"/>
                <a:cs typeface="Verdana" pitchFamily="34" charset="0"/>
              </a:rPr>
              <a:t>HERITAGE LED URBAN PROJECTS -	5 Actions: Preliminary Technical Assessment</a:t>
            </a:r>
          </a:p>
          <a:p>
            <a:pPr marL="342900" indent="-342900">
              <a:spcBef>
                <a:spcPct val="20000"/>
              </a:spcBef>
              <a:defRPr/>
            </a:pPr>
            <a:r>
              <a:rPr lang="en-GB" sz="2800" kern="0" dirty="0" smtClean="0">
                <a:solidFill>
                  <a:schemeClr val="bg1"/>
                </a:solidFill>
                <a:ea typeface="Verdana" pitchFamily="34" charset="0"/>
                <a:cs typeface="Verdana" pitchFamily="34" charset="0"/>
              </a:rPr>
              <a:t>							2 Projects: FEASIBILITY STUDY</a:t>
            </a:r>
          </a:p>
          <a:p>
            <a:pPr marL="342900" indent="-342900">
              <a:spcBef>
                <a:spcPct val="20000"/>
              </a:spcBef>
              <a:defRPr/>
            </a:pPr>
            <a:r>
              <a:rPr lang="en-GB" sz="2800" kern="0" dirty="0" smtClean="0">
                <a:solidFill>
                  <a:schemeClr val="bg1"/>
                </a:solidFill>
                <a:ea typeface="Verdana" pitchFamily="34" charset="0"/>
                <a:cs typeface="Verdana" pitchFamily="34" charset="0"/>
              </a:rPr>
              <a:t>		</a:t>
            </a:r>
          </a:p>
          <a:p>
            <a:pPr marL="180000" indent="-342900">
              <a:spcBef>
                <a:spcPct val="20000"/>
              </a:spcBef>
              <a:buFont typeface="Arial" pitchFamily="34" charset="0"/>
              <a:buChar char="•"/>
              <a:defRPr/>
            </a:pPr>
            <a:r>
              <a:rPr lang="en-GB" sz="2400" kern="0" dirty="0" smtClean="0">
                <a:solidFill>
                  <a:schemeClr val="bg1"/>
                </a:solidFill>
                <a:ea typeface="Verdana" pitchFamily="34" charset="0"/>
                <a:cs typeface="Verdana" pitchFamily="34" charset="0"/>
              </a:rPr>
              <a:t>rehabilitation of targeted monuments and sites to impact on wider local development process</a:t>
            </a:r>
          </a:p>
          <a:p>
            <a:pPr marL="180000" indent="-342900">
              <a:spcBef>
                <a:spcPct val="20000"/>
              </a:spcBef>
              <a:buFont typeface="Arial" pitchFamily="34" charset="0"/>
              <a:buChar char="•"/>
              <a:defRPr/>
            </a:pPr>
            <a:r>
              <a:rPr lang="en-GB" sz="2400" kern="0" dirty="0" smtClean="0">
                <a:solidFill>
                  <a:schemeClr val="bg1"/>
                </a:solidFill>
                <a:ea typeface="Verdana" pitchFamily="34" charset="0"/>
                <a:cs typeface="Verdana" pitchFamily="34" charset="0"/>
              </a:rPr>
              <a:t>generating mobilisation of partners, means and resources</a:t>
            </a:r>
          </a:p>
          <a:p>
            <a:pPr marL="180000" indent="-342900">
              <a:spcBef>
                <a:spcPct val="20000"/>
              </a:spcBef>
              <a:buFont typeface="Arial" pitchFamily="34" charset="0"/>
              <a:buChar char="•"/>
              <a:defRPr/>
            </a:pPr>
            <a:r>
              <a:rPr lang="en-GB" sz="2400" kern="0" dirty="0" smtClean="0">
                <a:solidFill>
                  <a:schemeClr val="bg1"/>
                </a:solidFill>
                <a:ea typeface="Verdana" pitchFamily="34" charset="0"/>
                <a:cs typeface="Verdana" pitchFamily="34" charset="0"/>
              </a:rPr>
              <a:t>confirm engagement of national programmes and public investment to encourage international funding and private investment</a:t>
            </a:r>
          </a:p>
          <a:p>
            <a:pPr marL="180000" indent="-342900">
              <a:spcBef>
                <a:spcPct val="20000"/>
              </a:spcBef>
              <a:buFont typeface="Arial" pitchFamily="34" charset="0"/>
              <a:buChar char="•"/>
              <a:defRPr/>
            </a:pPr>
            <a:r>
              <a:rPr lang="en-GB" sz="2400" kern="0" dirty="0" smtClean="0">
                <a:solidFill>
                  <a:schemeClr val="bg1"/>
                </a:solidFill>
                <a:ea typeface="Verdana" pitchFamily="34" charset="0"/>
                <a:cs typeface="Verdana" pitchFamily="34" charset="0"/>
              </a:rPr>
              <a:t>practical interventions on targeted “flagship” buildings or sites (visibility, utility, models)</a:t>
            </a:r>
          </a:p>
          <a:p>
            <a:pPr marL="342900" indent="-342900" algn="ctr">
              <a:spcBef>
                <a:spcPct val="20000"/>
              </a:spcBef>
              <a:defRPr/>
            </a:pPr>
            <a:r>
              <a:rPr lang="en-GB" sz="2400" kern="0" dirty="0" smtClean="0">
                <a:solidFill>
                  <a:schemeClr val="bg1"/>
                </a:solidFill>
                <a:ea typeface="Verdana" pitchFamily="34" charset="0"/>
                <a:cs typeface="Verdana" pitchFamily="34" charset="0"/>
              </a:rPr>
              <a:t> </a:t>
            </a:r>
            <a:endParaRPr lang="en-GB" sz="2400" kern="0" dirty="0">
              <a:solidFill>
                <a:schemeClr val="bg1"/>
              </a:solidFill>
              <a:ea typeface="Verdana" pitchFamily="34" charset="0"/>
              <a:cs typeface="Verdana" pitchFamily="34" charset="0"/>
            </a:endParaRPr>
          </a:p>
          <a:p>
            <a:pPr marL="342900" indent="-342900" algn="ctr">
              <a:spcBef>
                <a:spcPct val="20000"/>
              </a:spcBef>
              <a:defRPr/>
            </a:pPr>
            <a:endParaRPr lang="en-GB" b="1" kern="0" dirty="0">
              <a:solidFill>
                <a:schemeClr val="bg1"/>
              </a:solidFill>
              <a:ea typeface="Verdana" pitchFamily="34" charset="0"/>
              <a:cs typeface="Verdana" pitchFamily="34" charset="0"/>
            </a:endParaRPr>
          </a:p>
          <a:p>
            <a:pPr marL="342900" indent="-342900" algn="ctr">
              <a:spcBef>
                <a:spcPct val="20000"/>
              </a:spcBef>
              <a:defRPr/>
            </a:pPr>
            <a:r>
              <a:rPr lang="en-GB" b="1" kern="0" dirty="0" smtClean="0">
                <a:solidFill>
                  <a:schemeClr val="bg1"/>
                </a:solidFill>
                <a:ea typeface="Verdana" pitchFamily="34" charset="0"/>
                <a:cs typeface="Verdana" pitchFamily="34" charset="0"/>
              </a:rPr>
              <a:t>  </a:t>
            </a:r>
            <a:endParaRPr lang="en-GB" b="1" kern="0" dirty="0">
              <a:solidFill>
                <a:schemeClr val="bg1"/>
              </a:solidFill>
              <a:ea typeface="Verdana" pitchFamily="34" charset="0"/>
              <a:cs typeface="Verdana" pitchFamily="34" charset="0"/>
            </a:endParaRPr>
          </a:p>
          <a:p>
            <a:pPr marL="342900" indent="-342900" algn="ctr">
              <a:spcBef>
                <a:spcPct val="20000"/>
              </a:spcBef>
              <a:defRPr/>
            </a:pPr>
            <a:r>
              <a:rPr lang="en-GB" b="1" kern="0" dirty="0">
                <a:solidFill>
                  <a:schemeClr val="bg1"/>
                </a:solidFill>
                <a:ea typeface="Verdana" pitchFamily="34" charset="0"/>
                <a:cs typeface="Verdana" pitchFamily="34" charset="0"/>
              </a:rPr>
              <a:t>  </a:t>
            </a:r>
          </a:p>
          <a:p>
            <a:pPr marL="342900" indent="-342900">
              <a:spcBef>
                <a:spcPct val="20000"/>
              </a:spcBef>
              <a:buFont typeface="Arial" pitchFamily="34" charset="0"/>
              <a:buChar char="•"/>
              <a:defRPr/>
            </a:pPr>
            <a:endParaRPr lang="en-GB" sz="2000" b="1" kern="0" dirty="0">
              <a:solidFill>
                <a:schemeClr val="bg1"/>
              </a:solidFill>
              <a:ea typeface="Verdana" pitchFamily="34" charset="0"/>
              <a:cs typeface="Verdana" pitchFamily="34" charset="0"/>
            </a:endParaRPr>
          </a:p>
          <a:p>
            <a:pPr marL="342900" indent="-342900">
              <a:spcBef>
                <a:spcPct val="20000"/>
              </a:spcBef>
              <a:buFontTx/>
              <a:buChar char="-"/>
              <a:defRPr/>
            </a:pPr>
            <a:endParaRPr lang="en-GB" kern="0" dirty="0">
              <a:solidFill>
                <a:srgbClr val="FFC000"/>
              </a:solidFill>
              <a:ea typeface="Verdana" pitchFamily="34" charset="0"/>
              <a:cs typeface="Verdana" pitchFamily="34" charset="0"/>
            </a:endParaRPr>
          </a:p>
        </p:txBody>
      </p:sp>
      <p:sp>
        <p:nvSpPr>
          <p:cNvPr id="6" name="Title 1"/>
          <p:cNvSpPr>
            <a:spLocks noGrp="1"/>
          </p:cNvSpPr>
          <p:nvPr>
            <p:ph type="title"/>
          </p:nvPr>
        </p:nvSpPr>
        <p:spPr>
          <a:xfrm>
            <a:off x="2194560" y="0"/>
            <a:ext cx="7793502" cy="801858"/>
          </a:xfrm>
        </p:spPr>
        <p:txBody>
          <a:bodyPr/>
          <a:lstStyle/>
          <a:p>
            <a:r>
              <a:rPr lang="en-US" sz="3600" b="1" dirty="0" smtClean="0"/>
              <a:t>PROJECT PHASE</a:t>
            </a:r>
            <a:endParaRPr lang="en-US" b="1" dirty="0"/>
          </a:p>
        </p:txBody>
      </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2"/>
          <p:cNvSpPr>
            <a:spLocks noChangeArrowheads="1"/>
          </p:cNvSpPr>
          <p:nvPr/>
        </p:nvSpPr>
        <p:spPr bwMode="auto">
          <a:xfrm>
            <a:off x="0" y="958334"/>
            <a:ext cx="184731" cy="369332"/>
          </a:xfrm>
          <a:prstGeom prst="rect">
            <a:avLst/>
          </a:prstGeom>
          <a:noFill/>
          <a:ln w="9525">
            <a:noFill/>
            <a:miter lim="800000"/>
            <a:headEnd/>
            <a:tailEnd/>
          </a:ln>
        </p:spPr>
        <p:txBody>
          <a:bodyPr wrap="none" anchor="ctr">
            <a:spAutoFit/>
          </a:bodyPr>
          <a:lstStyle/>
          <a:p>
            <a:endParaRPr lang="nl-NL" altLang="uk-UA"/>
          </a:p>
        </p:txBody>
      </p:sp>
      <p:pic>
        <p:nvPicPr>
          <p:cNvPr id="37891" name="Picture 172" descr="32_3"/>
          <p:cNvPicPr>
            <a:picLocks noChangeAspect="1" noChangeArrowheads="1"/>
          </p:cNvPicPr>
          <p:nvPr/>
        </p:nvPicPr>
        <p:blipFill>
          <a:blip r:embed="rId3" cstate="print"/>
          <a:srcRect/>
          <a:stretch>
            <a:fillRect/>
          </a:stretch>
        </p:blipFill>
        <p:spPr bwMode="auto">
          <a:xfrm>
            <a:off x="912283" y="819385"/>
            <a:ext cx="5179027" cy="2595328"/>
          </a:xfrm>
          <a:prstGeom prst="rect">
            <a:avLst/>
          </a:prstGeom>
          <a:noFill/>
          <a:ln w="9525">
            <a:noFill/>
            <a:miter lim="800000"/>
            <a:headEnd/>
            <a:tailEnd/>
          </a:ln>
        </p:spPr>
      </p:pic>
      <p:sp>
        <p:nvSpPr>
          <p:cNvPr id="37892" name="Rectangle 1"/>
          <p:cNvSpPr>
            <a:spLocks noChangeArrowheads="1"/>
          </p:cNvSpPr>
          <p:nvPr/>
        </p:nvSpPr>
        <p:spPr bwMode="auto">
          <a:xfrm>
            <a:off x="1" y="24553"/>
            <a:ext cx="11664951" cy="1231082"/>
          </a:xfrm>
          <a:prstGeom prst="rect">
            <a:avLst/>
          </a:prstGeom>
          <a:noFill/>
          <a:ln w="9525">
            <a:noFill/>
            <a:miter lim="800000"/>
            <a:headEnd/>
            <a:tailEnd/>
          </a:ln>
        </p:spPr>
        <p:txBody>
          <a:bodyPr wrap="square" bIns="76176" anchor="ctr">
            <a:spAutoFit/>
          </a:bodyPr>
          <a:lstStyle/>
          <a:p>
            <a:pPr indent="449263"/>
            <a:r>
              <a:rPr lang="en-GB" altLang="uk-UA" sz="2400" dirty="0" smtClean="0">
                <a:solidFill>
                  <a:srgbClr val="002060"/>
                </a:solidFill>
                <a:latin typeface="Calibri" pitchFamily="34" charset="0"/>
                <a:cs typeface="Calibri" pitchFamily="34" charset="0"/>
              </a:rPr>
              <a:t>SOROCA – MOLDOVA</a:t>
            </a:r>
          </a:p>
          <a:p>
            <a:pPr indent="449263" algn="ctr"/>
            <a:r>
              <a:rPr lang="en-GB" altLang="uk-UA" sz="2400" dirty="0" smtClean="0">
                <a:solidFill>
                  <a:srgbClr val="002060"/>
                </a:solidFill>
                <a:latin typeface="Calibri" pitchFamily="34" charset="0"/>
                <a:cs typeface="Calibri" pitchFamily="34" charset="0"/>
              </a:rPr>
              <a:t>Name </a:t>
            </a:r>
            <a:r>
              <a:rPr lang="en-GB" altLang="uk-UA" sz="2400" dirty="0">
                <a:solidFill>
                  <a:srgbClr val="002060"/>
                </a:solidFill>
                <a:latin typeface="Calibri" pitchFamily="34" charset="0"/>
                <a:cs typeface="Calibri" pitchFamily="34" charset="0"/>
              </a:rPr>
              <a:t>of Action: Rehabilitation of the bank of </a:t>
            </a:r>
            <a:r>
              <a:rPr lang="en-GB" altLang="uk-UA" sz="2400" dirty="0" err="1">
                <a:solidFill>
                  <a:srgbClr val="002060"/>
                </a:solidFill>
                <a:latin typeface="Calibri" pitchFamily="34" charset="0"/>
                <a:cs typeface="Calibri" pitchFamily="34" charset="0"/>
              </a:rPr>
              <a:t>Nistru</a:t>
            </a:r>
            <a:r>
              <a:rPr lang="en-GB" altLang="uk-UA" sz="2400" dirty="0">
                <a:solidFill>
                  <a:srgbClr val="002060"/>
                </a:solidFill>
                <a:latin typeface="Calibri" pitchFamily="34" charset="0"/>
                <a:cs typeface="Calibri" pitchFamily="34" charset="0"/>
              </a:rPr>
              <a:t> to pedestrian </a:t>
            </a:r>
            <a:r>
              <a:rPr lang="en-GB" altLang="uk-UA" sz="2400" dirty="0" smtClean="0">
                <a:solidFill>
                  <a:srgbClr val="002060"/>
                </a:solidFill>
                <a:latin typeface="Calibri" pitchFamily="34" charset="0"/>
                <a:cs typeface="Calibri" pitchFamily="34" charset="0"/>
              </a:rPr>
              <a:t>boardwalk</a:t>
            </a:r>
            <a:endParaRPr lang="en-GB" altLang="uk-UA" sz="2400" dirty="0">
              <a:solidFill>
                <a:srgbClr val="002060"/>
              </a:solidFill>
              <a:latin typeface="Calibri" pitchFamily="34" charset="0"/>
              <a:cs typeface="Calibri" pitchFamily="34" charset="0"/>
            </a:endParaRPr>
          </a:p>
          <a:p>
            <a:pPr indent="449263" algn="ctr"/>
            <a:endParaRPr lang="en-GB" altLang="uk-UA" sz="2400" dirty="0">
              <a:solidFill>
                <a:srgbClr val="FF0000"/>
              </a:solidFill>
              <a:latin typeface="Calibri" pitchFamily="34" charset="0"/>
              <a:cs typeface="Calibri" pitchFamily="34" charset="0"/>
            </a:endParaRPr>
          </a:p>
        </p:txBody>
      </p:sp>
      <p:pic>
        <p:nvPicPr>
          <p:cNvPr id="37893" name="Picture 173" descr="32_1"/>
          <p:cNvPicPr>
            <a:picLocks noChangeAspect="1" noChangeArrowheads="1"/>
          </p:cNvPicPr>
          <p:nvPr/>
        </p:nvPicPr>
        <p:blipFill>
          <a:blip r:embed="rId4" cstate="print"/>
          <a:srcRect/>
          <a:stretch>
            <a:fillRect/>
          </a:stretch>
        </p:blipFill>
        <p:spPr bwMode="auto">
          <a:xfrm>
            <a:off x="6492079" y="849070"/>
            <a:ext cx="4074583" cy="3054350"/>
          </a:xfrm>
          <a:prstGeom prst="rect">
            <a:avLst/>
          </a:prstGeom>
          <a:noFill/>
          <a:ln w="9525">
            <a:noFill/>
            <a:miter lim="800000"/>
            <a:headEnd/>
            <a:tailEnd/>
          </a:ln>
        </p:spPr>
      </p:pic>
      <p:pic>
        <p:nvPicPr>
          <p:cNvPr id="37894" name="Picture 170" descr="32_4"/>
          <p:cNvPicPr>
            <a:picLocks noChangeAspect="1" noChangeArrowheads="1"/>
          </p:cNvPicPr>
          <p:nvPr/>
        </p:nvPicPr>
        <p:blipFill>
          <a:blip r:embed="rId5" cstate="print"/>
          <a:srcRect/>
          <a:stretch>
            <a:fillRect/>
          </a:stretch>
        </p:blipFill>
        <p:spPr bwMode="auto">
          <a:xfrm>
            <a:off x="912283" y="3500439"/>
            <a:ext cx="5212167" cy="3167647"/>
          </a:xfrm>
          <a:prstGeom prst="rect">
            <a:avLst/>
          </a:prstGeom>
          <a:noFill/>
          <a:ln w="9525">
            <a:noFill/>
            <a:miter lim="800000"/>
            <a:headEnd/>
            <a:tailEnd/>
          </a:ln>
        </p:spPr>
      </p:pic>
      <p:pic>
        <p:nvPicPr>
          <p:cNvPr id="4098" name="Picture 2" descr="C:\Users\phste\Pictures\Soroca\Nistru River and fortress, Soroca.JPG"/>
          <p:cNvPicPr>
            <a:picLocks noChangeAspect="1" noChangeArrowheads="1"/>
          </p:cNvPicPr>
          <p:nvPr/>
        </p:nvPicPr>
        <p:blipFill>
          <a:blip r:embed="rId6" cstate="print"/>
          <a:srcRect/>
          <a:stretch>
            <a:fillRect/>
          </a:stretch>
        </p:blipFill>
        <p:spPr bwMode="auto">
          <a:xfrm>
            <a:off x="7019777" y="4012813"/>
            <a:ext cx="3530990" cy="2648242"/>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2"/>
          <p:cNvSpPr>
            <a:spLocks noChangeArrowheads="1"/>
          </p:cNvSpPr>
          <p:nvPr/>
        </p:nvSpPr>
        <p:spPr bwMode="auto">
          <a:xfrm>
            <a:off x="0" y="958334"/>
            <a:ext cx="184731" cy="369332"/>
          </a:xfrm>
          <a:prstGeom prst="rect">
            <a:avLst/>
          </a:prstGeom>
          <a:noFill/>
          <a:ln w="9525">
            <a:noFill/>
            <a:miter lim="800000"/>
            <a:headEnd/>
            <a:tailEnd/>
          </a:ln>
        </p:spPr>
        <p:txBody>
          <a:bodyPr wrap="none" anchor="ctr">
            <a:spAutoFit/>
          </a:bodyPr>
          <a:lstStyle/>
          <a:p>
            <a:endParaRPr lang="nl-NL" altLang="uk-UA"/>
          </a:p>
        </p:txBody>
      </p:sp>
      <p:pic>
        <p:nvPicPr>
          <p:cNvPr id="33795" name="Picture 56" descr="2_5"/>
          <p:cNvPicPr>
            <a:picLocks noChangeAspect="1" noChangeArrowheads="1"/>
          </p:cNvPicPr>
          <p:nvPr/>
        </p:nvPicPr>
        <p:blipFill>
          <a:blip r:embed="rId3" cstate="print"/>
          <a:srcRect/>
          <a:stretch>
            <a:fillRect/>
          </a:stretch>
        </p:blipFill>
        <p:spPr bwMode="auto">
          <a:xfrm>
            <a:off x="431800" y="1125539"/>
            <a:ext cx="4845051" cy="2422525"/>
          </a:xfrm>
          <a:prstGeom prst="rect">
            <a:avLst/>
          </a:prstGeom>
          <a:noFill/>
          <a:ln w="9525">
            <a:noFill/>
            <a:miter lim="800000"/>
            <a:headEnd/>
            <a:tailEnd/>
          </a:ln>
        </p:spPr>
      </p:pic>
      <p:pic>
        <p:nvPicPr>
          <p:cNvPr id="33797" name="Picture 53" descr="2_2"/>
          <p:cNvPicPr>
            <a:picLocks noChangeAspect="1" noChangeArrowheads="1"/>
          </p:cNvPicPr>
          <p:nvPr/>
        </p:nvPicPr>
        <p:blipFill>
          <a:blip r:embed="rId4" cstate="print"/>
          <a:srcRect/>
          <a:stretch>
            <a:fillRect/>
          </a:stretch>
        </p:blipFill>
        <p:spPr bwMode="auto">
          <a:xfrm>
            <a:off x="2733724" y="3823996"/>
            <a:ext cx="7389283" cy="2797175"/>
          </a:xfrm>
          <a:prstGeom prst="rect">
            <a:avLst/>
          </a:prstGeom>
          <a:noFill/>
          <a:ln w="9525">
            <a:noFill/>
            <a:miter lim="800000"/>
            <a:headEnd/>
            <a:tailEnd/>
          </a:ln>
        </p:spPr>
      </p:pic>
      <p:pic>
        <p:nvPicPr>
          <p:cNvPr id="33798" name="Picture 55" descr="2_6"/>
          <p:cNvPicPr>
            <a:picLocks noChangeAspect="1" noChangeArrowheads="1"/>
          </p:cNvPicPr>
          <p:nvPr/>
        </p:nvPicPr>
        <p:blipFill>
          <a:blip r:embed="rId5" cstate="print"/>
          <a:srcRect/>
          <a:stretch>
            <a:fillRect/>
          </a:stretch>
        </p:blipFill>
        <p:spPr bwMode="auto">
          <a:xfrm>
            <a:off x="6096001" y="1196975"/>
            <a:ext cx="4662912" cy="2319948"/>
          </a:xfrm>
          <a:prstGeom prst="rect">
            <a:avLst/>
          </a:prstGeom>
          <a:noFill/>
          <a:ln w="9525">
            <a:noFill/>
            <a:miter lim="800000"/>
            <a:headEnd/>
            <a:tailEnd/>
          </a:ln>
        </p:spPr>
      </p:pic>
      <p:sp>
        <p:nvSpPr>
          <p:cNvPr id="7" name="Rectangle 1"/>
          <p:cNvSpPr>
            <a:spLocks noChangeArrowheads="1"/>
          </p:cNvSpPr>
          <p:nvPr/>
        </p:nvSpPr>
        <p:spPr bwMode="auto">
          <a:xfrm>
            <a:off x="1" y="24553"/>
            <a:ext cx="11664951" cy="1231082"/>
          </a:xfrm>
          <a:prstGeom prst="rect">
            <a:avLst/>
          </a:prstGeom>
          <a:noFill/>
          <a:ln w="9525">
            <a:noFill/>
            <a:miter lim="800000"/>
            <a:headEnd/>
            <a:tailEnd/>
          </a:ln>
        </p:spPr>
        <p:txBody>
          <a:bodyPr wrap="square" bIns="76176" anchor="ctr">
            <a:spAutoFit/>
          </a:bodyPr>
          <a:lstStyle/>
          <a:p>
            <a:pPr indent="449263"/>
            <a:r>
              <a:rPr lang="en-GB" altLang="uk-UA" sz="2400" dirty="0" smtClean="0">
                <a:solidFill>
                  <a:srgbClr val="002060"/>
                </a:solidFill>
                <a:latin typeface="Calibri" pitchFamily="34" charset="0"/>
                <a:cs typeface="Calibri" pitchFamily="34" charset="0"/>
              </a:rPr>
              <a:t>SOROCA – MOLDOVA</a:t>
            </a:r>
          </a:p>
          <a:p>
            <a:pPr indent="449263" algn="ctr"/>
            <a:r>
              <a:rPr lang="en-GB" altLang="uk-UA" sz="2400" dirty="0" smtClean="0">
                <a:solidFill>
                  <a:srgbClr val="002060"/>
                </a:solidFill>
                <a:latin typeface="Calibri" pitchFamily="34" charset="0"/>
                <a:cs typeface="Calibri" pitchFamily="34" charset="0"/>
              </a:rPr>
              <a:t>Name </a:t>
            </a:r>
            <a:r>
              <a:rPr lang="en-GB" altLang="uk-UA" sz="2400" dirty="0">
                <a:solidFill>
                  <a:srgbClr val="002060"/>
                </a:solidFill>
                <a:latin typeface="Calibri" pitchFamily="34" charset="0"/>
                <a:cs typeface="Calibri" pitchFamily="34" charset="0"/>
              </a:rPr>
              <a:t>of Action: Rehabilitation of the </a:t>
            </a:r>
            <a:r>
              <a:rPr lang="en-GB" altLang="uk-UA" sz="2400" dirty="0" smtClean="0">
                <a:solidFill>
                  <a:srgbClr val="002060"/>
                </a:solidFill>
                <a:latin typeface="Calibri" pitchFamily="34" charset="0"/>
                <a:cs typeface="Calibri" pitchFamily="34" charset="0"/>
              </a:rPr>
              <a:t>College Complex “</a:t>
            </a:r>
            <a:r>
              <a:rPr lang="en-GB" altLang="uk-UA" sz="2400" dirty="0" err="1" smtClean="0">
                <a:solidFill>
                  <a:srgbClr val="002060"/>
                </a:solidFill>
                <a:latin typeface="Calibri" pitchFamily="34" charset="0"/>
                <a:cs typeface="Calibri" pitchFamily="34" charset="0"/>
              </a:rPr>
              <a:t>Mihai</a:t>
            </a:r>
            <a:r>
              <a:rPr lang="en-GB" altLang="uk-UA" sz="2400" dirty="0" smtClean="0">
                <a:solidFill>
                  <a:srgbClr val="002060"/>
                </a:solidFill>
                <a:latin typeface="Calibri" pitchFamily="34" charset="0"/>
                <a:cs typeface="Calibri" pitchFamily="34" charset="0"/>
              </a:rPr>
              <a:t> </a:t>
            </a:r>
            <a:r>
              <a:rPr lang="en-GB" altLang="uk-UA" sz="2400" dirty="0" err="1" smtClean="0">
                <a:solidFill>
                  <a:srgbClr val="002060"/>
                </a:solidFill>
                <a:latin typeface="Calibri" pitchFamily="34" charset="0"/>
                <a:cs typeface="Calibri" pitchFamily="34" charset="0"/>
              </a:rPr>
              <a:t>Eminescu</a:t>
            </a:r>
            <a:r>
              <a:rPr lang="en-GB" altLang="uk-UA" sz="2400" dirty="0" smtClean="0">
                <a:solidFill>
                  <a:srgbClr val="002060"/>
                </a:solidFill>
                <a:latin typeface="Calibri" pitchFamily="34" charset="0"/>
                <a:cs typeface="Calibri" pitchFamily="34" charset="0"/>
              </a:rPr>
              <a:t>”</a:t>
            </a:r>
            <a:endParaRPr lang="en-GB" altLang="uk-UA" sz="2400" dirty="0">
              <a:solidFill>
                <a:srgbClr val="002060"/>
              </a:solidFill>
              <a:latin typeface="Calibri" pitchFamily="34" charset="0"/>
              <a:cs typeface="Calibri" pitchFamily="34" charset="0"/>
            </a:endParaRPr>
          </a:p>
          <a:p>
            <a:pPr indent="449263" algn="ctr"/>
            <a:endParaRPr lang="en-GB" altLang="uk-UA" sz="2400" dirty="0">
              <a:solidFill>
                <a:srgbClr val="FF0000"/>
              </a:solidFill>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2"/>
          <p:cNvSpPr>
            <a:spLocks noChangeArrowheads="1"/>
          </p:cNvSpPr>
          <p:nvPr/>
        </p:nvSpPr>
        <p:spPr bwMode="auto">
          <a:xfrm>
            <a:off x="0" y="958334"/>
            <a:ext cx="184731" cy="369332"/>
          </a:xfrm>
          <a:prstGeom prst="rect">
            <a:avLst/>
          </a:prstGeom>
          <a:noFill/>
          <a:ln w="9525">
            <a:noFill/>
            <a:miter lim="800000"/>
            <a:headEnd/>
            <a:tailEnd/>
          </a:ln>
        </p:spPr>
        <p:txBody>
          <a:bodyPr wrap="none" anchor="ctr">
            <a:spAutoFit/>
          </a:bodyPr>
          <a:lstStyle/>
          <a:p>
            <a:endParaRPr lang="nl-NL" altLang="uk-UA"/>
          </a:p>
        </p:txBody>
      </p:sp>
      <p:sp>
        <p:nvSpPr>
          <p:cNvPr id="7" name="Rectangle 1"/>
          <p:cNvSpPr>
            <a:spLocks noChangeArrowheads="1"/>
          </p:cNvSpPr>
          <p:nvPr/>
        </p:nvSpPr>
        <p:spPr bwMode="auto">
          <a:xfrm>
            <a:off x="1" y="24553"/>
            <a:ext cx="11664951" cy="1231082"/>
          </a:xfrm>
          <a:prstGeom prst="rect">
            <a:avLst/>
          </a:prstGeom>
          <a:noFill/>
          <a:ln w="9525">
            <a:noFill/>
            <a:miter lim="800000"/>
            <a:headEnd/>
            <a:tailEnd/>
          </a:ln>
        </p:spPr>
        <p:txBody>
          <a:bodyPr wrap="square" bIns="76176" anchor="ctr">
            <a:spAutoFit/>
          </a:bodyPr>
          <a:lstStyle/>
          <a:p>
            <a:pPr indent="449263"/>
            <a:r>
              <a:rPr lang="en-GB" altLang="uk-UA" sz="2400" dirty="0" smtClean="0">
                <a:solidFill>
                  <a:srgbClr val="002060"/>
                </a:solidFill>
                <a:latin typeface="Calibri" pitchFamily="34" charset="0"/>
                <a:cs typeface="Calibri" pitchFamily="34" charset="0"/>
              </a:rPr>
              <a:t>MSTISLAV – BELARUS</a:t>
            </a:r>
          </a:p>
          <a:p>
            <a:pPr indent="449263" algn="ctr"/>
            <a:r>
              <a:rPr lang="en-GB" altLang="uk-UA" sz="2400" dirty="0" smtClean="0">
                <a:solidFill>
                  <a:srgbClr val="002060"/>
                </a:solidFill>
                <a:latin typeface="Calibri" pitchFamily="34" charset="0"/>
                <a:cs typeface="Calibri" pitchFamily="34" charset="0"/>
              </a:rPr>
              <a:t>Name </a:t>
            </a:r>
            <a:r>
              <a:rPr lang="en-GB" altLang="uk-UA" sz="2400" dirty="0">
                <a:solidFill>
                  <a:srgbClr val="002060"/>
                </a:solidFill>
                <a:latin typeface="Calibri" pitchFamily="34" charset="0"/>
                <a:cs typeface="Calibri" pitchFamily="34" charset="0"/>
              </a:rPr>
              <a:t>of Action: </a:t>
            </a:r>
            <a:r>
              <a:rPr lang="en-GB" altLang="uk-UA" sz="2400" dirty="0" smtClean="0">
                <a:solidFill>
                  <a:srgbClr val="002060"/>
                </a:solidFill>
                <a:latin typeface="Calibri" pitchFamily="34" charset="0"/>
                <a:cs typeface="Calibri" pitchFamily="34" charset="0"/>
              </a:rPr>
              <a:t>Rehabilitation of the former Jesuit College</a:t>
            </a:r>
            <a:endParaRPr lang="en-GB" altLang="uk-UA" sz="2400" dirty="0">
              <a:solidFill>
                <a:srgbClr val="002060"/>
              </a:solidFill>
              <a:latin typeface="Calibri" pitchFamily="34" charset="0"/>
              <a:cs typeface="Calibri" pitchFamily="34" charset="0"/>
            </a:endParaRPr>
          </a:p>
          <a:p>
            <a:pPr indent="449263" algn="ctr"/>
            <a:endParaRPr lang="en-GB" altLang="uk-UA" sz="2400" dirty="0">
              <a:solidFill>
                <a:srgbClr val="FF0000"/>
              </a:solidFill>
              <a:latin typeface="Calibri" pitchFamily="34" charset="0"/>
              <a:cs typeface="Calibri" pitchFamily="34" charset="0"/>
            </a:endParaRPr>
          </a:p>
        </p:txBody>
      </p:sp>
      <p:pic>
        <p:nvPicPr>
          <p:cNvPr id="8" name="Рисунок 38" descr="1"/>
          <p:cNvPicPr/>
          <p:nvPr/>
        </p:nvPicPr>
        <p:blipFill>
          <a:blip r:embed="rId3" cstate="print">
            <a:extLst>
              <a:ext uri="{28A0092B-C50C-407E-A947-70E740481C1C}">
                <a14:useLocalDpi xmlns:a14="http://schemas.microsoft.com/office/drawing/2010/main" val="0"/>
              </a:ext>
            </a:extLst>
          </a:blip>
          <a:srcRect r="-371" b="9068"/>
          <a:stretch>
            <a:fillRect/>
          </a:stretch>
        </p:blipFill>
        <p:spPr bwMode="auto">
          <a:xfrm>
            <a:off x="371939" y="852340"/>
            <a:ext cx="6186805" cy="3465195"/>
          </a:xfrm>
          <a:prstGeom prst="rect">
            <a:avLst/>
          </a:prstGeom>
          <a:noFill/>
        </p:spPr>
      </p:pic>
      <p:pic>
        <p:nvPicPr>
          <p:cNvPr id="9" name="Рисунок 39" descr="план_1"/>
          <p:cNvPicPr/>
          <p:nvPr/>
        </p:nvPicPr>
        <p:blipFill>
          <a:blip r:embed="rId4" cstate="print">
            <a:extLst>
              <a:ext uri="{28A0092B-C50C-407E-A947-70E740481C1C}">
                <a14:useLocalDpi xmlns:a14="http://schemas.microsoft.com/office/drawing/2010/main" val="0"/>
              </a:ext>
            </a:extLst>
          </a:blip>
          <a:srcRect t="2032" r="5524" b="4111"/>
          <a:stretch>
            <a:fillRect/>
          </a:stretch>
        </p:blipFill>
        <p:spPr bwMode="auto">
          <a:xfrm>
            <a:off x="7202657" y="886265"/>
            <a:ext cx="4557933" cy="3432517"/>
          </a:xfrm>
          <a:prstGeom prst="rect">
            <a:avLst/>
          </a:prstGeom>
          <a:noFill/>
          <a:ln w="3175">
            <a:solidFill>
              <a:schemeClr val="tx1">
                <a:lumMod val="100000"/>
                <a:lumOff val="0"/>
              </a:schemeClr>
            </a:solidFill>
            <a:miter lim="800000"/>
            <a:headEnd/>
            <a:tailEnd/>
          </a:ln>
        </p:spPr>
      </p:pic>
      <p:pic>
        <p:nvPicPr>
          <p:cNvPr id="10" name="Рисунок 15" descr="72917_original"/>
          <p:cNvPicPr/>
          <p:nvPr/>
        </p:nvPicPr>
        <p:blipFill>
          <a:blip r:embed="rId5" cstate="print">
            <a:extLst>
              <a:ext uri="{28A0092B-C50C-407E-A947-70E740481C1C}">
                <a14:useLocalDpi xmlns:a14="http://schemas.microsoft.com/office/drawing/2010/main" val="0"/>
              </a:ext>
            </a:extLst>
          </a:blip>
          <a:srcRect r="3035" b="4510"/>
          <a:stretch>
            <a:fillRect/>
          </a:stretch>
        </p:blipFill>
        <p:spPr bwMode="auto">
          <a:xfrm>
            <a:off x="3607044" y="4515876"/>
            <a:ext cx="5962650" cy="1962150"/>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2"/>
          <p:cNvSpPr>
            <a:spLocks noChangeArrowheads="1"/>
          </p:cNvSpPr>
          <p:nvPr/>
        </p:nvSpPr>
        <p:spPr bwMode="auto">
          <a:xfrm>
            <a:off x="0" y="958334"/>
            <a:ext cx="184731" cy="369332"/>
          </a:xfrm>
          <a:prstGeom prst="rect">
            <a:avLst/>
          </a:prstGeom>
          <a:noFill/>
          <a:ln w="9525">
            <a:noFill/>
            <a:miter lim="800000"/>
            <a:headEnd/>
            <a:tailEnd/>
          </a:ln>
        </p:spPr>
        <p:txBody>
          <a:bodyPr wrap="none" anchor="ctr">
            <a:spAutoFit/>
          </a:bodyPr>
          <a:lstStyle/>
          <a:p>
            <a:endParaRPr lang="nl-NL" altLang="uk-UA"/>
          </a:p>
        </p:txBody>
      </p:sp>
      <p:sp>
        <p:nvSpPr>
          <p:cNvPr id="7" name="Rectangle 1"/>
          <p:cNvSpPr>
            <a:spLocks noChangeArrowheads="1"/>
          </p:cNvSpPr>
          <p:nvPr/>
        </p:nvSpPr>
        <p:spPr bwMode="auto">
          <a:xfrm>
            <a:off x="1" y="24553"/>
            <a:ext cx="11664951" cy="1231082"/>
          </a:xfrm>
          <a:prstGeom prst="rect">
            <a:avLst/>
          </a:prstGeom>
          <a:noFill/>
          <a:ln w="9525">
            <a:noFill/>
            <a:miter lim="800000"/>
            <a:headEnd/>
            <a:tailEnd/>
          </a:ln>
        </p:spPr>
        <p:txBody>
          <a:bodyPr wrap="square" bIns="76176" anchor="ctr">
            <a:spAutoFit/>
          </a:bodyPr>
          <a:lstStyle/>
          <a:p>
            <a:pPr indent="449263"/>
            <a:r>
              <a:rPr lang="en-GB" altLang="uk-UA" sz="2400" dirty="0" smtClean="0">
                <a:solidFill>
                  <a:srgbClr val="002060"/>
                </a:solidFill>
                <a:latin typeface="Calibri" pitchFamily="34" charset="0"/>
                <a:cs typeface="Calibri" pitchFamily="34" charset="0"/>
              </a:rPr>
              <a:t>CHIATURA – GEORGIA</a:t>
            </a:r>
          </a:p>
          <a:p>
            <a:pPr indent="449263" algn="ctr"/>
            <a:r>
              <a:rPr lang="en-GB" altLang="uk-UA" sz="2400" dirty="0" smtClean="0">
                <a:solidFill>
                  <a:srgbClr val="002060"/>
                </a:solidFill>
                <a:latin typeface="Calibri" pitchFamily="34" charset="0"/>
                <a:cs typeface="Calibri" pitchFamily="34" charset="0"/>
              </a:rPr>
              <a:t>Name </a:t>
            </a:r>
            <a:r>
              <a:rPr lang="en-GB" altLang="uk-UA" sz="2400" dirty="0">
                <a:solidFill>
                  <a:srgbClr val="002060"/>
                </a:solidFill>
                <a:latin typeface="Calibri" pitchFamily="34" charset="0"/>
                <a:cs typeface="Calibri" pitchFamily="34" charset="0"/>
              </a:rPr>
              <a:t>of Action: </a:t>
            </a:r>
            <a:r>
              <a:rPr lang="en-GB" altLang="uk-UA" sz="2400" dirty="0" smtClean="0">
                <a:solidFill>
                  <a:srgbClr val="002060"/>
                </a:solidFill>
                <a:latin typeface="Calibri" pitchFamily="34" charset="0"/>
                <a:cs typeface="Calibri" pitchFamily="34" charset="0"/>
              </a:rPr>
              <a:t>Pioneer Palace and Park</a:t>
            </a:r>
            <a:endParaRPr lang="en-GB" altLang="uk-UA" sz="2400" dirty="0">
              <a:solidFill>
                <a:srgbClr val="002060"/>
              </a:solidFill>
              <a:latin typeface="Calibri" pitchFamily="34" charset="0"/>
              <a:cs typeface="Calibri" pitchFamily="34" charset="0"/>
            </a:endParaRPr>
          </a:p>
          <a:p>
            <a:pPr indent="449263" algn="ctr"/>
            <a:endParaRPr lang="en-GB" altLang="uk-UA" sz="2400" dirty="0">
              <a:solidFill>
                <a:srgbClr val="FF0000"/>
              </a:solidFill>
              <a:latin typeface="Calibri" pitchFamily="34" charset="0"/>
              <a:cs typeface="Calibri" pitchFamily="34" charset="0"/>
            </a:endParaRPr>
          </a:p>
        </p:txBody>
      </p:sp>
      <p:pic>
        <p:nvPicPr>
          <p:cNvPr id="11" name="Picture 7"/>
          <p:cNvPicPr/>
          <p:nvPr/>
        </p:nvPicPr>
        <p:blipFill>
          <a:blip r:embed="rId3" cstate="print"/>
          <a:stretch>
            <a:fillRect/>
          </a:stretch>
        </p:blipFill>
        <p:spPr>
          <a:xfrm>
            <a:off x="879917" y="1045726"/>
            <a:ext cx="4311062" cy="2682211"/>
          </a:xfrm>
          <a:prstGeom prst="rect">
            <a:avLst/>
          </a:prstGeom>
        </p:spPr>
      </p:pic>
      <p:pic>
        <p:nvPicPr>
          <p:cNvPr id="12" name="Picture 6"/>
          <p:cNvPicPr/>
          <p:nvPr/>
        </p:nvPicPr>
        <p:blipFill>
          <a:blip r:embed="rId4" cstate="print"/>
          <a:stretch>
            <a:fillRect/>
          </a:stretch>
        </p:blipFill>
        <p:spPr>
          <a:xfrm>
            <a:off x="6316394" y="984739"/>
            <a:ext cx="4923692" cy="2743200"/>
          </a:xfrm>
          <a:prstGeom prst="rect">
            <a:avLst/>
          </a:prstGeom>
        </p:spPr>
      </p:pic>
      <p:pic>
        <p:nvPicPr>
          <p:cNvPr id="5122" name="Picture 2" descr="C:\Users\phste\Pictures\Chiatura\Chiatura centre.JPG"/>
          <p:cNvPicPr>
            <a:picLocks noChangeAspect="1" noChangeArrowheads="1"/>
          </p:cNvPicPr>
          <p:nvPr/>
        </p:nvPicPr>
        <p:blipFill>
          <a:blip r:embed="rId5" cstate="print"/>
          <a:srcRect/>
          <a:stretch>
            <a:fillRect/>
          </a:stretch>
        </p:blipFill>
        <p:spPr bwMode="auto">
          <a:xfrm>
            <a:off x="3685736" y="3781865"/>
            <a:ext cx="4101513" cy="3076135"/>
          </a:xfrm>
          <a:prstGeom prst="rect">
            <a:avLst/>
          </a:prstGeom>
          <a:noFill/>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title"/>
          </p:nvPr>
        </p:nvSpPr>
        <p:spPr>
          <a:xfrm>
            <a:off x="2209800" y="365125"/>
            <a:ext cx="7747000" cy="1325563"/>
          </a:xfrm>
        </p:spPr>
        <p:txBody>
          <a:bodyPr>
            <a:normAutofit/>
          </a:bodyPr>
          <a:lstStyle/>
          <a:p>
            <a:r>
              <a:rPr lang="nl-NL" sz="3600" b="1" dirty="0" smtClean="0"/>
              <a:t> The COMUS Project</a:t>
            </a:r>
            <a:endParaRPr lang="nl-NL" sz="3600" b="1" dirty="0"/>
          </a:p>
        </p:txBody>
      </p:sp>
      <p:sp>
        <p:nvSpPr>
          <p:cNvPr id="3" name="Content Placeholder 2"/>
          <p:cNvSpPr>
            <a:spLocks noGrp="1"/>
          </p:cNvSpPr>
          <p:nvPr>
            <p:ph idx="1"/>
          </p:nvPr>
        </p:nvSpPr>
        <p:spPr>
          <a:xfrm>
            <a:off x="0" y="1825625"/>
            <a:ext cx="12191999" cy="4351338"/>
          </a:xfrm>
        </p:spPr>
        <p:txBody>
          <a:bodyPr>
            <a:normAutofit/>
          </a:bodyPr>
          <a:lstStyle/>
          <a:p>
            <a:pPr lvl="0" algn="ctr"/>
            <a:r>
              <a:rPr lang="en-US" dirty="0" smtClean="0"/>
              <a:t>COMUS aims to foster urban (social and economic) development using cultural heritage as a driver in 9 historic Pilot Towns in Armenia, Belarus, Georgia, the Republic of Moldova and Ukraine.</a:t>
            </a:r>
          </a:p>
          <a:p>
            <a:pPr lvl="0">
              <a:buNone/>
            </a:pPr>
            <a:endParaRPr lang="en-US" dirty="0" smtClean="0"/>
          </a:p>
          <a:p>
            <a:pPr lvl="0">
              <a:buNone/>
            </a:pPr>
            <a:r>
              <a:rPr lang="en-US" dirty="0" err="1" smtClean="0"/>
              <a:t>Goris</a:t>
            </a:r>
            <a:r>
              <a:rPr lang="en-US" dirty="0" smtClean="0"/>
              <a:t> – </a:t>
            </a:r>
            <a:r>
              <a:rPr lang="en-US" dirty="0" err="1" smtClean="0"/>
              <a:t>Gyumri</a:t>
            </a:r>
            <a:r>
              <a:rPr lang="en-US" dirty="0" smtClean="0"/>
              <a:t> – </a:t>
            </a:r>
            <a:r>
              <a:rPr lang="en-US" dirty="0" err="1" smtClean="0">
                <a:solidFill>
                  <a:srgbClr val="0070C0"/>
                </a:solidFill>
              </a:rPr>
              <a:t>Mstislav</a:t>
            </a:r>
            <a:r>
              <a:rPr lang="en-US" dirty="0" smtClean="0">
                <a:solidFill>
                  <a:srgbClr val="0070C0"/>
                </a:solidFill>
              </a:rPr>
              <a:t> </a:t>
            </a:r>
            <a:r>
              <a:rPr lang="en-US" dirty="0" smtClean="0"/>
              <a:t>– </a:t>
            </a:r>
            <a:r>
              <a:rPr lang="en-US" dirty="0" err="1" smtClean="0"/>
              <a:t>Chiatura</a:t>
            </a:r>
            <a:r>
              <a:rPr lang="en-US" dirty="0" smtClean="0"/>
              <a:t> – </a:t>
            </a:r>
            <a:r>
              <a:rPr lang="en-US" dirty="0" err="1" smtClean="0"/>
              <a:t>Dusheti</a:t>
            </a:r>
            <a:r>
              <a:rPr lang="en-US" dirty="0" smtClean="0"/>
              <a:t> – </a:t>
            </a:r>
            <a:r>
              <a:rPr lang="en-US" dirty="0" err="1" smtClean="0">
                <a:solidFill>
                  <a:srgbClr val="0070C0"/>
                </a:solidFill>
              </a:rPr>
              <a:t>Soroca</a:t>
            </a:r>
            <a:r>
              <a:rPr lang="en-US" dirty="0" smtClean="0">
                <a:solidFill>
                  <a:srgbClr val="0070C0"/>
                </a:solidFill>
              </a:rPr>
              <a:t> </a:t>
            </a:r>
            <a:r>
              <a:rPr lang="en-US" dirty="0" smtClean="0"/>
              <a:t>– Lutsk –  </a:t>
            </a:r>
            <a:r>
              <a:rPr lang="en-US" dirty="0" err="1" smtClean="0"/>
              <a:t>Pryluki</a:t>
            </a:r>
            <a:r>
              <a:rPr lang="en-US" dirty="0" smtClean="0"/>
              <a:t> – </a:t>
            </a:r>
            <a:r>
              <a:rPr lang="en-US" dirty="0" err="1" smtClean="0"/>
              <a:t>Zhovka</a:t>
            </a:r>
            <a:r>
              <a:rPr lang="en-US" dirty="0" smtClean="0"/>
              <a:t>   </a:t>
            </a:r>
          </a:p>
          <a:p>
            <a:pPr lvl="0">
              <a:buNone/>
            </a:pPr>
            <a:endParaRPr lang="en-US" sz="1000" dirty="0" smtClean="0"/>
          </a:p>
          <a:p>
            <a:pPr lvl="0" algn="ctr">
              <a:buNone/>
            </a:pPr>
            <a:r>
              <a:rPr lang="en-US" sz="3200" dirty="0" smtClean="0"/>
              <a:t>APPROACH</a:t>
            </a:r>
          </a:p>
          <a:p>
            <a:pPr lvl="0" algn="ctr">
              <a:buNone/>
            </a:pPr>
            <a:r>
              <a:rPr lang="en-US" dirty="0" smtClean="0">
                <a:solidFill>
                  <a:srgbClr val="0070C0"/>
                </a:solidFill>
              </a:rPr>
              <a:t>INTEGRATED - SUSTAINABLE - PARTICIPATIVE</a:t>
            </a:r>
          </a:p>
          <a:p>
            <a:pPr lvl="0">
              <a:buNone/>
            </a:pPr>
            <a:endParaRPr lang="en-US"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2</a:t>
            </a:fld>
            <a:endParaRPr lang="en-US"/>
          </a:p>
        </p:txBody>
      </p:sp>
    </p:spTree>
    <p:extLst>
      <p:ext uri="{BB962C8B-B14F-4D97-AF65-F5344CB8AC3E}">
        <p14:creationId xmlns:p14="http://schemas.microsoft.com/office/powerpoint/2010/main" val="32313422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6" descr="C:\Users\phste\Pictures\Kyiv Pryluki\P1010690.JPG"/>
          <p:cNvPicPr>
            <a:picLocks noChangeAspect="1" noChangeArrowheads="1"/>
          </p:cNvPicPr>
          <p:nvPr/>
        </p:nvPicPr>
        <p:blipFill>
          <a:blip r:embed="rId2" cstate="print"/>
          <a:srcRect/>
          <a:stretch>
            <a:fillRect/>
          </a:stretch>
        </p:blipFill>
        <p:spPr bwMode="auto">
          <a:xfrm>
            <a:off x="5422900" y="1412875"/>
            <a:ext cx="3979333" cy="2236788"/>
          </a:xfrm>
          <a:prstGeom prst="rect">
            <a:avLst/>
          </a:prstGeom>
          <a:noFill/>
          <a:ln w="9525">
            <a:noFill/>
            <a:miter lim="800000"/>
            <a:headEnd/>
            <a:tailEnd/>
          </a:ln>
        </p:spPr>
      </p:pic>
      <p:pic>
        <p:nvPicPr>
          <p:cNvPr id="18435" name="Picture 12" descr="http://www.proenergyconsulting.com/wp-content/uploads/2014/10/03-Services-Business-Integration.jpg"/>
          <p:cNvPicPr>
            <a:picLocks noChangeAspect="1" noChangeArrowheads="1"/>
          </p:cNvPicPr>
          <p:nvPr/>
        </p:nvPicPr>
        <p:blipFill>
          <a:blip r:embed="rId3" cstate="print"/>
          <a:srcRect/>
          <a:stretch>
            <a:fillRect/>
          </a:stretch>
        </p:blipFill>
        <p:spPr bwMode="auto">
          <a:xfrm>
            <a:off x="239185" y="188914"/>
            <a:ext cx="3263900" cy="2027237"/>
          </a:xfrm>
          <a:prstGeom prst="rect">
            <a:avLst/>
          </a:prstGeom>
          <a:noFill/>
          <a:ln w="9525">
            <a:noFill/>
            <a:miter lim="800000"/>
            <a:headEnd/>
            <a:tailEnd/>
          </a:ln>
        </p:spPr>
      </p:pic>
      <p:pic>
        <p:nvPicPr>
          <p:cNvPr id="18436" name="Picture 15" descr="C:\Users\phste\Pictures\Mstistlav\P1010760.JPG"/>
          <p:cNvPicPr>
            <a:picLocks noChangeAspect="1" noChangeArrowheads="1"/>
          </p:cNvPicPr>
          <p:nvPr/>
        </p:nvPicPr>
        <p:blipFill>
          <a:blip r:embed="rId4" cstate="print"/>
          <a:srcRect/>
          <a:stretch>
            <a:fillRect/>
          </a:stretch>
        </p:blipFill>
        <p:spPr bwMode="auto">
          <a:xfrm>
            <a:off x="2832100" y="2060576"/>
            <a:ext cx="3304117" cy="1858963"/>
          </a:xfrm>
          <a:prstGeom prst="rect">
            <a:avLst/>
          </a:prstGeom>
          <a:noFill/>
          <a:ln w="9525">
            <a:noFill/>
            <a:miter lim="800000"/>
            <a:headEnd/>
            <a:tailEnd/>
          </a:ln>
        </p:spPr>
      </p:pic>
      <p:pic>
        <p:nvPicPr>
          <p:cNvPr id="18437" name="Picture 14" descr="C:\Users\phste\Pictures\Goris\P1010527.JPG"/>
          <p:cNvPicPr>
            <a:picLocks noChangeAspect="1" noChangeArrowheads="1"/>
          </p:cNvPicPr>
          <p:nvPr/>
        </p:nvPicPr>
        <p:blipFill>
          <a:blip r:embed="rId5" cstate="print"/>
          <a:srcRect/>
          <a:stretch>
            <a:fillRect/>
          </a:stretch>
        </p:blipFill>
        <p:spPr bwMode="auto">
          <a:xfrm>
            <a:off x="6864351" y="3644900"/>
            <a:ext cx="4265083" cy="2400300"/>
          </a:xfrm>
          <a:prstGeom prst="rect">
            <a:avLst/>
          </a:prstGeom>
          <a:noFill/>
          <a:ln w="9525">
            <a:noFill/>
            <a:miter lim="800000"/>
            <a:headEnd/>
            <a:tailEnd/>
          </a:ln>
        </p:spPr>
      </p:pic>
      <p:pic>
        <p:nvPicPr>
          <p:cNvPr id="18438" name="Picture 13" descr="C:\Users\phste\Pictures\Chiatura\Cable car Chiatura.JPG"/>
          <p:cNvPicPr>
            <a:picLocks noChangeAspect="1" noChangeArrowheads="1"/>
          </p:cNvPicPr>
          <p:nvPr/>
        </p:nvPicPr>
        <p:blipFill>
          <a:blip r:embed="rId6" cstate="print"/>
          <a:srcRect/>
          <a:stretch>
            <a:fillRect/>
          </a:stretch>
        </p:blipFill>
        <p:spPr bwMode="auto">
          <a:xfrm>
            <a:off x="9385301" y="692150"/>
            <a:ext cx="2518833" cy="2520950"/>
          </a:xfrm>
          <a:prstGeom prst="rect">
            <a:avLst/>
          </a:prstGeom>
          <a:noFill/>
          <a:ln w="9525">
            <a:noFill/>
            <a:miter lim="800000"/>
            <a:headEnd/>
            <a:tailEnd/>
          </a:ln>
        </p:spPr>
      </p:pic>
      <p:pic>
        <p:nvPicPr>
          <p:cNvPr id="18439" name="Picture 12" descr="C:\Users\phste\Pictures\Soroca\Nistru River and fortress, Soroca.JPG"/>
          <p:cNvPicPr>
            <a:picLocks noChangeAspect="1" noChangeArrowheads="1"/>
          </p:cNvPicPr>
          <p:nvPr/>
        </p:nvPicPr>
        <p:blipFill>
          <a:blip r:embed="rId7" cstate="print"/>
          <a:srcRect/>
          <a:stretch>
            <a:fillRect/>
          </a:stretch>
        </p:blipFill>
        <p:spPr bwMode="auto">
          <a:xfrm>
            <a:off x="1583268" y="3860801"/>
            <a:ext cx="4296833" cy="2417763"/>
          </a:xfrm>
          <a:prstGeom prst="rect">
            <a:avLst/>
          </a:prstGeom>
          <a:noFill/>
          <a:ln w="9525">
            <a:noFill/>
            <a:miter lim="800000"/>
            <a:headEnd/>
            <a:tailEnd/>
          </a:ln>
        </p:spPr>
      </p:pic>
      <p:sp>
        <p:nvSpPr>
          <p:cNvPr id="18440" name="Rectangle 3"/>
          <p:cNvSpPr txBox="1">
            <a:spLocks noChangeArrowheads="1"/>
          </p:cNvSpPr>
          <p:nvPr/>
        </p:nvSpPr>
        <p:spPr bwMode="auto">
          <a:xfrm>
            <a:off x="431801" y="404813"/>
            <a:ext cx="11425767" cy="4800600"/>
          </a:xfrm>
          <a:prstGeom prst="rect">
            <a:avLst/>
          </a:prstGeom>
          <a:noFill/>
          <a:ln w="9525">
            <a:noFill/>
            <a:miter lim="800000"/>
            <a:headEnd/>
            <a:tailEnd/>
          </a:ln>
        </p:spPr>
        <p:txBody>
          <a:bodyPr/>
          <a:lstStyle/>
          <a:p>
            <a:pPr marL="342900" indent="-342900" algn="ctr">
              <a:spcBef>
                <a:spcPct val="20000"/>
              </a:spcBef>
            </a:pPr>
            <a:r>
              <a:rPr lang="en-GB" sz="2800">
                <a:solidFill>
                  <a:srgbClr val="FF0000"/>
                </a:solidFill>
                <a:latin typeface="Verdana" pitchFamily="34" charset="0"/>
              </a:rPr>
              <a:t>PROJECT OUTPUTS</a:t>
            </a:r>
            <a:endParaRPr lang="en-GB" sz="2400">
              <a:solidFill>
                <a:srgbClr val="76A776"/>
              </a:solidFill>
              <a:latin typeface="Verdana" pitchFamily="34" charset="0"/>
            </a:endParaRPr>
          </a:p>
          <a:p>
            <a:pPr marL="342900" indent="-342900">
              <a:spcBef>
                <a:spcPct val="20000"/>
              </a:spcBef>
            </a:pPr>
            <a:r>
              <a:rPr lang="en-GB" sz="2400">
                <a:solidFill>
                  <a:srgbClr val="76A776"/>
                </a:solidFill>
                <a:latin typeface="Verdana" pitchFamily="34" charset="0"/>
              </a:rPr>
              <a:t> </a:t>
            </a:r>
          </a:p>
          <a:p>
            <a:pPr marL="342900" indent="-342900" algn="ctr">
              <a:spcBef>
                <a:spcPct val="20000"/>
              </a:spcBef>
            </a:pPr>
            <a:endParaRPr lang="en-GB" sz="2400">
              <a:solidFill>
                <a:srgbClr val="76A776"/>
              </a:solidFill>
              <a:latin typeface="Verdana" pitchFamily="34" charset="0"/>
            </a:endParaRPr>
          </a:p>
          <a:p>
            <a:pPr marL="342900" indent="-342900" algn="ctr">
              <a:spcBef>
                <a:spcPct val="20000"/>
              </a:spcBef>
            </a:pPr>
            <a:endParaRPr lang="en-GB" sz="2400">
              <a:solidFill>
                <a:srgbClr val="76A776"/>
              </a:solidFill>
              <a:latin typeface="Verdana" pitchFamily="34" charset="0"/>
            </a:endParaRPr>
          </a:p>
        </p:txBody>
      </p:sp>
      <p:sp>
        <p:nvSpPr>
          <p:cNvPr id="15" name="Flowchart: Connector 4"/>
          <p:cNvSpPr>
            <a:spLocks noChangeArrowheads="1"/>
          </p:cNvSpPr>
          <p:nvPr/>
        </p:nvSpPr>
        <p:spPr bwMode="auto">
          <a:xfrm>
            <a:off x="814918" y="2708275"/>
            <a:ext cx="2305049" cy="1169988"/>
          </a:xfrm>
          <a:prstGeom prst="flowChartConnector">
            <a:avLst/>
          </a:prstGeom>
          <a:solidFill>
            <a:srgbClr val="4F81BD"/>
          </a:solidFill>
          <a:ln w="38100">
            <a:noFill/>
            <a:round/>
            <a:headEnd/>
            <a:tailEnd/>
          </a:ln>
          <a:effectLst>
            <a:outerShdw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en-US" sz="1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REFERENCE</a:t>
            </a:r>
            <a:r>
              <a:rPr lang="en-US" altLang="en-US" sz="1000" b="1" dirty="0" smtClean="0">
                <a:latin typeface="Verdana" panose="020B0604030504040204" pitchFamily="34" charset="0"/>
                <a:ea typeface="Verdana" panose="020B0604030504040204" pitchFamily="34" charset="0"/>
                <a:cs typeface="Verdana" panose="020B0604030504040204" pitchFamily="34" charset="0"/>
              </a:rPr>
              <a:t> </a:t>
            </a:r>
            <a:r>
              <a:rPr lang="en-US" altLang="en-US" sz="1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PLAN</a:t>
            </a:r>
            <a:endParaRPr lang="en-US" alt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Oval 7"/>
          <p:cNvSpPr>
            <a:spLocks noChangeArrowheads="1"/>
          </p:cNvSpPr>
          <p:nvPr/>
        </p:nvSpPr>
        <p:spPr bwMode="auto">
          <a:xfrm>
            <a:off x="7727951" y="1125538"/>
            <a:ext cx="2338916" cy="1168400"/>
          </a:xfrm>
          <a:prstGeom prst="ellipse">
            <a:avLst/>
          </a:prstGeom>
          <a:gradFill rotWithShape="1">
            <a:gsLst>
              <a:gs pos="0">
                <a:srgbClr val="A3C4FF"/>
              </a:gs>
              <a:gs pos="35001">
                <a:srgbClr val="BFD5FF"/>
              </a:gs>
              <a:gs pos="100000">
                <a:srgbClr val="E5EEFF"/>
              </a:gs>
            </a:gsLst>
            <a:lin ang="16200000" scaled="1"/>
          </a:gradFill>
          <a:ln w="9525">
            <a:solidFill>
              <a:srgbClr val="4A7EBB"/>
            </a:solidFill>
            <a:round/>
            <a:headEnd/>
            <a:tailEnd/>
          </a:ln>
          <a:effectLst>
            <a:outerShdw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en-US" sz="1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GUIDELINES</a:t>
            </a:r>
            <a:endParaRPr lang="en-US" altLang="en-US" sz="8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Oval 7"/>
          <p:cNvSpPr>
            <a:spLocks noChangeArrowheads="1"/>
          </p:cNvSpPr>
          <p:nvPr/>
        </p:nvSpPr>
        <p:spPr bwMode="auto">
          <a:xfrm>
            <a:off x="9359900" y="4581526"/>
            <a:ext cx="2497667" cy="1241425"/>
          </a:xfrm>
          <a:prstGeom prst="ellipse">
            <a:avLst/>
          </a:prstGeom>
          <a:solidFill>
            <a:srgbClr val="FFFF00"/>
          </a:solidFill>
          <a:ln w="9525">
            <a:solidFill>
              <a:srgbClr val="4A7EBB"/>
            </a:solidFill>
            <a:round/>
            <a:headEnd/>
            <a:tailEnd/>
          </a:ln>
          <a:effectLst>
            <a:outerShdw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en-US" sz="1000" b="1" dirty="0" smtClean="0">
                <a:latin typeface="Verdana" panose="020B0604030504040204" pitchFamily="34" charset="0"/>
                <a:ea typeface="Verdana" panose="020B0604030504040204" pitchFamily="34" charset="0"/>
                <a:cs typeface="Verdana" panose="020B0604030504040204" pitchFamily="34" charset="0"/>
              </a:rPr>
              <a:t>PILOT TOWN VIDEOS</a:t>
            </a:r>
            <a:endParaRPr lang="en-US" altLang="en-US" sz="800" dirty="0">
              <a:latin typeface="Verdana" panose="020B0604030504040204" pitchFamily="34" charset="0"/>
              <a:ea typeface="Verdana" panose="020B0604030504040204" pitchFamily="34" charset="0"/>
              <a:cs typeface="Verdana" panose="020B0604030504040204" pitchFamily="34" charset="0"/>
            </a:endParaRPr>
          </a:p>
        </p:txBody>
      </p:sp>
      <p:sp>
        <p:nvSpPr>
          <p:cNvPr id="18" name="Flowchart: Connector 2"/>
          <p:cNvSpPr>
            <a:spLocks noChangeArrowheads="1"/>
          </p:cNvSpPr>
          <p:nvPr/>
        </p:nvSpPr>
        <p:spPr bwMode="auto">
          <a:xfrm>
            <a:off x="3790952" y="1052514"/>
            <a:ext cx="2305049" cy="1169987"/>
          </a:xfrm>
          <a:prstGeom prst="flowChartConnector">
            <a:avLst/>
          </a:prstGeom>
          <a:solidFill>
            <a:schemeClr val="accent1">
              <a:lumMod val="60000"/>
              <a:lumOff val="40000"/>
            </a:schemeClr>
          </a:solidFill>
          <a:ln>
            <a:noFill/>
          </a:ln>
          <a:effectLst>
            <a:outerShdw dist="23000" dir="5400000" rotWithShape="0">
              <a:srgbClr val="000000">
                <a:alpha val="34999"/>
              </a:srgbClr>
            </a:outerShdw>
          </a:effectLs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en-US" sz="1000" b="1" dirty="0" smtClean="0">
                <a:latin typeface="Verdana" panose="020B0604030504040204" pitchFamily="34" charset="0"/>
                <a:ea typeface="Verdana" panose="020B0604030504040204" pitchFamily="34" charset="0"/>
                <a:cs typeface="Verdana" panose="020B0604030504040204" pitchFamily="34" charset="0"/>
              </a:rPr>
              <a:t>UPDATED PRELIMINARY TECHNICAL FILES</a:t>
            </a:r>
            <a:endParaRPr lang="en-US" altLang="en-US" sz="800" dirty="0">
              <a:latin typeface="Verdana" panose="020B0604030504040204" pitchFamily="34" charset="0"/>
              <a:ea typeface="Verdana" panose="020B0604030504040204" pitchFamily="34" charset="0"/>
              <a:cs typeface="Verdana" panose="020B0604030504040204" pitchFamily="34" charset="0"/>
            </a:endParaRPr>
          </a:p>
        </p:txBody>
      </p:sp>
      <p:sp>
        <p:nvSpPr>
          <p:cNvPr id="19" name="Flowchart: Connector 4"/>
          <p:cNvSpPr>
            <a:spLocks noChangeArrowheads="1"/>
          </p:cNvSpPr>
          <p:nvPr/>
        </p:nvSpPr>
        <p:spPr bwMode="auto">
          <a:xfrm>
            <a:off x="1007533" y="4797425"/>
            <a:ext cx="2305051" cy="1168400"/>
          </a:xfrm>
          <a:prstGeom prst="flowChartConnector">
            <a:avLst/>
          </a:prstGeom>
          <a:solidFill>
            <a:srgbClr val="4F81BD"/>
          </a:solidFill>
          <a:ln w="38100">
            <a:noFill/>
            <a:round/>
            <a:headEnd/>
            <a:tailEnd/>
          </a:ln>
          <a:effectLst>
            <a:outerShdw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en-US" sz="1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CATALOGUE OF ACTIONS</a:t>
            </a:r>
            <a:endParaRPr lang="en-US" alt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Flowchart: Connector 4"/>
          <p:cNvSpPr>
            <a:spLocks noChangeArrowheads="1"/>
          </p:cNvSpPr>
          <p:nvPr/>
        </p:nvSpPr>
        <p:spPr bwMode="auto">
          <a:xfrm>
            <a:off x="4847167" y="5157788"/>
            <a:ext cx="2400300" cy="1223962"/>
          </a:xfrm>
          <a:prstGeom prst="flowChartConnector">
            <a:avLst/>
          </a:prstGeom>
          <a:solidFill>
            <a:srgbClr val="FFC000"/>
          </a:solidFill>
          <a:ln w="38100">
            <a:noFill/>
            <a:round/>
            <a:headEnd/>
            <a:tailEnd/>
          </a:ln>
          <a:effectLst>
            <a:outerShdw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en-US" sz="1000" b="1" dirty="0" smtClean="0">
                <a:latin typeface="Verdana" panose="020B0604030504040204" pitchFamily="34" charset="0"/>
                <a:ea typeface="Verdana" panose="020B0604030504040204" pitchFamily="34" charset="0"/>
                <a:cs typeface="Verdana" panose="020B0604030504040204" pitchFamily="34" charset="0"/>
              </a:rPr>
              <a:t>PRELIMINARY TECHNICAL ASSESSMENTS</a:t>
            </a:r>
            <a:endParaRPr lang="en-US" altLang="en-US" sz="800" dirty="0">
              <a:latin typeface="Verdana" panose="020B0604030504040204" pitchFamily="34" charset="0"/>
              <a:ea typeface="Verdana" panose="020B0604030504040204" pitchFamily="34" charset="0"/>
              <a:cs typeface="Verdana" panose="020B0604030504040204" pitchFamily="34" charset="0"/>
            </a:endParaRPr>
          </a:p>
        </p:txBody>
      </p:sp>
      <p:sp>
        <p:nvSpPr>
          <p:cNvPr id="21" name="Oval 7"/>
          <p:cNvSpPr>
            <a:spLocks noChangeArrowheads="1"/>
          </p:cNvSpPr>
          <p:nvPr/>
        </p:nvSpPr>
        <p:spPr bwMode="auto">
          <a:xfrm>
            <a:off x="5615518" y="3500438"/>
            <a:ext cx="2338916" cy="1169987"/>
          </a:xfrm>
          <a:prstGeom prst="ellipse">
            <a:avLst/>
          </a:prstGeom>
          <a:solidFill>
            <a:srgbClr val="00B0F0"/>
          </a:solidFill>
          <a:ln w="9525">
            <a:solidFill>
              <a:srgbClr val="4A7EBB"/>
            </a:solidFill>
            <a:round/>
            <a:headEnd/>
            <a:tailEnd/>
          </a:ln>
          <a:effectLst>
            <a:outerShdw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en-US" sz="1000" b="1" dirty="0" smtClean="0">
                <a:latin typeface="Verdana" panose="020B0604030504040204" pitchFamily="34" charset="0"/>
                <a:ea typeface="Verdana" panose="020B0604030504040204" pitchFamily="34" charset="0"/>
                <a:cs typeface="Verdana" panose="020B0604030504040204" pitchFamily="34" charset="0"/>
              </a:rPr>
              <a:t>FEASIBILITY STUDIES</a:t>
            </a:r>
            <a:endParaRPr lang="en-US" altLang="en-US" sz="800"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527051" y="476251"/>
            <a:ext cx="11233149" cy="4391025"/>
          </a:xfrm>
          <a:prstGeom prst="rect">
            <a:avLst/>
          </a:prstGeom>
        </p:spPr>
        <p:txBody>
          <a:bodyPr/>
          <a:lstStyle/>
          <a:p>
            <a:pPr marL="342900" indent="-342900" algn="ctr">
              <a:spcBef>
                <a:spcPct val="20000"/>
              </a:spcBef>
              <a:defRPr/>
            </a:pPr>
            <a:r>
              <a:rPr lang="en-GB" sz="2800" u="sng" kern="0" dirty="0">
                <a:solidFill>
                  <a:srgbClr val="FF0000"/>
                </a:solidFill>
                <a:latin typeface="Verdana" pitchFamily="34" charset="0"/>
                <a:ea typeface="Verdana" pitchFamily="34" charset="0"/>
                <a:cs typeface="Verdana" pitchFamily="34" charset="0"/>
              </a:rPr>
              <a:t> </a:t>
            </a:r>
          </a:p>
          <a:p>
            <a:pPr marL="342900" indent="-342900">
              <a:spcBef>
                <a:spcPct val="20000"/>
              </a:spcBef>
              <a:defRPr/>
            </a:pPr>
            <a:endParaRPr lang="en-GB" sz="2800" kern="0" dirty="0">
              <a:solidFill>
                <a:schemeClr val="accent1"/>
              </a:solidFill>
              <a:latin typeface="Verdana" pitchFamily="34" charset="0"/>
              <a:ea typeface="Verdana" pitchFamily="34" charset="0"/>
              <a:cs typeface="Verdana" pitchFamily="34" charset="0"/>
            </a:endParaRPr>
          </a:p>
          <a:p>
            <a:pPr marL="342900" indent="-342900">
              <a:spcBef>
                <a:spcPct val="20000"/>
              </a:spcBef>
              <a:defRPr/>
            </a:pPr>
            <a:endParaRPr lang="en-GB" sz="2800" kern="0" dirty="0">
              <a:solidFill>
                <a:schemeClr val="accent1"/>
              </a:solidFill>
              <a:latin typeface="Verdana" pitchFamily="34" charset="0"/>
              <a:ea typeface="Verdana" pitchFamily="34" charset="0"/>
              <a:cs typeface="Verdana" pitchFamily="34" charset="0"/>
            </a:endParaRPr>
          </a:p>
        </p:txBody>
      </p:sp>
      <p:pic>
        <p:nvPicPr>
          <p:cNvPr id="19459" name="Picture 3"/>
          <p:cNvPicPr>
            <a:picLocks noChangeAspect="1" noChangeArrowheads="1"/>
          </p:cNvPicPr>
          <p:nvPr/>
        </p:nvPicPr>
        <p:blipFill>
          <a:blip r:embed="rId2" cstate="print"/>
          <a:srcRect/>
          <a:stretch>
            <a:fillRect/>
          </a:stretch>
        </p:blipFill>
        <p:spPr bwMode="auto">
          <a:xfrm rot="-824178">
            <a:off x="1333631" y="16731"/>
            <a:ext cx="3471996" cy="3520048"/>
          </a:xfrm>
          <a:prstGeom prst="rect">
            <a:avLst/>
          </a:prstGeom>
          <a:noFill/>
          <a:ln w="9525">
            <a:solidFill>
              <a:schemeClr val="tx1"/>
            </a:solidFill>
            <a:miter lim="800000"/>
            <a:headEnd/>
            <a:tailEnd/>
          </a:ln>
        </p:spPr>
      </p:pic>
      <p:pic>
        <p:nvPicPr>
          <p:cNvPr id="19460" name="Picture 4"/>
          <p:cNvPicPr>
            <a:picLocks noChangeAspect="1" noChangeArrowheads="1"/>
          </p:cNvPicPr>
          <p:nvPr/>
        </p:nvPicPr>
        <p:blipFill>
          <a:blip r:embed="rId3" cstate="print"/>
          <a:srcRect/>
          <a:stretch>
            <a:fillRect/>
          </a:stretch>
        </p:blipFill>
        <p:spPr bwMode="auto">
          <a:xfrm rot="711137">
            <a:off x="8080544" y="315032"/>
            <a:ext cx="3657658" cy="3876322"/>
          </a:xfrm>
          <a:prstGeom prst="rect">
            <a:avLst/>
          </a:prstGeom>
          <a:noFill/>
          <a:ln w="9525">
            <a:solidFill>
              <a:schemeClr val="tx1"/>
            </a:solidFill>
            <a:miter lim="800000"/>
            <a:headEnd/>
            <a:tailEnd/>
          </a:ln>
        </p:spPr>
      </p:pic>
      <p:pic>
        <p:nvPicPr>
          <p:cNvPr id="19461" name="Picture 5"/>
          <p:cNvPicPr>
            <a:picLocks noChangeAspect="1" noChangeArrowheads="1"/>
          </p:cNvPicPr>
          <p:nvPr/>
        </p:nvPicPr>
        <p:blipFill>
          <a:blip r:embed="rId4" cstate="print"/>
          <a:srcRect/>
          <a:stretch>
            <a:fillRect/>
          </a:stretch>
        </p:blipFill>
        <p:spPr bwMode="auto">
          <a:xfrm rot="847715">
            <a:off x="4369792" y="855563"/>
            <a:ext cx="3834586" cy="4130339"/>
          </a:xfrm>
          <a:prstGeom prst="rect">
            <a:avLst/>
          </a:prstGeom>
          <a:noFill/>
          <a:ln w="9525">
            <a:solidFill>
              <a:schemeClr val="tx1"/>
            </a:solidFill>
            <a:miter lim="800000"/>
            <a:headEnd/>
            <a:tailEnd/>
          </a:ln>
        </p:spPr>
      </p:pic>
      <p:pic>
        <p:nvPicPr>
          <p:cNvPr id="19462" name="Picture 6"/>
          <p:cNvPicPr>
            <a:picLocks noChangeAspect="1" noChangeArrowheads="1"/>
          </p:cNvPicPr>
          <p:nvPr/>
        </p:nvPicPr>
        <p:blipFill>
          <a:blip r:embed="rId5" cstate="print"/>
          <a:srcRect/>
          <a:stretch>
            <a:fillRect/>
          </a:stretch>
        </p:blipFill>
        <p:spPr bwMode="auto">
          <a:xfrm rot="-1581528">
            <a:off x="633243" y="3099265"/>
            <a:ext cx="3194049" cy="3600450"/>
          </a:xfrm>
          <a:prstGeom prst="rect">
            <a:avLst/>
          </a:prstGeom>
          <a:noFill/>
          <a:ln w="9525">
            <a:solidFill>
              <a:schemeClr val="tx1"/>
            </a:solidFill>
            <a:miter lim="800000"/>
            <a:headEnd/>
            <a:tailEnd/>
          </a:ln>
        </p:spPr>
      </p:pic>
      <p:pic>
        <p:nvPicPr>
          <p:cNvPr id="19463" name="Picture 7"/>
          <p:cNvPicPr>
            <a:picLocks noChangeAspect="1" noChangeArrowheads="1"/>
          </p:cNvPicPr>
          <p:nvPr/>
        </p:nvPicPr>
        <p:blipFill>
          <a:blip r:embed="rId6" cstate="print"/>
          <a:srcRect/>
          <a:stretch>
            <a:fillRect/>
          </a:stretch>
        </p:blipFill>
        <p:spPr bwMode="auto">
          <a:xfrm rot="1524322">
            <a:off x="7951959" y="3719472"/>
            <a:ext cx="3174829" cy="309943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5" name="Picture 4" descr="C:\Users\phste\Pictures\Sibiu\FullSizeRender.jpg"/>
          <p:cNvPicPr>
            <a:picLocks noChangeAspect="1" noChangeArrowheads="1"/>
          </p:cNvPicPr>
          <p:nvPr/>
        </p:nvPicPr>
        <p:blipFill>
          <a:blip r:embed="rId2" cstate="print"/>
          <a:srcRect/>
          <a:stretch>
            <a:fillRect/>
          </a:stretch>
        </p:blipFill>
        <p:spPr bwMode="auto">
          <a:xfrm>
            <a:off x="8871797" y="4332849"/>
            <a:ext cx="3124200" cy="2348549"/>
          </a:xfrm>
          <a:prstGeom prst="rect">
            <a:avLst/>
          </a:prstGeom>
          <a:noFill/>
          <a:ln w="9525">
            <a:noFill/>
            <a:miter lim="800000"/>
            <a:headEnd/>
            <a:tailEnd/>
          </a:ln>
        </p:spPr>
      </p:pic>
      <p:pic>
        <p:nvPicPr>
          <p:cNvPr id="23554" name="Picture 3" descr="C:\Users\phste\Pictures\COMUS Training Workshops\Soroca 4 COMUS REF Plan.JPG"/>
          <p:cNvPicPr>
            <a:picLocks noChangeAspect="1" noChangeArrowheads="1"/>
          </p:cNvPicPr>
          <p:nvPr/>
        </p:nvPicPr>
        <p:blipFill>
          <a:blip r:embed="rId3" cstate="print"/>
          <a:srcRect/>
          <a:stretch>
            <a:fillRect/>
          </a:stretch>
        </p:blipFill>
        <p:spPr bwMode="auto">
          <a:xfrm>
            <a:off x="234853" y="4220306"/>
            <a:ext cx="3240617" cy="2363374"/>
          </a:xfrm>
          <a:prstGeom prst="rect">
            <a:avLst/>
          </a:prstGeom>
          <a:noFill/>
          <a:ln w="9525">
            <a:noFill/>
            <a:miter lim="800000"/>
            <a:headEnd/>
            <a:tailEnd/>
          </a:ln>
        </p:spPr>
      </p:pic>
      <p:pic>
        <p:nvPicPr>
          <p:cNvPr id="23555" name="Picture 2" descr="C:\Users\phste\Pictures\COMUS Training Workshops\Kyiv 5.JPG"/>
          <p:cNvPicPr>
            <a:picLocks noChangeAspect="1" noChangeArrowheads="1"/>
          </p:cNvPicPr>
          <p:nvPr/>
        </p:nvPicPr>
        <p:blipFill>
          <a:blip r:embed="rId4" cstate="print"/>
          <a:srcRect/>
          <a:stretch>
            <a:fillRect/>
          </a:stretch>
        </p:blipFill>
        <p:spPr bwMode="auto">
          <a:xfrm>
            <a:off x="8879417" y="476251"/>
            <a:ext cx="2954867" cy="1999663"/>
          </a:xfrm>
          <a:prstGeom prst="rect">
            <a:avLst/>
          </a:prstGeom>
          <a:noFill/>
          <a:ln w="9525">
            <a:noFill/>
            <a:miter lim="800000"/>
            <a:headEnd/>
            <a:tailEnd/>
          </a:ln>
        </p:spPr>
      </p:pic>
      <p:pic>
        <p:nvPicPr>
          <p:cNvPr id="23556" name="Picture 2" descr="C:\Users\phste\Pictures\Dusheti 2\P1010826.JPG"/>
          <p:cNvPicPr>
            <a:picLocks noChangeAspect="1" noChangeArrowheads="1"/>
          </p:cNvPicPr>
          <p:nvPr/>
        </p:nvPicPr>
        <p:blipFill>
          <a:blip r:embed="rId5" cstate="print"/>
          <a:srcRect/>
          <a:stretch>
            <a:fillRect/>
          </a:stretch>
        </p:blipFill>
        <p:spPr bwMode="auto">
          <a:xfrm>
            <a:off x="431801" y="404813"/>
            <a:ext cx="2976033" cy="1944492"/>
          </a:xfrm>
          <a:prstGeom prst="rect">
            <a:avLst/>
          </a:prstGeom>
          <a:noFill/>
          <a:ln w="9525">
            <a:noFill/>
            <a:miter lim="800000"/>
            <a:headEnd/>
            <a:tailEnd/>
          </a:ln>
        </p:spPr>
      </p:pic>
      <p:sp>
        <p:nvSpPr>
          <p:cNvPr id="23557" name="Rectangle 3"/>
          <p:cNvSpPr txBox="1">
            <a:spLocks noChangeArrowheads="1"/>
          </p:cNvSpPr>
          <p:nvPr/>
        </p:nvSpPr>
        <p:spPr bwMode="auto">
          <a:xfrm>
            <a:off x="431801" y="404813"/>
            <a:ext cx="11425767" cy="4800600"/>
          </a:xfrm>
          <a:prstGeom prst="rect">
            <a:avLst/>
          </a:prstGeom>
          <a:noFill/>
          <a:ln w="9525">
            <a:noFill/>
            <a:miter lim="800000"/>
            <a:headEnd/>
            <a:tailEnd/>
          </a:ln>
        </p:spPr>
        <p:txBody>
          <a:bodyPr/>
          <a:lstStyle/>
          <a:p>
            <a:pPr marL="342900" indent="-342900" algn="ctr">
              <a:spcBef>
                <a:spcPct val="20000"/>
              </a:spcBef>
            </a:pPr>
            <a:r>
              <a:rPr lang="en-GB" sz="2800">
                <a:solidFill>
                  <a:srgbClr val="FF0000"/>
                </a:solidFill>
                <a:latin typeface="Verdana" pitchFamily="34" charset="0"/>
              </a:rPr>
              <a:t>PROJECT OUTCOMES</a:t>
            </a:r>
            <a:r>
              <a:rPr lang="en-GB" sz="2400">
                <a:solidFill>
                  <a:srgbClr val="76A776"/>
                </a:solidFill>
                <a:latin typeface="Verdana" pitchFamily="34" charset="0"/>
              </a:rPr>
              <a:t> </a:t>
            </a:r>
          </a:p>
          <a:p>
            <a:pPr marL="342900" indent="-342900" algn="ctr">
              <a:spcBef>
                <a:spcPct val="20000"/>
              </a:spcBef>
            </a:pPr>
            <a:endParaRPr lang="en-GB" sz="2400">
              <a:solidFill>
                <a:srgbClr val="76A776"/>
              </a:solidFill>
              <a:latin typeface="Verdana" pitchFamily="34" charset="0"/>
            </a:endParaRPr>
          </a:p>
          <a:p>
            <a:pPr marL="342900" indent="-342900" algn="ctr">
              <a:spcBef>
                <a:spcPct val="20000"/>
              </a:spcBef>
            </a:pPr>
            <a:endParaRPr lang="en-GB" sz="2400">
              <a:solidFill>
                <a:srgbClr val="76A776"/>
              </a:solidFill>
              <a:latin typeface="Verdana" pitchFamily="34" charset="0"/>
            </a:endParaRPr>
          </a:p>
        </p:txBody>
      </p:sp>
      <p:sp>
        <p:nvSpPr>
          <p:cNvPr id="15" name="Flowchart: Connector 4"/>
          <p:cNvSpPr>
            <a:spLocks noChangeArrowheads="1"/>
          </p:cNvSpPr>
          <p:nvPr/>
        </p:nvSpPr>
        <p:spPr bwMode="auto">
          <a:xfrm>
            <a:off x="1488017" y="2420939"/>
            <a:ext cx="2783416" cy="1457325"/>
          </a:xfrm>
          <a:prstGeom prst="flowChartConnector">
            <a:avLst/>
          </a:prstGeom>
          <a:solidFill>
            <a:srgbClr val="4F81BD"/>
          </a:solidFill>
          <a:ln w="38100">
            <a:noFill/>
            <a:round/>
            <a:headEnd/>
            <a:tailEnd/>
          </a:ln>
          <a:effectLst>
            <a:outerShdw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en-US" sz="1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GOVERNANCE STRUCTURE</a:t>
            </a:r>
            <a:endParaRPr lang="en-US" alt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Oval 7"/>
          <p:cNvSpPr>
            <a:spLocks noChangeArrowheads="1"/>
          </p:cNvSpPr>
          <p:nvPr/>
        </p:nvSpPr>
        <p:spPr bwMode="auto">
          <a:xfrm>
            <a:off x="7152218" y="1700213"/>
            <a:ext cx="2976033" cy="1441450"/>
          </a:xfrm>
          <a:prstGeom prst="ellipse">
            <a:avLst/>
          </a:prstGeom>
          <a:gradFill rotWithShape="1">
            <a:gsLst>
              <a:gs pos="0">
                <a:srgbClr val="A3C4FF"/>
              </a:gs>
              <a:gs pos="35001">
                <a:srgbClr val="BFD5FF"/>
              </a:gs>
              <a:gs pos="100000">
                <a:srgbClr val="E5EEFF"/>
              </a:gs>
            </a:gsLst>
            <a:lin ang="16200000" scaled="1"/>
          </a:gradFill>
          <a:ln w="9525">
            <a:solidFill>
              <a:srgbClr val="4A7EBB"/>
            </a:solidFill>
            <a:round/>
            <a:headEnd/>
            <a:tailEnd/>
          </a:ln>
          <a:effectLst>
            <a:outerShdw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en-US" sz="1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ACCESS TO FINANCE AND INVESTMENT</a:t>
            </a:r>
            <a:endParaRPr lang="en-US" altLang="en-US" sz="8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Flowchart: Connector 2"/>
          <p:cNvSpPr>
            <a:spLocks noChangeArrowheads="1"/>
          </p:cNvSpPr>
          <p:nvPr/>
        </p:nvSpPr>
        <p:spPr bwMode="auto">
          <a:xfrm>
            <a:off x="4078818" y="1268413"/>
            <a:ext cx="2978149" cy="1439862"/>
          </a:xfrm>
          <a:prstGeom prst="flowChartConnector">
            <a:avLst/>
          </a:prstGeom>
          <a:solidFill>
            <a:schemeClr val="accent1">
              <a:lumMod val="60000"/>
              <a:lumOff val="40000"/>
            </a:schemeClr>
          </a:solidFill>
          <a:ln>
            <a:noFill/>
          </a:ln>
          <a:effectLst>
            <a:outerShdw dist="23000" dir="5400000" rotWithShape="0">
              <a:srgbClr val="000000">
                <a:alpha val="34999"/>
              </a:srgbClr>
            </a:outerShdw>
          </a:effectLs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en-US" sz="1000" b="1" dirty="0" smtClean="0">
                <a:latin typeface="Verdana" panose="020B0604030504040204" pitchFamily="34" charset="0"/>
                <a:ea typeface="Verdana" panose="020B0604030504040204" pitchFamily="34" charset="0"/>
                <a:cs typeface="Verdana" panose="020B0604030504040204" pitchFamily="34" charset="0"/>
              </a:rPr>
              <a:t>METHODOLOGICAL APPROACH / CAPACITY BUILDING</a:t>
            </a:r>
            <a:endParaRPr lang="en-US" altLang="en-US" sz="800" dirty="0">
              <a:latin typeface="Verdana" panose="020B0604030504040204" pitchFamily="34" charset="0"/>
              <a:ea typeface="Verdana" panose="020B0604030504040204" pitchFamily="34" charset="0"/>
              <a:cs typeface="Verdana" panose="020B0604030504040204" pitchFamily="34" charset="0"/>
            </a:endParaRPr>
          </a:p>
        </p:txBody>
      </p:sp>
      <p:sp>
        <p:nvSpPr>
          <p:cNvPr id="19" name="Flowchart: Connector 4"/>
          <p:cNvSpPr>
            <a:spLocks noChangeArrowheads="1"/>
          </p:cNvSpPr>
          <p:nvPr/>
        </p:nvSpPr>
        <p:spPr bwMode="auto">
          <a:xfrm>
            <a:off x="2832101" y="3860800"/>
            <a:ext cx="2783417" cy="1385888"/>
          </a:xfrm>
          <a:prstGeom prst="flowChartConnector">
            <a:avLst/>
          </a:prstGeom>
          <a:solidFill>
            <a:srgbClr val="00B050"/>
          </a:solidFill>
          <a:ln w="38100">
            <a:noFill/>
            <a:round/>
            <a:headEnd/>
            <a:tailEnd/>
          </a:ln>
          <a:effectLst>
            <a:outerShdw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en-US" sz="1000" b="1" dirty="0" smtClean="0">
                <a:latin typeface="Verdana" panose="020B0604030504040204" pitchFamily="34" charset="0"/>
                <a:ea typeface="Verdana" panose="020B0604030504040204" pitchFamily="34" charset="0"/>
                <a:cs typeface="Verdana" panose="020B0604030504040204" pitchFamily="34" charset="0"/>
              </a:rPr>
              <a:t>PERPETUATION</a:t>
            </a:r>
            <a:endParaRPr lang="en-US" altLang="en-US" sz="800" dirty="0">
              <a:latin typeface="Verdana" panose="020B0604030504040204" pitchFamily="34" charset="0"/>
              <a:ea typeface="Verdana" panose="020B0604030504040204" pitchFamily="34" charset="0"/>
              <a:cs typeface="Verdana" panose="020B0604030504040204" pitchFamily="34" charset="0"/>
            </a:endParaRPr>
          </a:p>
        </p:txBody>
      </p:sp>
      <p:sp>
        <p:nvSpPr>
          <p:cNvPr id="20" name="Flowchart: Connector 4"/>
          <p:cNvSpPr>
            <a:spLocks noChangeArrowheads="1"/>
          </p:cNvSpPr>
          <p:nvPr/>
        </p:nvSpPr>
        <p:spPr bwMode="auto">
          <a:xfrm>
            <a:off x="7818871" y="3200132"/>
            <a:ext cx="2880783" cy="1368425"/>
          </a:xfrm>
          <a:prstGeom prst="flowChartConnector">
            <a:avLst/>
          </a:prstGeom>
          <a:solidFill>
            <a:srgbClr val="FFC000"/>
          </a:solidFill>
          <a:ln w="38100">
            <a:noFill/>
            <a:round/>
            <a:headEnd/>
            <a:tailEnd/>
          </a:ln>
          <a:effectLst>
            <a:outerShdw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en-US" sz="1000" b="1" dirty="0" smtClean="0">
                <a:latin typeface="Verdana" panose="020B0604030504040204" pitchFamily="34" charset="0"/>
                <a:ea typeface="Verdana" panose="020B0604030504040204" pitchFamily="34" charset="0"/>
                <a:cs typeface="Verdana" panose="020B0604030504040204" pitchFamily="34" charset="0"/>
              </a:rPr>
              <a:t>PROJECT IMPLEMENTATION</a:t>
            </a:r>
            <a:endParaRPr lang="en-US" altLang="en-US" sz="800" dirty="0">
              <a:latin typeface="Verdana" panose="020B0604030504040204" pitchFamily="34" charset="0"/>
              <a:ea typeface="Verdana" panose="020B0604030504040204" pitchFamily="34" charset="0"/>
              <a:cs typeface="Verdana" panose="020B0604030504040204" pitchFamily="34" charset="0"/>
            </a:endParaRPr>
          </a:p>
        </p:txBody>
      </p:sp>
      <p:sp>
        <p:nvSpPr>
          <p:cNvPr id="21" name="Oval 7"/>
          <p:cNvSpPr>
            <a:spLocks noChangeArrowheads="1"/>
          </p:cNvSpPr>
          <p:nvPr/>
        </p:nvSpPr>
        <p:spPr bwMode="auto">
          <a:xfrm>
            <a:off x="4847167" y="2781300"/>
            <a:ext cx="2880784" cy="1384300"/>
          </a:xfrm>
          <a:prstGeom prst="ellipse">
            <a:avLst/>
          </a:prstGeom>
          <a:solidFill>
            <a:srgbClr val="00B0F0"/>
          </a:solidFill>
          <a:ln w="9525">
            <a:solidFill>
              <a:srgbClr val="4A7EBB"/>
            </a:solidFill>
            <a:round/>
            <a:headEnd/>
            <a:tailEnd/>
          </a:ln>
          <a:effectLst>
            <a:outerShdw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en-US" sz="1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COMMUNITY</a:t>
            </a:r>
            <a:r>
              <a:rPr lang="en-US" altLang="en-US" sz="1000" b="1" dirty="0" smtClean="0">
                <a:latin typeface="Verdana" panose="020B0604030504040204" pitchFamily="34" charset="0"/>
                <a:ea typeface="Verdana" panose="020B0604030504040204" pitchFamily="34" charset="0"/>
                <a:cs typeface="Verdana" panose="020B0604030504040204" pitchFamily="34" charset="0"/>
              </a:rPr>
              <a:t> </a:t>
            </a:r>
            <a:r>
              <a:rPr lang="en-US" altLang="en-US" sz="1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INVOLVEMENT</a:t>
            </a:r>
            <a:r>
              <a:rPr lang="en-US" altLang="en-US" sz="1000" b="1" dirty="0" smtClean="0">
                <a:latin typeface="Verdana" panose="020B0604030504040204" pitchFamily="34" charset="0"/>
                <a:ea typeface="Verdana" panose="020B0604030504040204" pitchFamily="34" charset="0"/>
                <a:cs typeface="Verdana" panose="020B0604030504040204" pitchFamily="34" charset="0"/>
              </a:rPr>
              <a:t> </a:t>
            </a:r>
            <a:r>
              <a:rPr lang="en-US" altLang="en-US" sz="1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AND</a:t>
            </a:r>
            <a:r>
              <a:rPr lang="en-US" altLang="en-US" sz="1000" b="1" dirty="0" smtClean="0">
                <a:latin typeface="Verdana" panose="020B0604030504040204" pitchFamily="34" charset="0"/>
                <a:ea typeface="Verdana" panose="020B0604030504040204" pitchFamily="34" charset="0"/>
                <a:cs typeface="Verdana" panose="020B0604030504040204" pitchFamily="34" charset="0"/>
              </a:rPr>
              <a:t> </a:t>
            </a:r>
            <a:r>
              <a:rPr lang="en-US" altLang="en-US" sz="1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ENGAGEMENT</a:t>
            </a:r>
            <a:endParaRPr lang="en-US" altLang="en-US" sz="8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Flowchart: Connector 4"/>
          <p:cNvSpPr>
            <a:spLocks noChangeArrowheads="1"/>
          </p:cNvSpPr>
          <p:nvPr/>
        </p:nvSpPr>
        <p:spPr bwMode="auto">
          <a:xfrm>
            <a:off x="5712884" y="4581526"/>
            <a:ext cx="2878667" cy="1368425"/>
          </a:xfrm>
          <a:prstGeom prst="flowChartConnector">
            <a:avLst/>
          </a:prstGeom>
          <a:solidFill>
            <a:schemeClr val="accent4">
              <a:lumMod val="40000"/>
              <a:lumOff val="60000"/>
            </a:schemeClr>
          </a:solidFill>
          <a:ln w="38100">
            <a:noFill/>
            <a:round/>
            <a:headEnd/>
            <a:tailEnd/>
          </a:ln>
          <a:effectLst>
            <a:outerShdw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en-US" sz="1000" b="1" dirty="0" smtClean="0">
                <a:latin typeface="Verdana" panose="020B0604030504040204" pitchFamily="34" charset="0"/>
                <a:ea typeface="Verdana" panose="020B0604030504040204" pitchFamily="34" charset="0"/>
                <a:cs typeface="Verdana" panose="020B0604030504040204" pitchFamily="34" charset="0"/>
              </a:rPr>
              <a:t>MOBILISING EXPERT RESOURCES</a:t>
            </a:r>
            <a:endParaRPr lang="en-US" altLang="en-US" sz="800"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23</a:t>
            </a:fld>
            <a:endParaRPr lang="en-US"/>
          </a:p>
        </p:txBody>
      </p:sp>
      <p:sp>
        <p:nvSpPr>
          <p:cNvPr id="6" name="Rectangle 3"/>
          <p:cNvSpPr txBox="1">
            <a:spLocks noChangeArrowheads="1"/>
          </p:cNvSpPr>
          <p:nvPr/>
        </p:nvSpPr>
        <p:spPr>
          <a:xfrm>
            <a:off x="1938436" y="1422132"/>
            <a:ext cx="7848600" cy="3816350"/>
          </a:xfrm>
          <a:prstGeom prst="rect">
            <a:avLst/>
          </a:prstGeom>
          <a:solidFill>
            <a:schemeClr val="accent1">
              <a:lumMod val="60000"/>
              <a:lumOff val="40000"/>
            </a:schemeClr>
          </a:solidFill>
        </p:spPr>
        <p:txBody>
          <a:bodyPr/>
          <a:lstStyle/>
          <a:p>
            <a:pPr marL="342900" indent="-342900" algn="ctr">
              <a:spcBef>
                <a:spcPct val="20000"/>
              </a:spcBef>
              <a:defRPr/>
            </a:pPr>
            <a:r>
              <a:rPr lang="en-GB" b="1" kern="0" dirty="0">
                <a:solidFill>
                  <a:schemeClr val="bg1"/>
                </a:solidFill>
                <a:ea typeface="Verdana" pitchFamily="34" charset="0"/>
                <a:cs typeface="Verdana" pitchFamily="34" charset="0"/>
              </a:rPr>
              <a:t>  </a:t>
            </a:r>
          </a:p>
          <a:p>
            <a:pPr marL="342900" indent="-342900">
              <a:spcBef>
                <a:spcPct val="20000"/>
              </a:spcBef>
              <a:buFont typeface="Arial" pitchFamily="34" charset="0"/>
              <a:buChar char="•"/>
              <a:defRPr/>
            </a:pPr>
            <a:endParaRPr lang="en-GB" sz="2000" b="1" kern="0" dirty="0">
              <a:solidFill>
                <a:schemeClr val="bg1"/>
              </a:solidFill>
              <a:ea typeface="Verdana" pitchFamily="34" charset="0"/>
              <a:cs typeface="Verdana" pitchFamily="34" charset="0"/>
            </a:endParaRPr>
          </a:p>
          <a:p>
            <a:pPr marL="342900" indent="-342900" algn="ctr">
              <a:spcBef>
                <a:spcPct val="20000"/>
              </a:spcBef>
              <a:defRPr/>
            </a:pPr>
            <a:r>
              <a:rPr lang="en-GB" sz="2800" kern="0" dirty="0" smtClean="0">
                <a:solidFill>
                  <a:schemeClr val="bg1"/>
                </a:solidFill>
                <a:ea typeface="Verdana" pitchFamily="34" charset="0"/>
                <a:cs typeface="Verdana" pitchFamily="34" charset="0"/>
              </a:rPr>
              <a:t>COLLABORATION WITH THE UNIVERSITY OF</a:t>
            </a:r>
          </a:p>
          <a:p>
            <a:pPr marL="342900" indent="-342900" algn="ctr">
              <a:spcBef>
                <a:spcPct val="20000"/>
              </a:spcBef>
              <a:defRPr/>
            </a:pPr>
            <a:r>
              <a:rPr lang="en-GB" sz="2800" kern="0" dirty="0" smtClean="0">
                <a:solidFill>
                  <a:schemeClr val="bg1"/>
                </a:solidFill>
                <a:ea typeface="Verdana" pitchFamily="34" charset="0"/>
                <a:cs typeface="Verdana" pitchFamily="34" charset="0"/>
              </a:rPr>
              <a:t> SAINT - ETIENNE, FRANCE</a:t>
            </a:r>
          </a:p>
          <a:p>
            <a:pPr marL="342900" indent="-342900">
              <a:spcBef>
                <a:spcPct val="20000"/>
              </a:spcBef>
              <a:buFont typeface="Arial" pitchFamily="34" charset="0"/>
              <a:buChar char="•"/>
              <a:defRPr/>
            </a:pPr>
            <a:endParaRPr lang="en-GB" sz="2000" b="1" kern="0" dirty="0">
              <a:solidFill>
                <a:schemeClr val="bg1"/>
              </a:solidFill>
              <a:ea typeface="Verdana" pitchFamily="34" charset="0"/>
              <a:cs typeface="Verdana" pitchFamily="34" charset="0"/>
            </a:endParaRPr>
          </a:p>
          <a:p>
            <a:pPr marL="342900" indent="-342900">
              <a:spcBef>
                <a:spcPct val="20000"/>
              </a:spcBef>
              <a:buFontTx/>
              <a:buChar char="-"/>
              <a:defRPr/>
            </a:pPr>
            <a:endParaRPr lang="en-GB" kern="0" dirty="0">
              <a:solidFill>
                <a:srgbClr val="FFC000"/>
              </a:solidFill>
              <a:ea typeface="Verdana" pitchFamily="34" charset="0"/>
              <a:cs typeface="Verdana" pitchFamily="34" charset="0"/>
            </a:endParaRPr>
          </a:p>
        </p:txBody>
      </p:sp>
      <p:sp>
        <p:nvSpPr>
          <p:cNvPr id="7" name="Title 1"/>
          <p:cNvSpPr>
            <a:spLocks noGrp="1"/>
          </p:cNvSpPr>
          <p:nvPr>
            <p:ph type="title"/>
          </p:nvPr>
        </p:nvSpPr>
        <p:spPr>
          <a:xfrm>
            <a:off x="2194560" y="0"/>
            <a:ext cx="7793502" cy="801858"/>
          </a:xfrm>
        </p:spPr>
        <p:txBody>
          <a:bodyPr>
            <a:normAutofit/>
          </a:bodyPr>
          <a:lstStyle/>
          <a:p>
            <a:r>
              <a:rPr lang="en-US" sz="3600" b="1" dirty="0" smtClean="0"/>
              <a:t>ACADEMIC REVIEW</a:t>
            </a:r>
            <a:endParaRPr lang="en-US" b="1" dirty="0"/>
          </a:p>
        </p:txBody>
      </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24</a:t>
            </a:fld>
            <a:endParaRPr lang="en-US"/>
          </a:p>
        </p:txBody>
      </p:sp>
      <p:sp>
        <p:nvSpPr>
          <p:cNvPr id="6" name="Rectangle 3"/>
          <p:cNvSpPr txBox="1">
            <a:spLocks noChangeArrowheads="1"/>
          </p:cNvSpPr>
          <p:nvPr/>
        </p:nvSpPr>
        <p:spPr>
          <a:xfrm>
            <a:off x="1938436" y="1422132"/>
            <a:ext cx="7848600" cy="3816350"/>
          </a:xfrm>
          <a:prstGeom prst="rect">
            <a:avLst/>
          </a:prstGeom>
          <a:solidFill>
            <a:schemeClr val="accent1">
              <a:lumMod val="60000"/>
              <a:lumOff val="40000"/>
            </a:schemeClr>
          </a:solidFill>
        </p:spPr>
        <p:txBody>
          <a:bodyPr/>
          <a:lstStyle/>
          <a:p>
            <a:pPr marL="342900" indent="-342900" algn="ctr">
              <a:spcBef>
                <a:spcPct val="20000"/>
              </a:spcBef>
              <a:defRPr/>
            </a:pPr>
            <a:r>
              <a:rPr lang="en-GB" b="1" kern="0" dirty="0">
                <a:solidFill>
                  <a:schemeClr val="bg1"/>
                </a:solidFill>
                <a:ea typeface="Verdana" pitchFamily="34" charset="0"/>
                <a:cs typeface="Verdana" pitchFamily="34" charset="0"/>
              </a:rPr>
              <a:t>  </a:t>
            </a:r>
          </a:p>
          <a:p>
            <a:pPr marL="342900" indent="-342900">
              <a:spcBef>
                <a:spcPct val="20000"/>
              </a:spcBef>
              <a:buFont typeface="Arial" pitchFamily="34" charset="0"/>
              <a:buChar char="•"/>
              <a:defRPr/>
            </a:pPr>
            <a:endParaRPr lang="en-GB" sz="2000" b="1" kern="0" dirty="0">
              <a:solidFill>
                <a:schemeClr val="bg1"/>
              </a:solidFill>
              <a:ea typeface="Verdana" pitchFamily="34" charset="0"/>
              <a:cs typeface="Verdana" pitchFamily="34" charset="0"/>
            </a:endParaRPr>
          </a:p>
          <a:p>
            <a:pPr marL="342900" indent="-342900" algn="ctr">
              <a:spcBef>
                <a:spcPct val="20000"/>
              </a:spcBef>
              <a:defRPr/>
            </a:pPr>
            <a:r>
              <a:rPr lang="en-GB" sz="2800" kern="0" dirty="0" smtClean="0">
                <a:solidFill>
                  <a:schemeClr val="bg1"/>
                </a:solidFill>
                <a:ea typeface="Verdana" pitchFamily="34" charset="0"/>
                <a:cs typeface="Verdana" pitchFamily="34" charset="0"/>
              </a:rPr>
              <a:t>SOROCA</a:t>
            </a:r>
          </a:p>
          <a:p>
            <a:pPr marL="342900" indent="-342900" algn="ctr">
              <a:spcBef>
                <a:spcPct val="20000"/>
              </a:spcBef>
              <a:defRPr/>
            </a:pPr>
            <a:r>
              <a:rPr lang="en-GB" sz="2800" kern="0" dirty="0" smtClean="0">
                <a:solidFill>
                  <a:schemeClr val="bg1"/>
                </a:solidFill>
                <a:ea typeface="Verdana" pitchFamily="34" charset="0"/>
                <a:cs typeface="Verdana" pitchFamily="34" charset="0"/>
              </a:rPr>
              <a:t>CHIATURA</a:t>
            </a:r>
          </a:p>
          <a:p>
            <a:pPr marL="342900" indent="-342900" algn="ctr">
              <a:spcBef>
                <a:spcPct val="20000"/>
              </a:spcBef>
              <a:defRPr/>
            </a:pPr>
            <a:r>
              <a:rPr lang="en-GB" sz="2800" kern="0" dirty="0" smtClean="0">
                <a:solidFill>
                  <a:schemeClr val="bg1"/>
                </a:solidFill>
                <a:ea typeface="Verdana" pitchFamily="34" charset="0"/>
                <a:cs typeface="Verdana" pitchFamily="34" charset="0"/>
              </a:rPr>
              <a:t>GYUMRI</a:t>
            </a:r>
          </a:p>
          <a:p>
            <a:pPr marL="342900" indent="-342900" algn="ctr">
              <a:spcBef>
                <a:spcPct val="20000"/>
              </a:spcBef>
              <a:defRPr/>
            </a:pPr>
            <a:r>
              <a:rPr lang="en-GB" sz="2800" kern="0" dirty="0" smtClean="0">
                <a:solidFill>
                  <a:schemeClr val="bg1"/>
                </a:solidFill>
                <a:ea typeface="Verdana" pitchFamily="34" charset="0"/>
                <a:cs typeface="Verdana" pitchFamily="34" charset="0"/>
              </a:rPr>
              <a:t>MSTISLAV</a:t>
            </a:r>
          </a:p>
          <a:p>
            <a:pPr marL="342900" indent="-342900" algn="ctr">
              <a:spcBef>
                <a:spcPct val="20000"/>
              </a:spcBef>
              <a:defRPr/>
            </a:pPr>
            <a:r>
              <a:rPr lang="en-GB" sz="2800" kern="0" dirty="0" smtClean="0">
                <a:solidFill>
                  <a:schemeClr val="bg1"/>
                </a:solidFill>
                <a:ea typeface="Verdana" pitchFamily="34" charset="0"/>
                <a:cs typeface="Verdana" pitchFamily="34" charset="0"/>
              </a:rPr>
              <a:t>ZHOVKA</a:t>
            </a:r>
            <a:endParaRPr lang="en-GB" sz="2400" kern="0" dirty="0">
              <a:solidFill>
                <a:schemeClr val="bg1"/>
              </a:solidFill>
              <a:ea typeface="Verdana" pitchFamily="34" charset="0"/>
              <a:cs typeface="Verdana" pitchFamily="34" charset="0"/>
            </a:endParaRPr>
          </a:p>
          <a:p>
            <a:pPr marL="342900" indent="-342900">
              <a:spcBef>
                <a:spcPct val="20000"/>
              </a:spcBef>
              <a:buFont typeface="Arial" pitchFamily="34" charset="0"/>
              <a:buChar char="•"/>
              <a:defRPr/>
            </a:pPr>
            <a:endParaRPr lang="en-GB" sz="2000" b="1" kern="0" dirty="0">
              <a:solidFill>
                <a:schemeClr val="bg1"/>
              </a:solidFill>
              <a:ea typeface="Verdana" pitchFamily="34" charset="0"/>
              <a:cs typeface="Verdana" pitchFamily="34" charset="0"/>
            </a:endParaRPr>
          </a:p>
          <a:p>
            <a:pPr marL="342900" indent="-342900">
              <a:spcBef>
                <a:spcPct val="20000"/>
              </a:spcBef>
              <a:buFontTx/>
              <a:buChar char="-"/>
              <a:defRPr/>
            </a:pPr>
            <a:endParaRPr lang="en-GB" kern="0" dirty="0">
              <a:solidFill>
                <a:srgbClr val="FFC000"/>
              </a:solidFill>
              <a:ea typeface="Verdana" pitchFamily="34" charset="0"/>
              <a:cs typeface="Verdana" pitchFamily="34" charset="0"/>
            </a:endParaRPr>
          </a:p>
        </p:txBody>
      </p:sp>
      <p:sp>
        <p:nvSpPr>
          <p:cNvPr id="7" name="Title 1"/>
          <p:cNvSpPr>
            <a:spLocks noGrp="1"/>
          </p:cNvSpPr>
          <p:nvPr>
            <p:ph type="title"/>
          </p:nvPr>
        </p:nvSpPr>
        <p:spPr>
          <a:xfrm>
            <a:off x="2194560" y="0"/>
            <a:ext cx="7793502" cy="801858"/>
          </a:xfrm>
        </p:spPr>
        <p:txBody>
          <a:bodyPr>
            <a:normAutofit/>
          </a:bodyPr>
          <a:lstStyle/>
          <a:p>
            <a:r>
              <a:rPr lang="en-US" sz="3600" b="1" dirty="0" smtClean="0"/>
              <a:t>REACHING OUT TO FARO</a:t>
            </a:r>
            <a:endParaRPr lang="en-US" b="1" dirty="0"/>
          </a:p>
        </p:txBody>
      </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180492" y="752149"/>
            <a:ext cx="7613550" cy="5191451"/>
          </a:xfrm>
          <a:prstGeom prst="rect">
            <a:avLst/>
          </a:prstGeom>
          <a:noFill/>
          <a:ln w="9525">
            <a:noFill/>
            <a:miter lim="800000"/>
            <a:headEnd/>
            <a:tailEnd/>
          </a:ln>
        </p:spPr>
      </p:pic>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25</a:t>
            </a:fld>
            <a:endParaRPr lang="en-US"/>
          </a:p>
        </p:txBody>
      </p:sp>
      <p:sp>
        <p:nvSpPr>
          <p:cNvPr id="7" name="Title 1"/>
          <p:cNvSpPr>
            <a:spLocks noGrp="1"/>
          </p:cNvSpPr>
          <p:nvPr>
            <p:ph type="title"/>
          </p:nvPr>
        </p:nvSpPr>
        <p:spPr>
          <a:xfrm>
            <a:off x="2194560" y="0"/>
            <a:ext cx="7793502" cy="801858"/>
          </a:xfrm>
        </p:spPr>
        <p:txBody>
          <a:bodyPr>
            <a:normAutofit/>
          </a:bodyPr>
          <a:lstStyle/>
          <a:p>
            <a:r>
              <a:rPr lang="en-US" sz="3600" b="1" dirty="0" smtClean="0"/>
              <a:t>REACHING OUT TO FARO: SOROCA</a:t>
            </a:r>
            <a:endParaRPr lang="en-US" b="1" dirty="0"/>
          </a:p>
        </p:txBody>
      </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26</a:t>
            </a:fld>
            <a:endParaRPr lang="en-US"/>
          </a:p>
        </p:txBody>
      </p:sp>
      <p:sp>
        <p:nvSpPr>
          <p:cNvPr id="7" name="Title 1"/>
          <p:cNvSpPr>
            <a:spLocks noGrp="1"/>
          </p:cNvSpPr>
          <p:nvPr>
            <p:ph type="title"/>
          </p:nvPr>
        </p:nvSpPr>
        <p:spPr>
          <a:xfrm>
            <a:off x="2194560" y="0"/>
            <a:ext cx="7793502" cy="801858"/>
          </a:xfrm>
        </p:spPr>
        <p:txBody>
          <a:bodyPr>
            <a:normAutofit/>
          </a:bodyPr>
          <a:lstStyle/>
          <a:p>
            <a:r>
              <a:rPr lang="en-US" sz="3600" b="1" dirty="0" smtClean="0"/>
              <a:t>REACHING OUT TO FARO: SOROCA</a:t>
            </a:r>
            <a:endParaRPr lang="en-US" b="1" dirty="0"/>
          </a:p>
        </p:txBody>
      </p:sp>
      <p:pic>
        <p:nvPicPr>
          <p:cNvPr id="2050" name="Picture 2"/>
          <p:cNvPicPr>
            <a:picLocks noChangeAspect="1" noChangeArrowheads="1"/>
          </p:cNvPicPr>
          <p:nvPr/>
        </p:nvPicPr>
        <p:blipFill>
          <a:blip r:embed="rId3" cstate="print"/>
          <a:srcRect/>
          <a:stretch>
            <a:fillRect/>
          </a:stretch>
        </p:blipFill>
        <p:spPr bwMode="auto">
          <a:xfrm>
            <a:off x="2264898" y="733501"/>
            <a:ext cx="7357403" cy="5205551"/>
          </a:xfrm>
          <a:prstGeom prst="rect">
            <a:avLst/>
          </a:prstGeom>
          <a:noFill/>
          <a:ln w="9525">
            <a:noFill/>
            <a:miter lim="800000"/>
            <a:headEnd/>
            <a:tailEnd/>
          </a:ln>
        </p:spPr>
      </p:pic>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27</a:t>
            </a:fld>
            <a:endParaRPr lang="en-US"/>
          </a:p>
        </p:txBody>
      </p:sp>
      <p:sp>
        <p:nvSpPr>
          <p:cNvPr id="7" name="Title 1"/>
          <p:cNvSpPr>
            <a:spLocks noGrp="1"/>
          </p:cNvSpPr>
          <p:nvPr>
            <p:ph type="title"/>
          </p:nvPr>
        </p:nvSpPr>
        <p:spPr>
          <a:xfrm>
            <a:off x="2194560" y="0"/>
            <a:ext cx="7793502" cy="801858"/>
          </a:xfrm>
        </p:spPr>
        <p:txBody>
          <a:bodyPr>
            <a:normAutofit/>
          </a:bodyPr>
          <a:lstStyle/>
          <a:p>
            <a:r>
              <a:rPr lang="en-US" sz="3600" b="1" dirty="0" smtClean="0"/>
              <a:t>REACHING OUT TO FARO: SOROCA</a:t>
            </a:r>
            <a:endParaRPr lang="en-US" b="1" dirty="0"/>
          </a:p>
        </p:txBody>
      </p:sp>
      <p:pic>
        <p:nvPicPr>
          <p:cNvPr id="3074" name="Picture 2"/>
          <p:cNvPicPr>
            <a:picLocks noChangeAspect="1" noChangeArrowheads="1"/>
          </p:cNvPicPr>
          <p:nvPr/>
        </p:nvPicPr>
        <p:blipFill>
          <a:blip r:embed="rId3" cstate="print"/>
          <a:srcRect/>
          <a:stretch>
            <a:fillRect/>
          </a:stretch>
        </p:blipFill>
        <p:spPr bwMode="auto">
          <a:xfrm>
            <a:off x="2365688" y="731521"/>
            <a:ext cx="7064134" cy="4994030"/>
          </a:xfrm>
          <a:prstGeom prst="rect">
            <a:avLst/>
          </a:prstGeom>
          <a:noFill/>
          <a:ln w="9525">
            <a:noFill/>
            <a:miter lim="800000"/>
            <a:headEnd/>
            <a:tailEnd/>
          </a:ln>
        </p:spPr>
      </p:pic>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28</a:t>
            </a:fld>
            <a:endParaRPr lang="en-US"/>
          </a:p>
        </p:txBody>
      </p:sp>
      <p:sp>
        <p:nvSpPr>
          <p:cNvPr id="7" name="Title 1"/>
          <p:cNvSpPr>
            <a:spLocks noGrp="1"/>
          </p:cNvSpPr>
          <p:nvPr>
            <p:ph type="title"/>
          </p:nvPr>
        </p:nvSpPr>
        <p:spPr>
          <a:xfrm>
            <a:off x="2194560" y="0"/>
            <a:ext cx="7793502" cy="801858"/>
          </a:xfrm>
        </p:spPr>
        <p:txBody>
          <a:bodyPr>
            <a:normAutofit/>
          </a:bodyPr>
          <a:lstStyle/>
          <a:p>
            <a:r>
              <a:rPr lang="en-US" sz="3600" b="1" dirty="0" smtClean="0"/>
              <a:t>REACHING OUT TO FARO: SOROCA</a:t>
            </a:r>
            <a:endParaRPr lang="en-US" b="1" dirty="0"/>
          </a:p>
        </p:txBody>
      </p:sp>
      <p:pic>
        <p:nvPicPr>
          <p:cNvPr id="4098" name="Picture 2"/>
          <p:cNvPicPr>
            <a:picLocks noChangeAspect="1" noChangeArrowheads="1"/>
          </p:cNvPicPr>
          <p:nvPr/>
        </p:nvPicPr>
        <p:blipFill>
          <a:blip r:embed="rId3" cstate="print"/>
          <a:srcRect/>
          <a:stretch>
            <a:fillRect/>
          </a:stretch>
        </p:blipFill>
        <p:spPr bwMode="auto">
          <a:xfrm>
            <a:off x="2293033" y="618321"/>
            <a:ext cx="7230530" cy="5276041"/>
          </a:xfrm>
          <a:prstGeom prst="rect">
            <a:avLst/>
          </a:prstGeom>
          <a:noFill/>
          <a:ln w="9525">
            <a:noFill/>
            <a:miter lim="800000"/>
            <a:headEnd/>
            <a:tailEnd/>
          </a:ln>
        </p:spPr>
      </p:pic>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29</a:t>
            </a:fld>
            <a:endParaRPr lang="en-US"/>
          </a:p>
        </p:txBody>
      </p:sp>
      <p:sp>
        <p:nvSpPr>
          <p:cNvPr id="6" name="Rectangle 3"/>
          <p:cNvSpPr txBox="1">
            <a:spLocks noChangeArrowheads="1"/>
          </p:cNvSpPr>
          <p:nvPr/>
        </p:nvSpPr>
        <p:spPr>
          <a:xfrm>
            <a:off x="1938436" y="1422132"/>
            <a:ext cx="7848600" cy="3816350"/>
          </a:xfrm>
          <a:prstGeom prst="rect">
            <a:avLst/>
          </a:prstGeom>
          <a:solidFill>
            <a:schemeClr val="accent1">
              <a:lumMod val="60000"/>
              <a:lumOff val="40000"/>
            </a:schemeClr>
          </a:solidFill>
        </p:spPr>
        <p:txBody>
          <a:bodyPr/>
          <a:lstStyle/>
          <a:p>
            <a:pPr marL="342900" indent="-342900" algn="ctr">
              <a:spcBef>
                <a:spcPct val="20000"/>
              </a:spcBef>
              <a:defRPr/>
            </a:pPr>
            <a:r>
              <a:rPr lang="en-GB" b="1" kern="0" dirty="0">
                <a:solidFill>
                  <a:schemeClr val="bg1"/>
                </a:solidFill>
                <a:ea typeface="Verdana" pitchFamily="34" charset="0"/>
                <a:cs typeface="Verdana" pitchFamily="34" charset="0"/>
              </a:rPr>
              <a:t>  </a:t>
            </a:r>
          </a:p>
          <a:p>
            <a:pPr marL="342900" indent="-342900">
              <a:spcBef>
                <a:spcPct val="20000"/>
              </a:spcBef>
              <a:buFont typeface="Arial" pitchFamily="34" charset="0"/>
              <a:buChar char="•"/>
              <a:defRPr/>
            </a:pPr>
            <a:endParaRPr lang="en-GB" sz="2000" b="1" kern="0" dirty="0">
              <a:solidFill>
                <a:schemeClr val="bg1"/>
              </a:solidFill>
              <a:ea typeface="Verdana" pitchFamily="34" charset="0"/>
              <a:cs typeface="Verdana" pitchFamily="34" charset="0"/>
            </a:endParaRPr>
          </a:p>
          <a:p>
            <a:pPr marL="342900" indent="-342900" algn="ctr">
              <a:spcBef>
                <a:spcPct val="20000"/>
              </a:spcBef>
              <a:defRPr/>
            </a:pPr>
            <a:r>
              <a:rPr lang="en-GB" sz="2800" kern="0" dirty="0" smtClean="0">
                <a:solidFill>
                  <a:schemeClr val="bg1"/>
                </a:solidFill>
                <a:ea typeface="Verdana" pitchFamily="34" charset="0"/>
                <a:cs typeface="Verdana" pitchFamily="34" charset="0"/>
              </a:rPr>
              <a:t>SOROCA</a:t>
            </a:r>
          </a:p>
          <a:p>
            <a:pPr marL="342900" indent="-342900" algn="ctr">
              <a:spcBef>
                <a:spcPct val="20000"/>
              </a:spcBef>
              <a:defRPr/>
            </a:pPr>
            <a:r>
              <a:rPr lang="en-GB" sz="2800" kern="0" dirty="0" smtClean="0">
                <a:solidFill>
                  <a:schemeClr val="bg1"/>
                </a:solidFill>
                <a:ea typeface="Verdana" pitchFamily="34" charset="0"/>
                <a:cs typeface="Verdana" pitchFamily="34" charset="0"/>
              </a:rPr>
              <a:t>CHIATURA</a:t>
            </a:r>
          </a:p>
          <a:p>
            <a:pPr marL="342900" indent="-342900" algn="ctr">
              <a:spcBef>
                <a:spcPct val="20000"/>
              </a:spcBef>
              <a:defRPr/>
            </a:pPr>
            <a:r>
              <a:rPr lang="en-GB" sz="2800" kern="0" dirty="0" smtClean="0">
                <a:solidFill>
                  <a:schemeClr val="bg1"/>
                </a:solidFill>
                <a:ea typeface="Verdana" pitchFamily="34" charset="0"/>
                <a:cs typeface="Verdana" pitchFamily="34" charset="0"/>
              </a:rPr>
              <a:t>GYUMRI</a:t>
            </a:r>
          </a:p>
          <a:p>
            <a:pPr marL="342900" indent="-342900" algn="ctr">
              <a:spcBef>
                <a:spcPct val="20000"/>
              </a:spcBef>
              <a:defRPr/>
            </a:pPr>
            <a:r>
              <a:rPr lang="en-GB" sz="2800" kern="0" dirty="0" smtClean="0">
                <a:solidFill>
                  <a:schemeClr val="bg1"/>
                </a:solidFill>
                <a:ea typeface="Verdana" pitchFamily="34" charset="0"/>
                <a:cs typeface="Verdana" pitchFamily="34" charset="0"/>
              </a:rPr>
              <a:t>MSTISLAV</a:t>
            </a:r>
          </a:p>
          <a:p>
            <a:pPr marL="342900" indent="-342900" algn="ctr">
              <a:spcBef>
                <a:spcPct val="20000"/>
              </a:spcBef>
              <a:defRPr/>
            </a:pPr>
            <a:r>
              <a:rPr lang="en-GB" sz="2800" kern="0" dirty="0" smtClean="0">
                <a:solidFill>
                  <a:schemeClr val="bg1"/>
                </a:solidFill>
                <a:ea typeface="Verdana" pitchFamily="34" charset="0"/>
                <a:cs typeface="Verdana" pitchFamily="34" charset="0"/>
              </a:rPr>
              <a:t>LUTSK</a:t>
            </a:r>
            <a:endParaRPr lang="en-GB" sz="2400" kern="0" dirty="0">
              <a:solidFill>
                <a:schemeClr val="bg1"/>
              </a:solidFill>
              <a:ea typeface="Verdana" pitchFamily="34" charset="0"/>
              <a:cs typeface="Verdana" pitchFamily="34" charset="0"/>
            </a:endParaRPr>
          </a:p>
          <a:p>
            <a:pPr marL="342900" indent="-342900">
              <a:spcBef>
                <a:spcPct val="20000"/>
              </a:spcBef>
              <a:buFont typeface="Arial" pitchFamily="34" charset="0"/>
              <a:buChar char="•"/>
              <a:defRPr/>
            </a:pPr>
            <a:endParaRPr lang="en-GB" sz="2000" b="1" kern="0" dirty="0">
              <a:solidFill>
                <a:schemeClr val="bg1"/>
              </a:solidFill>
              <a:ea typeface="Verdana" pitchFamily="34" charset="0"/>
              <a:cs typeface="Verdana" pitchFamily="34" charset="0"/>
            </a:endParaRPr>
          </a:p>
          <a:p>
            <a:pPr marL="342900" indent="-342900">
              <a:spcBef>
                <a:spcPct val="20000"/>
              </a:spcBef>
              <a:buFontTx/>
              <a:buChar char="-"/>
              <a:defRPr/>
            </a:pPr>
            <a:endParaRPr lang="en-GB" kern="0" dirty="0">
              <a:solidFill>
                <a:srgbClr val="FFC000"/>
              </a:solidFill>
              <a:ea typeface="Verdana" pitchFamily="34" charset="0"/>
              <a:cs typeface="Verdana" pitchFamily="34" charset="0"/>
            </a:endParaRPr>
          </a:p>
        </p:txBody>
      </p:sp>
      <p:sp>
        <p:nvSpPr>
          <p:cNvPr id="7" name="Title 1"/>
          <p:cNvSpPr>
            <a:spLocks noGrp="1"/>
          </p:cNvSpPr>
          <p:nvPr>
            <p:ph type="title"/>
          </p:nvPr>
        </p:nvSpPr>
        <p:spPr>
          <a:xfrm>
            <a:off x="2194560" y="0"/>
            <a:ext cx="7793502" cy="801858"/>
          </a:xfrm>
        </p:spPr>
        <p:txBody>
          <a:bodyPr>
            <a:normAutofit/>
          </a:bodyPr>
          <a:lstStyle/>
          <a:p>
            <a:r>
              <a:rPr lang="en-US" sz="3600" b="1" dirty="0" smtClean="0"/>
              <a:t>LESSONS  LEARNED</a:t>
            </a:r>
            <a:endParaRPr lang="en-US" b="1" dirty="0"/>
          </a:p>
        </p:txBody>
      </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3</a:t>
            </a:fld>
            <a:endParaRPr lang="en-US"/>
          </a:p>
        </p:txBody>
      </p:sp>
      <p:grpSp>
        <p:nvGrpSpPr>
          <p:cNvPr id="2" name="Groep 13"/>
          <p:cNvGrpSpPr>
            <a:grpSpLocks/>
          </p:cNvGrpSpPr>
          <p:nvPr/>
        </p:nvGrpSpPr>
        <p:grpSpPr bwMode="auto">
          <a:xfrm>
            <a:off x="2588455" y="196947"/>
            <a:ext cx="7086040" cy="5514536"/>
            <a:chOff x="611560" y="548679"/>
            <a:chExt cx="8136904" cy="6048674"/>
          </a:xfrm>
        </p:grpSpPr>
        <p:pic>
          <p:nvPicPr>
            <p:cNvPr id="15" name="Picture 2" descr="C:\Users\phste\Pictures\Chiatura\P1010270.JPG"/>
            <p:cNvPicPr>
              <a:picLocks noChangeAspect="1" noChangeArrowheads="1"/>
            </p:cNvPicPr>
            <p:nvPr/>
          </p:nvPicPr>
          <p:blipFill>
            <a:blip r:embed="rId3" cstate="print"/>
            <a:srcRect/>
            <a:stretch>
              <a:fillRect/>
            </a:stretch>
          </p:blipFill>
          <p:spPr bwMode="auto">
            <a:xfrm>
              <a:off x="611560" y="548679"/>
              <a:ext cx="2688299" cy="2090899"/>
            </a:xfrm>
            <a:prstGeom prst="rect">
              <a:avLst/>
            </a:prstGeom>
            <a:noFill/>
            <a:ln w="9525">
              <a:noFill/>
              <a:miter lim="800000"/>
              <a:headEnd/>
              <a:tailEnd/>
            </a:ln>
          </p:spPr>
        </p:pic>
        <p:pic>
          <p:nvPicPr>
            <p:cNvPr id="16" name="Picture 3" descr="C:\Users\phste\Pictures\Soroca\P1010599.JPG"/>
            <p:cNvPicPr>
              <a:picLocks noChangeAspect="1" noChangeArrowheads="1"/>
            </p:cNvPicPr>
            <p:nvPr/>
          </p:nvPicPr>
          <p:blipFill>
            <a:blip r:embed="rId4" cstate="print"/>
            <a:srcRect/>
            <a:stretch>
              <a:fillRect/>
            </a:stretch>
          </p:blipFill>
          <p:spPr bwMode="auto">
            <a:xfrm>
              <a:off x="3275856" y="548680"/>
              <a:ext cx="2736304" cy="2114912"/>
            </a:xfrm>
            <a:prstGeom prst="rect">
              <a:avLst/>
            </a:prstGeom>
            <a:noFill/>
            <a:ln w="9525">
              <a:noFill/>
              <a:miter lim="800000"/>
              <a:headEnd/>
              <a:tailEnd/>
            </a:ln>
          </p:spPr>
        </p:pic>
        <p:pic>
          <p:nvPicPr>
            <p:cNvPr id="17" name="Picture 4" descr="C:\Users\phste\Pictures\Lutsk\P1010845.JPG"/>
            <p:cNvPicPr>
              <a:picLocks noChangeAspect="1" noChangeArrowheads="1"/>
            </p:cNvPicPr>
            <p:nvPr/>
          </p:nvPicPr>
          <p:blipFill>
            <a:blip r:embed="rId5" cstate="print"/>
            <a:srcRect/>
            <a:stretch>
              <a:fillRect/>
            </a:stretch>
          </p:blipFill>
          <p:spPr bwMode="auto">
            <a:xfrm>
              <a:off x="6012160" y="548680"/>
              <a:ext cx="2736304" cy="2128236"/>
            </a:xfrm>
            <a:prstGeom prst="rect">
              <a:avLst/>
            </a:prstGeom>
            <a:noFill/>
            <a:ln w="9525">
              <a:noFill/>
              <a:miter lim="800000"/>
              <a:headEnd/>
              <a:tailEnd/>
            </a:ln>
          </p:spPr>
        </p:pic>
        <p:pic>
          <p:nvPicPr>
            <p:cNvPr id="18" name="Picture 5" descr="C:\Users\phste\Pictures\Mstistlav\Wooden house, Mstislav.JPG"/>
            <p:cNvPicPr>
              <a:picLocks noChangeAspect="1" noChangeArrowheads="1"/>
            </p:cNvPicPr>
            <p:nvPr/>
          </p:nvPicPr>
          <p:blipFill>
            <a:blip r:embed="rId6" cstate="print"/>
            <a:srcRect/>
            <a:stretch>
              <a:fillRect/>
            </a:stretch>
          </p:blipFill>
          <p:spPr bwMode="auto">
            <a:xfrm>
              <a:off x="611560" y="2564904"/>
              <a:ext cx="2664296" cy="2128236"/>
            </a:xfrm>
            <a:prstGeom prst="rect">
              <a:avLst/>
            </a:prstGeom>
            <a:noFill/>
            <a:ln w="9525">
              <a:noFill/>
              <a:miter lim="800000"/>
              <a:headEnd/>
              <a:tailEnd/>
            </a:ln>
          </p:spPr>
        </p:pic>
        <p:pic>
          <p:nvPicPr>
            <p:cNvPr id="19" name="Picture 6" descr="C:\Users\phste\Pictures\Dusheti\Restored former Music School, Dusheti.JPG"/>
            <p:cNvPicPr>
              <a:picLocks noChangeAspect="1" noChangeArrowheads="1"/>
            </p:cNvPicPr>
            <p:nvPr/>
          </p:nvPicPr>
          <p:blipFill>
            <a:blip r:embed="rId7" cstate="print"/>
            <a:srcRect/>
            <a:stretch>
              <a:fillRect/>
            </a:stretch>
          </p:blipFill>
          <p:spPr bwMode="auto">
            <a:xfrm>
              <a:off x="3275856" y="2564904"/>
              <a:ext cx="2736304" cy="2128236"/>
            </a:xfrm>
            <a:prstGeom prst="rect">
              <a:avLst/>
            </a:prstGeom>
            <a:noFill/>
            <a:ln w="9525">
              <a:noFill/>
              <a:miter lim="800000"/>
              <a:headEnd/>
              <a:tailEnd/>
            </a:ln>
          </p:spPr>
        </p:pic>
        <p:pic>
          <p:nvPicPr>
            <p:cNvPr id="20" name="Picture 7" descr="C:\Users\phste\Pictures\Kyiv Pryluki\P1010684.JPG"/>
            <p:cNvPicPr>
              <a:picLocks noChangeAspect="1" noChangeArrowheads="1"/>
            </p:cNvPicPr>
            <p:nvPr/>
          </p:nvPicPr>
          <p:blipFill>
            <a:blip r:embed="rId8" cstate="print"/>
            <a:srcRect/>
            <a:stretch>
              <a:fillRect/>
            </a:stretch>
          </p:blipFill>
          <p:spPr bwMode="auto">
            <a:xfrm>
              <a:off x="6012160" y="2564904"/>
              <a:ext cx="2736304" cy="2128236"/>
            </a:xfrm>
            <a:prstGeom prst="rect">
              <a:avLst/>
            </a:prstGeom>
            <a:noFill/>
            <a:ln w="9525">
              <a:noFill/>
              <a:miter lim="800000"/>
              <a:headEnd/>
              <a:tailEnd/>
            </a:ln>
          </p:spPr>
        </p:pic>
        <p:pic>
          <p:nvPicPr>
            <p:cNvPr id="21" name="Picture 8" descr="C:\Users\phste\Pictures\Goris\P1010536.JPG"/>
            <p:cNvPicPr>
              <a:picLocks noChangeAspect="1" noChangeArrowheads="1"/>
            </p:cNvPicPr>
            <p:nvPr/>
          </p:nvPicPr>
          <p:blipFill>
            <a:blip r:embed="rId9" cstate="print"/>
            <a:srcRect/>
            <a:stretch>
              <a:fillRect/>
            </a:stretch>
          </p:blipFill>
          <p:spPr bwMode="auto">
            <a:xfrm>
              <a:off x="611560" y="4581129"/>
              <a:ext cx="2664296" cy="1998222"/>
            </a:xfrm>
            <a:prstGeom prst="rect">
              <a:avLst/>
            </a:prstGeom>
            <a:noFill/>
            <a:ln w="9525">
              <a:noFill/>
              <a:miter lim="800000"/>
              <a:headEnd/>
              <a:tailEnd/>
            </a:ln>
          </p:spPr>
        </p:pic>
        <p:pic>
          <p:nvPicPr>
            <p:cNvPr id="22" name="Picture 9" descr="C:\Users\phste\Pictures\Zhovka\Street market, Zhovka.JPG"/>
            <p:cNvPicPr>
              <a:picLocks noChangeAspect="1" noChangeArrowheads="1"/>
            </p:cNvPicPr>
            <p:nvPr/>
          </p:nvPicPr>
          <p:blipFill>
            <a:blip r:embed="rId10" cstate="print"/>
            <a:srcRect/>
            <a:stretch>
              <a:fillRect/>
            </a:stretch>
          </p:blipFill>
          <p:spPr bwMode="auto">
            <a:xfrm>
              <a:off x="3275856" y="4581129"/>
              <a:ext cx="2736304" cy="2016224"/>
            </a:xfrm>
            <a:prstGeom prst="rect">
              <a:avLst/>
            </a:prstGeom>
            <a:noFill/>
            <a:ln w="9525">
              <a:noFill/>
              <a:miter lim="800000"/>
              <a:headEnd/>
              <a:tailEnd/>
            </a:ln>
          </p:spPr>
        </p:pic>
        <p:pic>
          <p:nvPicPr>
            <p:cNvPr id="23" name="Picture 11" descr="C:\Users\phste\Pictures\Gyumri\P1010564.JPG"/>
            <p:cNvPicPr>
              <a:picLocks noChangeAspect="1" noChangeArrowheads="1"/>
            </p:cNvPicPr>
            <p:nvPr/>
          </p:nvPicPr>
          <p:blipFill>
            <a:blip r:embed="rId11" cstate="print"/>
            <a:srcRect/>
            <a:stretch>
              <a:fillRect/>
            </a:stretch>
          </p:blipFill>
          <p:spPr bwMode="auto">
            <a:xfrm>
              <a:off x="6012160" y="4581127"/>
              <a:ext cx="2736304" cy="2016225"/>
            </a:xfrm>
            <a:prstGeom prst="rect">
              <a:avLst/>
            </a:prstGeom>
            <a:noFill/>
            <a:ln w="9525">
              <a:noFill/>
              <a:miter lim="800000"/>
              <a:headEnd/>
              <a:tailEnd/>
            </a:ln>
          </p:spPr>
        </p:pic>
      </p:gr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Groep oefening beelden"/>
          <p:cNvPicPr>
            <a:picLocks noChangeAspect="1" noChangeArrowheads="1"/>
          </p:cNvPicPr>
          <p:nvPr/>
        </p:nvPicPr>
        <p:blipFill>
          <a:blip r:embed="rId2" cstate="print"/>
          <a:srcRect/>
          <a:stretch>
            <a:fillRect/>
          </a:stretch>
        </p:blipFill>
        <p:spPr bwMode="auto">
          <a:xfrm>
            <a:off x="6478311" y="0"/>
            <a:ext cx="2454674" cy="2444856"/>
          </a:xfrm>
          <a:prstGeom prst="rect">
            <a:avLst/>
          </a:prstGeom>
          <a:noFill/>
        </p:spPr>
      </p:pic>
      <p:sp>
        <p:nvSpPr>
          <p:cNvPr id="2" name="Title 1"/>
          <p:cNvSpPr>
            <a:spLocks noGrp="1"/>
          </p:cNvSpPr>
          <p:nvPr>
            <p:ph type="title"/>
          </p:nvPr>
        </p:nvSpPr>
        <p:spPr>
          <a:xfrm>
            <a:off x="2194560" y="365125"/>
            <a:ext cx="7793502" cy="1688758"/>
          </a:xfrm>
        </p:spPr>
        <p:txBody>
          <a:bodyPr/>
          <a:lstStyle/>
          <a:p>
            <a:r>
              <a:rPr lang="en-US" sz="3600" b="1" dirty="0" smtClean="0"/>
              <a:t>GROUP WORKING</a:t>
            </a:r>
            <a:endParaRPr lang="en-US"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30</a:t>
            </a:fld>
            <a:endParaRPr lang="en-US"/>
          </a:p>
        </p:txBody>
      </p:sp>
      <p:sp>
        <p:nvSpPr>
          <p:cNvPr id="6" name="Tijdelijke aanduiding voor inhoud 5"/>
          <p:cNvSpPr>
            <a:spLocks noGrp="1"/>
          </p:cNvSpPr>
          <p:nvPr>
            <p:ph idx="1"/>
          </p:nvPr>
        </p:nvSpPr>
        <p:spPr>
          <a:xfrm>
            <a:off x="267286" y="2250831"/>
            <a:ext cx="11044310" cy="4079632"/>
          </a:xfrm>
        </p:spPr>
        <p:txBody>
          <a:bodyPr>
            <a:normAutofit/>
          </a:bodyPr>
          <a:lstStyle/>
          <a:p>
            <a:pPr marL="342900" indent="-342900">
              <a:buAutoNum type="arabicPeriod"/>
            </a:pPr>
            <a:r>
              <a:rPr lang="en-GB" sz="2600" dirty="0" smtClean="0">
                <a:ea typeface="Verdana" panose="020B0604030504040204" pitchFamily="34" charset="0"/>
                <a:cs typeface="Verdana" panose="020B0604030504040204" pitchFamily="34" charset="0"/>
              </a:rPr>
              <a:t>In 5 groups work together to formulate answers to 4 questions – write up on Flipchart</a:t>
            </a:r>
            <a:r>
              <a:rPr lang="en-GB" sz="2600" i="1" dirty="0" smtClean="0">
                <a:ea typeface="Verdana" panose="020B0604030504040204" pitchFamily="34" charset="0"/>
                <a:cs typeface="Verdana" panose="020B0604030504040204" pitchFamily="34" charset="0"/>
              </a:rPr>
              <a:t>.</a:t>
            </a:r>
          </a:p>
          <a:p>
            <a:pPr marL="342900" indent="-342900">
              <a:buFont typeface="+mj-lt"/>
              <a:buAutoNum type="arabicPeriod"/>
            </a:pPr>
            <a:r>
              <a:rPr lang="en-GB" sz="2600" dirty="0" smtClean="0">
                <a:ea typeface="Verdana" panose="020B0604030504040204" pitchFamily="34" charset="0"/>
                <a:cs typeface="Verdana" panose="020B0604030504040204" pitchFamily="34" charset="0"/>
              </a:rPr>
              <a:t>Reporter from each group feeds back to room.</a:t>
            </a:r>
          </a:p>
          <a:p>
            <a:pPr algn="r"/>
            <a:r>
              <a:rPr lang="nl-NL" dirty="0" smtClean="0">
                <a:solidFill>
                  <a:srgbClr val="002060"/>
                </a:solidFill>
              </a:rPr>
              <a:t>WHY IS COMMUNITY INVOLVEMENT IMPORTANT?</a:t>
            </a:r>
          </a:p>
          <a:p>
            <a:pPr algn="r"/>
            <a:r>
              <a:rPr lang="nl-NL" dirty="0" smtClean="0">
                <a:solidFill>
                  <a:srgbClr val="002060"/>
                </a:solidFill>
              </a:rPr>
              <a:t>WHAT CHALLENGES NEED TO BE OVERCOME?</a:t>
            </a:r>
          </a:p>
          <a:p>
            <a:pPr algn="r"/>
            <a:r>
              <a:rPr lang="nl-NL" dirty="0" smtClean="0">
                <a:solidFill>
                  <a:srgbClr val="002060"/>
                </a:solidFill>
              </a:rPr>
              <a:t>HOW DO WE RECOGNISE SUCCESS?</a:t>
            </a:r>
          </a:p>
          <a:p>
            <a:pPr algn="r"/>
            <a:r>
              <a:rPr lang="nl-NL" dirty="0" smtClean="0">
                <a:solidFill>
                  <a:srgbClr val="002060"/>
                </a:solidFill>
              </a:rPr>
              <a:t>EVIL PROJECTIONS – WHAT CAN</a:t>
            </a:r>
          </a:p>
          <a:p>
            <a:pPr algn="r">
              <a:buNone/>
            </a:pPr>
            <a:r>
              <a:rPr lang="nl-NL" dirty="0" smtClean="0">
                <a:solidFill>
                  <a:srgbClr val="002060"/>
                </a:solidFill>
              </a:rPr>
              <a:t>  GO WRONG? </a:t>
            </a:r>
            <a:endParaRPr lang="nl-NL" dirty="0">
              <a:solidFill>
                <a:srgbClr val="002060"/>
              </a:solidFill>
            </a:endParaRPr>
          </a:p>
        </p:txBody>
      </p:sp>
    </p:spTree>
    <p:extLst>
      <p:ext uri="{BB962C8B-B14F-4D97-AF65-F5344CB8AC3E}">
        <p14:creationId xmlns:p14="http://schemas.microsoft.com/office/powerpoint/2010/main" val="7956828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31</a:t>
            </a:fld>
            <a:endParaRPr lang="en-US"/>
          </a:p>
        </p:txBody>
      </p:sp>
      <p:pic>
        <p:nvPicPr>
          <p:cNvPr id="9" name="Picture 4" descr="https://encrypted-tbn1.gstatic.com/images?q=tbn:ANd9GcReyL0K-7yOCFOFflxZ9MPYPoLrQytzPveMQ19GLAsxcs7mEor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9839" y="1085168"/>
            <a:ext cx="3400425" cy="3952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4935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32</a:t>
            </a:fld>
            <a:endParaRPr lang="en-US"/>
          </a:p>
        </p:txBody>
      </p:sp>
      <p:sp>
        <p:nvSpPr>
          <p:cNvPr id="6" name="Rectangle 3"/>
          <p:cNvSpPr txBox="1">
            <a:spLocks noChangeArrowheads="1"/>
          </p:cNvSpPr>
          <p:nvPr/>
        </p:nvSpPr>
        <p:spPr>
          <a:xfrm>
            <a:off x="2644726" y="1223890"/>
            <a:ext cx="6569612" cy="4262510"/>
          </a:xfrm>
          <a:prstGeom prst="rect">
            <a:avLst/>
          </a:prstGeom>
          <a:solidFill>
            <a:schemeClr val="accent6">
              <a:lumMod val="75000"/>
            </a:schemeClr>
          </a:solidFill>
        </p:spPr>
        <p:txBody>
          <a:bodyPr/>
          <a:lstStyle/>
          <a:p>
            <a:pPr marL="342900" indent="-342900" eaLnBrk="1" hangingPunct="1">
              <a:spcBef>
                <a:spcPct val="20000"/>
              </a:spcBef>
              <a:defRPr/>
            </a:pPr>
            <a:endParaRPr lang="en-GB" sz="2400" b="1" kern="0" dirty="0">
              <a:solidFill>
                <a:srgbClr val="FFC000"/>
              </a:solidFill>
              <a:latin typeface="Calibri" pitchFamily="34" charset="0"/>
              <a:ea typeface="Verdana" pitchFamily="34" charset="0"/>
              <a:cs typeface="Calibri" pitchFamily="34" charset="0"/>
            </a:endParaRPr>
          </a:p>
          <a:p>
            <a:pPr marL="342900" indent="-342900" eaLnBrk="1" hangingPunct="1">
              <a:spcBef>
                <a:spcPct val="20000"/>
              </a:spcBef>
              <a:defRPr/>
            </a:pPr>
            <a:r>
              <a:rPr lang="en-GB" sz="2800" kern="0" dirty="0" smtClean="0">
                <a:solidFill>
                  <a:schemeClr val="bg1"/>
                </a:solidFill>
                <a:latin typeface="Calibri" pitchFamily="34" charset="0"/>
                <a:ea typeface="Verdana" pitchFamily="34" charset="0"/>
                <a:cs typeface="Calibri" pitchFamily="34" charset="0"/>
              </a:rPr>
              <a:t>COMUS – “TOP-DOWN”</a:t>
            </a:r>
            <a:endParaRPr lang="en-GB" sz="2400" b="1" kern="0" dirty="0">
              <a:solidFill>
                <a:srgbClr val="FFC000"/>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r>
              <a:rPr lang="en-GB" sz="2400" kern="0" dirty="0" smtClean="0">
                <a:solidFill>
                  <a:schemeClr val="bg1"/>
                </a:solidFill>
                <a:latin typeface="Calibri" pitchFamily="34" charset="0"/>
                <a:ea typeface="Verdana" pitchFamily="34" charset="0"/>
                <a:cs typeface="Calibri" pitchFamily="34" charset="0"/>
              </a:rPr>
              <a:t>JUSTIFIABLE REASONS</a:t>
            </a:r>
          </a:p>
          <a:p>
            <a:pPr marL="180000" indent="-342900" eaLnBrk="1" hangingPunct="1">
              <a:spcBef>
                <a:spcPct val="20000"/>
              </a:spcBef>
              <a:defRPr/>
            </a:pPr>
            <a:endParaRPr lang="en-GB" sz="2400" kern="0" dirty="0">
              <a:solidFill>
                <a:schemeClr val="bg1"/>
              </a:solidFill>
              <a:latin typeface="Calibri" pitchFamily="34" charset="0"/>
              <a:ea typeface="Verdana" pitchFamily="34" charset="0"/>
              <a:cs typeface="Calibri" pitchFamily="34" charset="0"/>
            </a:endParaRPr>
          </a:p>
          <a:p>
            <a:pPr marL="180000" indent="-342900">
              <a:spcBef>
                <a:spcPct val="20000"/>
              </a:spcBef>
              <a:defRPr/>
            </a:pPr>
            <a:r>
              <a:rPr lang="en-GB" sz="2800" kern="0" dirty="0" smtClean="0">
                <a:solidFill>
                  <a:schemeClr val="bg1"/>
                </a:solidFill>
                <a:latin typeface="Calibri" pitchFamily="34" charset="0"/>
                <a:ea typeface="Verdana" pitchFamily="34" charset="0"/>
                <a:cs typeface="Calibri" pitchFamily="34" charset="0"/>
              </a:rPr>
              <a:t>FARO – “BOTTOM-UP” ?</a:t>
            </a:r>
            <a:endParaRPr lang="en-GB" sz="1200" kern="0" dirty="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r>
              <a:rPr lang="en-GB" sz="2400" kern="0" dirty="0" smtClean="0">
                <a:solidFill>
                  <a:schemeClr val="bg1"/>
                </a:solidFill>
                <a:latin typeface="Calibri" pitchFamily="34" charset="0"/>
                <a:ea typeface="Verdana" pitchFamily="34" charset="0"/>
                <a:cs typeface="Calibri" pitchFamily="34" charset="0"/>
              </a:rPr>
              <a:t>HEALTHY AMBITION</a:t>
            </a:r>
          </a:p>
          <a:p>
            <a:pPr marL="180000" indent="-342900" eaLnBrk="1" hangingPunct="1">
              <a:spcBef>
                <a:spcPct val="20000"/>
              </a:spcBef>
              <a:buFont typeface="Arial" pitchFamily="34" charset="0"/>
              <a:buChar char="•"/>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defRPr/>
            </a:pPr>
            <a:endParaRPr lang="en-GB" sz="2400" kern="0" dirty="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kern="0" dirty="0">
              <a:solidFill>
                <a:srgbClr val="FFC000"/>
              </a:solidFill>
              <a:latin typeface="Calibri" pitchFamily="34" charset="0"/>
              <a:ea typeface="Verdana" pitchFamily="34" charset="0"/>
              <a:cs typeface="Calibri" pitchFamily="34" charset="0"/>
            </a:endParaRPr>
          </a:p>
        </p:txBody>
      </p:sp>
      <p:sp>
        <p:nvSpPr>
          <p:cNvPr id="7" name="Title 1"/>
          <p:cNvSpPr>
            <a:spLocks noGrp="1"/>
          </p:cNvSpPr>
          <p:nvPr>
            <p:ph type="title"/>
          </p:nvPr>
        </p:nvSpPr>
        <p:spPr>
          <a:xfrm>
            <a:off x="2194560" y="0"/>
            <a:ext cx="7793502" cy="801858"/>
          </a:xfrm>
        </p:spPr>
        <p:txBody>
          <a:bodyPr>
            <a:normAutofit/>
          </a:bodyPr>
          <a:lstStyle/>
          <a:p>
            <a:r>
              <a:rPr lang="en-US" sz="3600" b="1" dirty="0" smtClean="0"/>
              <a:t>COMMUNITY MOBILISATION</a:t>
            </a:r>
            <a:endParaRPr lang="en-US" b="1" dirty="0"/>
          </a:p>
        </p:txBody>
      </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Grp="1" noChangeAspect="1" noChangeArrowheads="1"/>
          </p:cNvPicPr>
          <p:nvPr>
            <p:ph idx="1"/>
          </p:nvPr>
        </p:nvPicPr>
        <p:blipFill>
          <a:blip r:embed="rId2" cstate="print"/>
          <a:srcRect/>
          <a:stretch>
            <a:fillRect/>
          </a:stretch>
        </p:blipFill>
        <p:spPr bwMode="auto">
          <a:xfrm>
            <a:off x="3573195" y="1072864"/>
            <a:ext cx="4225350" cy="4822183"/>
          </a:xfrm>
          <a:prstGeom prst="rect">
            <a:avLst/>
          </a:prstGeom>
          <a:noFill/>
          <a:ln w="9525">
            <a:noFill/>
            <a:miter lim="800000"/>
            <a:headEnd/>
            <a:tailEnd/>
          </a:ln>
        </p:spPr>
      </p:pic>
      <p:sp>
        <p:nvSpPr>
          <p:cNvPr id="2" name="Title 1"/>
          <p:cNvSpPr>
            <a:spLocks noGrp="1"/>
          </p:cNvSpPr>
          <p:nvPr>
            <p:ph type="title"/>
          </p:nvPr>
        </p:nvSpPr>
        <p:spPr>
          <a:xfrm>
            <a:off x="2222694" y="365125"/>
            <a:ext cx="7680961" cy="1325563"/>
          </a:xfrm>
        </p:spPr>
        <p:txBody>
          <a:bodyPr>
            <a:normAutofit/>
          </a:bodyPr>
          <a:lstStyle/>
          <a:p>
            <a:r>
              <a:rPr lang="en-US" sz="3600" b="1" dirty="0" smtClean="0"/>
              <a:t>ARNSTEIN’S LADDER OF PARTICIPATION</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33</a:t>
            </a:fld>
            <a:endParaRPr lang="en-US"/>
          </a:p>
        </p:txBody>
      </p:sp>
      <p:sp>
        <p:nvSpPr>
          <p:cNvPr id="9" name="Tekstvak 8"/>
          <p:cNvSpPr txBox="1"/>
          <p:nvPr/>
        </p:nvSpPr>
        <p:spPr>
          <a:xfrm>
            <a:off x="8876714" y="5528603"/>
            <a:ext cx="2277483" cy="369332"/>
          </a:xfrm>
          <a:prstGeom prst="rect">
            <a:avLst/>
          </a:prstGeom>
          <a:noFill/>
        </p:spPr>
        <p:txBody>
          <a:bodyPr wrap="none" rtlCol="0">
            <a:spAutoFit/>
          </a:bodyPr>
          <a:lstStyle/>
          <a:p>
            <a:r>
              <a:rPr lang="nl-NL" dirty="0" smtClean="0"/>
              <a:t>Sherry </a:t>
            </a:r>
            <a:r>
              <a:rPr lang="nl-NL" dirty="0" err="1" smtClean="0"/>
              <a:t>Arnstein</a:t>
            </a:r>
            <a:r>
              <a:rPr lang="nl-NL" dirty="0" smtClean="0"/>
              <a:t> - 1969</a:t>
            </a:r>
            <a:endParaRPr lang="nl-NL" dirty="0"/>
          </a:p>
        </p:txBody>
      </p:sp>
    </p:spTree>
    <p:extLst>
      <p:ext uri="{BB962C8B-B14F-4D97-AF65-F5344CB8AC3E}">
        <p14:creationId xmlns:p14="http://schemas.microsoft.com/office/powerpoint/2010/main" val="32314504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492" y="365125"/>
            <a:ext cx="7709096" cy="1325563"/>
          </a:xfrm>
        </p:spPr>
        <p:txBody>
          <a:bodyPr>
            <a:normAutofit/>
          </a:bodyPr>
          <a:lstStyle/>
          <a:p>
            <a:r>
              <a:rPr lang="en-US" sz="3600" b="1" dirty="0" smtClean="0"/>
              <a:t>Visibility and attractiveness to visitors</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34</a:t>
            </a:fld>
            <a:endParaRPr lang="en-US"/>
          </a:p>
        </p:txBody>
      </p:sp>
      <p:pic>
        <p:nvPicPr>
          <p:cNvPr id="7" name="Picture 2" descr="http://www.granicus.com/wp-content/uploads/2014/07/IAP2-spectrum.png?bccb4e"/>
          <p:cNvPicPr>
            <a:picLocks noChangeAspect="1" noChangeArrowheads="1"/>
          </p:cNvPicPr>
          <p:nvPr/>
        </p:nvPicPr>
        <p:blipFill>
          <a:blip r:embed="rId2" cstate="print"/>
          <a:srcRect/>
          <a:stretch>
            <a:fillRect/>
          </a:stretch>
        </p:blipFill>
        <p:spPr bwMode="auto">
          <a:xfrm>
            <a:off x="2057669" y="714717"/>
            <a:ext cx="7869237" cy="5130800"/>
          </a:xfrm>
          <a:prstGeom prst="rect">
            <a:avLst/>
          </a:prstGeom>
          <a:noFill/>
          <a:ln w="9525">
            <a:noFill/>
            <a:miter lim="800000"/>
            <a:headEnd/>
            <a:tailEnd/>
          </a:ln>
        </p:spPr>
      </p:pic>
    </p:spTree>
    <p:extLst>
      <p:ext uri="{BB962C8B-B14F-4D97-AF65-F5344CB8AC3E}">
        <p14:creationId xmlns:p14="http://schemas.microsoft.com/office/powerpoint/2010/main" val="1315486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35</a:t>
            </a:fld>
            <a:endParaRPr lang="en-US"/>
          </a:p>
        </p:txBody>
      </p:sp>
      <p:sp>
        <p:nvSpPr>
          <p:cNvPr id="6" name="Rectangle 3"/>
          <p:cNvSpPr txBox="1">
            <a:spLocks noChangeArrowheads="1"/>
          </p:cNvSpPr>
          <p:nvPr/>
        </p:nvSpPr>
        <p:spPr>
          <a:xfrm>
            <a:off x="1026942" y="1969478"/>
            <a:ext cx="9903655" cy="3727938"/>
          </a:xfrm>
          <a:prstGeom prst="rect">
            <a:avLst/>
          </a:prstGeom>
          <a:solidFill>
            <a:schemeClr val="accent6">
              <a:lumMod val="75000"/>
            </a:schemeClr>
          </a:solidFill>
        </p:spPr>
        <p:txBody>
          <a:bodyPr/>
          <a:lstStyle/>
          <a:p>
            <a:pPr marL="342900" indent="-342900" eaLnBrk="1" hangingPunct="1">
              <a:spcBef>
                <a:spcPct val="20000"/>
              </a:spcBef>
              <a:defRPr/>
            </a:pPr>
            <a:endParaRPr lang="en-GB" sz="2400" b="1" kern="0" dirty="0">
              <a:solidFill>
                <a:srgbClr val="FFC000"/>
              </a:solidFill>
              <a:latin typeface="Calibri" pitchFamily="34" charset="0"/>
              <a:ea typeface="Verdana" pitchFamily="34" charset="0"/>
              <a:cs typeface="Calibri" pitchFamily="34" charset="0"/>
            </a:endParaRPr>
          </a:p>
          <a:p>
            <a:pPr marL="342900" indent="-342900" eaLnBrk="1" hangingPunct="1">
              <a:spcBef>
                <a:spcPct val="20000"/>
              </a:spcBef>
              <a:defRPr/>
            </a:pPr>
            <a:r>
              <a:rPr lang="en-GB" sz="2800" kern="0" dirty="0" smtClean="0">
                <a:solidFill>
                  <a:schemeClr val="bg1"/>
                </a:solidFill>
                <a:latin typeface="Calibri" pitchFamily="34" charset="0"/>
                <a:ea typeface="Verdana" pitchFamily="34" charset="0"/>
                <a:cs typeface="Calibri" pitchFamily="34" charset="0"/>
              </a:rPr>
              <a:t>“BEHAVIOURS DRIVE RESULTS, BUT MINDSET DRIVES BEHAVIOUR”</a:t>
            </a: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defRPr/>
            </a:pPr>
            <a:r>
              <a:rPr lang="en-GB" sz="2400" kern="0" dirty="0" err="1" smtClean="0">
                <a:solidFill>
                  <a:schemeClr val="bg1"/>
                </a:solidFill>
                <a:latin typeface="Calibri" pitchFamily="34" charset="0"/>
                <a:ea typeface="Verdana" pitchFamily="34" charset="0"/>
                <a:cs typeface="Calibri" pitchFamily="34" charset="0"/>
              </a:rPr>
              <a:t>Arbinger</a:t>
            </a:r>
            <a:r>
              <a:rPr lang="en-GB" sz="2400" kern="0" dirty="0" smtClean="0">
                <a:solidFill>
                  <a:schemeClr val="bg1"/>
                </a:solidFill>
                <a:latin typeface="Calibri" pitchFamily="34" charset="0"/>
                <a:ea typeface="Verdana" pitchFamily="34" charset="0"/>
                <a:cs typeface="Calibri" pitchFamily="34" charset="0"/>
              </a:rPr>
              <a:t> </a:t>
            </a:r>
            <a:r>
              <a:rPr lang="en-GB" sz="2400" kern="0" dirty="0" err="1" smtClean="0">
                <a:solidFill>
                  <a:schemeClr val="bg1"/>
                </a:solidFill>
                <a:latin typeface="Calibri" pitchFamily="34" charset="0"/>
                <a:ea typeface="Verdana" pitchFamily="34" charset="0"/>
                <a:cs typeface="Calibri" pitchFamily="34" charset="0"/>
              </a:rPr>
              <a:t>Insitute</a:t>
            </a: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defRPr/>
            </a:pPr>
            <a:endParaRPr lang="en-GB" sz="2400" kern="0" dirty="0">
              <a:solidFill>
                <a:schemeClr val="bg1"/>
              </a:solidFill>
              <a:latin typeface="Calibri" pitchFamily="34" charset="0"/>
              <a:ea typeface="Verdana" pitchFamily="34" charset="0"/>
              <a:cs typeface="Calibri" pitchFamily="34" charset="0"/>
            </a:endParaRPr>
          </a:p>
          <a:p>
            <a:pPr marL="180000" indent="-342900">
              <a:spcBef>
                <a:spcPct val="20000"/>
              </a:spcBef>
              <a:defRPr/>
            </a:pPr>
            <a:r>
              <a:rPr lang="en-GB" sz="2800" kern="0" dirty="0" smtClean="0">
                <a:solidFill>
                  <a:schemeClr val="bg1"/>
                </a:solidFill>
                <a:latin typeface="Calibri" pitchFamily="34" charset="0"/>
                <a:ea typeface="Verdana" pitchFamily="34" charset="0"/>
                <a:cs typeface="Calibri" pitchFamily="34" charset="0"/>
              </a:rPr>
              <a:t>HOW THEN TO FACILITATE COMMUNITY INVOLVEMENT?</a:t>
            </a:r>
          </a:p>
          <a:p>
            <a:pPr marL="180000" indent="-342900">
              <a:spcBef>
                <a:spcPct val="20000"/>
              </a:spcBef>
              <a:buFont typeface="Arial" pitchFamily="34" charset="0"/>
              <a:buChar char="•"/>
              <a:defRPr/>
            </a:pPr>
            <a:r>
              <a:rPr lang="en-GB" sz="2800" kern="0" dirty="0" smtClean="0">
                <a:solidFill>
                  <a:schemeClr val="bg1"/>
                </a:solidFill>
                <a:latin typeface="Calibri" pitchFamily="34" charset="0"/>
                <a:ea typeface="Verdana" pitchFamily="34" charset="0"/>
                <a:cs typeface="Calibri" pitchFamily="34" charset="0"/>
              </a:rPr>
              <a:t>Need to understand beliefs, attitudes, existing ways of working of communities/stakeholders (individuals, collective)</a:t>
            </a:r>
          </a:p>
          <a:p>
            <a:pPr marL="180000" indent="-342900">
              <a:spcBef>
                <a:spcPct val="20000"/>
              </a:spcBef>
              <a:buFont typeface="Arial" pitchFamily="34" charset="0"/>
              <a:buChar char="•"/>
              <a:defRPr/>
            </a:pPr>
            <a:r>
              <a:rPr lang="en-GB" sz="2800" kern="0" dirty="0" smtClean="0">
                <a:solidFill>
                  <a:schemeClr val="bg1"/>
                </a:solidFill>
                <a:latin typeface="Calibri" pitchFamily="34" charset="0"/>
                <a:ea typeface="Verdana" pitchFamily="34" charset="0"/>
                <a:cs typeface="Calibri" pitchFamily="34" charset="0"/>
              </a:rPr>
              <a:t>Reach out </a:t>
            </a: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defRPr/>
            </a:pPr>
            <a:endParaRPr lang="en-GB" sz="2400" kern="0" dirty="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kern="0" dirty="0">
              <a:solidFill>
                <a:srgbClr val="FFC000"/>
              </a:solidFill>
              <a:latin typeface="Calibri" pitchFamily="34" charset="0"/>
              <a:ea typeface="Verdana" pitchFamily="34" charset="0"/>
              <a:cs typeface="Calibri" pitchFamily="34" charset="0"/>
            </a:endParaRPr>
          </a:p>
        </p:txBody>
      </p:sp>
      <p:sp>
        <p:nvSpPr>
          <p:cNvPr id="7" name="Title 1"/>
          <p:cNvSpPr>
            <a:spLocks noGrp="1"/>
          </p:cNvSpPr>
          <p:nvPr>
            <p:ph type="title"/>
          </p:nvPr>
        </p:nvSpPr>
        <p:spPr>
          <a:xfrm>
            <a:off x="2180493" y="548641"/>
            <a:ext cx="7793502" cy="970670"/>
          </a:xfrm>
        </p:spPr>
        <p:txBody>
          <a:bodyPr>
            <a:normAutofit fontScale="90000"/>
          </a:bodyPr>
          <a:lstStyle/>
          <a:p>
            <a:r>
              <a:rPr lang="en-US" sz="3600" b="1" dirty="0" smtClean="0"/>
              <a:t>COMMUNITY MOBILISATION:</a:t>
            </a:r>
            <a:br>
              <a:rPr lang="en-US" sz="3600" b="1" dirty="0" smtClean="0"/>
            </a:br>
            <a:r>
              <a:rPr lang="en-US" sz="3600" b="1" dirty="0" smtClean="0"/>
              <a:t>CHANGING ATTITUDES/HABITS/PRACTICE/</a:t>
            </a:r>
            <a:br>
              <a:rPr lang="en-US" sz="3600" b="1" dirty="0" smtClean="0"/>
            </a:br>
            <a:r>
              <a:rPr lang="en-US" sz="3600" b="1" dirty="0" smtClean="0"/>
              <a:t>DEGREES OF INVOVEMENT</a:t>
            </a:r>
            <a:br>
              <a:rPr lang="en-US" sz="3600" b="1" dirty="0" smtClean="0"/>
            </a:br>
            <a:endParaRPr lang="en-US" b="1" dirty="0"/>
          </a:p>
        </p:txBody>
      </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36</a:t>
            </a:fld>
            <a:endParaRPr lang="en-US"/>
          </a:p>
        </p:txBody>
      </p:sp>
      <p:grpSp>
        <p:nvGrpSpPr>
          <p:cNvPr id="14" name="Groep 13"/>
          <p:cNvGrpSpPr/>
          <p:nvPr/>
        </p:nvGrpSpPr>
        <p:grpSpPr>
          <a:xfrm>
            <a:off x="1251996" y="1540343"/>
            <a:ext cx="8820472" cy="3979604"/>
            <a:chOff x="323528" y="2060848"/>
            <a:chExt cx="8820472" cy="3979604"/>
          </a:xfrm>
        </p:grpSpPr>
        <p:sp>
          <p:nvSpPr>
            <p:cNvPr id="24" name="Tekstvak 23"/>
            <p:cNvSpPr txBox="1"/>
            <p:nvPr/>
          </p:nvSpPr>
          <p:spPr>
            <a:xfrm>
              <a:off x="539552" y="3573016"/>
              <a:ext cx="3176382" cy="646331"/>
            </a:xfrm>
            <a:prstGeom prst="rect">
              <a:avLst/>
            </a:prstGeom>
            <a:noFill/>
          </p:spPr>
          <p:txBody>
            <a:bodyPr wrap="none" rtlCol="0">
              <a:spAutoFit/>
            </a:bodyPr>
            <a:lstStyle/>
            <a:p>
              <a:r>
                <a:rPr lang="nl-NL" sz="3600" b="1" dirty="0" smtClean="0">
                  <a:solidFill>
                    <a:schemeClr val="accent6">
                      <a:lumMod val="50000"/>
                    </a:schemeClr>
                  </a:solidFill>
                </a:rPr>
                <a:t>TARGET GROUP</a:t>
              </a:r>
              <a:endParaRPr lang="nl-NL" sz="3600" b="1" dirty="0">
                <a:solidFill>
                  <a:schemeClr val="accent6">
                    <a:lumMod val="50000"/>
                  </a:schemeClr>
                </a:solidFill>
              </a:endParaRPr>
            </a:p>
          </p:txBody>
        </p:sp>
        <p:sp>
          <p:nvSpPr>
            <p:cNvPr id="25" name="Tekstvak 24"/>
            <p:cNvSpPr txBox="1"/>
            <p:nvPr/>
          </p:nvSpPr>
          <p:spPr>
            <a:xfrm>
              <a:off x="2915816" y="2852936"/>
              <a:ext cx="1295291" cy="523220"/>
            </a:xfrm>
            <a:prstGeom prst="rect">
              <a:avLst/>
            </a:prstGeom>
            <a:noFill/>
          </p:spPr>
          <p:txBody>
            <a:bodyPr wrap="none" rtlCol="0">
              <a:spAutoFit/>
            </a:bodyPr>
            <a:lstStyle/>
            <a:p>
              <a:r>
                <a:rPr lang="nl-NL" sz="2800" dirty="0" smtClean="0">
                  <a:solidFill>
                    <a:srgbClr val="FFC000"/>
                  </a:solidFill>
                </a:rPr>
                <a:t>BELIEFS</a:t>
              </a:r>
              <a:endParaRPr lang="nl-NL" sz="2800" dirty="0">
                <a:solidFill>
                  <a:srgbClr val="FFC000"/>
                </a:solidFill>
              </a:endParaRPr>
            </a:p>
          </p:txBody>
        </p:sp>
        <p:sp>
          <p:nvSpPr>
            <p:cNvPr id="26" name="Tekstvak 25"/>
            <p:cNvSpPr txBox="1"/>
            <p:nvPr/>
          </p:nvSpPr>
          <p:spPr>
            <a:xfrm>
              <a:off x="4716016" y="2780928"/>
              <a:ext cx="3456011" cy="584775"/>
            </a:xfrm>
            <a:prstGeom prst="rect">
              <a:avLst/>
            </a:prstGeom>
            <a:noFill/>
          </p:spPr>
          <p:txBody>
            <a:bodyPr wrap="none" rtlCol="0">
              <a:spAutoFit/>
            </a:bodyPr>
            <a:lstStyle/>
            <a:p>
              <a:r>
                <a:rPr lang="nl-NL" sz="3200" b="1" dirty="0" smtClean="0">
                  <a:solidFill>
                    <a:schemeClr val="accent6">
                      <a:lumMod val="50000"/>
                    </a:schemeClr>
                  </a:solidFill>
                </a:rPr>
                <a:t>SHARED MINDSETS</a:t>
              </a:r>
              <a:endParaRPr lang="nl-NL" sz="2400" b="1" dirty="0">
                <a:solidFill>
                  <a:schemeClr val="accent6">
                    <a:lumMod val="50000"/>
                  </a:schemeClr>
                </a:solidFill>
              </a:endParaRPr>
            </a:p>
          </p:txBody>
        </p:sp>
        <p:sp>
          <p:nvSpPr>
            <p:cNvPr id="27" name="Tekstvak 26"/>
            <p:cNvSpPr txBox="1"/>
            <p:nvPr/>
          </p:nvSpPr>
          <p:spPr>
            <a:xfrm>
              <a:off x="3944050" y="3573016"/>
              <a:ext cx="4453848" cy="461665"/>
            </a:xfrm>
            <a:prstGeom prst="rect">
              <a:avLst/>
            </a:prstGeom>
            <a:noFill/>
          </p:spPr>
          <p:txBody>
            <a:bodyPr wrap="none" rtlCol="0">
              <a:spAutoFit/>
            </a:bodyPr>
            <a:lstStyle/>
            <a:p>
              <a:r>
                <a:rPr lang="nl-NL" sz="2400" dirty="0" smtClean="0">
                  <a:solidFill>
                    <a:srgbClr val="C00000"/>
                  </a:solidFill>
                </a:rPr>
                <a:t>ENVIRONMENTAL RESPONSIBILITY</a:t>
              </a:r>
              <a:endParaRPr lang="nl-NL" sz="2400" dirty="0">
                <a:solidFill>
                  <a:srgbClr val="C00000"/>
                </a:solidFill>
              </a:endParaRPr>
            </a:p>
          </p:txBody>
        </p:sp>
        <p:sp>
          <p:nvSpPr>
            <p:cNvPr id="28" name="Tekstvak 27"/>
            <p:cNvSpPr txBox="1"/>
            <p:nvPr/>
          </p:nvSpPr>
          <p:spPr>
            <a:xfrm>
              <a:off x="1547664" y="2060848"/>
              <a:ext cx="2972417" cy="461665"/>
            </a:xfrm>
            <a:prstGeom prst="rect">
              <a:avLst/>
            </a:prstGeom>
            <a:noFill/>
          </p:spPr>
          <p:txBody>
            <a:bodyPr wrap="none" rtlCol="0">
              <a:spAutoFit/>
            </a:bodyPr>
            <a:lstStyle/>
            <a:p>
              <a:r>
                <a:rPr lang="nl-NL" sz="2400" b="1" dirty="0" smtClean="0">
                  <a:solidFill>
                    <a:schemeClr val="accent6">
                      <a:lumMod val="50000"/>
                    </a:schemeClr>
                  </a:solidFill>
                </a:rPr>
                <a:t>OUTWARD MINDSETS</a:t>
              </a:r>
              <a:endParaRPr lang="nl-NL" sz="2400" b="1" dirty="0">
                <a:solidFill>
                  <a:schemeClr val="accent6">
                    <a:lumMod val="50000"/>
                  </a:schemeClr>
                </a:solidFill>
              </a:endParaRPr>
            </a:p>
          </p:txBody>
        </p:sp>
        <p:sp>
          <p:nvSpPr>
            <p:cNvPr id="29" name="Tekstvak 28"/>
            <p:cNvSpPr txBox="1"/>
            <p:nvPr/>
          </p:nvSpPr>
          <p:spPr>
            <a:xfrm>
              <a:off x="6660232" y="3933056"/>
              <a:ext cx="1747594" cy="523220"/>
            </a:xfrm>
            <a:prstGeom prst="rect">
              <a:avLst/>
            </a:prstGeom>
            <a:noFill/>
          </p:spPr>
          <p:txBody>
            <a:bodyPr wrap="none" rtlCol="0">
              <a:spAutoFit/>
            </a:bodyPr>
            <a:lstStyle/>
            <a:p>
              <a:r>
                <a:rPr lang="nl-NL" sz="2800" dirty="0" smtClean="0">
                  <a:solidFill>
                    <a:srgbClr val="FFC000"/>
                  </a:solidFill>
                </a:rPr>
                <a:t>INCENTIVE</a:t>
              </a:r>
              <a:endParaRPr lang="nl-NL" sz="2800" dirty="0">
                <a:solidFill>
                  <a:srgbClr val="FFC000"/>
                </a:solidFill>
              </a:endParaRPr>
            </a:p>
          </p:txBody>
        </p:sp>
        <p:sp>
          <p:nvSpPr>
            <p:cNvPr id="30" name="Tekstvak 29"/>
            <p:cNvSpPr txBox="1"/>
            <p:nvPr/>
          </p:nvSpPr>
          <p:spPr>
            <a:xfrm>
              <a:off x="5940152" y="4437112"/>
              <a:ext cx="1372492" cy="369332"/>
            </a:xfrm>
            <a:prstGeom prst="rect">
              <a:avLst/>
            </a:prstGeom>
            <a:noFill/>
          </p:spPr>
          <p:txBody>
            <a:bodyPr wrap="none" rtlCol="0">
              <a:spAutoFit/>
            </a:bodyPr>
            <a:lstStyle/>
            <a:p>
              <a:r>
                <a:rPr lang="nl-NL" b="1" dirty="0" smtClean="0">
                  <a:solidFill>
                    <a:schemeClr val="accent6">
                      <a:lumMod val="75000"/>
                    </a:schemeClr>
                  </a:solidFill>
                </a:rPr>
                <a:t>TRANSITION</a:t>
              </a:r>
              <a:endParaRPr lang="nl-NL" b="1" dirty="0">
                <a:solidFill>
                  <a:schemeClr val="accent6">
                    <a:lumMod val="75000"/>
                  </a:schemeClr>
                </a:solidFill>
              </a:endParaRPr>
            </a:p>
          </p:txBody>
        </p:sp>
        <p:sp>
          <p:nvSpPr>
            <p:cNvPr id="31" name="Tekstvak 30"/>
            <p:cNvSpPr txBox="1"/>
            <p:nvPr/>
          </p:nvSpPr>
          <p:spPr>
            <a:xfrm>
              <a:off x="3779912" y="4005064"/>
              <a:ext cx="2716706" cy="523220"/>
            </a:xfrm>
            <a:prstGeom prst="rect">
              <a:avLst/>
            </a:prstGeom>
            <a:noFill/>
          </p:spPr>
          <p:txBody>
            <a:bodyPr wrap="none" rtlCol="0">
              <a:spAutoFit/>
            </a:bodyPr>
            <a:lstStyle/>
            <a:p>
              <a:r>
                <a:rPr lang="nl-NL" sz="2800" b="1" dirty="0" smtClean="0">
                  <a:solidFill>
                    <a:schemeClr val="accent6">
                      <a:lumMod val="50000"/>
                    </a:schemeClr>
                  </a:solidFill>
                </a:rPr>
                <a:t>IDEA SPREADING</a:t>
              </a:r>
              <a:endParaRPr lang="nl-NL" sz="2800" b="1" dirty="0">
                <a:solidFill>
                  <a:schemeClr val="accent6">
                    <a:lumMod val="50000"/>
                  </a:schemeClr>
                </a:solidFill>
              </a:endParaRPr>
            </a:p>
          </p:txBody>
        </p:sp>
        <p:sp>
          <p:nvSpPr>
            <p:cNvPr id="32" name="Tekstvak 31"/>
            <p:cNvSpPr txBox="1"/>
            <p:nvPr/>
          </p:nvSpPr>
          <p:spPr>
            <a:xfrm>
              <a:off x="4860032" y="4437112"/>
              <a:ext cx="972189" cy="400110"/>
            </a:xfrm>
            <a:prstGeom prst="rect">
              <a:avLst/>
            </a:prstGeom>
            <a:noFill/>
          </p:spPr>
          <p:txBody>
            <a:bodyPr wrap="none" rtlCol="0">
              <a:spAutoFit/>
            </a:bodyPr>
            <a:lstStyle/>
            <a:p>
              <a:r>
                <a:rPr lang="nl-NL" sz="2000" b="1" dirty="0" smtClean="0">
                  <a:solidFill>
                    <a:schemeClr val="accent5">
                      <a:lumMod val="75000"/>
                    </a:schemeClr>
                  </a:solidFill>
                </a:rPr>
                <a:t> SHOVE</a:t>
              </a:r>
              <a:endParaRPr lang="nl-NL" sz="2000" b="1" dirty="0">
                <a:solidFill>
                  <a:schemeClr val="accent5">
                    <a:lumMod val="75000"/>
                  </a:schemeClr>
                </a:solidFill>
              </a:endParaRPr>
            </a:p>
          </p:txBody>
        </p:sp>
        <p:sp>
          <p:nvSpPr>
            <p:cNvPr id="33" name="Tekstvak 32"/>
            <p:cNvSpPr txBox="1"/>
            <p:nvPr/>
          </p:nvSpPr>
          <p:spPr>
            <a:xfrm>
              <a:off x="5796136" y="4725144"/>
              <a:ext cx="2695097" cy="461665"/>
            </a:xfrm>
            <a:prstGeom prst="rect">
              <a:avLst/>
            </a:prstGeom>
            <a:noFill/>
          </p:spPr>
          <p:txBody>
            <a:bodyPr wrap="none" rtlCol="0">
              <a:spAutoFit/>
            </a:bodyPr>
            <a:lstStyle/>
            <a:p>
              <a:r>
                <a:rPr lang="nl-NL" sz="2400" b="1" dirty="0" smtClean="0">
                  <a:solidFill>
                    <a:schemeClr val="accent6">
                      <a:lumMod val="50000"/>
                    </a:schemeClr>
                  </a:solidFill>
                </a:rPr>
                <a:t>INWARD MINDSETS</a:t>
              </a:r>
              <a:endParaRPr lang="nl-NL" sz="2400" b="1" dirty="0">
                <a:solidFill>
                  <a:schemeClr val="accent6">
                    <a:lumMod val="50000"/>
                  </a:schemeClr>
                </a:solidFill>
              </a:endParaRPr>
            </a:p>
          </p:txBody>
        </p:sp>
        <p:sp>
          <p:nvSpPr>
            <p:cNvPr id="34" name="Tekstvak 33"/>
            <p:cNvSpPr txBox="1"/>
            <p:nvPr/>
          </p:nvSpPr>
          <p:spPr>
            <a:xfrm>
              <a:off x="5986148" y="3212976"/>
              <a:ext cx="3157852" cy="523220"/>
            </a:xfrm>
            <a:prstGeom prst="rect">
              <a:avLst/>
            </a:prstGeom>
            <a:noFill/>
          </p:spPr>
          <p:txBody>
            <a:bodyPr wrap="none" rtlCol="0">
              <a:spAutoFit/>
            </a:bodyPr>
            <a:lstStyle/>
            <a:p>
              <a:r>
                <a:rPr lang="nl-NL" sz="2800" dirty="0" smtClean="0">
                  <a:solidFill>
                    <a:srgbClr val="FFC000"/>
                  </a:solidFill>
                </a:rPr>
                <a:t>REWARDS/BENEFITS</a:t>
              </a:r>
              <a:endParaRPr lang="nl-NL" sz="2800" dirty="0">
                <a:solidFill>
                  <a:srgbClr val="FFC000"/>
                </a:solidFill>
              </a:endParaRPr>
            </a:p>
          </p:txBody>
        </p:sp>
        <p:sp>
          <p:nvSpPr>
            <p:cNvPr id="35" name="Tekstvak 34"/>
            <p:cNvSpPr txBox="1"/>
            <p:nvPr/>
          </p:nvSpPr>
          <p:spPr>
            <a:xfrm>
              <a:off x="1259632" y="4005064"/>
              <a:ext cx="1112805" cy="369332"/>
            </a:xfrm>
            <a:prstGeom prst="rect">
              <a:avLst/>
            </a:prstGeom>
            <a:noFill/>
          </p:spPr>
          <p:txBody>
            <a:bodyPr wrap="none" rtlCol="0">
              <a:spAutoFit/>
            </a:bodyPr>
            <a:lstStyle/>
            <a:p>
              <a:r>
                <a:rPr lang="nl-NL" b="1" dirty="0" smtClean="0">
                  <a:solidFill>
                    <a:srgbClr val="FF0000"/>
                  </a:solidFill>
                </a:rPr>
                <a:t>MOBILISE</a:t>
              </a:r>
              <a:endParaRPr lang="nl-NL" b="1" dirty="0">
                <a:solidFill>
                  <a:srgbClr val="FF0000"/>
                </a:solidFill>
              </a:endParaRPr>
            </a:p>
          </p:txBody>
        </p:sp>
        <p:sp>
          <p:nvSpPr>
            <p:cNvPr id="36" name="Tekstvak 35"/>
            <p:cNvSpPr txBox="1"/>
            <p:nvPr/>
          </p:nvSpPr>
          <p:spPr>
            <a:xfrm>
              <a:off x="323528" y="2924944"/>
              <a:ext cx="1994264" cy="523220"/>
            </a:xfrm>
            <a:prstGeom prst="rect">
              <a:avLst/>
            </a:prstGeom>
            <a:noFill/>
          </p:spPr>
          <p:txBody>
            <a:bodyPr wrap="none" rtlCol="0">
              <a:spAutoFit/>
            </a:bodyPr>
            <a:lstStyle/>
            <a:p>
              <a:r>
                <a:rPr lang="nl-NL" sz="2800" dirty="0" smtClean="0">
                  <a:solidFill>
                    <a:schemeClr val="accent6">
                      <a:lumMod val="50000"/>
                    </a:schemeClr>
                  </a:solidFill>
                </a:rPr>
                <a:t>AWARENESS</a:t>
              </a:r>
              <a:endParaRPr lang="nl-NL" sz="2800" dirty="0">
                <a:solidFill>
                  <a:schemeClr val="accent6">
                    <a:lumMod val="50000"/>
                  </a:schemeClr>
                </a:solidFill>
              </a:endParaRPr>
            </a:p>
          </p:txBody>
        </p:sp>
        <p:sp>
          <p:nvSpPr>
            <p:cNvPr id="37" name="Tekstvak 36"/>
            <p:cNvSpPr txBox="1"/>
            <p:nvPr/>
          </p:nvSpPr>
          <p:spPr>
            <a:xfrm>
              <a:off x="3563888" y="4869160"/>
              <a:ext cx="1921936" cy="523220"/>
            </a:xfrm>
            <a:prstGeom prst="rect">
              <a:avLst/>
            </a:prstGeom>
            <a:noFill/>
          </p:spPr>
          <p:txBody>
            <a:bodyPr wrap="none" rtlCol="0">
              <a:spAutoFit/>
            </a:bodyPr>
            <a:lstStyle/>
            <a:p>
              <a:r>
                <a:rPr lang="nl-NL" sz="2800" dirty="0" smtClean="0">
                  <a:solidFill>
                    <a:schemeClr val="accent6">
                      <a:lumMod val="50000"/>
                    </a:schemeClr>
                  </a:solidFill>
                </a:rPr>
                <a:t>RESISTANCE</a:t>
              </a:r>
              <a:endParaRPr lang="nl-NL" sz="2800" dirty="0">
                <a:solidFill>
                  <a:schemeClr val="accent6">
                    <a:lumMod val="50000"/>
                  </a:schemeClr>
                </a:solidFill>
              </a:endParaRPr>
            </a:p>
          </p:txBody>
        </p:sp>
        <p:sp>
          <p:nvSpPr>
            <p:cNvPr id="38" name="Tekstvak 37"/>
            <p:cNvSpPr txBox="1"/>
            <p:nvPr/>
          </p:nvSpPr>
          <p:spPr>
            <a:xfrm>
              <a:off x="2987824" y="3284984"/>
              <a:ext cx="2223942" cy="461665"/>
            </a:xfrm>
            <a:prstGeom prst="rect">
              <a:avLst/>
            </a:prstGeom>
            <a:noFill/>
          </p:spPr>
          <p:txBody>
            <a:bodyPr wrap="none" rtlCol="0">
              <a:spAutoFit/>
            </a:bodyPr>
            <a:lstStyle/>
            <a:p>
              <a:r>
                <a:rPr lang="nl-NL" sz="2400" b="1" dirty="0" smtClean="0">
                  <a:solidFill>
                    <a:schemeClr val="accent5">
                      <a:lumMod val="75000"/>
                    </a:schemeClr>
                  </a:solidFill>
                </a:rPr>
                <a:t>NUDGE THEORY</a:t>
              </a:r>
              <a:endParaRPr lang="nl-NL" b="1" dirty="0">
                <a:solidFill>
                  <a:schemeClr val="accent5">
                    <a:lumMod val="75000"/>
                  </a:schemeClr>
                </a:solidFill>
              </a:endParaRPr>
            </a:p>
          </p:txBody>
        </p:sp>
        <p:sp>
          <p:nvSpPr>
            <p:cNvPr id="39" name="Tekstvak 38"/>
            <p:cNvSpPr txBox="1"/>
            <p:nvPr/>
          </p:nvSpPr>
          <p:spPr>
            <a:xfrm>
              <a:off x="3491880" y="2492896"/>
              <a:ext cx="1893724" cy="461665"/>
            </a:xfrm>
            <a:prstGeom prst="rect">
              <a:avLst/>
            </a:prstGeom>
            <a:noFill/>
          </p:spPr>
          <p:txBody>
            <a:bodyPr wrap="none" rtlCol="0">
              <a:spAutoFit/>
            </a:bodyPr>
            <a:lstStyle/>
            <a:p>
              <a:r>
                <a:rPr lang="nl-NL" sz="2400" b="1" dirty="0" smtClean="0">
                  <a:solidFill>
                    <a:schemeClr val="accent5">
                      <a:lumMod val="75000"/>
                    </a:schemeClr>
                  </a:solidFill>
                </a:rPr>
                <a:t> FUN THEORY</a:t>
              </a:r>
              <a:endParaRPr lang="nl-NL" b="1" dirty="0">
                <a:solidFill>
                  <a:schemeClr val="accent5">
                    <a:lumMod val="75000"/>
                  </a:schemeClr>
                </a:solidFill>
              </a:endParaRPr>
            </a:p>
          </p:txBody>
        </p:sp>
        <p:sp>
          <p:nvSpPr>
            <p:cNvPr id="40" name="Tekstvak 39"/>
            <p:cNvSpPr txBox="1"/>
            <p:nvPr/>
          </p:nvSpPr>
          <p:spPr>
            <a:xfrm>
              <a:off x="6228184" y="2420888"/>
              <a:ext cx="1424364" cy="523220"/>
            </a:xfrm>
            <a:prstGeom prst="rect">
              <a:avLst/>
            </a:prstGeom>
            <a:noFill/>
          </p:spPr>
          <p:txBody>
            <a:bodyPr wrap="none" rtlCol="0">
              <a:spAutoFit/>
            </a:bodyPr>
            <a:lstStyle/>
            <a:p>
              <a:r>
                <a:rPr lang="nl-NL" sz="2800" dirty="0" smtClean="0">
                  <a:solidFill>
                    <a:schemeClr val="accent6">
                      <a:lumMod val="50000"/>
                    </a:schemeClr>
                  </a:solidFill>
                </a:rPr>
                <a:t>ENGAGE</a:t>
              </a:r>
              <a:endParaRPr lang="nl-NL" sz="2800" dirty="0">
                <a:solidFill>
                  <a:schemeClr val="accent6">
                    <a:lumMod val="50000"/>
                  </a:schemeClr>
                </a:solidFill>
              </a:endParaRPr>
            </a:p>
          </p:txBody>
        </p:sp>
        <p:sp>
          <p:nvSpPr>
            <p:cNvPr id="41" name="Tekstvak 40"/>
            <p:cNvSpPr txBox="1"/>
            <p:nvPr/>
          </p:nvSpPr>
          <p:spPr>
            <a:xfrm>
              <a:off x="1619672" y="2636912"/>
              <a:ext cx="1619289" cy="369332"/>
            </a:xfrm>
            <a:prstGeom prst="rect">
              <a:avLst/>
            </a:prstGeom>
            <a:noFill/>
          </p:spPr>
          <p:txBody>
            <a:bodyPr wrap="none" rtlCol="0">
              <a:spAutoFit/>
            </a:bodyPr>
            <a:lstStyle/>
            <a:p>
              <a:r>
                <a:rPr lang="nl-NL" b="1" dirty="0" smtClean="0">
                  <a:solidFill>
                    <a:schemeClr val="accent6">
                      <a:lumMod val="75000"/>
                    </a:schemeClr>
                  </a:solidFill>
                </a:rPr>
                <a:t>COMMITMENT</a:t>
              </a:r>
              <a:endParaRPr lang="nl-NL" b="1" dirty="0">
                <a:solidFill>
                  <a:schemeClr val="accent6">
                    <a:lumMod val="75000"/>
                  </a:schemeClr>
                </a:solidFill>
              </a:endParaRPr>
            </a:p>
          </p:txBody>
        </p:sp>
        <p:sp>
          <p:nvSpPr>
            <p:cNvPr id="42" name="Tekstvak 41"/>
            <p:cNvSpPr txBox="1"/>
            <p:nvPr/>
          </p:nvSpPr>
          <p:spPr>
            <a:xfrm>
              <a:off x="1187624" y="3356992"/>
              <a:ext cx="1679627" cy="369332"/>
            </a:xfrm>
            <a:prstGeom prst="rect">
              <a:avLst/>
            </a:prstGeom>
            <a:noFill/>
          </p:spPr>
          <p:txBody>
            <a:bodyPr wrap="none" rtlCol="0">
              <a:spAutoFit/>
            </a:bodyPr>
            <a:lstStyle/>
            <a:p>
              <a:r>
                <a:rPr lang="nl-NL" b="1" dirty="0" smtClean="0">
                  <a:solidFill>
                    <a:schemeClr val="accent6">
                      <a:lumMod val="75000"/>
                    </a:schemeClr>
                  </a:solidFill>
                </a:rPr>
                <a:t>EVIDENCE BASE</a:t>
              </a:r>
              <a:endParaRPr lang="nl-NL" b="1" dirty="0">
                <a:solidFill>
                  <a:schemeClr val="accent6">
                    <a:lumMod val="75000"/>
                  </a:schemeClr>
                </a:solidFill>
              </a:endParaRPr>
            </a:p>
          </p:txBody>
        </p:sp>
        <p:sp>
          <p:nvSpPr>
            <p:cNvPr id="43" name="Tekstvak 42"/>
            <p:cNvSpPr txBox="1"/>
            <p:nvPr/>
          </p:nvSpPr>
          <p:spPr>
            <a:xfrm>
              <a:off x="827584" y="4437112"/>
              <a:ext cx="3737562" cy="369332"/>
            </a:xfrm>
            <a:prstGeom prst="rect">
              <a:avLst/>
            </a:prstGeom>
            <a:noFill/>
          </p:spPr>
          <p:txBody>
            <a:bodyPr wrap="none" rtlCol="0">
              <a:spAutoFit/>
            </a:bodyPr>
            <a:lstStyle/>
            <a:p>
              <a:r>
                <a:rPr lang="nl-NL" b="1" dirty="0" smtClean="0">
                  <a:solidFill>
                    <a:schemeClr val="accent6">
                      <a:lumMod val="75000"/>
                    </a:schemeClr>
                  </a:solidFill>
                </a:rPr>
                <a:t>TRANSFORMATIONAL/INCREMENTAL</a:t>
              </a:r>
              <a:endParaRPr lang="nl-NL" b="1" dirty="0">
                <a:solidFill>
                  <a:schemeClr val="accent6">
                    <a:lumMod val="75000"/>
                  </a:schemeClr>
                </a:solidFill>
              </a:endParaRPr>
            </a:p>
          </p:txBody>
        </p:sp>
        <p:sp>
          <p:nvSpPr>
            <p:cNvPr id="44" name="Tekstvak 43"/>
            <p:cNvSpPr txBox="1"/>
            <p:nvPr/>
          </p:nvSpPr>
          <p:spPr>
            <a:xfrm>
              <a:off x="899592" y="4797152"/>
              <a:ext cx="2709203" cy="369332"/>
            </a:xfrm>
            <a:prstGeom prst="rect">
              <a:avLst/>
            </a:prstGeom>
            <a:noFill/>
          </p:spPr>
          <p:txBody>
            <a:bodyPr wrap="none" rtlCol="0">
              <a:spAutoFit/>
            </a:bodyPr>
            <a:lstStyle/>
            <a:p>
              <a:r>
                <a:rPr lang="nl-NL" b="1" dirty="0" smtClean="0">
                  <a:solidFill>
                    <a:schemeClr val="accent6">
                      <a:lumMod val="75000"/>
                    </a:schemeClr>
                  </a:solidFill>
                </a:rPr>
                <a:t>PERFORMANCE FEEDBACK</a:t>
              </a:r>
              <a:endParaRPr lang="nl-NL" b="1" dirty="0">
                <a:solidFill>
                  <a:schemeClr val="accent6">
                    <a:lumMod val="75000"/>
                  </a:schemeClr>
                </a:solidFill>
              </a:endParaRPr>
            </a:p>
          </p:txBody>
        </p:sp>
        <p:sp>
          <p:nvSpPr>
            <p:cNvPr id="45" name="Tekstvak 44"/>
            <p:cNvSpPr txBox="1"/>
            <p:nvPr/>
          </p:nvSpPr>
          <p:spPr>
            <a:xfrm>
              <a:off x="4788024" y="2060848"/>
              <a:ext cx="4343881" cy="584775"/>
            </a:xfrm>
            <a:prstGeom prst="rect">
              <a:avLst/>
            </a:prstGeom>
            <a:noFill/>
          </p:spPr>
          <p:txBody>
            <a:bodyPr wrap="none" rtlCol="0">
              <a:spAutoFit/>
            </a:bodyPr>
            <a:lstStyle/>
            <a:p>
              <a:r>
                <a:rPr lang="nl-NL" sz="3200" b="1" dirty="0" smtClean="0">
                  <a:solidFill>
                    <a:schemeClr val="accent5">
                      <a:lumMod val="75000"/>
                    </a:schemeClr>
                  </a:solidFill>
                </a:rPr>
                <a:t>BEHAVIOURAL</a:t>
              </a:r>
              <a:r>
                <a:rPr lang="nl-NL" sz="3200" b="1" dirty="0" smtClean="0">
                  <a:solidFill>
                    <a:schemeClr val="accent6">
                      <a:lumMod val="50000"/>
                    </a:schemeClr>
                  </a:solidFill>
                </a:rPr>
                <a:t> </a:t>
              </a:r>
              <a:r>
                <a:rPr lang="nl-NL" sz="3200" b="1" dirty="0" smtClean="0">
                  <a:solidFill>
                    <a:schemeClr val="accent5">
                      <a:lumMod val="75000"/>
                    </a:schemeClr>
                  </a:solidFill>
                </a:rPr>
                <a:t>INSIGHTS</a:t>
              </a:r>
              <a:endParaRPr lang="nl-NL" sz="2400" b="1" dirty="0">
                <a:solidFill>
                  <a:schemeClr val="accent5">
                    <a:lumMod val="75000"/>
                  </a:schemeClr>
                </a:solidFill>
              </a:endParaRPr>
            </a:p>
          </p:txBody>
        </p:sp>
        <p:sp>
          <p:nvSpPr>
            <p:cNvPr id="46" name="Tekstvak 45"/>
            <p:cNvSpPr txBox="1"/>
            <p:nvPr/>
          </p:nvSpPr>
          <p:spPr>
            <a:xfrm>
              <a:off x="395536" y="2420888"/>
              <a:ext cx="1225977" cy="369332"/>
            </a:xfrm>
            <a:prstGeom prst="rect">
              <a:avLst/>
            </a:prstGeom>
            <a:noFill/>
          </p:spPr>
          <p:txBody>
            <a:bodyPr wrap="none" rtlCol="0">
              <a:spAutoFit/>
            </a:bodyPr>
            <a:lstStyle/>
            <a:p>
              <a:r>
                <a:rPr lang="nl-NL" b="1" dirty="0" smtClean="0">
                  <a:solidFill>
                    <a:schemeClr val="accent6">
                      <a:lumMod val="75000"/>
                    </a:schemeClr>
                  </a:solidFill>
                </a:rPr>
                <a:t>SPONSORS</a:t>
              </a:r>
              <a:endParaRPr lang="nl-NL" b="1" dirty="0">
                <a:solidFill>
                  <a:schemeClr val="accent6">
                    <a:lumMod val="75000"/>
                  </a:schemeClr>
                </a:solidFill>
              </a:endParaRPr>
            </a:p>
          </p:txBody>
        </p:sp>
        <p:sp>
          <p:nvSpPr>
            <p:cNvPr id="47" name="Tekstvak 46"/>
            <p:cNvSpPr txBox="1"/>
            <p:nvPr/>
          </p:nvSpPr>
          <p:spPr>
            <a:xfrm>
              <a:off x="1403648" y="5301208"/>
              <a:ext cx="2340577" cy="461665"/>
            </a:xfrm>
            <a:prstGeom prst="rect">
              <a:avLst/>
            </a:prstGeom>
            <a:noFill/>
          </p:spPr>
          <p:txBody>
            <a:bodyPr wrap="none" rtlCol="0">
              <a:spAutoFit/>
            </a:bodyPr>
            <a:lstStyle/>
            <a:p>
              <a:r>
                <a:rPr lang="nl-NL" sz="2400" dirty="0" smtClean="0">
                  <a:solidFill>
                    <a:srgbClr val="C00000"/>
                  </a:solidFill>
                </a:rPr>
                <a:t>ACCOUNTABILITY</a:t>
              </a:r>
              <a:endParaRPr lang="nl-NL" sz="2400" dirty="0">
                <a:solidFill>
                  <a:srgbClr val="C00000"/>
                </a:solidFill>
              </a:endParaRPr>
            </a:p>
          </p:txBody>
        </p:sp>
        <p:sp>
          <p:nvSpPr>
            <p:cNvPr id="48" name="Tekstvak 47"/>
            <p:cNvSpPr txBox="1"/>
            <p:nvPr/>
          </p:nvSpPr>
          <p:spPr>
            <a:xfrm>
              <a:off x="4690152" y="5157192"/>
              <a:ext cx="4001801" cy="461665"/>
            </a:xfrm>
            <a:prstGeom prst="rect">
              <a:avLst/>
            </a:prstGeom>
            <a:noFill/>
          </p:spPr>
          <p:txBody>
            <a:bodyPr wrap="none" rtlCol="0">
              <a:spAutoFit/>
            </a:bodyPr>
            <a:lstStyle/>
            <a:p>
              <a:r>
                <a:rPr lang="nl-NL" sz="2400" dirty="0" smtClean="0">
                  <a:solidFill>
                    <a:srgbClr val="C00000"/>
                  </a:solidFill>
                </a:rPr>
                <a:t>GOVERNANCE/MANAGEMENT</a:t>
              </a:r>
              <a:endParaRPr lang="nl-NL" sz="2400" dirty="0">
                <a:solidFill>
                  <a:srgbClr val="C00000"/>
                </a:solidFill>
              </a:endParaRPr>
            </a:p>
          </p:txBody>
        </p:sp>
        <p:sp>
          <p:nvSpPr>
            <p:cNvPr id="49" name="Tekstvak 48"/>
            <p:cNvSpPr txBox="1"/>
            <p:nvPr/>
          </p:nvSpPr>
          <p:spPr>
            <a:xfrm>
              <a:off x="3491880" y="5517232"/>
              <a:ext cx="1772216" cy="523220"/>
            </a:xfrm>
            <a:prstGeom prst="rect">
              <a:avLst/>
            </a:prstGeom>
            <a:noFill/>
          </p:spPr>
          <p:txBody>
            <a:bodyPr wrap="none" rtlCol="0">
              <a:spAutoFit/>
            </a:bodyPr>
            <a:lstStyle/>
            <a:p>
              <a:r>
                <a:rPr lang="nl-NL" sz="2800" dirty="0" smtClean="0">
                  <a:solidFill>
                    <a:srgbClr val="FFC000"/>
                  </a:solidFill>
                </a:rPr>
                <a:t>ATTITUDES</a:t>
              </a:r>
              <a:endParaRPr lang="nl-NL" sz="2800" dirty="0">
                <a:solidFill>
                  <a:srgbClr val="FFC000"/>
                </a:solidFill>
              </a:endParaRPr>
            </a:p>
          </p:txBody>
        </p:sp>
      </p:grpSp>
      <p:sp>
        <p:nvSpPr>
          <p:cNvPr id="50" name="Title 1"/>
          <p:cNvSpPr>
            <a:spLocks noGrp="1"/>
          </p:cNvSpPr>
          <p:nvPr>
            <p:ph type="title"/>
          </p:nvPr>
        </p:nvSpPr>
        <p:spPr>
          <a:xfrm>
            <a:off x="2194560" y="0"/>
            <a:ext cx="7793502" cy="801858"/>
          </a:xfrm>
        </p:spPr>
        <p:txBody>
          <a:bodyPr>
            <a:normAutofit/>
          </a:bodyPr>
          <a:lstStyle/>
          <a:p>
            <a:r>
              <a:rPr lang="en-US" sz="3600" b="1" dirty="0" smtClean="0"/>
              <a:t>BEHAVIOUR CHANGE</a:t>
            </a:r>
            <a:endParaRPr lang="en-US" b="1" dirty="0"/>
          </a:p>
        </p:txBody>
      </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37</a:t>
            </a:fld>
            <a:endParaRPr lang="en-US"/>
          </a:p>
        </p:txBody>
      </p:sp>
      <p:sp>
        <p:nvSpPr>
          <p:cNvPr id="6" name="Rectangle 3"/>
          <p:cNvSpPr txBox="1">
            <a:spLocks noChangeArrowheads="1"/>
          </p:cNvSpPr>
          <p:nvPr/>
        </p:nvSpPr>
        <p:spPr>
          <a:xfrm>
            <a:off x="1026942" y="1969478"/>
            <a:ext cx="9903655" cy="3727938"/>
          </a:xfrm>
          <a:prstGeom prst="rect">
            <a:avLst/>
          </a:prstGeom>
          <a:solidFill>
            <a:schemeClr val="accent6">
              <a:lumMod val="75000"/>
            </a:schemeClr>
          </a:solidFill>
        </p:spPr>
        <p:txBody>
          <a:bodyPr/>
          <a:lstStyle/>
          <a:p>
            <a:pPr marL="342900" indent="-342900" eaLnBrk="1" hangingPunct="1">
              <a:spcBef>
                <a:spcPct val="20000"/>
              </a:spcBef>
              <a:defRPr/>
            </a:pPr>
            <a:endParaRPr lang="en-GB" sz="2400" b="1" kern="0" dirty="0">
              <a:solidFill>
                <a:srgbClr val="FFC000"/>
              </a:solidFill>
              <a:latin typeface="Calibri" pitchFamily="34" charset="0"/>
              <a:ea typeface="Verdana" pitchFamily="34" charset="0"/>
              <a:cs typeface="Calibri" pitchFamily="34" charset="0"/>
            </a:endParaRPr>
          </a:p>
          <a:p>
            <a:pPr marL="342900" indent="-342900" eaLnBrk="1" hangingPunct="1">
              <a:spcBef>
                <a:spcPct val="20000"/>
              </a:spcBef>
              <a:defRPr/>
            </a:pPr>
            <a:r>
              <a:rPr lang="en-GB" sz="2800" kern="0" dirty="0" smtClean="0">
                <a:solidFill>
                  <a:schemeClr val="bg1"/>
                </a:solidFill>
                <a:latin typeface="Calibri" pitchFamily="34" charset="0"/>
                <a:ea typeface="Verdana" pitchFamily="34" charset="0"/>
                <a:cs typeface="Calibri" pitchFamily="34" charset="0"/>
              </a:rPr>
              <a:t>SPONTANEOUS ENGAGEMENT – VOLUNTARY BEHAVIOUR CHANGE</a:t>
            </a:r>
          </a:p>
          <a:p>
            <a:pPr marL="342900" indent="-342900" eaLnBrk="1" hangingPunct="1">
              <a:spcBef>
                <a:spcPct val="20000"/>
              </a:spcBef>
              <a:defRPr/>
            </a:pPr>
            <a:endParaRPr lang="en-GB" sz="2800" kern="0" dirty="0" smtClean="0">
              <a:solidFill>
                <a:schemeClr val="bg1"/>
              </a:solidFill>
              <a:latin typeface="Calibri" pitchFamily="34" charset="0"/>
              <a:ea typeface="Verdana" pitchFamily="34" charset="0"/>
              <a:cs typeface="Calibri" pitchFamily="34" charset="0"/>
            </a:endParaRPr>
          </a:p>
          <a:p>
            <a:pPr marL="342900" indent="-342900" eaLnBrk="1" hangingPunct="1">
              <a:spcBef>
                <a:spcPct val="20000"/>
              </a:spcBef>
              <a:buFont typeface="Arial" pitchFamily="34" charset="0"/>
              <a:buChar char="•"/>
              <a:defRPr/>
            </a:pPr>
            <a:r>
              <a:rPr lang="en-GB" sz="2400" kern="0" dirty="0" smtClean="0">
                <a:solidFill>
                  <a:schemeClr val="bg1"/>
                </a:solidFill>
                <a:latin typeface="Calibri" pitchFamily="34" charset="0"/>
                <a:ea typeface="Verdana" pitchFamily="34" charset="0"/>
                <a:cs typeface="Calibri" pitchFamily="34" charset="0"/>
              </a:rPr>
              <a:t>Communication</a:t>
            </a:r>
          </a:p>
          <a:p>
            <a:pPr marL="342900" indent="-342900" eaLnBrk="1" hangingPunct="1">
              <a:spcBef>
                <a:spcPct val="20000"/>
              </a:spcBef>
              <a:buFont typeface="Arial" pitchFamily="34" charset="0"/>
              <a:buChar char="•"/>
              <a:defRPr/>
            </a:pPr>
            <a:r>
              <a:rPr lang="en-GB" sz="2400" kern="0" dirty="0" smtClean="0">
                <a:solidFill>
                  <a:schemeClr val="bg1"/>
                </a:solidFill>
                <a:latin typeface="Calibri" pitchFamily="34" charset="0"/>
                <a:ea typeface="Verdana" pitchFamily="34" charset="0"/>
                <a:cs typeface="Calibri" pitchFamily="34" charset="0"/>
              </a:rPr>
              <a:t>Data, Information, Evidence base</a:t>
            </a:r>
          </a:p>
          <a:p>
            <a:pPr marL="342900" indent="-342900" eaLnBrk="1" hangingPunct="1">
              <a:spcBef>
                <a:spcPct val="20000"/>
              </a:spcBef>
              <a:buFont typeface="Arial" pitchFamily="34" charset="0"/>
              <a:buChar char="•"/>
              <a:defRPr/>
            </a:pPr>
            <a:r>
              <a:rPr lang="en-GB" sz="2400" kern="0" dirty="0" smtClean="0">
                <a:solidFill>
                  <a:schemeClr val="bg1"/>
                </a:solidFill>
                <a:latin typeface="Calibri" pitchFamily="34" charset="0"/>
                <a:ea typeface="Verdana" pitchFamily="34" charset="0"/>
                <a:cs typeface="Calibri" pitchFamily="34" charset="0"/>
              </a:rPr>
              <a:t>Awareness </a:t>
            </a:r>
          </a:p>
          <a:p>
            <a:pPr marL="342900" indent="-342900" eaLnBrk="1" hangingPunct="1">
              <a:spcBef>
                <a:spcPct val="20000"/>
              </a:spcBef>
              <a:buFont typeface="Arial" pitchFamily="34" charset="0"/>
              <a:buChar char="•"/>
              <a:defRPr/>
            </a:pPr>
            <a:r>
              <a:rPr lang="en-GB" sz="2400" kern="0" dirty="0" smtClean="0">
                <a:solidFill>
                  <a:schemeClr val="bg1"/>
                </a:solidFill>
                <a:latin typeface="Calibri" pitchFamily="34" charset="0"/>
                <a:ea typeface="Verdana" pitchFamily="34" charset="0"/>
                <a:cs typeface="Calibri" pitchFamily="34" charset="0"/>
              </a:rPr>
              <a:t>Individual/Group/Corporate Responsibility</a:t>
            </a:r>
          </a:p>
          <a:p>
            <a:pPr marL="342900" indent="-342900" eaLnBrk="1" hangingPunct="1">
              <a:spcBef>
                <a:spcPct val="20000"/>
              </a:spcBef>
              <a:buFont typeface="Arial" pitchFamily="34" charset="0"/>
              <a:buChar char="•"/>
              <a:defRPr/>
            </a:pPr>
            <a:r>
              <a:rPr lang="en-GB" sz="2400" kern="0" dirty="0" smtClean="0">
                <a:solidFill>
                  <a:schemeClr val="bg1"/>
                </a:solidFill>
                <a:latin typeface="Calibri" pitchFamily="34" charset="0"/>
                <a:ea typeface="Verdana" pitchFamily="34" charset="0"/>
                <a:cs typeface="Calibri" pitchFamily="34" charset="0"/>
              </a:rPr>
              <a:t>Accountability</a:t>
            </a:r>
          </a:p>
          <a:p>
            <a:pPr marL="180000" indent="-342900" eaLnBrk="1" hangingPunct="1">
              <a:spcBef>
                <a:spcPct val="20000"/>
              </a:spcBef>
              <a:defRPr/>
            </a:pPr>
            <a:endParaRPr lang="en-GB" sz="2400" kern="0" dirty="0">
              <a:solidFill>
                <a:schemeClr val="bg1"/>
              </a:solidFill>
              <a:latin typeface="Calibri" pitchFamily="34" charset="0"/>
              <a:ea typeface="Verdana" pitchFamily="34" charset="0"/>
              <a:cs typeface="Calibri" pitchFamily="34" charset="0"/>
            </a:endParaRPr>
          </a:p>
          <a:p>
            <a:pPr marL="180000" indent="-342900">
              <a:spcBef>
                <a:spcPct val="20000"/>
              </a:spcBef>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defRPr/>
            </a:pPr>
            <a:endParaRPr lang="en-GB" sz="2400" kern="0" dirty="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kern="0" dirty="0">
              <a:solidFill>
                <a:srgbClr val="FFC000"/>
              </a:solidFill>
              <a:latin typeface="Calibri" pitchFamily="34" charset="0"/>
              <a:ea typeface="Verdana" pitchFamily="34" charset="0"/>
              <a:cs typeface="Calibri" pitchFamily="34" charset="0"/>
            </a:endParaRPr>
          </a:p>
        </p:txBody>
      </p:sp>
      <p:sp>
        <p:nvSpPr>
          <p:cNvPr id="7" name="Title 1"/>
          <p:cNvSpPr>
            <a:spLocks noGrp="1"/>
          </p:cNvSpPr>
          <p:nvPr>
            <p:ph type="title"/>
          </p:nvPr>
        </p:nvSpPr>
        <p:spPr>
          <a:xfrm>
            <a:off x="2180493" y="548641"/>
            <a:ext cx="7793502" cy="970670"/>
          </a:xfrm>
        </p:spPr>
        <p:txBody>
          <a:bodyPr>
            <a:normAutofit fontScale="90000"/>
          </a:bodyPr>
          <a:lstStyle/>
          <a:p>
            <a:r>
              <a:rPr lang="en-US" sz="3600" b="1" dirty="0" smtClean="0"/>
              <a:t>COMMUNITY MOBILISATION:</a:t>
            </a:r>
            <a:br>
              <a:rPr lang="en-US" sz="3600" b="1" dirty="0" smtClean="0"/>
            </a:br>
            <a:r>
              <a:rPr lang="en-US" sz="3600" b="1" dirty="0" smtClean="0"/>
              <a:t>CHANGING ATTITUDES/HABITS/PRACTICE/</a:t>
            </a:r>
            <a:br>
              <a:rPr lang="en-US" sz="3600" b="1" dirty="0" smtClean="0"/>
            </a:br>
            <a:r>
              <a:rPr lang="en-US" sz="3600" b="1" dirty="0" smtClean="0"/>
              <a:t>DEGREES OF INVOVEMENT</a:t>
            </a:r>
            <a:br>
              <a:rPr lang="en-US" sz="3600" b="1" dirty="0" smtClean="0"/>
            </a:br>
            <a:endParaRPr lang="en-US" b="1" dirty="0"/>
          </a:p>
        </p:txBody>
      </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8966" y="365125"/>
            <a:ext cx="7540283" cy="1325563"/>
          </a:xfrm>
        </p:spPr>
        <p:txBody>
          <a:bodyPr>
            <a:normAutofit/>
          </a:bodyPr>
          <a:lstStyle/>
          <a:p>
            <a:r>
              <a:rPr lang="en-US" sz="3600" b="1" dirty="0" smtClean="0"/>
              <a:t>CEOs, why not start to give a good example and leave the car at home!</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38</a:t>
            </a:fld>
            <a:endParaRPr lang="en-US" dirty="0"/>
          </a:p>
        </p:txBody>
      </p:sp>
      <p:sp>
        <p:nvSpPr>
          <p:cNvPr id="6" name="Title 1"/>
          <p:cNvSpPr txBox="1">
            <a:spLocks/>
          </p:cNvSpPr>
          <p:nvPr/>
        </p:nvSpPr>
        <p:spPr>
          <a:xfrm>
            <a:off x="490023" y="1671076"/>
            <a:ext cx="11298703" cy="423735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CEO Nicolas </a:t>
            </a:r>
            <a:r>
              <a:rPr kumimoji="0" lang="en-US" sz="2800" b="1" i="0" u="none" strike="noStrike" kern="1200" cap="none" spc="0" normalizeH="0" baseline="0" noProof="0" dirty="0" err="1" smtClean="0">
                <a:ln>
                  <a:noFill/>
                </a:ln>
                <a:solidFill>
                  <a:schemeClr val="tx1"/>
                </a:solidFill>
                <a:effectLst/>
                <a:uLnTx/>
                <a:uFillTx/>
                <a:latin typeface="+mj-lt"/>
                <a:ea typeface="+mj-ea"/>
                <a:cs typeface="+mj-cs"/>
              </a:rPr>
              <a:t>Bearelle</a:t>
            </a:r>
            <a:r>
              <a:rPr kumimoji="0" lang="en-US" sz="28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800" b="1" i="0" u="none" strike="noStrike" kern="1200" cap="none" spc="0" normalizeH="0" noProof="0" dirty="0" smtClean="0">
                <a:ln>
                  <a:noFill/>
                </a:ln>
                <a:solidFill>
                  <a:schemeClr val="tx1"/>
                </a:solidFill>
                <a:effectLst/>
                <a:uLnTx/>
                <a:uFillTx/>
                <a:latin typeface="+mj-lt"/>
                <a:ea typeface="+mj-ea"/>
                <a:cs typeface="+mj-cs"/>
              </a:rPr>
              <a:t> Real Estate Development Company: Ghent, Belgium</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2800" b="1" dirty="0" smtClean="0">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noProof="0" dirty="0" smtClean="0">
                <a:ln>
                  <a:noFill/>
                </a:ln>
                <a:solidFill>
                  <a:schemeClr val="tx1"/>
                </a:solidFill>
                <a:effectLst/>
                <a:uLnTx/>
                <a:uFillTx/>
                <a:latin typeface="+mj-lt"/>
                <a:ea typeface="+mj-ea"/>
                <a:cs typeface="+mj-cs"/>
              </a:rPr>
              <a:t>“Car in car out – meeting in meeting out is the norm for most CEOs”</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200" b="1" dirty="0" smtClean="0">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noProof="0" dirty="0" smtClean="0">
                <a:ln>
                  <a:noFill/>
                </a:ln>
                <a:solidFill>
                  <a:schemeClr val="tx1"/>
                </a:solidFill>
                <a:effectLst/>
                <a:uLnTx/>
                <a:uFillTx/>
                <a:latin typeface="+mj-lt"/>
                <a:ea typeface="+mj-ea"/>
                <a:cs typeface="+mj-cs"/>
              </a:rPr>
              <a:t>“I </a:t>
            </a:r>
            <a:r>
              <a:rPr kumimoji="0" lang="en-US" sz="2400" b="1" i="0" u="none" strike="noStrike" kern="1200" cap="none" spc="0" normalizeH="0" noProof="0" dirty="0" err="1" smtClean="0">
                <a:ln>
                  <a:noFill/>
                </a:ln>
                <a:solidFill>
                  <a:schemeClr val="tx1"/>
                </a:solidFill>
                <a:effectLst/>
                <a:uLnTx/>
                <a:uFillTx/>
                <a:latin typeface="+mj-lt"/>
                <a:ea typeface="+mj-ea"/>
                <a:cs typeface="+mj-cs"/>
              </a:rPr>
              <a:t>almos</a:t>
            </a:r>
            <a:r>
              <a:rPr lang="en-US" sz="2400" b="1" dirty="0" smtClean="0">
                <a:latin typeface="+mj-lt"/>
                <a:ea typeface="+mj-ea"/>
                <a:cs typeface="+mj-cs"/>
              </a:rPr>
              <a:t>t never drive into Brussels and consciously use train, tram, taxi or bicycle as much as possible. In the car you lose time in traffic, in the train I can be more productive, answering mails, preparing meetings, writing reports” </a:t>
            </a:r>
            <a:endParaRPr kumimoji="0" lang="en-US" sz="2400" b="1" i="0" u="none" strike="noStrike" kern="1200" cap="none" spc="0" normalizeH="0" noProof="0" dirty="0" smtClean="0">
              <a:ln>
                <a:noFill/>
              </a:ln>
              <a:solidFill>
                <a:schemeClr val="tx1"/>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200" b="1" baseline="0" dirty="0" smtClean="0">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noProof="0" dirty="0" smtClean="0">
                <a:ln>
                  <a:noFill/>
                </a:ln>
                <a:solidFill>
                  <a:schemeClr val="tx1"/>
                </a:solidFill>
                <a:effectLst/>
                <a:uLnTx/>
                <a:uFillTx/>
                <a:latin typeface="+mj-lt"/>
                <a:ea typeface="+mj-ea"/>
                <a:cs typeface="+mj-cs"/>
              </a:rPr>
              <a:t>“All our new company cars are electric or hybrid”</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200" b="1" dirty="0" smtClean="0">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noProof="0" dirty="0" smtClean="0">
                <a:ln>
                  <a:noFill/>
                </a:ln>
                <a:solidFill>
                  <a:schemeClr val="tx1"/>
                </a:solidFill>
                <a:effectLst/>
                <a:uLnTx/>
                <a:uFillTx/>
                <a:latin typeface="+mj-lt"/>
                <a:ea typeface="+mj-ea"/>
                <a:cs typeface="+mj-cs"/>
              </a:rPr>
              <a:t>“We </a:t>
            </a:r>
            <a:r>
              <a:rPr kumimoji="0" lang="en-US" sz="2400" b="1" i="0" u="none" strike="noStrike" kern="1200" cap="none" spc="0" normalizeH="0" noProof="0" dirty="0" err="1" smtClean="0">
                <a:ln>
                  <a:noFill/>
                </a:ln>
                <a:solidFill>
                  <a:schemeClr val="tx1"/>
                </a:solidFill>
                <a:effectLst/>
                <a:uLnTx/>
                <a:uFillTx/>
                <a:latin typeface="+mj-lt"/>
                <a:ea typeface="+mj-ea"/>
                <a:cs typeface="+mj-cs"/>
              </a:rPr>
              <a:t>organise</a:t>
            </a:r>
            <a:r>
              <a:rPr kumimoji="0" lang="en-US" sz="2400" b="1" i="0" u="none" strike="noStrike" kern="1200" cap="none" spc="0" normalizeH="0" noProof="0" dirty="0" smtClean="0">
                <a:ln>
                  <a:noFill/>
                </a:ln>
                <a:solidFill>
                  <a:schemeClr val="tx1"/>
                </a:solidFill>
                <a:effectLst/>
                <a:uLnTx/>
                <a:uFillTx/>
                <a:latin typeface="+mj-lt"/>
                <a:ea typeface="+mj-ea"/>
                <a:cs typeface="+mj-cs"/>
              </a:rPr>
              <a:t> a Low Impact Week where the whole company (30 employees) makes as much effort as possible to lower the ecological footprint of our activity”</a:t>
            </a:r>
            <a:endParaRPr kumimoji="0" lang="en-US" sz="24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5701824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39</a:t>
            </a:fld>
            <a:endParaRPr lang="en-US"/>
          </a:p>
        </p:txBody>
      </p:sp>
      <p:sp>
        <p:nvSpPr>
          <p:cNvPr id="6" name="Rectangle 3"/>
          <p:cNvSpPr txBox="1">
            <a:spLocks noChangeArrowheads="1"/>
          </p:cNvSpPr>
          <p:nvPr/>
        </p:nvSpPr>
        <p:spPr>
          <a:xfrm>
            <a:off x="1026942" y="1969478"/>
            <a:ext cx="9903655" cy="3727938"/>
          </a:xfrm>
          <a:prstGeom prst="rect">
            <a:avLst/>
          </a:prstGeom>
          <a:solidFill>
            <a:schemeClr val="accent6">
              <a:lumMod val="75000"/>
            </a:schemeClr>
          </a:solidFill>
        </p:spPr>
        <p:txBody>
          <a:bodyPr/>
          <a:lstStyle/>
          <a:p>
            <a:pPr marL="342900" indent="-342900" eaLnBrk="1" hangingPunct="1">
              <a:spcBef>
                <a:spcPct val="20000"/>
              </a:spcBef>
              <a:defRPr/>
            </a:pPr>
            <a:endParaRPr lang="en-GB" sz="2400" b="1" kern="0" dirty="0">
              <a:solidFill>
                <a:srgbClr val="FFC000"/>
              </a:solidFill>
              <a:latin typeface="Calibri" pitchFamily="34" charset="0"/>
              <a:ea typeface="Verdana" pitchFamily="34" charset="0"/>
              <a:cs typeface="Calibri" pitchFamily="34" charset="0"/>
            </a:endParaRPr>
          </a:p>
          <a:p>
            <a:pPr marL="342900" indent="-342900" eaLnBrk="1" hangingPunct="1">
              <a:spcBef>
                <a:spcPct val="20000"/>
              </a:spcBef>
              <a:defRPr/>
            </a:pPr>
            <a:r>
              <a:rPr lang="en-GB" sz="2800" kern="0" dirty="0" smtClean="0">
                <a:solidFill>
                  <a:schemeClr val="bg1"/>
                </a:solidFill>
                <a:latin typeface="Calibri" pitchFamily="34" charset="0"/>
                <a:ea typeface="Verdana" pitchFamily="34" charset="0"/>
                <a:cs typeface="Calibri" pitchFamily="34" charset="0"/>
              </a:rPr>
              <a:t>REGULATION DRIVEN BEHAVIOUR CHANGE</a:t>
            </a:r>
          </a:p>
          <a:p>
            <a:pPr marL="342900" indent="-342900" eaLnBrk="1" hangingPunct="1">
              <a:spcBef>
                <a:spcPct val="20000"/>
              </a:spcBef>
              <a:defRPr/>
            </a:pPr>
            <a:endParaRPr lang="en-GB" sz="2800" kern="0" dirty="0" smtClean="0">
              <a:solidFill>
                <a:schemeClr val="bg1"/>
              </a:solidFill>
              <a:latin typeface="Calibri" pitchFamily="34" charset="0"/>
              <a:ea typeface="Verdana" pitchFamily="34" charset="0"/>
              <a:cs typeface="Calibri" pitchFamily="34" charset="0"/>
            </a:endParaRPr>
          </a:p>
          <a:p>
            <a:pPr marL="342900" indent="-342900" eaLnBrk="1" hangingPunct="1">
              <a:spcBef>
                <a:spcPct val="20000"/>
              </a:spcBef>
              <a:buFont typeface="Arial" pitchFamily="34" charset="0"/>
              <a:buChar char="•"/>
              <a:defRPr/>
            </a:pPr>
            <a:r>
              <a:rPr lang="en-GB" sz="2400" kern="0" dirty="0" smtClean="0">
                <a:solidFill>
                  <a:schemeClr val="bg1"/>
                </a:solidFill>
                <a:latin typeface="Calibri" pitchFamily="34" charset="0"/>
                <a:ea typeface="Verdana" pitchFamily="34" charset="0"/>
                <a:cs typeface="Calibri" pitchFamily="34" charset="0"/>
              </a:rPr>
              <a:t>Prohibition of smoking in public places</a:t>
            </a:r>
            <a:endParaRPr lang="en-GB" sz="2400" kern="0" dirty="0">
              <a:solidFill>
                <a:schemeClr val="bg1"/>
              </a:solidFill>
              <a:latin typeface="Calibri" pitchFamily="34" charset="0"/>
              <a:ea typeface="Verdana" pitchFamily="34" charset="0"/>
              <a:cs typeface="Calibri" pitchFamily="34" charset="0"/>
            </a:endParaRPr>
          </a:p>
          <a:p>
            <a:pPr marL="180000" indent="-342900">
              <a:spcBef>
                <a:spcPct val="20000"/>
              </a:spcBef>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defRPr/>
            </a:pPr>
            <a:endParaRPr lang="en-GB" sz="2400" kern="0" dirty="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kern="0" dirty="0">
              <a:solidFill>
                <a:srgbClr val="FFC000"/>
              </a:solidFill>
              <a:latin typeface="Calibri" pitchFamily="34" charset="0"/>
              <a:ea typeface="Verdana" pitchFamily="34" charset="0"/>
              <a:cs typeface="Calibri" pitchFamily="34" charset="0"/>
            </a:endParaRPr>
          </a:p>
        </p:txBody>
      </p:sp>
      <p:sp>
        <p:nvSpPr>
          <p:cNvPr id="7" name="Title 1"/>
          <p:cNvSpPr>
            <a:spLocks noGrp="1"/>
          </p:cNvSpPr>
          <p:nvPr>
            <p:ph type="title"/>
          </p:nvPr>
        </p:nvSpPr>
        <p:spPr>
          <a:xfrm>
            <a:off x="2180493" y="548641"/>
            <a:ext cx="7793502" cy="970670"/>
          </a:xfrm>
        </p:spPr>
        <p:txBody>
          <a:bodyPr>
            <a:normAutofit fontScale="90000"/>
          </a:bodyPr>
          <a:lstStyle/>
          <a:p>
            <a:r>
              <a:rPr lang="en-US" sz="3600" b="1" dirty="0" smtClean="0"/>
              <a:t>COMMUNITY MOBILISATION:</a:t>
            </a:r>
            <a:br>
              <a:rPr lang="en-US" sz="3600" b="1" dirty="0" smtClean="0"/>
            </a:br>
            <a:r>
              <a:rPr lang="en-US" sz="3600" b="1" dirty="0" smtClean="0"/>
              <a:t>CHANGING ATTITUDES/HABITS/PRACTICE/</a:t>
            </a:r>
            <a:br>
              <a:rPr lang="en-US" sz="3600" b="1" dirty="0" smtClean="0"/>
            </a:br>
            <a:r>
              <a:rPr lang="en-US" sz="3600" b="1" dirty="0" smtClean="0"/>
              <a:t>DEGREES OF INVOVEMENT</a:t>
            </a:r>
            <a:br>
              <a:rPr lang="en-US" sz="3600" b="1" dirty="0" smtClean="0"/>
            </a:br>
            <a:endParaRPr lang="en-US" b="1" dirty="0"/>
          </a:p>
        </p:txBody>
      </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4</a:t>
            </a:fld>
            <a:endParaRPr lang="en-US"/>
          </a:p>
        </p:txBody>
      </p:sp>
      <p:sp>
        <p:nvSpPr>
          <p:cNvPr id="6" name="Tekstvak 3"/>
          <p:cNvSpPr txBox="1">
            <a:spLocks noChangeArrowheads="1"/>
          </p:cNvSpPr>
          <p:nvPr/>
        </p:nvSpPr>
        <p:spPr bwMode="auto">
          <a:xfrm>
            <a:off x="2238155" y="192698"/>
            <a:ext cx="7637365" cy="830997"/>
          </a:xfrm>
          <a:prstGeom prst="rect">
            <a:avLst/>
          </a:prstGeom>
          <a:solidFill>
            <a:schemeClr val="accent1"/>
          </a:solidFill>
          <a:ln w="9525">
            <a:noFill/>
            <a:miter lim="800000"/>
            <a:headEnd/>
            <a:tailEnd/>
          </a:ln>
        </p:spPr>
        <p:txBody>
          <a:bodyPr wrap="square">
            <a:spAutoFit/>
          </a:bodyPr>
          <a:lstStyle/>
          <a:p>
            <a:r>
              <a:rPr lang="en-GB" sz="2400" dirty="0">
                <a:solidFill>
                  <a:schemeClr val="bg1"/>
                </a:solidFill>
                <a:latin typeface="Calibri Light" pitchFamily="34" charset="0"/>
                <a:cs typeface="Calibri Light" pitchFamily="34" charset="0"/>
              </a:rPr>
              <a:t>Pilot Project for the Rehabilitation of Cultural heritage in Historic Towns – Kyiv Initiative Regional Programme 2007</a:t>
            </a:r>
            <a:endParaRPr lang="nl-BE" sz="2400" dirty="0">
              <a:solidFill>
                <a:schemeClr val="bg1"/>
              </a:solidFill>
              <a:latin typeface="Calibri Light" pitchFamily="34" charset="0"/>
              <a:cs typeface="Calibri Light" pitchFamily="34" charset="0"/>
            </a:endParaRPr>
          </a:p>
        </p:txBody>
      </p:sp>
      <p:sp>
        <p:nvSpPr>
          <p:cNvPr id="7" name="PIJL-OMLAAG 6"/>
          <p:cNvSpPr/>
          <p:nvPr/>
        </p:nvSpPr>
        <p:spPr>
          <a:xfrm>
            <a:off x="5699027" y="1097403"/>
            <a:ext cx="485775" cy="2873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8" name="Rectangle 3"/>
          <p:cNvSpPr txBox="1">
            <a:spLocks noChangeArrowheads="1"/>
          </p:cNvSpPr>
          <p:nvPr/>
        </p:nvSpPr>
        <p:spPr>
          <a:xfrm>
            <a:off x="787791" y="1456178"/>
            <a:ext cx="10353821" cy="4391025"/>
          </a:xfrm>
          <a:prstGeom prst="rect">
            <a:avLst/>
          </a:prstGeom>
        </p:spPr>
        <p:txBody>
          <a:bodyPr/>
          <a:lstStyle/>
          <a:p>
            <a:pPr marL="342900" indent="-342900" algn="ctr">
              <a:spcBef>
                <a:spcPct val="20000"/>
              </a:spcBef>
              <a:defRPr/>
            </a:pPr>
            <a:r>
              <a:rPr lang="en-GB" sz="2800" u="sng" kern="0" dirty="0">
                <a:solidFill>
                  <a:srgbClr val="FF0000"/>
                </a:solidFill>
                <a:latin typeface="Calibri" pitchFamily="34" charset="0"/>
                <a:ea typeface="Verdana" pitchFamily="34" charset="0"/>
                <a:cs typeface="Calibri" pitchFamily="34" charset="0"/>
              </a:rPr>
              <a:t>COMUS OBJECTIVES</a:t>
            </a:r>
          </a:p>
          <a:p>
            <a:pPr marL="342900" indent="-342900">
              <a:spcBef>
                <a:spcPct val="20000"/>
              </a:spcBef>
              <a:buFontTx/>
              <a:buChar char="-"/>
              <a:defRPr/>
            </a:pPr>
            <a:r>
              <a:rPr lang="en-GB" sz="2800" kern="0" dirty="0">
                <a:solidFill>
                  <a:schemeClr val="accent1"/>
                </a:solidFill>
                <a:latin typeface="Calibri" pitchFamily="34" charset="0"/>
                <a:ea typeface="Verdana" pitchFamily="34" charset="0"/>
                <a:cs typeface="Calibri" pitchFamily="34" charset="0"/>
              </a:rPr>
              <a:t>To enhance social, economic, urban development practices capitalizing on cultural heritage resources</a:t>
            </a:r>
          </a:p>
          <a:p>
            <a:pPr marL="342900" indent="-342900">
              <a:spcBef>
                <a:spcPct val="20000"/>
              </a:spcBef>
              <a:buFont typeface="Arial" pitchFamily="34" charset="0"/>
              <a:buChar char="•"/>
              <a:defRPr/>
            </a:pPr>
            <a:r>
              <a:rPr lang="en-GB" sz="2800" kern="0" dirty="0">
                <a:solidFill>
                  <a:srgbClr val="FFC000"/>
                </a:solidFill>
                <a:latin typeface="Calibri" pitchFamily="34" charset="0"/>
                <a:ea typeface="Verdana" pitchFamily="34" charset="0"/>
                <a:cs typeface="Calibri" pitchFamily="34" charset="0"/>
              </a:rPr>
              <a:t>Raising the importance of heritage</a:t>
            </a:r>
          </a:p>
          <a:p>
            <a:pPr marL="342900" indent="-342900">
              <a:spcBef>
                <a:spcPct val="20000"/>
              </a:spcBef>
              <a:buFont typeface="Arial" pitchFamily="34" charset="0"/>
              <a:buChar char="•"/>
              <a:defRPr/>
            </a:pPr>
            <a:r>
              <a:rPr lang="en-GB" sz="2800" kern="0" dirty="0">
                <a:solidFill>
                  <a:srgbClr val="FFC000"/>
                </a:solidFill>
                <a:latin typeface="Calibri" pitchFamily="34" charset="0"/>
                <a:ea typeface="Verdana" pitchFamily="34" charset="0"/>
                <a:cs typeface="Calibri" pitchFamily="34" charset="0"/>
              </a:rPr>
              <a:t>Fostering an integrated approach</a:t>
            </a:r>
          </a:p>
          <a:p>
            <a:pPr marL="342900" indent="-342900">
              <a:spcBef>
                <a:spcPct val="20000"/>
              </a:spcBef>
              <a:buFont typeface="Arial" pitchFamily="34" charset="0"/>
              <a:buChar char="•"/>
              <a:defRPr/>
            </a:pPr>
            <a:r>
              <a:rPr lang="en-GB" sz="2800" kern="0" dirty="0">
                <a:solidFill>
                  <a:srgbClr val="FFC000"/>
                </a:solidFill>
                <a:latin typeface="Calibri" pitchFamily="34" charset="0"/>
                <a:ea typeface="Verdana" pitchFamily="34" charset="0"/>
                <a:cs typeface="Calibri" pitchFamily="34" charset="0"/>
              </a:rPr>
              <a:t>Managing the urban dynamic (constraints and pressures), and making best use of the urban fabric to support a new modernity </a:t>
            </a:r>
          </a:p>
          <a:p>
            <a:pPr marL="342900" indent="-342900">
              <a:spcBef>
                <a:spcPct val="20000"/>
              </a:spcBef>
              <a:buFont typeface="Arial" pitchFamily="34" charset="0"/>
              <a:buChar char="•"/>
              <a:defRPr/>
            </a:pPr>
            <a:r>
              <a:rPr lang="en-GB" sz="2800" kern="0" dirty="0">
                <a:solidFill>
                  <a:srgbClr val="FFC000"/>
                </a:solidFill>
                <a:latin typeface="Calibri" pitchFamily="34" charset="0"/>
                <a:ea typeface="Verdana" pitchFamily="34" charset="0"/>
                <a:cs typeface="Calibri" pitchFamily="34" charset="0"/>
              </a:rPr>
              <a:t>Introducing stakeholder and citizen participation in the decision-making process</a:t>
            </a:r>
          </a:p>
        </p:txBody>
      </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40</a:t>
            </a:fld>
            <a:endParaRPr lang="en-US"/>
          </a:p>
        </p:txBody>
      </p:sp>
      <p:sp>
        <p:nvSpPr>
          <p:cNvPr id="6" name="Rectangle 3"/>
          <p:cNvSpPr txBox="1">
            <a:spLocks noChangeArrowheads="1"/>
          </p:cNvSpPr>
          <p:nvPr/>
        </p:nvSpPr>
        <p:spPr>
          <a:xfrm>
            <a:off x="1026942" y="1969478"/>
            <a:ext cx="9903655" cy="3727938"/>
          </a:xfrm>
          <a:prstGeom prst="rect">
            <a:avLst/>
          </a:prstGeom>
          <a:solidFill>
            <a:schemeClr val="accent6">
              <a:lumMod val="75000"/>
            </a:schemeClr>
          </a:solidFill>
        </p:spPr>
        <p:txBody>
          <a:bodyPr/>
          <a:lstStyle/>
          <a:p>
            <a:pPr marL="342900" indent="-342900" eaLnBrk="1" hangingPunct="1">
              <a:spcBef>
                <a:spcPct val="20000"/>
              </a:spcBef>
              <a:defRPr/>
            </a:pPr>
            <a:endParaRPr lang="en-GB" sz="2400" b="1" kern="0" dirty="0">
              <a:solidFill>
                <a:srgbClr val="FFC000"/>
              </a:solidFill>
              <a:latin typeface="Calibri" pitchFamily="34" charset="0"/>
              <a:ea typeface="Verdana" pitchFamily="34" charset="0"/>
              <a:cs typeface="Calibri" pitchFamily="34" charset="0"/>
            </a:endParaRPr>
          </a:p>
          <a:p>
            <a:pPr marL="342900" indent="-342900" eaLnBrk="1" hangingPunct="1">
              <a:spcBef>
                <a:spcPct val="20000"/>
              </a:spcBef>
              <a:defRPr/>
            </a:pPr>
            <a:r>
              <a:rPr lang="en-GB" sz="2800" kern="0" dirty="0" smtClean="0">
                <a:solidFill>
                  <a:schemeClr val="bg1"/>
                </a:solidFill>
                <a:latin typeface="Calibri" pitchFamily="34" charset="0"/>
                <a:ea typeface="Verdana" pitchFamily="34" charset="0"/>
                <a:cs typeface="Calibri" pitchFamily="34" charset="0"/>
              </a:rPr>
              <a:t>INCENTIVE - DISINCENTIVE DRIVING BEHAVIOUR CHANGE</a:t>
            </a:r>
          </a:p>
          <a:p>
            <a:pPr marL="342900" indent="-342900" eaLnBrk="1" hangingPunct="1">
              <a:spcBef>
                <a:spcPct val="20000"/>
              </a:spcBef>
              <a:defRPr/>
            </a:pPr>
            <a:endParaRPr lang="en-GB" sz="2800" kern="0" dirty="0" smtClean="0">
              <a:solidFill>
                <a:schemeClr val="bg1"/>
              </a:solidFill>
              <a:latin typeface="Calibri" pitchFamily="34" charset="0"/>
              <a:ea typeface="Verdana" pitchFamily="34" charset="0"/>
              <a:cs typeface="Calibri" pitchFamily="34" charset="0"/>
            </a:endParaRPr>
          </a:p>
          <a:p>
            <a:pPr marL="342900" indent="-342900" eaLnBrk="1" hangingPunct="1">
              <a:spcBef>
                <a:spcPct val="20000"/>
              </a:spcBef>
              <a:buFont typeface="Arial" pitchFamily="34" charset="0"/>
              <a:buChar char="•"/>
              <a:defRPr/>
            </a:pPr>
            <a:r>
              <a:rPr lang="en-GB" sz="2400" kern="0" dirty="0" smtClean="0">
                <a:solidFill>
                  <a:schemeClr val="bg1"/>
                </a:solidFill>
                <a:latin typeface="Calibri" pitchFamily="34" charset="0"/>
                <a:ea typeface="Verdana" pitchFamily="34" charset="0"/>
                <a:cs typeface="Calibri" pitchFamily="34" charset="0"/>
              </a:rPr>
              <a:t>Reward for desired behaviour pattern:  i.e. For electric vehicles in Oslo – free parking, free battery charging, use of bus lane, free toll roads and ferries, no road tax</a:t>
            </a:r>
          </a:p>
          <a:p>
            <a:pPr marL="342900" indent="-342900" eaLnBrk="1" hangingPunct="1">
              <a:spcBef>
                <a:spcPct val="20000"/>
              </a:spcBef>
              <a:buFont typeface="Arial" pitchFamily="34" charset="0"/>
              <a:buChar char="•"/>
              <a:defRPr/>
            </a:pPr>
            <a:endParaRPr lang="en-GB" sz="2400" kern="0" dirty="0" smtClean="0">
              <a:solidFill>
                <a:schemeClr val="bg1"/>
              </a:solidFill>
              <a:latin typeface="Calibri" pitchFamily="34" charset="0"/>
              <a:ea typeface="Verdana" pitchFamily="34" charset="0"/>
              <a:cs typeface="Calibri" pitchFamily="34" charset="0"/>
            </a:endParaRPr>
          </a:p>
          <a:p>
            <a:pPr marL="342900" indent="-342900" eaLnBrk="1" hangingPunct="1">
              <a:spcBef>
                <a:spcPct val="20000"/>
              </a:spcBef>
              <a:buFont typeface="Arial" pitchFamily="34" charset="0"/>
              <a:buChar char="•"/>
              <a:defRPr/>
            </a:pPr>
            <a:r>
              <a:rPr lang="en-GB" sz="2400" kern="0" dirty="0" smtClean="0">
                <a:solidFill>
                  <a:schemeClr val="bg1"/>
                </a:solidFill>
                <a:latin typeface="Calibri" pitchFamily="34" charset="0"/>
                <a:ea typeface="Verdana" pitchFamily="34" charset="0"/>
                <a:cs typeface="Calibri" pitchFamily="34" charset="0"/>
              </a:rPr>
              <a:t>Alternatively penalty: diesel tax, road/congestion charge</a:t>
            </a:r>
          </a:p>
          <a:p>
            <a:pPr marL="180000" indent="-342900" eaLnBrk="1" hangingPunct="1">
              <a:spcBef>
                <a:spcPct val="20000"/>
              </a:spcBef>
              <a:defRPr/>
            </a:pPr>
            <a:endParaRPr lang="en-GB" sz="2400" kern="0" dirty="0">
              <a:solidFill>
                <a:schemeClr val="bg1"/>
              </a:solidFill>
              <a:latin typeface="Calibri" pitchFamily="34" charset="0"/>
              <a:ea typeface="Verdana" pitchFamily="34" charset="0"/>
              <a:cs typeface="Calibri" pitchFamily="34" charset="0"/>
            </a:endParaRPr>
          </a:p>
          <a:p>
            <a:pPr marL="180000" indent="-342900">
              <a:spcBef>
                <a:spcPct val="20000"/>
              </a:spcBef>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defRPr/>
            </a:pPr>
            <a:endParaRPr lang="en-GB" sz="2400" kern="0" dirty="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kern="0" dirty="0">
              <a:solidFill>
                <a:srgbClr val="FFC000"/>
              </a:solidFill>
              <a:latin typeface="Calibri" pitchFamily="34" charset="0"/>
              <a:ea typeface="Verdana" pitchFamily="34" charset="0"/>
              <a:cs typeface="Calibri" pitchFamily="34" charset="0"/>
            </a:endParaRPr>
          </a:p>
        </p:txBody>
      </p:sp>
      <p:sp>
        <p:nvSpPr>
          <p:cNvPr id="7" name="Title 1"/>
          <p:cNvSpPr>
            <a:spLocks noGrp="1"/>
          </p:cNvSpPr>
          <p:nvPr>
            <p:ph type="title"/>
          </p:nvPr>
        </p:nvSpPr>
        <p:spPr>
          <a:xfrm>
            <a:off x="2180493" y="548641"/>
            <a:ext cx="7793502" cy="970670"/>
          </a:xfrm>
        </p:spPr>
        <p:txBody>
          <a:bodyPr>
            <a:normAutofit fontScale="90000"/>
          </a:bodyPr>
          <a:lstStyle/>
          <a:p>
            <a:r>
              <a:rPr lang="en-US" sz="3600" b="1" dirty="0" smtClean="0"/>
              <a:t>COMMUNITY MOBILISATION:</a:t>
            </a:r>
            <a:br>
              <a:rPr lang="en-US" sz="3600" b="1" dirty="0" smtClean="0"/>
            </a:br>
            <a:r>
              <a:rPr lang="en-US" sz="3600" b="1" dirty="0" smtClean="0"/>
              <a:t>CHANGING ATTITUDES/HABITS/PRACTICE/</a:t>
            </a:r>
            <a:br>
              <a:rPr lang="en-US" sz="3600" b="1" dirty="0" smtClean="0"/>
            </a:br>
            <a:r>
              <a:rPr lang="en-US" sz="3600" b="1" dirty="0" smtClean="0"/>
              <a:t>DEGREES OF INVOVEMENT</a:t>
            </a:r>
            <a:br>
              <a:rPr lang="en-US" sz="3600" b="1" dirty="0" smtClean="0"/>
            </a:br>
            <a:endParaRPr lang="en-US" b="1" dirty="0"/>
          </a:p>
        </p:txBody>
      </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41</a:t>
            </a:fld>
            <a:endParaRPr lang="en-US"/>
          </a:p>
        </p:txBody>
      </p:sp>
      <p:sp>
        <p:nvSpPr>
          <p:cNvPr id="6" name="Rectangle 3"/>
          <p:cNvSpPr txBox="1">
            <a:spLocks noChangeArrowheads="1"/>
          </p:cNvSpPr>
          <p:nvPr/>
        </p:nvSpPr>
        <p:spPr>
          <a:xfrm>
            <a:off x="1026942" y="1969478"/>
            <a:ext cx="9903655" cy="3727938"/>
          </a:xfrm>
          <a:prstGeom prst="rect">
            <a:avLst/>
          </a:prstGeom>
          <a:solidFill>
            <a:schemeClr val="accent6">
              <a:lumMod val="75000"/>
            </a:schemeClr>
          </a:solidFill>
        </p:spPr>
        <p:txBody>
          <a:bodyPr/>
          <a:lstStyle/>
          <a:p>
            <a:pPr marL="342900" indent="-342900" eaLnBrk="1" hangingPunct="1">
              <a:spcBef>
                <a:spcPct val="20000"/>
              </a:spcBef>
              <a:defRPr/>
            </a:pPr>
            <a:endParaRPr lang="en-GB" sz="2400" b="1" kern="0" dirty="0">
              <a:solidFill>
                <a:srgbClr val="FFC000"/>
              </a:solidFill>
              <a:latin typeface="Calibri" pitchFamily="34" charset="0"/>
              <a:ea typeface="Verdana" pitchFamily="34" charset="0"/>
              <a:cs typeface="Calibri" pitchFamily="34" charset="0"/>
            </a:endParaRPr>
          </a:p>
          <a:p>
            <a:pPr marL="342900" indent="-342900" eaLnBrk="1" hangingPunct="1">
              <a:spcBef>
                <a:spcPct val="20000"/>
              </a:spcBef>
              <a:defRPr/>
            </a:pPr>
            <a:r>
              <a:rPr lang="en-GB" sz="2800" kern="0" dirty="0" smtClean="0">
                <a:solidFill>
                  <a:schemeClr val="bg1"/>
                </a:solidFill>
                <a:latin typeface="Calibri" pitchFamily="34" charset="0"/>
                <a:ea typeface="Verdana" pitchFamily="34" charset="0"/>
                <a:cs typeface="Calibri" pitchFamily="34" charset="0"/>
              </a:rPr>
              <a:t>PRACTICE CHANGE DRIVING BEHAVIOUR CHANGE</a:t>
            </a:r>
          </a:p>
          <a:p>
            <a:pPr marL="342900" indent="-342900" eaLnBrk="1" hangingPunct="1">
              <a:spcBef>
                <a:spcPct val="20000"/>
              </a:spcBef>
              <a:defRPr/>
            </a:pPr>
            <a:r>
              <a:rPr lang="en-GB" sz="2800" kern="0" dirty="0" smtClean="0">
                <a:solidFill>
                  <a:schemeClr val="bg1"/>
                </a:solidFill>
                <a:latin typeface="Calibri" pitchFamily="34" charset="0"/>
                <a:ea typeface="Verdana" pitchFamily="34" charset="0"/>
                <a:cs typeface="Calibri" pitchFamily="34" charset="0"/>
              </a:rPr>
              <a:t>(leading by example)</a:t>
            </a:r>
          </a:p>
          <a:p>
            <a:pPr marL="342900" indent="-342900" eaLnBrk="1" hangingPunct="1">
              <a:spcBef>
                <a:spcPct val="20000"/>
              </a:spcBef>
              <a:defRPr/>
            </a:pPr>
            <a:endParaRPr lang="en-GB" sz="2800" kern="0" dirty="0" smtClean="0">
              <a:solidFill>
                <a:schemeClr val="bg1"/>
              </a:solidFill>
              <a:latin typeface="Calibri" pitchFamily="34" charset="0"/>
              <a:ea typeface="Verdana" pitchFamily="34" charset="0"/>
              <a:cs typeface="Calibri" pitchFamily="34" charset="0"/>
            </a:endParaRPr>
          </a:p>
          <a:p>
            <a:pPr marL="342900" indent="-342900" eaLnBrk="1" hangingPunct="1">
              <a:spcBef>
                <a:spcPct val="20000"/>
              </a:spcBef>
              <a:buFont typeface="Arial" pitchFamily="34" charset="0"/>
              <a:buChar char="•"/>
              <a:defRPr/>
            </a:pPr>
            <a:r>
              <a:rPr lang="en-GB" sz="2400" kern="0" dirty="0" smtClean="0">
                <a:solidFill>
                  <a:schemeClr val="bg1"/>
                </a:solidFill>
                <a:latin typeface="Calibri" pitchFamily="34" charset="0"/>
                <a:ea typeface="Verdana" pitchFamily="34" charset="0"/>
                <a:cs typeface="Calibri" pitchFamily="34" charset="0"/>
              </a:rPr>
              <a:t>Shopping provision of plastic bags in supermarkets</a:t>
            </a:r>
          </a:p>
          <a:p>
            <a:pPr marL="342900" indent="-342900" eaLnBrk="1" hangingPunct="1">
              <a:spcBef>
                <a:spcPct val="20000"/>
              </a:spcBef>
              <a:buFont typeface="Arial" pitchFamily="34" charset="0"/>
              <a:buChar char="•"/>
              <a:defRPr/>
            </a:pPr>
            <a:endParaRPr lang="en-GB" sz="2400" kern="0" dirty="0" smtClean="0">
              <a:solidFill>
                <a:schemeClr val="bg1"/>
              </a:solidFill>
              <a:latin typeface="Calibri" pitchFamily="34" charset="0"/>
              <a:ea typeface="Verdana" pitchFamily="34" charset="0"/>
              <a:cs typeface="Calibri" pitchFamily="34" charset="0"/>
            </a:endParaRPr>
          </a:p>
          <a:p>
            <a:pPr marL="342900" indent="-342900" eaLnBrk="1" hangingPunct="1">
              <a:spcBef>
                <a:spcPct val="20000"/>
              </a:spcBef>
              <a:buFont typeface="Arial" pitchFamily="34" charset="0"/>
              <a:buChar char="•"/>
              <a:defRPr/>
            </a:pPr>
            <a:r>
              <a:rPr lang="en-GB" sz="2400" kern="0" dirty="0" smtClean="0">
                <a:solidFill>
                  <a:schemeClr val="bg1"/>
                </a:solidFill>
                <a:latin typeface="Calibri" pitchFamily="34" charset="0"/>
                <a:ea typeface="Verdana" pitchFamily="34" charset="0"/>
                <a:cs typeface="Calibri" pitchFamily="34" charset="0"/>
              </a:rPr>
              <a:t>Ecommerce – shopping and distribution activity patterns</a:t>
            </a:r>
          </a:p>
          <a:p>
            <a:pPr marL="180000" indent="-342900" eaLnBrk="1" hangingPunct="1">
              <a:spcBef>
                <a:spcPct val="20000"/>
              </a:spcBef>
              <a:defRPr/>
            </a:pPr>
            <a:endParaRPr lang="en-GB" sz="2400" kern="0" dirty="0">
              <a:solidFill>
                <a:schemeClr val="bg1"/>
              </a:solidFill>
              <a:latin typeface="Calibri" pitchFamily="34" charset="0"/>
              <a:ea typeface="Verdana" pitchFamily="34" charset="0"/>
              <a:cs typeface="Calibri" pitchFamily="34" charset="0"/>
            </a:endParaRPr>
          </a:p>
          <a:p>
            <a:pPr marL="180000" indent="-342900">
              <a:spcBef>
                <a:spcPct val="20000"/>
              </a:spcBef>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defRPr/>
            </a:pPr>
            <a:endParaRPr lang="en-GB" sz="2400" kern="0" dirty="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kern="0" dirty="0">
              <a:solidFill>
                <a:srgbClr val="FFC000"/>
              </a:solidFill>
              <a:latin typeface="Calibri" pitchFamily="34" charset="0"/>
              <a:ea typeface="Verdana" pitchFamily="34" charset="0"/>
              <a:cs typeface="Calibri" pitchFamily="34" charset="0"/>
            </a:endParaRPr>
          </a:p>
        </p:txBody>
      </p:sp>
      <p:sp>
        <p:nvSpPr>
          <p:cNvPr id="7" name="Title 1"/>
          <p:cNvSpPr>
            <a:spLocks noGrp="1"/>
          </p:cNvSpPr>
          <p:nvPr>
            <p:ph type="title"/>
          </p:nvPr>
        </p:nvSpPr>
        <p:spPr>
          <a:xfrm>
            <a:off x="2180493" y="548641"/>
            <a:ext cx="7793502" cy="970670"/>
          </a:xfrm>
        </p:spPr>
        <p:txBody>
          <a:bodyPr>
            <a:normAutofit fontScale="90000"/>
          </a:bodyPr>
          <a:lstStyle/>
          <a:p>
            <a:r>
              <a:rPr lang="en-US" sz="3600" b="1" dirty="0" smtClean="0"/>
              <a:t>COMMUNITY MOBILISATION:</a:t>
            </a:r>
            <a:br>
              <a:rPr lang="en-US" sz="3600" b="1" dirty="0" smtClean="0"/>
            </a:br>
            <a:r>
              <a:rPr lang="en-US" sz="3600" b="1" dirty="0" smtClean="0"/>
              <a:t>CHANGING ATTITUDES/HABITS/PRACTICE/</a:t>
            </a:r>
            <a:br>
              <a:rPr lang="en-US" sz="3600" b="1" dirty="0" smtClean="0"/>
            </a:br>
            <a:r>
              <a:rPr lang="en-US" sz="3600" b="1" dirty="0" smtClean="0"/>
              <a:t>DEGREES OF INVOVEMENT</a:t>
            </a:r>
            <a:br>
              <a:rPr lang="en-US" sz="3600" b="1" dirty="0" smtClean="0"/>
            </a:br>
            <a:endParaRPr lang="en-US" b="1" dirty="0"/>
          </a:p>
        </p:txBody>
      </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42</a:t>
            </a:fld>
            <a:endParaRPr lang="en-US"/>
          </a:p>
        </p:txBody>
      </p:sp>
      <p:sp>
        <p:nvSpPr>
          <p:cNvPr id="6" name="Rectangle 3"/>
          <p:cNvSpPr txBox="1">
            <a:spLocks noChangeArrowheads="1"/>
          </p:cNvSpPr>
          <p:nvPr/>
        </p:nvSpPr>
        <p:spPr>
          <a:xfrm>
            <a:off x="1026942" y="1575581"/>
            <a:ext cx="10438227" cy="4149969"/>
          </a:xfrm>
          <a:prstGeom prst="rect">
            <a:avLst/>
          </a:prstGeom>
          <a:solidFill>
            <a:schemeClr val="accent6">
              <a:lumMod val="75000"/>
            </a:schemeClr>
          </a:solidFill>
        </p:spPr>
        <p:txBody>
          <a:bodyPr/>
          <a:lstStyle/>
          <a:p>
            <a:pPr marL="342900" indent="-342900" eaLnBrk="1" hangingPunct="1">
              <a:spcBef>
                <a:spcPct val="20000"/>
              </a:spcBef>
              <a:defRPr/>
            </a:pPr>
            <a:endParaRPr lang="en-GB" sz="2400" b="1" kern="0" dirty="0">
              <a:solidFill>
                <a:srgbClr val="FFC000"/>
              </a:solidFill>
              <a:latin typeface="Calibri" pitchFamily="34" charset="0"/>
              <a:ea typeface="Verdana" pitchFamily="34" charset="0"/>
              <a:cs typeface="Calibri" pitchFamily="34" charset="0"/>
            </a:endParaRPr>
          </a:p>
          <a:p>
            <a:pPr marL="342900" indent="-342900" eaLnBrk="1" hangingPunct="1">
              <a:spcBef>
                <a:spcPct val="20000"/>
              </a:spcBef>
              <a:defRPr/>
            </a:pPr>
            <a:r>
              <a:rPr lang="en-GB" sz="2800" kern="0" dirty="0" smtClean="0">
                <a:solidFill>
                  <a:schemeClr val="bg1"/>
                </a:solidFill>
                <a:latin typeface="Calibri" pitchFamily="34" charset="0"/>
                <a:ea typeface="Verdana" pitchFamily="34" charset="0"/>
                <a:cs typeface="Calibri" pitchFamily="34" charset="0"/>
              </a:rPr>
              <a:t>NUDGE THEORY – FUN THEORY</a:t>
            </a:r>
          </a:p>
          <a:p>
            <a:pPr marL="342900" indent="-342900" eaLnBrk="1" hangingPunct="1">
              <a:spcBef>
                <a:spcPct val="20000"/>
              </a:spcBef>
              <a:defRPr/>
            </a:pPr>
            <a:endParaRPr lang="en-GB" sz="2800" kern="0" dirty="0" smtClean="0">
              <a:solidFill>
                <a:schemeClr val="bg1"/>
              </a:solidFill>
              <a:latin typeface="Calibri" pitchFamily="34" charset="0"/>
              <a:ea typeface="Verdana" pitchFamily="34" charset="0"/>
              <a:cs typeface="Calibri" pitchFamily="34" charset="0"/>
            </a:endParaRPr>
          </a:p>
          <a:p>
            <a:pPr marL="342900" indent="-342900" eaLnBrk="1" hangingPunct="1">
              <a:spcBef>
                <a:spcPct val="20000"/>
              </a:spcBef>
              <a:buFont typeface="Arial" pitchFamily="34" charset="0"/>
              <a:buChar char="•"/>
              <a:defRPr/>
            </a:pPr>
            <a:r>
              <a:rPr lang="en-GB" sz="2400" kern="0" dirty="0" smtClean="0">
                <a:solidFill>
                  <a:schemeClr val="bg1"/>
                </a:solidFill>
                <a:latin typeface="Calibri" pitchFamily="34" charset="0"/>
                <a:ea typeface="Verdana" pitchFamily="34" charset="0"/>
                <a:cs typeface="Calibri" pitchFamily="34" charset="0"/>
              </a:rPr>
              <a:t>Nudge – positive impulse, positive feedback </a:t>
            </a:r>
          </a:p>
          <a:p>
            <a:pPr marL="342900" indent="-342900" eaLnBrk="1" hangingPunct="1">
              <a:spcBef>
                <a:spcPct val="20000"/>
              </a:spcBef>
              <a:buFont typeface="Arial" pitchFamily="34" charset="0"/>
              <a:buChar char="•"/>
              <a:defRPr/>
            </a:pPr>
            <a:r>
              <a:rPr lang="en-GB" sz="2400" kern="0" dirty="0" smtClean="0">
                <a:solidFill>
                  <a:schemeClr val="bg1"/>
                </a:solidFill>
                <a:latin typeface="Calibri" pitchFamily="34" charset="0"/>
                <a:ea typeface="Verdana" pitchFamily="34" charset="0"/>
                <a:cs typeface="Calibri" pitchFamily="34" charset="0"/>
              </a:rPr>
              <a:t>Think  - considered engagement “bridging the gap between actions currently taken comfortable/familiar/easy and those which are really needed” (transformational change) – ownership – environmental citizenship</a:t>
            </a:r>
          </a:p>
          <a:p>
            <a:pPr marL="342900" indent="-342900" eaLnBrk="1" hangingPunct="1">
              <a:spcBef>
                <a:spcPct val="20000"/>
              </a:spcBef>
              <a:buFont typeface="Arial" pitchFamily="34" charset="0"/>
              <a:buChar char="•"/>
              <a:defRPr/>
            </a:pPr>
            <a:r>
              <a:rPr lang="en-GB" sz="2400" kern="0" dirty="0" smtClean="0">
                <a:solidFill>
                  <a:schemeClr val="bg1"/>
                </a:solidFill>
                <a:latin typeface="Calibri" pitchFamily="34" charset="0"/>
                <a:ea typeface="Verdana" pitchFamily="34" charset="0"/>
                <a:cs typeface="Calibri" pitchFamily="34" charset="0"/>
              </a:rPr>
              <a:t>Shove – legislation, regulation</a:t>
            </a:r>
          </a:p>
          <a:p>
            <a:pPr marL="342900" indent="-342900" algn="ctr" eaLnBrk="1" hangingPunct="1">
              <a:spcBef>
                <a:spcPct val="20000"/>
              </a:spcBef>
              <a:defRPr/>
            </a:pPr>
            <a:r>
              <a:rPr lang="en-GB" sz="2800" kern="0" dirty="0" smtClean="0">
                <a:solidFill>
                  <a:schemeClr val="bg1"/>
                </a:solidFill>
                <a:latin typeface="Calibri" pitchFamily="34" charset="0"/>
                <a:ea typeface="Verdana" pitchFamily="34" charset="0"/>
                <a:cs typeface="Calibri" pitchFamily="34" charset="0"/>
              </a:rPr>
              <a:t>MIX</a:t>
            </a:r>
          </a:p>
          <a:p>
            <a:pPr marL="180000" indent="-342900" eaLnBrk="1" hangingPunct="1">
              <a:spcBef>
                <a:spcPct val="20000"/>
              </a:spcBef>
              <a:defRPr/>
            </a:pPr>
            <a:endParaRPr lang="en-GB" sz="2400" kern="0" dirty="0">
              <a:solidFill>
                <a:schemeClr val="bg1"/>
              </a:solidFill>
              <a:latin typeface="Calibri" pitchFamily="34" charset="0"/>
              <a:ea typeface="Verdana" pitchFamily="34" charset="0"/>
              <a:cs typeface="Calibri" pitchFamily="34" charset="0"/>
            </a:endParaRPr>
          </a:p>
          <a:p>
            <a:pPr marL="180000" indent="-342900">
              <a:spcBef>
                <a:spcPct val="20000"/>
              </a:spcBef>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defRPr/>
            </a:pPr>
            <a:endParaRPr lang="en-GB" sz="2400" kern="0" dirty="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kern="0" dirty="0">
              <a:solidFill>
                <a:srgbClr val="FFC000"/>
              </a:solidFill>
              <a:latin typeface="Calibri" pitchFamily="34" charset="0"/>
              <a:ea typeface="Verdana" pitchFamily="34" charset="0"/>
              <a:cs typeface="Calibri" pitchFamily="34" charset="0"/>
            </a:endParaRPr>
          </a:p>
        </p:txBody>
      </p:sp>
      <p:sp>
        <p:nvSpPr>
          <p:cNvPr id="7" name="Title 1"/>
          <p:cNvSpPr>
            <a:spLocks noGrp="1"/>
          </p:cNvSpPr>
          <p:nvPr>
            <p:ph type="title"/>
          </p:nvPr>
        </p:nvSpPr>
        <p:spPr>
          <a:xfrm>
            <a:off x="2180493" y="548641"/>
            <a:ext cx="7793502" cy="970670"/>
          </a:xfrm>
        </p:spPr>
        <p:txBody>
          <a:bodyPr>
            <a:normAutofit fontScale="90000"/>
          </a:bodyPr>
          <a:lstStyle/>
          <a:p>
            <a:r>
              <a:rPr lang="en-US" sz="3600" b="1" dirty="0" smtClean="0"/>
              <a:t>COMMUNITY MOBILISATION:</a:t>
            </a:r>
            <a:br>
              <a:rPr lang="en-US" sz="3600" b="1" dirty="0" smtClean="0"/>
            </a:br>
            <a:r>
              <a:rPr lang="en-US" sz="3600" b="1" dirty="0" smtClean="0"/>
              <a:t>CHANGING ATTITUDES/HABITS/PRACTICE/</a:t>
            </a:r>
            <a:br>
              <a:rPr lang="en-US" sz="3600" b="1" dirty="0" smtClean="0"/>
            </a:br>
            <a:r>
              <a:rPr lang="en-US" sz="3600" b="1" dirty="0" smtClean="0"/>
              <a:t>DEGREES OF INVOVEMENT</a:t>
            </a:r>
            <a:br>
              <a:rPr lang="en-US" sz="3600" b="1" dirty="0" smtClean="0"/>
            </a:br>
            <a:endParaRPr lang="en-US" b="1" dirty="0"/>
          </a:p>
        </p:txBody>
      </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4975" y="0"/>
            <a:ext cx="10515600" cy="1325563"/>
          </a:xfrm>
        </p:spPr>
        <p:txBody>
          <a:bodyPr>
            <a:normAutofit/>
          </a:bodyPr>
          <a:lstStyle/>
          <a:p>
            <a:r>
              <a:rPr lang="en-US" sz="3600" b="1" dirty="0" smtClean="0"/>
              <a:t>           SIBIU - ROMANIA</a:t>
            </a:r>
            <a:endParaRPr lang="en-US" sz="3600" b="1" dirty="0"/>
          </a:p>
        </p:txBody>
      </p:sp>
      <p:pic>
        <p:nvPicPr>
          <p:cNvPr id="11" name="Content Placeholder 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86929" y="1120444"/>
            <a:ext cx="6918209" cy="4612139"/>
          </a:xfrm>
        </p:spPr>
      </p:pic>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43</a:t>
            </a:fld>
            <a:endParaRPr lang="en-US"/>
          </a:p>
        </p:txBody>
      </p:sp>
      <p:sp>
        <p:nvSpPr>
          <p:cNvPr id="8" name="TextBox 3"/>
          <p:cNvSpPr txBox="1">
            <a:spLocks noChangeArrowheads="1"/>
          </p:cNvSpPr>
          <p:nvPr/>
        </p:nvSpPr>
        <p:spPr bwMode="auto">
          <a:xfrm>
            <a:off x="2638474" y="3252118"/>
            <a:ext cx="6985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sz="2400" b="1" dirty="0">
                <a:solidFill>
                  <a:schemeClr val="bg1"/>
                </a:solidFill>
              </a:rPr>
              <a:t>Contest with prizes: Best practice in rehabilitation of private buildings by their </a:t>
            </a:r>
            <a:r>
              <a:rPr lang="en-US" sz="2400" b="1" dirty="0" err="1">
                <a:solidFill>
                  <a:schemeClr val="bg1"/>
                </a:solidFill>
              </a:rPr>
              <a:t>invidiual</a:t>
            </a:r>
            <a:r>
              <a:rPr lang="en-US" sz="2400" b="1" dirty="0">
                <a:solidFill>
                  <a:schemeClr val="bg1"/>
                </a:solidFill>
              </a:rPr>
              <a:t> private owners</a:t>
            </a:r>
          </a:p>
        </p:txBody>
      </p:sp>
    </p:spTree>
    <p:extLst>
      <p:ext uri="{BB962C8B-B14F-4D97-AF65-F5344CB8AC3E}">
        <p14:creationId xmlns:p14="http://schemas.microsoft.com/office/powerpoint/2010/main" val="418031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44</a:t>
            </a:fld>
            <a:endParaRPr lang="en-US"/>
          </a:p>
        </p:txBody>
      </p:sp>
      <p:sp>
        <p:nvSpPr>
          <p:cNvPr id="6" name="Rectangle 3"/>
          <p:cNvSpPr txBox="1">
            <a:spLocks noChangeArrowheads="1"/>
          </p:cNvSpPr>
          <p:nvPr/>
        </p:nvSpPr>
        <p:spPr>
          <a:xfrm>
            <a:off x="1026942" y="1969478"/>
            <a:ext cx="9903655" cy="3727938"/>
          </a:xfrm>
          <a:prstGeom prst="rect">
            <a:avLst/>
          </a:prstGeom>
          <a:solidFill>
            <a:schemeClr val="accent6">
              <a:lumMod val="75000"/>
            </a:schemeClr>
          </a:solidFill>
        </p:spPr>
        <p:txBody>
          <a:bodyPr/>
          <a:lstStyle/>
          <a:p>
            <a:pPr marL="342900" indent="-342900" eaLnBrk="1" hangingPunct="1">
              <a:spcBef>
                <a:spcPct val="20000"/>
              </a:spcBef>
              <a:defRPr/>
            </a:pPr>
            <a:endParaRPr lang="en-GB" sz="2400" b="1" kern="0" dirty="0">
              <a:solidFill>
                <a:srgbClr val="FFC000"/>
              </a:solidFill>
              <a:latin typeface="Calibri" pitchFamily="34" charset="0"/>
              <a:ea typeface="Verdana" pitchFamily="34" charset="0"/>
              <a:cs typeface="Calibri" pitchFamily="34" charset="0"/>
            </a:endParaRPr>
          </a:p>
          <a:p>
            <a:pPr marL="342900" indent="-342900" eaLnBrk="1" hangingPunct="1">
              <a:spcBef>
                <a:spcPct val="20000"/>
              </a:spcBef>
              <a:defRPr/>
            </a:pPr>
            <a:r>
              <a:rPr lang="en-GB" sz="2800" kern="0" dirty="0" smtClean="0">
                <a:solidFill>
                  <a:schemeClr val="bg1"/>
                </a:solidFill>
                <a:latin typeface="Calibri" pitchFamily="34" charset="0"/>
                <a:ea typeface="Verdana" pitchFamily="34" charset="0"/>
                <a:cs typeface="Calibri" pitchFamily="34" charset="0"/>
              </a:rPr>
              <a:t>PIANO STEPS</a:t>
            </a:r>
          </a:p>
          <a:p>
            <a:pPr marL="342900" indent="-342900" eaLnBrk="1" hangingPunct="1">
              <a:spcBef>
                <a:spcPct val="20000"/>
              </a:spcBef>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a:spcBef>
                <a:spcPct val="20000"/>
              </a:spcBef>
              <a:defRPr/>
            </a:pPr>
            <a:r>
              <a:rPr lang="nl-NL" sz="2400" dirty="0" smtClean="0">
                <a:hlinkClick r:id="rId3"/>
              </a:rPr>
              <a:t>https://www.youtube.com/watch?v=2lXh2n0aPyw</a:t>
            </a:r>
            <a:endParaRPr lang="en-GB" sz="2400" kern="0" dirty="0">
              <a:solidFill>
                <a:schemeClr val="bg1"/>
              </a:solidFill>
              <a:latin typeface="Calibri" pitchFamily="34" charset="0"/>
              <a:ea typeface="Verdana" pitchFamily="34" charset="0"/>
              <a:cs typeface="Calibri" pitchFamily="34" charset="0"/>
            </a:endParaRPr>
          </a:p>
          <a:p>
            <a:pPr marL="180000" indent="-342900">
              <a:spcBef>
                <a:spcPct val="20000"/>
              </a:spcBef>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defRPr/>
            </a:pPr>
            <a:endParaRPr lang="en-GB" sz="2400" kern="0" dirty="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kern="0" dirty="0">
              <a:solidFill>
                <a:srgbClr val="FFC000"/>
              </a:solidFill>
              <a:latin typeface="Calibri" pitchFamily="34" charset="0"/>
              <a:ea typeface="Verdana" pitchFamily="34" charset="0"/>
              <a:cs typeface="Calibri" pitchFamily="34" charset="0"/>
            </a:endParaRPr>
          </a:p>
        </p:txBody>
      </p:sp>
      <p:sp>
        <p:nvSpPr>
          <p:cNvPr id="7" name="Title 1"/>
          <p:cNvSpPr>
            <a:spLocks noGrp="1"/>
          </p:cNvSpPr>
          <p:nvPr>
            <p:ph type="title"/>
          </p:nvPr>
        </p:nvSpPr>
        <p:spPr>
          <a:xfrm>
            <a:off x="2180493" y="548641"/>
            <a:ext cx="7793502" cy="970670"/>
          </a:xfrm>
        </p:spPr>
        <p:txBody>
          <a:bodyPr>
            <a:normAutofit fontScale="90000"/>
          </a:bodyPr>
          <a:lstStyle/>
          <a:p>
            <a:r>
              <a:rPr lang="en-US" sz="3600" b="1" dirty="0" smtClean="0"/>
              <a:t>COMMUNITY MOBILISATION:</a:t>
            </a:r>
            <a:br>
              <a:rPr lang="en-US" sz="3600" b="1" dirty="0" smtClean="0"/>
            </a:br>
            <a:r>
              <a:rPr lang="en-US" sz="3600" b="1" dirty="0" smtClean="0"/>
              <a:t>CHANGING ATTITUDES/HABITS/PRACTICE/</a:t>
            </a:r>
            <a:br>
              <a:rPr lang="en-US" sz="3600" b="1" dirty="0" smtClean="0"/>
            </a:br>
            <a:r>
              <a:rPr lang="en-US" sz="3600" b="1" dirty="0" smtClean="0"/>
              <a:t>DEGREES OF INVOVEMENT</a:t>
            </a:r>
            <a:br>
              <a:rPr lang="en-US" sz="3600" b="1" dirty="0" smtClean="0"/>
            </a:br>
            <a:endParaRPr lang="en-US" b="1" dirty="0"/>
          </a:p>
        </p:txBody>
      </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45</a:t>
            </a:fld>
            <a:endParaRPr lang="en-US"/>
          </a:p>
        </p:txBody>
      </p:sp>
      <p:sp>
        <p:nvSpPr>
          <p:cNvPr id="6" name="Rectangle 3"/>
          <p:cNvSpPr txBox="1">
            <a:spLocks noChangeArrowheads="1"/>
          </p:cNvSpPr>
          <p:nvPr/>
        </p:nvSpPr>
        <p:spPr>
          <a:xfrm>
            <a:off x="1026942" y="1969478"/>
            <a:ext cx="9903655" cy="3727938"/>
          </a:xfrm>
          <a:prstGeom prst="rect">
            <a:avLst/>
          </a:prstGeom>
          <a:solidFill>
            <a:schemeClr val="accent6">
              <a:lumMod val="75000"/>
            </a:schemeClr>
          </a:solidFill>
        </p:spPr>
        <p:txBody>
          <a:bodyPr/>
          <a:lstStyle/>
          <a:p>
            <a:pPr marL="342900" indent="-342900" eaLnBrk="1" hangingPunct="1">
              <a:spcBef>
                <a:spcPct val="20000"/>
              </a:spcBef>
              <a:defRPr/>
            </a:pPr>
            <a:endParaRPr lang="en-GB" sz="2400" b="1" kern="0" dirty="0">
              <a:solidFill>
                <a:srgbClr val="FFC000"/>
              </a:solidFill>
              <a:latin typeface="Calibri" pitchFamily="34" charset="0"/>
              <a:ea typeface="Verdana" pitchFamily="34" charset="0"/>
              <a:cs typeface="Calibri" pitchFamily="34" charset="0"/>
            </a:endParaRPr>
          </a:p>
          <a:p>
            <a:pPr marL="342900" indent="-342900" eaLnBrk="1" hangingPunct="1">
              <a:spcBef>
                <a:spcPct val="20000"/>
              </a:spcBef>
              <a:defRPr/>
            </a:pPr>
            <a:r>
              <a:rPr lang="en-GB" sz="2800" kern="0" dirty="0" smtClean="0">
                <a:solidFill>
                  <a:schemeClr val="bg1"/>
                </a:solidFill>
                <a:latin typeface="Calibri" pitchFamily="34" charset="0"/>
                <a:ea typeface="Verdana" pitchFamily="34" charset="0"/>
                <a:cs typeface="Calibri" pitchFamily="34" charset="0"/>
              </a:rPr>
              <a:t>EGG</a:t>
            </a:r>
          </a:p>
          <a:p>
            <a:pPr marL="342900" indent="-342900" eaLnBrk="1" hangingPunct="1">
              <a:spcBef>
                <a:spcPct val="20000"/>
              </a:spcBef>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a:spcBef>
                <a:spcPct val="20000"/>
              </a:spcBef>
              <a:defRPr/>
            </a:pPr>
            <a:endParaRPr lang="en-GB" sz="2400" kern="0" dirty="0">
              <a:solidFill>
                <a:schemeClr val="bg1"/>
              </a:solidFill>
              <a:latin typeface="Calibri" pitchFamily="34" charset="0"/>
              <a:ea typeface="Verdana" pitchFamily="34" charset="0"/>
              <a:cs typeface="Calibri" pitchFamily="34" charset="0"/>
            </a:endParaRPr>
          </a:p>
          <a:p>
            <a:pPr marL="180000" indent="-342900">
              <a:spcBef>
                <a:spcPct val="20000"/>
              </a:spcBef>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defRPr/>
            </a:pPr>
            <a:endParaRPr lang="en-GB" sz="2400" kern="0" dirty="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kern="0" dirty="0">
              <a:solidFill>
                <a:srgbClr val="FFC000"/>
              </a:solidFill>
              <a:latin typeface="Calibri" pitchFamily="34" charset="0"/>
              <a:ea typeface="Verdana" pitchFamily="34" charset="0"/>
              <a:cs typeface="Calibri" pitchFamily="34" charset="0"/>
            </a:endParaRPr>
          </a:p>
        </p:txBody>
      </p:sp>
      <p:sp>
        <p:nvSpPr>
          <p:cNvPr id="7" name="Title 1"/>
          <p:cNvSpPr>
            <a:spLocks noGrp="1"/>
          </p:cNvSpPr>
          <p:nvPr>
            <p:ph type="title"/>
          </p:nvPr>
        </p:nvSpPr>
        <p:spPr>
          <a:xfrm>
            <a:off x="2180493" y="548641"/>
            <a:ext cx="7793502" cy="970670"/>
          </a:xfrm>
        </p:spPr>
        <p:txBody>
          <a:bodyPr>
            <a:normAutofit fontScale="90000"/>
          </a:bodyPr>
          <a:lstStyle/>
          <a:p>
            <a:r>
              <a:rPr lang="en-US" sz="3600" b="1" dirty="0" smtClean="0"/>
              <a:t>COMMUNITY MOBILISATION:</a:t>
            </a:r>
            <a:br>
              <a:rPr lang="en-US" sz="3600" b="1" dirty="0" smtClean="0"/>
            </a:br>
            <a:r>
              <a:rPr lang="en-US" sz="3600" b="1" dirty="0" smtClean="0"/>
              <a:t>CHANGING ATTITUDES/HABITS/PRACTICE/</a:t>
            </a:r>
            <a:br>
              <a:rPr lang="en-US" sz="3600" b="1" dirty="0" smtClean="0"/>
            </a:br>
            <a:r>
              <a:rPr lang="en-US" sz="3600" b="1" dirty="0" smtClean="0"/>
              <a:t>DEGREES OF INVOVEMENT</a:t>
            </a:r>
            <a:br>
              <a:rPr lang="en-US" sz="3600" b="1" dirty="0" smtClean="0"/>
            </a:br>
            <a:endParaRPr lang="en-US" b="1" dirty="0"/>
          </a:p>
        </p:txBody>
      </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46</a:t>
            </a:fld>
            <a:endParaRPr lang="en-US"/>
          </a:p>
        </p:txBody>
      </p:sp>
      <p:sp>
        <p:nvSpPr>
          <p:cNvPr id="6" name="Rectangle 3"/>
          <p:cNvSpPr txBox="1">
            <a:spLocks noChangeArrowheads="1"/>
          </p:cNvSpPr>
          <p:nvPr/>
        </p:nvSpPr>
        <p:spPr>
          <a:xfrm>
            <a:off x="1026942" y="1969478"/>
            <a:ext cx="9903655" cy="3727938"/>
          </a:xfrm>
          <a:prstGeom prst="rect">
            <a:avLst/>
          </a:prstGeom>
          <a:solidFill>
            <a:schemeClr val="accent6">
              <a:lumMod val="75000"/>
            </a:schemeClr>
          </a:solidFill>
        </p:spPr>
        <p:txBody>
          <a:bodyPr/>
          <a:lstStyle/>
          <a:p>
            <a:pPr marL="342900" indent="-342900" eaLnBrk="1" hangingPunct="1">
              <a:spcBef>
                <a:spcPct val="20000"/>
              </a:spcBef>
              <a:defRPr/>
            </a:pPr>
            <a:endParaRPr lang="en-GB" sz="2400" b="1" kern="0" dirty="0">
              <a:solidFill>
                <a:srgbClr val="FFC000"/>
              </a:solidFill>
              <a:latin typeface="Calibri" pitchFamily="34" charset="0"/>
              <a:ea typeface="Verdana" pitchFamily="34" charset="0"/>
              <a:cs typeface="Calibri" pitchFamily="34" charset="0"/>
            </a:endParaRPr>
          </a:p>
          <a:p>
            <a:pPr marL="342900" indent="-342900" eaLnBrk="1" hangingPunct="1">
              <a:spcBef>
                <a:spcPct val="20000"/>
              </a:spcBef>
              <a:defRPr/>
            </a:pPr>
            <a:r>
              <a:rPr lang="en-GB" sz="2800" kern="0" dirty="0" smtClean="0">
                <a:solidFill>
                  <a:schemeClr val="bg1"/>
                </a:solidFill>
                <a:latin typeface="Calibri" pitchFamily="34" charset="0"/>
                <a:ea typeface="Verdana" pitchFamily="34" charset="0"/>
                <a:cs typeface="Calibri" pitchFamily="34" charset="0"/>
              </a:rPr>
              <a:t>CONCLUSIONS</a:t>
            </a:r>
          </a:p>
          <a:p>
            <a:pPr marL="342900" indent="-342900" eaLnBrk="1" hangingPunct="1">
              <a:spcBef>
                <a:spcPct val="20000"/>
              </a:spcBef>
              <a:defRPr/>
            </a:pPr>
            <a:endParaRPr lang="en-GB" sz="2800" kern="0" smtClean="0">
              <a:solidFill>
                <a:schemeClr val="bg1"/>
              </a:solidFill>
              <a:latin typeface="Calibri" pitchFamily="34" charset="0"/>
              <a:ea typeface="Verdana" pitchFamily="34" charset="0"/>
              <a:cs typeface="Calibri" pitchFamily="34" charset="0"/>
            </a:endParaRPr>
          </a:p>
          <a:p>
            <a:pPr marL="342900" indent="-342900" eaLnBrk="1" hangingPunct="1">
              <a:spcBef>
                <a:spcPct val="20000"/>
              </a:spcBef>
              <a:defRPr/>
            </a:pPr>
            <a:endParaRPr lang="en-GB" sz="2400" kern="0" dirty="0">
              <a:solidFill>
                <a:schemeClr val="bg1"/>
              </a:solidFill>
              <a:latin typeface="Calibri" pitchFamily="34" charset="0"/>
              <a:ea typeface="Verdana" pitchFamily="34" charset="0"/>
              <a:cs typeface="Calibri" pitchFamily="34" charset="0"/>
            </a:endParaRPr>
          </a:p>
          <a:p>
            <a:pPr marL="180000" indent="-342900">
              <a:spcBef>
                <a:spcPct val="20000"/>
              </a:spcBef>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defRPr/>
            </a:pPr>
            <a:endParaRPr lang="en-GB" sz="2400" kern="0" dirty="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kern="0" dirty="0">
              <a:solidFill>
                <a:srgbClr val="FFC000"/>
              </a:solidFill>
              <a:latin typeface="Calibri" pitchFamily="34" charset="0"/>
              <a:ea typeface="Verdana" pitchFamily="34" charset="0"/>
              <a:cs typeface="Calibri" pitchFamily="34" charset="0"/>
            </a:endParaRPr>
          </a:p>
        </p:txBody>
      </p:sp>
      <p:sp>
        <p:nvSpPr>
          <p:cNvPr id="7" name="Title 1"/>
          <p:cNvSpPr>
            <a:spLocks noGrp="1"/>
          </p:cNvSpPr>
          <p:nvPr>
            <p:ph type="title"/>
          </p:nvPr>
        </p:nvSpPr>
        <p:spPr>
          <a:xfrm>
            <a:off x="2180493" y="548641"/>
            <a:ext cx="7793502" cy="970670"/>
          </a:xfrm>
        </p:spPr>
        <p:txBody>
          <a:bodyPr>
            <a:normAutofit fontScale="90000"/>
          </a:bodyPr>
          <a:lstStyle/>
          <a:p>
            <a:r>
              <a:rPr lang="en-US" sz="3600" b="1" dirty="0" smtClean="0"/>
              <a:t>COMMUNITY MOBILISATION:</a:t>
            </a:r>
            <a:br>
              <a:rPr lang="en-US" sz="3600" b="1" dirty="0" smtClean="0"/>
            </a:br>
            <a:r>
              <a:rPr lang="en-US" sz="3600" b="1" dirty="0" smtClean="0"/>
              <a:t>CHANGING ATTITUDES/HABITS/PRACTICE/</a:t>
            </a:r>
            <a:br>
              <a:rPr lang="en-US" sz="3600" b="1" dirty="0" smtClean="0"/>
            </a:br>
            <a:r>
              <a:rPr lang="en-US" sz="3600" b="1" dirty="0" smtClean="0"/>
              <a:t>DEGREES OF INVOVEMENT</a:t>
            </a:r>
            <a:br>
              <a:rPr lang="en-US" sz="3600" b="1" dirty="0" smtClean="0"/>
            </a:br>
            <a:endParaRPr lang="en-US" b="1" dirty="0"/>
          </a:p>
        </p:txBody>
      </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899546"/>
            <a:ext cx="9144000" cy="792521"/>
          </a:xfrm>
        </p:spPr>
        <p:txBody>
          <a:bodyPr>
            <a:normAutofit/>
          </a:bodyPr>
          <a:lstStyle/>
          <a:p>
            <a:r>
              <a:rPr lang="en-US" sz="4000" b="1" dirty="0" smtClean="0"/>
              <a:t>FARO CONVENTION LAB : COMUS to Faro</a:t>
            </a:r>
            <a:endParaRPr lang="en-US" dirty="0"/>
          </a:p>
        </p:txBody>
      </p:sp>
      <p:sp>
        <p:nvSpPr>
          <p:cNvPr id="3" name="Subtitle 2"/>
          <p:cNvSpPr>
            <a:spLocks noGrp="1"/>
          </p:cNvSpPr>
          <p:nvPr>
            <p:ph type="subTitle" idx="1"/>
          </p:nvPr>
        </p:nvSpPr>
        <p:spPr>
          <a:xfrm>
            <a:off x="1524000" y="4685181"/>
            <a:ext cx="9144000" cy="637014"/>
          </a:xfrm>
        </p:spPr>
        <p:txBody>
          <a:bodyPr>
            <a:normAutofit fontScale="92500" lnSpcReduction="10000"/>
          </a:bodyPr>
          <a:lstStyle/>
          <a:p>
            <a:r>
              <a:rPr lang="en-US" sz="1800" dirty="0" smtClean="0"/>
              <a:t>Georgia – Tbilisi,  3</a:t>
            </a:r>
            <a:r>
              <a:rPr lang="en-US" sz="1800" baseline="30000" dirty="0" smtClean="0"/>
              <a:t>rd</a:t>
            </a:r>
            <a:r>
              <a:rPr lang="en-US" sz="1800" dirty="0" smtClean="0"/>
              <a:t> October 2017</a:t>
            </a:r>
          </a:p>
          <a:p>
            <a:r>
              <a:rPr lang="en-US" sz="1800" dirty="0" smtClean="0"/>
              <a:t>Philip Stein :  Lead Expert COMUS Project</a:t>
            </a:r>
            <a:endParaRPr lang="en-US" sz="1800" dirty="0"/>
          </a:p>
        </p:txBody>
      </p:sp>
      <p:pic>
        <p:nvPicPr>
          <p:cNvPr id="4" name="Picture 3"/>
          <p:cNvPicPr>
            <a:picLocks noChangeAspect="1"/>
          </p:cNvPicPr>
          <p:nvPr/>
        </p:nvPicPr>
        <p:blipFill>
          <a:blip r:embed="rId2" cstate="print"/>
          <a:stretch>
            <a:fillRect/>
          </a:stretch>
        </p:blipFill>
        <p:spPr>
          <a:xfrm>
            <a:off x="1439056" y="0"/>
            <a:ext cx="2863121" cy="2069563"/>
          </a:xfrm>
          <a:prstGeom prst="rect">
            <a:avLst/>
          </a:prstGeom>
        </p:spPr>
      </p:pic>
      <p:sp>
        <p:nvSpPr>
          <p:cNvPr id="5" name="TextBox 4"/>
          <p:cNvSpPr txBox="1"/>
          <p:nvPr/>
        </p:nvSpPr>
        <p:spPr>
          <a:xfrm>
            <a:off x="5213356" y="537390"/>
            <a:ext cx="6490952" cy="1088064"/>
          </a:xfrm>
          <a:prstGeom prst="rect">
            <a:avLst/>
          </a:prstGeom>
          <a:noFill/>
        </p:spPr>
        <p:txBody>
          <a:bodyPr wrap="square" rtlCol="0">
            <a:spAutoFit/>
          </a:bodyPr>
          <a:lstStyle/>
          <a:p>
            <a:r>
              <a:rPr lang="ro-RO" sz="3200" b="1" dirty="0" smtClean="0">
                <a:solidFill>
                  <a:schemeClr val="accent6">
                    <a:lumMod val="60000"/>
                    <a:lumOff val="40000"/>
                  </a:schemeClr>
                </a:solidFill>
              </a:rPr>
              <a:t>Community-led Urban Development Strategies in Historic Towns</a:t>
            </a:r>
            <a:endParaRPr lang="en-US" b="1" dirty="0">
              <a:solidFill>
                <a:schemeClr val="accent6">
                  <a:lumMod val="60000"/>
                  <a:lumOff val="40000"/>
                </a:schemeClr>
              </a:solidFill>
            </a:endParaRPr>
          </a:p>
        </p:txBody>
      </p:sp>
      <p:sp>
        <p:nvSpPr>
          <p:cNvPr id="7" name="TextBox 4"/>
          <p:cNvSpPr txBox="1"/>
          <p:nvPr/>
        </p:nvSpPr>
        <p:spPr>
          <a:xfrm>
            <a:off x="5350766" y="2338708"/>
            <a:ext cx="6490952" cy="1077218"/>
          </a:xfrm>
          <a:prstGeom prst="rect">
            <a:avLst/>
          </a:prstGeom>
          <a:noFill/>
        </p:spPr>
        <p:txBody>
          <a:bodyPr wrap="square" rtlCol="0">
            <a:spAutoFit/>
          </a:bodyPr>
          <a:lstStyle/>
          <a:p>
            <a:r>
              <a:rPr lang="nl-NL" sz="3200" b="1" dirty="0" err="1" smtClean="0">
                <a:solidFill>
                  <a:srgbClr val="C00000"/>
                </a:solidFill>
              </a:rPr>
              <a:t>Framework</a:t>
            </a:r>
            <a:r>
              <a:rPr lang="nl-NL" sz="3200" b="1" dirty="0" smtClean="0">
                <a:solidFill>
                  <a:srgbClr val="C00000"/>
                </a:solidFill>
              </a:rPr>
              <a:t> </a:t>
            </a:r>
            <a:r>
              <a:rPr lang="nl-NL" sz="3200" b="1" dirty="0" err="1" smtClean="0">
                <a:solidFill>
                  <a:srgbClr val="C00000"/>
                </a:solidFill>
              </a:rPr>
              <a:t>Convention</a:t>
            </a:r>
            <a:r>
              <a:rPr lang="nl-NL" sz="3200" b="1" dirty="0" smtClean="0">
                <a:solidFill>
                  <a:srgbClr val="C00000"/>
                </a:solidFill>
              </a:rPr>
              <a:t> </a:t>
            </a:r>
            <a:r>
              <a:rPr lang="nl-NL" sz="3200" b="1" dirty="0" err="1" smtClean="0">
                <a:solidFill>
                  <a:srgbClr val="C00000"/>
                </a:solidFill>
              </a:rPr>
              <a:t>on</a:t>
            </a:r>
            <a:r>
              <a:rPr lang="nl-NL" sz="3200" b="1" dirty="0" smtClean="0">
                <a:solidFill>
                  <a:srgbClr val="C00000"/>
                </a:solidFill>
              </a:rPr>
              <a:t> the </a:t>
            </a:r>
            <a:r>
              <a:rPr lang="nl-NL" sz="3200" b="1" dirty="0" err="1" smtClean="0">
                <a:solidFill>
                  <a:srgbClr val="C00000"/>
                </a:solidFill>
              </a:rPr>
              <a:t>Value</a:t>
            </a:r>
            <a:r>
              <a:rPr lang="nl-NL" sz="3200" b="1" dirty="0" smtClean="0">
                <a:solidFill>
                  <a:srgbClr val="C00000"/>
                </a:solidFill>
              </a:rPr>
              <a:t> of </a:t>
            </a:r>
            <a:r>
              <a:rPr lang="nl-NL" sz="3200" b="1" dirty="0" err="1" smtClean="0">
                <a:solidFill>
                  <a:srgbClr val="C00000"/>
                </a:solidFill>
              </a:rPr>
              <a:t>Cultural</a:t>
            </a:r>
            <a:r>
              <a:rPr lang="nl-NL" sz="3200" b="1" dirty="0" smtClean="0">
                <a:solidFill>
                  <a:srgbClr val="C00000"/>
                </a:solidFill>
              </a:rPr>
              <a:t> </a:t>
            </a:r>
            <a:r>
              <a:rPr lang="nl-NL" sz="3200" b="1" dirty="0" err="1" smtClean="0">
                <a:solidFill>
                  <a:srgbClr val="C00000"/>
                </a:solidFill>
              </a:rPr>
              <a:t>Heritage</a:t>
            </a:r>
            <a:r>
              <a:rPr lang="nl-NL" sz="3200" b="1" dirty="0" smtClean="0">
                <a:solidFill>
                  <a:srgbClr val="C00000"/>
                </a:solidFill>
              </a:rPr>
              <a:t> </a:t>
            </a:r>
            <a:r>
              <a:rPr lang="nl-NL" sz="3200" b="1" dirty="0" err="1" smtClean="0">
                <a:solidFill>
                  <a:srgbClr val="C00000"/>
                </a:solidFill>
              </a:rPr>
              <a:t>for</a:t>
            </a:r>
            <a:r>
              <a:rPr lang="nl-NL" sz="3200" b="1" dirty="0" smtClean="0">
                <a:solidFill>
                  <a:srgbClr val="C00000"/>
                </a:solidFill>
              </a:rPr>
              <a:t> Society</a:t>
            </a:r>
            <a:endParaRPr lang="en-US" b="1" dirty="0">
              <a:solidFill>
                <a:srgbClr val="C00000"/>
              </a:solidFill>
            </a:endParaRPr>
          </a:p>
        </p:txBody>
      </p:sp>
      <p:pic>
        <p:nvPicPr>
          <p:cNvPr id="8"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8898" y="2113612"/>
            <a:ext cx="2323475" cy="1798819"/>
          </a:xfrm>
          <a:prstGeom prst="rect">
            <a:avLst/>
          </a:prstGeom>
          <a:noFill/>
        </p:spPr>
      </p:pic>
      <p:pic>
        <p:nvPicPr>
          <p:cNvPr id="9" name="Picture 15" descr="http://www.coe.int/documents/16695/995226/COE-Logo-Quadri.png/ee7b1fc6-055b-490b-a59b-a65969e440a2?t=1371222819000?t=137122281900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1587" y="5469922"/>
            <a:ext cx="1858781" cy="1148236"/>
          </a:xfrm>
          <a:prstGeom prst="rect">
            <a:avLst/>
          </a:prstGeom>
          <a:noFill/>
          <a:ln>
            <a:noFill/>
          </a:ln>
        </p:spPr>
      </p:pic>
      <p:sp>
        <p:nvSpPr>
          <p:cNvPr id="10" name="PIJL-OMHOOG en -OMLAAG 9"/>
          <p:cNvSpPr/>
          <p:nvPr/>
        </p:nvSpPr>
        <p:spPr>
          <a:xfrm>
            <a:off x="7863838" y="1575583"/>
            <a:ext cx="450167" cy="76598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168007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48</a:t>
            </a:fld>
            <a:endParaRPr lang="en-US"/>
          </a:p>
        </p:txBody>
      </p:sp>
      <p:sp>
        <p:nvSpPr>
          <p:cNvPr id="6" name="Rectangle 3"/>
          <p:cNvSpPr txBox="1">
            <a:spLocks noChangeArrowheads="1"/>
          </p:cNvSpPr>
          <p:nvPr/>
        </p:nvSpPr>
        <p:spPr>
          <a:xfrm>
            <a:off x="1026942" y="1969478"/>
            <a:ext cx="9903655" cy="3727938"/>
          </a:xfrm>
          <a:prstGeom prst="rect">
            <a:avLst/>
          </a:prstGeom>
          <a:solidFill>
            <a:schemeClr val="accent6">
              <a:lumMod val="75000"/>
            </a:schemeClr>
          </a:solidFill>
        </p:spPr>
        <p:txBody>
          <a:bodyPr/>
          <a:lstStyle/>
          <a:p>
            <a:pPr marL="342900" indent="-342900" eaLnBrk="1" hangingPunct="1">
              <a:spcBef>
                <a:spcPct val="20000"/>
              </a:spcBef>
              <a:defRPr/>
            </a:pPr>
            <a:endParaRPr lang="en-GB" sz="2400" b="1" kern="0" dirty="0">
              <a:solidFill>
                <a:srgbClr val="FFC000"/>
              </a:solidFill>
              <a:latin typeface="Calibri" pitchFamily="34" charset="0"/>
              <a:ea typeface="Verdana" pitchFamily="34" charset="0"/>
              <a:cs typeface="Calibri" pitchFamily="34" charset="0"/>
            </a:endParaRPr>
          </a:p>
          <a:p>
            <a:pPr marL="342900" indent="-342900" eaLnBrk="1" hangingPunct="1">
              <a:spcBef>
                <a:spcPct val="20000"/>
              </a:spcBef>
              <a:defRPr/>
            </a:pPr>
            <a:r>
              <a:rPr lang="en-GB" sz="2800" kern="0" dirty="0" smtClean="0">
                <a:solidFill>
                  <a:schemeClr val="bg1"/>
                </a:solidFill>
                <a:latin typeface="Calibri" pitchFamily="34" charset="0"/>
                <a:ea typeface="Verdana" pitchFamily="34" charset="0"/>
                <a:cs typeface="Calibri" pitchFamily="34" charset="0"/>
              </a:rPr>
              <a:t>PARTNER (FARO) PRESENTATIONS</a:t>
            </a:r>
          </a:p>
          <a:p>
            <a:pPr marL="342900" indent="-342900" eaLnBrk="1" hangingPunct="1">
              <a:spcBef>
                <a:spcPct val="20000"/>
              </a:spcBef>
              <a:buFont typeface="Arial" pitchFamily="34" charset="0"/>
              <a:buChar char="•"/>
              <a:defRPr/>
            </a:pPr>
            <a:r>
              <a:rPr lang="en-GB" sz="2800" kern="0" dirty="0" smtClean="0">
                <a:solidFill>
                  <a:schemeClr val="bg1"/>
                </a:solidFill>
                <a:latin typeface="Calibri" pitchFamily="34" charset="0"/>
                <a:ea typeface="Verdana" pitchFamily="34" charset="0"/>
                <a:cs typeface="Calibri" pitchFamily="34" charset="0"/>
              </a:rPr>
              <a:t>ZHOVKA, Ukraine</a:t>
            </a:r>
          </a:p>
          <a:p>
            <a:pPr marL="342900" indent="-342900" eaLnBrk="1" hangingPunct="1">
              <a:spcBef>
                <a:spcPct val="20000"/>
              </a:spcBef>
              <a:buFont typeface="Arial" pitchFamily="34" charset="0"/>
              <a:buChar char="•"/>
              <a:defRPr/>
            </a:pPr>
            <a:r>
              <a:rPr lang="en-GB" sz="2800" kern="0" dirty="0" smtClean="0">
                <a:solidFill>
                  <a:schemeClr val="bg1"/>
                </a:solidFill>
                <a:latin typeface="Calibri" pitchFamily="34" charset="0"/>
                <a:ea typeface="Verdana" pitchFamily="34" charset="0"/>
                <a:cs typeface="Calibri" pitchFamily="34" charset="0"/>
              </a:rPr>
              <a:t>DILIJAN, Poland</a:t>
            </a:r>
          </a:p>
          <a:p>
            <a:pPr marL="342900" indent="-342900" eaLnBrk="1" hangingPunct="1">
              <a:spcBef>
                <a:spcPct val="20000"/>
              </a:spcBef>
              <a:buFont typeface="Arial" pitchFamily="34" charset="0"/>
              <a:buChar char="•"/>
              <a:defRPr/>
            </a:pPr>
            <a:endParaRPr lang="en-GB" sz="2400" kern="0" dirty="0">
              <a:solidFill>
                <a:schemeClr val="bg1"/>
              </a:solidFill>
              <a:latin typeface="Calibri" pitchFamily="34" charset="0"/>
              <a:ea typeface="Verdana" pitchFamily="34" charset="0"/>
              <a:cs typeface="Calibri" pitchFamily="34" charset="0"/>
            </a:endParaRPr>
          </a:p>
          <a:p>
            <a:pPr marL="180000" indent="-342900">
              <a:spcBef>
                <a:spcPct val="20000"/>
              </a:spcBef>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defRPr/>
            </a:pPr>
            <a:endParaRPr lang="en-GB" sz="2400" kern="0" dirty="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kern="0" dirty="0">
              <a:solidFill>
                <a:srgbClr val="FFC000"/>
              </a:solidFill>
              <a:latin typeface="Calibri" pitchFamily="34" charset="0"/>
              <a:ea typeface="Verdana" pitchFamily="34" charset="0"/>
              <a:cs typeface="Calibri" pitchFamily="34" charset="0"/>
            </a:endParaRPr>
          </a:p>
        </p:txBody>
      </p:sp>
      <p:sp>
        <p:nvSpPr>
          <p:cNvPr id="7" name="Title 1"/>
          <p:cNvSpPr>
            <a:spLocks noGrp="1"/>
          </p:cNvSpPr>
          <p:nvPr>
            <p:ph type="title"/>
          </p:nvPr>
        </p:nvSpPr>
        <p:spPr>
          <a:xfrm>
            <a:off x="2180493" y="548641"/>
            <a:ext cx="7793502" cy="970670"/>
          </a:xfrm>
        </p:spPr>
        <p:txBody>
          <a:bodyPr>
            <a:normAutofit fontScale="90000"/>
          </a:bodyPr>
          <a:lstStyle/>
          <a:p>
            <a:r>
              <a:rPr lang="en-US" sz="3600" b="1" dirty="0" smtClean="0"/>
              <a:t>COMMUNITY MOBILISATION:</a:t>
            </a:r>
            <a:br>
              <a:rPr lang="en-US" sz="3600" b="1" dirty="0" smtClean="0"/>
            </a:br>
            <a:r>
              <a:rPr lang="en-US" sz="3600" b="1" dirty="0" smtClean="0"/>
              <a:t>CHANGING ATTITUDES/HABITS/PRACTICE/</a:t>
            </a:r>
            <a:br>
              <a:rPr lang="en-US" sz="3600" b="1" dirty="0" smtClean="0"/>
            </a:br>
            <a:r>
              <a:rPr lang="en-US" sz="3600" b="1" dirty="0" smtClean="0"/>
              <a:t>DEGREES OF INVOLVEMENT</a:t>
            </a:r>
            <a:br>
              <a:rPr lang="en-US" sz="3600" b="1" dirty="0" smtClean="0"/>
            </a:br>
            <a:endParaRPr lang="en-US" b="1" dirty="0"/>
          </a:p>
        </p:txBody>
      </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49</a:t>
            </a:fld>
            <a:endParaRPr lang="en-US"/>
          </a:p>
        </p:txBody>
      </p:sp>
      <p:sp>
        <p:nvSpPr>
          <p:cNvPr id="6" name="Rectangle 3"/>
          <p:cNvSpPr txBox="1">
            <a:spLocks noChangeArrowheads="1"/>
          </p:cNvSpPr>
          <p:nvPr/>
        </p:nvSpPr>
        <p:spPr>
          <a:xfrm>
            <a:off x="1026942" y="1969478"/>
            <a:ext cx="9903655" cy="3727938"/>
          </a:xfrm>
          <a:prstGeom prst="rect">
            <a:avLst/>
          </a:prstGeom>
          <a:solidFill>
            <a:schemeClr val="accent6">
              <a:lumMod val="75000"/>
            </a:schemeClr>
          </a:solidFill>
        </p:spPr>
        <p:txBody>
          <a:bodyPr/>
          <a:lstStyle/>
          <a:p>
            <a:pPr marL="342900" indent="-342900" eaLnBrk="1" hangingPunct="1">
              <a:spcBef>
                <a:spcPct val="20000"/>
              </a:spcBef>
              <a:defRPr/>
            </a:pPr>
            <a:endParaRPr lang="en-GB" sz="2400" b="1" kern="0" dirty="0">
              <a:solidFill>
                <a:srgbClr val="FFC000"/>
              </a:solidFill>
              <a:latin typeface="Calibri" pitchFamily="34" charset="0"/>
              <a:ea typeface="Verdana" pitchFamily="34" charset="0"/>
              <a:cs typeface="Calibri" pitchFamily="34" charset="0"/>
            </a:endParaRPr>
          </a:p>
          <a:p>
            <a:pPr marL="342900" indent="-342900" eaLnBrk="1" hangingPunct="1">
              <a:spcBef>
                <a:spcPct val="20000"/>
              </a:spcBef>
              <a:defRPr/>
            </a:pPr>
            <a:r>
              <a:rPr lang="en-GB" sz="2800" kern="0" dirty="0" smtClean="0">
                <a:solidFill>
                  <a:schemeClr val="bg1"/>
                </a:solidFill>
                <a:latin typeface="Calibri" pitchFamily="34" charset="0"/>
                <a:ea typeface="Verdana" pitchFamily="34" charset="0"/>
                <a:cs typeface="Calibri" pitchFamily="34" charset="0"/>
              </a:rPr>
              <a:t>LEAD EXPERT CASES</a:t>
            </a:r>
            <a:endParaRPr lang="en-GB" sz="2400" kern="0" dirty="0">
              <a:solidFill>
                <a:schemeClr val="bg1"/>
              </a:solidFill>
              <a:latin typeface="Calibri" pitchFamily="34" charset="0"/>
              <a:ea typeface="Verdana" pitchFamily="34" charset="0"/>
              <a:cs typeface="Calibri" pitchFamily="34" charset="0"/>
            </a:endParaRPr>
          </a:p>
          <a:p>
            <a:pPr marL="180000" indent="-342900">
              <a:spcBef>
                <a:spcPct val="20000"/>
              </a:spcBef>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defRPr/>
            </a:pPr>
            <a:endParaRPr lang="en-GB" sz="2400" kern="0" dirty="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kern="0" dirty="0">
              <a:solidFill>
                <a:srgbClr val="FFC000"/>
              </a:solidFill>
              <a:latin typeface="Calibri" pitchFamily="34" charset="0"/>
              <a:ea typeface="Verdana" pitchFamily="34" charset="0"/>
              <a:cs typeface="Calibri" pitchFamily="34" charset="0"/>
            </a:endParaRPr>
          </a:p>
        </p:txBody>
      </p:sp>
      <p:sp>
        <p:nvSpPr>
          <p:cNvPr id="7" name="Title 1"/>
          <p:cNvSpPr>
            <a:spLocks noGrp="1"/>
          </p:cNvSpPr>
          <p:nvPr>
            <p:ph type="title"/>
          </p:nvPr>
        </p:nvSpPr>
        <p:spPr>
          <a:xfrm>
            <a:off x="2180493" y="548641"/>
            <a:ext cx="7793502" cy="970670"/>
          </a:xfrm>
        </p:spPr>
        <p:txBody>
          <a:bodyPr>
            <a:normAutofit fontScale="90000"/>
          </a:bodyPr>
          <a:lstStyle/>
          <a:p>
            <a:r>
              <a:rPr lang="en-US" sz="3600" b="1" dirty="0" smtClean="0"/>
              <a:t>COMMUNITY MOBILISATION:</a:t>
            </a:r>
            <a:br>
              <a:rPr lang="en-US" sz="3600" b="1" dirty="0" smtClean="0"/>
            </a:br>
            <a:r>
              <a:rPr lang="en-US" sz="3600" b="1" dirty="0" smtClean="0"/>
              <a:t>CHANGING ATTITUDES/HABITS/PRACTICE/</a:t>
            </a:r>
            <a:br>
              <a:rPr lang="en-US" sz="3600" b="1" dirty="0" smtClean="0"/>
            </a:br>
            <a:r>
              <a:rPr lang="en-US" sz="3600" b="1" dirty="0" smtClean="0"/>
              <a:t>DEGREES OF INVOLVEMENT</a:t>
            </a:r>
            <a:br>
              <a:rPr lang="en-US" sz="3600" b="1" dirty="0" smtClean="0"/>
            </a:br>
            <a:endParaRPr lang="en-US" b="1" dirty="0"/>
          </a:p>
        </p:txBody>
      </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5</a:t>
            </a:fld>
            <a:endParaRPr lang="en-US"/>
          </a:p>
        </p:txBody>
      </p:sp>
      <p:sp>
        <p:nvSpPr>
          <p:cNvPr id="6" name="Rectangle 3"/>
          <p:cNvSpPr txBox="1">
            <a:spLocks noChangeArrowheads="1"/>
          </p:cNvSpPr>
          <p:nvPr/>
        </p:nvSpPr>
        <p:spPr>
          <a:xfrm>
            <a:off x="3556221" y="717452"/>
            <a:ext cx="4631176" cy="4360985"/>
          </a:xfrm>
          <a:prstGeom prst="rect">
            <a:avLst/>
          </a:prstGeom>
          <a:solidFill>
            <a:schemeClr val="accent1">
              <a:lumMod val="60000"/>
              <a:lumOff val="40000"/>
            </a:schemeClr>
          </a:solidFill>
        </p:spPr>
        <p:txBody>
          <a:bodyPr/>
          <a:lstStyle/>
          <a:p>
            <a:pPr marL="342900" indent="-342900" algn="ctr">
              <a:spcBef>
                <a:spcPct val="20000"/>
              </a:spcBef>
              <a:defRPr/>
            </a:pPr>
            <a:endParaRPr lang="en-GB" sz="2000" b="1" kern="0" dirty="0">
              <a:solidFill>
                <a:schemeClr val="bg1"/>
              </a:solidFill>
              <a:latin typeface="Calibri" pitchFamily="34" charset="0"/>
              <a:ea typeface="Verdana" pitchFamily="34" charset="0"/>
              <a:cs typeface="Calibri" pitchFamily="34" charset="0"/>
            </a:endParaRPr>
          </a:p>
          <a:p>
            <a:pPr marL="342900" indent="-342900">
              <a:spcBef>
                <a:spcPct val="20000"/>
              </a:spcBef>
              <a:buFont typeface="Arial" pitchFamily="34" charset="0"/>
              <a:buChar char="•"/>
              <a:defRPr/>
            </a:pPr>
            <a:endParaRPr lang="en-GB" sz="2000" b="1" kern="0" dirty="0">
              <a:solidFill>
                <a:schemeClr val="bg1"/>
              </a:solidFill>
              <a:latin typeface="Calibri" pitchFamily="34" charset="0"/>
              <a:ea typeface="Verdana" pitchFamily="34" charset="0"/>
              <a:cs typeface="Calibri" pitchFamily="34" charset="0"/>
            </a:endParaRPr>
          </a:p>
          <a:p>
            <a:pPr marL="342900" indent="-342900">
              <a:spcBef>
                <a:spcPct val="20000"/>
              </a:spcBef>
              <a:buFont typeface="Arial" pitchFamily="34" charset="0"/>
              <a:buChar char="•"/>
              <a:defRPr/>
            </a:pPr>
            <a:r>
              <a:rPr lang="en-GB" sz="2400" kern="0" dirty="0" smtClean="0">
                <a:solidFill>
                  <a:schemeClr val="bg1"/>
                </a:solidFill>
                <a:latin typeface="Calibri" pitchFamily="34" charset="0"/>
                <a:ea typeface="Verdana" pitchFamily="34" charset="0"/>
                <a:cs typeface="Calibri" pitchFamily="34" charset="0"/>
              </a:rPr>
              <a:t>INCEPTION PHASE  </a:t>
            </a:r>
            <a:endParaRPr lang="en-GB" sz="2400" kern="0" dirty="0">
              <a:solidFill>
                <a:schemeClr val="bg1"/>
              </a:solidFill>
              <a:latin typeface="Calibri" pitchFamily="34" charset="0"/>
              <a:ea typeface="Verdana" pitchFamily="34" charset="0"/>
              <a:cs typeface="Calibri" pitchFamily="34" charset="0"/>
            </a:endParaRPr>
          </a:p>
          <a:p>
            <a:pPr marL="342900" indent="-342900">
              <a:spcBef>
                <a:spcPct val="20000"/>
              </a:spcBef>
              <a:buFont typeface="Arial" pitchFamily="34" charset="0"/>
              <a:buChar char="•"/>
              <a:defRPr/>
            </a:pPr>
            <a:endParaRPr lang="en-GB" sz="2400" kern="0" dirty="0">
              <a:solidFill>
                <a:schemeClr val="bg1"/>
              </a:solidFill>
              <a:latin typeface="Calibri" pitchFamily="34" charset="0"/>
              <a:ea typeface="Verdana" pitchFamily="34" charset="0"/>
              <a:cs typeface="Calibri" pitchFamily="34" charset="0"/>
            </a:endParaRPr>
          </a:p>
          <a:p>
            <a:pPr marL="342900" indent="-342900">
              <a:spcBef>
                <a:spcPct val="20000"/>
              </a:spcBef>
              <a:buFont typeface="Arial" pitchFamily="34" charset="0"/>
              <a:buChar char="•"/>
              <a:defRPr/>
            </a:pPr>
            <a:r>
              <a:rPr lang="en-GB" sz="2400" kern="0" dirty="0" smtClean="0">
                <a:solidFill>
                  <a:schemeClr val="bg1"/>
                </a:solidFill>
                <a:latin typeface="Calibri" pitchFamily="34" charset="0"/>
                <a:ea typeface="Verdana" pitchFamily="34" charset="0"/>
                <a:cs typeface="Calibri" pitchFamily="34" charset="0"/>
              </a:rPr>
              <a:t>PLANNING PHASE</a:t>
            </a:r>
            <a:endParaRPr lang="en-GB" sz="2400" kern="0" dirty="0">
              <a:solidFill>
                <a:schemeClr val="bg1"/>
              </a:solidFill>
              <a:latin typeface="Calibri" pitchFamily="34" charset="0"/>
              <a:ea typeface="Verdana" pitchFamily="34" charset="0"/>
              <a:cs typeface="Calibri" pitchFamily="34" charset="0"/>
            </a:endParaRPr>
          </a:p>
          <a:p>
            <a:pPr marL="342900" indent="-342900">
              <a:spcBef>
                <a:spcPct val="20000"/>
              </a:spcBef>
              <a:buFont typeface="Arial" pitchFamily="34" charset="0"/>
              <a:buChar char="•"/>
              <a:defRPr/>
            </a:pPr>
            <a:endParaRPr lang="en-GB" sz="2400" kern="0" dirty="0">
              <a:solidFill>
                <a:schemeClr val="bg1"/>
              </a:solidFill>
              <a:latin typeface="Calibri" pitchFamily="34" charset="0"/>
              <a:ea typeface="Verdana" pitchFamily="34" charset="0"/>
              <a:cs typeface="Calibri" pitchFamily="34" charset="0"/>
            </a:endParaRPr>
          </a:p>
          <a:p>
            <a:pPr marL="342900" indent="-342900">
              <a:spcBef>
                <a:spcPct val="20000"/>
              </a:spcBef>
              <a:buFont typeface="Arial" pitchFamily="34" charset="0"/>
              <a:buChar char="•"/>
              <a:defRPr/>
            </a:pPr>
            <a:r>
              <a:rPr lang="en-GB" sz="2400" kern="0" dirty="0" smtClean="0">
                <a:solidFill>
                  <a:schemeClr val="bg1"/>
                </a:solidFill>
                <a:latin typeface="Calibri" pitchFamily="34" charset="0"/>
                <a:ea typeface="Verdana" pitchFamily="34" charset="0"/>
                <a:cs typeface="Calibri" pitchFamily="34" charset="0"/>
              </a:rPr>
              <a:t>PROJECT PHASE</a:t>
            </a:r>
          </a:p>
          <a:p>
            <a:pPr marL="342900" indent="-342900">
              <a:spcBef>
                <a:spcPct val="20000"/>
              </a:spcBef>
              <a:buFont typeface="Arial" pitchFamily="34" charset="0"/>
              <a:buChar char="•"/>
              <a:defRPr/>
            </a:pPr>
            <a:endParaRPr lang="en-GB" sz="2400" kern="0" dirty="0" smtClean="0">
              <a:solidFill>
                <a:schemeClr val="bg1"/>
              </a:solidFill>
              <a:latin typeface="Calibri" pitchFamily="34" charset="0"/>
              <a:ea typeface="Verdana" pitchFamily="34" charset="0"/>
              <a:cs typeface="Calibri" pitchFamily="34" charset="0"/>
            </a:endParaRPr>
          </a:p>
          <a:p>
            <a:pPr marL="342900" indent="-342900">
              <a:spcBef>
                <a:spcPct val="20000"/>
              </a:spcBef>
              <a:buFont typeface="Arial" pitchFamily="34" charset="0"/>
              <a:buChar char="•"/>
              <a:defRPr/>
            </a:pPr>
            <a:r>
              <a:rPr lang="en-GB" sz="2400" kern="0" dirty="0" smtClean="0">
                <a:solidFill>
                  <a:srgbClr val="002060"/>
                </a:solidFill>
                <a:latin typeface="Calibri" pitchFamily="34" charset="0"/>
                <a:ea typeface="Verdana" pitchFamily="34" charset="0"/>
                <a:cs typeface="Calibri" pitchFamily="34" charset="0"/>
              </a:rPr>
              <a:t>CONSOLIDATION PHASE</a:t>
            </a:r>
            <a:endParaRPr lang="en-GB" sz="2400" kern="0" dirty="0">
              <a:solidFill>
                <a:srgbClr val="002060"/>
              </a:solidFill>
              <a:latin typeface="Calibri" pitchFamily="34" charset="0"/>
              <a:ea typeface="Verdana" pitchFamily="34" charset="0"/>
              <a:cs typeface="Calibri" pitchFamily="34" charset="0"/>
            </a:endParaRPr>
          </a:p>
          <a:p>
            <a:pPr marL="342900" indent="-342900">
              <a:spcBef>
                <a:spcPct val="20000"/>
              </a:spcBef>
              <a:buFont typeface="Arial" pitchFamily="34" charset="0"/>
              <a:buChar char="•"/>
              <a:defRPr/>
            </a:pPr>
            <a:endParaRPr lang="en-GB" sz="2000" b="1" kern="0" dirty="0">
              <a:solidFill>
                <a:schemeClr val="bg1"/>
              </a:solidFill>
              <a:latin typeface="Verdana" pitchFamily="34" charset="0"/>
              <a:ea typeface="Verdana" pitchFamily="34" charset="0"/>
              <a:cs typeface="Verdana" pitchFamily="34" charset="0"/>
            </a:endParaRPr>
          </a:p>
          <a:p>
            <a:pPr marL="342900" indent="-342900">
              <a:spcBef>
                <a:spcPct val="20000"/>
              </a:spcBef>
              <a:defRPr/>
            </a:pPr>
            <a:endParaRPr lang="en-GB" sz="2000" kern="0" dirty="0">
              <a:solidFill>
                <a:schemeClr val="bg1"/>
              </a:solidFill>
              <a:latin typeface="Verdana" pitchFamily="34" charset="0"/>
              <a:ea typeface="Verdana" pitchFamily="34" charset="0"/>
              <a:cs typeface="Verdana" pitchFamily="34" charset="0"/>
            </a:endParaRPr>
          </a:p>
          <a:p>
            <a:pPr marL="342900" indent="-342900">
              <a:spcBef>
                <a:spcPct val="20000"/>
              </a:spcBef>
              <a:buFontTx/>
              <a:buChar char="-"/>
              <a:defRPr/>
            </a:pPr>
            <a:endParaRPr lang="en-GB" kern="0" dirty="0">
              <a:solidFill>
                <a:srgbClr val="FFC000"/>
              </a:solidFill>
              <a:latin typeface="Verdana" pitchFamily="34" charset="0"/>
              <a:ea typeface="Verdana" pitchFamily="34" charset="0"/>
              <a:cs typeface="Verdana" pitchFamily="34" charset="0"/>
            </a:endParaRPr>
          </a:p>
        </p:txBody>
      </p:sp>
      <p:sp>
        <p:nvSpPr>
          <p:cNvPr id="8" name="Title 1"/>
          <p:cNvSpPr>
            <a:spLocks noGrp="1"/>
          </p:cNvSpPr>
          <p:nvPr>
            <p:ph type="title"/>
          </p:nvPr>
        </p:nvSpPr>
        <p:spPr>
          <a:xfrm>
            <a:off x="2194560" y="0"/>
            <a:ext cx="7793502" cy="801858"/>
          </a:xfrm>
        </p:spPr>
        <p:txBody>
          <a:bodyPr/>
          <a:lstStyle/>
          <a:p>
            <a:r>
              <a:rPr lang="en-US" sz="3600" b="1" dirty="0" smtClean="0"/>
              <a:t>PHASED EXERCISE - DIRECTED</a:t>
            </a:r>
            <a:endParaRPr lang="en-US" b="1" dirty="0"/>
          </a:p>
        </p:txBody>
      </p:sp>
      <p:pic>
        <p:nvPicPr>
          <p:cNvPr id="7" name="Picture 7"/>
          <p:cNvPicPr>
            <a:picLocks noChangeAspect="1" noChangeArrowheads="1"/>
          </p:cNvPicPr>
          <p:nvPr/>
        </p:nvPicPr>
        <p:blipFill>
          <a:blip r:embed="rId3" cstate="print"/>
          <a:srcRect/>
          <a:stretch>
            <a:fillRect/>
          </a:stretch>
        </p:blipFill>
        <p:spPr bwMode="auto">
          <a:xfrm rot="1524322">
            <a:off x="7492461" y="1615073"/>
            <a:ext cx="3443518" cy="4733117"/>
          </a:xfrm>
          <a:prstGeom prst="rect">
            <a:avLst/>
          </a:prstGeom>
          <a:noFill/>
          <a:ln w="9525">
            <a:solidFill>
              <a:schemeClr val="tx1"/>
            </a:solidFill>
            <a:miter lim="800000"/>
            <a:headEnd/>
            <a:tailEnd/>
          </a:ln>
        </p:spPr>
      </p:pic>
      <p:pic>
        <p:nvPicPr>
          <p:cNvPr id="9" name="Picture 2" descr="C:\Users\phste\Pictures\Kyiv Pryluki\P1010663.JPG"/>
          <p:cNvPicPr>
            <a:picLocks noChangeAspect="1" noChangeArrowheads="1"/>
          </p:cNvPicPr>
          <p:nvPr/>
        </p:nvPicPr>
        <p:blipFill>
          <a:blip r:embed="rId4" cstate="print"/>
          <a:srcRect/>
          <a:stretch>
            <a:fillRect/>
          </a:stretch>
        </p:blipFill>
        <p:spPr bwMode="auto">
          <a:xfrm>
            <a:off x="182880" y="3980116"/>
            <a:ext cx="3249638" cy="2436876"/>
          </a:xfrm>
          <a:prstGeom prst="rect">
            <a:avLst/>
          </a:prstGeom>
          <a:noFill/>
          <a:ln w="9525">
            <a:noFill/>
            <a:miter lim="800000"/>
            <a:headEnd/>
            <a:tailEnd/>
          </a:ln>
        </p:spPr>
      </p:pic>
      <p:pic>
        <p:nvPicPr>
          <p:cNvPr id="10" name="Picture 2" descr="C:\Users\phste\Pictures\Goris\e.JPG"/>
          <p:cNvPicPr>
            <a:picLocks noChangeAspect="1" noChangeArrowheads="1"/>
          </p:cNvPicPr>
          <p:nvPr/>
        </p:nvPicPr>
        <p:blipFill>
          <a:blip r:embed="rId5" cstate="print"/>
          <a:srcRect/>
          <a:stretch>
            <a:fillRect/>
          </a:stretch>
        </p:blipFill>
        <p:spPr bwMode="auto">
          <a:xfrm>
            <a:off x="196949" y="1581114"/>
            <a:ext cx="3231756" cy="2470381"/>
          </a:xfrm>
          <a:prstGeom prst="rect">
            <a:avLst/>
          </a:prstGeom>
          <a:noFill/>
          <a:ln w="9525">
            <a:noFill/>
            <a:miter lim="800000"/>
            <a:headEnd/>
            <a:tailEnd/>
          </a:ln>
        </p:spPr>
      </p:pic>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8966" y="365125"/>
            <a:ext cx="7540283" cy="1325563"/>
          </a:xfrm>
        </p:spPr>
        <p:txBody>
          <a:bodyPr>
            <a:normAutofit/>
          </a:bodyPr>
          <a:lstStyle/>
          <a:p>
            <a:r>
              <a:rPr lang="en-US" sz="3600" b="1" dirty="0" smtClean="0"/>
              <a:t>Information Points</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50</a:t>
            </a:fld>
            <a:endParaRPr lang="en-US" dirty="0"/>
          </a:p>
        </p:txBody>
      </p:sp>
      <p:sp>
        <p:nvSpPr>
          <p:cNvPr id="6" name="Title 1"/>
          <p:cNvSpPr txBox="1">
            <a:spLocks/>
          </p:cNvSpPr>
          <p:nvPr/>
        </p:nvSpPr>
        <p:spPr>
          <a:xfrm>
            <a:off x="490023" y="1671076"/>
            <a:ext cx="2633005" cy="423735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tx1"/>
                </a:solidFill>
                <a:effectLst/>
                <a:uLnTx/>
                <a:uFillTx/>
                <a:latin typeface="+mj-lt"/>
                <a:ea typeface="+mj-ea"/>
                <a:cs typeface="+mj-cs"/>
              </a:rPr>
              <a:t> </a:t>
            </a:r>
            <a:endParaRPr kumimoji="0" lang="en-US" sz="2400" b="1" i="0" u="none" strike="noStrike" kern="1200" cap="none" spc="0" normalizeH="0" baseline="0" noProof="0" dirty="0">
              <a:ln>
                <a:noFill/>
              </a:ln>
              <a:solidFill>
                <a:schemeClr val="tx1"/>
              </a:solidFill>
              <a:effectLst/>
              <a:uLnTx/>
              <a:uFillTx/>
              <a:latin typeface="+mj-lt"/>
              <a:ea typeface="+mj-ea"/>
              <a:cs typeface="+mj-cs"/>
            </a:endParaRPr>
          </a:p>
        </p:txBody>
      </p:sp>
      <p:pic>
        <p:nvPicPr>
          <p:cNvPr id="7" name="Afbeelding 6"/>
          <p:cNvPicPr/>
          <p:nvPr/>
        </p:nvPicPr>
        <p:blipFill>
          <a:blip r:embed="rId2" cstate="print"/>
          <a:srcRect/>
          <a:stretch>
            <a:fillRect/>
          </a:stretch>
        </p:blipFill>
        <p:spPr bwMode="auto">
          <a:xfrm>
            <a:off x="6822831" y="1917016"/>
            <a:ext cx="2433711" cy="2095500"/>
          </a:xfrm>
          <a:prstGeom prst="rect">
            <a:avLst/>
          </a:prstGeom>
          <a:noFill/>
          <a:ln w="9525">
            <a:noFill/>
            <a:miter lim="800000"/>
            <a:headEnd/>
            <a:tailEnd/>
          </a:ln>
        </p:spPr>
      </p:pic>
      <p:pic>
        <p:nvPicPr>
          <p:cNvPr id="8" name="Afbeelding 7"/>
          <p:cNvPicPr/>
          <p:nvPr/>
        </p:nvPicPr>
        <p:blipFill>
          <a:blip r:embed="rId3" cstate="print"/>
          <a:srcRect/>
          <a:stretch>
            <a:fillRect/>
          </a:stretch>
        </p:blipFill>
        <p:spPr bwMode="auto">
          <a:xfrm>
            <a:off x="9453489" y="1890565"/>
            <a:ext cx="2553872" cy="2090592"/>
          </a:xfrm>
          <a:prstGeom prst="rect">
            <a:avLst/>
          </a:prstGeom>
          <a:noFill/>
          <a:ln w="9525">
            <a:noFill/>
            <a:miter lim="800000"/>
            <a:headEnd/>
            <a:tailEnd/>
          </a:ln>
        </p:spPr>
      </p:pic>
      <p:pic>
        <p:nvPicPr>
          <p:cNvPr id="5122" name="Picture 2" descr="Image result for Gent warmtefoto"/>
          <p:cNvPicPr>
            <a:picLocks noChangeAspect="1" noChangeArrowheads="1"/>
          </p:cNvPicPr>
          <p:nvPr/>
        </p:nvPicPr>
        <p:blipFill>
          <a:blip r:embed="rId4" cstate="print"/>
          <a:srcRect/>
          <a:stretch>
            <a:fillRect/>
          </a:stretch>
        </p:blipFill>
        <p:spPr bwMode="auto">
          <a:xfrm>
            <a:off x="4234375" y="1915599"/>
            <a:ext cx="2461846" cy="2079626"/>
          </a:xfrm>
          <a:prstGeom prst="rect">
            <a:avLst/>
          </a:prstGeom>
          <a:noFill/>
        </p:spPr>
      </p:pic>
      <p:sp>
        <p:nvSpPr>
          <p:cNvPr id="10" name="Title 1"/>
          <p:cNvSpPr txBox="1">
            <a:spLocks/>
          </p:cNvSpPr>
          <p:nvPr/>
        </p:nvSpPr>
        <p:spPr>
          <a:xfrm>
            <a:off x="363415" y="1924295"/>
            <a:ext cx="3631809" cy="131127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smtClean="0">
                <a:ln>
                  <a:noFill/>
                </a:ln>
                <a:solidFill>
                  <a:schemeClr val="tx1"/>
                </a:solidFill>
                <a:effectLst/>
                <a:uLnTx/>
                <a:uFillTx/>
                <a:latin typeface="+mj-lt"/>
                <a:ea typeface="+mj-ea"/>
                <a:cs typeface="+mj-cs"/>
              </a:rPr>
              <a:t>Ghent,</a:t>
            </a:r>
            <a:r>
              <a:rPr kumimoji="0" lang="en-US" sz="2400" i="0" u="none" strike="noStrike" kern="1200" cap="none" spc="0" normalizeH="0" noProof="0" dirty="0" smtClean="0">
                <a:ln>
                  <a:noFill/>
                </a:ln>
                <a:solidFill>
                  <a:schemeClr val="tx1"/>
                </a:solidFill>
                <a:effectLst/>
                <a:uLnTx/>
                <a:uFillTx/>
                <a:latin typeface="+mj-lt"/>
                <a:ea typeface="+mj-ea"/>
                <a:cs typeface="+mj-cs"/>
              </a:rPr>
              <a:t> Belgium: Environmental Advice Shop</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2400" baseline="0" dirty="0" smtClean="0">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i="0" u="none" strike="noStrike" kern="1200" cap="none" spc="0" normalizeH="0" baseline="0" noProof="0" dirty="0">
              <a:ln>
                <a:noFill/>
              </a:ln>
              <a:solidFill>
                <a:schemeClr val="tx1"/>
              </a:solidFill>
              <a:effectLst/>
              <a:uLnTx/>
              <a:uFillTx/>
              <a:latin typeface="+mj-lt"/>
              <a:ea typeface="+mj-ea"/>
              <a:cs typeface="+mj-cs"/>
            </a:endParaRPr>
          </a:p>
        </p:txBody>
      </p:sp>
      <p:sp>
        <p:nvSpPr>
          <p:cNvPr id="11" name="Title 1"/>
          <p:cNvSpPr txBox="1">
            <a:spLocks/>
          </p:cNvSpPr>
          <p:nvPr/>
        </p:nvSpPr>
        <p:spPr>
          <a:xfrm>
            <a:off x="431409" y="4524474"/>
            <a:ext cx="3631809" cy="1311275"/>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smtClean="0">
                <a:ln>
                  <a:noFill/>
                </a:ln>
                <a:solidFill>
                  <a:schemeClr val="tx1"/>
                </a:solidFill>
                <a:effectLst/>
                <a:uLnTx/>
                <a:uFillTx/>
                <a:latin typeface="+mj-lt"/>
                <a:ea typeface="+mj-ea"/>
                <a:cs typeface="+mj-cs"/>
              </a:rPr>
              <a:t>Bayonne, France</a:t>
            </a:r>
            <a:r>
              <a:rPr kumimoji="0" lang="en-US" sz="2400" i="0" u="none" strike="noStrike" kern="1200" cap="none" spc="0" normalizeH="0" noProof="0" dirty="0" smtClean="0">
                <a:ln>
                  <a:noFill/>
                </a:ln>
                <a:solidFill>
                  <a:schemeClr val="tx1"/>
                </a:solidFill>
                <a:effectLst/>
                <a:uLnTx/>
                <a:uFillTx/>
                <a:latin typeface="+mj-lt"/>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noProof="0" dirty="0" smtClean="0">
                <a:ln>
                  <a:noFill/>
                </a:ln>
                <a:solidFill>
                  <a:schemeClr val="tx1"/>
                </a:solidFill>
                <a:effectLst/>
                <a:uLnTx/>
                <a:uFillTx/>
                <a:latin typeface="+mj-lt"/>
                <a:ea typeface="+mj-ea"/>
                <a:cs typeface="+mj-cs"/>
              </a:rPr>
              <a:t>Boutique du </a:t>
            </a:r>
            <a:r>
              <a:rPr kumimoji="0" lang="en-US" sz="2400" i="0" u="none" strike="noStrike" kern="1200" cap="none" spc="0" normalizeH="0" noProof="0" dirty="0" err="1" smtClean="0">
                <a:ln>
                  <a:noFill/>
                </a:ln>
                <a:solidFill>
                  <a:schemeClr val="tx1"/>
                </a:solidFill>
                <a:effectLst/>
                <a:uLnTx/>
                <a:uFillTx/>
                <a:latin typeface="+mj-lt"/>
                <a:ea typeface="+mj-ea"/>
                <a:cs typeface="+mj-cs"/>
              </a:rPr>
              <a:t>Patrimoine</a:t>
            </a:r>
            <a:r>
              <a:rPr kumimoji="0" lang="en-US" sz="2400" i="0" u="none" strike="noStrike" kern="1200" cap="none" spc="0" normalizeH="0" noProof="0" dirty="0" smtClean="0">
                <a:ln>
                  <a:noFill/>
                </a:ln>
                <a:solidFill>
                  <a:schemeClr val="tx1"/>
                </a:solidFill>
                <a:effectLst/>
                <a:uLnTx/>
                <a:uFillTx/>
                <a:latin typeface="+mj-lt"/>
                <a:ea typeface="+mj-ea"/>
                <a:cs typeface="+mj-cs"/>
              </a:rPr>
              <a:t> et de </a:t>
            </a:r>
            <a:r>
              <a:rPr kumimoji="0" lang="en-US" sz="2400" i="0" u="none" strike="noStrike" kern="1200" cap="none" spc="0" normalizeH="0" noProof="0" dirty="0" err="1" smtClean="0">
                <a:ln>
                  <a:noFill/>
                </a:ln>
                <a:solidFill>
                  <a:schemeClr val="tx1"/>
                </a:solidFill>
                <a:effectLst/>
                <a:uLnTx/>
                <a:uFillTx/>
                <a:latin typeface="+mj-lt"/>
                <a:ea typeface="+mj-ea"/>
                <a:cs typeface="+mj-cs"/>
              </a:rPr>
              <a:t>l’Habitat</a:t>
            </a:r>
            <a:endParaRPr kumimoji="0" lang="en-US" sz="2400" i="0" u="none" strike="noStrike" kern="1200" cap="none" spc="0" normalizeH="0" noProof="0" dirty="0" smtClean="0">
              <a:ln>
                <a:noFill/>
              </a:ln>
              <a:solidFill>
                <a:schemeClr val="tx1"/>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 typeface="Arial" pitchFamily="34" charset="0"/>
              <a:buChar char="•"/>
              <a:tabLst/>
              <a:defRPr/>
            </a:pPr>
            <a:r>
              <a:rPr lang="en-US" sz="2400" dirty="0" smtClean="0">
                <a:latin typeface="+mj-lt"/>
                <a:ea typeface="+mj-ea"/>
                <a:cs typeface="+mj-cs"/>
              </a:rPr>
              <a:t>    Eco-renovation</a:t>
            </a:r>
            <a:endParaRPr kumimoji="0" lang="en-US" sz="2400" i="0" u="none" strike="noStrike" kern="1200" cap="none" spc="0" normalizeH="0" noProof="0" dirty="0" smtClean="0">
              <a:ln>
                <a:noFill/>
              </a:ln>
              <a:solidFill>
                <a:schemeClr val="tx1"/>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2400" baseline="0" dirty="0" smtClean="0">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i="0" u="none" strike="noStrike" kern="1200" cap="none" spc="0" normalizeH="0" baseline="0" noProof="0" dirty="0">
              <a:ln>
                <a:noFill/>
              </a:ln>
              <a:solidFill>
                <a:schemeClr val="tx1"/>
              </a:solidFill>
              <a:effectLst/>
              <a:uLnTx/>
              <a:uFillTx/>
              <a:latin typeface="+mj-lt"/>
              <a:ea typeface="+mj-ea"/>
              <a:cs typeface="+mj-cs"/>
            </a:endParaRPr>
          </a:p>
        </p:txBody>
      </p:sp>
      <p:pic>
        <p:nvPicPr>
          <p:cNvPr id="5125" name="Picture 5"/>
          <p:cNvPicPr>
            <a:picLocks noChangeAspect="1" noChangeArrowheads="1"/>
          </p:cNvPicPr>
          <p:nvPr/>
        </p:nvPicPr>
        <p:blipFill>
          <a:blip r:embed="rId5" cstate="print"/>
          <a:srcRect r="3285"/>
          <a:stretch>
            <a:fillRect/>
          </a:stretch>
        </p:blipFill>
        <p:spPr bwMode="auto">
          <a:xfrm>
            <a:off x="3770142" y="4107766"/>
            <a:ext cx="8421858" cy="2750234"/>
          </a:xfrm>
          <a:prstGeom prst="rect">
            <a:avLst/>
          </a:prstGeom>
          <a:noFill/>
          <a:ln w="9525">
            <a:noFill/>
            <a:miter lim="800000"/>
            <a:headEnd/>
            <a:tailEnd/>
          </a:ln>
        </p:spPr>
      </p:pic>
    </p:spTree>
    <p:extLst>
      <p:ext uri="{BB962C8B-B14F-4D97-AF65-F5344CB8AC3E}">
        <p14:creationId xmlns:p14="http://schemas.microsoft.com/office/powerpoint/2010/main" val="25701824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334" y="210380"/>
            <a:ext cx="7174523" cy="1325563"/>
          </a:xfrm>
        </p:spPr>
        <p:txBody>
          <a:bodyPr>
            <a:normAutofit/>
          </a:bodyPr>
          <a:lstStyle/>
          <a:p>
            <a:r>
              <a:rPr lang="en-US" sz="3600" b="1" dirty="0" err="1" smtClean="0"/>
              <a:t>Zhovka</a:t>
            </a:r>
            <a:r>
              <a:rPr lang="en-US" sz="3600" b="1" dirty="0" smtClean="0"/>
              <a:t>, Ukraine: </a:t>
            </a:r>
            <a:br>
              <a:rPr lang="en-US" sz="3600" b="1" dirty="0" smtClean="0"/>
            </a:br>
            <a:r>
              <a:rPr lang="en-US" sz="3600" b="1" dirty="0" smtClean="0"/>
              <a:t>Single Heritage Internet Platform</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51</a:t>
            </a:fld>
            <a:endParaRPr lang="en-US"/>
          </a:p>
        </p:txBody>
      </p:sp>
      <p:pic>
        <p:nvPicPr>
          <p:cNvPr id="7" name="Picture 2" descr="C:\Documents and Settings\Admin\Mijn documenten\Mijn afbeeldingen\Zhovka\P1010173.JPG"/>
          <p:cNvPicPr>
            <a:picLocks noChangeAspect="1" noChangeArrowheads="1"/>
          </p:cNvPicPr>
          <p:nvPr/>
        </p:nvPicPr>
        <p:blipFill>
          <a:blip r:embed="rId2" cstate="print"/>
          <a:srcRect l="1030" b="19944"/>
          <a:stretch>
            <a:fillRect/>
          </a:stretch>
        </p:blipFill>
        <p:spPr bwMode="auto">
          <a:xfrm>
            <a:off x="7090117" y="3683830"/>
            <a:ext cx="4524912" cy="2745105"/>
          </a:xfrm>
          <a:prstGeom prst="rect">
            <a:avLst/>
          </a:prstGeom>
          <a:noFill/>
          <a:ln w="9525">
            <a:noFill/>
            <a:miter lim="800000"/>
            <a:headEnd/>
            <a:tailEnd/>
          </a:ln>
        </p:spPr>
      </p:pic>
      <p:pic>
        <p:nvPicPr>
          <p:cNvPr id="8" name="Picture 2" descr="C:\Documents and Settings\Admin\Mijn documenten\Mijn afbeeldingen\Zhovka\P1010161.JPG"/>
          <p:cNvPicPr>
            <a:picLocks noChangeAspect="1" noChangeArrowheads="1"/>
          </p:cNvPicPr>
          <p:nvPr/>
        </p:nvPicPr>
        <p:blipFill>
          <a:blip r:embed="rId3" cstate="print"/>
          <a:srcRect/>
          <a:stretch>
            <a:fillRect/>
          </a:stretch>
        </p:blipFill>
        <p:spPr bwMode="auto">
          <a:xfrm>
            <a:off x="197431" y="2926080"/>
            <a:ext cx="4498369" cy="3372852"/>
          </a:xfrm>
          <a:prstGeom prst="rect">
            <a:avLst/>
          </a:prstGeom>
          <a:noFill/>
          <a:ln w="9525">
            <a:noFill/>
            <a:miter lim="800000"/>
            <a:headEnd/>
            <a:tailEnd/>
          </a:ln>
        </p:spPr>
      </p:pic>
      <p:pic>
        <p:nvPicPr>
          <p:cNvPr id="2050" name="Picture 2" descr="C:\Users\phste\Pictures\Zhovka\Synagogue Zhovka.JPG"/>
          <p:cNvPicPr>
            <a:picLocks noChangeAspect="1" noChangeArrowheads="1"/>
          </p:cNvPicPr>
          <p:nvPr/>
        </p:nvPicPr>
        <p:blipFill>
          <a:blip r:embed="rId4" cstate="print"/>
          <a:srcRect/>
          <a:stretch>
            <a:fillRect/>
          </a:stretch>
        </p:blipFill>
        <p:spPr bwMode="auto">
          <a:xfrm>
            <a:off x="3840480" y="1493521"/>
            <a:ext cx="3474720" cy="2606040"/>
          </a:xfrm>
          <a:prstGeom prst="rect">
            <a:avLst/>
          </a:prstGeom>
          <a:noFill/>
        </p:spPr>
      </p:pic>
      <p:pic>
        <p:nvPicPr>
          <p:cNvPr id="2051" name="Picture 3" descr="C:\Users\phste\Pictures\Zhovka\P1010177.JPG"/>
          <p:cNvPicPr>
            <a:picLocks noChangeAspect="1" noChangeArrowheads="1"/>
          </p:cNvPicPr>
          <p:nvPr/>
        </p:nvPicPr>
        <p:blipFill>
          <a:blip r:embed="rId5" cstate="print"/>
          <a:srcRect/>
          <a:stretch>
            <a:fillRect/>
          </a:stretch>
        </p:blipFill>
        <p:spPr bwMode="auto">
          <a:xfrm>
            <a:off x="7315201" y="1498209"/>
            <a:ext cx="2968282" cy="2226212"/>
          </a:xfrm>
          <a:prstGeom prst="rect">
            <a:avLst/>
          </a:prstGeom>
          <a:noFill/>
        </p:spPr>
      </p:pic>
    </p:spTree>
    <p:extLst>
      <p:ext uri="{BB962C8B-B14F-4D97-AF65-F5344CB8AC3E}">
        <p14:creationId xmlns:p14="http://schemas.microsoft.com/office/powerpoint/2010/main" val="32535976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334" y="210380"/>
            <a:ext cx="7174523" cy="1325563"/>
          </a:xfrm>
        </p:spPr>
        <p:txBody>
          <a:bodyPr>
            <a:normAutofit/>
          </a:bodyPr>
          <a:lstStyle/>
          <a:p>
            <a:r>
              <a:rPr lang="en-US" sz="3600" b="1" dirty="0" smtClean="0"/>
              <a:t>Alma Vii, Romania: </a:t>
            </a:r>
            <a:br>
              <a:rPr lang="en-US" sz="3600" b="1" dirty="0" smtClean="0"/>
            </a:br>
            <a:r>
              <a:rPr lang="en-US" sz="3600" b="1" dirty="0" smtClean="0"/>
              <a:t>Whose Cultural Heritage?</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52</a:t>
            </a:fld>
            <a:endParaRPr lang="en-US"/>
          </a:p>
        </p:txBody>
      </p:sp>
      <p:pic>
        <p:nvPicPr>
          <p:cNvPr id="3074" name="Picture 2" descr="C:\Users\phste\Pictures\Sibiu\P1020069.JPG"/>
          <p:cNvPicPr>
            <a:picLocks noChangeAspect="1" noChangeArrowheads="1"/>
          </p:cNvPicPr>
          <p:nvPr/>
        </p:nvPicPr>
        <p:blipFill>
          <a:blip r:embed="rId2" cstate="print"/>
          <a:srcRect/>
          <a:stretch>
            <a:fillRect/>
          </a:stretch>
        </p:blipFill>
        <p:spPr bwMode="auto">
          <a:xfrm>
            <a:off x="196947" y="1659987"/>
            <a:ext cx="4790831" cy="3593123"/>
          </a:xfrm>
          <a:prstGeom prst="rect">
            <a:avLst/>
          </a:prstGeom>
          <a:noFill/>
        </p:spPr>
      </p:pic>
      <p:pic>
        <p:nvPicPr>
          <p:cNvPr id="3075" name="Picture 3" descr="C:\Users\phste\Pictures\Sibiu\P1020089.JPG"/>
          <p:cNvPicPr>
            <a:picLocks noChangeAspect="1" noChangeArrowheads="1"/>
          </p:cNvPicPr>
          <p:nvPr/>
        </p:nvPicPr>
        <p:blipFill>
          <a:blip r:embed="rId3" cstate="print"/>
          <a:srcRect/>
          <a:stretch>
            <a:fillRect/>
          </a:stretch>
        </p:blipFill>
        <p:spPr bwMode="auto">
          <a:xfrm>
            <a:off x="5219114" y="1681089"/>
            <a:ext cx="2624405" cy="1968304"/>
          </a:xfrm>
          <a:prstGeom prst="rect">
            <a:avLst/>
          </a:prstGeom>
          <a:noFill/>
        </p:spPr>
      </p:pic>
      <p:pic>
        <p:nvPicPr>
          <p:cNvPr id="3076" name="Picture 4" descr="C:\Users\phste\Pictures\Sibiu\P1020071.JPG"/>
          <p:cNvPicPr>
            <a:picLocks noChangeAspect="1" noChangeArrowheads="1"/>
          </p:cNvPicPr>
          <p:nvPr/>
        </p:nvPicPr>
        <p:blipFill>
          <a:blip r:embed="rId4" cstate="print"/>
          <a:srcRect/>
          <a:stretch>
            <a:fillRect/>
          </a:stretch>
        </p:blipFill>
        <p:spPr bwMode="auto">
          <a:xfrm>
            <a:off x="7019779" y="3727939"/>
            <a:ext cx="3788897" cy="2841673"/>
          </a:xfrm>
          <a:prstGeom prst="rect">
            <a:avLst/>
          </a:prstGeom>
          <a:noFill/>
        </p:spPr>
      </p:pic>
      <p:pic>
        <p:nvPicPr>
          <p:cNvPr id="3077" name="Picture 5" descr="C:\Users\phste\Pictures\Sibiu\P1020072.JPG"/>
          <p:cNvPicPr>
            <a:picLocks noChangeAspect="1" noChangeArrowheads="1"/>
          </p:cNvPicPr>
          <p:nvPr/>
        </p:nvPicPr>
        <p:blipFill>
          <a:blip r:embed="rId5" cstate="print"/>
          <a:srcRect/>
          <a:stretch>
            <a:fillRect/>
          </a:stretch>
        </p:blipFill>
        <p:spPr bwMode="auto">
          <a:xfrm>
            <a:off x="1960101" y="4135902"/>
            <a:ext cx="3309032" cy="2481774"/>
          </a:xfrm>
          <a:prstGeom prst="rect">
            <a:avLst/>
          </a:prstGeom>
          <a:noFill/>
        </p:spPr>
      </p:pic>
      <p:sp>
        <p:nvSpPr>
          <p:cNvPr id="13" name="Title 1"/>
          <p:cNvSpPr txBox="1">
            <a:spLocks/>
          </p:cNvSpPr>
          <p:nvPr/>
        </p:nvSpPr>
        <p:spPr>
          <a:xfrm>
            <a:off x="8044374" y="2022768"/>
            <a:ext cx="3885029"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accent2">
                    <a:lumMod val="75000"/>
                  </a:schemeClr>
                </a:solidFill>
                <a:effectLst/>
                <a:uLnTx/>
                <a:uFillTx/>
                <a:latin typeface="+mj-lt"/>
                <a:ea typeface="+mj-ea"/>
                <a:cs typeface="+mj-cs"/>
              </a:rPr>
              <a:t>COMMUNITY</a:t>
            </a:r>
            <a:r>
              <a:rPr kumimoji="0" lang="en-US" sz="3600" b="1" i="0" u="none" strike="noStrike" kern="1200" cap="none" spc="0" normalizeH="0" noProof="0" dirty="0" smtClean="0">
                <a:ln>
                  <a:noFill/>
                </a:ln>
                <a:solidFill>
                  <a:schemeClr val="accent2">
                    <a:lumMod val="75000"/>
                  </a:schemeClr>
                </a:solidFill>
                <a:effectLst/>
                <a:uLnTx/>
                <a:uFillTx/>
                <a:latin typeface="+mj-lt"/>
                <a:ea typeface="+mj-ea"/>
                <a:cs typeface="+mj-cs"/>
              </a:rPr>
              <a:t> and NGO in tandem</a:t>
            </a: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2535976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0" y="365125"/>
            <a:ext cx="7751298" cy="1325563"/>
          </a:xfrm>
        </p:spPr>
        <p:txBody>
          <a:bodyPr>
            <a:normAutofit/>
          </a:bodyPr>
          <a:lstStyle/>
          <a:p>
            <a:r>
              <a:rPr lang="en-US" sz="3600" b="1" dirty="0" smtClean="0"/>
              <a:t>Leuven : Transformation of the Station District</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53</a:t>
            </a:fld>
            <a:endParaRPr lang="en-US"/>
          </a:p>
        </p:txBody>
      </p:sp>
      <p:sp>
        <p:nvSpPr>
          <p:cNvPr id="6" name="Rechthoek 9"/>
          <p:cNvSpPr>
            <a:spLocks noChangeArrowheads="1"/>
          </p:cNvSpPr>
          <p:nvPr/>
        </p:nvSpPr>
        <p:spPr bwMode="auto">
          <a:xfrm>
            <a:off x="4478191" y="1125538"/>
            <a:ext cx="3960812" cy="358775"/>
          </a:xfrm>
          <a:prstGeom prst="rect">
            <a:avLst/>
          </a:prstGeom>
          <a:solidFill>
            <a:schemeClr val="bg1"/>
          </a:solidFill>
          <a:ln w="9525" algn="ctr">
            <a:solidFill>
              <a:schemeClr val="tx1"/>
            </a:solidFill>
            <a:round/>
            <a:headEnd/>
            <a:tailEnd/>
          </a:ln>
        </p:spPr>
        <p:txBody>
          <a:bodyPr/>
          <a:lstStyle/>
          <a:p>
            <a:pPr eaLnBrk="0" hangingPunct="0"/>
            <a:r>
              <a:rPr lang="en-GB" sz="1400" b="1" dirty="0">
                <a:solidFill>
                  <a:schemeClr val="accent2">
                    <a:lumMod val="75000"/>
                  </a:schemeClr>
                </a:solidFill>
              </a:rPr>
              <a:t>City Structure Plan – Development Ring</a:t>
            </a:r>
            <a:endParaRPr lang="nl-BE" sz="1400" b="1" dirty="0">
              <a:solidFill>
                <a:schemeClr val="accent2">
                  <a:lumMod val="75000"/>
                </a:schemeClr>
              </a:solidFill>
            </a:endParaRPr>
          </a:p>
        </p:txBody>
      </p:sp>
      <p:pic>
        <p:nvPicPr>
          <p:cNvPr id="7" name="Picture 6"/>
          <p:cNvPicPr>
            <a:picLocks noChangeAspect="1" noChangeArrowheads="1"/>
          </p:cNvPicPr>
          <p:nvPr/>
        </p:nvPicPr>
        <p:blipFill>
          <a:blip r:embed="rId2" cstate="print"/>
          <a:srcRect r="1082"/>
          <a:stretch>
            <a:fillRect/>
          </a:stretch>
        </p:blipFill>
        <p:spPr bwMode="auto">
          <a:xfrm>
            <a:off x="1547734" y="1814731"/>
            <a:ext cx="3640215" cy="3983185"/>
          </a:xfrm>
          <a:prstGeom prst="rect">
            <a:avLst/>
          </a:prstGeom>
          <a:noFill/>
          <a:ln w="9525">
            <a:noFill/>
            <a:miter lim="800000"/>
            <a:headEnd/>
            <a:tailEnd/>
          </a:ln>
        </p:spPr>
      </p:pic>
      <p:pic>
        <p:nvPicPr>
          <p:cNvPr id="8" name="Picture 8"/>
          <p:cNvPicPr>
            <a:picLocks noChangeAspect="1" noChangeArrowheads="1"/>
          </p:cNvPicPr>
          <p:nvPr/>
        </p:nvPicPr>
        <p:blipFill>
          <a:blip r:embed="rId3" cstate="print"/>
          <a:srcRect/>
          <a:stretch>
            <a:fillRect/>
          </a:stretch>
        </p:blipFill>
        <p:spPr bwMode="auto">
          <a:xfrm>
            <a:off x="5901152" y="1806258"/>
            <a:ext cx="4537075" cy="3816350"/>
          </a:xfrm>
          <a:prstGeom prst="rect">
            <a:avLst/>
          </a:prstGeom>
          <a:noFill/>
          <a:ln w="9525">
            <a:noFill/>
            <a:miter lim="800000"/>
            <a:headEnd/>
            <a:tailEnd/>
          </a:ln>
        </p:spPr>
      </p:pic>
    </p:spTree>
    <p:extLst>
      <p:ext uri="{BB962C8B-B14F-4D97-AF65-F5344CB8AC3E}">
        <p14:creationId xmlns:p14="http://schemas.microsoft.com/office/powerpoint/2010/main" val="32535976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0" y="365125"/>
            <a:ext cx="7751298" cy="1325563"/>
          </a:xfrm>
        </p:spPr>
        <p:txBody>
          <a:bodyPr>
            <a:normAutofit/>
          </a:bodyPr>
          <a:lstStyle/>
          <a:p>
            <a:r>
              <a:rPr lang="en-US" sz="3600" b="1" dirty="0" smtClean="0"/>
              <a:t>Station as Development Pole and Bridge joining urban districts</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54</a:t>
            </a:fld>
            <a:endParaRPr lang="en-US"/>
          </a:p>
        </p:txBody>
      </p:sp>
      <p:pic>
        <p:nvPicPr>
          <p:cNvPr id="14" name="Afbeelding 5"/>
          <p:cNvPicPr>
            <a:picLocks noChangeAspect="1" noChangeArrowheads="1"/>
          </p:cNvPicPr>
          <p:nvPr/>
        </p:nvPicPr>
        <p:blipFill>
          <a:blip r:embed="rId2" cstate="print"/>
          <a:srcRect/>
          <a:stretch>
            <a:fillRect/>
          </a:stretch>
        </p:blipFill>
        <p:spPr bwMode="auto">
          <a:xfrm>
            <a:off x="2601334" y="1730326"/>
            <a:ext cx="6417253" cy="3930699"/>
          </a:xfrm>
          <a:prstGeom prst="rect">
            <a:avLst/>
          </a:prstGeom>
          <a:noFill/>
          <a:ln w="9525">
            <a:noFill/>
            <a:miter lim="800000"/>
            <a:headEnd/>
            <a:tailEnd/>
          </a:ln>
        </p:spPr>
      </p:pic>
    </p:spTree>
    <p:extLst>
      <p:ext uri="{BB962C8B-B14F-4D97-AF65-F5344CB8AC3E}">
        <p14:creationId xmlns:p14="http://schemas.microsoft.com/office/powerpoint/2010/main" val="32535976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695" y="0"/>
            <a:ext cx="7751298" cy="1325563"/>
          </a:xfrm>
        </p:spPr>
        <p:txBody>
          <a:bodyPr>
            <a:normAutofit/>
          </a:bodyPr>
          <a:lstStyle/>
          <a:p>
            <a:r>
              <a:rPr lang="en-US" sz="3600" b="1" dirty="0" smtClean="0"/>
              <a:t>Leuven : Transformation of the Station District</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55</a:t>
            </a:fld>
            <a:endParaRPr lang="en-US"/>
          </a:p>
        </p:txBody>
      </p:sp>
      <p:grpSp>
        <p:nvGrpSpPr>
          <p:cNvPr id="19" name="Groep 18"/>
          <p:cNvGrpSpPr/>
          <p:nvPr/>
        </p:nvGrpSpPr>
        <p:grpSpPr>
          <a:xfrm>
            <a:off x="2823089" y="1553552"/>
            <a:ext cx="5976937" cy="4032250"/>
            <a:chOff x="1331913" y="1412875"/>
            <a:chExt cx="5976937" cy="4032250"/>
          </a:xfrm>
        </p:grpSpPr>
        <p:sp>
          <p:nvSpPr>
            <p:cNvPr id="20" name="TextBox 1"/>
            <p:cNvSpPr txBox="1">
              <a:spLocks noChangeArrowheads="1"/>
            </p:cNvSpPr>
            <p:nvPr/>
          </p:nvSpPr>
          <p:spPr bwMode="auto">
            <a:xfrm>
              <a:off x="1905000" y="1412875"/>
              <a:ext cx="5403850" cy="615950"/>
            </a:xfrm>
            <a:prstGeom prst="rect">
              <a:avLst/>
            </a:prstGeom>
            <a:noFill/>
            <a:ln w="9525">
              <a:noFill/>
              <a:miter lim="800000"/>
              <a:headEnd/>
              <a:tailEnd/>
            </a:ln>
          </p:spPr>
          <p:txBody>
            <a:bodyPr>
              <a:spAutoFit/>
            </a:bodyPr>
            <a:lstStyle/>
            <a:p>
              <a:pPr eaLnBrk="0" hangingPunct="0"/>
              <a:endParaRPr lang="en-GB">
                <a:solidFill>
                  <a:schemeClr val="bg2"/>
                </a:solidFill>
              </a:endParaRPr>
            </a:p>
            <a:p>
              <a:pPr eaLnBrk="0" hangingPunct="0"/>
              <a:r>
                <a:rPr lang="en-GB"/>
                <a:t> </a:t>
              </a:r>
            </a:p>
          </p:txBody>
        </p:sp>
        <p:sp>
          <p:nvSpPr>
            <p:cNvPr id="21" name="Ovaal 9"/>
            <p:cNvSpPr>
              <a:spLocks noChangeArrowheads="1"/>
            </p:cNvSpPr>
            <p:nvPr/>
          </p:nvSpPr>
          <p:spPr bwMode="auto">
            <a:xfrm>
              <a:off x="1547813" y="1844675"/>
              <a:ext cx="503237" cy="360363"/>
            </a:xfrm>
            <a:prstGeom prst="ellipse">
              <a:avLst/>
            </a:prstGeom>
            <a:solidFill>
              <a:schemeClr val="accent1"/>
            </a:solidFill>
            <a:ln w="9525" algn="ctr">
              <a:solidFill>
                <a:schemeClr val="tx1"/>
              </a:solidFill>
              <a:round/>
              <a:headEnd/>
              <a:tailEnd/>
            </a:ln>
          </p:spPr>
          <p:txBody>
            <a:bodyPr/>
            <a:lstStyle/>
            <a:p>
              <a:pPr algn="ctr" eaLnBrk="0" hangingPunct="0"/>
              <a:r>
                <a:rPr lang="en-GB" sz="1200" dirty="0"/>
                <a:t>10</a:t>
              </a:r>
              <a:endParaRPr lang="nl-BE" sz="1200" dirty="0"/>
            </a:p>
          </p:txBody>
        </p:sp>
        <p:sp>
          <p:nvSpPr>
            <p:cNvPr id="22" name="Ovaal 10"/>
            <p:cNvSpPr>
              <a:spLocks noChangeArrowheads="1"/>
            </p:cNvSpPr>
            <p:nvPr/>
          </p:nvSpPr>
          <p:spPr bwMode="auto">
            <a:xfrm>
              <a:off x="2771775" y="2060575"/>
              <a:ext cx="360363" cy="360363"/>
            </a:xfrm>
            <a:prstGeom prst="ellipse">
              <a:avLst/>
            </a:prstGeom>
            <a:solidFill>
              <a:schemeClr val="accent1"/>
            </a:solidFill>
            <a:ln w="9525" algn="ctr">
              <a:solidFill>
                <a:schemeClr val="tx1"/>
              </a:solidFill>
              <a:round/>
              <a:headEnd/>
              <a:tailEnd/>
            </a:ln>
          </p:spPr>
          <p:txBody>
            <a:bodyPr/>
            <a:lstStyle/>
            <a:p>
              <a:pPr algn="ctr" eaLnBrk="0" hangingPunct="0"/>
              <a:r>
                <a:rPr lang="en-GB" sz="1200"/>
                <a:t>2</a:t>
              </a:r>
              <a:endParaRPr lang="nl-BE" sz="1200"/>
            </a:p>
          </p:txBody>
        </p:sp>
        <p:sp>
          <p:nvSpPr>
            <p:cNvPr id="23" name="Ovaal 11"/>
            <p:cNvSpPr>
              <a:spLocks noChangeArrowheads="1"/>
            </p:cNvSpPr>
            <p:nvPr/>
          </p:nvSpPr>
          <p:spPr bwMode="auto">
            <a:xfrm>
              <a:off x="6084888" y="1484313"/>
              <a:ext cx="358775" cy="288925"/>
            </a:xfrm>
            <a:prstGeom prst="ellipse">
              <a:avLst/>
            </a:prstGeom>
            <a:solidFill>
              <a:schemeClr val="accent1"/>
            </a:solidFill>
            <a:ln w="9525" algn="ctr">
              <a:solidFill>
                <a:schemeClr val="tx1"/>
              </a:solidFill>
              <a:round/>
              <a:headEnd/>
              <a:tailEnd/>
            </a:ln>
          </p:spPr>
          <p:txBody>
            <a:bodyPr/>
            <a:lstStyle/>
            <a:p>
              <a:pPr algn="ctr" eaLnBrk="0" hangingPunct="0"/>
              <a:r>
                <a:rPr lang="en-GB" sz="1200"/>
                <a:t>8</a:t>
              </a:r>
              <a:endParaRPr lang="nl-BE" sz="1200"/>
            </a:p>
          </p:txBody>
        </p:sp>
        <p:sp>
          <p:nvSpPr>
            <p:cNvPr id="24" name="Ovaal 12"/>
            <p:cNvSpPr>
              <a:spLocks noChangeArrowheads="1"/>
            </p:cNvSpPr>
            <p:nvPr/>
          </p:nvSpPr>
          <p:spPr bwMode="auto">
            <a:xfrm>
              <a:off x="4211638" y="3068638"/>
              <a:ext cx="360362" cy="296862"/>
            </a:xfrm>
            <a:prstGeom prst="ellipse">
              <a:avLst/>
            </a:prstGeom>
            <a:solidFill>
              <a:schemeClr val="accent1"/>
            </a:solidFill>
            <a:ln w="9525" algn="ctr">
              <a:solidFill>
                <a:schemeClr val="tx1"/>
              </a:solidFill>
              <a:round/>
              <a:headEnd/>
              <a:tailEnd/>
            </a:ln>
          </p:spPr>
          <p:txBody>
            <a:bodyPr/>
            <a:lstStyle/>
            <a:p>
              <a:pPr algn="ctr" eaLnBrk="0" hangingPunct="0"/>
              <a:r>
                <a:rPr lang="en-GB" sz="1200"/>
                <a:t>4</a:t>
              </a:r>
              <a:endParaRPr lang="nl-BE" sz="1200"/>
            </a:p>
          </p:txBody>
        </p:sp>
        <p:sp>
          <p:nvSpPr>
            <p:cNvPr id="25" name="Ovaal 13"/>
            <p:cNvSpPr>
              <a:spLocks noChangeArrowheads="1"/>
            </p:cNvSpPr>
            <p:nvPr/>
          </p:nvSpPr>
          <p:spPr bwMode="auto">
            <a:xfrm>
              <a:off x="5580063" y="4292600"/>
              <a:ext cx="360362" cy="288925"/>
            </a:xfrm>
            <a:prstGeom prst="ellipse">
              <a:avLst/>
            </a:prstGeom>
            <a:solidFill>
              <a:schemeClr val="accent1"/>
            </a:solidFill>
            <a:ln w="9525" algn="ctr">
              <a:solidFill>
                <a:schemeClr val="tx1"/>
              </a:solidFill>
              <a:round/>
              <a:headEnd/>
              <a:tailEnd/>
            </a:ln>
          </p:spPr>
          <p:txBody>
            <a:bodyPr/>
            <a:lstStyle/>
            <a:p>
              <a:pPr algn="ctr" eaLnBrk="0" hangingPunct="0"/>
              <a:r>
                <a:rPr lang="en-GB" sz="1200"/>
                <a:t>6</a:t>
              </a:r>
              <a:endParaRPr lang="nl-BE" sz="1200"/>
            </a:p>
          </p:txBody>
        </p:sp>
        <p:sp>
          <p:nvSpPr>
            <p:cNvPr id="26" name="Ovaal 14"/>
            <p:cNvSpPr>
              <a:spLocks noChangeArrowheads="1"/>
            </p:cNvSpPr>
            <p:nvPr/>
          </p:nvSpPr>
          <p:spPr bwMode="auto">
            <a:xfrm>
              <a:off x="5867400" y="3068638"/>
              <a:ext cx="360363" cy="288925"/>
            </a:xfrm>
            <a:prstGeom prst="ellipse">
              <a:avLst/>
            </a:prstGeom>
            <a:solidFill>
              <a:schemeClr val="accent1"/>
            </a:solidFill>
            <a:ln w="9525" algn="ctr">
              <a:solidFill>
                <a:schemeClr val="tx1"/>
              </a:solidFill>
              <a:round/>
              <a:headEnd/>
              <a:tailEnd/>
            </a:ln>
          </p:spPr>
          <p:txBody>
            <a:bodyPr/>
            <a:lstStyle/>
            <a:p>
              <a:pPr algn="ctr" eaLnBrk="0" hangingPunct="0"/>
              <a:r>
                <a:rPr lang="en-GB" sz="1200"/>
                <a:t>7</a:t>
              </a:r>
              <a:endParaRPr lang="nl-BE" sz="1200"/>
            </a:p>
          </p:txBody>
        </p:sp>
        <p:sp>
          <p:nvSpPr>
            <p:cNvPr id="27" name="Ovaal 15"/>
            <p:cNvSpPr>
              <a:spLocks noChangeArrowheads="1"/>
            </p:cNvSpPr>
            <p:nvPr/>
          </p:nvSpPr>
          <p:spPr bwMode="auto">
            <a:xfrm>
              <a:off x="1692275" y="2997200"/>
              <a:ext cx="358775" cy="287338"/>
            </a:xfrm>
            <a:prstGeom prst="ellipse">
              <a:avLst/>
            </a:prstGeom>
            <a:solidFill>
              <a:schemeClr val="accent1"/>
            </a:solidFill>
            <a:ln w="9525" algn="ctr">
              <a:solidFill>
                <a:schemeClr val="tx1"/>
              </a:solidFill>
              <a:round/>
              <a:headEnd/>
              <a:tailEnd/>
            </a:ln>
          </p:spPr>
          <p:txBody>
            <a:bodyPr/>
            <a:lstStyle/>
            <a:p>
              <a:pPr algn="ctr" eaLnBrk="0" hangingPunct="0"/>
              <a:r>
                <a:rPr lang="en-GB" sz="1200"/>
                <a:t>3</a:t>
              </a:r>
              <a:endParaRPr lang="nl-BE" sz="1200"/>
            </a:p>
          </p:txBody>
        </p:sp>
        <p:sp>
          <p:nvSpPr>
            <p:cNvPr id="28" name="Ovaal 16"/>
            <p:cNvSpPr>
              <a:spLocks noChangeArrowheads="1"/>
            </p:cNvSpPr>
            <p:nvPr/>
          </p:nvSpPr>
          <p:spPr bwMode="auto">
            <a:xfrm>
              <a:off x="3708400" y="5157788"/>
              <a:ext cx="358775" cy="287337"/>
            </a:xfrm>
            <a:prstGeom prst="ellipse">
              <a:avLst/>
            </a:prstGeom>
            <a:solidFill>
              <a:schemeClr val="accent1"/>
            </a:solidFill>
            <a:ln w="9525" algn="ctr">
              <a:solidFill>
                <a:schemeClr val="tx1"/>
              </a:solidFill>
              <a:round/>
              <a:headEnd/>
              <a:tailEnd/>
            </a:ln>
          </p:spPr>
          <p:txBody>
            <a:bodyPr/>
            <a:lstStyle/>
            <a:p>
              <a:pPr algn="ctr" eaLnBrk="0" hangingPunct="0"/>
              <a:r>
                <a:rPr lang="en-GB" sz="1200"/>
                <a:t>5</a:t>
              </a:r>
              <a:endParaRPr lang="nl-BE" sz="1200"/>
            </a:p>
          </p:txBody>
        </p:sp>
        <p:sp>
          <p:nvSpPr>
            <p:cNvPr id="29" name="Ovaal 17"/>
            <p:cNvSpPr>
              <a:spLocks noChangeArrowheads="1"/>
            </p:cNvSpPr>
            <p:nvPr/>
          </p:nvSpPr>
          <p:spPr bwMode="auto">
            <a:xfrm>
              <a:off x="3924300" y="2060575"/>
              <a:ext cx="360363" cy="360363"/>
            </a:xfrm>
            <a:prstGeom prst="ellipse">
              <a:avLst/>
            </a:prstGeom>
            <a:solidFill>
              <a:schemeClr val="accent1"/>
            </a:solidFill>
            <a:ln w="9525" algn="ctr">
              <a:solidFill>
                <a:schemeClr val="tx1"/>
              </a:solidFill>
              <a:round/>
              <a:headEnd/>
              <a:tailEnd/>
            </a:ln>
          </p:spPr>
          <p:txBody>
            <a:bodyPr/>
            <a:lstStyle/>
            <a:p>
              <a:pPr algn="ctr" eaLnBrk="0" hangingPunct="0"/>
              <a:r>
                <a:rPr lang="en-GB" sz="1200"/>
                <a:t>9</a:t>
              </a:r>
              <a:endParaRPr lang="nl-BE" sz="1200"/>
            </a:p>
          </p:txBody>
        </p:sp>
        <p:sp>
          <p:nvSpPr>
            <p:cNvPr id="30" name="PIJL-OMHOOG en -OMLAAG 19"/>
            <p:cNvSpPr>
              <a:spLocks noChangeArrowheads="1"/>
            </p:cNvSpPr>
            <p:nvPr/>
          </p:nvSpPr>
          <p:spPr bwMode="auto">
            <a:xfrm rot="4705784">
              <a:off x="3567113" y="293688"/>
              <a:ext cx="142875" cy="4543425"/>
            </a:xfrm>
            <a:prstGeom prst="upDownArrow">
              <a:avLst>
                <a:gd name="adj1" fmla="val 50000"/>
                <a:gd name="adj2" fmla="val 49908"/>
              </a:avLst>
            </a:prstGeom>
            <a:solidFill>
              <a:srgbClr val="FFFF00"/>
            </a:solidFill>
            <a:ln w="9525" algn="ctr">
              <a:solidFill>
                <a:schemeClr val="tx1"/>
              </a:solidFill>
              <a:round/>
              <a:headEnd/>
              <a:tailEnd/>
            </a:ln>
          </p:spPr>
          <p:txBody>
            <a:bodyPr/>
            <a:lstStyle/>
            <a:p>
              <a:pPr eaLnBrk="0" hangingPunct="0"/>
              <a:endParaRPr lang="nl-BE" sz="2400"/>
            </a:p>
          </p:txBody>
        </p:sp>
        <p:cxnSp>
          <p:nvCxnSpPr>
            <p:cNvPr id="31" name="Rechte verbindingslijn met pijl 21"/>
            <p:cNvCxnSpPr>
              <a:cxnSpLocks noChangeShapeType="1"/>
            </p:cNvCxnSpPr>
            <p:nvPr/>
          </p:nvCxnSpPr>
          <p:spPr bwMode="auto">
            <a:xfrm flipH="1" flipV="1">
              <a:off x="1331913" y="1412875"/>
              <a:ext cx="287337" cy="431800"/>
            </a:xfrm>
            <a:prstGeom prst="straightConnector1">
              <a:avLst/>
            </a:prstGeom>
            <a:noFill/>
            <a:ln w="38100" algn="ctr">
              <a:solidFill>
                <a:srgbClr val="FF0000"/>
              </a:solidFill>
              <a:round/>
              <a:headEnd/>
              <a:tailEnd type="arrow" w="med" len="med"/>
            </a:ln>
          </p:spPr>
        </p:cxnSp>
      </p:grpSp>
      <p:grpSp>
        <p:nvGrpSpPr>
          <p:cNvPr id="32" name="Groep 31"/>
          <p:cNvGrpSpPr/>
          <p:nvPr/>
        </p:nvGrpSpPr>
        <p:grpSpPr>
          <a:xfrm>
            <a:off x="2073714" y="1135819"/>
            <a:ext cx="6561138" cy="4608513"/>
            <a:chOff x="1187450" y="981075"/>
            <a:chExt cx="6561138" cy="4608513"/>
          </a:xfrm>
        </p:grpSpPr>
        <p:pic>
          <p:nvPicPr>
            <p:cNvPr id="33" name="Picture 2"/>
            <p:cNvPicPr>
              <a:picLocks noChangeAspect="1" noChangeArrowheads="1"/>
            </p:cNvPicPr>
            <p:nvPr/>
          </p:nvPicPr>
          <p:blipFill>
            <a:blip r:embed="rId2" cstate="print"/>
            <a:srcRect/>
            <a:stretch>
              <a:fillRect/>
            </a:stretch>
          </p:blipFill>
          <p:spPr bwMode="auto">
            <a:xfrm>
              <a:off x="1187450" y="981075"/>
              <a:ext cx="6561138" cy="4608513"/>
            </a:xfrm>
            <a:prstGeom prst="rect">
              <a:avLst/>
            </a:prstGeom>
            <a:noFill/>
            <a:ln w="9525">
              <a:noFill/>
              <a:miter lim="800000"/>
              <a:headEnd/>
              <a:tailEnd/>
            </a:ln>
          </p:spPr>
        </p:pic>
        <p:grpSp>
          <p:nvGrpSpPr>
            <p:cNvPr id="34" name="Groep 19"/>
            <p:cNvGrpSpPr/>
            <p:nvPr/>
          </p:nvGrpSpPr>
          <p:grpSpPr>
            <a:xfrm>
              <a:off x="1375607" y="1412875"/>
              <a:ext cx="5933243" cy="4032250"/>
              <a:chOff x="1375607" y="1412875"/>
              <a:chExt cx="5933243" cy="4032250"/>
            </a:xfrm>
          </p:grpSpPr>
          <p:sp>
            <p:nvSpPr>
              <p:cNvPr id="35" name="TextBox 1"/>
              <p:cNvSpPr txBox="1">
                <a:spLocks noChangeArrowheads="1"/>
              </p:cNvSpPr>
              <p:nvPr/>
            </p:nvSpPr>
            <p:spPr bwMode="auto">
              <a:xfrm>
                <a:off x="1905000" y="1412875"/>
                <a:ext cx="5403850" cy="615950"/>
              </a:xfrm>
              <a:prstGeom prst="rect">
                <a:avLst/>
              </a:prstGeom>
              <a:noFill/>
              <a:ln w="9525">
                <a:noFill/>
                <a:miter lim="800000"/>
                <a:headEnd/>
                <a:tailEnd/>
              </a:ln>
            </p:spPr>
            <p:txBody>
              <a:bodyPr>
                <a:spAutoFit/>
              </a:bodyPr>
              <a:lstStyle/>
              <a:p>
                <a:pPr eaLnBrk="0" hangingPunct="0"/>
                <a:endParaRPr lang="en-GB">
                  <a:solidFill>
                    <a:schemeClr val="bg2"/>
                  </a:solidFill>
                </a:endParaRPr>
              </a:p>
              <a:p>
                <a:pPr eaLnBrk="0" hangingPunct="0"/>
                <a:r>
                  <a:rPr lang="en-GB"/>
                  <a:t> </a:t>
                </a:r>
              </a:p>
            </p:txBody>
          </p:sp>
          <p:sp>
            <p:nvSpPr>
              <p:cNvPr id="36" name="Ovaal 9"/>
              <p:cNvSpPr>
                <a:spLocks noChangeArrowheads="1"/>
              </p:cNvSpPr>
              <p:nvPr/>
            </p:nvSpPr>
            <p:spPr bwMode="auto">
              <a:xfrm>
                <a:off x="1547813" y="1844675"/>
                <a:ext cx="503237" cy="360363"/>
              </a:xfrm>
              <a:prstGeom prst="ellipse">
                <a:avLst/>
              </a:prstGeom>
              <a:solidFill>
                <a:schemeClr val="accent1"/>
              </a:solidFill>
              <a:ln w="9525" algn="ctr">
                <a:solidFill>
                  <a:schemeClr val="tx1"/>
                </a:solidFill>
                <a:round/>
                <a:headEnd/>
                <a:tailEnd/>
              </a:ln>
            </p:spPr>
            <p:txBody>
              <a:bodyPr/>
              <a:lstStyle/>
              <a:p>
                <a:pPr algn="ctr" eaLnBrk="0" hangingPunct="0"/>
                <a:r>
                  <a:rPr lang="en-GB" sz="1200" dirty="0" smtClean="0"/>
                  <a:t>1</a:t>
                </a:r>
                <a:endParaRPr lang="nl-BE" sz="1200" dirty="0"/>
              </a:p>
            </p:txBody>
          </p:sp>
          <p:sp>
            <p:nvSpPr>
              <p:cNvPr id="37" name="Ovaal 10"/>
              <p:cNvSpPr>
                <a:spLocks noChangeArrowheads="1"/>
              </p:cNvSpPr>
              <p:nvPr/>
            </p:nvSpPr>
            <p:spPr bwMode="auto">
              <a:xfrm>
                <a:off x="2771775" y="2039817"/>
                <a:ext cx="505998" cy="381122"/>
              </a:xfrm>
              <a:prstGeom prst="ellipse">
                <a:avLst/>
              </a:prstGeom>
              <a:solidFill>
                <a:schemeClr val="accent1"/>
              </a:solidFill>
              <a:ln w="9525" algn="ctr">
                <a:solidFill>
                  <a:schemeClr val="tx1"/>
                </a:solidFill>
                <a:round/>
                <a:headEnd/>
                <a:tailEnd/>
              </a:ln>
            </p:spPr>
            <p:txBody>
              <a:bodyPr/>
              <a:lstStyle/>
              <a:p>
                <a:pPr algn="ctr" eaLnBrk="0" hangingPunct="0"/>
                <a:r>
                  <a:rPr lang="en-GB" sz="1200" dirty="0"/>
                  <a:t>2</a:t>
                </a:r>
                <a:endParaRPr lang="nl-BE" sz="1200" dirty="0"/>
              </a:p>
            </p:txBody>
          </p:sp>
          <p:sp>
            <p:nvSpPr>
              <p:cNvPr id="38" name="Ovaal 11"/>
              <p:cNvSpPr>
                <a:spLocks noChangeArrowheads="1"/>
              </p:cNvSpPr>
              <p:nvPr/>
            </p:nvSpPr>
            <p:spPr bwMode="auto">
              <a:xfrm>
                <a:off x="6084888" y="1434905"/>
                <a:ext cx="428454" cy="338333"/>
              </a:xfrm>
              <a:prstGeom prst="ellipse">
                <a:avLst/>
              </a:prstGeom>
              <a:solidFill>
                <a:schemeClr val="accent1"/>
              </a:solidFill>
              <a:ln w="9525" algn="ctr">
                <a:solidFill>
                  <a:schemeClr val="tx1"/>
                </a:solidFill>
                <a:round/>
                <a:headEnd/>
                <a:tailEnd/>
              </a:ln>
            </p:spPr>
            <p:txBody>
              <a:bodyPr/>
              <a:lstStyle/>
              <a:p>
                <a:pPr algn="ctr" eaLnBrk="0" hangingPunct="0"/>
                <a:r>
                  <a:rPr lang="en-GB" sz="1200" dirty="0"/>
                  <a:t>8</a:t>
                </a:r>
                <a:endParaRPr lang="nl-BE" sz="1200" dirty="0"/>
              </a:p>
            </p:txBody>
          </p:sp>
          <p:sp>
            <p:nvSpPr>
              <p:cNvPr id="39" name="Ovaal 12"/>
              <p:cNvSpPr>
                <a:spLocks noChangeArrowheads="1"/>
              </p:cNvSpPr>
              <p:nvPr/>
            </p:nvSpPr>
            <p:spPr bwMode="auto">
              <a:xfrm>
                <a:off x="4023361" y="2996419"/>
                <a:ext cx="548639" cy="369081"/>
              </a:xfrm>
              <a:prstGeom prst="ellipse">
                <a:avLst/>
              </a:prstGeom>
              <a:solidFill>
                <a:schemeClr val="accent1"/>
              </a:solidFill>
              <a:ln w="9525" algn="ctr">
                <a:solidFill>
                  <a:schemeClr val="tx1"/>
                </a:solidFill>
                <a:round/>
                <a:headEnd/>
                <a:tailEnd/>
              </a:ln>
            </p:spPr>
            <p:txBody>
              <a:bodyPr/>
              <a:lstStyle/>
              <a:p>
                <a:pPr algn="ctr" eaLnBrk="0" hangingPunct="0"/>
                <a:r>
                  <a:rPr lang="en-GB" sz="1200" dirty="0"/>
                  <a:t>4</a:t>
                </a:r>
                <a:endParaRPr lang="nl-BE" sz="1200" dirty="0"/>
              </a:p>
            </p:txBody>
          </p:sp>
          <p:sp>
            <p:nvSpPr>
              <p:cNvPr id="40" name="Ovaal 13"/>
              <p:cNvSpPr>
                <a:spLocks noChangeArrowheads="1"/>
              </p:cNvSpPr>
              <p:nvPr/>
            </p:nvSpPr>
            <p:spPr bwMode="auto">
              <a:xfrm>
                <a:off x="5580063" y="4234376"/>
                <a:ext cx="454978" cy="347149"/>
              </a:xfrm>
              <a:prstGeom prst="ellipse">
                <a:avLst/>
              </a:prstGeom>
              <a:solidFill>
                <a:schemeClr val="accent1"/>
              </a:solidFill>
              <a:ln w="9525" algn="ctr">
                <a:solidFill>
                  <a:schemeClr val="tx1"/>
                </a:solidFill>
                <a:round/>
                <a:headEnd/>
                <a:tailEnd/>
              </a:ln>
            </p:spPr>
            <p:txBody>
              <a:bodyPr/>
              <a:lstStyle/>
              <a:p>
                <a:pPr algn="ctr" eaLnBrk="0" hangingPunct="0"/>
                <a:r>
                  <a:rPr lang="en-GB" sz="1200" dirty="0"/>
                  <a:t>6</a:t>
                </a:r>
                <a:endParaRPr lang="nl-BE" sz="1200" dirty="0"/>
              </a:p>
            </p:txBody>
          </p:sp>
          <p:sp>
            <p:nvSpPr>
              <p:cNvPr id="41" name="Ovaal 14"/>
              <p:cNvSpPr>
                <a:spLocks noChangeArrowheads="1"/>
              </p:cNvSpPr>
              <p:nvPr/>
            </p:nvSpPr>
            <p:spPr bwMode="auto">
              <a:xfrm>
                <a:off x="6359769" y="2982352"/>
                <a:ext cx="448995" cy="361144"/>
              </a:xfrm>
              <a:prstGeom prst="ellipse">
                <a:avLst/>
              </a:prstGeom>
              <a:solidFill>
                <a:schemeClr val="accent1"/>
              </a:solidFill>
              <a:ln w="9525" algn="ctr">
                <a:solidFill>
                  <a:schemeClr val="tx1"/>
                </a:solidFill>
                <a:round/>
                <a:headEnd/>
                <a:tailEnd/>
              </a:ln>
            </p:spPr>
            <p:txBody>
              <a:bodyPr/>
              <a:lstStyle/>
              <a:p>
                <a:pPr algn="ctr" eaLnBrk="0" hangingPunct="0"/>
                <a:r>
                  <a:rPr lang="en-GB" sz="1200" dirty="0"/>
                  <a:t>7</a:t>
                </a:r>
                <a:endParaRPr lang="nl-BE" sz="1200" dirty="0"/>
              </a:p>
            </p:txBody>
          </p:sp>
          <p:sp>
            <p:nvSpPr>
              <p:cNvPr id="42" name="Ovaal 15"/>
              <p:cNvSpPr>
                <a:spLocks noChangeArrowheads="1"/>
              </p:cNvSpPr>
              <p:nvPr/>
            </p:nvSpPr>
            <p:spPr bwMode="auto">
              <a:xfrm>
                <a:off x="1491176" y="2433711"/>
                <a:ext cx="520505" cy="330322"/>
              </a:xfrm>
              <a:prstGeom prst="ellipse">
                <a:avLst/>
              </a:prstGeom>
              <a:solidFill>
                <a:schemeClr val="accent1"/>
              </a:solidFill>
              <a:ln w="9525" algn="ctr">
                <a:solidFill>
                  <a:schemeClr val="tx1"/>
                </a:solidFill>
                <a:round/>
                <a:headEnd/>
                <a:tailEnd/>
              </a:ln>
            </p:spPr>
            <p:txBody>
              <a:bodyPr/>
              <a:lstStyle/>
              <a:p>
                <a:pPr algn="ctr" eaLnBrk="0" hangingPunct="0"/>
                <a:r>
                  <a:rPr lang="en-GB" sz="1200" dirty="0"/>
                  <a:t>3</a:t>
                </a:r>
                <a:endParaRPr lang="nl-BE" sz="1200" dirty="0"/>
              </a:p>
            </p:txBody>
          </p:sp>
          <p:sp>
            <p:nvSpPr>
              <p:cNvPr id="43" name="Ovaal 16"/>
              <p:cNvSpPr>
                <a:spLocks noChangeArrowheads="1"/>
              </p:cNvSpPr>
              <p:nvPr/>
            </p:nvSpPr>
            <p:spPr bwMode="auto">
              <a:xfrm>
                <a:off x="3573194" y="5050302"/>
                <a:ext cx="493981" cy="394823"/>
              </a:xfrm>
              <a:prstGeom prst="ellipse">
                <a:avLst/>
              </a:prstGeom>
              <a:solidFill>
                <a:schemeClr val="accent1"/>
              </a:solidFill>
              <a:ln w="9525" algn="ctr">
                <a:solidFill>
                  <a:schemeClr val="tx1"/>
                </a:solidFill>
                <a:round/>
                <a:headEnd/>
                <a:tailEnd/>
              </a:ln>
            </p:spPr>
            <p:txBody>
              <a:bodyPr/>
              <a:lstStyle/>
              <a:p>
                <a:pPr algn="ctr" eaLnBrk="0" hangingPunct="0"/>
                <a:r>
                  <a:rPr lang="en-GB" sz="1200" dirty="0"/>
                  <a:t>5</a:t>
                </a:r>
                <a:endParaRPr lang="nl-BE" sz="1200" dirty="0"/>
              </a:p>
            </p:txBody>
          </p:sp>
          <p:sp>
            <p:nvSpPr>
              <p:cNvPr id="44" name="Ovaal 17"/>
              <p:cNvSpPr>
                <a:spLocks noChangeArrowheads="1"/>
              </p:cNvSpPr>
              <p:nvPr/>
            </p:nvSpPr>
            <p:spPr bwMode="auto">
              <a:xfrm>
                <a:off x="4275992" y="1941343"/>
                <a:ext cx="450753" cy="367054"/>
              </a:xfrm>
              <a:prstGeom prst="ellipse">
                <a:avLst/>
              </a:prstGeom>
              <a:solidFill>
                <a:schemeClr val="accent1"/>
              </a:solidFill>
              <a:ln w="9525" algn="ctr">
                <a:solidFill>
                  <a:schemeClr val="tx1"/>
                </a:solidFill>
                <a:round/>
                <a:headEnd/>
                <a:tailEnd/>
              </a:ln>
            </p:spPr>
            <p:txBody>
              <a:bodyPr/>
              <a:lstStyle/>
              <a:p>
                <a:pPr algn="ctr" eaLnBrk="0" hangingPunct="0"/>
                <a:r>
                  <a:rPr lang="en-GB" sz="1200" dirty="0"/>
                  <a:t>9</a:t>
                </a:r>
                <a:endParaRPr lang="nl-BE" sz="1200" dirty="0"/>
              </a:p>
            </p:txBody>
          </p:sp>
          <p:sp>
            <p:nvSpPr>
              <p:cNvPr id="45" name="PIJL-OMHOOG en -OMLAAG 19"/>
              <p:cNvSpPr>
                <a:spLocks noChangeArrowheads="1"/>
              </p:cNvSpPr>
              <p:nvPr/>
            </p:nvSpPr>
            <p:spPr bwMode="auto">
              <a:xfrm rot="4705784">
                <a:off x="3532147" y="294332"/>
                <a:ext cx="230345" cy="4543425"/>
              </a:xfrm>
              <a:prstGeom prst="upDownArrow">
                <a:avLst>
                  <a:gd name="adj1" fmla="val 50000"/>
                  <a:gd name="adj2" fmla="val 49908"/>
                </a:avLst>
              </a:prstGeom>
              <a:solidFill>
                <a:srgbClr val="FFFF00"/>
              </a:solidFill>
              <a:ln w="9525" algn="ctr">
                <a:solidFill>
                  <a:schemeClr val="tx1"/>
                </a:solidFill>
                <a:round/>
                <a:headEnd/>
                <a:tailEnd/>
              </a:ln>
            </p:spPr>
            <p:txBody>
              <a:bodyPr/>
              <a:lstStyle/>
              <a:p>
                <a:pPr eaLnBrk="0" hangingPunct="0"/>
                <a:endParaRPr lang="nl-BE" sz="2400"/>
              </a:p>
            </p:txBody>
          </p:sp>
        </p:grpSp>
      </p:grpSp>
      <p:sp>
        <p:nvSpPr>
          <p:cNvPr id="47" name="Tekstvak 46"/>
          <p:cNvSpPr txBox="1"/>
          <p:nvPr/>
        </p:nvSpPr>
        <p:spPr>
          <a:xfrm>
            <a:off x="8682597" y="1913207"/>
            <a:ext cx="3232737" cy="4401205"/>
          </a:xfrm>
          <a:prstGeom prst="rect">
            <a:avLst/>
          </a:prstGeom>
          <a:solidFill>
            <a:schemeClr val="tx1">
              <a:lumMod val="20000"/>
              <a:lumOff val="80000"/>
            </a:schemeClr>
          </a:solidFill>
        </p:spPr>
        <p:txBody>
          <a:bodyPr wrap="square">
            <a:spAutoFit/>
          </a:bodyPr>
          <a:lstStyle/>
          <a:p>
            <a:pPr marL="342900" indent="-342900">
              <a:buFontTx/>
              <a:buAutoNum type="arabicPeriod"/>
              <a:defRPr/>
            </a:pPr>
            <a:r>
              <a:rPr lang="en-GB" sz="1400" dirty="0">
                <a:solidFill>
                  <a:sysClr val="windowText" lastClr="000000"/>
                </a:solidFill>
                <a:latin typeface="Arial" charset="0"/>
                <a:cs typeface="+mn-cs"/>
              </a:rPr>
              <a:t>Bus Station</a:t>
            </a:r>
          </a:p>
          <a:p>
            <a:pPr marL="342900" indent="-342900">
              <a:buFontTx/>
              <a:buAutoNum type="arabicPeriod"/>
              <a:defRPr/>
            </a:pPr>
            <a:endParaRPr lang="en-GB" sz="1400" dirty="0">
              <a:solidFill>
                <a:sysClr val="windowText" lastClr="000000"/>
              </a:solidFill>
              <a:latin typeface="Arial" charset="0"/>
              <a:cs typeface="+mn-cs"/>
            </a:endParaRPr>
          </a:p>
          <a:p>
            <a:pPr marL="342900" indent="-342900">
              <a:buFontTx/>
              <a:buAutoNum type="arabicPeriod"/>
              <a:defRPr/>
            </a:pPr>
            <a:r>
              <a:rPr lang="en-GB" sz="1400" dirty="0">
                <a:solidFill>
                  <a:sysClr val="windowText" lastClr="000000"/>
                </a:solidFill>
                <a:latin typeface="Arial" charset="0"/>
                <a:cs typeface="+mn-cs"/>
              </a:rPr>
              <a:t>Rail Station</a:t>
            </a:r>
          </a:p>
          <a:p>
            <a:pPr marL="342900" indent="-342900">
              <a:buFontTx/>
              <a:buAutoNum type="arabicPeriod"/>
              <a:defRPr/>
            </a:pPr>
            <a:endParaRPr lang="en-GB" sz="1400" dirty="0">
              <a:solidFill>
                <a:sysClr val="windowText" lastClr="000000"/>
              </a:solidFill>
              <a:latin typeface="Arial" charset="0"/>
              <a:cs typeface="+mn-cs"/>
            </a:endParaRPr>
          </a:p>
          <a:p>
            <a:pPr marL="342900" indent="-342900">
              <a:buFontTx/>
              <a:buAutoNum type="arabicPeriod"/>
              <a:defRPr/>
            </a:pPr>
            <a:r>
              <a:rPr lang="en-GB" sz="1400" dirty="0">
                <a:solidFill>
                  <a:sysClr val="windowText" lastClr="000000"/>
                </a:solidFill>
                <a:latin typeface="Arial" charset="0"/>
                <a:cs typeface="+mn-cs"/>
              </a:rPr>
              <a:t>Pedestrian Square: under-tunnelling  ring  road and parking </a:t>
            </a:r>
          </a:p>
          <a:p>
            <a:pPr marL="342900" indent="-342900">
              <a:buFontTx/>
              <a:buAutoNum type="arabicPeriod"/>
              <a:defRPr/>
            </a:pPr>
            <a:endParaRPr lang="en-GB" sz="1400" dirty="0">
              <a:solidFill>
                <a:sysClr val="windowText" lastClr="000000"/>
              </a:solidFill>
              <a:latin typeface="Arial" charset="0"/>
              <a:cs typeface="+mn-cs"/>
            </a:endParaRPr>
          </a:p>
          <a:p>
            <a:pPr marL="342900" indent="-342900">
              <a:buFontTx/>
              <a:buAutoNum type="arabicPeriod"/>
              <a:defRPr/>
            </a:pPr>
            <a:r>
              <a:rPr lang="en-GB" sz="1400" dirty="0">
                <a:solidFill>
                  <a:sysClr val="windowText" lastClr="000000"/>
                </a:solidFill>
                <a:latin typeface="Arial" charset="0"/>
                <a:cs typeface="+mn-cs"/>
              </a:rPr>
              <a:t>Office </a:t>
            </a:r>
            <a:r>
              <a:rPr lang="en-GB" sz="1400" dirty="0" smtClean="0">
                <a:solidFill>
                  <a:sysClr val="windowText" lastClr="000000"/>
                </a:solidFill>
                <a:latin typeface="Arial" charset="0"/>
                <a:cs typeface="+mn-cs"/>
              </a:rPr>
              <a:t>development. </a:t>
            </a:r>
            <a:r>
              <a:rPr lang="en-GB" sz="1400" dirty="0">
                <a:solidFill>
                  <a:sysClr val="windowText" lastClr="000000"/>
                </a:solidFill>
                <a:latin typeface="Arial" charset="0"/>
                <a:cs typeface="+mn-cs"/>
              </a:rPr>
              <a:t>+ 6000 space bicycle parking</a:t>
            </a:r>
          </a:p>
          <a:p>
            <a:pPr marL="342900" indent="-342900">
              <a:buFontTx/>
              <a:buAutoNum type="arabicPeriod"/>
              <a:defRPr/>
            </a:pPr>
            <a:endParaRPr lang="en-GB" sz="1400" dirty="0">
              <a:solidFill>
                <a:sysClr val="windowText" lastClr="000000"/>
              </a:solidFill>
              <a:latin typeface="Arial" charset="0"/>
              <a:cs typeface="+mn-cs"/>
            </a:endParaRPr>
          </a:p>
          <a:p>
            <a:pPr marL="342900" indent="-342900">
              <a:buFontTx/>
              <a:buAutoNum type="arabicPeriod"/>
              <a:defRPr/>
            </a:pPr>
            <a:r>
              <a:rPr lang="en-GB" sz="1400" dirty="0">
                <a:solidFill>
                  <a:sysClr val="windowText" lastClr="000000"/>
                </a:solidFill>
                <a:latin typeface="Arial" charset="0"/>
                <a:cs typeface="+mn-cs"/>
              </a:rPr>
              <a:t>Inner ring road</a:t>
            </a:r>
          </a:p>
          <a:p>
            <a:pPr marL="342900" indent="-342900">
              <a:buFontTx/>
              <a:buAutoNum type="arabicPeriod"/>
              <a:defRPr/>
            </a:pPr>
            <a:endParaRPr lang="en-GB" sz="1400" dirty="0">
              <a:solidFill>
                <a:sysClr val="windowText" lastClr="000000"/>
              </a:solidFill>
              <a:latin typeface="Arial" charset="0"/>
              <a:cs typeface="+mn-cs"/>
            </a:endParaRPr>
          </a:p>
          <a:p>
            <a:pPr marL="342900" indent="-342900">
              <a:buFontTx/>
              <a:buAutoNum type="arabicPeriod"/>
              <a:defRPr/>
            </a:pPr>
            <a:r>
              <a:rPr lang="en-GB" sz="1400" dirty="0">
                <a:solidFill>
                  <a:sysClr val="windowText" lastClr="000000"/>
                </a:solidFill>
                <a:latin typeface="Arial" charset="0"/>
                <a:cs typeface="+mn-cs"/>
              </a:rPr>
              <a:t>HQ Province</a:t>
            </a:r>
          </a:p>
          <a:p>
            <a:pPr marL="342900" indent="-342900">
              <a:buFontTx/>
              <a:buAutoNum type="arabicPeriod"/>
              <a:defRPr/>
            </a:pPr>
            <a:endParaRPr lang="en-GB" sz="1400" dirty="0">
              <a:solidFill>
                <a:sysClr val="windowText" lastClr="000000"/>
              </a:solidFill>
              <a:latin typeface="Arial" charset="0"/>
              <a:cs typeface="+mn-cs"/>
            </a:endParaRPr>
          </a:p>
          <a:p>
            <a:pPr marL="342900" indent="-342900">
              <a:buFontTx/>
              <a:buAutoNum type="arabicPeriod"/>
              <a:defRPr/>
            </a:pPr>
            <a:r>
              <a:rPr lang="en-GB" sz="1400" dirty="0">
                <a:solidFill>
                  <a:sysClr val="windowText" lastClr="000000"/>
                </a:solidFill>
                <a:latin typeface="Arial" charset="0"/>
                <a:cs typeface="+mn-cs"/>
              </a:rPr>
              <a:t>Park</a:t>
            </a:r>
          </a:p>
          <a:p>
            <a:pPr marL="342900" indent="-342900">
              <a:buFontTx/>
              <a:buAutoNum type="arabicPeriod"/>
              <a:defRPr/>
            </a:pPr>
            <a:endParaRPr lang="en-GB" sz="1400" dirty="0">
              <a:solidFill>
                <a:sysClr val="windowText" lastClr="000000"/>
              </a:solidFill>
              <a:latin typeface="Arial" charset="0"/>
              <a:cs typeface="+mn-cs"/>
            </a:endParaRPr>
          </a:p>
          <a:p>
            <a:pPr marL="342900" indent="-342900">
              <a:buFontTx/>
              <a:buAutoNum type="arabicPeriod"/>
              <a:defRPr/>
            </a:pPr>
            <a:r>
              <a:rPr lang="en-GB" sz="1400" dirty="0">
                <a:solidFill>
                  <a:sysClr val="windowText" lastClr="000000"/>
                </a:solidFill>
                <a:latin typeface="Arial" charset="0"/>
                <a:cs typeface="+mn-cs"/>
              </a:rPr>
              <a:t>Central Maintenance  yard</a:t>
            </a:r>
          </a:p>
          <a:p>
            <a:pPr marL="342900" indent="-342900">
              <a:buFontTx/>
              <a:buAutoNum type="arabicPeriod"/>
              <a:defRPr/>
            </a:pPr>
            <a:endParaRPr lang="en-GB" sz="1400" dirty="0">
              <a:solidFill>
                <a:sysClr val="windowText" lastClr="000000"/>
              </a:solidFill>
              <a:latin typeface="Arial" charset="0"/>
              <a:cs typeface="+mn-cs"/>
            </a:endParaRPr>
          </a:p>
          <a:p>
            <a:pPr marL="342900" indent="-342900">
              <a:buFontTx/>
              <a:buAutoNum type="arabicPeriod"/>
              <a:defRPr/>
            </a:pPr>
            <a:r>
              <a:rPr lang="en-GB" sz="1400" dirty="0">
                <a:solidFill>
                  <a:sysClr val="windowText" lastClr="000000"/>
                </a:solidFill>
                <a:latin typeface="Arial" charset="0"/>
                <a:cs typeface="+mn-cs"/>
              </a:rPr>
              <a:t>Housing/ Hotels</a:t>
            </a:r>
          </a:p>
          <a:p>
            <a:pPr marL="342900" indent="-342900">
              <a:buFontTx/>
              <a:buAutoNum type="arabicPeriod"/>
              <a:defRPr/>
            </a:pPr>
            <a:endParaRPr lang="nl-BE" sz="1400" dirty="0">
              <a:solidFill>
                <a:sysClr val="windowText" lastClr="000000"/>
              </a:solidFill>
              <a:latin typeface="Arial" charset="0"/>
              <a:cs typeface="+mn-cs"/>
            </a:endParaRPr>
          </a:p>
        </p:txBody>
      </p:sp>
    </p:spTree>
    <p:extLst>
      <p:ext uri="{BB962C8B-B14F-4D97-AF65-F5344CB8AC3E}">
        <p14:creationId xmlns:p14="http://schemas.microsoft.com/office/powerpoint/2010/main" val="32535976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0" y="365125"/>
            <a:ext cx="7751298" cy="1325563"/>
          </a:xfrm>
        </p:spPr>
        <p:txBody>
          <a:bodyPr>
            <a:normAutofit/>
          </a:bodyPr>
          <a:lstStyle/>
          <a:p>
            <a:r>
              <a:rPr lang="en-US" sz="3600" b="1" dirty="0" smtClean="0"/>
              <a:t>   Leuven : The other side of the tracks</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a:xfrm>
            <a:off x="8610600" y="6492875"/>
            <a:ext cx="2743200" cy="365125"/>
          </a:xfrm>
        </p:spPr>
        <p:txBody>
          <a:bodyPr/>
          <a:lstStyle/>
          <a:p>
            <a:fld id="{9DD6F321-942E-4B93-8576-CEA0A0932C39}" type="slidenum">
              <a:rPr lang="en-US" smtClean="0"/>
              <a:pPr/>
              <a:t>56</a:t>
            </a:fld>
            <a:endParaRPr lang="en-US"/>
          </a:p>
        </p:txBody>
      </p:sp>
      <p:pic>
        <p:nvPicPr>
          <p:cNvPr id="10" name="Picture 3"/>
          <p:cNvPicPr>
            <a:picLocks noChangeAspect="1" noChangeArrowheads="1"/>
          </p:cNvPicPr>
          <p:nvPr/>
        </p:nvPicPr>
        <p:blipFill>
          <a:blip r:embed="rId2" cstate="print"/>
          <a:srcRect r="1111" b="59155"/>
          <a:stretch>
            <a:fillRect/>
          </a:stretch>
        </p:blipFill>
        <p:spPr bwMode="auto">
          <a:xfrm>
            <a:off x="2295013" y="1718579"/>
            <a:ext cx="6408737" cy="3313112"/>
          </a:xfrm>
          <a:prstGeom prst="rect">
            <a:avLst/>
          </a:prstGeom>
          <a:noFill/>
          <a:ln w="9525">
            <a:noFill/>
            <a:miter lim="800000"/>
            <a:headEnd/>
            <a:tailEnd/>
          </a:ln>
        </p:spPr>
      </p:pic>
      <p:sp>
        <p:nvSpPr>
          <p:cNvPr id="11" name="Tekstvak 8"/>
          <p:cNvSpPr txBox="1">
            <a:spLocks noChangeArrowheads="1"/>
          </p:cNvSpPr>
          <p:nvPr/>
        </p:nvSpPr>
        <p:spPr bwMode="auto">
          <a:xfrm>
            <a:off x="2753335" y="5160498"/>
            <a:ext cx="6508833" cy="307777"/>
          </a:xfrm>
          <a:prstGeom prst="rect">
            <a:avLst/>
          </a:prstGeom>
          <a:noFill/>
          <a:ln w="9525">
            <a:noFill/>
            <a:miter lim="800000"/>
            <a:headEnd/>
            <a:tailEnd/>
          </a:ln>
        </p:spPr>
        <p:txBody>
          <a:bodyPr wrap="none">
            <a:spAutoFit/>
          </a:bodyPr>
          <a:lstStyle/>
          <a:p>
            <a:r>
              <a:rPr lang="en-GB" sz="1400" dirty="0">
                <a:solidFill>
                  <a:schemeClr val="accent2">
                    <a:lumMod val="75000"/>
                  </a:schemeClr>
                </a:solidFill>
              </a:rPr>
              <a:t>Housing, Hotels, Supermarket, Police station. Underground parking and bicycle parking</a:t>
            </a:r>
            <a:endParaRPr lang="nl-BE" sz="1400" dirty="0">
              <a:solidFill>
                <a:schemeClr val="accent2">
                  <a:lumMod val="75000"/>
                </a:schemeClr>
              </a:solidFill>
            </a:endParaRPr>
          </a:p>
        </p:txBody>
      </p:sp>
    </p:spTree>
    <p:extLst>
      <p:ext uri="{BB962C8B-B14F-4D97-AF65-F5344CB8AC3E}">
        <p14:creationId xmlns:p14="http://schemas.microsoft.com/office/powerpoint/2010/main" val="32535976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4048" y="252584"/>
            <a:ext cx="7441809" cy="1325563"/>
          </a:xfrm>
        </p:spPr>
        <p:txBody>
          <a:bodyPr>
            <a:normAutofit/>
          </a:bodyPr>
          <a:lstStyle/>
          <a:p>
            <a:r>
              <a:rPr lang="en-US" sz="3600" b="1" dirty="0" smtClean="0"/>
              <a:t>   Leuven : A new Urban Hub on the edge of the historic centre</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a:xfrm>
            <a:off x="8610600" y="6492875"/>
            <a:ext cx="2743200" cy="365125"/>
          </a:xfrm>
        </p:spPr>
        <p:txBody>
          <a:bodyPr/>
          <a:lstStyle/>
          <a:p>
            <a:fld id="{9DD6F321-942E-4B93-8576-CEA0A0932C39}" type="slidenum">
              <a:rPr lang="en-US" smtClean="0"/>
              <a:pPr/>
              <a:t>57</a:t>
            </a:fld>
            <a:endParaRPr lang="en-US"/>
          </a:p>
        </p:txBody>
      </p:sp>
      <p:pic>
        <p:nvPicPr>
          <p:cNvPr id="6" name="Picture 4" descr="C:\Users\Philip\Pictures\Leuven station\P1000674.JPG"/>
          <p:cNvPicPr>
            <a:picLocks noChangeAspect="1" noChangeArrowheads="1"/>
          </p:cNvPicPr>
          <p:nvPr/>
        </p:nvPicPr>
        <p:blipFill>
          <a:blip r:embed="rId2" cstate="print"/>
          <a:srcRect/>
          <a:stretch>
            <a:fillRect/>
          </a:stretch>
        </p:blipFill>
        <p:spPr bwMode="auto">
          <a:xfrm>
            <a:off x="2152357" y="1535089"/>
            <a:ext cx="3664328" cy="2748245"/>
          </a:xfrm>
          <a:prstGeom prst="rect">
            <a:avLst/>
          </a:prstGeom>
          <a:noFill/>
          <a:ln w="9525">
            <a:noFill/>
            <a:miter lim="800000"/>
            <a:headEnd/>
            <a:tailEnd/>
          </a:ln>
        </p:spPr>
      </p:pic>
      <p:pic>
        <p:nvPicPr>
          <p:cNvPr id="7" name="Picture 5" descr="C:\Users\Philip\Pictures\Leuven station\P1000680.JPG"/>
          <p:cNvPicPr>
            <a:picLocks noChangeAspect="1" noChangeArrowheads="1"/>
          </p:cNvPicPr>
          <p:nvPr/>
        </p:nvPicPr>
        <p:blipFill>
          <a:blip r:embed="rId3" cstate="print"/>
          <a:srcRect/>
          <a:stretch>
            <a:fillRect/>
          </a:stretch>
        </p:blipFill>
        <p:spPr bwMode="auto">
          <a:xfrm>
            <a:off x="6288674" y="1539875"/>
            <a:ext cx="3641725" cy="2732088"/>
          </a:xfrm>
          <a:prstGeom prst="rect">
            <a:avLst/>
          </a:prstGeom>
          <a:noFill/>
          <a:ln w="9525">
            <a:noFill/>
            <a:miter lim="800000"/>
            <a:headEnd/>
            <a:tailEnd/>
          </a:ln>
        </p:spPr>
      </p:pic>
      <p:pic>
        <p:nvPicPr>
          <p:cNvPr id="8" name="Picture 3" descr="C:\Users\Philip\Pictures\Leuven station\P1000678.JPG"/>
          <p:cNvPicPr>
            <a:picLocks noChangeAspect="1" noChangeArrowheads="1"/>
          </p:cNvPicPr>
          <p:nvPr/>
        </p:nvPicPr>
        <p:blipFill>
          <a:blip r:embed="rId4" cstate="print"/>
          <a:srcRect l="919" b="27149"/>
          <a:stretch>
            <a:fillRect/>
          </a:stretch>
        </p:blipFill>
        <p:spPr bwMode="auto">
          <a:xfrm>
            <a:off x="1631853" y="4455941"/>
            <a:ext cx="3520171" cy="1888589"/>
          </a:xfrm>
          <a:prstGeom prst="rect">
            <a:avLst/>
          </a:prstGeom>
          <a:noFill/>
          <a:ln w="9525">
            <a:noFill/>
            <a:miter lim="800000"/>
            <a:headEnd/>
            <a:tailEnd/>
          </a:ln>
        </p:spPr>
      </p:pic>
      <p:pic>
        <p:nvPicPr>
          <p:cNvPr id="9" name="Picture 2" descr="C:\Users\Philip\Pictures\Leuven station\P1000673.JPG"/>
          <p:cNvPicPr>
            <a:picLocks noChangeAspect="1" noChangeArrowheads="1"/>
          </p:cNvPicPr>
          <p:nvPr/>
        </p:nvPicPr>
        <p:blipFill>
          <a:blip r:embed="rId5" cstate="print"/>
          <a:srcRect l="8855" b="22875"/>
          <a:stretch>
            <a:fillRect/>
          </a:stretch>
        </p:blipFill>
        <p:spPr bwMode="auto">
          <a:xfrm>
            <a:off x="7202658" y="4498145"/>
            <a:ext cx="3346720" cy="1902656"/>
          </a:xfrm>
          <a:prstGeom prst="rect">
            <a:avLst/>
          </a:prstGeom>
          <a:noFill/>
          <a:ln w="9525">
            <a:noFill/>
            <a:miter lim="800000"/>
            <a:headEnd/>
            <a:tailEnd/>
          </a:ln>
        </p:spPr>
      </p:pic>
    </p:spTree>
    <p:extLst>
      <p:ext uri="{BB962C8B-B14F-4D97-AF65-F5344CB8AC3E}">
        <p14:creationId xmlns:p14="http://schemas.microsoft.com/office/powerpoint/2010/main" val="32535976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9982" y="365125"/>
            <a:ext cx="7455876" cy="1325563"/>
          </a:xfrm>
        </p:spPr>
        <p:txBody>
          <a:bodyPr>
            <a:normAutofit fontScale="90000"/>
          </a:bodyPr>
          <a:lstStyle/>
          <a:p>
            <a:r>
              <a:rPr lang="en-US" sz="3600" b="1" dirty="0" smtClean="0"/>
              <a:t>   Leuven : A new Urban Hub on the edge of    the historic centre</a:t>
            </a:r>
            <a:br>
              <a:rPr lang="en-US" sz="3600" b="1" dirty="0" smtClean="0"/>
            </a:b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a:xfrm>
            <a:off x="8610600" y="6492875"/>
            <a:ext cx="2743200" cy="365125"/>
          </a:xfrm>
        </p:spPr>
        <p:txBody>
          <a:bodyPr/>
          <a:lstStyle/>
          <a:p>
            <a:fld id="{9DD6F321-942E-4B93-8576-CEA0A0932C39}" type="slidenum">
              <a:rPr lang="en-US" smtClean="0"/>
              <a:pPr/>
              <a:t>58</a:t>
            </a:fld>
            <a:endParaRPr lang="en-US"/>
          </a:p>
        </p:txBody>
      </p:sp>
      <p:pic>
        <p:nvPicPr>
          <p:cNvPr id="10" name="Picture 3" descr="C:\Users\Philip\Pictures\Leuven station\P1000675.JPG"/>
          <p:cNvPicPr>
            <a:picLocks noChangeAspect="1" noChangeArrowheads="1"/>
          </p:cNvPicPr>
          <p:nvPr/>
        </p:nvPicPr>
        <p:blipFill>
          <a:blip r:embed="rId2" cstate="print"/>
          <a:srcRect/>
          <a:stretch>
            <a:fillRect/>
          </a:stretch>
        </p:blipFill>
        <p:spPr bwMode="auto">
          <a:xfrm>
            <a:off x="1507222" y="1584065"/>
            <a:ext cx="5174932" cy="3881601"/>
          </a:xfrm>
          <a:prstGeom prst="rect">
            <a:avLst/>
          </a:prstGeom>
          <a:noFill/>
          <a:ln w="9525">
            <a:noFill/>
            <a:miter lim="800000"/>
            <a:headEnd/>
            <a:tailEnd/>
          </a:ln>
        </p:spPr>
      </p:pic>
      <p:pic>
        <p:nvPicPr>
          <p:cNvPr id="11" name="Picture 2" descr="C:\Users\Philip\Pictures\Leuven station\P1000676.JPG"/>
          <p:cNvPicPr>
            <a:picLocks noChangeAspect="1" noChangeArrowheads="1"/>
          </p:cNvPicPr>
          <p:nvPr/>
        </p:nvPicPr>
        <p:blipFill>
          <a:blip r:embed="rId3" cstate="print"/>
          <a:srcRect/>
          <a:stretch>
            <a:fillRect/>
          </a:stretch>
        </p:blipFill>
        <p:spPr bwMode="auto">
          <a:xfrm>
            <a:off x="7032234" y="3845047"/>
            <a:ext cx="3851275" cy="2740025"/>
          </a:xfrm>
          <a:prstGeom prst="rect">
            <a:avLst/>
          </a:prstGeom>
          <a:noFill/>
          <a:ln w="9525">
            <a:noFill/>
            <a:miter lim="800000"/>
            <a:headEnd/>
            <a:tailEnd/>
          </a:ln>
        </p:spPr>
      </p:pic>
      <p:pic>
        <p:nvPicPr>
          <p:cNvPr id="12" name="Picture 2" descr="http://www.thuisindestad.be/73434.img?width=320&amp;height=275">
            <a:hlinkClick r:id="rId4"/>
          </p:cNvPr>
          <p:cNvPicPr>
            <a:picLocks noChangeAspect="1" noChangeArrowheads="1"/>
          </p:cNvPicPr>
          <p:nvPr/>
        </p:nvPicPr>
        <p:blipFill>
          <a:blip r:embed="rId5" cstate="print"/>
          <a:srcRect/>
          <a:stretch>
            <a:fillRect/>
          </a:stretch>
        </p:blipFill>
        <p:spPr bwMode="auto">
          <a:xfrm>
            <a:off x="7048573" y="1566566"/>
            <a:ext cx="2869149" cy="2152322"/>
          </a:xfrm>
          <a:prstGeom prst="rect">
            <a:avLst/>
          </a:prstGeom>
          <a:noFill/>
          <a:ln w="9525">
            <a:noFill/>
            <a:miter lim="800000"/>
            <a:headEnd/>
            <a:tailEnd/>
          </a:ln>
        </p:spPr>
      </p:pic>
    </p:spTree>
    <p:extLst>
      <p:ext uri="{BB962C8B-B14F-4D97-AF65-F5344CB8AC3E}">
        <p14:creationId xmlns:p14="http://schemas.microsoft.com/office/powerpoint/2010/main" val="32535976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11"/>
          <p:cNvSpPr>
            <a:spLocks noChangeArrowheads="1"/>
          </p:cNvSpPr>
          <p:nvPr/>
        </p:nvSpPr>
        <p:spPr bwMode="auto">
          <a:xfrm>
            <a:off x="4459459" y="1209822"/>
            <a:ext cx="3474720" cy="354013"/>
          </a:xfrm>
          <a:prstGeom prst="rect">
            <a:avLst/>
          </a:prstGeom>
          <a:solidFill>
            <a:schemeClr val="bg1"/>
          </a:solidFill>
          <a:ln w="9525" algn="ctr">
            <a:solidFill>
              <a:schemeClr val="bg1"/>
            </a:solidFill>
            <a:round/>
            <a:headEnd/>
            <a:tailEnd/>
          </a:ln>
        </p:spPr>
        <p:txBody>
          <a:bodyPr/>
          <a:lstStyle/>
          <a:p>
            <a:pPr eaLnBrk="0" hangingPunct="0"/>
            <a:r>
              <a:rPr lang="en-GB" sz="1200" b="1" dirty="0" smtClean="0"/>
              <a:t>RAILWAY COMPANY, INVESTORS, OWNERS</a:t>
            </a:r>
            <a:endParaRPr lang="nl-BE" sz="1200" b="1" dirty="0"/>
          </a:p>
        </p:txBody>
      </p:sp>
      <p:sp>
        <p:nvSpPr>
          <p:cNvPr id="2" name="Title 1"/>
          <p:cNvSpPr>
            <a:spLocks noGrp="1"/>
          </p:cNvSpPr>
          <p:nvPr>
            <p:ph type="title"/>
          </p:nvPr>
        </p:nvSpPr>
        <p:spPr>
          <a:xfrm>
            <a:off x="2208627" y="0"/>
            <a:ext cx="7751298" cy="1325563"/>
          </a:xfrm>
        </p:spPr>
        <p:txBody>
          <a:bodyPr>
            <a:normAutofit/>
          </a:bodyPr>
          <a:lstStyle/>
          <a:p>
            <a:r>
              <a:rPr lang="en-US" sz="3600" b="1" dirty="0" smtClean="0"/>
              <a:t>Leuven : Governance Model</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59</a:t>
            </a:fld>
            <a:endParaRPr lang="en-US"/>
          </a:p>
        </p:txBody>
      </p:sp>
      <p:pic>
        <p:nvPicPr>
          <p:cNvPr id="7" name="Picture 6" descr="pmvaartkom3"/>
          <p:cNvPicPr>
            <a:picLocks noChangeAspect="1" noChangeArrowheads="1"/>
          </p:cNvPicPr>
          <p:nvPr/>
        </p:nvPicPr>
        <p:blipFill>
          <a:blip r:embed="rId2" cstate="print"/>
          <a:srcRect/>
          <a:stretch>
            <a:fillRect/>
          </a:stretch>
        </p:blipFill>
        <p:spPr bwMode="auto">
          <a:xfrm>
            <a:off x="2869808" y="1491175"/>
            <a:ext cx="6716785" cy="4332849"/>
          </a:xfrm>
          <a:prstGeom prst="rect">
            <a:avLst/>
          </a:prstGeom>
          <a:noFill/>
          <a:ln w="9525">
            <a:noFill/>
            <a:miter lim="800000"/>
            <a:headEnd/>
            <a:tailEnd/>
          </a:ln>
        </p:spPr>
      </p:pic>
      <p:sp>
        <p:nvSpPr>
          <p:cNvPr id="10" name="Rechthoek 16"/>
          <p:cNvSpPr>
            <a:spLocks noChangeArrowheads="1"/>
          </p:cNvSpPr>
          <p:nvPr/>
        </p:nvSpPr>
        <p:spPr bwMode="auto">
          <a:xfrm>
            <a:off x="8416999" y="4249298"/>
            <a:ext cx="1345979" cy="730665"/>
          </a:xfrm>
          <a:prstGeom prst="rect">
            <a:avLst/>
          </a:prstGeom>
          <a:solidFill>
            <a:schemeClr val="bg1"/>
          </a:solidFill>
          <a:ln w="9525" algn="ctr">
            <a:solidFill>
              <a:schemeClr val="bg1"/>
            </a:solidFill>
            <a:round/>
            <a:headEnd/>
            <a:tailEnd/>
          </a:ln>
        </p:spPr>
        <p:txBody>
          <a:bodyPr/>
          <a:lstStyle/>
          <a:p>
            <a:pPr eaLnBrk="0" hangingPunct="0"/>
            <a:r>
              <a:rPr lang="en-GB" sz="1200" b="1" dirty="0"/>
              <a:t>EXTERNAL PROJECT MANAGEMENT</a:t>
            </a:r>
            <a:endParaRPr lang="nl-BE" sz="1200" b="1" dirty="0"/>
          </a:p>
        </p:txBody>
      </p:sp>
      <p:sp>
        <p:nvSpPr>
          <p:cNvPr id="11" name="Rechthoek 16"/>
          <p:cNvSpPr>
            <a:spLocks noChangeArrowheads="1"/>
          </p:cNvSpPr>
          <p:nvPr/>
        </p:nvSpPr>
        <p:spPr bwMode="auto">
          <a:xfrm>
            <a:off x="7076050" y="4460315"/>
            <a:ext cx="1223888" cy="393040"/>
          </a:xfrm>
          <a:prstGeom prst="rect">
            <a:avLst/>
          </a:prstGeom>
          <a:solidFill>
            <a:schemeClr val="bg1"/>
          </a:solidFill>
          <a:ln w="9525" algn="ctr">
            <a:solidFill>
              <a:schemeClr val="bg1"/>
            </a:solidFill>
            <a:round/>
            <a:headEnd/>
            <a:tailEnd/>
          </a:ln>
        </p:spPr>
        <p:txBody>
          <a:bodyPr/>
          <a:lstStyle/>
          <a:p>
            <a:pPr eaLnBrk="0" hangingPunct="0"/>
            <a:r>
              <a:rPr lang="en-GB" sz="1200" b="1" dirty="0" smtClean="0"/>
              <a:t>PROJECT </a:t>
            </a:r>
            <a:r>
              <a:rPr lang="en-GB" sz="1200" b="1" dirty="0"/>
              <a:t>MANAGEMENT</a:t>
            </a:r>
            <a:endParaRPr lang="nl-BE" sz="1200" b="1" dirty="0"/>
          </a:p>
        </p:txBody>
      </p:sp>
      <p:sp>
        <p:nvSpPr>
          <p:cNvPr id="12" name="Rechthoek 12"/>
          <p:cNvSpPr>
            <a:spLocks noChangeArrowheads="1"/>
          </p:cNvSpPr>
          <p:nvPr/>
        </p:nvSpPr>
        <p:spPr bwMode="auto">
          <a:xfrm>
            <a:off x="2340463" y="3056562"/>
            <a:ext cx="1511300" cy="647700"/>
          </a:xfrm>
          <a:prstGeom prst="rect">
            <a:avLst/>
          </a:prstGeom>
          <a:solidFill>
            <a:schemeClr val="bg1"/>
          </a:solidFill>
          <a:ln w="9525" algn="ctr">
            <a:solidFill>
              <a:schemeClr val="bg1"/>
            </a:solidFill>
            <a:round/>
            <a:headEnd/>
            <a:tailEnd/>
          </a:ln>
        </p:spPr>
        <p:txBody>
          <a:bodyPr/>
          <a:lstStyle/>
          <a:p>
            <a:pPr eaLnBrk="0" hangingPunct="0"/>
            <a:r>
              <a:rPr lang="en-GB" sz="1200" b="1"/>
              <a:t>TECHNICAL SERVICES &amp; CITY DEPARTMENTS</a:t>
            </a:r>
            <a:endParaRPr lang="nl-BE" sz="1200" b="1"/>
          </a:p>
        </p:txBody>
      </p:sp>
      <p:sp>
        <p:nvSpPr>
          <p:cNvPr id="14" name="Rechthoek 15"/>
          <p:cNvSpPr>
            <a:spLocks noChangeArrowheads="1"/>
          </p:cNvSpPr>
          <p:nvPr/>
        </p:nvSpPr>
        <p:spPr bwMode="auto">
          <a:xfrm>
            <a:off x="3734835" y="5851518"/>
            <a:ext cx="1152525" cy="287338"/>
          </a:xfrm>
          <a:prstGeom prst="rect">
            <a:avLst/>
          </a:prstGeom>
          <a:solidFill>
            <a:schemeClr val="bg1"/>
          </a:solidFill>
          <a:ln w="9525" algn="ctr">
            <a:solidFill>
              <a:schemeClr val="bg1"/>
            </a:solidFill>
            <a:round/>
            <a:headEnd/>
            <a:tailEnd/>
          </a:ln>
        </p:spPr>
        <p:txBody>
          <a:bodyPr/>
          <a:lstStyle/>
          <a:p>
            <a:pPr algn="ctr" eaLnBrk="0" hangingPunct="0"/>
            <a:r>
              <a:rPr lang="en-GB" sz="1600" b="1" dirty="0"/>
              <a:t>CITY of LEUVEN</a:t>
            </a:r>
            <a:endParaRPr lang="nl-BE" sz="1600" b="1" dirty="0"/>
          </a:p>
        </p:txBody>
      </p:sp>
      <p:sp>
        <p:nvSpPr>
          <p:cNvPr id="15" name="Rechthoek 15"/>
          <p:cNvSpPr>
            <a:spLocks noChangeArrowheads="1"/>
          </p:cNvSpPr>
          <p:nvPr/>
        </p:nvSpPr>
        <p:spPr bwMode="auto">
          <a:xfrm>
            <a:off x="7446360" y="5863240"/>
            <a:ext cx="1571031" cy="607897"/>
          </a:xfrm>
          <a:prstGeom prst="rect">
            <a:avLst/>
          </a:prstGeom>
          <a:solidFill>
            <a:schemeClr val="bg1"/>
          </a:solidFill>
          <a:ln w="9525" algn="ctr">
            <a:solidFill>
              <a:schemeClr val="bg1"/>
            </a:solidFill>
            <a:round/>
            <a:headEnd/>
            <a:tailEnd/>
          </a:ln>
        </p:spPr>
        <p:txBody>
          <a:bodyPr/>
          <a:lstStyle/>
          <a:p>
            <a:pPr algn="ctr" eaLnBrk="0" hangingPunct="0"/>
            <a:r>
              <a:rPr lang="en-GB" sz="1600" b="1" dirty="0"/>
              <a:t>CITY </a:t>
            </a:r>
            <a:r>
              <a:rPr lang="en-GB" sz="1600" b="1" dirty="0" smtClean="0"/>
              <a:t>DEVELOPMENT AGENCY</a:t>
            </a:r>
            <a:endParaRPr lang="nl-BE" sz="1600" b="1" dirty="0"/>
          </a:p>
        </p:txBody>
      </p:sp>
      <p:sp>
        <p:nvSpPr>
          <p:cNvPr id="16" name="Rechthoek 10"/>
          <p:cNvSpPr>
            <a:spLocks noChangeArrowheads="1"/>
          </p:cNvSpPr>
          <p:nvPr/>
        </p:nvSpPr>
        <p:spPr bwMode="auto">
          <a:xfrm>
            <a:off x="5753686" y="4234131"/>
            <a:ext cx="1012875" cy="431800"/>
          </a:xfrm>
          <a:prstGeom prst="rect">
            <a:avLst/>
          </a:prstGeom>
          <a:solidFill>
            <a:schemeClr val="bg1"/>
          </a:solidFill>
          <a:ln w="9525" algn="ctr">
            <a:solidFill>
              <a:schemeClr val="bg1"/>
            </a:solidFill>
            <a:round/>
            <a:headEnd/>
            <a:tailEnd/>
          </a:ln>
        </p:spPr>
        <p:txBody>
          <a:bodyPr/>
          <a:lstStyle/>
          <a:p>
            <a:pPr algn="ctr" eaLnBrk="0" hangingPunct="0"/>
            <a:r>
              <a:rPr lang="en-GB" sz="1200" b="1" dirty="0"/>
              <a:t>Technical  Work Group</a:t>
            </a:r>
            <a:endParaRPr lang="nl-BE" sz="1400" b="1" dirty="0"/>
          </a:p>
        </p:txBody>
      </p:sp>
      <p:sp>
        <p:nvSpPr>
          <p:cNvPr id="17" name="Rechthoek 10"/>
          <p:cNvSpPr>
            <a:spLocks noChangeArrowheads="1"/>
          </p:cNvSpPr>
          <p:nvPr/>
        </p:nvSpPr>
        <p:spPr bwMode="auto">
          <a:xfrm>
            <a:off x="5781822" y="2346716"/>
            <a:ext cx="900332" cy="431800"/>
          </a:xfrm>
          <a:prstGeom prst="rect">
            <a:avLst/>
          </a:prstGeom>
          <a:solidFill>
            <a:schemeClr val="bg1"/>
          </a:solidFill>
          <a:ln w="9525" algn="ctr">
            <a:solidFill>
              <a:schemeClr val="bg1"/>
            </a:solidFill>
            <a:round/>
            <a:headEnd/>
            <a:tailEnd/>
          </a:ln>
        </p:spPr>
        <p:txBody>
          <a:bodyPr/>
          <a:lstStyle/>
          <a:p>
            <a:pPr algn="ctr" eaLnBrk="0" hangingPunct="0"/>
            <a:r>
              <a:rPr lang="en-GB" sz="1200" b="1" dirty="0" smtClean="0"/>
              <a:t>Steering  </a:t>
            </a:r>
            <a:r>
              <a:rPr lang="en-GB" sz="1200" b="1" dirty="0"/>
              <a:t>Group</a:t>
            </a:r>
            <a:endParaRPr lang="nl-BE" sz="1400" b="1" dirty="0"/>
          </a:p>
        </p:txBody>
      </p:sp>
    </p:spTree>
    <p:extLst>
      <p:ext uri="{BB962C8B-B14F-4D97-AF65-F5344CB8AC3E}">
        <p14:creationId xmlns:p14="http://schemas.microsoft.com/office/powerpoint/2010/main" val="32535976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6</a:t>
            </a:fld>
            <a:endParaRPr lang="en-US"/>
          </a:p>
        </p:txBody>
      </p:sp>
      <p:sp>
        <p:nvSpPr>
          <p:cNvPr id="6" name="Rectangle 3"/>
          <p:cNvSpPr txBox="1">
            <a:spLocks noChangeArrowheads="1"/>
          </p:cNvSpPr>
          <p:nvPr/>
        </p:nvSpPr>
        <p:spPr>
          <a:xfrm>
            <a:off x="2152358" y="766862"/>
            <a:ext cx="7680960" cy="4986824"/>
          </a:xfrm>
          <a:prstGeom prst="rect">
            <a:avLst/>
          </a:prstGeom>
          <a:solidFill>
            <a:schemeClr val="accent1">
              <a:lumMod val="60000"/>
              <a:lumOff val="40000"/>
            </a:schemeClr>
          </a:solidFill>
        </p:spPr>
        <p:txBody>
          <a:bodyPr/>
          <a:lstStyle/>
          <a:p>
            <a:pPr marL="342900" indent="-342900">
              <a:spcBef>
                <a:spcPct val="20000"/>
              </a:spcBef>
              <a:defRPr/>
            </a:pPr>
            <a:endParaRPr lang="en-GB" sz="2000" kern="0" dirty="0">
              <a:solidFill>
                <a:schemeClr val="bg1"/>
              </a:solidFill>
              <a:latin typeface="Verdana" pitchFamily="34" charset="0"/>
              <a:ea typeface="Verdana" pitchFamily="34" charset="0"/>
              <a:cs typeface="Verdana" pitchFamily="34" charset="0"/>
            </a:endParaRPr>
          </a:p>
          <a:p>
            <a:pPr marL="342900" indent="-342900">
              <a:spcBef>
                <a:spcPct val="20000"/>
              </a:spcBef>
              <a:buFontTx/>
              <a:buChar char="-"/>
              <a:defRPr/>
            </a:pPr>
            <a:endParaRPr lang="en-GB" kern="0" dirty="0">
              <a:solidFill>
                <a:srgbClr val="FFC000"/>
              </a:solidFill>
              <a:latin typeface="Verdana" pitchFamily="34" charset="0"/>
              <a:ea typeface="Verdana" pitchFamily="34" charset="0"/>
              <a:cs typeface="Verdana" pitchFamily="34" charset="0"/>
            </a:endParaRPr>
          </a:p>
        </p:txBody>
      </p:sp>
      <p:sp>
        <p:nvSpPr>
          <p:cNvPr id="8" name="Title 1"/>
          <p:cNvSpPr>
            <a:spLocks noGrp="1"/>
          </p:cNvSpPr>
          <p:nvPr>
            <p:ph type="title"/>
          </p:nvPr>
        </p:nvSpPr>
        <p:spPr>
          <a:xfrm>
            <a:off x="2194560" y="0"/>
            <a:ext cx="7793502" cy="801858"/>
          </a:xfrm>
        </p:spPr>
        <p:txBody>
          <a:bodyPr/>
          <a:lstStyle/>
          <a:p>
            <a:r>
              <a:rPr lang="en-US" sz="3600" b="1" dirty="0" smtClean="0"/>
              <a:t>COMUS PHASES</a:t>
            </a:r>
            <a:endParaRPr lang="en-US" b="1" dirty="0"/>
          </a:p>
        </p:txBody>
      </p:sp>
      <p:sp>
        <p:nvSpPr>
          <p:cNvPr id="7" name="Rechthoek 6"/>
          <p:cNvSpPr/>
          <p:nvPr/>
        </p:nvSpPr>
        <p:spPr>
          <a:xfrm>
            <a:off x="3019864" y="885054"/>
            <a:ext cx="6686843" cy="4825937"/>
          </a:xfrm>
          <a:prstGeom prst="rect">
            <a:avLst/>
          </a:prstGeom>
        </p:spPr>
        <p:txBody>
          <a:bodyPr wrap="square">
            <a:spAutoFit/>
          </a:bodyPr>
          <a:lstStyle/>
          <a:p>
            <a:pPr marL="342900" indent="-342900">
              <a:spcBef>
                <a:spcPct val="20000"/>
              </a:spcBef>
              <a:buFont typeface="Arial" pitchFamily="34" charset="0"/>
              <a:buChar char="•"/>
              <a:defRPr/>
            </a:pPr>
            <a:r>
              <a:rPr lang="en-GB" sz="2400" kern="0" dirty="0" smtClean="0">
                <a:solidFill>
                  <a:schemeClr val="bg1"/>
                </a:solidFill>
                <a:ea typeface="Verdana" pitchFamily="34" charset="0"/>
                <a:cs typeface="Verdana" pitchFamily="34" charset="0"/>
              </a:rPr>
              <a:t>Inception Phase</a:t>
            </a:r>
          </a:p>
          <a:p>
            <a:pPr marL="342900" indent="-342900">
              <a:spcBef>
                <a:spcPct val="20000"/>
              </a:spcBef>
              <a:defRPr/>
            </a:pPr>
            <a:r>
              <a:rPr lang="en-GB" sz="2000" kern="0" dirty="0" smtClean="0">
                <a:solidFill>
                  <a:schemeClr val="bg1"/>
                </a:solidFill>
                <a:ea typeface="Verdana" pitchFamily="34" charset="0"/>
                <a:cs typeface="Verdana" pitchFamily="34" charset="0"/>
              </a:rPr>
              <a:t>Setting agreements and protocols – Understanding objectives – Building project teams and Local Support Groups </a:t>
            </a:r>
          </a:p>
          <a:p>
            <a:pPr marL="342900" indent="-342900">
              <a:spcBef>
                <a:spcPct val="20000"/>
              </a:spcBef>
              <a:defRPr/>
            </a:pPr>
            <a:endParaRPr lang="en-GB" sz="1200" b="1" kern="0" dirty="0" smtClean="0">
              <a:solidFill>
                <a:schemeClr val="bg1"/>
              </a:solidFill>
              <a:ea typeface="Verdana" pitchFamily="34" charset="0"/>
              <a:cs typeface="Verdana" pitchFamily="34" charset="0"/>
            </a:endParaRPr>
          </a:p>
          <a:p>
            <a:pPr marL="342900" indent="-342900">
              <a:spcBef>
                <a:spcPct val="20000"/>
              </a:spcBef>
              <a:buFont typeface="Arial" pitchFamily="34" charset="0"/>
              <a:buChar char="•"/>
              <a:defRPr/>
            </a:pPr>
            <a:r>
              <a:rPr lang="en-GB" sz="2400" kern="0" dirty="0" smtClean="0">
                <a:solidFill>
                  <a:schemeClr val="bg1"/>
                </a:solidFill>
                <a:ea typeface="Verdana" pitchFamily="34" charset="0"/>
                <a:cs typeface="Verdana" pitchFamily="34" charset="0"/>
              </a:rPr>
              <a:t>Planning Phase</a:t>
            </a:r>
          </a:p>
          <a:p>
            <a:pPr marL="342900" indent="-342900">
              <a:spcBef>
                <a:spcPct val="20000"/>
              </a:spcBef>
              <a:defRPr/>
            </a:pPr>
            <a:r>
              <a:rPr lang="en-GB" sz="2000" kern="0" dirty="0" smtClean="0">
                <a:solidFill>
                  <a:schemeClr val="bg1"/>
                </a:solidFill>
                <a:ea typeface="Verdana" pitchFamily="34" charset="0"/>
                <a:cs typeface="Verdana" pitchFamily="34" charset="0"/>
              </a:rPr>
              <a:t>Strategic Reference Plan</a:t>
            </a:r>
          </a:p>
          <a:p>
            <a:pPr marL="342900" indent="-342900">
              <a:spcBef>
                <a:spcPct val="20000"/>
              </a:spcBef>
              <a:defRPr/>
            </a:pPr>
            <a:endParaRPr lang="en-GB" sz="1200" b="1" kern="0" dirty="0" smtClean="0">
              <a:solidFill>
                <a:schemeClr val="bg1"/>
              </a:solidFill>
              <a:ea typeface="Verdana" pitchFamily="34" charset="0"/>
              <a:cs typeface="Verdana" pitchFamily="34" charset="0"/>
            </a:endParaRPr>
          </a:p>
          <a:p>
            <a:pPr marL="342900" indent="-342900">
              <a:spcBef>
                <a:spcPct val="20000"/>
              </a:spcBef>
              <a:buFont typeface="Arial" pitchFamily="34" charset="0"/>
              <a:buChar char="•"/>
              <a:defRPr/>
            </a:pPr>
            <a:r>
              <a:rPr lang="en-GB" sz="2400" kern="0" dirty="0" smtClean="0">
                <a:solidFill>
                  <a:schemeClr val="bg1"/>
                </a:solidFill>
                <a:ea typeface="Verdana" pitchFamily="34" charset="0"/>
                <a:cs typeface="Verdana" pitchFamily="34" charset="0"/>
              </a:rPr>
              <a:t>Project Phase</a:t>
            </a:r>
          </a:p>
          <a:p>
            <a:pPr marL="342900" indent="-342900">
              <a:spcBef>
                <a:spcPct val="20000"/>
              </a:spcBef>
              <a:defRPr/>
            </a:pPr>
            <a:r>
              <a:rPr lang="en-GB" sz="2000" kern="0" dirty="0" smtClean="0">
                <a:solidFill>
                  <a:schemeClr val="bg1"/>
                </a:solidFill>
                <a:ea typeface="Verdana" pitchFamily="34" charset="0"/>
                <a:cs typeface="Verdana" pitchFamily="34" charset="0"/>
              </a:rPr>
              <a:t>Initiating specific, priority heritage-led rehabilitation projects  - Seeking to secure funding</a:t>
            </a:r>
          </a:p>
          <a:p>
            <a:pPr marL="342900" indent="-342900">
              <a:spcBef>
                <a:spcPct val="20000"/>
              </a:spcBef>
              <a:defRPr/>
            </a:pPr>
            <a:endParaRPr lang="en-GB" sz="1200" b="1" kern="0" dirty="0" smtClean="0">
              <a:solidFill>
                <a:schemeClr val="bg1"/>
              </a:solidFill>
              <a:ea typeface="Verdana" pitchFamily="34" charset="0"/>
              <a:cs typeface="Verdana" pitchFamily="34" charset="0"/>
            </a:endParaRPr>
          </a:p>
          <a:p>
            <a:pPr marL="342900" indent="-342900">
              <a:spcBef>
                <a:spcPct val="20000"/>
              </a:spcBef>
              <a:buFont typeface="Arial" pitchFamily="34" charset="0"/>
              <a:buChar char="•"/>
              <a:defRPr/>
            </a:pPr>
            <a:r>
              <a:rPr lang="en-GB" sz="2400" kern="0" dirty="0" smtClean="0">
                <a:solidFill>
                  <a:schemeClr val="bg1"/>
                </a:solidFill>
                <a:ea typeface="Verdana" pitchFamily="34" charset="0"/>
                <a:cs typeface="Verdana" pitchFamily="34" charset="0"/>
              </a:rPr>
              <a:t>Consolidation Phase</a:t>
            </a:r>
          </a:p>
          <a:p>
            <a:pPr marL="342900" indent="-342900">
              <a:spcBef>
                <a:spcPct val="20000"/>
              </a:spcBef>
              <a:defRPr/>
            </a:pPr>
            <a:r>
              <a:rPr lang="en-GB" sz="2000" kern="0" dirty="0" smtClean="0">
                <a:solidFill>
                  <a:schemeClr val="bg1"/>
                </a:solidFill>
                <a:ea typeface="Verdana" pitchFamily="34" charset="0"/>
                <a:cs typeface="Verdana" pitchFamily="34" charset="0"/>
              </a:rPr>
              <a:t>Taking stock, evaluation as key to design/adapt </a:t>
            </a:r>
            <a:r>
              <a:rPr lang="en-GB" kern="0" dirty="0" smtClean="0">
                <a:solidFill>
                  <a:schemeClr val="bg1"/>
                </a:solidFill>
                <a:latin typeface="Verdana" pitchFamily="34" charset="0"/>
                <a:ea typeface="Verdana" pitchFamily="34" charset="0"/>
                <a:cs typeface="Verdana" pitchFamily="34" charset="0"/>
              </a:rPr>
              <a:t>process and practice</a:t>
            </a:r>
            <a:endParaRPr lang="en-GB" kern="0" dirty="0">
              <a:solidFill>
                <a:schemeClr val="bg1"/>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0" y="365125"/>
            <a:ext cx="7751298" cy="1325563"/>
          </a:xfrm>
        </p:spPr>
        <p:txBody>
          <a:bodyPr>
            <a:normAutofit/>
          </a:bodyPr>
          <a:lstStyle/>
          <a:p>
            <a:r>
              <a:rPr lang="en-US" sz="3600" b="1" dirty="0" smtClean="0"/>
              <a:t>Leuven : Blueprint – information document</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60</a:t>
            </a:fld>
            <a:endParaRPr lang="en-US"/>
          </a:p>
        </p:txBody>
      </p:sp>
      <p:pic>
        <p:nvPicPr>
          <p:cNvPr id="6" name="Picture 2" descr="http://3.bp.blogspot.com/-1OSi4I4_GBM/Ubm9qTDdd0I/AAAAAAAAAEM/36_6fz3D0gY/s1600/Blauwdruk+voor+de+nieuwe+stationsomgeving+van+Leuven.jpg"/>
          <p:cNvPicPr>
            <a:picLocks noChangeAspect="1" noChangeArrowheads="1"/>
          </p:cNvPicPr>
          <p:nvPr/>
        </p:nvPicPr>
        <p:blipFill>
          <a:blip r:embed="rId2" cstate="print"/>
          <a:srcRect/>
          <a:stretch>
            <a:fillRect/>
          </a:stretch>
        </p:blipFill>
        <p:spPr bwMode="auto">
          <a:xfrm>
            <a:off x="3348111" y="1515649"/>
            <a:ext cx="5981674" cy="4228400"/>
          </a:xfrm>
          <a:prstGeom prst="rect">
            <a:avLst/>
          </a:prstGeom>
          <a:noFill/>
          <a:ln w="9525">
            <a:noFill/>
            <a:miter lim="800000"/>
            <a:headEnd/>
            <a:tailEnd/>
          </a:ln>
        </p:spPr>
      </p:pic>
    </p:spTree>
    <p:extLst>
      <p:ext uri="{BB962C8B-B14F-4D97-AF65-F5344CB8AC3E}">
        <p14:creationId xmlns:p14="http://schemas.microsoft.com/office/powerpoint/2010/main" val="325359763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0" y="365125"/>
            <a:ext cx="7751298" cy="1325563"/>
          </a:xfrm>
        </p:spPr>
        <p:txBody>
          <a:bodyPr>
            <a:normAutofit/>
          </a:bodyPr>
          <a:lstStyle/>
          <a:p>
            <a:r>
              <a:rPr lang="en-US" sz="3600" b="1" dirty="0" smtClean="0"/>
              <a:t>Leuven : Transformation of the Station District</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61</a:t>
            </a:fld>
            <a:endParaRPr lang="en-US"/>
          </a:p>
        </p:txBody>
      </p:sp>
      <p:sp>
        <p:nvSpPr>
          <p:cNvPr id="6" name="Rectangle 3"/>
          <p:cNvSpPr txBox="1">
            <a:spLocks noChangeArrowheads="1"/>
          </p:cNvSpPr>
          <p:nvPr/>
        </p:nvSpPr>
        <p:spPr>
          <a:xfrm>
            <a:off x="459546" y="1834319"/>
            <a:ext cx="11732454" cy="4670425"/>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GB" altLang="en-US" sz="1600" b="1" i="0" u="none" strike="noStrike" kern="1200" cap="none" spc="0" normalizeH="0" baseline="0" noProof="0" dirty="0" smtClean="0">
                <a:ln>
                  <a:noFill/>
                </a:ln>
                <a:solidFill>
                  <a:schemeClr val="tx1"/>
                </a:solidFill>
                <a:effectLst/>
                <a:uLnTx/>
                <a:uFillTx/>
                <a:latin typeface="+mn-lt"/>
                <a:ea typeface="+mn-ea"/>
                <a:cs typeface="+mn-cs"/>
              </a:rPr>
              <a:t>After consideration with the steering group it was decided that it was unnecessary to develop a comprehensive programme of active participation. There was already a structure in place to involve representation in the city development process – the Municipal Planning Commission. Of course this was also a political decision strongly set out by the Mayor`s office. </a:t>
            </a: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en-GB" altLang="en-US" sz="12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GB" altLang="en-US" sz="1600" b="0" i="0" u="none" strike="noStrike" kern="1200" cap="none" spc="0" normalizeH="0" baseline="0" noProof="0" dirty="0" smtClean="0">
                <a:ln>
                  <a:noFill/>
                </a:ln>
                <a:solidFill>
                  <a:schemeClr val="tx1"/>
                </a:solidFill>
                <a:effectLst/>
                <a:uLnTx/>
                <a:uFillTx/>
                <a:latin typeface="+mn-lt"/>
                <a:ea typeface="+mn-ea"/>
                <a:cs typeface="+mn-cs"/>
              </a:rPr>
              <a:t>The PR Company</a:t>
            </a: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en-GB" altLang="en-US" sz="10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GB" altLang="en-US" sz="1600" b="0" i="0" u="none" strike="noStrike" kern="1200" cap="none" spc="0" normalizeH="0" baseline="0" noProof="0" dirty="0" smtClean="0">
                <a:ln>
                  <a:noFill/>
                </a:ln>
                <a:solidFill>
                  <a:schemeClr val="tx1"/>
                </a:solidFill>
                <a:effectLst/>
                <a:uLnTx/>
                <a:uFillTx/>
                <a:latin typeface="+mn-lt"/>
                <a:ea typeface="+mn-ea"/>
                <a:cs typeface="+mn-cs"/>
              </a:rPr>
              <a:t>The strategy was to maximise the provision of information to users and citizens (particularly those living in the vicinity who would experience most impact) – throughout and at each stage of the “project(s)”). For this a wide range of media forms were mobilised.</a:t>
            </a:r>
          </a:p>
          <a:p>
            <a:pPr marL="228600" marR="0" lvl="0" indent="-228600" algn="l" defTabSz="914400" rtl="0" eaLnBrk="1" fontAlgn="auto" latinLnBrk="0" hangingPunct="1">
              <a:lnSpc>
                <a:spcPct val="90000"/>
              </a:lnSpc>
              <a:spcBef>
                <a:spcPts val="1000"/>
              </a:spcBef>
              <a:spcAft>
                <a:spcPts val="0"/>
              </a:spcAft>
              <a:buClrTx/>
              <a:buSzTx/>
              <a:tabLst/>
              <a:defRPr/>
            </a:pPr>
            <a:endParaRPr kumimoji="0" lang="en-GB" altLang="en-US" sz="10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GB" altLang="en-US" sz="1600" b="0" i="0" u="none" strike="noStrike" kern="1200" cap="none" spc="0" normalizeH="0" baseline="0" noProof="0" dirty="0" smtClean="0">
                <a:ln>
                  <a:noFill/>
                </a:ln>
                <a:solidFill>
                  <a:schemeClr val="tx1"/>
                </a:solidFill>
                <a:effectLst/>
                <a:uLnTx/>
                <a:uFillTx/>
                <a:latin typeface="+mn-lt"/>
                <a:ea typeface="+mn-ea"/>
                <a:cs typeface="+mn-cs"/>
              </a:rPr>
              <a:t>An info shop was opened in the main shopping street where citizens and even tourists and visitors to the city could access up to the minute information on developments. Open during shopping hours so also on Saturdays</a:t>
            </a: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
              <a:tabLst/>
              <a:defRPr/>
            </a:pPr>
            <a:endParaRPr kumimoji="0" lang="en-GB" altLang="en-US" sz="10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GB" altLang="en-US" sz="1600" b="0" i="0" u="none" strike="noStrike" kern="1200" cap="none" spc="0" normalizeH="0" baseline="0" noProof="0" dirty="0" smtClean="0">
                <a:ln>
                  <a:noFill/>
                </a:ln>
                <a:solidFill>
                  <a:schemeClr val="tx1"/>
                </a:solidFill>
                <a:effectLst/>
                <a:uLnTx/>
                <a:uFillTx/>
                <a:latin typeface="+mn-lt"/>
                <a:ea typeface="+mn-ea"/>
                <a:cs typeface="+mn-cs"/>
              </a:rPr>
              <a:t>Site visits were organised weekly during particular periods of the planning and implementation phase and these were extremely popular among the local population. They also became almost an extra tourist attraction  for a niche interest group.</a:t>
            </a: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
              <a:tabLst/>
              <a:defRPr/>
            </a:pPr>
            <a:endParaRPr kumimoji="0" lang="en-GB" altLang="en-US" sz="16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en-GB" altLang="en-US" sz="1600"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altLang="en-US" sz="20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alt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en-GB" alt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2535976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4388" y="365125"/>
            <a:ext cx="7371470" cy="1325563"/>
          </a:xfrm>
        </p:spPr>
        <p:txBody>
          <a:bodyPr>
            <a:normAutofit/>
          </a:bodyPr>
          <a:lstStyle/>
          <a:p>
            <a:r>
              <a:rPr lang="en-US" sz="3600" b="1" dirty="0" smtClean="0"/>
              <a:t>Antwerp : Park Spoor </a:t>
            </a:r>
            <a:r>
              <a:rPr lang="en-US" sz="3600" b="1" dirty="0" err="1" smtClean="0"/>
              <a:t>Noord</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62</a:t>
            </a:fld>
            <a:endParaRPr lang="en-US"/>
          </a:p>
        </p:txBody>
      </p:sp>
      <p:pic>
        <p:nvPicPr>
          <p:cNvPr id="6" name="Picture 2" descr="Scannen0008"/>
          <p:cNvPicPr>
            <a:picLocks noChangeAspect="1" noChangeArrowheads="1"/>
          </p:cNvPicPr>
          <p:nvPr/>
        </p:nvPicPr>
        <p:blipFill>
          <a:blip r:embed="rId2" cstate="print"/>
          <a:srcRect/>
          <a:stretch>
            <a:fillRect/>
          </a:stretch>
        </p:blipFill>
        <p:spPr bwMode="auto">
          <a:xfrm>
            <a:off x="2569333" y="1528324"/>
            <a:ext cx="7143750" cy="4095750"/>
          </a:xfrm>
          <a:prstGeom prst="rect">
            <a:avLst/>
          </a:prstGeom>
          <a:noFill/>
          <a:ln w="9525">
            <a:noFill/>
            <a:miter lim="800000"/>
            <a:headEnd/>
            <a:tailEnd/>
          </a:ln>
        </p:spPr>
      </p:pic>
    </p:spTree>
    <p:extLst>
      <p:ext uri="{BB962C8B-B14F-4D97-AF65-F5344CB8AC3E}">
        <p14:creationId xmlns:p14="http://schemas.microsoft.com/office/powerpoint/2010/main" val="32535976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9982" y="365125"/>
            <a:ext cx="7455876" cy="1325563"/>
          </a:xfrm>
        </p:spPr>
        <p:txBody>
          <a:bodyPr>
            <a:normAutofit/>
          </a:bodyPr>
          <a:lstStyle/>
          <a:p>
            <a:r>
              <a:rPr lang="en-US" sz="3600" b="1" dirty="0" smtClean="0"/>
              <a:t>Transforming the physical city</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63</a:t>
            </a:fld>
            <a:endParaRPr lang="en-US"/>
          </a:p>
        </p:txBody>
      </p:sp>
      <p:pic>
        <p:nvPicPr>
          <p:cNvPr id="6" name="Picture 3" descr="Scannen0007"/>
          <p:cNvPicPr>
            <a:picLocks noChangeAspect="1" noChangeArrowheads="1"/>
          </p:cNvPicPr>
          <p:nvPr/>
        </p:nvPicPr>
        <p:blipFill>
          <a:blip r:embed="rId3" cstate="print"/>
          <a:srcRect/>
          <a:stretch>
            <a:fillRect/>
          </a:stretch>
        </p:blipFill>
        <p:spPr bwMode="auto">
          <a:xfrm>
            <a:off x="2017395" y="1979588"/>
            <a:ext cx="3500438" cy="3500438"/>
          </a:xfrm>
          <a:prstGeom prst="rect">
            <a:avLst/>
          </a:prstGeom>
          <a:noFill/>
          <a:ln w="9525">
            <a:noFill/>
            <a:miter lim="800000"/>
            <a:headEnd/>
            <a:tailEnd/>
          </a:ln>
        </p:spPr>
      </p:pic>
      <p:pic>
        <p:nvPicPr>
          <p:cNvPr id="7" name="Picture 2" descr="Scannen0003"/>
          <p:cNvPicPr>
            <a:picLocks noChangeAspect="1" noChangeArrowheads="1"/>
          </p:cNvPicPr>
          <p:nvPr/>
        </p:nvPicPr>
        <p:blipFill>
          <a:blip r:embed="rId4" cstate="print"/>
          <a:srcRect/>
          <a:stretch>
            <a:fillRect/>
          </a:stretch>
        </p:blipFill>
        <p:spPr bwMode="auto">
          <a:xfrm>
            <a:off x="6606540" y="1993656"/>
            <a:ext cx="3571875" cy="3500438"/>
          </a:xfrm>
          <a:prstGeom prst="rect">
            <a:avLst/>
          </a:prstGeom>
          <a:noFill/>
          <a:ln w="9525">
            <a:noFill/>
            <a:miter lim="800000"/>
            <a:headEnd/>
            <a:tailEnd/>
          </a:ln>
        </p:spPr>
      </p:pic>
    </p:spTree>
    <p:extLst>
      <p:ext uri="{BB962C8B-B14F-4D97-AF65-F5344CB8AC3E}">
        <p14:creationId xmlns:p14="http://schemas.microsoft.com/office/powerpoint/2010/main" val="32535976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628" y="0"/>
            <a:ext cx="7751298" cy="1325563"/>
          </a:xfrm>
        </p:spPr>
        <p:txBody>
          <a:bodyPr>
            <a:normAutofit/>
          </a:bodyPr>
          <a:lstStyle/>
          <a:p>
            <a:r>
              <a:rPr lang="en-US" sz="3600" b="1" dirty="0" smtClean="0"/>
              <a:t>Master Plan : Spoor </a:t>
            </a:r>
            <a:r>
              <a:rPr lang="en-US" sz="3600" b="1" dirty="0" err="1" smtClean="0"/>
              <a:t>Noord</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64</a:t>
            </a:fld>
            <a:endParaRPr lang="en-US"/>
          </a:p>
        </p:txBody>
      </p:sp>
      <p:pic>
        <p:nvPicPr>
          <p:cNvPr id="6" name="Picture 2" descr="Scannen0004"/>
          <p:cNvPicPr>
            <a:picLocks noChangeAspect="1" noChangeArrowheads="1"/>
          </p:cNvPicPr>
          <p:nvPr/>
        </p:nvPicPr>
        <p:blipFill>
          <a:blip r:embed="rId2" cstate="print"/>
          <a:srcRect/>
          <a:stretch>
            <a:fillRect/>
          </a:stretch>
        </p:blipFill>
        <p:spPr bwMode="auto">
          <a:xfrm>
            <a:off x="2363373" y="1014111"/>
            <a:ext cx="6743700" cy="4673852"/>
          </a:xfrm>
          <a:prstGeom prst="rect">
            <a:avLst/>
          </a:prstGeom>
          <a:noFill/>
          <a:ln w="9525">
            <a:noFill/>
            <a:miter lim="800000"/>
            <a:headEnd/>
            <a:tailEnd/>
          </a:ln>
        </p:spPr>
      </p:pic>
    </p:spTree>
    <p:extLst>
      <p:ext uri="{BB962C8B-B14F-4D97-AF65-F5344CB8AC3E}">
        <p14:creationId xmlns:p14="http://schemas.microsoft.com/office/powerpoint/2010/main" val="32535976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0" y="365125"/>
            <a:ext cx="7751298" cy="1325563"/>
          </a:xfrm>
        </p:spPr>
        <p:txBody>
          <a:bodyPr>
            <a:normAutofit/>
          </a:bodyPr>
          <a:lstStyle/>
          <a:p>
            <a:r>
              <a:rPr lang="en-US" sz="3600" b="1" dirty="0" smtClean="0"/>
              <a:t> 19</a:t>
            </a:r>
            <a:r>
              <a:rPr lang="en-US" sz="3600" b="1" baseline="30000" dirty="0" smtClean="0"/>
              <a:t>th</a:t>
            </a:r>
            <a:r>
              <a:rPr lang="en-US" sz="3600" b="1" dirty="0" smtClean="0"/>
              <a:t> – 20</a:t>
            </a:r>
            <a:r>
              <a:rPr lang="en-US" sz="3600" b="1" baseline="30000" dirty="0" smtClean="0"/>
              <a:t>th</a:t>
            </a:r>
            <a:r>
              <a:rPr lang="en-US" sz="3600" b="1" dirty="0" smtClean="0"/>
              <a:t> Century urban expansion</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65</a:t>
            </a:fld>
            <a:endParaRPr lang="en-US"/>
          </a:p>
        </p:txBody>
      </p:sp>
      <p:pic>
        <p:nvPicPr>
          <p:cNvPr id="6" name="Picture 6"/>
          <p:cNvPicPr>
            <a:picLocks noChangeAspect="1" noChangeArrowheads="1"/>
          </p:cNvPicPr>
          <p:nvPr/>
        </p:nvPicPr>
        <p:blipFill>
          <a:blip r:embed="rId2" cstate="print"/>
          <a:srcRect/>
          <a:stretch>
            <a:fillRect/>
          </a:stretch>
        </p:blipFill>
        <p:spPr bwMode="auto">
          <a:xfrm>
            <a:off x="2714625" y="1384350"/>
            <a:ext cx="6000750" cy="2146642"/>
          </a:xfrm>
          <a:prstGeom prst="rect">
            <a:avLst/>
          </a:prstGeom>
          <a:noFill/>
          <a:ln w="9525">
            <a:noFill/>
            <a:miter lim="800000"/>
            <a:headEnd/>
            <a:tailEnd/>
          </a:ln>
        </p:spPr>
      </p:pic>
      <p:pic>
        <p:nvPicPr>
          <p:cNvPr id="7" name="Picture 7"/>
          <p:cNvPicPr>
            <a:picLocks noChangeAspect="1" noChangeArrowheads="1"/>
          </p:cNvPicPr>
          <p:nvPr/>
        </p:nvPicPr>
        <p:blipFill>
          <a:blip r:embed="rId3" cstate="print"/>
          <a:srcRect/>
          <a:stretch>
            <a:fillRect/>
          </a:stretch>
        </p:blipFill>
        <p:spPr bwMode="auto">
          <a:xfrm>
            <a:off x="2714625" y="3500438"/>
            <a:ext cx="6000750" cy="2138362"/>
          </a:xfrm>
          <a:prstGeom prst="rect">
            <a:avLst/>
          </a:prstGeom>
          <a:noFill/>
          <a:ln w="9525">
            <a:noFill/>
            <a:miter lim="800000"/>
            <a:headEnd/>
            <a:tailEnd/>
          </a:ln>
        </p:spPr>
      </p:pic>
    </p:spTree>
    <p:extLst>
      <p:ext uri="{BB962C8B-B14F-4D97-AF65-F5344CB8AC3E}">
        <p14:creationId xmlns:p14="http://schemas.microsoft.com/office/powerpoint/2010/main" val="32535976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628" y="0"/>
            <a:ext cx="7751298" cy="1325563"/>
          </a:xfrm>
        </p:spPr>
        <p:txBody>
          <a:bodyPr>
            <a:normAutofit/>
          </a:bodyPr>
          <a:lstStyle/>
          <a:p>
            <a:r>
              <a:rPr lang="en-US" sz="3600" b="1" dirty="0" smtClean="0"/>
              <a:t>Master Plan : Spoor </a:t>
            </a:r>
            <a:r>
              <a:rPr lang="en-US" sz="3600" b="1" dirty="0" err="1" smtClean="0"/>
              <a:t>Noord</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66</a:t>
            </a:fld>
            <a:endParaRPr lang="en-US"/>
          </a:p>
        </p:txBody>
      </p:sp>
      <p:pic>
        <p:nvPicPr>
          <p:cNvPr id="6" name="Picture 2" descr="Scannen0004"/>
          <p:cNvPicPr>
            <a:picLocks noChangeAspect="1" noChangeArrowheads="1"/>
          </p:cNvPicPr>
          <p:nvPr/>
        </p:nvPicPr>
        <p:blipFill>
          <a:blip r:embed="rId2" cstate="print"/>
          <a:srcRect/>
          <a:stretch>
            <a:fillRect/>
          </a:stretch>
        </p:blipFill>
        <p:spPr bwMode="auto">
          <a:xfrm>
            <a:off x="2363373" y="1014111"/>
            <a:ext cx="6743700" cy="4673852"/>
          </a:xfrm>
          <a:prstGeom prst="rect">
            <a:avLst/>
          </a:prstGeom>
          <a:noFill/>
          <a:ln w="9525">
            <a:noFill/>
            <a:miter lim="800000"/>
            <a:headEnd/>
            <a:tailEnd/>
          </a:ln>
        </p:spPr>
      </p:pic>
    </p:spTree>
    <p:extLst>
      <p:ext uri="{BB962C8B-B14F-4D97-AF65-F5344CB8AC3E}">
        <p14:creationId xmlns:p14="http://schemas.microsoft.com/office/powerpoint/2010/main" val="32535976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628" y="0"/>
            <a:ext cx="7751298" cy="1325563"/>
          </a:xfrm>
        </p:spPr>
        <p:txBody>
          <a:bodyPr>
            <a:normAutofit/>
          </a:bodyPr>
          <a:lstStyle/>
          <a:p>
            <a:r>
              <a:rPr lang="en-US" sz="3600" b="1" dirty="0" smtClean="0"/>
              <a:t>Master Plan : Spoor </a:t>
            </a:r>
            <a:r>
              <a:rPr lang="en-US" sz="3600" b="1" dirty="0" err="1" smtClean="0"/>
              <a:t>Noord</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67</a:t>
            </a:fld>
            <a:endParaRPr lang="en-US"/>
          </a:p>
        </p:txBody>
      </p:sp>
      <p:sp>
        <p:nvSpPr>
          <p:cNvPr id="7" name="Tekstvak 6"/>
          <p:cNvSpPr txBox="1"/>
          <p:nvPr/>
        </p:nvSpPr>
        <p:spPr>
          <a:xfrm>
            <a:off x="478302" y="1575582"/>
            <a:ext cx="11211951" cy="4339650"/>
          </a:xfrm>
          <a:prstGeom prst="rect">
            <a:avLst/>
          </a:prstGeom>
          <a:noFill/>
        </p:spPr>
        <p:txBody>
          <a:bodyPr wrap="square" rtlCol="0">
            <a:spAutoFit/>
          </a:bodyPr>
          <a:lstStyle/>
          <a:p>
            <a:r>
              <a:rPr lang="nl-NL" sz="2800" dirty="0" err="1" smtClean="0"/>
              <a:t>Transforming</a:t>
            </a:r>
            <a:r>
              <a:rPr lang="nl-NL" sz="2800" dirty="0" smtClean="0"/>
              <a:t> </a:t>
            </a:r>
            <a:r>
              <a:rPr lang="nl-NL" sz="2800" dirty="0" err="1" smtClean="0"/>
              <a:t>an</a:t>
            </a:r>
            <a:r>
              <a:rPr lang="nl-NL" sz="2800" dirty="0" smtClean="0"/>
              <a:t> </a:t>
            </a:r>
            <a:r>
              <a:rPr lang="nl-NL" sz="2800" dirty="0" err="1" smtClean="0"/>
              <a:t>abandoned</a:t>
            </a:r>
            <a:r>
              <a:rPr lang="nl-NL" sz="2800" dirty="0" smtClean="0"/>
              <a:t> </a:t>
            </a:r>
            <a:r>
              <a:rPr lang="nl-NL" sz="2800" dirty="0" err="1" smtClean="0"/>
              <a:t>railway</a:t>
            </a:r>
            <a:r>
              <a:rPr lang="nl-NL" sz="2800" dirty="0" smtClean="0"/>
              <a:t> </a:t>
            </a:r>
            <a:r>
              <a:rPr lang="nl-NL" sz="2800" dirty="0" err="1" smtClean="0"/>
              <a:t>marshalling</a:t>
            </a:r>
            <a:r>
              <a:rPr lang="nl-NL" sz="2800" dirty="0" smtClean="0"/>
              <a:t> yard </a:t>
            </a:r>
            <a:r>
              <a:rPr lang="nl-NL" sz="2800" dirty="0" err="1" smtClean="0"/>
              <a:t>into</a:t>
            </a:r>
            <a:r>
              <a:rPr lang="nl-NL" sz="2800" dirty="0" smtClean="0"/>
              <a:t> the</a:t>
            </a:r>
          </a:p>
          <a:p>
            <a:r>
              <a:rPr lang="nl-NL" sz="2800" dirty="0" smtClean="0"/>
              <a:t>green </a:t>
            </a:r>
            <a:r>
              <a:rPr lang="nl-NL" sz="2800" dirty="0" err="1" smtClean="0"/>
              <a:t>heart</a:t>
            </a:r>
            <a:r>
              <a:rPr lang="nl-NL" sz="2800" dirty="0" smtClean="0"/>
              <a:t> of the city</a:t>
            </a:r>
          </a:p>
          <a:p>
            <a:endParaRPr lang="nl-NL" sz="2000" dirty="0" smtClean="0"/>
          </a:p>
          <a:p>
            <a:pPr>
              <a:buFont typeface="Arial" pitchFamily="34" charset="0"/>
              <a:buChar char="•"/>
            </a:pPr>
            <a:r>
              <a:rPr lang="nl-NL" sz="2400" dirty="0" smtClean="0"/>
              <a:t> </a:t>
            </a:r>
            <a:r>
              <a:rPr lang="nl-NL" sz="2400" dirty="0" err="1" smtClean="0"/>
              <a:t>Conscious</a:t>
            </a:r>
            <a:r>
              <a:rPr lang="nl-NL" sz="2400" dirty="0" smtClean="0"/>
              <a:t> </a:t>
            </a:r>
            <a:r>
              <a:rPr lang="nl-NL" sz="2400" dirty="0" err="1" smtClean="0"/>
              <a:t>decision</a:t>
            </a:r>
            <a:r>
              <a:rPr lang="nl-NL" sz="2400" dirty="0" smtClean="0"/>
              <a:t> </a:t>
            </a:r>
            <a:r>
              <a:rPr lang="nl-NL" sz="2400" dirty="0" err="1" smtClean="0"/>
              <a:t>by</a:t>
            </a:r>
            <a:r>
              <a:rPr lang="nl-NL" sz="2400" dirty="0" smtClean="0"/>
              <a:t> the project team to </a:t>
            </a:r>
            <a:r>
              <a:rPr lang="nl-NL" sz="2400" dirty="0" err="1" smtClean="0"/>
              <a:t>ask</a:t>
            </a:r>
            <a:r>
              <a:rPr lang="nl-NL" sz="2400" dirty="0" smtClean="0"/>
              <a:t> </a:t>
            </a:r>
            <a:r>
              <a:rPr lang="nl-NL" sz="2400" dirty="0" err="1" smtClean="0"/>
              <a:t>citizens</a:t>
            </a:r>
            <a:r>
              <a:rPr lang="nl-NL" sz="2400" dirty="0" smtClean="0"/>
              <a:t>, </a:t>
            </a:r>
            <a:r>
              <a:rPr lang="nl-NL" sz="2400" dirty="0" err="1" smtClean="0"/>
              <a:t>neighbouring</a:t>
            </a:r>
            <a:r>
              <a:rPr lang="nl-NL" sz="2400" dirty="0" smtClean="0"/>
              <a:t> </a:t>
            </a:r>
            <a:r>
              <a:rPr lang="nl-NL" sz="2400" dirty="0" err="1" smtClean="0"/>
              <a:t>communities</a:t>
            </a:r>
            <a:r>
              <a:rPr lang="nl-NL" sz="2400" dirty="0" smtClean="0"/>
              <a:t> to </a:t>
            </a:r>
            <a:r>
              <a:rPr lang="nl-NL" sz="2400" dirty="0" err="1" smtClean="0"/>
              <a:t>give</a:t>
            </a:r>
            <a:r>
              <a:rPr lang="nl-NL" sz="2400" dirty="0" smtClean="0"/>
              <a:t> </a:t>
            </a:r>
            <a:r>
              <a:rPr lang="nl-NL" sz="2400" dirty="0" err="1" smtClean="0"/>
              <a:t>their</a:t>
            </a:r>
            <a:r>
              <a:rPr lang="nl-NL" sz="2400" dirty="0" smtClean="0"/>
              <a:t> </a:t>
            </a:r>
            <a:r>
              <a:rPr lang="nl-NL" sz="2400" dirty="0" err="1" smtClean="0"/>
              <a:t>ideas</a:t>
            </a:r>
            <a:r>
              <a:rPr lang="nl-NL" sz="2400" dirty="0" smtClean="0"/>
              <a:t> and </a:t>
            </a:r>
            <a:r>
              <a:rPr lang="nl-NL" sz="2400" dirty="0" err="1" smtClean="0"/>
              <a:t>hopes</a:t>
            </a:r>
            <a:r>
              <a:rPr lang="nl-NL" sz="2400" dirty="0" smtClean="0"/>
              <a:t> </a:t>
            </a:r>
            <a:r>
              <a:rPr lang="nl-NL" sz="2400" dirty="0" err="1" smtClean="0"/>
              <a:t>for</a:t>
            </a:r>
            <a:r>
              <a:rPr lang="nl-NL" sz="2400" dirty="0" smtClean="0"/>
              <a:t>  the park</a:t>
            </a:r>
          </a:p>
          <a:p>
            <a:pPr>
              <a:buFont typeface="Arial" pitchFamily="34" charset="0"/>
              <a:buChar char="•"/>
            </a:pPr>
            <a:r>
              <a:rPr lang="nl-NL" sz="2400" dirty="0" smtClean="0"/>
              <a:t> </a:t>
            </a:r>
            <a:r>
              <a:rPr lang="nl-NL" sz="2400" dirty="0" err="1" smtClean="0"/>
              <a:t>Participation</a:t>
            </a:r>
            <a:r>
              <a:rPr lang="nl-NL" sz="2400" dirty="0" smtClean="0"/>
              <a:t> </a:t>
            </a:r>
            <a:r>
              <a:rPr lang="nl-NL" sz="2400" dirty="0" err="1" smtClean="0"/>
              <a:t>moments</a:t>
            </a:r>
            <a:r>
              <a:rPr lang="nl-NL" sz="2400" dirty="0" smtClean="0"/>
              <a:t> – workshops </a:t>
            </a:r>
            <a:r>
              <a:rPr lang="nl-NL" sz="2400" dirty="0" err="1" smtClean="0"/>
              <a:t>debates</a:t>
            </a:r>
            <a:endParaRPr lang="nl-NL" sz="2400" dirty="0" smtClean="0"/>
          </a:p>
          <a:p>
            <a:pPr>
              <a:buFont typeface="Arial" pitchFamily="34" charset="0"/>
              <a:buChar char="•"/>
            </a:pPr>
            <a:r>
              <a:rPr lang="nl-NL" sz="2400" dirty="0" smtClean="0"/>
              <a:t> Design </a:t>
            </a:r>
            <a:r>
              <a:rPr lang="nl-NL" sz="2400" dirty="0" err="1" smtClean="0"/>
              <a:t>days</a:t>
            </a:r>
            <a:r>
              <a:rPr lang="nl-NL" sz="2400" dirty="0" smtClean="0"/>
              <a:t> – </a:t>
            </a:r>
            <a:r>
              <a:rPr lang="nl-NL" sz="2400" dirty="0" err="1" smtClean="0"/>
              <a:t>neighbours</a:t>
            </a:r>
            <a:r>
              <a:rPr lang="nl-NL" sz="2400" dirty="0" smtClean="0"/>
              <a:t> </a:t>
            </a:r>
            <a:r>
              <a:rPr lang="nl-NL" sz="2400" dirty="0" err="1" smtClean="0"/>
              <a:t>invited</a:t>
            </a:r>
            <a:r>
              <a:rPr lang="nl-NL" sz="2400" dirty="0" smtClean="0"/>
              <a:t> to </a:t>
            </a:r>
            <a:r>
              <a:rPr lang="nl-NL" sz="2400" dirty="0" err="1" smtClean="0"/>
              <a:t>make</a:t>
            </a:r>
            <a:r>
              <a:rPr lang="nl-NL" sz="2400" dirty="0" smtClean="0"/>
              <a:t> a model of </a:t>
            </a:r>
            <a:r>
              <a:rPr lang="nl-NL" sz="2400" dirty="0" err="1" smtClean="0"/>
              <a:t>their</a:t>
            </a:r>
            <a:r>
              <a:rPr lang="nl-NL" sz="2400" dirty="0" smtClean="0"/>
              <a:t> </a:t>
            </a:r>
            <a:r>
              <a:rPr lang="nl-NL" sz="2400" dirty="0" err="1" smtClean="0"/>
              <a:t>ideal</a:t>
            </a:r>
            <a:r>
              <a:rPr lang="nl-NL" sz="2400" dirty="0" smtClean="0"/>
              <a:t> park – “Plan </a:t>
            </a:r>
            <a:r>
              <a:rPr lang="nl-NL" sz="2400" dirty="0" err="1" smtClean="0"/>
              <a:t>your</a:t>
            </a:r>
            <a:r>
              <a:rPr lang="nl-NL" sz="2400" dirty="0" smtClean="0"/>
              <a:t> park </a:t>
            </a:r>
            <a:r>
              <a:rPr lang="nl-NL" sz="2400" dirty="0" err="1" smtClean="0"/>
              <a:t>day</a:t>
            </a:r>
            <a:r>
              <a:rPr lang="nl-NL" sz="2400" dirty="0" smtClean="0"/>
              <a:t>”</a:t>
            </a:r>
          </a:p>
          <a:p>
            <a:pPr>
              <a:buFont typeface="Arial" pitchFamily="34" charset="0"/>
              <a:buChar char="•"/>
            </a:pPr>
            <a:r>
              <a:rPr lang="nl-NL" sz="2400" dirty="0" smtClean="0"/>
              <a:t>  </a:t>
            </a:r>
            <a:r>
              <a:rPr lang="nl-NL" sz="2400" dirty="0" err="1" smtClean="0"/>
              <a:t>An</a:t>
            </a:r>
            <a:r>
              <a:rPr lang="nl-NL" sz="2400" dirty="0" smtClean="0"/>
              <a:t> </a:t>
            </a:r>
            <a:r>
              <a:rPr lang="nl-NL" sz="2400" dirty="0" err="1" smtClean="0"/>
              <a:t>active</a:t>
            </a:r>
            <a:r>
              <a:rPr lang="nl-NL" sz="2400" dirty="0" smtClean="0"/>
              <a:t> </a:t>
            </a:r>
            <a:r>
              <a:rPr lang="nl-NL" sz="2400" dirty="0" err="1" smtClean="0"/>
              <a:t>information</a:t>
            </a:r>
            <a:r>
              <a:rPr lang="nl-NL" sz="2400" dirty="0" smtClean="0"/>
              <a:t> </a:t>
            </a:r>
            <a:r>
              <a:rPr lang="nl-NL" sz="2400" dirty="0" err="1" smtClean="0"/>
              <a:t>supply</a:t>
            </a:r>
            <a:r>
              <a:rPr lang="nl-NL" sz="2400" dirty="0" smtClean="0"/>
              <a:t> – </a:t>
            </a:r>
            <a:r>
              <a:rPr lang="nl-NL" sz="2400" dirty="0" err="1" smtClean="0"/>
              <a:t>flyers</a:t>
            </a:r>
            <a:r>
              <a:rPr lang="nl-NL" sz="2400" dirty="0" smtClean="0"/>
              <a:t> in different </a:t>
            </a:r>
            <a:r>
              <a:rPr lang="nl-NL" sz="2400" dirty="0" err="1" smtClean="0"/>
              <a:t>languages</a:t>
            </a:r>
            <a:endParaRPr lang="nl-NL" sz="2400" dirty="0" smtClean="0"/>
          </a:p>
          <a:p>
            <a:pPr>
              <a:buFont typeface="Arial" pitchFamily="34" charset="0"/>
              <a:buChar char="•"/>
            </a:pPr>
            <a:r>
              <a:rPr lang="nl-NL" sz="2400" dirty="0" smtClean="0"/>
              <a:t> </a:t>
            </a:r>
            <a:r>
              <a:rPr lang="nl-NL" sz="2400" dirty="0" err="1" smtClean="0"/>
              <a:t>Organising</a:t>
            </a:r>
            <a:r>
              <a:rPr lang="nl-NL" sz="2400" dirty="0" smtClean="0"/>
              <a:t> </a:t>
            </a:r>
            <a:r>
              <a:rPr lang="nl-NL" sz="2400" dirty="0" err="1" smtClean="0"/>
              <a:t>events</a:t>
            </a:r>
            <a:r>
              <a:rPr lang="nl-NL" sz="2400" dirty="0" smtClean="0"/>
              <a:t> – </a:t>
            </a:r>
            <a:r>
              <a:rPr lang="nl-NL" sz="2400" dirty="0" err="1" smtClean="0"/>
              <a:t>cultural</a:t>
            </a:r>
            <a:r>
              <a:rPr lang="nl-NL" sz="2400" dirty="0" smtClean="0"/>
              <a:t>, sport, </a:t>
            </a:r>
            <a:r>
              <a:rPr lang="nl-NL" sz="2400" dirty="0" err="1" smtClean="0"/>
              <a:t>walks</a:t>
            </a:r>
            <a:r>
              <a:rPr lang="nl-NL" sz="2400" dirty="0" smtClean="0"/>
              <a:t>, </a:t>
            </a:r>
            <a:r>
              <a:rPr lang="nl-NL" sz="2400" dirty="0" err="1" smtClean="0"/>
              <a:t>culinary</a:t>
            </a:r>
            <a:r>
              <a:rPr lang="nl-NL" sz="2400" dirty="0" smtClean="0"/>
              <a:t>, </a:t>
            </a:r>
            <a:r>
              <a:rPr lang="nl-NL" sz="2400" dirty="0" err="1" smtClean="0"/>
              <a:t>exhibitions</a:t>
            </a:r>
            <a:endParaRPr lang="nl-NL" sz="2400" dirty="0" smtClean="0"/>
          </a:p>
          <a:p>
            <a:pPr>
              <a:buFont typeface="Arial" pitchFamily="34" charset="0"/>
              <a:buChar char="•"/>
            </a:pPr>
            <a:r>
              <a:rPr lang="nl-NL" sz="2400" dirty="0" smtClean="0"/>
              <a:t> House </a:t>
            </a:r>
            <a:r>
              <a:rPr lang="nl-NL" sz="2400" dirty="0" err="1" smtClean="0"/>
              <a:t>Calls</a:t>
            </a:r>
            <a:endParaRPr lang="nl-NL" sz="2400" dirty="0"/>
          </a:p>
        </p:txBody>
      </p:sp>
    </p:spTree>
    <p:extLst>
      <p:ext uri="{BB962C8B-B14F-4D97-AF65-F5344CB8AC3E}">
        <p14:creationId xmlns:p14="http://schemas.microsoft.com/office/powerpoint/2010/main" val="32535976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7440" y="196313"/>
            <a:ext cx="7568418" cy="1325563"/>
          </a:xfrm>
        </p:spPr>
        <p:txBody>
          <a:bodyPr>
            <a:normAutofit/>
          </a:bodyPr>
          <a:lstStyle/>
          <a:p>
            <a:r>
              <a:rPr lang="en-US" sz="3600" b="1" dirty="0" smtClean="0"/>
              <a:t>Opening Day – Park Spoor </a:t>
            </a:r>
            <a:r>
              <a:rPr lang="en-US" sz="3600" b="1" dirty="0" err="1" smtClean="0"/>
              <a:t>Noord</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68</a:t>
            </a:fld>
            <a:endParaRPr lang="en-US"/>
          </a:p>
        </p:txBody>
      </p:sp>
      <p:pic>
        <p:nvPicPr>
          <p:cNvPr id="6" name="Picture 6" descr="http://www.indymedia.be/en/files/imagecache/large-size/files/PICT1146.JPG"/>
          <p:cNvPicPr>
            <a:picLocks noChangeAspect="1" noChangeArrowheads="1"/>
          </p:cNvPicPr>
          <p:nvPr/>
        </p:nvPicPr>
        <p:blipFill>
          <a:blip r:embed="rId2" cstate="print"/>
          <a:srcRect/>
          <a:stretch>
            <a:fillRect/>
          </a:stretch>
        </p:blipFill>
        <p:spPr bwMode="auto">
          <a:xfrm>
            <a:off x="2518116" y="1220549"/>
            <a:ext cx="6996919" cy="4381909"/>
          </a:xfrm>
          <a:prstGeom prst="rect">
            <a:avLst/>
          </a:prstGeom>
          <a:noFill/>
          <a:ln w="9525">
            <a:noFill/>
            <a:miter lim="800000"/>
            <a:headEnd/>
            <a:tailEnd/>
          </a:ln>
        </p:spPr>
      </p:pic>
    </p:spTree>
    <p:extLst>
      <p:ext uri="{BB962C8B-B14F-4D97-AF65-F5344CB8AC3E}">
        <p14:creationId xmlns:p14="http://schemas.microsoft.com/office/powerpoint/2010/main" val="32535976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694" y="365125"/>
            <a:ext cx="7680961" cy="1325563"/>
          </a:xfrm>
        </p:spPr>
        <p:txBody>
          <a:bodyPr>
            <a:normAutofit/>
          </a:bodyPr>
          <a:lstStyle/>
          <a:p>
            <a:r>
              <a:rPr lang="en-US" sz="3600" b="1" dirty="0" smtClean="0"/>
              <a:t>Multi-cultural, multi-functional amenity</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69</a:t>
            </a:fld>
            <a:endParaRPr lang="en-US"/>
          </a:p>
        </p:txBody>
      </p:sp>
      <p:pic>
        <p:nvPicPr>
          <p:cNvPr id="7" name="Picture 6" descr="C:\Documents and Settings\Admin\Mijn documenten\URBACT II\Cloud 2010 Work Programmes\TP meet 2010\PICT0707.jpg"/>
          <p:cNvPicPr>
            <a:picLocks noChangeAspect="1" noChangeArrowheads="1"/>
          </p:cNvPicPr>
          <p:nvPr/>
        </p:nvPicPr>
        <p:blipFill>
          <a:blip r:embed="rId2" cstate="print"/>
          <a:srcRect/>
          <a:stretch>
            <a:fillRect/>
          </a:stretch>
        </p:blipFill>
        <p:spPr bwMode="auto">
          <a:xfrm>
            <a:off x="3896751" y="1662371"/>
            <a:ext cx="5968878" cy="4080763"/>
          </a:xfrm>
          <a:prstGeom prst="rect">
            <a:avLst/>
          </a:prstGeom>
          <a:noFill/>
          <a:ln w="9525">
            <a:noFill/>
            <a:miter lim="800000"/>
            <a:headEnd/>
            <a:tailEnd/>
          </a:ln>
        </p:spPr>
      </p:pic>
    </p:spTree>
    <p:extLst>
      <p:ext uri="{BB962C8B-B14F-4D97-AF65-F5344CB8AC3E}">
        <p14:creationId xmlns:p14="http://schemas.microsoft.com/office/powerpoint/2010/main" val="30347734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7</a:t>
            </a:fld>
            <a:endParaRPr lang="en-US"/>
          </a:p>
        </p:txBody>
      </p:sp>
      <p:sp>
        <p:nvSpPr>
          <p:cNvPr id="6" name="Title 1"/>
          <p:cNvSpPr>
            <a:spLocks noGrp="1"/>
          </p:cNvSpPr>
          <p:nvPr>
            <p:ph type="title"/>
          </p:nvPr>
        </p:nvSpPr>
        <p:spPr>
          <a:xfrm>
            <a:off x="2194560" y="0"/>
            <a:ext cx="7793502" cy="801858"/>
          </a:xfrm>
        </p:spPr>
        <p:txBody>
          <a:bodyPr>
            <a:normAutofit/>
          </a:bodyPr>
          <a:lstStyle/>
          <a:p>
            <a:r>
              <a:rPr lang="en-US" sz="3600" b="1" dirty="0" smtClean="0"/>
              <a:t>COMUS GOVERNANCE - TRENDBREAK</a:t>
            </a:r>
            <a:endParaRPr lang="en-US" b="1" dirty="0"/>
          </a:p>
        </p:txBody>
      </p:sp>
      <p:sp>
        <p:nvSpPr>
          <p:cNvPr id="8" name="Afgeronde rechthoek 7"/>
          <p:cNvSpPr/>
          <p:nvPr/>
        </p:nvSpPr>
        <p:spPr>
          <a:xfrm>
            <a:off x="2236893" y="779243"/>
            <a:ext cx="3361267" cy="3816350"/>
          </a:xfrm>
          <a:prstGeom prst="roundRect">
            <a:avLst/>
          </a:prstGeom>
          <a:solidFill>
            <a:schemeClr val="accent3">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9" name="Afgeronde rechthoek 8"/>
          <p:cNvSpPr/>
          <p:nvPr/>
        </p:nvSpPr>
        <p:spPr>
          <a:xfrm>
            <a:off x="2471715" y="1163956"/>
            <a:ext cx="2976033" cy="57626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400" b="1" dirty="0" err="1">
                <a:latin typeface="Verdana" pitchFamily="34" charset="0"/>
                <a:ea typeface="Verdana" pitchFamily="34" charset="0"/>
                <a:cs typeface="Verdana" pitchFamily="34" charset="0"/>
              </a:rPr>
              <a:t>Mayoral</a:t>
            </a:r>
            <a:r>
              <a:rPr lang="nl-NL" sz="1400" b="1" dirty="0">
                <a:latin typeface="Verdana" pitchFamily="34" charset="0"/>
                <a:ea typeface="Verdana" pitchFamily="34" charset="0"/>
                <a:cs typeface="Verdana" pitchFamily="34" charset="0"/>
              </a:rPr>
              <a:t>/</a:t>
            </a:r>
            <a:r>
              <a:rPr lang="nl-NL" sz="1400" b="1" dirty="0" err="1">
                <a:latin typeface="Verdana" pitchFamily="34" charset="0"/>
                <a:ea typeface="Verdana" pitchFamily="34" charset="0"/>
                <a:cs typeface="Verdana" pitchFamily="34" charset="0"/>
              </a:rPr>
              <a:t>Municipal</a:t>
            </a:r>
            <a:r>
              <a:rPr lang="nl-NL" sz="1400" b="1" dirty="0">
                <a:latin typeface="Verdana" pitchFamily="34" charset="0"/>
                <a:ea typeface="Verdana" pitchFamily="34" charset="0"/>
                <a:cs typeface="Verdana" pitchFamily="34" charset="0"/>
              </a:rPr>
              <a:t> </a:t>
            </a:r>
            <a:r>
              <a:rPr lang="nl-NL" sz="1400" b="1" dirty="0" err="1">
                <a:latin typeface="Verdana" pitchFamily="34" charset="0"/>
                <a:ea typeface="Verdana" pitchFamily="34" charset="0"/>
                <a:cs typeface="Verdana" pitchFamily="34" charset="0"/>
              </a:rPr>
              <a:t>Authority</a:t>
            </a:r>
            <a:endParaRPr lang="nl-NL" sz="1400" b="1" dirty="0">
              <a:latin typeface="Verdana" pitchFamily="34" charset="0"/>
              <a:ea typeface="Verdana" pitchFamily="34" charset="0"/>
              <a:cs typeface="Verdana" pitchFamily="34" charset="0"/>
            </a:endParaRPr>
          </a:p>
        </p:txBody>
      </p:sp>
      <p:graphicFrame>
        <p:nvGraphicFramePr>
          <p:cNvPr id="10" name="Tabel 9"/>
          <p:cNvGraphicFramePr>
            <a:graphicFrameLocks noGrp="1"/>
          </p:cNvGraphicFramePr>
          <p:nvPr/>
        </p:nvGraphicFramePr>
        <p:xfrm>
          <a:off x="2566963" y="1956118"/>
          <a:ext cx="2784309" cy="2468880"/>
        </p:xfrm>
        <a:graphic>
          <a:graphicData uri="http://schemas.openxmlformats.org/drawingml/2006/table">
            <a:tbl>
              <a:tblPr firstRow="1" bandRow="1">
                <a:tableStyleId>{5C22544A-7EE6-4342-B048-85BDC9FD1C3A}</a:tableStyleId>
              </a:tblPr>
              <a:tblGrid>
                <a:gridCol w="2784309"/>
              </a:tblGrid>
              <a:tr h="225025">
                <a:tc>
                  <a:txBody>
                    <a:bodyPr/>
                    <a:lstStyle/>
                    <a:p>
                      <a:pPr algn="l"/>
                      <a:r>
                        <a:rPr lang="nl-NL" sz="1200" dirty="0" smtClean="0">
                          <a:solidFill>
                            <a:schemeClr val="tx1"/>
                          </a:solidFill>
                          <a:latin typeface="Verdana" pitchFamily="34" charset="0"/>
                          <a:ea typeface="Verdana" pitchFamily="34" charset="0"/>
                          <a:cs typeface="Verdana" pitchFamily="34" charset="0"/>
                        </a:rPr>
                        <a:t>ECONOMY</a:t>
                      </a:r>
                    </a:p>
                  </a:txBody>
                  <a:tcPr marL="121920" marR="121920">
                    <a:solidFill>
                      <a:schemeClr val="bg2"/>
                    </a:solidFill>
                  </a:tcPr>
                </a:tc>
              </a:tr>
              <a:tr h="225025">
                <a:tc>
                  <a:txBody>
                    <a:bodyPr/>
                    <a:lstStyle/>
                    <a:p>
                      <a:r>
                        <a:rPr lang="nl-NL" sz="1200" b="1" dirty="0" smtClean="0">
                          <a:latin typeface="Verdana" pitchFamily="34" charset="0"/>
                          <a:ea typeface="Verdana" pitchFamily="34" charset="0"/>
                          <a:cs typeface="Verdana" pitchFamily="34" charset="0"/>
                        </a:rPr>
                        <a:t>PUBLIC</a:t>
                      </a:r>
                      <a:r>
                        <a:rPr lang="nl-NL" sz="1200" b="1" baseline="0" dirty="0" smtClean="0">
                          <a:latin typeface="Verdana" pitchFamily="34" charset="0"/>
                          <a:ea typeface="Verdana" pitchFamily="34" charset="0"/>
                          <a:cs typeface="Verdana" pitchFamily="34" charset="0"/>
                        </a:rPr>
                        <a:t> WORKS</a:t>
                      </a:r>
                      <a:endParaRPr lang="nl-NL" sz="1200" b="1" dirty="0">
                        <a:latin typeface="Verdana" pitchFamily="34" charset="0"/>
                        <a:ea typeface="Verdana" pitchFamily="34" charset="0"/>
                        <a:cs typeface="Verdana" pitchFamily="34" charset="0"/>
                      </a:endParaRPr>
                    </a:p>
                  </a:txBody>
                  <a:tcPr marL="121920" marR="121920">
                    <a:solidFill>
                      <a:schemeClr val="bg1"/>
                    </a:solidFill>
                  </a:tcPr>
                </a:tc>
              </a:tr>
              <a:tr h="225025">
                <a:tc>
                  <a:txBody>
                    <a:bodyPr/>
                    <a:lstStyle/>
                    <a:p>
                      <a:r>
                        <a:rPr lang="nl-NL" sz="1200" b="1" dirty="0" smtClean="0">
                          <a:latin typeface="Verdana" pitchFamily="34" charset="0"/>
                          <a:ea typeface="Verdana" pitchFamily="34" charset="0"/>
                          <a:cs typeface="Verdana" pitchFamily="34" charset="0"/>
                        </a:rPr>
                        <a:t>HOUSING</a:t>
                      </a:r>
                      <a:endParaRPr lang="nl-NL" sz="1200" b="1" dirty="0">
                        <a:latin typeface="Verdana" pitchFamily="34" charset="0"/>
                        <a:ea typeface="Verdana" pitchFamily="34" charset="0"/>
                        <a:cs typeface="Verdana" pitchFamily="34" charset="0"/>
                      </a:endParaRPr>
                    </a:p>
                  </a:txBody>
                  <a:tcPr marL="121920" marR="121920">
                    <a:solidFill>
                      <a:schemeClr val="bg2"/>
                    </a:solidFill>
                  </a:tcPr>
                </a:tc>
              </a:tr>
              <a:tr h="225025">
                <a:tc>
                  <a:txBody>
                    <a:bodyPr/>
                    <a:lstStyle/>
                    <a:p>
                      <a:r>
                        <a:rPr lang="nl-NL" sz="1200" b="1" dirty="0" smtClean="0">
                          <a:latin typeface="Verdana" pitchFamily="34" charset="0"/>
                          <a:ea typeface="Verdana" pitchFamily="34" charset="0"/>
                          <a:cs typeface="Verdana" pitchFamily="34" charset="0"/>
                        </a:rPr>
                        <a:t>ARCHITECTURE AND</a:t>
                      </a:r>
                      <a:endParaRPr lang="nl-NL" sz="1200" b="1" dirty="0">
                        <a:latin typeface="Verdana" pitchFamily="34" charset="0"/>
                        <a:ea typeface="Verdana" pitchFamily="34" charset="0"/>
                        <a:cs typeface="Verdana" pitchFamily="34" charset="0"/>
                      </a:endParaRPr>
                    </a:p>
                  </a:txBody>
                  <a:tcPr marL="121920" marR="121920">
                    <a:solidFill>
                      <a:schemeClr val="bg1"/>
                    </a:solidFill>
                  </a:tcPr>
                </a:tc>
              </a:tr>
              <a:tr h="225025">
                <a:tc>
                  <a:txBody>
                    <a:bodyPr/>
                    <a:lstStyle/>
                    <a:p>
                      <a:r>
                        <a:rPr lang="nl-NL" sz="1200" b="1" dirty="0" smtClean="0">
                          <a:latin typeface="Verdana" pitchFamily="34" charset="0"/>
                          <a:ea typeface="Verdana" pitchFamily="34" charset="0"/>
                          <a:cs typeface="Verdana" pitchFamily="34" charset="0"/>
                        </a:rPr>
                        <a:t>PLANNING</a:t>
                      </a:r>
                      <a:endParaRPr lang="nl-NL" sz="1200" b="1" dirty="0">
                        <a:latin typeface="Verdana" pitchFamily="34" charset="0"/>
                        <a:ea typeface="Verdana" pitchFamily="34" charset="0"/>
                        <a:cs typeface="Verdana" pitchFamily="34" charset="0"/>
                      </a:endParaRPr>
                    </a:p>
                  </a:txBody>
                  <a:tcPr marL="121920" marR="121920">
                    <a:solidFill>
                      <a:schemeClr val="bg1"/>
                    </a:solidFill>
                  </a:tcPr>
                </a:tc>
              </a:tr>
              <a:tr h="225025">
                <a:tc>
                  <a:txBody>
                    <a:bodyPr/>
                    <a:lstStyle/>
                    <a:p>
                      <a:r>
                        <a:rPr lang="nl-NL" sz="1200" b="1" dirty="0" smtClean="0">
                          <a:latin typeface="Verdana" pitchFamily="34" charset="0"/>
                          <a:ea typeface="Verdana" pitchFamily="34" charset="0"/>
                          <a:cs typeface="Verdana" pitchFamily="34" charset="0"/>
                        </a:rPr>
                        <a:t>MOBILITY</a:t>
                      </a:r>
                      <a:endParaRPr lang="nl-NL" sz="1200" b="1" dirty="0">
                        <a:latin typeface="Verdana" pitchFamily="34" charset="0"/>
                        <a:ea typeface="Verdana" pitchFamily="34" charset="0"/>
                        <a:cs typeface="Verdana" pitchFamily="34" charset="0"/>
                      </a:endParaRPr>
                    </a:p>
                  </a:txBody>
                  <a:tcPr marL="121920" marR="121920">
                    <a:solidFill>
                      <a:schemeClr val="bg2"/>
                    </a:solidFill>
                  </a:tcPr>
                </a:tc>
              </a:tr>
              <a:tr h="225025">
                <a:tc>
                  <a:txBody>
                    <a:bodyPr/>
                    <a:lstStyle/>
                    <a:p>
                      <a:r>
                        <a:rPr lang="nl-NL" sz="1200" b="1" dirty="0" smtClean="0">
                          <a:latin typeface="Verdana" pitchFamily="34" charset="0"/>
                          <a:ea typeface="Verdana" pitchFamily="34" charset="0"/>
                          <a:cs typeface="Verdana" pitchFamily="34" charset="0"/>
                        </a:rPr>
                        <a:t>CULTURE &amp; TOURISM</a:t>
                      </a:r>
                      <a:endParaRPr lang="nl-NL" sz="1200" b="1" dirty="0">
                        <a:latin typeface="Verdana" pitchFamily="34" charset="0"/>
                        <a:ea typeface="Verdana" pitchFamily="34" charset="0"/>
                        <a:cs typeface="Verdana" pitchFamily="34" charset="0"/>
                      </a:endParaRPr>
                    </a:p>
                  </a:txBody>
                  <a:tcPr marL="121920" marR="121920">
                    <a:solidFill>
                      <a:schemeClr val="bg1"/>
                    </a:solidFill>
                  </a:tcPr>
                </a:tc>
              </a:tr>
              <a:tr h="225025">
                <a:tc>
                  <a:txBody>
                    <a:bodyPr/>
                    <a:lstStyle/>
                    <a:p>
                      <a:r>
                        <a:rPr lang="nl-NL" sz="1200" b="1" dirty="0" smtClean="0">
                          <a:latin typeface="Verdana" pitchFamily="34" charset="0"/>
                          <a:ea typeface="Verdana" pitchFamily="34" charset="0"/>
                          <a:cs typeface="Verdana" pitchFamily="34" charset="0"/>
                        </a:rPr>
                        <a:t>EDUCATION</a:t>
                      </a:r>
                      <a:endParaRPr lang="nl-NL" sz="1200" b="1" dirty="0">
                        <a:latin typeface="Verdana" pitchFamily="34" charset="0"/>
                        <a:ea typeface="Verdana" pitchFamily="34" charset="0"/>
                        <a:cs typeface="Verdana" pitchFamily="34" charset="0"/>
                      </a:endParaRPr>
                    </a:p>
                  </a:txBody>
                  <a:tcPr marL="121920" marR="121920">
                    <a:solidFill>
                      <a:schemeClr val="bg2"/>
                    </a:solidFill>
                  </a:tcPr>
                </a:tc>
              </a:tr>
              <a:tr h="225025">
                <a:tc>
                  <a:txBody>
                    <a:bodyPr/>
                    <a:lstStyle/>
                    <a:p>
                      <a:r>
                        <a:rPr lang="nl-NL" sz="1200" b="1" dirty="0" smtClean="0">
                          <a:latin typeface="Verdana" pitchFamily="34" charset="0"/>
                          <a:ea typeface="Verdana" pitchFamily="34" charset="0"/>
                          <a:cs typeface="Verdana" pitchFamily="34" charset="0"/>
                        </a:rPr>
                        <a:t>…</a:t>
                      </a:r>
                      <a:endParaRPr lang="nl-NL" sz="1200" b="1" dirty="0">
                        <a:latin typeface="Verdana" pitchFamily="34" charset="0"/>
                        <a:ea typeface="Verdana" pitchFamily="34" charset="0"/>
                        <a:cs typeface="Verdana" pitchFamily="34" charset="0"/>
                      </a:endParaRPr>
                    </a:p>
                  </a:txBody>
                  <a:tcPr marL="121920" marR="121920">
                    <a:solidFill>
                      <a:schemeClr val="bg1"/>
                    </a:solidFill>
                  </a:tcPr>
                </a:tc>
              </a:tr>
            </a:tbl>
          </a:graphicData>
        </a:graphic>
      </p:graphicFrame>
      <p:sp>
        <p:nvSpPr>
          <p:cNvPr id="11" name="PIJL-LINKS en -RECHTS 10"/>
          <p:cNvSpPr/>
          <p:nvPr/>
        </p:nvSpPr>
        <p:spPr>
          <a:xfrm>
            <a:off x="5829756" y="2612488"/>
            <a:ext cx="958851" cy="412750"/>
          </a:xfrm>
          <a:prstGeom prst="lef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2" name="Afgeronde rechthoek 11"/>
          <p:cNvSpPr/>
          <p:nvPr/>
        </p:nvSpPr>
        <p:spPr>
          <a:xfrm>
            <a:off x="6937914" y="1735920"/>
            <a:ext cx="3071284" cy="2160587"/>
          </a:xfrm>
          <a:prstGeom prst="roundRect">
            <a:avLst/>
          </a:prstGeom>
          <a:solidFill>
            <a:srgbClr val="33CCCC"/>
          </a:solidFill>
          <a:ln w="3175">
            <a:no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b="1" dirty="0">
                <a:latin typeface="Verdana" pitchFamily="34" charset="0"/>
                <a:ea typeface="Verdana" pitchFamily="34" charset="0"/>
                <a:cs typeface="Verdana" pitchFamily="34" charset="0"/>
              </a:rPr>
              <a:t>(COMUS)</a:t>
            </a:r>
          </a:p>
          <a:p>
            <a:pPr algn="ctr">
              <a:defRPr/>
            </a:pPr>
            <a:r>
              <a:rPr lang="nl-NL" b="1" dirty="0">
                <a:latin typeface="Verdana" pitchFamily="34" charset="0"/>
                <a:ea typeface="Verdana" pitchFamily="34" charset="0"/>
                <a:cs typeface="Verdana" pitchFamily="34" charset="0"/>
              </a:rPr>
              <a:t>LOCAL </a:t>
            </a:r>
          </a:p>
          <a:p>
            <a:pPr algn="ctr">
              <a:defRPr/>
            </a:pPr>
            <a:r>
              <a:rPr lang="nl-NL" b="1" dirty="0">
                <a:latin typeface="Verdana" pitchFamily="34" charset="0"/>
                <a:ea typeface="Verdana" pitchFamily="34" charset="0"/>
                <a:cs typeface="Verdana" pitchFamily="34" charset="0"/>
              </a:rPr>
              <a:t>STAKEHOLDER GROUP</a:t>
            </a:r>
          </a:p>
        </p:txBody>
      </p:sp>
      <p:sp>
        <p:nvSpPr>
          <p:cNvPr id="13" name="PIJL-OMLAAG 12"/>
          <p:cNvSpPr/>
          <p:nvPr/>
        </p:nvSpPr>
        <p:spPr>
          <a:xfrm>
            <a:off x="5886971" y="4625926"/>
            <a:ext cx="645583" cy="360363"/>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4" name="Afgeronde rechthoek 13"/>
          <p:cNvSpPr/>
          <p:nvPr/>
        </p:nvSpPr>
        <p:spPr>
          <a:xfrm>
            <a:off x="4192173" y="5134709"/>
            <a:ext cx="3953020" cy="15474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400" b="1" dirty="0">
                <a:latin typeface="Verdana" pitchFamily="34" charset="0"/>
                <a:ea typeface="Verdana" pitchFamily="34" charset="0"/>
                <a:cs typeface="Verdana" pitchFamily="34" charset="0"/>
              </a:rPr>
              <a:t> URBAN DEVELOPMENT/</a:t>
            </a:r>
          </a:p>
          <a:p>
            <a:pPr algn="ctr">
              <a:defRPr/>
            </a:pPr>
            <a:r>
              <a:rPr lang="nl-NL" sz="1400" b="1" dirty="0">
                <a:latin typeface="Verdana" pitchFamily="34" charset="0"/>
                <a:ea typeface="Verdana" pitchFamily="34" charset="0"/>
                <a:cs typeface="Verdana" pitchFamily="34" charset="0"/>
              </a:rPr>
              <a:t>REGENERATION STRATEGY</a:t>
            </a:r>
          </a:p>
        </p:txBody>
      </p:sp>
      <p:pic>
        <p:nvPicPr>
          <p:cNvPr id="15" name="Picture 19"/>
          <p:cNvPicPr/>
          <p:nvPr/>
        </p:nvPicPr>
        <p:blipFill rotWithShape="1">
          <a:blip r:embed="rId3" cstate="print"/>
          <a:srcRect l="10532"/>
          <a:stretch/>
        </p:blipFill>
        <p:spPr bwMode="auto">
          <a:xfrm>
            <a:off x="8651631" y="3580227"/>
            <a:ext cx="3315287" cy="27643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0" y="365125"/>
            <a:ext cx="7751298" cy="1325563"/>
          </a:xfrm>
        </p:spPr>
        <p:txBody>
          <a:bodyPr>
            <a:normAutofit/>
          </a:bodyPr>
          <a:lstStyle/>
          <a:p>
            <a:r>
              <a:rPr lang="en-US" sz="3600" b="1" dirty="0" smtClean="0"/>
              <a:t>  Summer 2009</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70</a:t>
            </a:fld>
            <a:endParaRPr lang="en-US"/>
          </a:p>
        </p:txBody>
      </p:sp>
      <p:pic>
        <p:nvPicPr>
          <p:cNvPr id="1026" name="Picture 2"/>
          <p:cNvPicPr>
            <a:picLocks noChangeAspect="1" noChangeArrowheads="1"/>
          </p:cNvPicPr>
          <p:nvPr/>
        </p:nvPicPr>
        <p:blipFill>
          <a:blip r:embed="rId2" cstate="print"/>
          <a:srcRect l="4496" t="750"/>
          <a:stretch>
            <a:fillRect/>
          </a:stretch>
        </p:blipFill>
        <p:spPr bwMode="auto">
          <a:xfrm>
            <a:off x="576776" y="1786596"/>
            <a:ext cx="4431322" cy="384677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5247248" y="1812568"/>
            <a:ext cx="5542671" cy="3841455"/>
          </a:xfrm>
          <a:prstGeom prst="rect">
            <a:avLst/>
          </a:prstGeom>
          <a:noFill/>
          <a:ln w="9525">
            <a:noFill/>
            <a:miter lim="800000"/>
            <a:headEnd/>
            <a:tailEnd/>
          </a:ln>
        </p:spPr>
      </p:pic>
    </p:spTree>
    <p:extLst>
      <p:ext uri="{BB962C8B-B14F-4D97-AF65-F5344CB8AC3E}">
        <p14:creationId xmlns:p14="http://schemas.microsoft.com/office/powerpoint/2010/main" val="325359763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8966" y="0"/>
            <a:ext cx="7540283" cy="1325563"/>
          </a:xfrm>
        </p:spPr>
        <p:txBody>
          <a:bodyPr>
            <a:normAutofit/>
          </a:bodyPr>
          <a:lstStyle/>
          <a:p>
            <a:r>
              <a:rPr lang="en-US" sz="3600" b="1" dirty="0" smtClean="0"/>
              <a:t>SAINT - VALERY - SUR – SOMME, FRANCE</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71</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2082018" y="1159275"/>
            <a:ext cx="7760018" cy="4549278"/>
          </a:xfrm>
          <a:prstGeom prst="rect">
            <a:avLst/>
          </a:prstGeom>
          <a:noFill/>
          <a:ln w="9525">
            <a:noFill/>
            <a:miter lim="800000"/>
            <a:headEnd/>
            <a:tailEnd/>
          </a:ln>
        </p:spPr>
      </p:pic>
    </p:spTree>
    <p:extLst>
      <p:ext uri="{BB962C8B-B14F-4D97-AF65-F5344CB8AC3E}">
        <p14:creationId xmlns:p14="http://schemas.microsoft.com/office/powerpoint/2010/main" val="25701824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8966" y="0"/>
            <a:ext cx="7540283" cy="1325563"/>
          </a:xfrm>
        </p:spPr>
        <p:txBody>
          <a:bodyPr>
            <a:normAutofit/>
          </a:bodyPr>
          <a:lstStyle/>
          <a:p>
            <a:r>
              <a:rPr lang="en-US" sz="3600" b="1" dirty="0" smtClean="0"/>
              <a:t>SAINT - VALERY - SUR – SOMME, FRANCE</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72</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2475913" y="1209821"/>
            <a:ext cx="7214495" cy="453815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8542242" y="1925019"/>
            <a:ext cx="3649758" cy="2234914"/>
          </a:xfrm>
          <a:prstGeom prst="rect">
            <a:avLst/>
          </a:prstGeom>
          <a:noFill/>
          <a:ln w="9525">
            <a:noFill/>
            <a:miter lim="800000"/>
            <a:headEnd/>
            <a:tailEnd/>
          </a:ln>
        </p:spPr>
      </p:pic>
    </p:spTree>
    <p:extLst>
      <p:ext uri="{BB962C8B-B14F-4D97-AF65-F5344CB8AC3E}">
        <p14:creationId xmlns:p14="http://schemas.microsoft.com/office/powerpoint/2010/main" val="25701824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8290" y="0"/>
            <a:ext cx="7680960" cy="1325563"/>
          </a:xfrm>
        </p:spPr>
        <p:txBody>
          <a:bodyPr>
            <a:normAutofit/>
          </a:bodyPr>
          <a:lstStyle/>
          <a:p>
            <a:r>
              <a:rPr lang="en-US" sz="3600" b="1" dirty="0" smtClean="0"/>
              <a:t>SAINT - VALERY - SUR – SOMME, FRANCE</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73</a:t>
            </a:fld>
            <a:endParaRPr lang="en-US"/>
          </a:p>
        </p:txBody>
      </p:sp>
      <p:pic>
        <p:nvPicPr>
          <p:cNvPr id="3074" name="Picture 2"/>
          <p:cNvPicPr>
            <a:picLocks noChangeAspect="1" noChangeArrowheads="1"/>
          </p:cNvPicPr>
          <p:nvPr/>
        </p:nvPicPr>
        <p:blipFill>
          <a:blip r:embed="rId2" cstate="print"/>
          <a:srcRect/>
          <a:stretch>
            <a:fillRect/>
          </a:stretch>
        </p:blipFill>
        <p:spPr bwMode="auto">
          <a:xfrm>
            <a:off x="3038622" y="928170"/>
            <a:ext cx="6471139" cy="5732464"/>
          </a:xfrm>
          <a:prstGeom prst="rect">
            <a:avLst/>
          </a:prstGeom>
          <a:noFill/>
          <a:ln w="9525">
            <a:noFill/>
            <a:miter lim="800000"/>
            <a:headEnd/>
            <a:tailEnd/>
          </a:ln>
        </p:spPr>
      </p:pic>
    </p:spTree>
    <p:extLst>
      <p:ext uri="{BB962C8B-B14F-4D97-AF65-F5344CB8AC3E}">
        <p14:creationId xmlns:p14="http://schemas.microsoft.com/office/powerpoint/2010/main" val="25701824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222" y="0"/>
            <a:ext cx="7695027" cy="1325563"/>
          </a:xfrm>
        </p:spPr>
        <p:txBody>
          <a:bodyPr>
            <a:normAutofit/>
          </a:bodyPr>
          <a:lstStyle/>
          <a:p>
            <a:r>
              <a:rPr lang="en-US" sz="3600" b="1" dirty="0" smtClean="0"/>
              <a:t>SAINT - VALERY - SUR – SOMME, FRANCE</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74</a:t>
            </a:fld>
            <a:endParaRPr lang="en-US"/>
          </a:p>
        </p:txBody>
      </p:sp>
      <p:pic>
        <p:nvPicPr>
          <p:cNvPr id="4098" name="Picture 2"/>
          <p:cNvPicPr>
            <a:picLocks noChangeAspect="1" noChangeArrowheads="1"/>
          </p:cNvPicPr>
          <p:nvPr/>
        </p:nvPicPr>
        <p:blipFill>
          <a:blip r:embed="rId2" cstate="print"/>
          <a:srcRect/>
          <a:stretch>
            <a:fillRect/>
          </a:stretch>
        </p:blipFill>
        <p:spPr bwMode="auto">
          <a:xfrm>
            <a:off x="3263703" y="859971"/>
            <a:ext cx="5120641" cy="5049848"/>
          </a:xfrm>
          <a:prstGeom prst="rect">
            <a:avLst/>
          </a:prstGeom>
          <a:noFill/>
          <a:ln w="9525">
            <a:noFill/>
            <a:miter lim="800000"/>
            <a:headEnd/>
            <a:tailEnd/>
          </a:ln>
        </p:spPr>
      </p:pic>
    </p:spTree>
    <p:extLst>
      <p:ext uri="{BB962C8B-B14F-4D97-AF65-F5344CB8AC3E}">
        <p14:creationId xmlns:p14="http://schemas.microsoft.com/office/powerpoint/2010/main" val="25701824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8966" y="0"/>
            <a:ext cx="7540283" cy="1325563"/>
          </a:xfrm>
        </p:spPr>
        <p:txBody>
          <a:bodyPr>
            <a:normAutofit/>
          </a:bodyPr>
          <a:lstStyle/>
          <a:p>
            <a:r>
              <a:rPr lang="en-US" sz="3600" b="1" dirty="0" smtClean="0"/>
              <a:t>SAINT - VALERY - SUR – SOMME, FRANCE</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75</a:t>
            </a:fld>
            <a:endParaRPr lang="en-US"/>
          </a:p>
        </p:txBody>
      </p:sp>
      <p:pic>
        <p:nvPicPr>
          <p:cNvPr id="5122" name="Picture 2"/>
          <p:cNvPicPr>
            <a:picLocks noChangeAspect="1" noChangeArrowheads="1"/>
          </p:cNvPicPr>
          <p:nvPr/>
        </p:nvPicPr>
        <p:blipFill>
          <a:blip r:embed="rId2" cstate="print"/>
          <a:srcRect/>
          <a:stretch>
            <a:fillRect/>
          </a:stretch>
        </p:blipFill>
        <p:spPr bwMode="auto">
          <a:xfrm>
            <a:off x="392284" y="1568987"/>
            <a:ext cx="3867150" cy="405765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7988884" y="2504049"/>
            <a:ext cx="3168994" cy="3102512"/>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4895409" y="1543049"/>
            <a:ext cx="2715212" cy="4167535"/>
          </a:xfrm>
          <a:prstGeom prst="rect">
            <a:avLst/>
          </a:prstGeom>
          <a:noFill/>
          <a:ln w="9525">
            <a:noFill/>
            <a:miter lim="800000"/>
            <a:headEnd/>
            <a:tailEnd/>
          </a:ln>
        </p:spPr>
      </p:pic>
    </p:spTree>
    <p:extLst>
      <p:ext uri="{BB962C8B-B14F-4D97-AF65-F5344CB8AC3E}">
        <p14:creationId xmlns:p14="http://schemas.microsoft.com/office/powerpoint/2010/main" val="257018243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8966" y="0"/>
            <a:ext cx="7540283" cy="1325563"/>
          </a:xfrm>
        </p:spPr>
        <p:txBody>
          <a:bodyPr>
            <a:normAutofit/>
          </a:bodyPr>
          <a:lstStyle/>
          <a:p>
            <a:r>
              <a:rPr lang="en-US" sz="3600" b="1" dirty="0" smtClean="0"/>
              <a:t>SAINT - VALERY - SUR – SOMME, FRANCE</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76</a:t>
            </a:fld>
            <a:endParaRPr lang="en-US"/>
          </a:p>
        </p:txBody>
      </p:sp>
      <p:pic>
        <p:nvPicPr>
          <p:cNvPr id="6146" name="Picture 2"/>
          <p:cNvPicPr>
            <a:picLocks noChangeAspect="1" noChangeArrowheads="1"/>
          </p:cNvPicPr>
          <p:nvPr/>
        </p:nvPicPr>
        <p:blipFill>
          <a:blip r:embed="rId2" cstate="print"/>
          <a:srcRect/>
          <a:stretch>
            <a:fillRect/>
          </a:stretch>
        </p:blipFill>
        <p:spPr bwMode="auto">
          <a:xfrm>
            <a:off x="4940911" y="757171"/>
            <a:ext cx="4962744" cy="5060774"/>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293590" y="1971969"/>
            <a:ext cx="3895725" cy="4095750"/>
          </a:xfrm>
          <a:prstGeom prst="rect">
            <a:avLst/>
          </a:prstGeom>
          <a:noFill/>
          <a:ln w="9525">
            <a:noFill/>
            <a:miter lim="800000"/>
            <a:headEnd/>
            <a:tailEnd/>
          </a:ln>
        </p:spPr>
      </p:pic>
    </p:spTree>
    <p:extLst>
      <p:ext uri="{BB962C8B-B14F-4D97-AF65-F5344CB8AC3E}">
        <p14:creationId xmlns:p14="http://schemas.microsoft.com/office/powerpoint/2010/main" val="25701824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0831" y="0"/>
            <a:ext cx="7540283" cy="1325563"/>
          </a:xfrm>
        </p:spPr>
        <p:txBody>
          <a:bodyPr>
            <a:normAutofit/>
          </a:bodyPr>
          <a:lstStyle/>
          <a:p>
            <a:r>
              <a:rPr lang="en-US" sz="3600" b="1" dirty="0" smtClean="0"/>
              <a:t>NETHERLANDS : THE TIEL METHOD</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77</a:t>
            </a:fld>
            <a:endParaRPr lang="en-US"/>
          </a:p>
        </p:txBody>
      </p:sp>
      <p:grpSp>
        <p:nvGrpSpPr>
          <p:cNvPr id="4098" name="Group 2"/>
          <p:cNvGrpSpPr>
            <a:grpSpLocks/>
          </p:cNvGrpSpPr>
          <p:nvPr/>
        </p:nvGrpSpPr>
        <p:grpSpPr bwMode="auto">
          <a:xfrm>
            <a:off x="1559657" y="4528234"/>
            <a:ext cx="2546350" cy="1885950"/>
            <a:chOff x="4516" y="9267"/>
            <a:chExt cx="4010" cy="2970"/>
          </a:xfrm>
        </p:grpSpPr>
        <p:pic>
          <p:nvPicPr>
            <p:cNvPr id="4099" name="Picture 3" descr="tm-verkies-hema9954"/>
            <p:cNvPicPr>
              <a:picLocks noChangeAspect="1" noChangeArrowheads="1"/>
            </p:cNvPicPr>
            <p:nvPr/>
          </p:nvPicPr>
          <p:blipFill>
            <a:blip r:embed="rId2" cstate="print"/>
            <a:srcRect/>
            <a:stretch>
              <a:fillRect/>
            </a:stretch>
          </p:blipFill>
          <p:spPr bwMode="auto">
            <a:xfrm>
              <a:off x="4671" y="9267"/>
              <a:ext cx="3855" cy="2573"/>
            </a:xfrm>
            <a:prstGeom prst="rect">
              <a:avLst/>
            </a:prstGeom>
            <a:noFill/>
            <a:ln w="9525">
              <a:noFill/>
              <a:miter lim="800000"/>
              <a:headEnd/>
              <a:tailEnd/>
            </a:ln>
          </p:spPr>
        </p:pic>
        <p:sp>
          <p:nvSpPr>
            <p:cNvPr id="4100" name="Text Box 4"/>
            <p:cNvSpPr txBox="1">
              <a:spLocks noChangeArrowheads="1"/>
            </p:cNvSpPr>
            <p:nvPr/>
          </p:nvSpPr>
          <p:spPr bwMode="auto">
            <a:xfrm>
              <a:off x="4516" y="11877"/>
              <a:ext cx="3850" cy="360"/>
            </a:xfrm>
            <a:prstGeom prst="rect">
              <a:avLst/>
            </a:prstGeom>
            <a:solidFill>
              <a:srgbClr val="FFFFFF">
                <a:alpha val="0"/>
              </a:srgb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nl-NL" sz="900" b="0" i="1" u="none" strike="noStrike" cap="none" normalizeH="0" baseline="0" smtClean="0">
                  <a:ln>
                    <a:noFill/>
                  </a:ln>
                  <a:solidFill>
                    <a:schemeClr val="tx1"/>
                  </a:solidFill>
                  <a:effectLst/>
                  <a:latin typeface="Calibri" pitchFamily="34" charset="0"/>
                  <a:cs typeface="Arial" pitchFamily="34" charset="0"/>
                </a:rPr>
                <a:t>The voting day</a:t>
              </a:r>
              <a:endParaRPr kumimoji="0" lang="nl-NL" sz="1800" b="0" i="0" u="none" strike="noStrike" cap="none" normalizeH="0" baseline="0" smtClean="0">
                <a:ln>
                  <a:noFill/>
                </a:ln>
                <a:solidFill>
                  <a:schemeClr val="tx1"/>
                </a:solidFill>
                <a:effectLst/>
                <a:latin typeface="Arial" pitchFamily="34" charset="0"/>
                <a:cs typeface="Arial" pitchFamily="34" charset="0"/>
              </a:endParaRPr>
            </a:p>
          </p:txBody>
        </p:sp>
      </p:grpSp>
      <p:grpSp>
        <p:nvGrpSpPr>
          <p:cNvPr id="4104" name="Group 8"/>
          <p:cNvGrpSpPr>
            <a:grpSpLocks/>
          </p:cNvGrpSpPr>
          <p:nvPr/>
        </p:nvGrpSpPr>
        <p:grpSpPr bwMode="auto">
          <a:xfrm>
            <a:off x="7898228" y="5075237"/>
            <a:ext cx="2165350" cy="1782763"/>
            <a:chOff x="7311" y="7497"/>
            <a:chExt cx="3410" cy="2808"/>
          </a:xfrm>
        </p:grpSpPr>
        <p:pic>
          <p:nvPicPr>
            <p:cNvPr id="4105" name="Picture 9" descr="TOMoversteekKijkuit0949"/>
            <p:cNvPicPr>
              <a:picLocks noChangeAspect="1" noChangeArrowheads="1"/>
            </p:cNvPicPr>
            <p:nvPr/>
          </p:nvPicPr>
          <p:blipFill>
            <a:blip r:embed="rId3" cstate="print"/>
            <a:srcRect/>
            <a:stretch>
              <a:fillRect/>
            </a:stretch>
          </p:blipFill>
          <p:spPr bwMode="auto">
            <a:xfrm>
              <a:off x="7421" y="7497"/>
              <a:ext cx="3300" cy="2205"/>
            </a:xfrm>
            <a:prstGeom prst="rect">
              <a:avLst/>
            </a:prstGeom>
            <a:noFill/>
            <a:ln w="9525">
              <a:noFill/>
              <a:miter lim="800000"/>
              <a:headEnd/>
              <a:tailEnd/>
            </a:ln>
          </p:spPr>
        </p:pic>
        <p:sp>
          <p:nvSpPr>
            <p:cNvPr id="4106" name="Text Box 10"/>
            <p:cNvSpPr txBox="1">
              <a:spLocks noChangeArrowheads="1"/>
            </p:cNvSpPr>
            <p:nvPr/>
          </p:nvSpPr>
          <p:spPr bwMode="auto">
            <a:xfrm>
              <a:off x="7311" y="9762"/>
              <a:ext cx="3300" cy="543"/>
            </a:xfrm>
            <a:prstGeom prst="rect">
              <a:avLst/>
            </a:prstGeom>
            <a:solidFill>
              <a:srgbClr val="FFFFFF">
                <a:alpha val="0"/>
              </a:srgb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nl-NL" sz="900" b="0" i="1" u="none" strike="noStrike" cap="none" normalizeH="0" baseline="0" smtClean="0">
                  <a:ln>
                    <a:noFill/>
                  </a:ln>
                  <a:solidFill>
                    <a:schemeClr val="tx1"/>
                  </a:solidFill>
                  <a:effectLst/>
                  <a:latin typeface="Calibri" pitchFamily="34" charset="0"/>
                  <a:cs typeface="Arial" pitchFamily="34" charset="0"/>
                </a:rPr>
                <a:t>A cross over</a:t>
              </a:r>
              <a:endParaRPr kumimoji="0" lang="nl-NL"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9217" name="Rectangle 1"/>
          <p:cNvSpPr>
            <a:spLocks noChangeArrowheads="1"/>
          </p:cNvSpPr>
          <p:nvPr/>
        </p:nvSpPr>
        <p:spPr bwMode="auto">
          <a:xfrm>
            <a:off x="0" y="1712067"/>
            <a:ext cx="121920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ea typeface="Times New Roman" pitchFamily="18" charset="0"/>
                <a:cs typeface="Times New Roman" pitchFamily="18" charset="0"/>
              </a:rPr>
              <a:t>The </a:t>
            </a:r>
            <a:r>
              <a:rPr kumimoji="0" lang="en-US" sz="2400" b="0" i="0" u="none" strike="noStrike" cap="none" normalizeH="0" baseline="0" dirty="0" err="1" smtClean="0">
                <a:ln>
                  <a:noFill/>
                </a:ln>
                <a:solidFill>
                  <a:schemeClr val="tx1"/>
                </a:solidFill>
                <a:effectLst/>
                <a:ea typeface="Times New Roman" pitchFamily="18" charset="0"/>
                <a:cs typeface="Times New Roman" pitchFamily="18" charset="0"/>
              </a:rPr>
              <a:t>Tiel</a:t>
            </a:r>
            <a:r>
              <a:rPr kumimoji="0" lang="en-US" sz="2400" b="0" i="0" u="none" strike="noStrike" cap="none" normalizeH="0" baseline="0" dirty="0" smtClean="0">
                <a:ln>
                  <a:noFill/>
                </a:ln>
                <a:solidFill>
                  <a:schemeClr val="tx1"/>
                </a:solidFill>
                <a:effectLst/>
                <a:ea typeface="Times New Roman" pitchFamily="18" charset="0"/>
                <a:cs typeface="Times New Roman" pitchFamily="18" charset="0"/>
              </a:rPr>
              <a:t> Method is an all-enfolding way to involve the people in a city or a </a:t>
            </a:r>
            <a:r>
              <a:rPr kumimoji="0" lang="en-US" sz="2400" b="0" i="0" u="none" strike="noStrike" cap="none" normalizeH="0" baseline="0" dirty="0" err="1" smtClean="0">
                <a:ln>
                  <a:noFill/>
                </a:ln>
                <a:solidFill>
                  <a:schemeClr val="tx1"/>
                </a:solidFill>
                <a:effectLst/>
                <a:ea typeface="Times New Roman" pitchFamily="18" charset="0"/>
                <a:cs typeface="Times New Roman" pitchFamily="18" charset="0"/>
              </a:rPr>
              <a:t>neighbourhood</a:t>
            </a:r>
            <a:r>
              <a:rPr kumimoji="0" lang="en-US" sz="2400" b="0" i="0" u="none" strike="noStrike" cap="none" normalizeH="0" baseline="0" dirty="0" smtClean="0">
                <a:ln>
                  <a:noFill/>
                </a:ln>
                <a:solidFill>
                  <a:schemeClr val="tx1"/>
                </a:solidFill>
                <a:effectLst/>
                <a:ea typeface="Times New Roman" pitchFamily="18"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ea typeface="Times New Roman" pitchFamily="18" charset="0"/>
                <a:cs typeface="Times New Roman" pitchFamily="18" charset="0"/>
              </a:rPr>
              <a:t> </a:t>
            </a:r>
            <a:endParaRPr kumimoji="0" lang="nl-NL" sz="2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ea typeface="Times New Roman" pitchFamily="18" charset="0"/>
                <a:cs typeface="Times New Roman" pitchFamily="18" charset="0"/>
              </a:rPr>
              <a:t>1. Citizens are invited to think about the future and to come up with ideas to improve their living environment.</a:t>
            </a:r>
            <a:endParaRPr kumimoji="0" lang="nl-NL" sz="2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ea typeface="Times New Roman" pitchFamily="18" charset="0"/>
                <a:cs typeface="Times New Roman" pitchFamily="18" charset="0"/>
              </a:rPr>
              <a:t>2. The inhabitants of the city get the opportunity to choose between all</a:t>
            </a:r>
            <a:r>
              <a:rPr kumimoji="0" lang="en-US" sz="2400" b="0" i="0" u="none" strike="noStrike" cap="none" normalizeH="0" dirty="0" smtClean="0">
                <a:ln>
                  <a:noFill/>
                </a:ln>
                <a:solidFill>
                  <a:schemeClr val="tx1"/>
                </a:solidFill>
                <a:effectLst/>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ea typeface="Times New Roman" pitchFamily="18" charset="0"/>
                <a:cs typeface="Times New Roman" pitchFamily="18" charset="0"/>
              </a:rPr>
              <a:t>the proposed plans.</a:t>
            </a:r>
            <a:endParaRPr kumimoji="0" lang="nl-NL" sz="2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ea typeface="Times New Roman" pitchFamily="18" charset="0"/>
                <a:cs typeface="Times New Roman" pitchFamily="18" charset="0"/>
              </a:rPr>
              <a:t>3. Those who proposed the winning plans, are responsible for the realization with help from the municipality in the form of manpower and money.</a:t>
            </a:r>
            <a:endParaRPr kumimoji="0" lang="en-US" sz="2400" b="0" i="0" u="none" strike="noStrike" cap="none" normalizeH="0" baseline="0" dirty="0" smtClean="0">
              <a:ln>
                <a:noFill/>
              </a:ln>
              <a:solidFill>
                <a:schemeClr val="tx1"/>
              </a:solidFill>
              <a:effectLst/>
              <a:cs typeface="Arial" pitchFamily="34" charset="0"/>
            </a:endParaRPr>
          </a:p>
        </p:txBody>
      </p:sp>
    </p:spTree>
    <p:extLst>
      <p:ext uri="{BB962C8B-B14F-4D97-AF65-F5344CB8AC3E}">
        <p14:creationId xmlns:p14="http://schemas.microsoft.com/office/powerpoint/2010/main" val="25701824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0831" y="0"/>
            <a:ext cx="7540283" cy="1325563"/>
          </a:xfrm>
        </p:spPr>
        <p:txBody>
          <a:bodyPr>
            <a:normAutofit/>
          </a:bodyPr>
          <a:lstStyle/>
          <a:p>
            <a:r>
              <a:rPr lang="en-US" sz="3600" b="1" dirty="0" smtClean="0"/>
              <a:t>NETHERLANDS : THE TIEL METHOD</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78</a:t>
            </a:fld>
            <a:endParaRPr lang="en-US"/>
          </a:p>
        </p:txBody>
      </p:sp>
      <p:grpSp>
        <p:nvGrpSpPr>
          <p:cNvPr id="6" name="Group 5"/>
          <p:cNvGrpSpPr>
            <a:grpSpLocks/>
          </p:cNvGrpSpPr>
          <p:nvPr/>
        </p:nvGrpSpPr>
        <p:grpSpPr bwMode="auto">
          <a:xfrm>
            <a:off x="7610622" y="2307100"/>
            <a:ext cx="3798277" cy="3334043"/>
            <a:chOff x="7531" y="3113"/>
            <a:chExt cx="3404" cy="2782"/>
          </a:xfrm>
        </p:grpSpPr>
        <p:pic>
          <p:nvPicPr>
            <p:cNvPr id="4102" name="Picture 6" descr="tielschoon-westr8126"/>
            <p:cNvPicPr>
              <a:picLocks noChangeAspect="1" noChangeArrowheads="1"/>
            </p:cNvPicPr>
            <p:nvPr/>
          </p:nvPicPr>
          <p:blipFill>
            <a:blip r:embed="rId2" cstate="print"/>
            <a:srcRect/>
            <a:stretch>
              <a:fillRect/>
            </a:stretch>
          </p:blipFill>
          <p:spPr bwMode="auto">
            <a:xfrm>
              <a:off x="7641" y="3113"/>
              <a:ext cx="3294" cy="2213"/>
            </a:xfrm>
            <a:prstGeom prst="rect">
              <a:avLst/>
            </a:prstGeom>
            <a:noFill/>
            <a:ln w="9525">
              <a:noFill/>
              <a:miter lim="800000"/>
              <a:headEnd/>
              <a:tailEnd/>
            </a:ln>
          </p:spPr>
        </p:pic>
        <p:sp>
          <p:nvSpPr>
            <p:cNvPr id="4103" name="Text Box 7"/>
            <p:cNvSpPr txBox="1">
              <a:spLocks noChangeArrowheads="1"/>
            </p:cNvSpPr>
            <p:nvPr/>
          </p:nvSpPr>
          <p:spPr bwMode="auto">
            <a:xfrm>
              <a:off x="7531" y="5352"/>
              <a:ext cx="3300" cy="543"/>
            </a:xfrm>
            <a:prstGeom prst="rect">
              <a:avLst/>
            </a:prstGeom>
            <a:solidFill>
              <a:srgbClr val="FFFFFF">
                <a:alpha val="0"/>
              </a:srgb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nl-NL" sz="900" b="0" i="1" u="none" strike="noStrike" cap="none" normalizeH="0" baseline="0" smtClean="0">
                  <a:ln>
                    <a:noFill/>
                  </a:ln>
                  <a:solidFill>
                    <a:schemeClr val="tx1"/>
                  </a:solidFill>
                  <a:effectLst/>
                  <a:latin typeface="Calibri" pitchFamily="34" charset="0"/>
                  <a:cs typeface="Arial" pitchFamily="34" charset="0"/>
                </a:rPr>
                <a:t>Cleaning the streets by youth</a:t>
              </a:r>
              <a:endParaRPr kumimoji="0" lang="nl-NL"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8193" name="Rectangle 1"/>
          <p:cNvSpPr>
            <a:spLocks noChangeArrowheads="1"/>
          </p:cNvSpPr>
          <p:nvPr/>
        </p:nvSpPr>
        <p:spPr bwMode="auto">
          <a:xfrm>
            <a:off x="239150" y="2188756"/>
            <a:ext cx="7230794"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ea typeface="Times New Roman" pitchFamily="18" charset="0"/>
                <a:cs typeface="Times New Roman" pitchFamily="18" charset="0"/>
              </a:rPr>
              <a:t>All the inhabitants above the age of 12 were invited to make a choice. There were 37 plans chosen by 25% of the people.</a:t>
            </a:r>
            <a:endParaRPr kumimoji="0" lang="en-US" sz="2400" b="0" i="0" u="none" strike="noStrike" cap="none" normalizeH="0" baseline="0" dirty="0" smtClean="0">
              <a:ln>
                <a:noFill/>
              </a:ln>
              <a:solidFill>
                <a:schemeClr val="tx1"/>
              </a:solidFill>
              <a:effectLst/>
              <a:cs typeface="Arial" pitchFamily="34" charset="0"/>
            </a:endParaRPr>
          </a:p>
        </p:txBody>
      </p:sp>
      <p:grpSp>
        <p:nvGrpSpPr>
          <p:cNvPr id="8194" name="Group 2"/>
          <p:cNvGrpSpPr>
            <a:grpSpLocks/>
          </p:cNvGrpSpPr>
          <p:nvPr/>
        </p:nvGrpSpPr>
        <p:grpSpPr bwMode="auto">
          <a:xfrm>
            <a:off x="1533378" y="3291839"/>
            <a:ext cx="3882683" cy="2771335"/>
            <a:chOff x="1701" y="2007"/>
            <a:chExt cx="3850" cy="2820"/>
          </a:xfrm>
        </p:grpSpPr>
        <p:pic>
          <p:nvPicPr>
            <p:cNvPr id="8195" name="Picture 3" descr="zwerfkei-open9990"/>
            <p:cNvPicPr>
              <a:picLocks noChangeAspect="1" noChangeArrowheads="1"/>
            </p:cNvPicPr>
            <p:nvPr/>
          </p:nvPicPr>
          <p:blipFill>
            <a:blip r:embed="rId3" cstate="print"/>
            <a:srcRect/>
            <a:stretch>
              <a:fillRect/>
            </a:stretch>
          </p:blipFill>
          <p:spPr bwMode="auto">
            <a:xfrm>
              <a:off x="1811" y="2007"/>
              <a:ext cx="3311" cy="2207"/>
            </a:xfrm>
            <a:prstGeom prst="rect">
              <a:avLst/>
            </a:prstGeom>
            <a:noFill/>
            <a:ln w="9525">
              <a:noFill/>
              <a:miter lim="800000"/>
              <a:headEnd/>
              <a:tailEnd/>
            </a:ln>
          </p:spPr>
        </p:pic>
        <p:sp>
          <p:nvSpPr>
            <p:cNvPr id="8196" name="Text Box 4"/>
            <p:cNvSpPr txBox="1">
              <a:spLocks noChangeArrowheads="1"/>
            </p:cNvSpPr>
            <p:nvPr/>
          </p:nvSpPr>
          <p:spPr bwMode="auto">
            <a:xfrm>
              <a:off x="1701" y="4227"/>
              <a:ext cx="3850" cy="600"/>
            </a:xfrm>
            <a:prstGeom prst="rect">
              <a:avLst/>
            </a:prstGeom>
            <a:solidFill>
              <a:srgbClr val="FFFFFF">
                <a:alpha val="0"/>
              </a:srgb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GB" sz="900" b="0" i="1" u="none" strike="noStrike" cap="none" normalizeH="0" baseline="0" smtClean="0">
                  <a:ln>
                    <a:noFill/>
                  </a:ln>
                  <a:solidFill>
                    <a:schemeClr val="tx1"/>
                  </a:solidFill>
                  <a:effectLst/>
                  <a:latin typeface="Calibri" pitchFamily="34" charset="0"/>
                  <a:cs typeface="Arial" pitchFamily="34" charset="0"/>
                </a:rPr>
                <a:t>A building for the local organization for environmental education</a:t>
              </a:r>
              <a:endParaRPr kumimoji="0" lang="nl-NL" sz="1800" b="0" i="0" u="none" strike="noStrike" cap="none" normalizeH="0" baseline="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25701824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0831" y="0"/>
            <a:ext cx="7540283" cy="1325563"/>
          </a:xfrm>
        </p:spPr>
        <p:txBody>
          <a:bodyPr>
            <a:normAutofit/>
          </a:bodyPr>
          <a:lstStyle/>
          <a:p>
            <a:r>
              <a:rPr lang="en-US" sz="3600" b="1" dirty="0" smtClean="0"/>
              <a:t>NETHERLANDS : THE TIEL METHOD</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79</a:t>
            </a:fld>
            <a:endParaRPr lang="en-US"/>
          </a:p>
        </p:txBody>
      </p:sp>
      <p:sp>
        <p:nvSpPr>
          <p:cNvPr id="7169" name="Rectangle 1"/>
          <p:cNvSpPr>
            <a:spLocks noChangeArrowheads="1"/>
          </p:cNvSpPr>
          <p:nvPr/>
        </p:nvSpPr>
        <p:spPr bwMode="auto">
          <a:xfrm>
            <a:off x="1252025" y="1623537"/>
            <a:ext cx="9833316"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504825" algn="l"/>
              </a:tabLst>
            </a:pPr>
            <a:r>
              <a:rPr kumimoji="0" lang="en-US" sz="2400" b="0" i="0" u="none" strike="noStrike" cap="none" normalizeH="0" baseline="0" dirty="0" smtClean="0">
                <a:ln>
                  <a:noFill/>
                </a:ln>
                <a:solidFill>
                  <a:schemeClr val="tx1"/>
                </a:solidFill>
                <a:effectLst/>
                <a:ea typeface="Times New Roman" pitchFamily="18" charset="0"/>
                <a:cs typeface="Times New Roman" pitchFamily="18" charset="0"/>
              </a:rPr>
              <a:t> The first step is just informing the people what is going to happen. </a:t>
            </a:r>
          </a:p>
          <a:p>
            <a:pPr marL="0" marR="0" lvl="0" indent="0" algn="l" defTabSz="914400" rtl="0" eaLnBrk="1" fontAlgn="base" latinLnBrk="0" hangingPunct="1">
              <a:lnSpc>
                <a:spcPct val="100000"/>
              </a:lnSpc>
              <a:spcBef>
                <a:spcPct val="0"/>
              </a:spcBef>
              <a:spcAft>
                <a:spcPct val="0"/>
              </a:spcAft>
              <a:buClrTx/>
              <a:buSzTx/>
              <a:tabLst>
                <a:tab pos="504825" algn="l"/>
              </a:tabLst>
            </a:pPr>
            <a:endParaRPr kumimoji="0" lang="nl-NL" sz="2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504825" algn="l"/>
              </a:tabLst>
            </a:pPr>
            <a:r>
              <a:rPr kumimoji="0" lang="en-US" sz="2400" b="0" i="0" u="none" strike="noStrike" cap="none" normalizeH="0" baseline="0" dirty="0" smtClean="0">
                <a:ln>
                  <a:noFill/>
                </a:ln>
                <a:solidFill>
                  <a:schemeClr val="tx1"/>
                </a:solidFill>
                <a:effectLst/>
                <a:ea typeface="Times New Roman" pitchFamily="18" charset="0"/>
                <a:cs typeface="Times New Roman" pitchFamily="18" charset="0"/>
              </a:rPr>
              <a:t> The second step is to organize that people can think along and give their opinion on the proposed plans.</a:t>
            </a:r>
          </a:p>
          <a:p>
            <a:pPr marL="0" marR="0" lvl="0" indent="0" algn="l" defTabSz="914400" rtl="0" eaLnBrk="0" fontAlgn="base" latinLnBrk="0" hangingPunct="0">
              <a:lnSpc>
                <a:spcPct val="100000"/>
              </a:lnSpc>
              <a:spcBef>
                <a:spcPct val="0"/>
              </a:spcBef>
              <a:spcAft>
                <a:spcPct val="0"/>
              </a:spcAft>
              <a:buClrTx/>
              <a:buSzTx/>
              <a:tabLst>
                <a:tab pos="504825" algn="l"/>
              </a:tabLst>
            </a:pPr>
            <a:endParaRPr kumimoji="0" lang="nl-NL" sz="2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504825" algn="l"/>
              </a:tabLst>
            </a:pPr>
            <a:r>
              <a:rPr kumimoji="0" lang="en-US" sz="2400" b="0" i="0" u="none" strike="noStrike" cap="none" normalizeH="0" baseline="0" dirty="0" smtClean="0">
                <a:ln>
                  <a:noFill/>
                </a:ln>
                <a:solidFill>
                  <a:schemeClr val="tx1"/>
                </a:solidFill>
                <a:effectLst/>
                <a:ea typeface="Times New Roman" pitchFamily="18" charset="0"/>
                <a:cs typeface="Times New Roman" pitchFamily="18" charset="0"/>
              </a:rPr>
              <a:t> The third step is making people a partner in the decision making process about the proposed plans.</a:t>
            </a:r>
          </a:p>
          <a:p>
            <a:pPr marL="0" marR="0" lvl="0" indent="0" algn="l" defTabSz="914400" rtl="0" eaLnBrk="0" fontAlgn="base" latinLnBrk="0" hangingPunct="0">
              <a:lnSpc>
                <a:spcPct val="100000"/>
              </a:lnSpc>
              <a:spcBef>
                <a:spcPct val="0"/>
              </a:spcBef>
              <a:spcAft>
                <a:spcPct val="0"/>
              </a:spcAft>
              <a:buClrTx/>
              <a:buSzTx/>
              <a:tabLst>
                <a:tab pos="504825" algn="l"/>
              </a:tabLst>
            </a:pPr>
            <a:endParaRPr kumimoji="0" lang="nl-NL" sz="2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504825" algn="l"/>
              </a:tabLst>
            </a:pPr>
            <a:r>
              <a:rPr kumimoji="0" lang="en-US" sz="2400" b="0" i="0" u="none" strike="noStrike" cap="none" normalizeH="0" baseline="0" dirty="0" smtClean="0">
                <a:ln>
                  <a:noFill/>
                </a:ln>
                <a:solidFill>
                  <a:schemeClr val="tx1"/>
                </a:solidFill>
                <a:effectLst/>
                <a:ea typeface="Times New Roman" pitchFamily="18" charset="0"/>
                <a:cs typeface="Times New Roman" pitchFamily="18" charset="0"/>
              </a:rPr>
              <a:t> And the last step in this range of participation is co-production: the council and the people involved work together to realize the plans.</a:t>
            </a:r>
            <a:endParaRPr kumimoji="0" lang="en-US" sz="2400" b="0" i="0" u="none" strike="noStrike" cap="none" normalizeH="0" baseline="0" dirty="0" smtClean="0">
              <a:ln>
                <a:noFill/>
              </a:ln>
              <a:solidFill>
                <a:schemeClr val="tx1"/>
              </a:solidFill>
              <a:effectLst/>
              <a:cs typeface="Arial" pitchFamily="34" charset="0"/>
            </a:endParaRPr>
          </a:p>
        </p:txBody>
      </p:sp>
    </p:spTree>
    <p:extLst>
      <p:ext uri="{BB962C8B-B14F-4D97-AF65-F5344CB8AC3E}">
        <p14:creationId xmlns:p14="http://schemas.microsoft.com/office/powerpoint/2010/main" val="25701824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8</a:t>
            </a:fld>
            <a:endParaRPr lang="en-US"/>
          </a:p>
        </p:txBody>
      </p:sp>
      <p:sp>
        <p:nvSpPr>
          <p:cNvPr id="6" name="Rectangle 3"/>
          <p:cNvSpPr txBox="1">
            <a:spLocks noChangeArrowheads="1"/>
          </p:cNvSpPr>
          <p:nvPr/>
        </p:nvSpPr>
        <p:spPr>
          <a:xfrm>
            <a:off x="2261993" y="1006012"/>
            <a:ext cx="7561262" cy="4465637"/>
          </a:xfrm>
          <a:prstGeom prst="rect">
            <a:avLst/>
          </a:prstGeom>
          <a:solidFill>
            <a:schemeClr val="accent1">
              <a:lumMod val="60000"/>
              <a:lumOff val="40000"/>
            </a:schemeClr>
          </a:solidFill>
        </p:spPr>
        <p:txBody>
          <a:bodyPr/>
          <a:lstStyle/>
          <a:p>
            <a:pPr marL="342900" indent="-342900" algn="ctr">
              <a:spcBef>
                <a:spcPct val="20000"/>
              </a:spcBef>
              <a:defRPr/>
            </a:pPr>
            <a:r>
              <a:rPr lang="en-GB" sz="2800" kern="0" dirty="0">
                <a:solidFill>
                  <a:schemeClr val="bg1"/>
                </a:solidFill>
                <a:latin typeface="Calibri" pitchFamily="34" charset="0"/>
                <a:ea typeface="Verdana" pitchFamily="34" charset="0"/>
                <a:cs typeface="Calibri" pitchFamily="34" charset="0"/>
              </a:rPr>
              <a:t>PILOT TOWN REFERENCE PLAN</a:t>
            </a:r>
          </a:p>
          <a:p>
            <a:pPr marL="342900" indent="-342900">
              <a:spcBef>
                <a:spcPct val="20000"/>
              </a:spcBef>
              <a:buFont typeface="Arial" pitchFamily="34" charset="0"/>
              <a:buChar char="•"/>
              <a:defRPr/>
            </a:pPr>
            <a:endParaRPr lang="en-GB" sz="2000" b="1" kern="0" dirty="0">
              <a:solidFill>
                <a:schemeClr val="bg1"/>
              </a:solidFill>
              <a:latin typeface="Calibri" pitchFamily="34" charset="0"/>
              <a:ea typeface="Verdana" pitchFamily="34" charset="0"/>
              <a:cs typeface="Calibri" pitchFamily="34" charset="0"/>
            </a:endParaRPr>
          </a:p>
          <a:p>
            <a:pPr marL="342900" indent="-342900">
              <a:spcBef>
                <a:spcPct val="20000"/>
              </a:spcBef>
              <a:buFont typeface="Arial" pitchFamily="34" charset="0"/>
              <a:buChar char="•"/>
              <a:defRPr/>
            </a:pPr>
            <a:r>
              <a:rPr lang="en-GB" sz="2400" kern="0" dirty="0">
                <a:solidFill>
                  <a:schemeClr val="bg1"/>
                </a:solidFill>
                <a:latin typeface="Calibri" pitchFamily="34" charset="0"/>
                <a:ea typeface="Verdana" pitchFamily="34" charset="0"/>
                <a:cs typeface="Calibri" pitchFamily="34" charset="0"/>
              </a:rPr>
              <a:t>STEP 1. </a:t>
            </a:r>
            <a:r>
              <a:rPr lang="en-GB" sz="2400" kern="0" dirty="0" smtClean="0">
                <a:solidFill>
                  <a:schemeClr val="bg1"/>
                </a:solidFill>
                <a:latin typeface="Calibri" pitchFamily="34" charset="0"/>
                <a:ea typeface="Verdana" pitchFamily="34" charset="0"/>
                <a:cs typeface="Calibri" pitchFamily="34" charset="0"/>
              </a:rPr>
              <a:t>- ANALYSIS </a:t>
            </a:r>
            <a:r>
              <a:rPr lang="en-GB" sz="2400" kern="0" dirty="0">
                <a:solidFill>
                  <a:schemeClr val="bg1"/>
                </a:solidFill>
                <a:latin typeface="Calibri" pitchFamily="34" charset="0"/>
                <a:ea typeface="Verdana" pitchFamily="34" charset="0"/>
                <a:cs typeface="Calibri" pitchFamily="34" charset="0"/>
              </a:rPr>
              <a:t>OF KEY URBAN ISSUES</a:t>
            </a:r>
          </a:p>
          <a:p>
            <a:pPr marL="342900" indent="-342900">
              <a:spcBef>
                <a:spcPct val="20000"/>
              </a:spcBef>
              <a:buFont typeface="Arial" pitchFamily="34" charset="0"/>
              <a:buChar char="•"/>
              <a:defRPr/>
            </a:pPr>
            <a:endParaRPr lang="en-GB" sz="2400" kern="0" dirty="0">
              <a:solidFill>
                <a:schemeClr val="bg1"/>
              </a:solidFill>
              <a:latin typeface="Calibri" pitchFamily="34" charset="0"/>
              <a:ea typeface="Verdana" pitchFamily="34" charset="0"/>
              <a:cs typeface="Calibri" pitchFamily="34" charset="0"/>
            </a:endParaRPr>
          </a:p>
          <a:p>
            <a:pPr marL="342900" indent="-342900">
              <a:spcBef>
                <a:spcPct val="20000"/>
              </a:spcBef>
              <a:buFont typeface="Arial" pitchFamily="34" charset="0"/>
              <a:buChar char="•"/>
              <a:defRPr/>
            </a:pPr>
            <a:r>
              <a:rPr lang="en-GB" sz="2400" kern="0" dirty="0">
                <a:solidFill>
                  <a:schemeClr val="bg1"/>
                </a:solidFill>
                <a:latin typeface="Calibri" pitchFamily="34" charset="0"/>
                <a:ea typeface="Verdana" pitchFamily="34" charset="0"/>
                <a:cs typeface="Calibri" pitchFamily="34" charset="0"/>
              </a:rPr>
              <a:t>STEP 2. </a:t>
            </a:r>
            <a:r>
              <a:rPr lang="en-GB" sz="2400" kern="0" dirty="0" smtClean="0">
                <a:solidFill>
                  <a:schemeClr val="bg1"/>
                </a:solidFill>
                <a:latin typeface="Calibri" pitchFamily="34" charset="0"/>
                <a:ea typeface="Verdana" pitchFamily="34" charset="0"/>
                <a:cs typeface="Calibri" pitchFamily="34" charset="0"/>
              </a:rPr>
              <a:t>- ESTABLISHING </a:t>
            </a:r>
            <a:r>
              <a:rPr lang="en-GB" sz="2400" kern="0" dirty="0">
                <a:solidFill>
                  <a:schemeClr val="bg1"/>
                </a:solidFill>
                <a:latin typeface="Calibri" pitchFamily="34" charset="0"/>
                <a:ea typeface="Verdana" pitchFamily="34" charset="0"/>
                <a:cs typeface="Calibri" pitchFamily="34" charset="0"/>
              </a:rPr>
              <a:t>A SHARED VISION AND OPERATIONAL OBJECTIVES</a:t>
            </a:r>
          </a:p>
          <a:p>
            <a:pPr marL="342900" indent="-342900">
              <a:spcBef>
                <a:spcPct val="20000"/>
              </a:spcBef>
              <a:buFont typeface="Arial" pitchFamily="34" charset="0"/>
              <a:buChar char="•"/>
              <a:defRPr/>
            </a:pPr>
            <a:endParaRPr lang="en-GB" sz="2400" kern="0" dirty="0">
              <a:solidFill>
                <a:schemeClr val="bg1"/>
              </a:solidFill>
              <a:latin typeface="Calibri" pitchFamily="34" charset="0"/>
              <a:ea typeface="Verdana" pitchFamily="34" charset="0"/>
              <a:cs typeface="Calibri" pitchFamily="34" charset="0"/>
            </a:endParaRPr>
          </a:p>
          <a:p>
            <a:pPr marL="342900" indent="-342900">
              <a:spcBef>
                <a:spcPct val="20000"/>
              </a:spcBef>
              <a:buFont typeface="Arial" pitchFamily="34" charset="0"/>
              <a:buChar char="•"/>
              <a:defRPr/>
            </a:pPr>
            <a:r>
              <a:rPr lang="en-GB" sz="2400" kern="0" dirty="0">
                <a:solidFill>
                  <a:schemeClr val="bg1"/>
                </a:solidFill>
                <a:latin typeface="Calibri" pitchFamily="34" charset="0"/>
                <a:ea typeface="Verdana" pitchFamily="34" charset="0"/>
                <a:cs typeface="Calibri" pitchFamily="34" charset="0"/>
              </a:rPr>
              <a:t>STEP 3. </a:t>
            </a:r>
            <a:r>
              <a:rPr lang="en-GB" sz="2400" kern="0" dirty="0" smtClean="0">
                <a:solidFill>
                  <a:schemeClr val="bg1"/>
                </a:solidFill>
                <a:latin typeface="Calibri" pitchFamily="34" charset="0"/>
                <a:ea typeface="Verdana" pitchFamily="34" charset="0"/>
                <a:cs typeface="Calibri" pitchFamily="34" charset="0"/>
              </a:rPr>
              <a:t>- DRAWING </a:t>
            </a:r>
            <a:r>
              <a:rPr lang="en-GB" sz="2400" kern="0" dirty="0">
                <a:solidFill>
                  <a:schemeClr val="bg1"/>
                </a:solidFill>
                <a:latin typeface="Calibri" pitchFamily="34" charset="0"/>
                <a:ea typeface="Verdana" pitchFamily="34" charset="0"/>
                <a:cs typeface="Calibri" pitchFamily="34" charset="0"/>
              </a:rPr>
              <a:t>UP A CATALOGUE OF ACTIONS DESIGNED TO TACKLE PRIORITY ISSUES AND ACHIEVE OPERATIONAL OBJECTIVES</a:t>
            </a:r>
          </a:p>
          <a:p>
            <a:pPr marL="342900" indent="-342900">
              <a:spcBef>
                <a:spcPct val="20000"/>
              </a:spcBef>
              <a:buFont typeface="Arial" pitchFamily="34" charset="0"/>
              <a:buChar char="•"/>
              <a:defRPr/>
            </a:pPr>
            <a:endParaRPr lang="en-GB" sz="2000" b="1" kern="0" dirty="0">
              <a:solidFill>
                <a:schemeClr val="bg1"/>
              </a:solidFill>
              <a:latin typeface="Verdana" pitchFamily="34" charset="0"/>
              <a:ea typeface="Verdana" pitchFamily="34" charset="0"/>
              <a:cs typeface="Verdana" pitchFamily="34" charset="0"/>
            </a:endParaRPr>
          </a:p>
          <a:p>
            <a:pPr marL="342900" indent="-342900">
              <a:spcBef>
                <a:spcPct val="20000"/>
              </a:spcBef>
              <a:defRPr/>
            </a:pPr>
            <a:endParaRPr lang="en-GB" sz="2000" kern="0" dirty="0">
              <a:solidFill>
                <a:schemeClr val="bg1"/>
              </a:solidFill>
              <a:latin typeface="Verdana" pitchFamily="34" charset="0"/>
              <a:ea typeface="Verdana" pitchFamily="34" charset="0"/>
              <a:cs typeface="Verdana" pitchFamily="34" charset="0"/>
            </a:endParaRPr>
          </a:p>
          <a:p>
            <a:pPr marL="342900" indent="-342900">
              <a:spcBef>
                <a:spcPct val="20000"/>
              </a:spcBef>
              <a:buFontTx/>
              <a:buChar char="-"/>
              <a:defRPr/>
            </a:pPr>
            <a:endParaRPr lang="en-GB" kern="0" dirty="0">
              <a:solidFill>
                <a:srgbClr val="FFC000"/>
              </a:solidFill>
              <a:latin typeface="Verdana" pitchFamily="34" charset="0"/>
              <a:ea typeface="Verdana" pitchFamily="34" charset="0"/>
              <a:cs typeface="Verdana" pitchFamily="34" charset="0"/>
            </a:endParaRPr>
          </a:p>
        </p:txBody>
      </p:sp>
      <p:sp>
        <p:nvSpPr>
          <p:cNvPr id="8" name="Title 1"/>
          <p:cNvSpPr>
            <a:spLocks noGrp="1"/>
          </p:cNvSpPr>
          <p:nvPr>
            <p:ph type="title"/>
          </p:nvPr>
        </p:nvSpPr>
        <p:spPr>
          <a:xfrm>
            <a:off x="2194560" y="0"/>
            <a:ext cx="7793502" cy="801858"/>
          </a:xfrm>
        </p:spPr>
        <p:txBody>
          <a:bodyPr/>
          <a:lstStyle/>
          <a:p>
            <a:r>
              <a:rPr lang="en-US" sz="3600" b="1" dirty="0" smtClean="0"/>
              <a:t>PLANNING PHASE</a:t>
            </a:r>
            <a:endParaRPr lang="en-US" b="1" dirty="0"/>
          </a:p>
        </p:txBody>
      </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80</a:t>
            </a:fld>
            <a:endParaRPr lang="en-US"/>
          </a:p>
        </p:txBody>
      </p:sp>
      <p:graphicFrame>
        <p:nvGraphicFramePr>
          <p:cNvPr id="7" name="Tabel 6"/>
          <p:cNvGraphicFramePr>
            <a:graphicFrameLocks noGrp="1"/>
          </p:cNvGraphicFramePr>
          <p:nvPr/>
        </p:nvGraphicFramePr>
        <p:xfrm>
          <a:off x="815926" y="1856935"/>
          <a:ext cx="10564837" cy="3931920"/>
        </p:xfrm>
        <a:graphic>
          <a:graphicData uri="http://schemas.openxmlformats.org/drawingml/2006/table">
            <a:tbl>
              <a:tblPr/>
              <a:tblGrid>
                <a:gridCol w="5281827"/>
                <a:gridCol w="5283010"/>
              </a:tblGrid>
              <a:tr h="131396">
                <a:tc>
                  <a:txBody>
                    <a:bodyPr/>
                    <a:lstStyle/>
                    <a:p>
                      <a:pPr>
                        <a:spcAft>
                          <a:spcPts val="0"/>
                        </a:spcAft>
                      </a:pPr>
                      <a:r>
                        <a:rPr lang="nl-NL" sz="1800" i="1" dirty="0" err="1">
                          <a:latin typeface="Arial"/>
                          <a:ea typeface="Times New Roman"/>
                          <a:cs typeface="Times New Roman"/>
                        </a:rPr>
                        <a:t>Communication</a:t>
                      </a:r>
                      <a:endParaRPr lang="nl-NL" sz="18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1800" i="1" dirty="0" err="1">
                          <a:latin typeface="Arial"/>
                          <a:ea typeface="Times New Roman"/>
                          <a:cs typeface="Times New Roman"/>
                        </a:rPr>
                        <a:t>Municipal</a:t>
                      </a:r>
                      <a:r>
                        <a:rPr lang="nl-NL" sz="1800" i="1" dirty="0">
                          <a:latin typeface="Arial"/>
                          <a:ea typeface="Times New Roman"/>
                          <a:cs typeface="Times New Roman"/>
                        </a:rPr>
                        <a:t> </a:t>
                      </a:r>
                      <a:r>
                        <a:rPr lang="nl-NL" sz="1800" i="1" dirty="0" err="1">
                          <a:latin typeface="Arial"/>
                          <a:ea typeface="Times New Roman"/>
                          <a:cs typeface="Times New Roman"/>
                        </a:rPr>
                        <a:t>organization</a:t>
                      </a:r>
                      <a:endParaRPr lang="nl-NL" sz="18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1186">
                <a:tc>
                  <a:txBody>
                    <a:bodyPr/>
                    <a:lstStyle/>
                    <a:p>
                      <a:pPr marL="342900" lvl="0" indent="-342900">
                        <a:spcAft>
                          <a:spcPts val="0"/>
                        </a:spcAft>
                        <a:buFont typeface="Wingdings"/>
                        <a:buChar char=""/>
                        <a:tabLst>
                          <a:tab pos="215900" algn="l"/>
                        </a:tabLst>
                      </a:pPr>
                      <a:r>
                        <a:rPr lang="en-US" sz="1600" dirty="0">
                          <a:latin typeface="Arial"/>
                          <a:ea typeface="Times New Roman"/>
                          <a:cs typeface="Times New Roman"/>
                        </a:rPr>
                        <a:t>inform the people about the method as a </a:t>
                      </a:r>
                      <a:r>
                        <a:rPr lang="en-US" sz="1600" dirty="0" smtClean="0">
                          <a:latin typeface="Arial"/>
                          <a:ea typeface="Times New Roman"/>
                          <a:cs typeface="Times New Roman"/>
                        </a:rPr>
                        <a:t>whole</a:t>
                      </a:r>
                    </a:p>
                    <a:p>
                      <a:pPr marL="342900" lvl="0" indent="-342900">
                        <a:spcAft>
                          <a:spcPts val="0"/>
                        </a:spcAft>
                        <a:buFont typeface="Wingdings"/>
                        <a:buNone/>
                        <a:tabLst>
                          <a:tab pos="215900" algn="l"/>
                        </a:tabLst>
                      </a:pPr>
                      <a:endParaRPr lang="nl-NL" sz="1600" dirty="0">
                        <a:latin typeface="Arial"/>
                        <a:ea typeface="Times New Roman"/>
                        <a:cs typeface="Times New Roman"/>
                      </a:endParaRPr>
                    </a:p>
                    <a:p>
                      <a:pPr marL="342900" lvl="0" indent="-342900">
                        <a:spcAft>
                          <a:spcPts val="0"/>
                        </a:spcAft>
                        <a:buFont typeface="Wingdings"/>
                        <a:buChar char=""/>
                        <a:tabLst>
                          <a:tab pos="215900" algn="l"/>
                        </a:tabLst>
                      </a:pPr>
                      <a:r>
                        <a:rPr lang="en-US" sz="1600" dirty="0">
                          <a:latin typeface="Arial"/>
                          <a:ea typeface="Times New Roman"/>
                          <a:cs typeface="Times New Roman"/>
                        </a:rPr>
                        <a:t>invite the people to propose plans for a better city / </a:t>
                      </a:r>
                      <a:r>
                        <a:rPr lang="en-US" sz="1600" dirty="0" err="1">
                          <a:latin typeface="Arial"/>
                          <a:ea typeface="Times New Roman"/>
                          <a:cs typeface="Times New Roman"/>
                        </a:rPr>
                        <a:t>neighbourhood</a:t>
                      </a:r>
                      <a:r>
                        <a:rPr lang="en-US" sz="1600" dirty="0">
                          <a:latin typeface="Arial"/>
                          <a:ea typeface="Times New Roman"/>
                          <a:cs typeface="Times New Roman"/>
                        </a:rPr>
                        <a:t> / </a:t>
                      </a:r>
                      <a:r>
                        <a:rPr lang="en-US" sz="1600" dirty="0" smtClean="0">
                          <a:latin typeface="Arial"/>
                          <a:ea typeface="Times New Roman"/>
                          <a:cs typeface="Times New Roman"/>
                        </a:rPr>
                        <a:t>…..</a:t>
                      </a:r>
                    </a:p>
                    <a:p>
                      <a:pPr marL="342900" lvl="0" indent="-342900">
                        <a:spcAft>
                          <a:spcPts val="0"/>
                        </a:spcAft>
                        <a:buFont typeface="Wingdings"/>
                        <a:buNone/>
                        <a:tabLst>
                          <a:tab pos="215900" algn="l"/>
                        </a:tabLst>
                      </a:pPr>
                      <a:endParaRPr lang="nl-NL" sz="1600" dirty="0">
                        <a:latin typeface="Arial"/>
                        <a:ea typeface="Times New Roman"/>
                        <a:cs typeface="Times New Roman"/>
                      </a:endParaRPr>
                    </a:p>
                    <a:p>
                      <a:pPr marL="342900" lvl="0" indent="-342900">
                        <a:spcAft>
                          <a:spcPts val="0"/>
                        </a:spcAft>
                        <a:buFont typeface="Wingdings"/>
                        <a:buChar char=""/>
                        <a:tabLst>
                          <a:tab pos="215900" algn="l"/>
                        </a:tabLst>
                      </a:pPr>
                      <a:r>
                        <a:rPr lang="en-US" sz="1600" dirty="0">
                          <a:latin typeface="Arial"/>
                          <a:ea typeface="Times New Roman"/>
                          <a:cs typeface="Times New Roman"/>
                        </a:rPr>
                        <a:t>inform them about the rules and </a:t>
                      </a:r>
                      <a:r>
                        <a:rPr lang="en-US" sz="1600" dirty="0" smtClean="0">
                          <a:latin typeface="Arial"/>
                          <a:ea typeface="Times New Roman"/>
                          <a:cs typeface="Times New Roman"/>
                        </a:rPr>
                        <a:t>criteria</a:t>
                      </a:r>
                    </a:p>
                    <a:p>
                      <a:pPr marL="342900" lvl="0" indent="-342900">
                        <a:spcAft>
                          <a:spcPts val="0"/>
                        </a:spcAft>
                        <a:buFont typeface="Wingdings"/>
                        <a:buNone/>
                        <a:tabLst>
                          <a:tab pos="215900" algn="l"/>
                        </a:tabLst>
                      </a:pPr>
                      <a:endParaRPr lang="nl-NL" sz="1600" dirty="0">
                        <a:latin typeface="Arial"/>
                        <a:ea typeface="Times New Roman"/>
                        <a:cs typeface="Times New Roman"/>
                      </a:endParaRPr>
                    </a:p>
                    <a:p>
                      <a:pPr marL="342900" lvl="0" indent="-342900">
                        <a:spcAft>
                          <a:spcPts val="0"/>
                        </a:spcAft>
                        <a:buFont typeface="Wingdings"/>
                        <a:buChar char=""/>
                        <a:tabLst>
                          <a:tab pos="215900" algn="l"/>
                        </a:tabLst>
                      </a:pPr>
                      <a:r>
                        <a:rPr lang="en-US" sz="1600" dirty="0">
                          <a:latin typeface="Arial"/>
                          <a:ea typeface="Times New Roman"/>
                          <a:cs typeface="Times New Roman"/>
                        </a:rPr>
                        <a:t>make a comparable description of all the plans, that are positively judged by the jury and bring them together in a brochure for all the inhabitants</a:t>
                      </a:r>
                      <a:endParaRPr lang="nl-NL" sz="16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Wingdings"/>
                        <a:buChar char=""/>
                        <a:tabLst>
                          <a:tab pos="215900" algn="l"/>
                        </a:tabLst>
                      </a:pPr>
                      <a:r>
                        <a:rPr lang="en-US" sz="1600" dirty="0">
                          <a:latin typeface="Arial"/>
                          <a:ea typeface="Times New Roman"/>
                          <a:cs typeface="Times New Roman"/>
                        </a:rPr>
                        <a:t>make rules: for example: 'commercial organizations cannot participate' or 'a person or organization cannot bring up more than one </a:t>
                      </a:r>
                      <a:r>
                        <a:rPr lang="en-US" sz="1600" dirty="0" smtClean="0">
                          <a:latin typeface="Arial"/>
                          <a:ea typeface="Times New Roman"/>
                          <a:cs typeface="Times New Roman"/>
                        </a:rPr>
                        <a:t>plan</a:t>
                      </a:r>
                    </a:p>
                    <a:p>
                      <a:pPr marL="342900" lvl="0" indent="-342900">
                        <a:spcAft>
                          <a:spcPts val="0"/>
                        </a:spcAft>
                        <a:buFont typeface="Wingdings"/>
                        <a:buNone/>
                        <a:tabLst>
                          <a:tab pos="215900" algn="l"/>
                        </a:tabLst>
                      </a:pPr>
                      <a:r>
                        <a:rPr lang="en-US" sz="1600" dirty="0" smtClean="0">
                          <a:latin typeface="Arial"/>
                          <a:ea typeface="Times New Roman"/>
                          <a:cs typeface="Times New Roman"/>
                        </a:rPr>
                        <a:t>'</a:t>
                      </a:r>
                      <a:endParaRPr lang="nl-NL" sz="1600" dirty="0">
                        <a:latin typeface="Arial"/>
                        <a:ea typeface="Times New Roman"/>
                        <a:cs typeface="Times New Roman"/>
                      </a:endParaRPr>
                    </a:p>
                    <a:p>
                      <a:pPr marL="342900" lvl="0" indent="-342900">
                        <a:spcAft>
                          <a:spcPts val="0"/>
                        </a:spcAft>
                        <a:buFont typeface="Wingdings"/>
                        <a:buChar char=""/>
                        <a:tabLst>
                          <a:tab pos="215900" algn="l"/>
                        </a:tabLst>
                      </a:pPr>
                      <a:r>
                        <a:rPr lang="en-US" sz="1600" dirty="0">
                          <a:latin typeface="Arial"/>
                          <a:ea typeface="Times New Roman"/>
                          <a:cs typeface="Times New Roman"/>
                        </a:rPr>
                        <a:t>determine criteria for the plans: for example: 'not conflicting with existing municipal policy', a financial maximum budget, plans must be achievable within a certain period of time, etc</a:t>
                      </a:r>
                      <a:r>
                        <a:rPr lang="en-US" sz="1600" dirty="0" smtClean="0">
                          <a:latin typeface="Arial"/>
                          <a:ea typeface="Times New Roman"/>
                          <a:cs typeface="Times New Roman"/>
                        </a:rPr>
                        <a:t>.</a:t>
                      </a:r>
                    </a:p>
                    <a:p>
                      <a:pPr marL="342900" lvl="0" indent="-342900">
                        <a:spcAft>
                          <a:spcPts val="0"/>
                        </a:spcAft>
                        <a:buFont typeface="Wingdings"/>
                        <a:buNone/>
                        <a:tabLst>
                          <a:tab pos="215900" algn="l"/>
                        </a:tabLst>
                      </a:pPr>
                      <a:endParaRPr lang="nl-NL" sz="1600" dirty="0">
                        <a:latin typeface="Arial"/>
                        <a:ea typeface="Times New Roman"/>
                        <a:cs typeface="Times New Roman"/>
                      </a:endParaRPr>
                    </a:p>
                    <a:p>
                      <a:pPr marL="342900" lvl="0" indent="-342900">
                        <a:spcAft>
                          <a:spcPts val="0"/>
                        </a:spcAft>
                        <a:buFont typeface="Wingdings"/>
                        <a:buChar char=""/>
                        <a:tabLst>
                          <a:tab pos="215900" algn="l"/>
                        </a:tabLst>
                      </a:pPr>
                      <a:r>
                        <a:rPr lang="en-US" sz="1600" dirty="0">
                          <a:latin typeface="Arial"/>
                          <a:ea typeface="Times New Roman"/>
                          <a:cs typeface="Times New Roman"/>
                        </a:rPr>
                        <a:t>prepare the civil servants to screen the plans and proposals of the people with the </a:t>
                      </a:r>
                      <a:r>
                        <a:rPr lang="en-US" sz="1600" dirty="0" smtClean="0">
                          <a:latin typeface="Arial"/>
                          <a:ea typeface="Times New Roman"/>
                          <a:cs typeface="Times New Roman"/>
                        </a:rPr>
                        <a:t>criteria</a:t>
                      </a:r>
                    </a:p>
                    <a:p>
                      <a:pPr marL="342900" lvl="0" indent="-342900">
                        <a:spcAft>
                          <a:spcPts val="0"/>
                        </a:spcAft>
                        <a:buFont typeface="Wingdings"/>
                        <a:buNone/>
                        <a:tabLst>
                          <a:tab pos="215900" algn="l"/>
                        </a:tabLst>
                      </a:pPr>
                      <a:endParaRPr lang="nl-NL" sz="1600" dirty="0">
                        <a:latin typeface="Arial"/>
                        <a:ea typeface="Times New Roman"/>
                        <a:cs typeface="Times New Roman"/>
                      </a:endParaRPr>
                    </a:p>
                    <a:p>
                      <a:pPr marL="342900" lvl="0" indent="-342900">
                        <a:spcAft>
                          <a:spcPts val="0"/>
                        </a:spcAft>
                        <a:buFont typeface="Wingdings"/>
                        <a:buChar char=""/>
                        <a:tabLst>
                          <a:tab pos="215900" algn="l"/>
                        </a:tabLst>
                      </a:pPr>
                      <a:r>
                        <a:rPr lang="en-US" sz="1600" dirty="0">
                          <a:latin typeface="Arial"/>
                          <a:ea typeface="Times New Roman"/>
                          <a:cs typeface="Times New Roman"/>
                        </a:rPr>
                        <a:t>form a kind of jury, consisting of council members and VIPS,  to judge all the plans the people bring up, with reference to the screening by the civil servants</a:t>
                      </a:r>
                      <a:endParaRPr lang="nl-NL" sz="16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Title 1"/>
          <p:cNvSpPr>
            <a:spLocks noGrp="1"/>
          </p:cNvSpPr>
          <p:nvPr>
            <p:ph type="title"/>
          </p:nvPr>
        </p:nvSpPr>
        <p:spPr>
          <a:xfrm>
            <a:off x="2278965" y="407328"/>
            <a:ext cx="7624690" cy="1325563"/>
          </a:xfrm>
        </p:spPr>
        <p:txBody>
          <a:bodyPr>
            <a:normAutofit fontScale="90000"/>
          </a:bodyPr>
          <a:lstStyle/>
          <a:p>
            <a:r>
              <a:rPr lang="en-US" sz="3600" b="1" dirty="0" smtClean="0"/>
              <a:t>TIEL METHOD</a:t>
            </a:r>
            <a:br>
              <a:rPr lang="en-US" sz="3600" b="1" dirty="0" smtClean="0"/>
            </a:br>
            <a:r>
              <a:rPr lang="en-US" sz="3600" b="1" dirty="0" smtClean="0"/>
              <a:t/>
            </a:r>
            <a:br>
              <a:rPr lang="en-US" sz="3600" b="1" dirty="0" smtClean="0"/>
            </a:br>
            <a:r>
              <a:rPr lang="en-US" sz="2800" b="1" dirty="0" smtClean="0"/>
              <a:t>Phase 1 –  Gathering of ideas, proposals, plans</a:t>
            </a:r>
            <a:endParaRPr lang="en-US" sz="3600" b="1" dirty="0"/>
          </a:p>
        </p:txBody>
      </p:sp>
    </p:spTree>
    <p:extLst>
      <p:ext uri="{BB962C8B-B14F-4D97-AF65-F5344CB8AC3E}">
        <p14:creationId xmlns:p14="http://schemas.microsoft.com/office/powerpoint/2010/main" val="25701824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898" y="815291"/>
            <a:ext cx="7540283" cy="1325563"/>
          </a:xfrm>
        </p:spPr>
        <p:txBody>
          <a:bodyPr>
            <a:normAutofit fontScale="90000"/>
          </a:bodyPr>
          <a:lstStyle/>
          <a:p>
            <a:r>
              <a:rPr lang="en-US" sz="3600" b="1" dirty="0" smtClean="0"/>
              <a:t>TIEL METHOD</a:t>
            </a:r>
            <a:br>
              <a:rPr lang="en-US" sz="3600" b="1" dirty="0" smtClean="0"/>
            </a:br>
            <a:r>
              <a:rPr lang="en-US" sz="3600" b="1" dirty="0" smtClean="0"/>
              <a:t/>
            </a:r>
            <a:br>
              <a:rPr lang="en-US" sz="3600" b="1" dirty="0" smtClean="0"/>
            </a:br>
            <a:r>
              <a:rPr lang="en-US" sz="2800" b="1" dirty="0" smtClean="0"/>
              <a:t>Phase 2 –  Elections : Community choosing the winners, priorities</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81</a:t>
            </a:fld>
            <a:endParaRPr lang="en-US"/>
          </a:p>
        </p:txBody>
      </p:sp>
      <p:graphicFrame>
        <p:nvGraphicFramePr>
          <p:cNvPr id="7" name="Tabel 6"/>
          <p:cNvGraphicFramePr>
            <a:graphicFrameLocks noGrp="1"/>
          </p:cNvGraphicFramePr>
          <p:nvPr/>
        </p:nvGraphicFramePr>
        <p:xfrm>
          <a:off x="2335237" y="2363372"/>
          <a:ext cx="7680960" cy="3243385"/>
        </p:xfrm>
        <a:graphic>
          <a:graphicData uri="http://schemas.openxmlformats.org/drawingml/2006/table">
            <a:tbl>
              <a:tblPr/>
              <a:tblGrid>
                <a:gridCol w="3840075"/>
                <a:gridCol w="3840885"/>
              </a:tblGrid>
              <a:tr h="317305">
                <a:tc>
                  <a:txBody>
                    <a:bodyPr/>
                    <a:lstStyle/>
                    <a:p>
                      <a:pPr>
                        <a:spcAft>
                          <a:spcPts val="0"/>
                        </a:spcAft>
                      </a:pPr>
                      <a:r>
                        <a:rPr lang="nl-NL" sz="1600" i="1" dirty="0" err="1">
                          <a:latin typeface="Arial"/>
                          <a:ea typeface="Times New Roman"/>
                          <a:cs typeface="Times New Roman"/>
                        </a:rPr>
                        <a:t>Communication</a:t>
                      </a:r>
                      <a:endParaRPr lang="nl-NL" sz="16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1600" i="1" dirty="0" err="1">
                          <a:latin typeface="Arial"/>
                          <a:ea typeface="Times New Roman"/>
                          <a:cs typeface="Times New Roman"/>
                        </a:rPr>
                        <a:t>Municipal</a:t>
                      </a:r>
                      <a:r>
                        <a:rPr lang="nl-NL" sz="1600" i="1" dirty="0">
                          <a:latin typeface="Arial"/>
                          <a:ea typeface="Times New Roman"/>
                          <a:cs typeface="Times New Roman"/>
                        </a:rPr>
                        <a:t> </a:t>
                      </a:r>
                      <a:r>
                        <a:rPr lang="nl-NL" sz="1600" i="1" dirty="0" err="1">
                          <a:latin typeface="Arial"/>
                          <a:ea typeface="Times New Roman"/>
                          <a:cs typeface="Times New Roman"/>
                        </a:rPr>
                        <a:t>organization</a:t>
                      </a:r>
                      <a:endParaRPr lang="nl-NL" sz="16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8436">
                <a:tc>
                  <a:txBody>
                    <a:bodyPr/>
                    <a:lstStyle/>
                    <a:p>
                      <a:pPr marL="342900" lvl="0" indent="-342900">
                        <a:spcAft>
                          <a:spcPts val="0"/>
                        </a:spcAft>
                        <a:buFont typeface="Wingdings"/>
                        <a:buChar char=""/>
                        <a:tabLst>
                          <a:tab pos="215900" algn="l"/>
                        </a:tabLst>
                      </a:pPr>
                      <a:r>
                        <a:rPr lang="en-US" sz="1600" dirty="0">
                          <a:latin typeface="Arial"/>
                          <a:ea typeface="Times New Roman"/>
                          <a:cs typeface="Times New Roman"/>
                        </a:rPr>
                        <a:t>invoke people to make a choice out of the plans of their fellow citizens and in this way co-decide about the future of the </a:t>
                      </a:r>
                      <a:r>
                        <a:rPr lang="en-US" sz="1600" dirty="0" smtClean="0">
                          <a:latin typeface="Arial"/>
                          <a:ea typeface="Times New Roman"/>
                          <a:cs typeface="Times New Roman"/>
                        </a:rPr>
                        <a:t>town</a:t>
                      </a:r>
                    </a:p>
                    <a:p>
                      <a:pPr marL="342900" lvl="0" indent="-342900">
                        <a:spcAft>
                          <a:spcPts val="0"/>
                        </a:spcAft>
                        <a:buFont typeface="Wingdings"/>
                        <a:buNone/>
                        <a:tabLst>
                          <a:tab pos="215900" algn="l"/>
                        </a:tabLst>
                      </a:pPr>
                      <a:endParaRPr lang="nl-NL" sz="1600" dirty="0">
                        <a:latin typeface="Arial"/>
                        <a:ea typeface="Times New Roman"/>
                        <a:cs typeface="Times New Roman"/>
                      </a:endParaRPr>
                    </a:p>
                    <a:p>
                      <a:pPr marL="342900" lvl="0" indent="-342900">
                        <a:spcAft>
                          <a:spcPts val="0"/>
                        </a:spcAft>
                        <a:buFont typeface="Wingdings"/>
                        <a:buChar char=""/>
                        <a:tabLst>
                          <a:tab pos="215900" algn="l"/>
                        </a:tabLst>
                      </a:pPr>
                      <a:r>
                        <a:rPr lang="en-US" sz="1600" dirty="0">
                          <a:latin typeface="Arial"/>
                          <a:ea typeface="Times New Roman"/>
                          <a:cs typeface="Times New Roman"/>
                        </a:rPr>
                        <a:t>inform al the people which plans have </a:t>
                      </a:r>
                      <a:r>
                        <a:rPr lang="en-US" sz="1600" dirty="0" smtClean="0">
                          <a:latin typeface="Arial"/>
                          <a:ea typeface="Times New Roman"/>
                          <a:cs typeface="Times New Roman"/>
                        </a:rPr>
                        <a:t>won</a:t>
                      </a:r>
                    </a:p>
                    <a:p>
                      <a:pPr marL="342900" lvl="0" indent="-342900">
                        <a:spcAft>
                          <a:spcPts val="0"/>
                        </a:spcAft>
                        <a:buFont typeface="Wingdings"/>
                        <a:buNone/>
                        <a:tabLst>
                          <a:tab pos="215900" algn="l"/>
                        </a:tabLst>
                      </a:pPr>
                      <a:endParaRPr lang="nl-NL" sz="1600" dirty="0">
                        <a:latin typeface="Arial"/>
                        <a:ea typeface="Times New Roman"/>
                        <a:cs typeface="Times New Roman"/>
                      </a:endParaRPr>
                    </a:p>
                    <a:p>
                      <a:pPr marL="342900" lvl="0" indent="-342900">
                        <a:spcAft>
                          <a:spcPts val="0"/>
                        </a:spcAft>
                        <a:buFont typeface="Wingdings"/>
                        <a:buChar char=""/>
                        <a:tabLst>
                          <a:tab pos="215900" algn="l"/>
                        </a:tabLst>
                      </a:pPr>
                      <a:r>
                        <a:rPr lang="en-US" sz="1600" dirty="0">
                          <a:latin typeface="Arial"/>
                          <a:ea typeface="Times New Roman"/>
                          <a:cs typeface="Times New Roman"/>
                        </a:rPr>
                        <a:t>inform </a:t>
                      </a:r>
                      <a:r>
                        <a:rPr lang="en-US" sz="1600" dirty="0" smtClean="0">
                          <a:latin typeface="Arial"/>
                          <a:ea typeface="Times New Roman"/>
                          <a:cs typeface="Times New Roman"/>
                        </a:rPr>
                        <a:t>personally </a:t>
                      </a:r>
                      <a:r>
                        <a:rPr lang="en-US" sz="1600" dirty="0">
                          <a:latin typeface="Arial"/>
                          <a:ea typeface="Times New Roman"/>
                          <a:cs typeface="Times New Roman"/>
                        </a:rPr>
                        <a:t>the individuals who proposed the winning plans and those who proposed the other plans about the outcome of the elections</a:t>
                      </a:r>
                      <a:endParaRPr lang="nl-NL" sz="16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Wingdings"/>
                        <a:buChar char=""/>
                        <a:tabLst>
                          <a:tab pos="215900" algn="l"/>
                        </a:tabLst>
                      </a:pPr>
                      <a:r>
                        <a:rPr lang="en-US" sz="1600" dirty="0">
                          <a:latin typeface="Arial"/>
                          <a:ea typeface="Times New Roman"/>
                          <a:cs typeface="Times New Roman"/>
                        </a:rPr>
                        <a:t>for the involvement of the civil servants it is wise to let them participate in the organization of the </a:t>
                      </a:r>
                      <a:r>
                        <a:rPr lang="en-US" sz="1600" dirty="0" smtClean="0">
                          <a:latin typeface="Arial"/>
                          <a:ea typeface="Times New Roman"/>
                          <a:cs typeface="Times New Roman"/>
                        </a:rPr>
                        <a:t>elections</a:t>
                      </a:r>
                    </a:p>
                    <a:p>
                      <a:pPr marL="342900" lvl="0" indent="-342900">
                        <a:spcAft>
                          <a:spcPts val="0"/>
                        </a:spcAft>
                        <a:buFont typeface="Wingdings"/>
                        <a:buNone/>
                        <a:tabLst>
                          <a:tab pos="215900" algn="l"/>
                        </a:tabLst>
                      </a:pPr>
                      <a:endParaRPr lang="nl-NL" sz="1600" dirty="0">
                        <a:latin typeface="Arial"/>
                        <a:ea typeface="Times New Roman"/>
                        <a:cs typeface="Times New Roman"/>
                      </a:endParaRPr>
                    </a:p>
                    <a:p>
                      <a:pPr marL="342900" lvl="0" indent="-342900">
                        <a:spcAft>
                          <a:spcPts val="0"/>
                        </a:spcAft>
                        <a:buFont typeface="Wingdings"/>
                        <a:buChar char=""/>
                        <a:tabLst>
                          <a:tab pos="215900" algn="l"/>
                        </a:tabLst>
                      </a:pPr>
                      <a:r>
                        <a:rPr lang="en-US" sz="1600" dirty="0">
                          <a:latin typeface="Arial"/>
                          <a:ea typeface="Times New Roman"/>
                          <a:cs typeface="Times New Roman"/>
                        </a:rPr>
                        <a:t>after the elections there is the counting of the votes and the determination of the outcome: which plans got the most votes and can be realized </a:t>
                      </a:r>
                      <a:endParaRPr lang="nl-NL" sz="16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701824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82</a:t>
            </a:fld>
            <a:endParaRPr lang="en-US"/>
          </a:p>
        </p:txBody>
      </p:sp>
      <p:graphicFrame>
        <p:nvGraphicFramePr>
          <p:cNvPr id="6" name="Tabel 5"/>
          <p:cNvGraphicFramePr>
            <a:graphicFrameLocks noGrp="1"/>
          </p:cNvGraphicFramePr>
          <p:nvPr/>
        </p:nvGraphicFramePr>
        <p:xfrm>
          <a:off x="2518117" y="1885070"/>
          <a:ext cx="7211523" cy="3727833"/>
        </p:xfrm>
        <a:graphic>
          <a:graphicData uri="http://schemas.openxmlformats.org/drawingml/2006/table">
            <a:tbl>
              <a:tblPr/>
              <a:tblGrid>
                <a:gridCol w="3605382"/>
                <a:gridCol w="3606141"/>
              </a:tblGrid>
              <a:tr h="161884">
                <a:tc>
                  <a:txBody>
                    <a:bodyPr/>
                    <a:lstStyle/>
                    <a:p>
                      <a:pPr>
                        <a:spcAft>
                          <a:spcPts val="0"/>
                        </a:spcAft>
                      </a:pPr>
                      <a:r>
                        <a:rPr lang="nl-NL" sz="1800" i="1" dirty="0" err="1">
                          <a:latin typeface="Arial"/>
                          <a:ea typeface="Times New Roman"/>
                          <a:cs typeface="Times New Roman"/>
                        </a:rPr>
                        <a:t>Communication</a:t>
                      </a:r>
                      <a:endParaRPr lang="nl-NL" sz="18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1800" i="1" dirty="0" err="1">
                          <a:latin typeface="Arial"/>
                          <a:ea typeface="Times New Roman"/>
                          <a:cs typeface="Times New Roman"/>
                        </a:rPr>
                        <a:t>Municipal</a:t>
                      </a:r>
                      <a:r>
                        <a:rPr lang="nl-NL" sz="1800" i="1" dirty="0">
                          <a:latin typeface="Arial"/>
                          <a:ea typeface="Times New Roman"/>
                          <a:cs typeface="Times New Roman"/>
                        </a:rPr>
                        <a:t> </a:t>
                      </a:r>
                      <a:r>
                        <a:rPr lang="nl-NL" sz="1800" i="1" dirty="0" err="1">
                          <a:latin typeface="Arial"/>
                          <a:ea typeface="Times New Roman"/>
                          <a:cs typeface="Times New Roman"/>
                        </a:rPr>
                        <a:t>organization</a:t>
                      </a:r>
                      <a:endParaRPr lang="nl-NL" sz="18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53513">
                <a:tc>
                  <a:txBody>
                    <a:bodyPr/>
                    <a:lstStyle/>
                    <a:p>
                      <a:pPr marL="342900" lvl="0" indent="-342900">
                        <a:spcAft>
                          <a:spcPts val="0"/>
                        </a:spcAft>
                        <a:buFont typeface="Wingdings"/>
                        <a:buChar char=""/>
                        <a:tabLst>
                          <a:tab pos="215900" algn="l"/>
                        </a:tabLst>
                      </a:pPr>
                      <a:r>
                        <a:rPr lang="en-US" sz="1600" dirty="0">
                          <a:latin typeface="Arial"/>
                          <a:ea typeface="Times New Roman"/>
                          <a:cs typeface="Times New Roman"/>
                        </a:rPr>
                        <a:t>inform all the inhabitants on a regular basis about the progress in the realization of the winning </a:t>
                      </a:r>
                      <a:r>
                        <a:rPr lang="en-US" sz="1600" dirty="0" smtClean="0">
                          <a:latin typeface="Arial"/>
                          <a:ea typeface="Times New Roman"/>
                          <a:cs typeface="Times New Roman"/>
                        </a:rPr>
                        <a:t>plans</a:t>
                      </a:r>
                    </a:p>
                    <a:p>
                      <a:pPr marL="342900" lvl="0" indent="-342900">
                        <a:spcAft>
                          <a:spcPts val="0"/>
                        </a:spcAft>
                        <a:buFont typeface="Wingdings"/>
                        <a:buNone/>
                        <a:tabLst>
                          <a:tab pos="215900" algn="l"/>
                        </a:tabLst>
                      </a:pPr>
                      <a:endParaRPr lang="nl-NL" sz="1600" dirty="0">
                        <a:latin typeface="Arial"/>
                        <a:ea typeface="Times New Roman"/>
                        <a:cs typeface="Times New Roman"/>
                      </a:endParaRPr>
                    </a:p>
                    <a:p>
                      <a:pPr marL="342900" lvl="0" indent="-342900">
                        <a:spcAft>
                          <a:spcPts val="0"/>
                        </a:spcAft>
                        <a:buFont typeface="Wingdings"/>
                        <a:buChar char=""/>
                        <a:tabLst>
                          <a:tab pos="215900" algn="l"/>
                        </a:tabLst>
                      </a:pPr>
                      <a:r>
                        <a:rPr lang="en-US" sz="1600" dirty="0">
                          <a:latin typeface="Arial"/>
                          <a:ea typeface="Times New Roman"/>
                          <a:cs typeface="Times New Roman"/>
                        </a:rPr>
                        <a:t>stimulate and facilitate the inhabitants who are working out their plans to communicate by themselves with those people who have an </a:t>
                      </a:r>
                      <a:r>
                        <a:rPr lang="en-US" sz="1600" dirty="0" smtClean="0">
                          <a:latin typeface="Arial"/>
                          <a:ea typeface="Times New Roman"/>
                          <a:cs typeface="Times New Roman"/>
                        </a:rPr>
                        <a:t>interest</a:t>
                      </a:r>
                    </a:p>
                    <a:p>
                      <a:pPr marL="342900" lvl="0" indent="-342900">
                        <a:spcAft>
                          <a:spcPts val="0"/>
                        </a:spcAft>
                        <a:buFont typeface="Wingdings"/>
                        <a:buNone/>
                        <a:tabLst>
                          <a:tab pos="215900" algn="l"/>
                        </a:tabLst>
                      </a:pPr>
                      <a:endParaRPr lang="nl-NL" sz="1600" dirty="0">
                        <a:latin typeface="Arial"/>
                        <a:ea typeface="Times New Roman"/>
                        <a:cs typeface="Times New Roman"/>
                      </a:endParaRPr>
                    </a:p>
                    <a:p>
                      <a:pPr marL="342900" lvl="0" indent="-342900">
                        <a:spcAft>
                          <a:spcPts val="0"/>
                        </a:spcAft>
                        <a:buFont typeface="Wingdings"/>
                        <a:buChar char=""/>
                        <a:tabLst>
                          <a:tab pos="215900" algn="l"/>
                        </a:tabLst>
                      </a:pPr>
                      <a:r>
                        <a:rPr lang="en-US" sz="1600" dirty="0">
                          <a:latin typeface="Arial"/>
                          <a:ea typeface="Times New Roman"/>
                          <a:cs typeface="Times New Roman"/>
                        </a:rPr>
                        <a:t>organize a celebration when a plan is completely realized</a:t>
                      </a:r>
                      <a:endParaRPr lang="nl-NL" sz="16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Wingdings"/>
                        <a:buChar char=""/>
                        <a:tabLst>
                          <a:tab pos="215900" algn="l"/>
                        </a:tabLst>
                      </a:pPr>
                      <a:r>
                        <a:rPr lang="en-US" sz="1600" dirty="0">
                          <a:latin typeface="Arial"/>
                          <a:ea typeface="Times New Roman"/>
                          <a:cs typeface="Times New Roman"/>
                        </a:rPr>
                        <a:t>connect to each winning plan one civil servant as  facilitator and helping hand in the </a:t>
                      </a:r>
                      <a:r>
                        <a:rPr lang="en-US" sz="1600" dirty="0" smtClean="0">
                          <a:latin typeface="Arial"/>
                          <a:ea typeface="Times New Roman"/>
                          <a:cs typeface="Times New Roman"/>
                        </a:rPr>
                        <a:t>realization</a:t>
                      </a:r>
                    </a:p>
                    <a:p>
                      <a:pPr marL="342900" lvl="0" indent="-342900">
                        <a:spcAft>
                          <a:spcPts val="0"/>
                        </a:spcAft>
                        <a:buFont typeface="Wingdings"/>
                        <a:buNone/>
                        <a:tabLst>
                          <a:tab pos="215900" algn="l"/>
                        </a:tabLst>
                      </a:pPr>
                      <a:endParaRPr lang="nl-NL" sz="1600" dirty="0">
                        <a:latin typeface="Arial"/>
                        <a:ea typeface="Times New Roman"/>
                        <a:cs typeface="Times New Roman"/>
                      </a:endParaRPr>
                    </a:p>
                    <a:p>
                      <a:pPr marL="342900" lvl="0" indent="-342900">
                        <a:spcAft>
                          <a:spcPts val="0"/>
                        </a:spcAft>
                        <a:buFont typeface="Wingdings"/>
                        <a:buChar char=""/>
                        <a:tabLst>
                          <a:tab pos="215900" algn="l"/>
                        </a:tabLst>
                      </a:pPr>
                      <a:r>
                        <a:rPr lang="en-US" sz="1600" dirty="0">
                          <a:latin typeface="Arial"/>
                          <a:ea typeface="Times New Roman"/>
                          <a:cs typeface="Times New Roman"/>
                        </a:rPr>
                        <a:t>train the civil servants to be </a:t>
                      </a:r>
                      <a:r>
                        <a:rPr lang="en-US" sz="1600" dirty="0" smtClean="0">
                          <a:latin typeface="Arial"/>
                          <a:ea typeface="Times New Roman"/>
                          <a:cs typeface="Times New Roman"/>
                        </a:rPr>
                        <a:t>really </a:t>
                      </a:r>
                      <a:r>
                        <a:rPr lang="en-US" sz="1600" dirty="0">
                          <a:latin typeface="Arial"/>
                          <a:ea typeface="Times New Roman"/>
                          <a:cs typeface="Times New Roman"/>
                        </a:rPr>
                        <a:t>a servant and let the civilian lead the project of realization; not the municipality is in charge but the </a:t>
                      </a:r>
                      <a:r>
                        <a:rPr lang="en-US" sz="1600" dirty="0" smtClean="0">
                          <a:latin typeface="Arial"/>
                          <a:ea typeface="Times New Roman"/>
                          <a:cs typeface="Times New Roman"/>
                        </a:rPr>
                        <a:t>people</a:t>
                      </a:r>
                    </a:p>
                    <a:p>
                      <a:pPr marL="342900" lvl="0" indent="-342900">
                        <a:spcAft>
                          <a:spcPts val="0"/>
                        </a:spcAft>
                        <a:buFont typeface="Wingdings"/>
                        <a:buNone/>
                        <a:tabLst>
                          <a:tab pos="215900" algn="l"/>
                        </a:tabLst>
                      </a:pPr>
                      <a:endParaRPr lang="nl-NL" sz="1600" dirty="0">
                        <a:latin typeface="Arial"/>
                        <a:ea typeface="Times New Roman"/>
                        <a:cs typeface="Times New Roman"/>
                      </a:endParaRPr>
                    </a:p>
                    <a:p>
                      <a:pPr marL="342900" lvl="0" indent="-342900">
                        <a:spcAft>
                          <a:spcPts val="0"/>
                        </a:spcAft>
                        <a:buFont typeface="Wingdings"/>
                        <a:buChar char=""/>
                        <a:tabLst>
                          <a:tab pos="215900" algn="l"/>
                        </a:tabLst>
                      </a:pPr>
                      <a:r>
                        <a:rPr lang="en-US" sz="1600" dirty="0">
                          <a:latin typeface="Arial"/>
                          <a:ea typeface="Times New Roman"/>
                          <a:cs typeface="Times New Roman"/>
                        </a:rPr>
                        <a:t>keep the financial administration within the municipal organization</a:t>
                      </a:r>
                      <a:endParaRPr lang="nl-NL" sz="16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Title 1"/>
          <p:cNvSpPr>
            <a:spLocks noGrp="1"/>
          </p:cNvSpPr>
          <p:nvPr>
            <p:ph type="title"/>
          </p:nvPr>
        </p:nvSpPr>
        <p:spPr>
          <a:xfrm>
            <a:off x="2377440" y="365125"/>
            <a:ext cx="7399606" cy="1325563"/>
          </a:xfrm>
        </p:spPr>
        <p:txBody>
          <a:bodyPr>
            <a:normAutofit fontScale="90000"/>
          </a:bodyPr>
          <a:lstStyle/>
          <a:p>
            <a:r>
              <a:rPr lang="en-US" sz="3600" b="1" dirty="0" smtClean="0"/>
              <a:t>TIEL METHOD</a:t>
            </a:r>
            <a:br>
              <a:rPr lang="en-US" sz="3600" b="1" dirty="0" smtClean="0"/>
            </a:br>
            <a:r>
              <a:rPr lang="en-US" sz="3600" b="1" dirty="0" smtClean="0"/>
              <a:t/>
            </a:r>
            <a:br>
              <a:rPr lang="en-US" sz="3600" b="1" dirty="0" smtClean="0"/>
            </a:br>
            <a:r>
              <a:rPr lang="en-US" sz="2800" b="1" dirty="0" smtClean="0"/>
              <a:t>Phase 3 –  Implementation of the winning plans</a:t>
            </a:r>
            <a:endParaRPr lang="en-US" sz="3600" b="1" dirty="0"/>
          </a:p>
        </p:txBody>
      </p:sp>
    </p:spTree>
    <p:extLst>
      <p:ext uri="{BB962C8B-B14F-4D97-AF65-F5344CB8AC3E}">
        <p14:creationId xmlns:p14="http://schemas.microsoft.com/office/powerpoint/2010/main" val="25701824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8966" y="365125"/>
            <a:ext cx="7540283" cy="1325563"/>
          </a:xfrm>
        </p:spPr>
        <p:txBody>
          <a:bodyPr>
            <a:normAutofit/>
          </a:bodyPr>
          <a:lstStyle/>
          <a:p>
            <a:r>
              <a:rPr lang="en-US" sz="3600" b="1" dirty="0" smtClean="0"/>
              <a:t>TIEL METHOD: RESULTS</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83</a:t>
            </a:fld>
            <a:endParaRPr lang="en-US"/>
          </a:p>
        </p:txBody>
      </p:sp>
      <p:sp>
        <p:nvSpPr>
          <p:cNvPr id="10241" name="Rectangle 1"/>
          <p:cNvSpPr>
            <a:spLocks noChangeArrowheads="1"/>
          </p:cNvSpPr>
          <p:nvPr/>
        </p:nvSpPr>
        <p:spPr bwMode="auto">
          <a:xfrm>
            <a:off x="2025746" y="1345333"/>
            <a:ext cx="8215533" cy="44627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ea typeface="Times New Roman" pitchFamily="18" charset="0"/>
                <a:cs typeface="Times New Roman" pitchFamily="18" charset="0"/>
              </a:rPr>
              <a:t>The </a:t>
            </a:r>
            <a:r>
              <a:rPr kumimoji="0" lang="en-US" sz="2800" b="0" i="0" u="none" strike="noStrike" cap="none" normalizeH="0" baseline="0" dirty="0" err="1" smtClean="0">
                <a:ln>
                  <a:noFill/>
                </a:ln>
                <a:solidFill>
                  <a:schemeClr val="tx1"/>
                </a:solidFill>
                <a:effectLst/>
                <a:ea typeface="Times New Roman" pitchFamily="18" charset="0"/>
                <a:cs typeface="Times New Roman" pitchFamily="18" charset="0"/>
              </a:rPr>
              <a:t>Tiel</a:t>
            </a:r>
            <a:r>
              <a:rPr kumimoji="0" lang="en-US" sz="2800" b="0" i="0" u="none" strike="noStrike" cap="none" normalizeH="0" baseline="0" dirty="0" smtClean="0">
                <a:ln>
                  <a:noFill/>
                </a:ln>
                <a:solidFill>
                  <a:schemeClr val="tx1"/>
                </a:solidFill>
                <a:effectLst/>
                <a:ea typeface="Times New Roman" pitchFamily="18" charset="0"/>
                <a:cs typeface="Times New Roman" pitchFamily="18" charset="0"/>
              </a:rPr>
              <a:t> Method had a lot of results. The people of </a:t>
            </a:r>
            <a:r>
              <a:rPr kumimoji="0" lang="en-US" sz="2800" b="0" i="0" u="none" strike="noStrike" cap="none" normalizeH="0" baseline="0" dirty="0" err="1" smtClean="0">
                <a:ln>
                  <a:noFill/>
                </a:ln>
                <a:solidFill>
                  <a:schemeClr val="tx1"/>
                </a:solidFill>
                <a:effectLst/>
                <a:ea typeface="Times New Roman" pitchFamily="18" charset="0"/>
                <a:cs typeface="Times New Roman" pitchFamily="18" charset="0"/>
              </a:rPr>
              <a:t>Tiel</a:t>
            </a:r>
            <a:r>
              <a:rPr kumimoji="0" lang="en-US" sz="2800" b="0" i="0" u="none" strike="noStrike" cap="none" normalizeH="0" baseline="0" dirty="0" smtClean="0">
                <a:ln>
                  <a:noFill/>
                </a:ln>
                <a:solidFill>
                  <a:schemeClr val="tx1"/>
                </a:solidFill>
                <a:effectLst/>
                <a:ea typeface="Times New Roman" pitchFamily="18" charset="0"/>
                <a:cs typeface="Times New Roman" pitchFamily="18" charset="0"/>
              </a:rPr>
              <a:t> have realized</a:t>
            </a: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400" b="0" i="0" u="none" strike="noStrike" cap="none" normalizeH="0" baseline="0" dirty="0" smtClean="0">
                <a:ln>
                  <a:noFill/>
                </a:ln>
                <a:solidFill>
                  <a:schemeClr val="tx1"/>
                </a:solidFill>
                <a:effectLst/>
                <a:ea typeface="Times New Roman" pitchFamily="18" charset="0"/>
                <a:cs typeface="Times New Roman" pitchFamily="18" charset="0"/>
              </a:rPr>
              <a:t>   several new playgrounds for children</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400" b="0" i="0" u="none" strike="noStrike" cap="none" normalizeH="0" baseline="0" dirty="0" smtClean="0">
                <a:ln>
                  <a:noFill/>
                </a:ln>
                <a:solidFill>
                  <a:schemeClr val="tx1"/>
                </a:solidFill>
                <a:effectLst/>
                <a:ea typeface="Times New Roman" pitchFamily="18" charset="0"/>
                <a:cs typeface="Times New Roman" pitchFamily="18" charset="0"/>
              </a:rPr>
              <a:t>   a restaurant run by mentally disabled people</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400" b="0" i="0" u="none" strike="noStrike" cap="none" normalizeH="0" baseline="0" dirty="0" smtClean="0">
                <a:ln>
                  <a:noFill/>
                </a:ln>
                <a:solidFill>
                  <a:schemeClr val="tx1"/>
                </a:solidFill>
                <a:effectLst/>
                <a:ea typeface="Times New Roman" pitchFamily="18" charset="0"/>
                <a:cs typeface="Times New Roman" pitchFamily="18" charset="0"/>
              </a:rPr>
              <a:t>   a free classic concert in the local theatre</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400" b="0" i="0" u="none" strike="noStrike" cap="none" normalizeH="0" baseline="0" dirty="0" smtClean="0">
                <a:ln>
                  <a:noFill/>
                </a:ln>
                <a:solidFill>
                  <a:schemeClr val="tx1"/>
                </a:solidFill>
                <a:effectLst/>
                <a:ea typeface="Times New Roman" pitchFamily="18" charset="0"/>
                <a:cs typeface="Times New Roman" pitchFamily="18" charset="0"/>
              </a:rPr>
              <a:t>   a building for the local organization for environmental education</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400" b="0" i="0" u="none" strike="noStrike" cap="none" normalizeH="0" baseline="0" dirty="0" smtClean="0">
                <a:ln>
                  <a:noFill/>
                </a:ln>
                <a:solidFill>
                  <a:schemeClr val="tx1"/>
                </a:solidFill>
                <a:effectLst/>
                <a:ea typeface="Times New Roman" pitchFamily="18" charset="0"/>
                <a:cs typeface="Times New Roman" pitchFamily="18" charset="0"/>
              </a:rPr>
              <a:t>   a new roof for a community centre</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400" b="0" i="0" u="none" strike="noStrike" cap="none" normalizeH="0" baseline="0" dirty="0" smtClean="0">
                <a:ln>
                  <a:noFill/>
                </a:ln>
                <a:solidFill>
                  <a:schemeClr val="tx1"/>
                </a:solidFill>
                <a:effectLst/>
                <a:ea typeface="Times New Roman" pitchFamily="18" charset="0"/>
                <a:cs typeface="Times New Roman" pitchFamily="18" charset="0"/>
              </a:rPr>
              <a:t>   a guarded bicycle parking in the town centre</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400" b="0" i="0" u="none" strike="noStrike" cap="none" normalizeH="0" baseline="0" dirty="0" smtClean="0">
                <a:ln>
                  <a:noFill/>
                </a:ln>
                <a:solidFill>
                  <a:schemeClr val="tx1"/>
                </a:solidFill>
                <a:effectLst/>
                <a:ea typeface="Times New Roman" pitchFamily="18" charset="0"/>
                <a:cs typeface="Times New Roman" pitchFamily="18" charset="0"/>
              </a:rPr>
              <a:t>   a store for recycled, second hand furniture and clothes, a pedestrian road (zebra) crossing over</a:t>
            </a:r>
            <a:endParaRPr kumimoji="0" lang="en-US" sz="2400" b="0" i="0" u="none" strike="noStrike" cap="none" normalizeH="0" baseline="0" dirty="0" smtClean="0">
              <a:ln>
                <a:noFill/>
              </a:ln>
              <a:solidFill>
                <a:schemeClr val="tx1"/>
              </a:solidFill>
              <a:effectLst/>
              <a:cs typeface="Arial" pitchFamily="34" charset="0"/>
            </a:endParaRPr>
          </a:p>
        </p:txBody>
      </p:sp>
    </p:spTree>
    <p:extLst>
      <p:ext uri="{BB962C8B-B14F-4D97-AF65-F5344CB8AC3E}">
        <p14:creationId xmlns:p14="http://schemas.microsoft.com/office/powerpoint/2010/main" val="25701824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8966" y="365125"/>
            <a:ext cx="7540283" cy="1325563"/>
          </a:xfrm>
        </p:spPr>
        <p:txBody>
          <a:bodyPr>
            <a:normAutofit/>
          </a:bodyPr>
          <a:lstStyle/>
          <a:p>
            <a:r>
              <a:rPr lang="en-US" sz="3600" b="1" dirty="0" smtClean="0"/>
              <a:t>TIEL METHOD: RESULTS</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84</a:t>
            </a:fld>
            <a:endParaRPr lang="en-US"/>
          </a:p>
        </p:txBody>
      </p:sp>
      <p:sp>
        <p:nvSpPr>
          <p:cNvPr id="10242" name="Rectangle 2"/>
          <p:cNvSpPr>
            <a:spLocks noChangeArrowheads="1"/>
          </p:cNvSpPr>
          <p:nvPr/>
        </p:nvSpPr>
        <p:spPr bwMode="auto">
          <a:xfrm>
            <a:off x="1533379" y="1419635"/>
            <a:ext cx="8820443" cy="43704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ea typeface="Times New Roman" pitchFamily="18" charset="0"/>
                <a:cs typeface="Times New Roman" pitchFamily="18" charset="0"/>
              </a:rPr>
              <a:t>Besides physical and tangible results we see also benefits of another kind. </a:t>
            </a:r>
          </a:p>
          <a:p>
            <a:pPr marL="0" marR="0" lvl="0" indent="0" algn="l" defTabSz="914400" rtl="0" eaLnBrk="1" fontAlgn="base" latinLnBrk="0" hangingPunct="1">
              <a:lnSpc>
                <a:spcPct val="100000"/>
              </a:lnSpc>
              <a:spcBef>
                <a:spcPct val="0"/>
              </a:spcBef>
              <a:spcAft>
                <a:spcPct val="0"/>
              </a:spcAft>
              <a:buClrTx/>
              <a:buSzTx/>
              <a:buFontTx/>
              <a:buNone/>
              <a:tabLst/>
            </a:pPr>
            <a:endParaRPr lang="en-US" sz="1000" dirty="0" smtClean="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000" b="0" i="0" u="none" strike="noStrike" cap="none" normalizeH="0" baseline="0" dirty="0" smtClean="0">
                <a:ln>
                  <a:noFill/>
                </a:ln>
                <a:solidFill>
                  <a:schemeClr val="tx1"/>
                </a:solidFill>
                <a:effectLst/>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ea typeface="Times New Roman" pitchFamily="18" charset="0"/>
                <a:cs typeface="Times New Roman" pitchFamily="18" charset="0"/>
              </a:rPr>
              <a:t>The residents became more involved and there was a big esteem for the council that gives so much confidence and responsibility out of their hands to their citizens.</a:t>
            </a:r>
          </a:p>
          <a:p>
            <a:pPr marL="0" marR="0" lvl="0" indent="0" algn="l" defTabSz="914400" rtl="0" eaLnBrk="1" fontAlgn="base" latinLnBrk="0" hangingPunct="1">
              <a:lnSpc>
                <a:spcPct val="100000"/>
              </a:lnSpc>
              <a:spcBef>
                <a:spcPct val="0"/>
              </a:spcBef>
              <a:spcAft>
                <a:spcPct val="0"/>
              </a:spcAft>
              <a:buClrTx/>
              <a:buSzTx/>
              <a:tabLst/>
            </a:pPr>
            <a:endParaRPr kumimoji="0" lang="en-US" sz="1000" b="0" i="0" u="none" strike="noStrike" cap="none" normalizeH="0" baseline="0" dirty="0" smtClean="0">
              <a:ln>
                <a:noFill/>
              </a:ln>
              <a:solidFill>
                <a:schemeClr val="tx1"/>
              </a:solidFill>
              <a:effectLst/>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400" b="0" i="0" u="none" strike="noStrike" cap="none" normalizeH="0" baseline="0" dirty="0" smtClean="0">
                <a:ln>
                  <a:noFill/>
                </a:ln>
                <a:solidFill>
                  <a:schemeClr val="tx1"/>
                </a:solidFill>
                <a:effectLst/>
                <a:ea typeface="Times New Roman" pitchFamily="18" charset="0"/>
                <a:cs typeface="Times New Roman" pitchFamily="18" charset="0"/>
              </a:rPr>
              <a:t>    Also the confidence in the local governance grew. </a:t>
            </a:r>
          </a:p>
          <a:p>
            <a:pPr marL="0" marR="0" lvl="0" indent="0" algn="l" defTabSz="914400" rtl="0" eaLnBrk="1" fontAlgn="base" latinLnBrk="0" hangingPunct="1">
              <a:lnSpc>
                <a:spcPct val="100000"/>
              </a:lnSpc>
              <a:spcBef>
                <a:spcPct val="0"/>
              </a:spcBef>
              <a:spcAft>
                <a:spcPct val="0"/>
              </a:spcAft>
              <a:buClrTx/>
              <a:buSzTx/>
              <a:tabLst/>
            </a:pPr>
            <a:endParaRPr kumimoji="0" lang="en-US" sz="1000" b="0" i="0" u="none" strike="noStrike" cap="none" normalizeH="0" baseline="0" dirty="0" smtClean="0">
              <a:ln>
                <a:noFill/>
              </a:ln>
              <a:solidFill>
                <a:schemeClr val="tx1"/>
              </a:solidFill>
              <a:effectLst/>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400" b="0" i="0" u="none" strike="noStrike" cap="none" normalizeH="0" baseline="0" dirty="0" smtClean="0">
                <a:ln>
                  <a:noFill/>
                </a:ln>
                <a:solidFill>
                  <a:schemeClr val="tx1"/>
                </a:solidFill>
                <a:effectLst/>
                <a:ea typeface="Times New Roman" pitchFamily="18" charset="0"/>
                <a:cs typeface="Times New Roman" pitchFamily="18" charset="0"/>
              </a:rPr>
              <a:t>   Moreover, the </a:t>
            </a:r>
            <a:r>
              <a:rPr kumimoji="0" lang="en-US" sz="2400" b="0" i="0" u="none" strike="noStrike" cap="none" normalizeH="0" baseline="0" dirty="0" err="1" smtClean="0">
                <a:ln>
                  <a:noFill/>
                </a:ln>
                <a:solidFill>
                  <a:schemeClr val="tx1"/>
                </a:solidFill>
                <a:effectLst/>
                <a:ea typeface="Times New Roman" pitchFamily="18" charset="0"/>
                <a:cs typeface="Times New Roman" pitchFamily="18" charset="0"/>
              </a:rPr>
              <a:t>Tiel</a:t>
            </a:r>
            <a:r>
              <a:rPr kumimoji="0" lang="en-US" sz="2400" b="0" i="0" u="none" strike="noStrike" cap="none" normalizeH="0" baseline="0" dirty="0" smtClean="0">
                <a:ln>
                  <a:noFill/>
                </a:ln>
                <a:solidFill>
                  <a:schemeClr val="tx1"/>
                </a:solidFill>
                <a:effectLst/>
                <a:ea typeface="Times New Roman" pitchFamily="18" charset="0"/>
                <a:cs typeface="Times New Roman" pitchFamily="18" charset="0"/>
              </a:rPr>
              <a:t> Method advanced the ‘outside view’ by civil servant and member of the local council. It brought the outside world inside the municipal organization and it appeared to be a perfect tool to establish our philosophy of customer oriented service.</a:t>
            </a:r>
            <a:endParaRPr kumimoji="0" lang="en-US" sz="2400" b="0" i="0" u="none" strike="noStrike" cap="none" normalizeH="0" baseline="0" dirty="0" smtClean="0">
              <a:ln>
                <a:noFill/>
              </a:ln>
              <a:solidFill>
                <a:schemeClr val="tx1"/>
              </a:solidFill>
              <a:effectLst/>
              <a:cs typeface="Arial" pitchFamily="34" charset="0"/>
            </a:endParaRPr>
          </a:p>
        </p:txBody>
      </p:sp>
    </p:spTree>
    <p:extLst>
      <p:ext uri="{BB962C8B-B14F-4D97-AF65-F5344CB8AC3E}">
        <p14:creationId xmlns:p14="http://schemas.microsoft.com/office/powerpoint/2010/main" val="25701824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8966" y="0"/>
            <a:ext cx="7540283" cy="1325563"/>
          </a:xfrm>
        </p:spPr>
        <p:txBody>
          <a:bodyPr>
            <a:normAutofit fontScale="90000"/>
          </a:bodyPr>
          <a:lstStyle/>
          <a:p>
            <a:r>
              <a:rPr lang="en-US" sz="3600" b="1" dirty="0" smtClean="0"/>
              <a:t>L’ESPOIR – BRUSSELS, BELGIUM</a:t>
            </a:r>
            <a:br>
              <a:rPr lang="en-US" sz="3600" b="1" dirty="0" smtClean="0"/>
            </a:br>
            <a:r>
              <a:rPr lang="en-US" sz="3600" b="1" dirty="0" smtClean="0"/>
              <a:t>Ecological and collective affordable housing</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85</a:t>
            </a:fld>
            <a:endParaRPr lang="en-US"/>
          </a:p>
        </p:txBody>
      </p:sp>
      <p:sp>
        <p:nvSpPr>
          <p:cNvPr id="29698" name="AutoShape 2"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9700" name="AutoShape 4"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9702" name="AutoShape 6"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9704" name="AutoShape 8"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9706" name="AutoShape 10"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pic>
        <p:nvPicPr>
          <p:cNvPr id="29708" name="Picture 12" descr="http://www.architectura.be/img-proj-orig/Espoir%201.jpg"/>
          <p:cNvPicPr>
            <a:picLocks noChangeAspect="1" noChangeArrowheads="1"/>
          </p:cNvPicPr>
          <p:nvPr/>
        </p:nvPicPr>
        <p:blipFill>
          <a:blip r:embed="rId2" cstate="print"/>
          <a:srcRect/>
          <a:stretch>
            <a:fillRect/>
          </a:stretch>
        </p:blipFill>
        <p:spPr bwMode="auto">
          <a:xfrm>
            <a:off x="943367" y="1876596"/>
            <a:ext cx="5238750" cy="3486151"/>
          </a:xfrm>
          <a:prstGeom prst="rect">
            <a:avLst/>
          </a:prstGeom>
          <a:noFill/>
        </p:spPr>
      </p:pic>
      <p:sp>
        <p:nvSpPr>
          <p:cNvPr id="29710" name="AutoShape 14"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9712" name="AutoShape 16"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pic>
        <p:nvPicPr>
          <p:cNvPr id="29714" name="Picture 18" descr="Image result for l'Espoir molenbeek"/>
          <p:cNvPicPr>
            <a:picLocks noChangeAspect="1" noChangeArrowheads="1"/>
          </p:cNvPicPr>
          <p:nvPr/>
        </p:nvPicPr>
        <p:blipFill>
          <a:blip r:embed="rId3" cstate="print"/>
          <a:srcRect/>
          <a:stretch>
            <a:fillRect/>
          </a:stretch>
        </p:blipFill>
        <p:spPr bwMode="auto">
          <a:xfrm>
            <a:off x="6527409" y="1898514"/>
            <a:ext cx="4600136" cy="3450102"/>
          </a:xfrm>
          <a:prstGeom prst="rect">
            <a:avLst/>
          </a:prstGeom>
          <a:noFill/>
        </p:spPr>
      </p:pic>
    </p:spTree>
    <p:extLst>
      <p:ext uri="{BB962C8B-B14F-4D97-AF65-F5344CB8AC3E}">
        <p14:creationId xmlns:p14="http://schemas.microsoft.com/office/powerpoint/2010/main" val="257018243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8966" y="0"/>
            <a:ext cx="7540283" cy="1325563"/>
          </a:xfrm>
        </p:spPr>
        <p:txBody>
          <a:bodyPr>
            <a:normAutofit/>
          </a:bodyPr>
          <a:lstStyle/>
          <a:p>
            <a:r>
              <a:rPr lang="en-US" sz="3600" b="1" dirty="0" smtClean="0"/>
              <a:t>L’ESPOIR – BRUSSELS, BELGIUM</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86</a:t>
            </a:fld>
            <a:endParaRPr lang="en-US"/>
          </a:p>
        </p:txBody>
      </p:sp>
      <p:sp>
        <p:nvSpPr>
          <p:cNvPr id="29698" name="AutoShape 2"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9700" name="AutoShape 4"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9702" name="AutoShape 6"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9704" name="AutoShape 8"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9706" name="AutoShape 10"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9710" name="AutoShape 14"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9712" name="AutoShape 16"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153602" name="AutoShape 2"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pic>
        <p:nvPicPr>
          <p:cNvPr id="153604" name="Picture 4" descr="Image result for l'Espoir molenbeek"/>
          <p:cNvPicPr>
            <a:picLocks noChangeAspect="1" noChangeArrowheads="1"/>
          </p:cNvPicPr>
          <p:nvPr/>
        </p:nvPicPr>
        <p:blipFill>
          <a:blip r:embed="rId2" cstate="print"/>
          <a:srcRect/>
          <a:stretch>
            <a:fillRect/>
          </a:stretch>
        </p:blipFill>
        <p:spPr bwMode="auto">
          <a:xfrm>
            <a:off x="6991642" y="1771423"/>
            <a:ext cx="3569628" cy="4759504"/>
          </a:xfrm>
          <a:prstGeom prst="rect">
            <a:avLst/>
          </a:prstGeom>
          <a:noFill/>
        </p:spPr>
      </p:pic>
      <p:sp>
        <p:nvSpPr>
          <p:cNvPr id="153606" name="AutoShape 6"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153608" name="AutoShape 8"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153610" name="AutoShape 10"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153612" name="AutoShape 12"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pic>
        <p:nvPicPr>
          <p:cNvPr id="153613" name="Picture 13"/>
          <p:cNvPicPr>
            <a:picLocks noChangeAspect="1" noChangeArrowheads="1"/>
          </p:cNvPicPr>
          <p:nvPr/>
        </p:nvPicPr>
        <p:blipFill>
          <a:blip r:embed="rId3" cstate="print"/>
          <a:srcRect/>
          <a:stretch>
            <a:fillRect/>
          </a:stretch>
        </p:blipFill>
        <p:spPr bwMode="auto">
          <a:xfrm>
            <a:off x="661182" y="1667525"/>
            <a:ext cx="6137420" cy="3945484"/>
          </a:xfrm>
          <a:prstGeom prst="rect">
            <a:avLst/>
          </a:prstGeom>
          <a:noFill/>
          <a:ln w="9525">
            <a:noFill/>
            <a:miter lim="800000"/>
            <a:headEnd/>
            <a:tailEnd/>
          </a:ln>
        </p:spPr>
      </p:pic>
    </p:spTree>
    <p:extLst>
      <p:ext uri="{BB962C8B-B14F-4D97-AF65-F5344CB8AC3E}">
        <p14:creationId xmlns:p14="http://schemas.microsoft.com/office/powerpoint/2010/main" val="25701824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8966" y="0"/>
            <a:ext cx="7540283" cy="1325563"/>
          </a:xfrm>
        </p:spPr>
        <p:txBody>
          <a:bodyPr>
            <a:normAutofit/>
          </a:bodyPr>
          <a:lstStyle/>
          <a:p>
            <a:r>
              <a:rPr lang="en-US" sz="3600" b="1" dirty="0" smtClean="0"/>
              <a:t>L’ESPOIR – BRUSSELS, BELGIUM</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87</a:t>
            </a:fld>
            <a:endParaRPr lang="en-US"/>
          </a:p>
        </p:txBody>
      </p:sp>
      <p:sp>
        <p:nvSpPr>
          <p:cNvPr id="29698" name="AutoShape 2"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9700" name="AutoShape 4"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9702" name="AutoShape 6"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9704" name="AutoShape 8"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9706" name="AutoShape 10"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9710" name="AutoShape 14"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9712" name="AutoShape 16"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153602" name="AutoShape 2"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153606" name="AutoShape 6"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153608" name="AutoShape 8"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153610" name="AutoShape 10"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153612" name="AutoShape 12"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19" name="Tekstvak 18"/>
          <p:cNvSpPr txBox="1"/>
          <p:nvPr/>
        </p:nvSpPr>
        <p:spPr>
          <a:xfrm>
            <a:off x="478301" y="1871004"/>
            <a:ext cx="11336821" cy="4862870"/>
          </a:xfrm>
          <a:prstGeom prst="rect">
            <a:avLst/>
          </a:prstGeom>
          <a:noFill/>
        </p:spPr>
        <p:txBody>
          <a:bodyPr wrap="none" rtlCol="0">
            <a:spAutoFit/>
          </a:bodyPr>
          <a:lstStyle/>
          <a:p>
            <a:r>
              <a:rPr lang="nl-NL" sz="2800" dirty="0" err="1" smtClean="0"/>
              <a:t>Assisted</a:t>
            </a:r>
            <a:r>
              <a:rPr lang="nl-NL" sz="2800" dirty="0" smtClean="0"/>
              <a:t>  </a:t>
            </a:r>
            <a:r>
              <a:rPr lang="nl-NL" sz="2800" dirty="0" err="1" smtClean="0"/>
              <a:t>collective</a:t>
            </a:r>
            <a:r>
              <a:rPr lang="nl-NL" sz="2800" dirty="0" smtClean="0"/>
              <a:t>  </a:t>
            </a:r>
            <a:r>
              <a:rPr lang="nl-NL" sz="2800" dirty="0" err="1" smtClean="0"/>
              <a:t>purchase</a:t>
            </a:r>
            <a:r>
              <a:rPr lang="nl-NL" sz="2800" dirty="0" smtClean="0"/>
              <a:t>  of </a:t>
            </a:r>
            <a:r>
              <a:rPr lang="nl-NL" sz="2800" dirty="0" err="1" smtClean="0"/>
              <a:t>apartment</a:t>
            </a:r>
            <a:r>
              <a:rPr lang="nl-NL" sz="2800" dirty="0" smtClean="0"/>
              <a:t> </a:t>
            </a:r>
            <a:r>
              <a:rPr lang="nl-NL" sz="2800" dirty="0" err="1" smtClean="0"/>
              <a:t>by</a:t>
            </a:r>
            <a:r>
              <a:rPr lang="nl-NL" sz="2800" dirty="0" smtClean="0"/>
              <a:t> low </a:t>
            </a:r>
            <a:r>
              <a:rPr lang="nl-NL" sz="2800" dirty="0" err="1" smtClean="0"/>
              <a:t>income</a:t>
            </a:r>
            <a:r>
              <a:rPr lang="nl-NL" sz="2800" dirty="0" smtClean="0"/>
              <a:t>/</a:t>
            </a:r>
            <a:r>
              <a:rPr lang="nl-NL" sz="2800" dirty="0" err="1" smtClean="0"/>
              <a:t>large</a:t>
            </a:r>
            <a:r>
              <a:rPr lang="nl-NL" sz="2800" dirty="0" smtClean="0"/>
              <a:t> families</a:t>
            </a:r>
          </a:p>
          <a:p>
            <a:r>
              <a:rPr lang="nl-NL" sz="2800" dirty="0" err="1" smtClean="0"/>
              <a:t>within</a:t>
            </a:r>
            <a:r>
              <a:rPr lang="nl-NL" sz="2800" dirty="0" smtClean="0"/>
              <a:t> the </a:t>
            </a:r>
            <a:r>
              <a:rPr lang="nl-NL" sz="2800" dirty="0" err="1" smtClean="0"/>
              <a:t>structure</a:t>
            </a:r>
            <a:r>
              <a:rPr lang="nl-NL" sz="2800" dirty="0" smtClean="0"/>
              <a:t> of  Brussels “</a:t>
            </a:r>
            <a:r>
              <a:rPr lang="nl-NL" sz="2800" dirty="0" err="1" smtClean="0"/>
              <a:t>Neighbourhood</a:t>
            </a:r>
            <a:r>
              <a:rPr lang="nl-NL" sz="2800" dirty="0" smtClean="0"/>
              <a:t> Contract” </a:t>
            </a:r>
            <a:r>
              <a:rPr lang="nl-NL" sz="2800" dirty="0" err="1" smtClean="0"/>
              <a:t>structure</a:t>
            </a:r>
            <a:endParaRPr lang="nl-NL" sz="2800" dirty="0" smtClean="0"/>
          </a:p>
          <a:p>
            <a:r>
              <a:rPr lang="nl-NL" sz="2800" dirty="0" smtClean="0"/>
              <a:t>-     14 families</a:t>
            </a:r>
          </a:p>
          <a:p>
            <a:endParaRPr lang="nl-NL" sz="1000" dirty="0" smtClean="0"/>
          </a:p>
          <a:p>
            <a:pPr>
              <a:buFont typeface="Arial" pitchFamily="34" charset="0"/>
              <a:buChar char="•"/>
            </a:pPr>
            <a:r>
              <a:rPr lang="nl-NL" sz="2400" dirty="0" smtClean="0"/>
              <a:t>     </a:t>
            </a:r>
            <a:r>
              <a:rPr lang="nl-NL" sz="2400" dirty="0" err="1" smtClean="0"/>
              <a:t>controlled</a:t>
            </a:r>
            <a:r>
              <a:rPr lang="nl-NL" sz="2400" dirty="0" smtClean="0"/>
              <a:t> land </a:t>
            </a:r>
            <a:r>
              <a:rPr lang="nl-NL" sz="2400" dirty="0" err="1" smtClean="0"/>
              <a:t>purchase</a:t>
            </a:r>
            <a:r>
              <a:rPr lang="nl-NL" sz="2400" dirty="0" smtClean="0"/>
              <a:t> </a:t>
            </a:r>
            <a:r>
              <a:rPr lang="nl-NL" sz="2400" dirty="0" err="1" smtClean="0"/>
              <a:t>price</a:t>
            </a:r>
            <a:endParaRPr lang="nl-NL" sz="2400" dirty="0" smtClean="0"/>
          </a:p>
          <a:p>
            <a:pPr>
              <a:buFont typeface="Arial" pitchFamily="34" charset="0"/>
              <a:buChar char="•"/>
            </a:pPr>
            <a:r>
              <a:rPr lang="nl-NL" sz="2400" dirty="0" smtClean="0"/>
              <a:t>     </a:t>
            </a:r>
            <a:r>
              <a:rPr lang="nl-NL" sz="2400" dirty="0" err="1" smtClean="0"/>
              <a:t>community</a:t>
            </a:r>
            <a:r>
              <a:rPr lang="nl-NL" sz="2400" dirty="0" smtClean="0"/>
              <a:t> land trust (50€ </a:t>
            </a:r>
            <a:r>
              <a:rPr lang="nl-NL" sz="2400" dirty="0" err="1" smtClean="0"/>
              <a:t>saving</a:t>
            </a:r>
            <a:r>
              <a:rPr lang="nl-NL" sz="2400" dirty="0" smtClean="0"/>
              <a:t> per </a:t>
            </a:r>
            <a:r>
              <a:rPr lang="nl-NL" sz="2400" dirty="0" err="1" smtClean="0"/>
              <a:t>family</a:t>
            </a:r>
            <a:r>
              <a:rPr lang="nl-NL" sz="2400" dirty="0" smtClean="0"/>
              <a:t> per </a:t>
            </a:r>
            <a:r>
              <a:rPr lang="nl-NL" sz="2400" dirty="0" err="1" smtClean="0"/>
              <a:t>month</a:t>
            </a:r>
            <a:r>
              <a:rPr lang="nl-NL" sz="2400" dirty="0" smtClean="0"/>
              <a:t>), </a:t>
            </a:r>
            <a:r>
              <a:rPr lang="nl-NL" sz="2400" dirty="0" err="1" smtClean="0"/>
              <a:t>subsidised</a:t>
            </a:r>
            <a:r>
              <a:rPr lang="nl-NL" sz="2400" dirty="0" smtClean="0"/>
              <a:t> </a:t>
            </a:r>
            <a:r>
              <a:rPr lang="nl-NL" sz="2400" dirty="0" err="1" smtClean="0"/>
              <a:t>construction</a:t>
            </a:r>
            <a:r>
              <a:rPr lang="nl-NL" sz="2400" dirty="0" smtClean="0"/>
              <a:t> </a:t>
            </a:r>
            <a:r>
              <a:rPr lang="nl-NL" sz="2400" dirty="0" err="1" smtClean="0"/>
              <a:t>cost</a:t>
            </a:r>
            <a:r>
              <a:rPr lang="nl-NL" sz="2400" dirty="0" smtClean="0"/>
              <a:t> </a:t>
            </a:r>
          </a:p>
          <a:p>
            <a:r>
              <a:rPr lang="nl-NL" sz="2400" dirty="0" smtClean="0"/>
              <a:t>        – </a:t>
            </a:r>
            <a:r>
              <a:rPr lang="nl-NL" sz="2400" dirty="0" err="1" smtClean="0"/>
              <a:t>total</a:t>
            </a:r>
            <a:r>
              <a:rPr lang="nl-NL" sz="2400" dirty="0" smtClean="0"/>
              <a:t> </a:t>
            </a:r>
            <a:r>
              <a:rPr lang="nl-NL" sz="2400" dirty="0" err="1" smtClean="0"/>
              <a:t>purchase</a:t>
            </a:r>
            <a:r>
              <a:rPr lang="nl-NL" sz="2400" dirty="0" smtClean="0"/>
              <a:t> </a:t>
            </a:r>
            <a:r>
              <a:rPr lang="nl-NL" sz="2400" dirty="0" err="1" smtClean="0"/>
              <a:t>cost</a:t>
            </a:r>
            <a:r>
              <a:rPr lang="nl-NL" sz="2400" dirty="0" smtClean="0"/>
              <a:t> </a:t>
            </a:r>
            <a:r>
              <a:rPr lang="nl-NL" sz="2400" dirty="0" err="1" smtClean="0"/>
              <a:t>for</a:t>
            </a:r>
            <a:r>
              <a:rPr lang="nl-NL" sz="2400" dirty="0" smtClean="0"/>
              <a:t> </a:t>
            </a:r>
            <a:r>
              <a:rPr lang="nl-NL" sz="2400" dirty="0" err="1" smtClean="0"/>
              <a:t>buyers</a:t>
            </a:r>
            <a:r>
              <a:rPr lang="nl-NL" sz="2400" dirty="0" smtClean="0"/>
              <a:t> 1,200€ per </a:t>
            </a:r>
            <a:r>
              <a:rPr lang="nl-NL" sz="2400" dirty="0" err="1" smtClean="0"/>
              <a:t>m²</a:t>
            </a:r>
            <a:r>
              <a:rPr lang="nl-NL" sz="2400" dirty="0" smtClean="0"/>
              <a:t> - </a:t>
            </a:r>
            <a:r>
              <a:rPr lang="nl-NL" sz="2400" dirty="0" err="1" smtClean="0"/>
              <a:t>subsidised</a:t>
            </a:r>
            <a:r>
              <a:rPr lang="nl-NL" sz="2400" dirty="0" smtClean="0"/>
              <a:t> </a:t>
            </a:r>
            <a:r>
              <a:rPr lang="nl-NL" sz="2400" dirty="0" err="1" smtClean="0"/>
              <a:t>by</a:t>
            </a:r>
            <a:r>
              <a:rPr lang="nl-NL" sz="2400" dirty="0" smtClean="0"/>
              <a:t> </a:t>
            </a:r>
            <a:r>
              <a:rPr lang="nl-NL" sz="2400" dirty="0" err="1" smtClean="0"/>
              <a:t>housing</a:t>
            </a:r>
            <a:r>
              <a:rPr lang="nl-NL" sz="2400" dirty="0" smtClean="0"/>
              <a:t> </a:t>
            </a:r>
            <a:r>
              <a:rPr lang="nl-NL" sz="2400" dirty="0" err="1" smtClean="0"/>
              <a:t>programme</a:t>
            </a:r>
            <a:r>
              <a:rPr lang="nl-NL" sz="2400" dirty="0" smtClean="0"/>
              <a:t> </a:t>
            </a:r>
          </a:p>
          <a:p>
            <a:r>
              <a:rPr lang="nl-NL" sz="2400" dirty="0" smtClean="0"/>
              <a:t>       </a:t>
            </a:r>
            <a:r>
              <a:rPr lang="nl-NL" sz="2400" dirty="0" err="1" smtClean="0"/>
              <a:t>municipality</a:t>
            </a:r>
            <a:r>
              <a:rPr lang="nl-NL" sz="2400" dirty="0" smtClean="0"/>
              <a:t> (190,000€) – </a:t>
            </a:r>
            <a:r>
              <a:rPr lang="nl-NL" sz="2400" dirty="0" err="1" smtClean="0"/>
              <a:t>social</a:t>
            </a:r>
            <a:r>
              <a:rPr lang="nl-NL" sz="2400" dirty="0" smtClean="0"/>
              <a:t> </a:t>
            </a:r>
            <a:r>
              <a:rPr lang="nl-NL" sz="2400" dirty="0" err="1" smtClean="0"/>
              <a:t>loan</a:t>
            </a:r>
            <a:r>
              <a:rPr lang="nl-NL" sz="2400" dirty="0" smtClean="0"/>
              <a:t> system (20 </a:t>
            </a:r>
            <a:r>
              <a:rPr lang="nl-NL" sz="2400" dirty="0" err="1" smtClean="0"/>
              <a:t>years</a:t>
            </a:r>
            <a:r>
              <a:rPr lang="nl-NL" sz="2400" dirty="0" smtClean="0"/>
              <a:t>)</a:t>
            </a:r>
          </a:p>
          <a:p>
            <a:endParaRPr lang="nl-NL" sz="2400" dirty="0" smtClean="0"/>
          </a:p>
          <a:p>
            <a:pPr>
              <a:buFont typeface="Arial" pitchFamily="34" charset="0"/>
              <a:buChar char="•"/>
            </a:pPr>
            <a:r>
              <a:rPr lang="nl-NL" sz="2400" dirty="0" smtClean="0"/>
              <a:t>     </a:t>
            </a:r>
            <a:r>
              <a:rPr lang="nl-NL" sz="2400" dirty="0" err="1" smtClean="0"/>
              <a:t>idea</a:t>
            </a:r>
            <a:r>
              <a:rPr lang="nl-NL" sz="2400" dirty="0" smtClean="0"/>
              <a:t> of </a:t>
            </a:r>
            <a:r>
              <a:rPr lang="nl-NL" sz="2400" dirty="0" err="1" smtClean="0"/>
              <a:t>passive</a:t>
            </a:r>
            <a:r>
              <a:rPr lang="nl-NL" sz="2400" dirty="0" smtClean="0"/>
              <a:t> building </a:t>
            </a:r>
            <a:r>
              <a:rPr lang="nl-NL" sz="2400" dirty="0" err="1" smtClean="0"/>
              <a:t>came</a:t>
            </a:r>
            <a:r>
              <a:rPr lang="nl-NL" sz="2400" dirty="0" smtClean="0"/>
              <a:t> </a:t>
            </a:r>
            <a:r>
              <a:rPr lang="nl-NL" sz="2400" dirty="0" err="1" smtClean="0"/>
              <a:t>from</a:t>
            </a:r>
            <a:r>
              <a:rPr lang="nl-NL" sz="2400" dirty="0" smtClean="0"/>
              <a:t> </a:t>
            </a:r>
            <a:r>
              <a:rPr lang="nl-NL" sz="2400" dirty="0" err="1" smtClean="0"/>
              <a:t>prospective</a:t>
            </a:r>
            <a:r>
              <a:rPr lang="nl-NL" sz="2400" dirty="0" smtClean="0"/>
              <a:t> </a:t>
            </a:r>
            <a:r>
              <a:rPr lang="nl-NL" sz="2400" dirty="0" err="1" smtClean="0"/>
              <a:t>buyers</a:t>
            </a:r>
            <a:r>
              <a:rPr lang="nl-NL" sz="2400" dirty="0" smtClean="0"/>
              <a:t> (</a:t>
            </a:r>
            <a:r>
              <a:rPr lang="nl-NL" sz="2400" dirty="0" err="1" smtClean="0"/>
              <a:t>completely</a:t>
            </a:r>
            <a:r>
              <a:rPr lang="nl-NL" sz="2400" dirty="0" smtClean="0"/>
              <a:t> </a:t>
            </a:r>
            <a:r>
              <a:rPr lang="nl-NL" sz="2400" dirty="0" err="1" smtClean="0"/>
              <a:t>new</a:t>
            </a:r>
            <a:r>
              <a:rPr lang="nl-NL" sz="2400" dirty="0" smtClean="0"/>
              <a:t> </a:t>
            </a:r>
            <a:r>
              <a:rPr lang="nl-NL" sz="2400" dirty="0" err="1" smtClean="0"/>
              <a:t>for</a:t>
            </a:r>
            <a:r>
              <a:rPr lang="nl-NL" sz="2400" dirty="0" smtClean="0"/>
              <a:t> Brussels, </a:t>
            </a:r>
          </a:p>
          <a:p>
            <a:r>
              <a:rPr lang="nl-NL" sz="2400" dirty="0" smtClean="0"/>
              <a:t>       2005/2006) </a:t>
            </a:r>
          </a:p>
          <a:p>
            <a:endParaRPr lang="nl-NL" sz="2400" dirty="0" smtClean="0"/>
          </a:p>
          <a:p>
            <a:r>
              <a:rPr lang="nl-NL" sz="2400" dirty="0" smtClean="0"/>
              <a:t> -	</a:t>
            </a:r>
            <a:endParaRPr lang="nl-NL" sz="2400" dirty="0"/>
          </a:p>
        </p:txBody>
      </p:sp>
    </p:spTree>
    <p:extLst>
      <p:ext uri="{BB962C8B-B14F-4D97-AF65-F5344CB8AC3E}">
        <p14:creationId xmlns:p14="http://schemas.microsoft.com/office/powerpoint/2010/main" val="257018243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8966" y="0"/>
            <a:ext cx="7540283" cy="1325563"/>
          </a:xfrm>
        </p:spPr>
        <p:txBody>
          <a:bodyPr>
            <a:normAutofit/>
          </a:bodyPr>
          <a:lstStyle/>
          <a:p>
            <a:r>
              <a:rPr lang="en-US" sz="3600" b="1" dirty="0" smtClean="0"/>
              <a:t>L’ESPOIR – BRUSSELS, BELGIUM</a:t>
            </a: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88</a:t>
            </a:fld>
            <a:endParaRPr lang="en-US"/>
          </a:p>
        </p:txBody>
      </p:sp>
      <p:sp>
        <p:nvSpPr>
          <p:cNvPr id="29698" name="AutoShape 2"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9700" name="AutoShape 4"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9702" name="AutoShape 6"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9704" name="AutoShape 8"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9706" name="AutoShape 10"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9710" name="AutoShape 14"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29712" name="AutoShape 16"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153602" name="AutoShape 2" descr="Image result for l'Espoir molenbe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153606" name="AutoShape 6"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153608" name="AutoShape 8"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153610" name="AutoShape 10"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153612" name="AutoShape 12"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19" name="Tekstvak 18"/>
          <p:cNvSpPr txBox="1"/>
          <p:nvPr/>
        </p:nvSpPr>
        <p:spPr>
          <a:xfrm>
            <a:off x="478301" y="1871004"/>
            <a:ext cx="7862986" cy="4062651"/>
          </a:xfrm>
          <a:prstGeom prst="rect">
            <a:avLst/>
          </a:prstGeom>
          <a:noFill/>
        </p:spPr>
        <p:txBody>
          <a:bodyPr wrap="none" rtlCol="0">
            <a:spAutoFit/>
          </a:bodyPr>
          <a:lstStyle/>
          <a:p>
            <a:r>
              <a:rPr lang="nl-NL" sz="2800" dirty="0" err="1" smtClean="0"/>
              <a:t>Participative</a:t>
            </a:r>
            <a:r>
              <a:rPr lang="nl-NL" sz="2800" dirty="0" smtClean="0"/>
              <a:t> workshops – </a:t>
            </a:r>
            <a:r>
              <a:rPr lang="nl-NL" sz="2800" dirty="0" err="1" smtClean="0"/>
              <a:t>buyer</a:t>
            </a:r>
            <a:r>
              <a:rPr lang="nl-NL" sz="2800" dirty="0" smtClean="0"/>
              <a:t> </a:t>
            </a:r>
            <a:r>
              <a:rPr lang="nl-NL" sz="2800" dirty="0" err="1" smtClean="0"/>
              <a:t>opinions</a:t>
            </a:r>
            <a:r>
              <a:rPr lang="nl-NL" sz="2800" dirty="0" smtClean="0"/>
              <a:t> and wishes</a:t>
            </a:r>
          </a:p>
          <a:p>
            <a:endParaRPr lang="nl-NL" sz="2800" dirty="0" smtClean="0"/>
          </a:p>
          <a:p>
            <a:endParaRPr lang="nl-NL" sz="1000" dirty="0" smtClean="0"/>
          </a:p>
          <a:p>
            <a:pPr>
              <a:buFont typeface="Arial" pitchFamily="34" charset="0"/>
              <a:buChar char="•"/>
            </a:pPr>
            <a:r>
              <a:rPr lang="nl-NL" sz="2400" dirty="0" smtClean="0"/>
              <a:t>      the </a:t>
            </a:r>
            <a:r>
              <a:rPr lang="nl-NL" sz="2400" dirty="0" err="1" smtClean="0"/>
              <a:t>form</a:t>
            </a:r>
            <a:r>
              <a:rPr lang="nl-NL" sz="2400" dirty="0" smtClean="0"/>
              <a:t> of </a:t>
            </a:r>
            <a:r>
              <a:rPr lang="nl-NL" sz="2400" dirty="0" err="1" smtClean="0"/>
              <a:t>co-habitation</a:t>
            </a:r>
            <a:endParaRPr lang="nl-NL" sz="2400" dirty="0" smtClean="0"/>
          </a:p>
          <a:p>
            <a:pPr>
              <a:buFont typeface="Arial" pitchFamily="34" charset="0"/>
              <a:buChar char="•"/>
            </a:pPr>
            <a:r>
              <a:rPr lang="nl-NL" sz="2400" dirty="0" smtClean="0"/>
              <a:t>      the </a:t>
            </a:r>
            <a:r>
              <a:rPr lang="nl-NL" sz="2400" dirty="0" err="1" smtClean="0"/>
              <a:t>typology</a:t>
            </a:r>
            <a:r>
              <a:rPr lang="nl-NL" sz="2400" dirty="0" smtClean="0"/>
              <a:t> of the home </a:t>
            </a:r>
          </a:p>
          <a:p>
            <a:pPr>
              <a:buFont typeface="Arial" pitchFamily="34" charset="0"/>
              <a:buChar char="•"/>
            </a:pPr>
            <a:r>
              <a:rPr lang="nl-NL" sz="2400" dirty="0" smtClean="0"/>
              <a:t>      </a:t>
            </a:r>
            <a:r>
              <a:rPr lang="nl-NL" sz="2400" dirty="0" err="1" smtClean="0"/>
              <a:t>light</a:t>
            </a:r>
            <a:endParaRPr lang="nl-NL" sz="2400" dirty="0" smtClean="0"/>
          </a:p>
          <a:p>
            <a:pPr>
              <a:buFont typeface="Arial" pitchFamily="34" charset="0"/>
              <a:buChar char="•"/>
            </a:pPr>
            <a:r>
              <a:rPr lang="nl-NL" sz="2400" dirty="0" smtClean="0"/>
              <a:t>      private </a:t>
            </a:r>
            <a:r>
              <a:rPr lang="nl-NL" sz="2400" dirty="0" err="1" smtClean="0"/>
              <a:t>outside</a:t>
            </a:r>
            <a:r>
              <a:rPr lang="nl-NL" sz="2400" dirty="0" smtClean="0"/>
              <a:t> </a:t>
            </a:r>
            <a:r>
              <a:rPr lang="nl-NL" sz="2400" dirty="0" err="1" smtClean="0"/>
              <a:t>space</a:t>
            </a:r>
            <a:endParaRPr lang="nl-NL" sz="2400" dirty="0" smtClean="0"/>
          </a:p>
          <a:p>
            <a:pPr>
              <a:buFont typeface="Arial" pitchFamily="34" charset="0"/>
              <a:buChar char="•"/>
            </a:pPr>
            <a:r>
              <a:rPr lang="nl-NL" sz="2400" dirty="0" smtClean="0"/>
              <a:t>      </a:t>
            </a:r>
            <a:r>
              <a:rPr lang="nl-NL" sz="2400" dirty="0" err="1" smtClean="0"/>
              <a:t>cost</a:t>
            </a:r>
            <a:r>
              <a:rPr lang="nl-NL" sz="2400" dirty="0" smtClean="0"/>
              <a:t> </a:t>
            </a:r>
            <a:r>
              <a:rPr lang="nl-NL" sz="2400" dirty="0" err="1" smtClean="0"/>
              <a:t>price</a:t>
            </a:r>
            <a:endParaRPr lang="nl-NL" sz="2400" dirty="0" smtClean="0"/>
          </a:p>
          <a:p>
            <a:pPr>
              <a:buFont typeface="Arial" pitchFamily="34" charset="0"/>
              <a:buChar char="•"/>
            </a:pPr>
            <a:r>
              <a:rPr lang="nl-NL" sz="2400" dirty="0" smtClean="0"/>
              <a:t>      the image </a:t>
            </a:r>
            <a:r>
              <a:rPr lang="nl-NL" sz="2400" dirty="0" err="1" smtClean="0"/>
              <a:t>presented</a:t>
            </a:r>
            <a:r>
              <a:rPr lang="nl-NL" sz="2400" dirty="0" smtClean="0"/>
              <a:t> to the </a:t>
            </a:r>
            <a:r>
              <a:rPr lang="nl-NL" sz="2400" dirty="0" err="1" smtClean="0"/>
              <a:t>outside</a:t>
            </a:r>
            <a:r>
              <a:rPr lang="nl-NL" sz="2400" dirty="0" smtClean="0"/>
              <a:t> </a:t>
            </a:r>
            <a:r>
              <a:rPr lang="nl-NL" sz="2400" dirty="0" err="1" smtClean="0"/>
              <a:t>world</a:t>
            </a:r>
            <a:endParaRPr lang="nl-NL" sz="2400" dirty="0" smtClean="0"/>
          </a:p>
          <a:p>
            <a:endParaRPr lang="nl-NL" sz="2400" dirty="0" smtClean="0"/>
          </a:p>
          <a:p>
            <a:r>
              <a:rPr lang="nl-NL" sz="2400" dirty="0" smtClean="0"/>
              <a:t> </a:t>
            </a:r>
            <a:endParaRPr lang="nl-NL" sz="2400" dirty="0"/>
          </a:p>
        </p:txBody>
      </p:sp>
    </p:spTree>
    <p:extLst>
      <p:ext uri="{BB962C8B-B14F-4D97-AF65-F5344CB8AC3E}">
        <p14:creationId xmlns:p14="http://schemas.microsoft.com/office/powerpoint/2010/main" val="25701824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899" y="1350498"/>
            <a:ext cx="7540283" cy="1325563"/>
          </a:xfrm>
        </p:spPr>
        <p:txBody>
          <a:bodyPr>
            <a:normAutofit fontScale="90000"/>
          </a:bodyPr>
          <a:lstStyle/>
          <a:p>
            <a:r>
              <a:rPr lang="en-US" sz="3600" b="1" dirty="0" smtClean="0"/>
              <a:t>DOK – GHENT, BELGIUM</a:t>
            </a:r>
            <a:br>
              <a:rPr lang="en-US" sz="3600" b="1" dirty="0" smtClean="0"/>
            </a:br>
            <a:r>
              <a:rPr lang="en-US" sz="3600" b="1" dirty="0" smtClean="0"/>
              <a:t>Temporary space – Events</a:t>
            </a:r>
            <a:br>
              <a:rPr lang="en-US" sz="3600" b="1" dirty="0" smtClean="0"/>
            </a:br>
            <a:r>
              <a:rPr lang="en-US" sz="3600" b="1" dirty="0" smtClean="0"/>
              <a:t/>
            </a:r>
            <a:br>
              <a:rPr lang="en-US" sz="3600" b="1" dirty="0" smtClean="0"/>
            </a:br>
            <a:r>
              <a:rPr lang="en-US" sz="3600" dirty="0" smtClean="0">
                <a:latin typeface="+mn-lt"/>
              </a:rPr>
              <a:t>Matchmaking City Ideas and Citizen Wishes</a:t>
            </a:r>
            <a:br>
              <a:rPr lang="en-US" sz="3600" dirty="0" smtClean="0">
                <a:latin typeface="+mn-lt"/>
              </a:rPr>
            </a:br>
            <a:r>
              <a:rPr lang="en-US" sz="3600" dirty="0" smtClean="0">
                <a:latin typeface="+mn-lt"/>
              </a:rPr>
              <a:t>Co- creation – Beach, Open air cinema, concerts, markets …</a:t>
            </a: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endParaRPr lang="en-US" sz="3600" b="1"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89</a:t>
            </a:fld>
            <a:endParaRPr lang="en-US"/>
          </a:p>
        </p:txBody>
      </p:sp>
      <p:pic>
        <p:nvPicPr>
          <p:cNvPr id="28674" name="Picture 2" descr="https://visit.gent.be/sites/default/files/styles/727x310_detailpage/public/images-spot/dok_gent_001_0.jpg?itok=eHp8GTYS"/>
          <p:cNvPicPr>
            <a:picLocks noChangeAspect="1" noChangeArrowheads="1"/>
          </p:cNvPicPr>
          <p:nvPr/>
        </p:nvPicPr>
        <p:blipFill>
          <a:blip r:embed="rId2" cstate="print"/>
          <a:srcRect/>
          <a:stretch>
            <a:fillRect/>
          </a:stretch>
        </p:blipFill>
        <p:spPr bwMode="auto">
          <a:xfrm>
            <a:off x="197778" y="2774535"/>
            <a:ext cx="6924675" cy="2952751"/>
          </a:xfrm>
          <a:prstGeom prst="rect">
            <a:avLst/>
          </a:prstGeom>
          <a:noFill/>
        </p:spPr>
      </p:pic>
      <p:pic>
        <p:nvPicPr>
          <p:cNvPr id="28676" name="Picture 4" descr="Image result for dok gent"/>
          <p:cNvPicPr>
            <a:picLocks noChangeAspect="1" noChangeArrowheads="1"/>
          </p:cNvPicPr>
          <p:nvPr/>
        </p:nvPicPr>
        <p:blipFill>
          <a:blip r:embed="rId3" cstate="print"/>
          <a:srcRect/>
          <a:stretch>
            <a:fillRect/>
          </a:stretch>
        </p:blipFill>
        <p:spPr bwMode="auto">
          <a:xfrm>
            <a:off x="6231988" y="2758441"/>
            <a:ext cx="5960012" cy="2947934"/>
          </a:xfrm>
          <a:prstGeom prst="rect">
            <a:avLst/>
          </a:prstGeom>
          <a:noFill/>
        </p:spPr>
      </p:pic>
    </p:spTree>
    <p:extLst>
      <p:ext uri="{BB962C8B-B14F-4D97-AF65-F5344CB8AC3E}">
        <p14:creationId xmlns:p14="http://schemas.microsoft.com/office/powerpoint/2010/main" val="25701824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9</a:t>
            </a:fld>
            <a:endParaRPr lang="en-US"/>
          </a:p>
        </p:txBody>
      </p:sp>
      <p:sp>
        <p:nvSpPr>
          <p:cNvPr id="6" name="Rectangle 3"/>
          <p:cNvSpPr txBox="1">
            <a:spLocks noChangeArrowheads="1"/>
          </p:cNvSpPr>
          <p:nvPr/>
        </p:nvSpPr>
        <p:spPr>
          <a:xfrm>
            <a:off x="2405575" y="914401"/>
            <a:ext cx="7361408" cy="4642338"/>
          </a:xfrm>
          <a:prstGeom prst="rect">
            <a:avLst/>
          </a:prstGeom>
          <a:solidFill>
            <a:schemeClr val="accent1">
              <a:lumMod val="60000"/>
              <a:lumOff val="40000"/>
            </a:schemeClr>
          </a:solidFill>
        </p:spPr>
        <p:txBody>
          <a:bodyPr/>
          <a:lstStyle/>
          <a:p>
            <a:pPr marL="342900" indent="-342900" algn="ctr">
              <a:spcBef>
                <a:spcPct val="20000"/>
              </a:spcBef>
              <a:defRPr/>
            </a:pPr>
            <a:r>
              <a:rPr lang="en-GB" sz="2800" kern="0" dirty="0">
                <a:solidFill>
                  <a:schemeClr val="bg1"/>
                </a:solidFill>
                <a:ea typeface="Verdana" pitchFamily="34" charset="0"/>
                <a:cs typeface="Verdana" pitchFamily="34" charset="0"/>
              </a:rPr>
              <a:t>ANALYSIS  AND  INTERACTION  OF KEY  ISSUES  AND  URBAN THEMES   </a:t>
            </a:r>
          </a:p>
          <a:p>
            <a:pPr marL="342900" indent="-342900" algn="ctr">
              <a:spcBef>
                <a:spcPct val="20000"/>
              </a:spcBef>
              <a:defRPr/>
            </a:pPr>
            <a:r>
              <a:rPr lang="en-GB" b="1" kern="0" dirty="0">
                <a:solidFill>
                  <a:schemeClr val="bg1"/>
                </a:solidFill>
                <a:ea typeface="Verdana" pitchFamily="34" charset="0"/>
                <a:cs typeface="Verdana" pitchFamily="34" charset="0"/>
              </a:rPr>
              <a:t>  </a:t>
            </a:r>
          </a:p>
          <a:p>
            <a:pPr marL="342900" indent="-342900">
              <a:spcBef>
                <a:spcPct val="20000"/>
              </a:spcBef>
              <a:buFont typeface="Arial" pitchFamily="34" charset="0"/>
              <a:buChar char="•"/>
              <a:defRPr/>
            </a:pPr>
            <a:r>
              <a:rPr lang="en-GB" sz="2400" kern="0" dirty="0">
                <a:solidFill>
                  <a:schemeClr val="bg1"/>
                </a:solidFill>
                <a:ea typeface="Verdana" pitchFamily="34" charset="0"/>
                <a:cs typeface="Verdana" pitchFamily="34" charset="0"/>
              </a:rPr>
              <a:t>Level of Influence of Pilot Town</a:t>
            </a:r>
          </a:p>
          <a:p>
            <a:pPr marL="342900" indent="-342900">
              <a:spcBef>
                <a:spcPct val="20000"/>
              </a:spcBef>
              <a:buFont typeface="Arial" pitchFamily="34" charset="0"/>
              <a:buChar char="•"/>
              <a:defRPr/>
            </a:pPr>
            <a:r>
              <a:rPr lang="en-GB" sz="2400" kern="0" dirty="0">
                <a:solidFill>
                  <a:schemeClr val="bg1"/>
                </a:solidFill>
                <a:ea typeface="Verdana" pitchFamily="34" charset="0"/>
                <a:cs typeface="Verdana" pitchFamily="34" charset="0"/>
              </a:rPr>
              <a:t>Relationship between project area and functional urban area</a:t>
            </a:r>
          </a:p>
          <a:p>
            <a:pPr marL="342900" indent="-342900">
              <a:spcBef>
                <a:spcPct val="20000"/>
              </a:spcBef>
              <a:buFont typeface="Arial" pitchFamily="34" charset="0"/>
              <a:buChar char="•"/>
              <a:defRPr/>
            </a:pPr>
            <a:r>
              <a:rPr lang="en-GB" sz="2400" kern="0" dirty="0">
                <a:solidFill>
                  <a:schemeClr val="bg1"/>
                </a:solidFill>
                <a:ea typeface="Verdana" pitchFamily="34" charset="0"/>
                <a:cs typeface="Verdana" pitchFamily="34" charset="0"/>
              </a:rPr>
              <a:t>Position of local heritage in urban development context</a:t>
            </a:r>
          </a:p>
          <a:p>
            <a:pPr marL="342900" indent="-342900">
              <a:spcBef>
                <a:spcPct val="20000"/>
              </a:spcBef>
              <a:buFont typeface="Arial" pitchFamily="34" charset="0"/>
              <a:buChar char="•"/>
              <a:defRPr/>
            </a:pPr>
            <a:r>
              <a:rPr lang="en-GB" sz="2400" kern="0" dirty="0">
                <a:solidFill>
                  <a:schemeClr val="bg1"/>
                </a:solidFill>
                <a:ea typeface="Verdana" pitchFamily="34" charset="0"/>
                <a:cs typeface="Verdana" pitchFamily="34" charset="0"/>
              </a:rPr>
              <a:t>Urban Functions</a:t>
            </a:r>
          </a:p>
          <a:p>
            <a:pPr marL="342900" indent="-342900">
              <a:spcBef>
                <a:spcPct val="20000"/>
              </a:spcBef>
              <a:buFont typeface="Arial" pitchFamily="34" charset="0"/>
              <a:buChar char="•"/>
              <a:defRPr/>
            </a:pPr>
            <a:r>
              <a:rPr lang="en-GB" sz="2400" kern="0" dirty="0">
                <a:solidFill>
                  <a:schemeClr val="bg1"/>
                </a:solidFill>
                <a:ea typeface="Verdana" pitchFamily="34" charset="0"/>
                <a:cs typeface="Verdana" pitchFamily="34" charset="0"/>
              </a:rPr>
              <a:t>Housing</a:t>
            </a:r>
          </a:p>
          <a:p>
            <a:pPr marL="342900" indent="-342900">
              <a:spcBef>
                <a:spcPct val="20000"/>
              </a:spcBef>
              <a:buFont typeface="Arial" pitchFamily="34" charset="0"/>
              <a:buChar char="•"/>
              <a:defRPr/>
            </a:pPr>
            <a:r>
              <a:rPr lang="en-GB" sz="2400" kern="0" dirty="0">
                <a:solidFill>
                  <a:schemeClr val="bg1"/>
                </a:solidFill>
                <a:ea typeface="Verdana" pitchFamily="34" charset="0"/>
                <a:cs typeface="Verdana" pitchFamily="34" charset="0"/>
              </a:rPr>
              <a:t>Capacity for intervention</a:t>
            </a:r>
          </a:p>
          <a:p>
            <a:pPr marL="342900" indent="-342900">
              <a:spcBef>
                <a:spcPct val="20000"/>
              </a:spcBef>
              <a:buFont typeface="Arial" pitchFamily="34" charset="0"/>
              <a:buChar char="•"/>
              <a:defRPr/>
            </a:pPr>
            <a:endParaRPr lang="en-GB" sz="2000" b="1" kern="0" dirty="0">
              <a:solidFill>
                <a:schemeClr val="bg1"/>
              </a:solidFill>
              <a:ea typeface="Verdana" pitchFamily="34" charset="0"/>
              <a:cs typeface="Verdana" pitchFamily="34" charset="0"/>
            </a:endParaRPr>
          </a:p>
          <a:p>
            <a:pPr marL="342900" indent="-342900">
              <a:spcBef>
                <a:spcPct val="20000"/>
              </a:spcBef>
              <a:buFontTx/>
              <a:buChar char="-"/>
              <a:defRPr/>
            </a:pPr>
            <a:endParaRPr lang="en-GB" kern="0" dirty="0">
              <a:solidFill>
                <a:srgbClr val="FFC000"/>
              </a:solidFill>
              <a:ea typeface="Verdana" pitchFamily="34" charset="0"/>
              <a:cs typeface="Verdana" pitchFamily="34" charset="0"/>
            </a:endParaRPr>
          </a:p>
        </p:txBody>
      </p:sp>
      <p:sp>
        <p:nvSpPr>
          <p:cNvPr id="7" name="Title 1"/>
          <p:cNvSpPr>
            <a:spLocks noGrp="1"/>
          </p:cNvSpPr>
          <p:nvPr>
            <p:ph type="title"/>
          </p:nvPr>
        </p:nvSpPr>
        <p:spPr>
          <a:xfrm>
            <a:off x="2194560" y="0"/>
            <a:ext cx="7793502" cy="801858"/>
          </a:xfrm>
        </p:spPr>
        <p:txBody>
          <a:bodyPr>
            <a:normAutofit/>
          </a:bodyPr>
          <a:lstStyle/>
          <a:p>
            <a:r>
              <a:rPr lang="en-US" sz="3600" b="1" dirty="0" smtClean="0"/>
              <a:t>REFERENCE PLAN - ANALYSIS</a:t>
            </a:r>
            <a:endParaRPr lang="en-US" b="1" dirty="0"/>
          </a:p>
        </p:txBody>
      </p:sp>
      <p:pic>
        <p:nvPicPr>
          <p:cNvPr id="8" name="Picture 3"/>
          <p:cNvPicPr>
            <a:picLocks noChangeAspect="1" noChangeArrowheads="1"/>
          </p:cNvPicPr>
          <p:nvPr/>
        </p:nvPicPr>
        <p:blipFill>
          <a:blip r:embed="rId3" cstate="print"/>
          <a:srcRect/>
          <a:stretch>
            <a:fillRect/>
          </a:stretch>
        </p:blipFill>
        <p:spPr bwMode="auto">
          <a:xfrm>
            <a:off x="7568418" y="4017804"/>
            <a:ext cx="4159348" cy="2629181"/>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8966" y="886265"/>
            <a:ext cx="7540283" cy="3221502"/>
          </a:xfrm>
        </p:spPr>
        <p:txBody>
          <a:bodyPr>
            <a:normAutofit fontScale="90000"/>
          </a:bodyPr>
          <a:lstStyle/>
          <a:p>
            <a:r>
              <a:rPr lang="en-US" sz="3600" b="1" dirty="0" smtClean="0"/>
              <a:t>POP Up to DATE – ANTWERP, BELGIUM</a:t>
            </a:r>
            <a:br>
              <a:rPr lang="en-US" sz="3600" b="1" dirty="0" smtClean="0"/>
            </a:br>
            <a:r>
              <a:rPr lang="en-US" sz="3600" b="1" dirty="0" smtClean="0"/>
              <a:t/>
            </a:r>
            <a:br>
              <a:rPr lang="en-US" sz="3600" b="1" dirty="0" smtClean="0"/>
            </a:br>
            <a:r>
              <a:rPr lang="en-US" sz="3200" dirty="0" smtClean="0">
                <a:latin typeface="+mn-lt"/>
              </a:rPr>
              <a:t>Retail Revival – Filling empty shops in Station and 3 </a:t>
            </a:r>
            <a:r>
              <a:rPr lang="en-US" sz="3200" smtClean="0">
                <a:latin typeface="+mn-lt"/>
              </a:rPr>
              <a:t>Kings Streets in Berchem</a:t>
            </a:r>
            <a:r>
              <a:rPr lang="en-US" sz="3200" dirty="0" smtClean="0">
                <a:latin typeface="+mn-lt"/>
              </a:rPr>
              <a:t> district</a:t>
            </a:r>
            <a:br>
              <a:rPr lang="en-US" sz="3200" dirty="0" smtClean="0">
                <a:latin typeface="+mn-lt"/>
              </a:rPr>
            </a:br>
            <a:r>
              <a:rPr lang="en-US" sz="3200" dirty="0" smtClean="0">
                <a:latin typeface="+mn-lt"/>
              </a:rPr>
              <a:t/>
            </a:r>
            <a:br>
              <a:rPr lang="en-US" sz="3200" dirty="0" smtClean="0">
                <a:latin typeface="+mn-lt"/>
              </a:rPr>
            </a:br>
            <a:r>
              <a:rPr lang="en-US" sz="3200" dirty="0" smtClean="0">
                <a:latin typeface="+mn-lt"/>
              </a:rPr>
              <a:t>Under market rental price but still more interesting than vacant property</a:t>
            </a:r>
            <a:br>
              <a:rPr lang="en-US" sz="3200" dirty="0" smtClean="0">
                <a:latin typeface="+mn-lt"/>
              </a:rPr>
            </a:br>
            <a:r>
              <a:rPr lang="en-US" sz="3200" dirty="0" smtClean="0">
                <a:latin typeface="+mn-lt"/>
              </a:rPr>
              <a:t/>
            </a:r>
            <a:br>
              <a:rPr lang="en-US" sz="3200" dirty="0" smtClean="0">
                <a:latin typeface="+mn-lt"/>
              </a:rPr>
            </a:br>
            <a:endParaRPr lang="en-US" sz="3600"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90</a:t>
            </a:fld>
            <a:endParaRPr lang="en-US"/>
          </a:p>
        </p:txBody>
      </p:sp>
      <p:pic>
        <p:nvPicPr>
          <p:cNvPr id="27650" name="Picture 2" descr="https://www.popuptodate.be/upload/20/page_block/medium/dsc_6808.jpg"/>
          <p:cNvPicPr>
            <a:picLocks noChangeAspect="1" noChangeArrowheads="1"/>
          </p:cNvPicPr>
          <p:nvPr/>
        </p:nvPicPr>
        <p:blipFill>
          <a:blip r:embed="rId2" cstate="print"/>
          <a:srcRect/>
          <a:stretch>
            <a:fillRect/>
          </a:stretch>
        </p:blipFill>
        <p:spPr bwMode="auto">
          <a:xfrm>
            <a:off x="7977211" y="3235568"/>
            <a:ext cx="3692769" cy="2769577"/>
          </a:xfrm>
          <a:prstGeom prst="rect">
            <a:avLst/>
          </a:prstGeom>
          <a:noFill/>
        </p:spPr>
      </p:pic>
    </p:spTree>
    <p:extLst>
      <p:ext uri="{BB962C8B-B14F-4D97-AF65-F5344CB8AC3E}">
        <p14:creationId xmlns:p14="http://schemas.microsoft.com/office/powerpoint/2010/main" val="257018243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91</a:t>
            </a:fld>
            <a:endParaRPr lang="en-US"/>
          </a:p>
        </p:txBody>
      </p:sp>
      <p:sp>
        <p:nvSpPr>
          <p:cNvPr id="6" name="Rectangle 3"/>
          <p:cNvSpPr txBox="1">
            <a:spLocks noChangeArrowheads="1"/>
          </p:cNvSpPr>
          <p:nvPr/>
        </p:nvSpPr>
        <p:spPr>
          <a:xfrm>
            <a:off x="1026942" y="1969478"/>
            <a:ext cx="9903655" cy="3727938"/>
          </a:xfrm>
          <a:prstGeom prst="rect">
            <a:avLst/>
          </a:prstGeom>
          <a:solidFill>
            <a:schemeClr val="accent6">
              <a:lumMod val="75000"/>
            </a:schemeClr>
          </a:solidFill>
        </p:spPr>
        <p:txBody>
          <a:bodyPr/>
          <a:lstStyle/>
          <a:p>
            <a:pPr marL="342900" indent="-342900" eaLnBrk="1" hangingPunct="1">
              <a:spcBef>
                <a:spcPct val="20000"/>
              </a:spcBef>
              <a:defRPr/>
            </a:pPr>
            <a:endParaRPr lang="en-GB" sz="2400" b="1" kern="0" dirty="0">
              <a:solidFill>
                <a:srgbClr val="FFC000"/>
              </a:solidFill>
              <a:latin typeface="Calibri" pitchFamily="34" charset="0"/>
              <a:ea typeface="Verdana" pitchFamily="34" charset="0"/>
              <a:cs typeface="Calibri" pitchFamily="34" charset="0"/>
            </a:endParaRPr>
          </a:p>
          <a:p>
            <a:pPr marL="342900" indent="-342900" eaLnBrk="1" hangingPunct="1">
              <a:spcBef>
                <a:spcPct val="20000"/>
              </a:spcBef>
              <a:defRPr/>
            </a:pPr>
            <a:r>
              <a:rPr lang="en-GB" sz="2800" kern="0" dirty="0" smtClean="0">
                <a:solidFill>
                  <a:schemeClr val="bg1"/>
                </a:solidFill>
                <a:latin typeface="Calibri" pitchFamily="34" charset="0"/>
                <a:ea typeface="Verdana" pitchFamily="34" charset="0"/>
                <a:cs typeface="Calibri" pitchFamily="34" charset="0"/>
              </a:rPr>
              <a:t>CONCLUSIONS</a:t>
            </a:r>
            <a:endParaRPr lang="en-GB" sz="2400" kern="0" dirty="0">
              <a:solidFill>
                <a:schemeClr val="bg1"/>
              </a:solidFill>
              <a:latin typeface="Calibri" pitchFamily="34" charset="0"/>
              <a:ea typeface="Verdana" pitchFamily="34" charset="0"/>
              <a:cs typeface="Calibri" pitchFamily="34" charset="0"/>
            </a:endParaRPr>
          </a:p>
          <a:p>
            <a:pPr marL="180000" indent="-342900">
              <a:spcBef>
                <a:spcPct val="20000"/>
              </a:spcBef>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sz="2400" kern="0" dirty="0" smtClean="0">
              <a:solidFill>
                <a:schemeClr val="bg1"/>
              </a:solidFill>
              <a:latin typeface="Calibri" pitchFamily="34" charset="0"/>
              <a:ea typeface="Verdana" pitchFamily="34" charset="0"/>
              <a:cs typeface="Calibri" pitchFamily="34" charset="0"/>
            </a:endParaRPr>
          </a:p>
          <a:p>
            <a:pPr marL="180000" indent="-342900" eaLnBrk="1" hangingPunct="1">
              <a:spcBef>
                <a:spcPct val="20000"/>
              </a:spcBef>
              <a:defRPr/>
            </a:pPr>
            <a:endParaRPr lang="en-GB" sz="2400" kern="0" dirty="0">
              <a:solidFill>
                <a:schemeClr val="bg1"/>
              </a:solidFill>
              <a:latin typeface="Calibri" pitchFamily="34" charset="0"/>
              <a:ea typeface="Verdana" pitchFamily="34" charset="0"/>
              <a:cs typeface="Calibri" pitchFamily="34" charset="0"/>
            </a:endParaRPr>
          </a:p>
          <a:p>
            <a:pPr marL="180000" indent="-342900" eaLnBrk="1" hangingPunct="1">
              <a:spcBef>
                <a:spcPct val="20000"/>
              </a:spcBef>
              <a:buFont typeface="Arial" pitchFamily="34" charset="0"/>
              <a:buChar char="•"/>
              <a:defRPr/>
            </a:pPr>
            <a:endParaRPr lang="en-GB" kern="0" dirty="0">
              <a:solidFill>
                <a:srgbClr val="FFC000"/>
              </a:solidFill>
              <a:latin typeface="Calibri" pitchFamily="34" charset="0"/>
              <a:ea typeface="Verdana" pitchFamily="34" charset="0"/>
              <a:cs typeface="Calibri" pitchFamily="34" charset="0"/>
            </a:endParaRPr>
          </a:p>
        </p:txBody>
      </p:sp>
      <p:sp>
        <p:nvSpPr>
          <p:cNvPr id="7" name="Title 1"/>
          <p:cNvSpPr>
            <a:spLocks noGrp="1"/>
          </p:cNvSpPr>
          <p:nvPr>
            <p:ph type="title"/>
          </p:nvPr>
        </p:nvSpPr>
        <p:spPr>
          <a:xfrm>
            <a:off x="2180493" y="548641"/>
            <a:ext cx="7793502" cy="970670"/>
          </a:xfrm>
        </p:spPr>
        <p:txBody>
          <a:bodyPr>
            <a:normAutofit fontScale="90000"/>
          </a:bodyPr>
          <a:lstStyle/>
          <a:p>
            <a:r>
              <a:rPr lang="en-US" sz="3600" b="1" dirty="0" smtClean="0"/>
              <a:t>COMMUNITY MOBILISATION:</a:t>
            </a:r>
            <a:br>
              <a:rPr lang="en-US" sz="3600" b="1" dirty="0" smtClean="0"/>
            </a:br>
            <a:r>
              <a:rPr lang="en-US" sz="3600" b="1" dirty="0" smtClean="0"/>
              <a:t>CHANGING ATTITUDES/HABITS/PRACTICE/</a:t>
            </a:r>
            <a:br>
              <a:rPr lang="en-US" sz="3600" b="1" dirty="0" smtClean="0"/>
            </a:br>
            <a:r>
              <a:rPr lang="en-US" sz="3600" b="1" dirty="0" smtClean="0"/>
              <a:t>DEGREES OF INVOVEMENT</a:t>
            </a:r>
            <a:br>
              <a:rPr lang="en-US" sz="3600" b="1" dirty="0" smtClean="0"/>
            </a:br>
            <a:endParaRPr lang="en-US" b="1" dirty="0"/>
          </a:p>
        </p:txBody>
      </p:sp>
    </p:spTree>
    <p:extLst>
      <p:ext uri="{BB962C8B-B14F-4D97-AF65-F5344CB8AC3E}">
        <p14:creationId xmlns:p14="http://schemas.microsoft.com/office/powerpoint/2010/main" val="333363641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492" y="365125"/>
            <a:ext cx="7751299" cy="1325563"/>
          </a:xfrm>
        </p:spPr>
        <p:txBody>
          <a:bodyPr>
            <a:normAutofit/>
          </a:bodyPr>
          <a:lstStyle/>
          <a:p>
            <a:endParaRPr lang="en-US" sz="3600" b="1" dirty="0"/>
          </a:p>
        </p:txBody>
      </p:sp>
      <p:sp>
        <p:nvSpPr>
          <p:cNvPr id="3" name="Content Placeholder 2"/>
          <p:cNvSpPr>
            <a:spLocks noGrp="1"/>
          </p:cNvSpPr>
          <p:nvPr>
            <p:ph idx="1"/>
          </p:nvPr>
        </p:nvSpPr>
        <p:spPr>
          <a:xfrm>
            <a:off x="838199" y="1825625"/>
            <a:ext cx="10971727" cy="4351338"/>
          </a:xfrm>
        </p:spPr>
        <p:txBody>
          <a:bodyPr/>
          <a:lstStyle/>
          <a:p>
            <a:pPr marL="0" indent="0">
              <a:buNone/>
            </a:pPr>
            <a:r>
              <a:rPr lang="ro-RO" sz="4400" b="1" dirty="0" smtClean="0"/>
              <a:t>Thank you!</a:t>
            </a:r>
          </a:p>
          <a:p>
            <a:pPr marL="0" indent="0">
              <a:buNone/>
            </a:pPr>
            <a:endParaRPr lang="ro-RO" dirty="0"/>
          </a:p>
          <a:p>
            <a:pPr marL="0" indent="0">
              <a:buNone/>
            </a:pPr>
            <a:r>
              <a:rPr lang="nl-NL" dirty="0" smtClean="0"/>
              <a:t>Philip Stein</a:t>
            </a:r>
            <a:r>
              <a:rPr lang="ro-RO" dirty="0" smtClean="0"/>
              <a:t>, </a:t>
            </a:r>
            <a:r>
              <a:rPr lang="nl-NL" dirty="0" err="1" smtClean="0">
                <a:hlinkClick r:id="rId2"/>
              </a:rPr>
              <a:t>phstein</a:t>
            </a:r>
            <a:r>
              <a:rPr lang="nl-NL" dirty="0" smtClean="0">
                <a:hlinkClick r:id="rId2"/>
              </a:rPr>
              <a:t>@</a:t>
            </a:r>
            <a:r>
              <a:rPr lang="nl-NL" dirty="0" err="1" smtClean="0">
                <a:hlinkClick r:id="rId2"/>
              </a:rPr>
              <a:t>skynet.be</a:t>
            </a:r>
            <a:r>
              <a:rPr lang="nl-NL" dirty="0" smtClean="0"/>
              <a:t> </a:t>
            </a:r>
            <a:endParaRPr lang="ro-RO" dirty="0"/>
          </a:p>
          <a:p>
            <a:pPr marL="457200" lvl="1" indent="0">
              <a:buNone/>
            </a:pPr>
            <a:endParaRPr lang="ro-RO" dirty="0" smtClean="0"/>
          </a:p>
          <a:p>
            <a:pPr marL="0" indent="0">
              <a:buNone/>
            </a:pPr>
            <a:r>
              <a:rPr lang="ro-RO" dirty="0"/>
              <a:t>COMUS Website: </a:t>
            </a:r>
            <a:r>
              <a:rPr lang="ro-RO" dirty="0">
                <a:hlinkClick r:id="rId3"/>
              </a:rPr>
              <a:t>http://pjp-eu.coe.int/en/web/comus</a:t>
            </a:r>
            <a:r>
              <a:rPr lang="ro-RO" dirty="0"/>
              <a:t> </a:t>
            </a:r>
          </a:p>
          <a:p>
            <a:pPr marL="0" indent="0">
              <a:buNone/>
            </a:pPr>
            <a:endParaRPr lang="ro-RO" dirty="0"/>
          </a:p>
        </p:txBody>
      </p:sp>
      <p:sp>
        <p:nvSpPr>
          <p:cNvPr id="4" name="Date Placeholder 3"/>
          <p:cNvSpPr>
            <a:spLocks noGrp="1"/>
          </p:cNvSpPr>
          <p:nvPr>
            <p:ph type="dt" sz="half" idx="10"/>
          </p:nvPr>
        </p:nvSpPr>
        <p:spPr/>
        <p:txBody>
          <a:bodyPr/>
          <a:lstStyle/>
          <a:p>
            <a:r>
              <a:rPr lang="nl-NL" smtClean="0"/>
              <a:t>October 2017</a:t>
            </a:r>
            <a:endParaRPr lang="en-US"/>
          </a:p>
        </p:txBody>
      </p:sp>
      <p:sp>
        <p:nvSpPr>
          <p:cNvPr id="5" name="Slide Number Placeholder 4"/>
          <p:cNvSpPr>
            <a:spLocks noGrp="1"/>
          </p:cNvSpPr>
          <p:nvPr>
            <p:ph type="sldNum" sz="quarter" idx="12"/>
          </p:nvPr>
        </p:nvSpPr>
        <p:spPr/>
        <p:txBody>
          <a:bodyPr/>
          <a:lstStyle/>
          <a:p>
            <a:fld id="{9DD6F321-942E-4B93-8576-CEA0A0932C39}" type="slidenum">
              <a:rPr lang="en-US" smtClean="0"/>
              <a:pPr/>
              <a:t>92</a:t>
            </a:fld>
            <a:endParaRPr lang="en-US"/>
          </a:p>
        </p:txBody>
      </p:sp>
    </p:spTree>
    <p:extLst>
      <p:ext uri="{BB962C8B-B14F-4D97-AF65-F5344CB8AC3E}">
        <p14:creationId xmlns:p14="http://schemas.microsoft.com/office/powerpoint/2010/main" val="32398156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5444</TotalTime>
  <Words>3145</Words>
  <Application>Microsoft Office PowerPoint</Application>
  <PresentationFormat>Custom</PresentationFormat>
  <Paragraphs>772</Paragraphs>
  <Slides>92</Slides>
  <Notes>42</Notes>
  <HiddenSlides>0</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Office Theme</vt:lpstr>
      <vt:lpstr>FARO CONVENTION LAB : COMUS to Faro</vt:lpstr>
      <vt:lpstr> The COMUS Project</vt:lpstr>
      <vt:lpstr>PowerPoint Presentation</vt:lpstr>
      <vt:lpstr>PowerPoint Presentation</vt:lpstr>
      <vt:lpstr>PHASED EXERCISE - DIRECTED</vt:lpstr>
      <vt:lpstr>COMUS PHASES</vt:lpstr>
      <vt:lpstr>COMUS GOVERNANCE - TRENDBREAK</vt:lpstr>
      <vt:lpstr>PLANNING PHASE</vt:lpstr>
      <vt:lpstr>REFERENCE PLAN - ANALYSIS</vt:lpstr>
      <vt:lpstr>REFERENCE PLAN – VISION/OBJECTIVES</vt:lpstr>
      <vt:lpstr>VISION : GORIS, ARMENIA</vt:lpstr>
      <vt:lpstr>OBJECTIVES – MSTISLAV BELARUS</vt:lpstr>
      <vt:lpstr>ACTIONS</vt:lpstr>
      <vt:lpstr>PROJECT  PHASE</vt:lpstr>
      <vt:lpstr>PROJECT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ACADEMIC REVIEW</vt:lpstr>
      <vt:lpstr>REACHING OUT TO FARO</vt:lpstr>
      <vt:lpstr>REACHING OUT TO FARO: SOROCA</vt:lpstr>
      <vt:lpstr>REACHING OUT TO FARO: SOROCA</vt:lpstr>
      <vt:lpstr>REACHING OUT TO FARO: SOROCA</vt:lpstr>
      <vt:lpstr>REACHING OUT TO FARO: SOROCA</vt:lpstr>
      <vt:lpstr>LESSONS  LEARNED</vt:lpstr>
      <vt:lpstr>GROUP WORKING</vt:lpstr>
      <vt:lpstr>PowerPoint Presentation</vt:lpstr>
      <vt:lpstr>COMMUNITY MOBILISATION</vt:lpstr>
      <vt:lpstr>ARNSTEIN’S LADDER OF PARTICIPATION</vt:lpstr>
      <vt:lpstr>Visibility and attractiveness to visitors</vt:lpstr>
      <vt:lpstr>COMMUNITY MOBILISATION: CHANGING ATTITUDES/HABITS/PRACTICE/ DEGREES OF INVOVEMENT </vt:lpstr>
      <vt:lpstr>BEHAVIOUR CHANGE</vt:lpstr>
      <vt:lpstr>COMMUNITY MOBILISATION: CHANGING ATTITUDES/HABITS/PRACTICE/ DEGREES OF INVOVEMENT </vt:lpstr>
      <vt:lpstr>CEOs, why not start to give a good example and leave the car at home!</vt:lpstr>
      <vt:lpstr>COMMUNITY MOBILISATION: CHANGING ATTITUDES/HABITS/PRACTICE/ DEGREES OF INVOVEMENT </vt:lpstr>
      <vt:lpstr>COMMUNITY MOBILISATION: CHANGING ATTITUDES/HABITS/PRACTICE/ DEGREES OF INVOVEMENT </vt:lpstr>
      <vt:lpstr>COMMUNITY MOBILISATION: CHANGING ATTITUDES/HABITS/PRACTICE/ DEGREES OF INVOVEMENT </vt:lpstr>
      <vt:lpstr>COMMUNITY MOBILISATION: CHANGING ATTITUDES/HABITS/PRACTICE/ DEGREES OF INVOVEMENT </vt:lpstr>
      <vt:lpstr>           SIBIU - ROMANIA</vt:lpstr>
      <vt:lpstr>COMMUNITY MOBILISATION: CHANGING ATTITUDES/HABITS/PRACTICE/ DEGREES OF INVOVEMENT </vt:lpstr>
      <vt:lpstr>COMMUNITY MOBILISATION: CHANGING ATTITUDES/HABITS/PRACTICE/ DEGREES OF INVOVEMENT </vt:lpstr>
      <vt:lpstr>COMMUNITY MOBILISATION: CHANGING ATTITUDES/HABITS/PRACTICE/ DEGREES OF INVOVEMENT </vt:lpstr>
      <vt:lpstr>FARO CONVENTION LAB : COMUS to Faro</vt:lpstr>
      <vt:lpstr>COMMUNITY MOBILISATION: CHANGING ATTITUDES/HABITS/PRACTICE/ DEGREES OF INVOLVEMENT </vt:lpstr>
      <vt:lpstr>COMMUNITY MOBILISATION: CHANGING ATTITUDES/HABITS/PRACTICE/ DEGREES OF INVOLVEMENT </vt:lpstr>
      <vt:lpstr>Information Points</vt:lpstr>
      <vt:lpstr>Zhovka, Ukraine:  Single Heritage Internet Platform</vt:lpstr>
      <vt:lpstr>Alma Vii, Romania:  Whose Cultural Heritage?</vt:lpstr>
      <vt:lpstr>Leuven : Transformation of the Station District</vt:lpstr>
      <vt:lpstr>Station as Development Pole and Bridge joining urban districts</vt:lpstr>
      <vt:lpstr>Leuven : Transformation of the Station District</vt:lpstr>
      <vt:lpstr>   Leuven : The other side of the tracks</vt:lpstr>
      <vt:lpstr>   Leuven : A new Urban Hub on the edge of the historic centre</vt:lpstr>
      <vt:lpstr>   Leuven : A new Urban Hub on the edge of    the historic centre </vt:lpstr>
      <vt:lpstr>Leuven : Governance Model</vt:lpstr>
      <vt:lpstr>Leuven : Blueprint – information document</vt:lpstr>
      <vt:lpstr>Leuven : Transformation of the Station District</vt:lpstr>
      <vt:lpstr>Antwerp : Park Spoor Noord</vt:lpstr>
      <vt:lpstr>Transforming the physical city</vt:lpstr>
      <vt:lpstr>Master Plan : Spoor Noord</vt:lpstr>
      <vt:lpstr> 19th – 20th Century urban expansion</vt:lpstr>
      <vt:lpstr>Master Plan : Spoor Noord</vt:lpstr>
      <vt:lpstr>Master Plan : Spoor Noord</vt:lpstr>
      <vt:lpstr>Opening Day – Park Spoor Noord</vt:lpstr>
      <vt:lpstr>Multi-cultural, multi-functional amenity</vt:lpstr>
      <vt:lpstr>  Summer 2009</vt:lpstr>
      <vt:lpstr>SAINT - VALERY - SUR – SOMME, FRANCE</vt:lpstr>
      <vt:lpstr>SAINT - VALERY - SUR – SOMME, FRANCE</vt:lpstr>
      <vt:lpstr>SAINT - VALERY - SUR – SOMME, FRANCE</vt:lpstr>
      <vt:lpstr>SAINT - VALERY - SUR – SOMME, FRANCE</vt:lpstr>
      <vt:lpstr>SAINT - VALERY - SUR – SOMME, FRANCE</vt:lpstr>
      <vt:lpstr>SAINT - VALERY - SUR – SOMME, FRANCE</vt:lpstr>
      <vt:lpstr>NETHERLANDS : THE TIEL METHOD</vt:lpstr>
      <vt:lpstr>NETHERLANDS : THE TIEL METHOD</vt:lpstr>
      <vt:lpstr>NETHERLANDS : THE TIEL METHOD</vt:lpstr>
      <vt:lpstr>TIEL METHOD  Phase 1 –  Gathering of ideas, proposals, plans</vt:lpstr>
      <vt:lpstr>TIEL METHOD  Phase 2 –  Elections : Community choosing the winners, priorities</vt:lpstr>
      <vt:lpstr>TIEL METHOD  Phase 3 –  Implementation of the winning plans</vt:lpstr>
      <vt:lpstr>TIEL METHOD: RESULTS</vt:lpstr>
      <vt:lpstr>TIEL METHOD: RESULTS</vt:lpstr>
      <vt:lpstr>L’ESPOIR – BRUSSELS, BELGIUM Ecological and collective affordable housing</vt:lpstr>
      <vt:lpstr>L’ESPOIR – BRUSSELS, BELGIUM</vt:lpstr>
      <vt:lpstr>L’ESPOIR – BRUSSELS, BELGIUM</vt:lpstr>
      <vt:lpstr>L’ESPOIR – BRUSSELS, BELGIUM</vt:lpstr>
      <vt:lpstr>DOK – GHENT, BELGIUM Temporary space – Events  Matchmaking City Ideas and Citizen Wishes Co- creation – Beach, Open air cinema, concerts, markets …   </vt:lpstr>
      <vt:lpstr>POP Up to DATE – ANTWERP, BELGIUM  Retail Revival – Filling empty shops in Station and 3 Kings Streets in Berchem district  Under market rental price but still more interesting than vacant property  </vt:lpstr>
      <vt:lpstr>COMMUNITY MOBILISATION: CHANGING ATTITUDES/HABITS/PRACTICE/ DEGREES OF INVOVEMENT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Stein</dc:creator>
  <cp:lastModifiedBy>NONNENMACHER Claudine</cp:lastModifiedBy>
  <cp:revision>73</cp:revision>
  <dcterms:created xsi:type="dcterms:W3CDTF">2016-10-29T16:36:59Z</dcterms:created>
  <dcterms:modified xsi:type="dcterms:W3CDTF">2017-10-09T07:24:58Z</dcterms:modified>
</cp:coreProperties>
</file>