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theme/theme3.xml" ContentType="application/vnd.openxmlformats-officedocument.theme+xml"/>
  <Override PartName="/ppt/slideLayouts/slideLayout3.xml" ContentType="application/vnd.openxmlformats-officedocument.presentationml.slideLayout+xml"/>
  <Override PartName="/ppt/theme/theme4.xml" ContentType="application/vnd.openxmlformats-officedocument.theme+xml"/>
  <Override PartName="/ppt/slideLayouts/slideLayout4.xml" ContentType="application/vnd.openxmlformats-officedocument.presentationml.slideLayout+xml"/>
  <Override PartName="/ppt/theme/theme5.xml" ContentType="application/vnd.openxmlformats-officedocument.theme+xml"/>
  <Override PartName="/ppt/slideLayouts/slideLayout5.xml" ContentType="application/vnd.openxmlformats-officedocument.presentationml.slideLayout+xml"/>
  <Override PartName="/ppt/theme/theme6.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1"/>
    <p:sldMasterId id="2147483749" r:id="rId2"/>
    <p:sldMasterId id="2147483747" r:id="rId3"/>
    <p:sldMasterId id="2147483685" r:id="rId4"/>
    <p:sldMasterId id="2147483687" r:id="rId5"/>
    <p:sldMasterId id="2147483677" r:id="rId6"/>
    <p:sldMasterId id="2147483816" r:id="rId7"/>
    <p:sldMasterId id="2147483829" r:id="rId8"/>
  </p:sldMasterIdLst>
  <p:notesMasterIdLst>
    <p:notesMasterId r:id="rId25"/>
  </p:notesMasterIdLst>
  <p:handoutMasterIdLst>
    <p:handoutMasterId r:id="rId26"/>
  </p:handoutMasterIdLst>
  <p:sldIdLst>
    <p:sldId id="343" r:id="rId9"/>
    <p:sldId id="331" r:id="rId10"/>
    <p:sldId id="321" r:id="rId11"/>
    <p:sldId id="330" r:id="rId12"/>
    <p:sldId id="339" r:id="rId13"/>
    <p:sldId id="344" r:id="rId14"/>
    <p:sldId id="266" r:id="rId15"/>
    <p:sldId id="332" r:id="rId16"/>
    <p:sldId id="336" r:id="rId17"/>
    <p:sldId id="340" r:id="rId18"/>
    <p:sldId id="323" r:id="rId19"/>
    <p:sldId id="337" r:id="rId20"/>
    <p:sldId id="335" r:id="rId21"/>
    <p:sldId id="341" r:id="rId22"/>
    <p:sldId id="338" r:id="rId23"/>
    <p:sldId id="334" r:id="rId24"/>
  </p:sldIdLst>
  <p:sldSz cx="9144000" cy="5143500" type="screen16x9"/>
  <p:notesSz cx="6805613" cy="9944100"/>
  <p:defaultTextStyle>
    <a:defPPr>
      <a:defRPr lang="fr-FR"/>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33DE4919-90E9-4741-AB6E-7721EB3F97D3}">
          <p14:sldIdLst>
            <p14:sldId id="343"/>
            <p14:sldId id="331"/>
            <p14:sldId id="321"/>
            <p14:sldId id="330"/>
            <p14:sldId id="339"/>
            <p14:sldId id="344"/>
            <p14:sldId id="266"/>
            <p14:sldId id="332"/>
            <p14:sldId id="336"/>
            <p14:sldId id="340"/>
            <p14:sldId id="323"/>
            <p14:sldId id="337"/>
            <p14:sldId id="335"/>
            <p14:sldId id="341"/>
            <p14:sldId id="338"/>
            <p14:sldId id="334"/>
          </p14:sldIdLst>
        </p14:section>
        <p14:section name="Untitled Section" id="{A42107B6-CFDC-43A0-AE66-72DAC5B4568C}">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47D"/>
    <a:srgbClr val="002A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5033" autoAdjust="0"/>
  </p:normalViewPr>
  <p:slideViewPr>
    <p:cSldViewPr snapToGrid="0" snapToObjects="1">
      <p:cViewPr varScale="1">
        <p:scale>
          <a:sx n="134" d="100"/>
          <a:sy n="134" d="100"/>
        </p:scale>
        <p:origin x="894" y="11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00" d="100"/>
          <a:sy n="100" d="100"/>
        </p:scale>
        <p:origin x="14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CBEFC0B-5551-46D7-8CC2-DAFF384D9BF7}"/>
              </a:ext>
            </a:extLst>
          </p:cNvPr>
          <p:cNvSpPr>
            <a:spLocks noGrp="1"/>
          </p:cNvSpPr>
          <p:nvPr>
            <p:ph type="hdr" sz="quarter"/>
          </p:nvPr>
        </p:nvSpPr>
        <p:spPr>
          <a:xfrm>
            <a:off x="0" y="0"/>
            <a:ext cx="2949575" cy="496888"/>
          </a:xfrm>
          <a:prstGeom prst="rect">
            <a:avLst/>
          </a:prstGeom>
        </p:spPr>
        <p:txBody>
          <a:bodyPr vert="horz" lIns="95706" tIns="47854" rIns="95706" bIns="47854" rtlCol="0"/>
          <a:lstStyle>
            <a:lvl1pPr algn="l" eaLnBrk="1" fontAlgn="auto" hangingPunct="1">
              <a:spcBef>
                <a:spcPts val="0"/>
              </a:spcBef>
              <a:spcAft>
                <a:spcPts val="0"/>
              </a:spcAft>
              <a:defRPr sz="1300">
                <a:latin typeface="+mn-lt"/>
                <a:cs typeface="+mn-cs"/>
              </a:defRPr>
            </a:lvl1pPr>
          </a:lstStyle>
          <a:p>
            <a:pPr>
              <a:defRPr/>
            </a:pPr>
            <a:endParaRPr lang="fr-FR"/>
          </a:p>
        </p:txBody>
      </p:sp>
      <p:sp>
        <p:nvSpPr>
          <p:cNvPr id="3" name="Espace réservé de la date 2">
            <a:extLst>
              <a:ext uri="{FF2B5EF4-FFF2-40B4-BE49-F238E27FC236}">
                <a16:creationId xmlns:a16="http://schemas.microsoft.com/office/drawing/2014/main" id="{4D9A9362-1D15-4D76-B100-800E1ED1A7F4}"/>
              </a:ext>
            </a:extLst>
          </p:cNvPr>
          <p:cNvSpPr>
            <a:spLocks noGrp="1"/>
          </p:cNvSpPr>
          <p:nvPr>
            <p:ph type="dt" sz="quarter" idx="1"/>
          </p:nvPr>
        </p:nvSpPr>
        <p:spPr>
          <a:xfrm>
            <a:off x="3854450" y="0"/>
            <a:ext cx="2949575" cy="496888"/>
          </a:xfrm>
          <a:prstGeom prst="rect">
            <a:avLst/>
          </a:prstGeom>
        </p:spPr>
        <p:txBody>
          <a:bodyPr vert="horz" lIns="95706" tIns="47854" rIns="95706" bIns="47854" rtlCol="0"/>
          <a:lstStyle>
            <a:lvl1pPr algn="r" eaLnBrk="1" fontAlgn="auto" hangingPunct="1">
              <a:spcBef>
                <a:spcPts val="0"/>
              </a:spcBef>
              <a:spcAft>
                <a:spcPts val="0"/>
              </a:spcAft>
              <a:defRPr sz="1300">
                <a:latin typeface="+mn-lt"/>
                <a:cs typeface="+mn-cs"/>
              </a:defRPr>
            </a:lvl1pPr>
          </a:lstStyle>
          <a:p>
            <a:pPr>
              <a:defRPr/>
            </a:pPr>
            <a:fld id="{CF6B2577-5E58-4683-A09C-06CDE58C6C88}" type="datetime1">
              <a:rPr lang="fr-FR"/>
              <a:pPr>
                <a:defRPr/>
              </a:pPr>
              <a:t>14/10/2026</a:t>
            </a:fld>
            <a:endParaRPr lang="fr-FR"/>
          </a:p>
        </p:txBody>
      </p:sp>
      <p:sp>
        <p:nvSpPr>
          <p:cNvPr id="4" name="Espace réservé du pied de page 3">
            <a:extLst>
              <a:ext uri="{FF2B5EF4-FFF2-40B4-BE49-F238E27FC236}">
                <a16:creationId xmlns:a16="http://schemas.microsoft.com/office/drawing/2014/main" id="{40DC7F99-A565-443F-8AFA-F295F98765A4}"/>
              </a:ext>
            </a:extLst>
          </p:cNvPr>
          <p:cNvSpPr>
            <a:spLocks noGrp="1"/>
          </p:cNvSpPr>
          <p:nvPr>
            <p:ph type="ftr" sz="quarter" idx="2"/>
          </p:nvPr>
        </p:nvSpPr>
        <p:spPr>
          <a:xfrm>
            <a:off x="0" y="9445625"/>
            <a:ext cx="2949575" cy="496888"/>
          </a:xfrm>
          <a:prstGeom prst="rect">
            <a:avLst/>
          </a:prstGeom>
        </p:spPr>
        <p:txBody>
          <a:bodyPr vert="horz" lIns="95706" tIns="47854" rIns="95706" bIns="47854" rtlCol="0" anchor="b"/>
          <a:lstStyle>
            <a:lvl1pPr algn="l" eaLnBrk="1" fontAlgn="auto" hangingPunct="1">
              <a:spcBef>
                <a:spcPts val="0"/>
              </a:spcBef>
              <a:spcAft>
                <a:spcPts val="0"/>
              </a:spcAft>
              <a:defRPr sz="1300">
                <a:latin typeface="+mn-lt"/>
                <a:cs typeface="+mn-cs"/>
              </a:defRPr>
            </a:lvl1pPr>
          </a:lstStyle>
          <a:p>
            <a:pPr>
              <a:defRPr/>
            </a:pPr>
            <a:endParaRPr lang="fr-FR"/>
          </a:p>
        </p:txBody>
      </p:sp>
      <p:sp>
        <p:nvSpPr>
          <p:cNvPr id="5" name="Espace réservé du numéro de diapositive 4">
            <a:extLst>
              <a:ext uri="{FF2B5EF4-FFF2-40B4-BE49-F238E27FC236}">
                <a16:creationId xmlns:a16="http://schemas.microsoft.com/office/drawing/2014/main" id="{096E7DA0-6332-4393-9FE8-564B55FDAC62}"/>
              </a:ext>
            </a:extLst>
          </p:cNvPr>
          <p:cNvSpPr>
            <a:spLocks noGrp="1"/>
          </p:cNvSpPr>
          <p:nvPr>
            <p:ph type="sldNum" sz="quarter" idx="3"/>
          </p:nvPr>
        </p:nvSpPr>
        <p:spPr>
          <a:xfrm>
            <a:off x="3854450" y="9445625"/>
            <a:ext cx="2949575" cy="496888"/>
          </a:xfrm>
          <a:prstGeom prst="rect">
            <a:avLst/>
          </a:prstGeom>
        </p:spPr>
        <p:txBody>
          <a:bodyPr vert="horz" wrap="square" lIns="95706" tIns="47854" rIns="95706" bIns="47854" numCol="1" anchor="b" anchorCtr="0" compatLnSpc="1">
            <a:prstTxWarp prst="textNoShape">
              <a:avLst/>
            </a:prstTxWarp>
          </a:bodyPr>
          <a:lstStyle>
            <a:lvl1pPr algn="r" eaLnBrk="1" hangingPunct="1">
              <a:defRPr sz="1300"/>
            </a:lvl1pPr>
          </a:lstStyle>
          <a:p>
            <a:fld id="{BFBA4152-FD16-42C6-81E3-AD9C7D43070C}" type="slidenum">
              <a:rPr lang="fr-FR" altLang="fr-FR"/>
              <a:pPr/>
              <a:t>‹#›</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B89D505-510A-42EC-9691-2CF023E10E72}"/>
              </a:ext>
            </a:extLst>
          </p:cNvPr>
          <p:cNvSpPr>
            <a:spLocks noGrp="1"/>
          </p:cNvSpPr>
          <p:nvPr>
            <p:ph type="hdr" sz="quarter"/>
          </p:nvPr>
        </p:nvSpPr>
        <p:spPr>
          <a:xfrm>
            <a:off x="0" y="0"/>
            <a:ext cx="2949575" cy="496888"/>
          </a:xfrm>
          <a:prstGeom prst="rect">
            <a:avLst/>
          </a:prstGeom>
        </p:spPr>
        <p:txBody>
          <a:bodyPr vert="horz" lIns="95706" tIns="47854" rIns="95706" bIns="47854" rtlCol="0"/>
          <a:lstStyle>
            <a:lvl1pPr algn="l" eaLnBrk="1" fontAlgn="auto" hangingPunct="1">
              <a:spcBef>
                <a:spcPts val="0"/>
              </a:spcBef>
              <a:spcAft>
                <a:spcPts val="0"/>
              </a:spcAft>
              <a:defRPr sz="1300">
                <a:latin typeface="+mn-lt"/>
                <a:cs typeface="+mn-cs"/>
              </a:defRPr>
            </a:lvl1pPr>
          </a:lstStyle>
          <a:p>
            <a:pPr>
              <a:defRPr/>
            </a:pPr>
            <a:endParaRPr lang="fr-FR"/>
          </a:p>
        </p:txBody>
      </p:sp>
      <p:sp>
        <p:nvSpPr>
          <p:cNvPr id="3" name="Espace réservé de la date 2">
            <a:extLst>
              <a:ext uri="{FF2B5EF4-FFF2-40B4-BE49-F238E27FC236}">
                <a16:creationId xmlns:a16="http://schemas.microsoft.com/office/drawing/2014/main" id="{829AFA59-A7F5-46CA-A4C3-057C722AB55A}"/>
              </a:ext>
            </a:extLst>
          </p:cNvPr>
          <p:cNvSpPr>
            <a:spLocks noGrp="1"/>
          </p:cNvSpPr>
          <p:nvPr>
            <p:ph type="dt" idx="1"/>
          </p:nvPr>
        </p:nvSpPr>
        <p:spPr>
          <a:xfrm>
            <a:off x="3854450" y="0"/>
            <a:ext cx="2949575" cy="496888"/>
          </a:xfrm>
          <a:prstGeom prst="rect">
            <a:avLst/>
          </a:prstGeom>
        </p:spPr>
        <p:txBody>
          <a:bodyPr vert="horz" lIns="95706" tIns="47854" rIns="95706" bIns="47854" rtlCol="0"/>
          <a:lstStyle>
            <a:lvl1pPr algn="r" eaLnBrk="1" fontAlgn="auto" hangingPunct="1">
              <a:spcBef>
                <a:spcPts val="0"/>
              </a:spcBef>
              <a:spcAft>
                <a:spcPts val="0"/>
              </a:spcAft>
              <a:defRPr sz="1300">
                <a:latin typeface="+mn-lt"/>
                <a:cs typeface="+mn-cs"/>
              </a:defRPr>
            </a:lvl1pPr>
          </a:lstStyle>
          <a:p>
            <a:pPr>
              <a:defRPr/>
            </a:pPr>
            <a:fld id="{DD620BEF-2F66-4843-92A1-BC0D79EAB052}" type="datetime1">
              <a:rPr lang="fr-FR"/>
              <a:pPr>
                <a:defRPr/>
              </a:pPr>
              <a:t>14/10/2026</a:t>
            </a:fld>
            <a:endParaRPr lang="fr-FR"/>
          </a:p>
        </p:txBody>
      </p:sp>
      <p:sp>
        <p:nvSpPr>
          <p:cNvPr id="4" name="Espace réservé de l'image des diapositives 3">
            <a:extLst>
              <a:ext uri="{FF2B5EF4-FFF2-40B4-BE49-F238E27FC236}">
                <a16:creationId xmlns:a16="http://schemas.microsoft.com/office/drawing/2014/main" id="{F798C65E-A4D8-4544-A1A7-18536BF9837E}"/>
              </a:ext>
            </a:extLst>
          </p:cNvPr>
          <p:cNvSpPr>
            <a:spLocks noGrp="1" noRot="1" noChangeAspect="1"/>
          </p:cNvSpPr>
          <p:nvPr>
            <p:ph type="sldImg" idx="2"/>
          </p:nvPr>
        </p:nvSpPr>
        <p:spPr>
          <a:xfrm>
            <a:off x="88900" y="746125"/>
            <a:ext cx="6627813" cy="3729038"/>
          </a:xfrm>
          <a:prstGeom prst="rect">
            <a:avLst/>
          </a:prstGeom>
          <a:noFill/>
          <a:ln w="12700">
            <a:solidFill>
              <a:prstClr val="black"/>
            </a:solidFill>
          </a:ln>
        </p:spPr>
        <p:txBody>
          <a:bodyPr vert="horz" lIns="95706" tIns="47854" rIns="95706" bIns="47854" rtlCol="0" anchor="ctr"/>
          <a:lstStyle/>
          <a:p>
            <a:pPr lvl="0"/>
            <a:endParaRPr lang="fr-FR" noProof="0"/>
          </a:p>
        </p:txBody>
      </p:sp>
      <p:sp>
        <p:nvSpPr>
          <p:cNvPr id="5" name="Espace réservé des commentaires 4">
            <a:extLst>
              <a:ext uri="{FF2B5EF4-FFF2-40B4-BE49-F238E27FC236}">
                <a16:creationId xmlns:a16="http://schemas.microsoft.com/office/drawing/2014/main" id="{05E3AF90-2FB0-46B0-A843-50DA57897E48}"/>
              </a:ext>
            </a:extLst>
          </p:cNvPr>
          <p:cNvSpPr>
            <a:spLocks noGrp="1"/>
          </p:cNvSpPr>
          <p:nvPr>
            <p:ph type="body" sz="quarter" idx="3"/>
          </p:nvPr>
        </p:nvSpPr>
        <p:spPr>
          <a:xfrm>
            <a:off x="681038" y="4722813"/>
            <a:ext cx="5443537" cy="4475162"/>
          </a:xfrm>
          <a:prstGeom prst="rect">
            <a:avLst/>
          </a:prstGeom>
        </p:spPr>
        <p:txBody>
          <a:bodyPr vert="horz" lIns="95706" tIns="47854" rIns="95706" bIns="47854"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BD834D44-6D53-4927-8AD6-90B9112628BB}"/>
              </a:ext>
            </a:extLst>
          </p:cNvPr>
          <p:cNvSpPr>
            <a:spLocks noGrp="1"/>
          </p:cNvSpPr>
          <p:nvPr>
            <p:ph type="ftr" sz="quarter" idx="4"/>
          </p:nvPr>
        </p:nvSpPr>
        <p:spPr>
          <a:xfrm>
            <a:off x="0" y="9445625"/>
            <a:ext cx="2949575" cy="496888"/>
          </a:xfrm>
          <a:prstGeom prst="rect">
            <a:avLst/>
          </a:prstGeom>
        </p:spPr>
        <p:txBody>
          <a:bodyPr vert="horz" lIns="95706" tIns="47854" rIns="95706" bIns="47854" rtlCol="0" anchor="b"/>
          <a:lstStyle>
            <a:lvl1pPr algn="l" eaLnBrk="1" fontAlgn="auto" hangingPunct="1">
              <a:spcBef>
                <a:spcPts val="0"/>
              </a:spcBef>
              <a:spcAft>
                <a:spcPts val="0"/>
              </a:spcAft>
              <a:defRPr sz="1300">
                <a:latin typeface="+mn-lt"/>
                <a:cs typeface="+mn-cs"/>
              </a:defRPr>
            </a:lvl1pPr>
          </a:lstStyle>
          <a:p>
            <a:pPr>
              <a:defRPr/>
            </a:pPr>
            <a:endParaRPr lang="fr-FR"/>
          </a:p>
        </p:txBody>
      </p:sp>
      <p:sp>
        <p:nvSpPr>
          <p:cNvPr id="7" name="Espace réservé du numéro de diapositive 6">
            <a:extLst>
              <a:ext uri="{FF2B5EF4-FFF2-40B4-BE49-F238E27FC236}">
                <a16:creationId xmlns:a16="http://schemas.microsoft.com/office/drawing/2014/main" id="{09CC93CF-4C1D-40A3-A998-7AFC348F3E20}"/>
              </a:ext>
            </a:extLst>
          </p:cNvPr>
          <p:cNvSpPr>
            <a:spLocks noGrp="1"/>
          </p:cNvSpPr>
          <p:nvPr>
            <p:ph type="sldNum" sz="quarter" idx="5"/>
          </p:nvPr>
        </p:nvSpPr>
        <p:spPr>
          <a:xfrm>
            <a:off x="3854450" y="9445625"/>
            <a:ext cx="2949575" cy="496888"/>
          </a:xfrm>
          <a:prstGeom prst="rect">
            <a:avLst/>
          </a:prstGeom>
        </p:spPr>
        <p:txBody>
          <a:bodyPr vert="horz" wrap="square" lIns="95706" tIns="47854" rIns="95706" bIns="47854" numCol="1" anchor="b" anchorCtr="0" compatLnSpc="1">
            <a:prstTxWarp prst="textNoShape">
              <a:avLst/>
            </a:prstTxWarp>
          </a:bodyPr>
          <a:lstStyle>
            <a:lvl1pPr algn="r" eaLnBrk="1" hangingPunct="1">
              <a:defRPr sz="1300"/>
            </a:lvl1pPr>
          </a:lstStyle>
          <a:p>
            <a:fld id="{CD91D898-C786-4C5B-BF7A-1E0F2AAC44B7}" type="slidenum">
              <a:rPr lang="fr-FR" altLang="fr-FR"/>
              <a:pPr/>
              <a:t>‹#›</a:t>
            </a:fld>
            <a:endParaRPr lang="fr-FR" altLang="fr-FR"/>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CD91D898-C786-4C5B-BF7A-1E0F2AAC44B7}" type="slidenum">
              <a:rPr lang="fr-FR" altLang="fr-FR" smtClean="0"/>
              <a:pPr/>
              <a:t>5</a:t>
            </a:fld>
            <a:endParaRPr lang="fr-FR" altLang="fr-FR"/>
          </a:p>
        </p:txBody>
      </p:sp>
    </p:spTree>
    <p:extLst>
      <p:ext uri="{BB962C8B-B14F-4D97-AF65-F5344CB8AC3E}">
        <p14:creationId xmlns:p14="http://schemas.microsoft.com/office/powerpoint/2010/main" val="2990788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100" b="1" kern="1200" dirty="0">
                <a:solidFill>
                  <a:schemeClr val="tx1"/>
                </a:solidFill>
                <a:effectLst/>
                <a:latin typeface="+mn-lt"/>
                <a:ea typeface="+mn-ea"/>
                <a:cs typeface="+mn-cs"/>
              </a:rPr>
              <a:t>Co-management of the youth sector</a:t>
            </a:r>
            <a:endParaRPr lang="en-US"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In other departments of the Council of Europe, the decisions are made almost exclusively by member States representatives. In the youth sector, young people are also part of the decision process.</a:t>
            </a:r>
          </a:p>
          <a:p>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Government Representatives </a:t>
            </a:r>
            <a:r>
              <a:rPr lang="en-GB" sz="1100" kern="1200" dirty="0">
                <a:solidFill>
                  <a:schemeClr val="tx1"/>
                </a:solidFill>
                <a:effectLst/>
                <a:latin typeface="+mn-lt"/>
                <a:ea typeface="+mn-ea"/>
                <a:cs typeface="+mn-cs"/>
              </a:rPr>
              <a:t>from the </a:t>
            </a:r>
            <a:r>
              <a:rPr lang="en-GB" sz="1100" b="0" kern="1200" dirty="0">
                <a:solidFill>
                  <a:schemeClr val="tx1"/>
                </a:solidFill>
                <a:effectLst/>
                <a:latin typeface="+mn-lt"/>
                <a:ea typeface="+mn-ea"/>
                <a:cs typeface="+mn-cs"/>
              </a:rPr>
              <a:t>50</a:t>
            </a:r>
            <a:r>
              <a:rPr lang="en-GB" sz="1100" kern="1200" dirty="0">
                <a:solidFill>
                  <a:schemeClr val="tx1"/>
                </a:solidFill>
                <a:effectLst/>
                <a:latin typeface="+mn-lt"/>
                <a:ea typeface="+mn-ea"/>
                <a:cs typeface="+mn-cs"/>
              </a:rPr>
              <a:t> signatory states of the European</a:t>
            </a:r>
            <a:r>
              <a:rPr lang="en-GB" sz="1100" kern="1200" baseline="0" dirty="0">
                <a:solidFill>
                  <a:schemeClr val="tx1"/>
                </a:solidFill>
                <a:effectLst/>
                <a:latin typeface="+mn-lt"/>
                <a:ea typeface="+mn-ea"/>
                <a:cs typeface="+mn-cs"/>
              </a:rPr>
              <a:t> Cultural Convention </a:t>
            </a:r>
            <a:r>
              <a:rPr lang="en-GB" sz="1100" kern="1200" dirty="0">
                <a:solidFill>
                  <a:schemeClr val="tx1"/>
                </a:solidFill>
                <a:effectLst/>
                <a:latin typeface="+mn-lt"/>
                <a:ea typeface="+mn-ea"/>
                <a:cs typeface="+mn-cs"/>
              </a:rPr>
              <a:t>compose the </a:t>
            </a:r>
            <a:r>
              <a:rPr lang="en-GB" sz="1100" b="1" kern="1200" dirty="0">
                <a:solidFill>
                  <a:schemeClr val="tx1"/>
                </a:solidFill>
                <a:effectLst/>
                <a:latin typeface="+mn-lt"/>
                <a:ea typeface="+mn-ea"/>
                <a:cs typeface="+mn-cs"/>
              </a:rPr>
              <a:t>European Steering Committee for Youth (CDEJ)</a:t>
            </a:r>
            <a:r>
              <a:rPr lang="en-GB" sz="1100" kern="1200" dirty="0">
                <a:solidFill>
                  <a:schemeClr val="tx1"/>
                </a:solidFill>
                <a:effectLst/>
                <a:latin typeface="+mn-lt"/>
                <a:ea typeface="+mn-ea"/>
                <a:cs typeface="+mn-cs"/>
              </a:rPr>
              <a:t>. These are usually representatives from the ministries responsible for youth. </a:t>
            </a:r>
            <a:endParaRPr lang="en-US"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The steering committee promotes intergovernmental co-operation and a space for exchanges between countries on youth policy.</a:t>
            </a:r>
            <a:endParaRPr lang="en-US" sz="1100" kern="1200" dirty="0">
              <a:solidFill>
                <a:schemeClr val="tx1"/>
              </a:solidFill>
              <a:effectLst/>
              <a:latin typeface="+mn-lt"/>
              <a:ea typeface="+mn-ea"/>
              <a:cs typeface="+mn-cs"/>
            </a:endParaRPr>
          </a:p>
          <a:p>
            <a:r>
              <a:rPr lang="en-GB" sz="1100" b="1" kern="1200" dirty="0">
                <a:solidFill>
                  <a:schemeClr val="tx1"/>
                </a:solidFill>
                <a:effectLst/>
                <a:latin typeface="+mn-lt"/>
                <a:ea typeface="+mn-ea"/>
                <a:cs typeface="+mn-cs"/>
              </a:rPr>
              <a:t>Youth representatives</a:t>
            </a:r>
            <a:r>
              <a:rPr lang="en-GB" sz="1100" kern="1200" dirty="0">
                <a:solidFill>
                  <a:schemeClr val="tx1"/>
                </a:solidFill>
                <a:effectLst/>
                <a:latin typeface="+mn-lt"/>
                <a:ea typeface="+mn-ea"/>
                <a:cs typeface="+mn-cs"/>
              </a:rPr>
              <a:t> coming from </a:t>
            </a:r>
            <a:r>
              <a:rPr lang="en-GB" sz="1100" b="0" kern="1200" dirty="0">
                <a:solidFill>
                  <a:schemeClr val="tx1"/>
                </a:solidFill>
                <a:effectLst/>
                <a:latin typeface="+mn-lt"/>
                <a:ea typeface="+mn-ea"/>
                <a:cs typeface="+mn-cs"/>
              </a:rPr>
              <a:t>30</a:t>
            </a:r>
            <a:r>
              <a:rPr lang="en-GB" sz="1100" kern="1200" dirty="0">
                <a:solidFill>
                  <a:schemeClr val="tx1"/>
                </a:solidFill>
                <a:effectLst/>
                <a:latin typeface="+mn-lt"/>
                <a:ea typeface="+mn-ea"/>
                <a:cs typeface="+mn-cs"/>
              </a:rPr>
              <a:t> youth organisations from all over Europe compose the </a:t>
            </a:r>
            <a:r>
              <a:rPr lang="en-GB" sz="1100" b="1" kern="1200" dirty="0">
                <a:solidFill>
                  <a:schemeClr val="tx1"/>
                </a:solidFill>
                <a:effectLst/>
                <a:latin typeface="+mn-lt"/>
                <a:ea typeface="+mn-ea"/>
                <a:cs typeface="+mn-cs"/>
              </a:rPr>
              <a:t>Advisory Council on Youth (CCJ). </a:t>
            </a:r>
            <a:r>
              <a:rPr lang="en-GB" sz="1100" kern="1200" dirty="0">
                <a:solidFill>
                  <a:schemeClr val="tx1"/>
                </a:solidFill>
                <a:effectLst/>
                <a:latin typeface="+mn-lt"/>
                <a:ea typeface="+mn-ea"/>
                <a:cs typeface="+mn-cs"/>
              </a:rPr>
              <a:t>The CCJ provides input on all activities of the Youth Sector and assures the involvement of young people in other Council of Europe activities.</a:t>
            </a:r>
            <a:endParaRPr lang="en-US" sz="1100" kern="1200" dirty="0">
              <a:solidFill>
                <a:schemeClr val="tx1"/>
              </a:solidFill>
              <a:effectLst/>
              <a:latin typeface="+mn-lt"/>
              <a:ea typeface="+mn-ea"/>
              <a:cs typeface="+mn-cs"/>
            </a:endParaRPr>
          </a:p>
          <a:p>
            <a:r>
              <a:rPr lang="en-GB" sz="1100" b="0" kern="1200" dirty="0">
                <a:solidFill>
                  <a:schemeClr val="tx1"/>
                </a:solidFill>
                <a:effectLst/>
                <a:latin typeface="+mn-lt"/>
                <a:ea typeface="+mn-ea"/>
                <a:cs typeface="+mn-cs"/>
              </a:rPr>
              <a:t>Together, the CDEJ and the Advisory Council compose the Joint Council on Youth (CMJ), a co-decision body which establishes the youth sector’s priorities, objectives and budgets.</a:t>
            </a:r>
            <a:endParaRPr lang="en-US" sz="1100" b="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8 members of the CCJ and 8 members of the CDEJ are elected to sit on </a:t>
            </a:r>
            <a:r>
              <a:rPr lang="en-GB" sz="1100" b="1" kern="1200" dirty="0">
                <a:solidFill>
                  <a:schemeClr val="tx1"/>
                </a:solidFill>
                <a:effectLst/>
                <a:latin typeface="+mn-lt"/>
                <a:ea typeface="+mn-ea"/>
                <a:cs typeface="+mn-cs"/>
              </a:rPr>
              <a:t>the Programming Committee on Youth (CPJ) </a:t>
            </a:r>
            <a:r>
              <a:rPr lang="fr-FR" sz="1100" kern="1200" dirty="0">
                <a:solidFill>
                  <a:schemeClr val="tx1"/>
                </a:solidFill>
                <a:effectLst/>
                <a:latin typeface="+mn-lt"/>
                <a:ea typeface="+mn-ea"/>
                <a:cs typeface="+mn-cs"/>
              </a:rPr>
              <a:t>for a 2-year mandate to </a:t>
            </a:r>
            <a:r>
              <a:rPr lang="en-GB" sz="1100" kern="1200" dirty="0">
                <a:solidFill>
                  <a:schemeClr val="tx1"/>
                </a:solidFill>
                <a:effectLst/>
                <a:latin typeface="+mn-lt"/>
                <a:ea typeface="+mn-ea"/>
                <a:cs typeface="+mn-cs"/>
              </a:rPr>
              <a:t>establish and monitor the programmes of the European Youth Centres and of the European Youth Foundation … and to take</a:t>
            </a:r>
            <a:r>
              <a:rPr lang="en-GB" sz="1100" kern="1200" baseline="0" dirty="0">
                <a:solidFill>
                  <a:schemeClr val="tx1"/>
                </a:solidFill>
                <a:effectLst/>
                <a:latin typeface="+mn-lt"/>
                <a:ea typeface="+mn-ea"/>
                <a:cs typeface="+mn-cs"/>
              </a:rPr>
              <a:t> the </a:t>
            </a:r>
            <a:r>
              <a:rPr lang="en-GB" sz="1100" kern="1200" dirty="0">
                <a:solidFill>
                  <a:schemeClr val="tx1"/>
                </a:solidFill>
                <a:effectLst/>
                <a:latin typeface="+mn-lt"/>
                <a:ea typeface="+mn-ea"/>
                <a:cs typeface="+mn-cs"/>
              </a:rPr>
              <a:t>decisions on all EYF project applications!</a:t>
            </a:r>
          </a:p>
          <a:p>
            <a:endParaRPr lang="en-GB" sz="1100" kern="1200" dirty="0">
              <a:solidFill>
                <a:schemeClr val="tx1"/>
              </a:solidFill>
              <a:effectLst/>
              <a:latin typeface="+mn-lt"/>
              <a:ea typeface="+mn-ea"/>
              <a:cs typeface="+mn-cs"/>
            </a:endParaRPr>
          </a:p>
          <a:p>
            <a:r>
              <a:rPr lang="en-GB" sz="1100" kern="1200" dirty="0">
                <a:solidFill>
                  <a:schemeClr val="tx1"/>
                </a:solidFill>
                <a:effectLst/>
                <a:latin typeface="+mn-lt"/>
                <a:ea typeface="+mn-ea"/>
                <a:cs typeface="+mn-cs"/>
              </a:rPr>
              <a:t>More information on co-management: https://</a:t>
            </a:r>
            <a:r>
              <a:rPr lang="en-GB" sz="1100" kern="1200" dirty="0" err="1">
                <a:solidFill>
                  <a:schemeClr val="tx1"/>
                </a:solidFill>
                <a:effectLst/>
                <a:latin typeface="+mn-lt"/>
                <a:ea typeface="+mn-ea"/>
                <a:cs typeface="+mn-cs"/>
              </a:rPr>
              <a:t>www.coe.int</a:t>
            </a:r>
            <a:r>
              <a:rPr lang="en-GB" sz="1100" kern="1200" dirty="0">
                <a:solidFill>
                  <a:schemeClr val="tx1"/>
                </a:solidFill>
                <a:effectLst/>
                <a:latin typeface="+mn-lt"/>
                <a:ea typeface="+mn-ea"/>
                <a:cs typeface="+mn-cs"/>
              </a:rPr>
              <a:t>/</a:t>
            </a:r>
            <a:r>
              <a:rPr lang="en-GB" sz="1100" kern="1200" dirty="0" err="1">
                <a:solidFill>
                  <a:schemeClr val="tx1"/>
                </a:solidFill>
                <a:effectLst/>
                <a:latin typeface="+mn-lt"/>
                <a:ea typeface="+mn-ea"/>
                <a:cs typeface="+mn-cs"/>
              </a:rPr>
              <a:t>en</a:t>
            </a:r>
            <a:r>
              <a:rPr lang="en-GB" sz="1100" kern="1200" dirty="0">
                <a:solidFill>
                  <a:schemeClr val="tx1"/>
                </a:solidFill>
                <a:effectLst/>
                <a:latin typeface="+mn-lt"/>
                <a:ea typeface="+mn-ea"/>
                <a:cs typeface="+mn-cs"/>
              </a:rPr>
              <a:t>/web/youth/co-management</a:t>
            </a:r>
            <a:endParaRPr lang="en-US" sz="1100" kern="1200" dirty="0">
              <a:solidFill>
                <a:schemeClr val="tx1"/>
              </a:solidFill>
              <a:effectLst/>
              <a:latin typeface="+mn-lt"/>
              <a:ea typeface="+mn-ea"/>
              <a:cs typeface="+mn-cs"/>
            </a:endParaRPr>
          </a:p>
          <a:p>
            <a:endParaRPr lang="en-US" sz="11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433737F-7A98-42D5-8FC8-7FC703E7679D}" type="slidenum">
              <a:rPr lang="en-GB" smtClean="0"/>
              <a:t>7</a:t>
            </a:fld>
            <a:endParaRPr lang="en-GB"/>
          </a:p>
        </p:txBody>
      </p:sp>
    </p:spTree>
    <p:extLst>
      <p:ext uri="{BB962C8B-B14F-4D97-AF65-F5344CB8AC3E}">
        <p14:creationId xmlns:p14="http://schemas.microsoft.com/office/powerpoint/2010/main" val="1887176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600" b="1" u="sng" dirty="0"/>
              <a:t>Also mention </a:t>
            </a:r>
          </a:p>
          <a:p>
            <a:endParaRPr lang="sv-SE" sz="1600" b="1" dirty="0"/>
          </a:p>
          <a:p>
            <a:pPr marL="285750" indent="-285750">
              <a:buFont typeface="Arial" panose="020B0604020202020204" pitchFamily="34" charset="0"/>
              <a:buChar char="•"/>
            </a:pPr>
            <a:r>
              <a:rPr lang="sv-SE" sz="1600" b="1" dirty="0"/>
              <a:t>Equal Acess Fund</a:t>
            </a:r>
          </a:p>
          <a:p>
            <a:pPr marL="285750" indent="-285750">
              <a:buFont typeface="Arial" panose="020B0604020202020204" pitchFamily="34" charset="0"/>
              <a:buChar char="•"/>
            </a:pPr>
            <a:r>
              <a:rPr lang="sv-SE" sz="1600" b="1" dirty="0"/>
              <a:t>Direct Awards</a:t>
            </a:r>
          </a:p>
        </p:txBody>
      </p:sp>
      <p:sp>
        <p:nvSpPr>
          <p:cNvPr id="4" name="Slide Number Placeholder 3"/>
          <p:cNvSpPr>
            <a:spLocks noGrp="1"/>
          </p:cNvSpPr>
          <p:nvPr>
            <p:ph type="sldNum" sz="quarter" idx="5"/>
          </p:nvPr>
        </p:nvSpPr>
        <p:spPr/>
        <p:txBody>
          <a:bodyPr/>
          <a:lstStyle/>
          <a:p>
            <a:fld id="{CD91D898-C786-4C5B-BF7A-1E0F2AAC44B7}" type="slidenum">
              <a:rPr lang="fr-FR" altLang="fr-FR" smtClean="0"/>
              <a:pPr/>
              <a:t>10</a:t>
            </a:fld>
            <a:endParaRPr lang="fr-FR" altLang="fr-FR"/>
          </a:p>
        </p:txBody>
      </p:sp>
    </p:spTree>
    <p:extLst>
      <p:ext uri="{BB962C8B-B14F-4D97-AF65-F5344CB8AC3E}">
        <p14:creationId xmlns:p14="http://schemas.microsoft.com/office/powerpoint/2010/main" val="4097821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CD91D898-C786-4C5B-BF7A-1E0F2AAC44B7}" type="slidenum">
              <a:rPr lang="fr-FR" altLang="fr-FR" smtClean="0"/>
              <a:pPr/>
              <a:t>14</a:t>
            </a:fld>
            <a:endParaRPr lang="fr-FR" altLang="fr-FR"/>
          </a:p>
        </p:txBody>
      </p:sp>
    </p:spTree>
    <p:extLst>
      <p:ext uri="{BB962C8B-B14F-4D97-AF65-F5344CB8AC3E}">
        <p14:creationId xmlns:p14="http://schemas.microsoft.com/office/powerpoint/2010/main" val="203534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526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592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78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908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52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4029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4379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84380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4645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7489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83837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26970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47715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162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18457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49251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15430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4.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7.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4256232"/>
      </p:ext>
    </p:extLst>
  </p:cSld>
  <p:clrMap bg1="lt1" tx1="dk1" bg2="lt2" tx2="dk2" accent1="accent1" accent2="accent2" accent3="accent3" accent4="accent4" accent5="accent5" accent6="accent6" hlink="hlink" folHlink="folHlink"/>
  <p:sldLayoutIdLst>
    <p:sldLayoutId id="2147483750" r:id="rId1"/>
  </p:sldLayoutIdLst>
  <p:hf hd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134296"/>
      </p:ext>
    </p:extLst>
  </p:cSld>
  <p:clrMap bg1="lt1" tx1="dk1" bg2="lt2" tx2="dk2" accent1="accent1" accent2="accent2" accent3="accent3" accent4="accent4" accent5="accent5" accent6="accent6" hlink="hlink" folHlink="folHlink"/>
  <p:sldLayoutIdLst>
    <p:sldLayoutId id="21474837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8" r:id="rId1"/>
  </p:sldLayoutIdLst>
  <p:txStyles>
    <p:titleStyle>
      <a:lvl1pPr algn="r" rtl="0" eaLnBrk="0" fontAlgn="base" hangingPunct="0">
        <a:lnSpc>
          <a:spcPct val="90000"/>
        </a:lnSpc>
        <a:spcBef>
          <a:spcPct val="0"/>
        </a:spcBef>
        <a:spcAft>
          <a:spcPct val="0"/>
        </a:spcAft>
        <a:defRPr sz="2000" kern="1200">
          <a:solidFill>
            <a:schemeClr val="bg1"/>
          </a:solidFill>
          <a:latin typeface="Arial Narrow" charset="0"/>
          <a:ea typeface="Arial Narrow" charset="0"/>
          <a:cs typeface="Arial Narrow" charset="0"/>
        </a:defRPr>
      </a:lvl1pPr>
      <a:lvl2pPr algn="r" rtl="0" eaLnBrk="0" fontAlgn="base" hangingPunct="0">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2pPr>
      <a:lvl3pPr algn="r" rtl="0" eaLnBrk="0" fontAlgn="base" hangingPunct="0">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3pPr>
      <a:lvl4pPr algn="r" rtl="0" eaLnBrk="0" fontAlgn="base" hangingPunct="0">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4pPr>
      <a:lvl5pPr algn="r" rtl="0" eaLnBrk="0" fontAlgn="base" hangingPunct="0">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5pPr>
      <a:lvl6pPr marL="457200" algn="r" rtl="0" fontAlgn="base">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6pPr>
      <a:lvl7pPr marL="914400" algn="r" rtl="0" fontAlgn="base">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7pPr>
      <a:lvl8pPr marL="1371600" algn="r" rtl="0" fontAlgn="base">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8pPr>
      <a:lvl9pPr marL="1828800" algn="r" rtl="0" fontAlgn="base">
        <a:lnSpc>
          <a:spcPct val="90000"/>
        </a:lnSpc>
        <a:spcBef>
          <a:spcPct val="0"/>
        </a:spcBef>
        <a:spcAft>
          <a:spcPct val="0"/>
        </a:spcAft>
        <a:defRPr sz="2000">
          <a:solidFill>
            <a:schemeClr val="bg1"/>
          </a:solidFill>
          <a:latin typeface="Arial Narrow" panose="020B0606020202030204" pitchFamily="34" charset="0"/>
          <a:ea typeface="Arial Narrow" panose="020B0606020202030204" pitchFamily="34" charset="0"/>
          <a:cs typeface="Arial Narrow" panose="020B0606020202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9" r:id="rId1"/>
  </p:sldLayoutIdLst>
  <p:hf hdr="0"/>
  <p:txStyles>
    <p:titleStyle>
      <a:lvl1pPr algn="r" defTabSz="457200" rtl="0" eaLnBrk="0" fontAlgn="base" hangingPunct="0">
        <a:spcBef>
          <a:spcPct val="0"/>
        </a:spcBef>
        <a:spcAft>
          <a:spcPct val="0"/>
        </a:spcAft>
        <a:defRPr sz="2000" kern="1200">
          <a:solidFill>
            <a:srgbClr val="FFFFFF"/>
          </a:solidFill>
          <a:latin typeface="Arial Narrow" charset="0"/>
          <a:ea typeface="Arial Narrow" charset="0"/>
          <a:cs typeface="Arial Narrow" charset="0"/>
        </a:defRPr>
      </a:lvl1pPr>
      <a:lvl2pPr algn="r" defTabSz="457200" rtl="0" eaLnBrk="0" fontAlgn="base" hangingPunct="0">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2pPr>
      <a:lvl3pPr algn="r" defTabSz="457200" rtl="0" eaLnBrk="0" fontAlgn="base" hangingPunct="0">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3pPr>
      <a:lvl4pPr algn="r" defTabSz="457200" rtl="0" eaLnBrk="0" fontAlgn="base" hangingPunct="0">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4pPr>
      <a:lvl5pPr algn="r" defTabSz="457200" rtl="0" eaLnBrk="0" fontAlgn="base" hangingPunct="0">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5pPr>
      <a:lvl6pPr marL="457200" algn="r" defTabSz="457200" rtl="0" fontAlgn="base">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6pPr>
      <a:lvl7pPr marL="914400" algn="r" defTabSz="457200" rtl="0" fontAlgn="base">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7pPr>
      <a:lvl8pPr marL="1371600" algn="r" defTabSz="457200" rtl="0" fontAlgn="base">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8pPr>
      <a:lvl9pPr marL="1828800" algn="r" defTabSz="457200" rtl="0" fontAlgn="base">
        <a:spcBef>
          <a:spcPct val="0"/>
        </a:spcBef>
        <a:spcAft>
          <a:spcPct val="0"/>
        </a:spcAft>
        <a:defRPr sz="2000">
          <a:solidFill>
            <a:srgbClr val="FFFFFF"/>
          </a:solidFill>
          <a:latin typeface="Arial Narrow" panose="020B0606020202030204" pitchFamily="34" charset="0"/>
          <a:ea typeface="Arial Narrow" panose="020B0606020202030204" pitchFamily="34" charset="0"/>
          <a:cs typeface="Arial Narrow" panose="020B0606020202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j-lt"/>
          <a:ea typeface="Century Gothic" charset="0"/>
          <a:cs typeface="Century Gothic"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j-lt"/>
          <a:ea typeface="Century Gothic" charset="0"/>
          <a:cs typeface="Century Gothic"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j-lt"/>
          <a:ea typeface="Century Gothic" charset="0"/>
          <a:cs typeface="Century Gothic"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j-lt"/>
          <a:ea typeface="Century Gothic" charset="0"/>
          <a:cs typeface="Century Gothic"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j-lt"/>
          <a:ea typeface="Century Gothic" charset="0"/>
          <a:cs typeface="Century 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10/14/2026</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709627596"/>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hd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hyperlink" Target="http://www.coe.int/" TargetMode="External"/><Relationship Id="rId2" Type="http://schemas.openxmlformats.org/officeDocument/2006/relationships/image" Target="../media/image8.jpg"/><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17.xml"/><Relationship Id="rId5" Type="http://schemas.openxmlformats.org/officeDocument/2006/relationships/image" Target="../media/image12.pn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hyperlink" Target="https://rm.coe.int/guide-v1-29-1-2026/48802a72cb" TargetMode="External"/><Relationship Id="rId5" Type="http://schemas.openxmlformats.org/officeDocument/2006/relationships/hyperlink" Target="https://search.coe.int/cm#{%22CoEIdentifier%22:[%220912594880289d00%22],%22sort%22:[%22CoEValidationDate%20Descending%22]}" TargetMode="External"/><Relationship Id="rId4" Type="http://schemas.openxmlformats.org/officeDocument/2006/relationships/hyperlink" Target="https://rm.coe.int/CoERMPublicCommonSearchServices/DisplayDCTMContent?documentId=090000168008f623"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rm.coe.int/fr-guide-/48802c1c81" TargetMode="External"/><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8.jp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hyperlink" Target="mailto:eyf@coe.int" TargetMode="External"/><Relationship Id="rId7" Type="http://schemas.openxmlformats.org/officeDocument/2006/relationships/image" Target="../media/image21.jpg"/><Relationship Id="rId2" Type="http://schemas.openxmlformats.org/officeDocument/2006/relationships/image" Target="../media/image8.jpg"/><Relationship Id="rId1" Type="http://schemas.openxmlformats.org/officeDocument/2006/relationships/slideLayout" Target="../slideLayouts/slideLayout17.xml"/><Relationship Id="rId6" Type="http://schemas.openxmlformats.org/officeDocument/2006/relationships/image" Target="../media/image20.svg"/><Relationship Id="rId5" Type="http://schemas.openxmlformats.org/officeDocument/2006/relationships/image" Target="../media/image19.svg"/><Relationship Id="rId10" Type="http://schemas.openxmlformats.org/officeDocument/2006/relationships/image" Target="../media/image12.png"/><Relationship Id="rId4" Type="http://schemas.openxmlformats.org/officeDocument/2006/relationships/image" Target="../media/image18.svg"/><Relationship Id="rId9"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A7A3E-B428-FF3F-7EDD-06205BD610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B1286C7-0ED9-6ABC-52C6-AF6D57FD93A3}"/>
              </a:ext>
            </a:extLst>
          </p:cNvPr>
          <p:cNvPicPr>
            <a:picLocks noChangeAspect="1"/>
          </p:cNvPicPr>
          <p:nvPr/>
        </p:nvPicPr>
        <p:blipFill>
          <a:blip r:embed="rId2"/>
          <a:srcRect/>
          <a:stretch/>
        </p:blipFill>
        <p:spPr>
          <a:xfrm>
            <a:off x="0" y="-19484"/>
            <a:ext cx="9144000" cy="666750"/>
          </a:xfrm>
          <a:prstGeom prst="rect">
            <a:avLst/>
          </a:prstGeom>
        </p:spPr>
      </p:pic>
      <p:sp>
        <p:nvSpPr>
          <p:cNvPr id="12292" name="Espace réservé du numéro de diapositive 5">
            <a:extLst>
              <a:ext uri="{FF2B5EF4-FFF2-40B4-BE49-F238E27FC236}">
                <a16:creationId xmlns:a16="http://schemas.microsoft.com/office/drawing/2014/main" id="{ABB4D971-FF6A-A0AC-910D-EBD1B5D74D44}"/>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8C80507A-D005-F4FC-4770-E94799378C93}"/>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3135C53-6F55-FDE6-BA6C-2C96F65850BE}"/>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4A779671-6D37-48F9-645C-A4951DC16B5B}"/>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 name="ZoneTexte 3">
            <a:extLst>
              <a:ext uri="{FF2B5EF4-FFF2-40B4-BE49-F238E27FC236}">
                <a16:creationId xmlns:a16="http://schemas.microsoft.com/office/drawing/2014/main" id="{3001473E-64F0-9CCA-0BF6-5857BEF0B583}"/>
              </a:ext>
            </a:extLst>
          </p:cNvPr>
          <p:cNvSpPr txBox="1"/>
          <p:nvPr/>
        </p:nvSpPr>
        <p:spPr>
          <a:xfrm>
            <a:off x="564469" y="842993"/>
            <a:ext cx="7569266" cy="2013257"/>
          </a:xfrm>
          <a:prstGeom prst="rect">
            <a:avLst/>
          </a:prstGeom>
        </p:spPr>
        <p:txBody>
          <a:bodyPr vert="horz" lIns="91440" tIns="45720" rIns="91440" bIns="45720" rtlCol="0">
            <a:normAutofit/>
          </a:bodyPr>
          <a:lstStyle/>
          <a:p>
            <a:pPr>
              <a:lnSpc>
                <a:spcPct val="120000"/>
              </a:lnSpc>
              <a:spcBef>
                <a:spcPts val="1200"/>
              </a:spcBef>
            </a:pPr>
            <a:endParaRPr lang="pt-PT" sz="2000" dirty="0">
              <a:latin typeface="+mj-lt"/>
            </a:endParaRPr>
          </a:p>
        </p:txBody>
      </p:sp>
      <p:pic>
        <p:nvPicPr>
          <p:cNvPr id="6" name="Picture 5">
            <a:extLst>
              <a:ext uri="{FF2B5EF4-FFF2-40B4-BE49-F238E27FC236}">
                <a16:creationId xmlns:a16="http://schemas.microsoft.com/office/drawing/2014/main" id="{1B6FF602-BACC-68EE-0152-A0F782DCE209}"/>
              </a:ext>
            </a:extLst>
          </p:cNvPr>
          <p:cNvPicPr>
            <a:picLocks noChangeAspect="1"/>
          </p:cNvPicPr>
          <p:nvPr/>
        </p:nvPicPr>
        <p:blipFill>
          <a:blip r:embed="rId3"/>
          <a:stretch>
            <a:fillRect/>
          </a:stretch>
        </p:blipFill>
        <p:spPr>
          <a:xfrm>
            <a:off x="909666" y="1308600"/>
            <a:ext cx="4328058" cy="1783344"/>
          </a:xfrm>
          <a:prstGeom prst="rect">
            <a:avLst/>
          </a:prstGeom>
        </p:spPr>
      </p:pic>
      <p:pic>
        <p:nvPicPr>
          <p:cNvPr id="8" name="Picture 7">
            <a:extLst>
              <a:ext uri="{FF2B5EF4-FFF2-40B4-BE49-F238E27FC236}">
                <a16:creationId xmlns:a16="http://schemas.microsoft.com/office/drawing/2014/main" id="{A26EDCD8-3021-CBC8-4006-E456DC03EF5C}"/>
              </a:ext>
            </a:extLst>
          </p:cNvPr>
          <p:cNvPicPr>
            <a:picLocks noChangeAspect="1"/>
          </p:cNvPicPr>
          <p:nvPr/>
        </p:nvPicPr>
        <p:blipFill>
          <a:blip r:embed="rId4"/>
          <a:stretch>
            <a:fillRect/>
          </a:stretch>
        </p:blipFill>
        <p:spPr>
          <a:xfrm>
            <a:off x="5809323" y="1412552"/>
            <a:ext cx="2048212" cy="1646872"/>
          </a:xfrm>
          <a:prstGeom prst="rect">
            <a:avLst/>
          </a:prstGeom>
        </p:spPr>
      </p:pic>
      <p:sp>
        <p:nvSpPr>
          <p:cNvPr id="5" name="Titre 1">
            <a:extLst>
              <a:ext uri="{FF2B5EF4-FFF2-40B4-BE49-F238E27FC236}">
                <a16:creationId xmlns:a16="http://schemas.microsoft.com/office/drawing/2014/main" id="{D2F0C8C9-E7B3-089B-34A5-83EE24F37DC9}"/>
              </a:ext>
            </a:extLst>
          </p:cNvPr>
          <p:cNvSpPr txBox="1">
            <a:spLocks/>
          </p:cNvSpPr>
          <p:nvPr/>
        </p:nvSpPr>
        <p:spPr bwMode="auto">
          <a:xfrm>
            <a:off x="0" y="3500355"/>
            <a:ext cx="9144000" cy="13812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pPr eaLnBrk="1" hangingPunct="1"/>
            <a:r>
              <a:rPr lang="fr-FR" sz="2800" dirty="0">
                <a:solidFill>
                  <a:srgbClr val="23438C"/>
                </a:solidFill>
                <a:latin typeface="Calibri Light" panose="020F0302020204030204" pitchFamily="34" charset="0"/>
                <a:ea typeface="Calibri Light" panose="020F0302020204030204" pitchFamily="34" charset="0"/>
                <a:cs typeface="Calibri Light" panose="020F0302020204030204" pitchFamily="34" charset="0"/>
              </a:rPr>
              <a:t>Fonds Européen pour la Jeunesse</a:t>
            </a:r>
          </a:p>
          <a:p>
            <a:pPr eaLnBrk="1" hangingPunct="1"/>
            <a:r>
              <a:rPr lang="fr-FR" sz="2000" dirty="0">
                <a:latin typeface="Calibri Light" panose="020F0302020204030204" pitchFamily="34" charset="0"/>
                <a:ea typeface="Calibri Light" panose="020F0302020204030204" pitchFamily="34" charset="0"/>
                <a:cs typeface="Calibri Light" panose="020F0302020204030204" pitchFamily="34" charset="0"/>
              </a:rPr>
              <a:t>au service des jeunes et des organisations de jeunesse depuis 1972</a:t>
            </a:r>
            <a:endParaRPr lang="pt-PT" sz="2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9041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AA254-011A-0C76-6786-ABCA70D9E5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8DB9BA0-F2E0-8F5F-A527-B14287DB3C04}"/>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457B3C1C-27CC-89BD-F013-811641F26A07}"/>
              </a:ext>
            </a:extLst>
          </p:cNvPr>
          <p:cNvSpPr txBox="1">
            <a:spLocks/>
          </p:cNvSpPr>
          <p:nvPr/>
        </p:nvSpPr>
        <p:spPr bwMode="auto">
          <a:xfrm>
            <a:off x="4861602" y="0"/>
            <a:ext cx="4214812"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en-GB" sz="2400" dirty="0">
                <a:solidFill>
                  <a:schemeClr val="bg1"/>
                </a:solidFill>
                <a:latin typeface="Myriad Pro" panose="020B0503030403020204" pitchFamily="34" charset="0"/>
                <a:ea typeface="Arial Narrow" charset="0"/>
                <a:cs typeface="Arial Narrow" charset="0"/>
              </a:rPr>
              <a:t>Le </a:t>
            </a:r>
            <a:r>
              <a:rPr lang="en-GB" sz="2400" b="1" dirty="0">
                <a:solidFill>
                  <a:schemeClr val="bg1"/>
                </a:solidFill>
                <a:latin typeface="Myriad Pro" panose="020B0503030403020204" pitchFamily="34" charset="0"/>
                <a:ea typeface="Arial Narrow" charset="0"/>
                <a:cs typeface="Arial Narrow" charset="0"/>
              </a:rPr>
              <a:t>Conseil de </a:t>
            </a:r>
            <a:r>
              <a:rPr lang="en-GB" sz="2400" b="1" dirty="0" err="1">
                <a:solidFill>
                  <a:schemeClr val="bg1"/>
                </a:solidFill>
                <a:latin typeface="Myriad Pro" panose="020B0503030403020204" pitchFamily="34" charset="0"/>
                <a:ea typeface="Arial Narrow" charset="0"/>
                <a:cs typeface="Arial Narrow" charset="0"/>
              </a:rPr>
              <a:t>l’Europe</a:t>
            </a:r>
            <a:endParaRPr lang="fr-FR" sz="2400" b="1"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B8D6E714-3D00-69DA-5832-2E116D644302}"/>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2</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18EE900C-7CDE-C6F4-0BDB-B696FBE8C35F}"/>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A27138F-6917-DAEB-89A4-390E56BD7D09}"/>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4CE392E8-90CF-D152-7723-6AAE9F153542}"/>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 name="ZoneTexte 3">
            <a:extLst>
              <a:ext uri="{FF2B5EF4-FFF2-40B4-BE49-F238E27FC236}">
                <a16:creationId xmlns:a16="http://schemas.microsoft.com/office/drawing/2014/main" id="{2268D349-1416-129F-E560-2ECFAA830508}"/>
              </a:ext>
            </a:extLst>
          </p:cNvPr>
          <p:cNvSpPr txBox="1"/>
          <p:nvPr/>
        </p:nvSpPr>
        <p:spPr>
          <a:xfrm>
            <a:off x="902426" y="809108"/>
            <a:ext cx="7847874" cy="2060012"/>
          </a:xfrm>
          <a:prstGeom prst="rect">
            <a:avLst/>
          </a:prstGeom>
        </p:spPr>
        <p:txBody>
          <a:bodyPr vert="horz" lIns="91440" tIns="45720" rIns="91440" bIns="45720" rtlCol="0">
            <a:normAutofit fontScale="85000" lnSpcReduction="20000"/>
          </a:bodyPr>
          <a:lstStyle/>
          <a:p>
            <a:pPr marL="342900" indent="-342900">
              <a:lnSpc>
                <a:spcPct val="120000"/>
              </a:lnSpc>
              <a:spcBef>
                <a:spcPts val="1200"/>
              </a:spcBef>
              <a:buFont typeface="System Font Regular"/>
              <a:buChar char="▸"/>
            </a:pPr>
            <a:r>
              <a:rPr lang="fr-FR" sz="2000" dirty="0">
                <a:latin typeface="+mj-lt"/>
              </a:rPr>
              <a:t>Organisation intergouvernementale regroupant 46 États membres</a:t>
            </a:r>
          </a:p>
          <a:p>
            <a:pPr marL="342900" indent="-342900">
              <a:lnSpc>
                <a:spcPct val="120000"/>
              </a:lnSpc>
              <a:spcBef>
                <a:spcPts val="1200"/>
              </a:spcBef>
              <a:buFont typeface="System Font Regular"/>
              <a:buChar char="▸"/>
            </a:pPr>
            <a:r>
              <a:rPr lang="fr-FR" sz="2000" dirty="0">
                <a:latin typeface="+mj-lt"/>
              </a:rPr>
              <a:t>Créée en 1949 au lendemain de la Seconde Guerre mondiale</a:t>
            </a:r>
          </a:p>
          <a:p>
            <a:pPr marL="342900" indent="-342900">
              <a:lnSpc>
                <a:spcPct val="120000"/>
              </a:lnSpc>
              <a:spcBef>
                <a:spcPts val="1200"/>
              </a:spcBef>
              <a:buFont typeface="System Font Regular"/>
              <a:buChar char="▸"/>
            </a:pPr>
            <a:r>
              <a:rPr lang="fr-FR" sz="2000" dirty="0">
                <a:latin typeface="+mj-lt"/>
              </a:rPr>
              <a:t>Siège à Strasbourg, France</a:t>
            </a:r>
          </a:p>
          <a:p>
            <a:pPr marL="342900" indent="-342900">
              <a:lnSpc>
                <a:spcPct val="120000"/>
              </a:lnSpc>
              <a:spcBef>
                <a:spcPts val="1200"/>
              </a:spcBef>
              <a:buFont typeface="System Font Regular"/>
              <a:buChar char="▸"/>
            </a:pPr>
            <a:r>
              <a:rPr lang="fr-FR" sz="2000" dirty="0">
                <a:latin typeface="+mj-lt"/>
              </a:rPr>
              <a:t>Trois piliers : droits humains, démocratie, État de droit</a:t>
            </a:r>
          </a:p>
          <a:p>
            <a:pPr marL="342900" indent="-342900">
              <a:lnSpc>
                <a:spcPct val="120000"/>
              </a:lnSpc>
              <a:spcBef>
                <a:spcPts val="1200"/>
              </a:spcBef>
              <a:buFont typeface="System Font Regular"/>
              <a:buChar char="▸"/>
            </a:pPr>
            <a:r>
              <a:rPr lang="fr-FR" sz="2000" dirty="0">
                <a:latin typeface="+mj-lt"/>
              </a:rPr>
              <a:t>Plus d’informations: </a:t>
            </a:r>
            <a:r>
              <a:rPr lang="fr-FR" sz="2000" dirty="0">
                <a:latin typeface="+mj-lt"/>
                <a:hlinkClick r:id="rId3"/>
              </a:rPr>
              <a:t>www.coe.int</a:t>
            </a:r>
            <a:r>
              <a:rPr lang="fr-FR" sz="2000" dirty="0">
                <a:latin typeface="+mj-lt"/>
              </a:rPr>
              <a:t> </a:t>
            </a:r>
            <a:endParaRPr lang="pt-PT" sz="2000" dirty="0">
              <a:latin typeface="+mj-lt"/>
            </a:endParaRPr>
          </a:p>
        </p:txBody>
      </p:sp>
      <p:pic>
        <p:nvPicPr>
          <p:cNvPr id="5" name="Picture 4">
            <a:extLst>
              <a:ext uri="{FF2B5EF4-FFF2-40B4-BE49-F238E27FC236}">
                <a16:creationId xmlns:a16="http://schemas.microsoft.com/office/drawing/2014/main" id="{81973A5D-3FD8-9753-91E3-A32E155429ED}"/>
              </a:ext>
            </a:extLst>
          </p:cNvPr>
          <p:cNvPicPr>
            <a:picLocks noChangeAspect="1"/>
          </p:cNvPicPr>
          <p:nvPr/>
        </p:nvPicPr>
        <p:blipFill>
          <a:blip r:embed="rId4"/>
          <a:stretch>
            <a:fillRect/>
          </a:stretch>
        </p:blipFill>
        <p:spPr>
          <a:xfrm>
            <a:off x="3023299" y="2992954"/>
            <a:ext cx="3117205" cy="1752084"/>
          </a:xfrm>
          <a:prstGeom prst="rect">
            <a:avLst/>
          </a:prstGeom>
        </p:spPr>
      </p:pic>
      <p:pic>
        <p:nvPicPr>
          <p:cNvPr id="6" name="Picture 5">
            <a:extLst>
              <a:ext uri="{FF2B5EF4-FFF2-40B4-BE49-F238E27FC236}">
                <a16:creationId xmlns:a16="http://schemas.microsoft.com/office/drawing/2014/main" id="{C7F7741C-20E2-4AFD-9C30-2A9890FB7240}"/>
              </a:ext>
            </a:extLst>
          </p:cNvPr>
          <p:cNvPicPr>
            <a:picLocks noChangeAspect="1"/>
          </p:cNvPicPr>
          <p:nvPr/>
        </p:nvPicPr>
        <p:blipFill>
          <a:blip r:embed="rId5"/>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25357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81631C-9693-DD21-DA71-5CED03B2E856}"/>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39C25684-1AD4-496A-A2FA-A6BB08D68853}"/>
              </a:ext>
            </a:extLst>
          </p:cNvPr>
          <p:cNvSpPr txBox="1">
            <a:spLocks/>
          </p:cNvSpPr>
          <p:nvPr/>
        </p:nvSpPr>
        <p:spPr bwMode="auto">
          <a:xfrm>
            <a:off x="4861602" y="0"/>
            <a:ext cx="4214812"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dirty="0">
                <a:solidFill>
                  <a:schemeClr val="bg1"/>
                </a:solidFill>
                <a:latin typeface="Myriad Pro" panose="020B0503030403020204" pitchFamily="34" charset="0"/>
                <a:ea typeface="Arial Narrow" charset="0"/>
                <a:cs typeface="Arial Narrow" charset="0"/>
              </a:rPr>
              <a:t>La </a:t>
            </a:r>
            <a:r>
              <a:rPr lang="fr-FR" sz="2400" b="1" dirty="0">
                <a:solidFill>
                  <a:schemeClr val="bg1"/>
                </a:solidFill>
                <a:latin typeface="Myriad Pro" panose="020B0503030403020204" pitchFamily="34" charset="0"/>
                <a:ea typeface="Arial Narrow" charset="0"/>
                <a:cs typeface="Arial Narrow" charset="0"/>
              </a:rPr>
              <a:t>mission du FEJ</a:t>
            </a:r>
          </a:p>
        </p:txBody>
      </p:sp>
      <p:sp>
        <p:nvSpPr>
          <p:cNvPr id="12292" name="Espace réservé du numéro de diapositive 5">
            <a:extLst>
              <a:ext uri="{FF2B5EF4-FFF2-40B4-BE49-F238E27FC236}">
                <a16:creationId xmlns:a16="http://schemas.microsoft.com/office/drawing/2014/main" id="{A6DD81DC-2117-4F69-9BDD-E22D0282B32C}"/>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3</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EB6038B2-64E1-1342-889E-7ADFA668C1F4}"/>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59B12AC7-2F93-C247-908A-18FF1F094EF3}"/>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A5DF5E71-1541-EC4F-B290-842537506436}"/>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Rectangle 20">
            <a:extLst>
              <a:ext uri="{FF2B5EF4-FFF2-40B4-BE49-F238E27FC236}">
                <a16:creationId xmlns:a16="http://schemas.microsoft.com/office/drawing/2014/main" id="{3D8BAB16-509B-9D20-CD75-DD7B89F4E600}"/>
              </a:ext>
            </a:extLst>
          </p:cNvPr>
          <p:cNvSpPr>
            <a:spLocks noChangeArrowheads="1"/>
          </p:cNvSpPr>
          <p:nvPr/>
        </p:nvSpPr>
        <p:spPr bwMode="auto">
          <a:xfrm>
            <a:off x="725422" y="747945"/>
            <a:ext cx="769000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just" eaLnBrk="1" fontAlgn="auto" hangingPunct="1">
              <a:spcBef>
                <a:spcPts val="0"/>
              </a:spcBef>
              <a:spcAft>
                <a:spcPts val="0"/>
              </a:spcAft>
              <a:defRPr/>
            </a:pPr>
            <a:r>
              <a:rPr lang="en-GB" dirty="0">
                <a:latin typeface="+mj-lt"/>
              </a:rPr>
              <a:t>“(…) </a:t>
            </a:r>
            <a:r>
              <a:rPr lang="fr-FR" dirty="0">
                <a:latin typeface="+mj-lt"/>
              </a:rPr>
              <a:t>L’objectif du Fonds est de promouvoir la coopération des jeunes en Europe en apportant un soutien financier à des activités de jeunesse européennes qui contribuent à la promotion de la paix, de la compréhension et de la coopération entre les peuples d’Europe et du monde, dans un esprit de respect des droits de l’homme et des libertés fondamentales.</a:t>
            </a:r>
            <a:r>
              <a:rPr lang="en-GB" dirty="0">
                <a:latin typeface="+mj-lt"/>
              </a:rPr>
              <a:t>”.</a:t>
            </a:r>
            <a:endParaRPr lang="pt-PT" dirty="0">
              <a:latin typeface="+mj-lt"/>
            </a:endParaRPr>
          </a:p>
        </p:txBody>
      </p:sp>
      <p:sp>
        <p:nvSpPr>
          <p:cNvPr id="4" name="TextBox 3">
            <a:extLst>
              <a:ext uri="{FF2B5EF4-FFF2-40B4-BE49-F238E27FC236}">
                <a16:creationId xmlns:a16="http://schemas.microsoft.com/office/drawing/2014/main" id="{CC28F4AB-6E83-6B47-D5B0-321E738B752E}"/>
              </a:ext>
            </a:extLst>
          </p:cNvPr>
          <p:cNvSpPr txBox="1"/>
          <p:nvPr/>
        </p:nvSpPr>
        <p:spPr>
          <a:xfrm>
            <a:off x="3405993" y="2115944"/>
            <a:ext cx="5344307" cy="368049"/>
          </a:xfrm>
          <a:prstGeom prst="rect">
            <a:avLst/>
          </a:prstGeom>
          <a:noFill/>
        </p:spPr>
        <p:txBody>
          <a:bodyPr wrap="square">
            <a:spAutoFit/>
          </a:bodyPr>
          <a:lstStyle/>
          <a:p>
            <a:pPr>
              <a:lnSpc>
                <a:spcPct val="120000"/>
              </a:lnSpc>
              <a:spcBef>
                <a:spcPts val="1200"/>
              </a:spcBef>
            </a:pPr>
            <a:r>
              <a:rPr lang="en-GB"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rPr>
              <a:t>Article 1, du </a:t>
            </a:r>
            <a:r>
              <a:rPr lang="fr-FR"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rPr>
              <a:t>statut</a:t>
            </a:r>
            <a:r>
              <a:rPr lang="en-GB"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rPr>
              <a:t> du Fonds </a:t>
            </a:r>
            <a:r>
              <a:rPr lang="fr-FR"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rPr>
              <a:t>Européen</a:t>
            </a:r>
            <a:r>
              <a:rPr lang="en-GB"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rPr>
              <a:t> pour la Jeunesse</a:t>
            </a:r>
            <a:endParaRPr lang="pt-PT" sz="1600" dirty="0">
              <a:solidFill>
                <a:srgbClr val="0D347D"/>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6" name="Picture 5" descr="A group of people standing in a room&#10;&#10;AI-generated content may be incorrect.">
            <a:extLst>
              <a:ext uri="{FF2B5EF4-FFF2-40B4-BE49-F238E27FC236}">
                <a16:creationId xmlns:a16="http://schemas.microsoft.com/office/drawing/2014/main" id="{5E69B64C-642B-DF0F-F0D5-C392C3212B5D}"/>
              </a:ext>
            </a:extLst>
          </p:cNvPr>
          <p:cNvPicPr>
            <a:picLocks noChangeAspect="1"/>
          </p:cNvPicPr>
          <p:nvPr/>
        </p:nvPicPr>
        <p:blipFill>
          <a:blip r:embed="rId3"/>
          <a:srcRect l="13965" t="12150"/>
          <a:stretch/>
        </p:blipFill>
        <p:spPr>
          <a:xfrm>
            <a:off x="1478756" y="2676273"/>
            <a:ext cx="2539847" cy="1717680"/>
          </a:xfrm>
          <a:prstGeom prst="rect">
            <a:avLst/>
          </a:prstGeom>
        </p:spPr>
      </p:pic>
      <p:pic>
        <p:nvPicPr>
          <p:cNvPr id="8" name="Picture 7" descr="A group of people standing in front of a whiteboard&#10;&#10;AI-generated content may be incorrect.">
            <a:extLst>
              <a:ext uri="{FF2B5EF4-FFF2-40B4-BE49-F238E27FC236}">
                <a16:creationId xmlns:a16="http://schemas.microsoft.com/office/drawing/2014/main" id="{6FE66455-0185-8799-CCA6-03DF56F22471}"/>
              </a:ext>
            </a:extLst>
          </p:cNvPr>
          <p:cNvPicPr>
            <a:picLocks noChangeAspect="1"/>
          </p:cNvPicPr>
          <p:nvPr/>
        </p:nvPicPr>
        <p:blipFill>
          <a:blip r:embed="rId4"/>
          <a:srcRect t="4981" r="8266"/>
          <a:stretch/>
        </p:blipFill>
        <p:spPr>
          <a:xfrm>
            <a:off x="4490507" y="2676272"/>
            <a:ext cx="2960424" cy="1723545"/>
          </a:xfrm>
          <a:prstGeom prst="rect">
            <a:avLst/>
          </a:prstGeom>
        </p:spPr>
      </p:pic>
      <p:pic>
        <p:nvPicPr>
          <p:cNvPr id="7" name="Picture 6">
            <a:extLst>
              <a:ext uri="{FF2B5EF4-FFF2-40B4-BE49-F238E27FC236}">
                <a16:creationId xmlns:a16="http://schemas.microsoft.com/office/drawing/2014/main" id="{53960872-B9A5-B487-48DB-2ACC837AC6A8}"/>
              </a:ext>
            </a:extLst>
          </p:cNvPr>
          <p:cNvPicPr>
            <a:picLocks noChangeAspect="1"/>
          </p:cNvPicPr>
          <p:nvPr/>
        </p:nvPicPr>
        <p:blipFill>
          <a:blip r:embed="rId5"/>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881974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AC315-A0F4-680C-7367-E83C7139D7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BD6E38-5525-E434-2656-B3B5D5CEB5CD}"/>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98932920-8A32-1F39-C1B9-16A52F6D0102}"/>
              </a:ext>
            </a:extLst>
          </p:cNvPr>
          <p:cNvSpPr txBox="1">
            <a:spLocks/>
          </p:cNvSpPr>
          <p:nvPr/>
        </p:nvSpPr>
        <p:spPr bwMode="auto">
          <a:xfrm>
            <a:off x="4861602" y="0"/>
            <a:ext cx="4214812"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dirty="0">
                <a:solidFill>
                  <a:schemeClr val="bg1"/>
                </a:solidFill>
                <a:latin typeface="Myriad Pro" panose="020B0503030403020204" pitchFamily="34" charset="0"/>
                <a:ea typeface="Arial Narrow" charset="0"/>
                <a:cs typeface="Arial Narrow" charset="0"/>
              </a:rPr>
              <a:t>Informations </a:t>
            </a:r>
            <a:r>
              <a:rPr lang="fr-FR" sz="2400" b="1" dirty="0">
                <a:solidFill>
                  <a:schemeClr val="bg1"/>
                </a:solidFill>
                <a:latin typeface="Myriad Pro" panose="020B0503030403020204" pitchFamily="34" charset="0"/>
                <a:ea typeface="Arial Narrow" charset="0"/>
                <a:cs typeface="Arial Narrow" charset="0"/>
              </a:rPr>
              <a:t>clés</a:t>
            </a:r>
            <a:r>
              <a:rPr lang="fr-FR" sz="2400" dirty="0">
                <a:solidFill>
                  <a:schemeClr val="bg1"/>
                </a:solidFill>
                <a:latin typeface="Myriad Pro" panose="020B0503030403020204" pitchFamily="34" charset="0"/>
                <a:ea typeface="Arial Narrow" charset="0"/>
                <a:cs typeface="Arial Narrow" charset="0"/>
              </a:rPr>
              <a:t> du FEJ</a:t>
            </a:r>
          </a:p>
        </p:txBody>
      </p:sp>
      <p:sp>
        <p:nvSpPr>
          <p:cNvPr id="12292" name="Espace réservé du numéro de diapositive 5">
            <a:extLst>
              <a:ext uri="{FF2B5EF4-FFF2-40B4-BE49-F238E27FC236}">
                <a16:creationId xmlns:a16="http://schemas.microsoft.com/office/drawing/2014/main" id="{CCBF21D2-3F8D-1640-424A-F6BF358063BF}"/>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4</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0C542BCD-0244-2E85-259A-8F23270BF9EC}"/>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54BF2F2-1F73-3295-A71F-D0696E0592CD}"/>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EC7AE6CA-2EF5-83C3-1209-FC1D097B8DC5}"/>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8" name="ZoneTexte 3">
            <a:extLst>
              <a:ext uri="{FF2B5EF4-FFF2-40B4-BE49-F238E27FC236}">
                <a16:creationId xmlns:a16="http://schemas.microsoft.com/office/drawing/2014/main" id="{46B6E658-00DC-2929-A4C1-2167446A3BDB}"/>
              </a:ext>
            </a:extLst>
          </p:cNvPr>
          <p:cNvSpPr txBox="1"/>
          <p:nvPr/>
        </p:nvSpPr>
        <p:spPr>
          <a:xfrm>
            <a:off x="258506" y="882333"/>
            <a:ext cx="7827970" cy="3011011"/>
          </a:xfrm>
          <a:prstGeom prst="rect">
            <a:avLst/>
          </a:prstGeom>
        </p:spPr>
        <p:txBody>
          <a:bodyPr vert="horz" lIns="91440" tIns="45720" rIns="91440" bIns="45720" rtlCol="0">
            <a:normAutofit/>
          </a:bodyPr>
          <a:lstStyle/>
          <a:p>
            <a:pPr marL="342900" indent="-342900">
              <a:lnSpc>
                <a:spcPct val="120000"/>
              </a:lnSpc>
              <a:spcBef>
                <a:spcPts val="1200"/>
              </a:spcBef>
              <a:buFont typeface="System Font Regular"/>
              <a:buChar char="▸"/>
            </a:pPr>
            <a:r>
              <a:rPr lang="fr-FR" dirty="0">
                <a:latin typeface="Calibri Light" panose="020F0302020204030204" pitchFamily="34" charset="0"/>
                <a:ea typeface="Calibri Light" panose="020F0302020204030204" pitchFamily="34" charset="0"/>
                <a:cs typeface="Calibri Light" panose="020F0302020204030204" pitchFamily="34" charset="0"/>
              </a:rPr>
              <a:t>Partenariat et soutien financier aux organisations de jeunesse des 46 États membres du Conseil de l'Europe pour des projets menés par des jeunes et pour leur fonctionnement.</a:t>
            </a:r>
          </a:p>
          <a:p>
            <a:pPr marL="342900" indent="-342900">
              <a:lnSpc>
                <a:spcPct val="120000"/>
              </a:lnSpc>
              <a:spcBef>
                <a:spcPts val="1200"/>
              </a:spcBef>
              <a:buFont typeface="System Font Regular"/>
              <a:buChar char="▸"/>
            </a:pPr>
            <a:r>
              <a:rPr lang="fr-FR" dirty="0">
                <a:latin typeface="Calibri Light" panose="020F0302020204030204" pitchFamily="34" charset="0"/>
                <a:ea typeface="Calibri Light" panose="020F0302020204030204" pitchFamily="34" charset="0"/>
                <a:cs typeface="Calibri Light" panose="020F0302020204030204" pitchFamily="34" charset="0"/>
              </a:rPr>
              <a:t>Département de la jeunesse du Conseil de l'Europe</a:t>
            </a:r>
          </a:p>
          <a:p>
            <a:pPr marL="342900" indent="-342900">
              <a:lnSpc>
                <a:spcPct val="120000"/>
              </a:lnSpc>
              <a:spcBef>
                <a:spcPts val="1200"/>
              </a:spcBef>
              <a:buFont typeface="System Font Regular"/>
              <a:buChar char="▸"/>
            </a:pPr>
            <a:r>
              <a:rPr lang="fr-FR" dirty="0">
                <a:latin typeface="Calibri Light" panose="020F0302020204030204" pitchFamily="34" charset="0"/>
                <a:ea typeface="Calibri Light" panose="020F0302020204030204" pitchFamily="34" charset="0"/>
                <a:cs typeface="Calibri Light" panose="020F0302020204030204" pitchFamily="34" charset="0"/>
              </a:rPr>
              <a:t>Depuis 1972</a:t>
            </a:r>
          </a:p>
          <a:p>
            <a:pPr marL="342900" indent="-342900">
              <a:lnSpc>
                <a:spcPct val="120000"/>
              </a:lnSpc>
              <a:spcBef>
                <a:spcPts val="1200"/>
              </a:spcBef>
              <a:buFont typeface="System Font Regular"/>
              <a:buChar char="▸"/>
            </a:pPr>
            <a:r>
              <a:rPr lang="fr-FR" dirty="0">
                <a:latin typeface="Calibri Light" panose="020F0302020204030204" pitchFamily="34" charset="0"/>
                <a:ea typeface="Calibri Light" panose="020F0302020204030204" pitchFamily="34" charset="0"/>
                <a:cs typeface="Calibri Light" panose="020F0302020204030204" pitchFamily="34" charset="0"/>
              </a:rPr>
              <a:t>Budget annuel d'environ 4 millions d'euros</a:t>
            </a:r>
          </a:p>
          <a:p>
            <a:pPr marL="342900" indent="-342900">
              <a:lnSpc>
                <a:spcPct val="120000"/>
              </a:lnSpc>
              <a:spcBef>
                <a:spcPts val="1200"/>
              </a:spcBef>
              <a:buFont typeface="System Font Regular"/>
              <a:buChar char="▸"/>
            </a:pPr>
            <a:r>
              <a:rPr lang="fr-FR" dirty="0">
                <a:latin typeface="Calibri Light" panose="020F0302020204030204" pitchFamily="34" charset="0"/>
                <a:ea typeface="Calibri Light" panose="020F0302020204030204" pitchFamily="34" charset="0"/>
                <a:cs typeface="Calibri Light" panose="020F0302020204030204" pitchFamily="34" charset="0"/>
              </a:rPr>
              <a:t>Équipe de 8 personnes basées au Centre européen de la jeunesse à Strasbourg</a:t>
            </a:r>
            <a:endParaRPr lang="pt-PT" dirty="0">
              <a:latin typeface="+mj-lt"/>
            </a:endParaRPr>
          </a:p>
        </p:txBody>
      </p:sp>
      <p:pic>
        <p:nvPicPr>
          <p:cNvPr id="4" name="Picture 3" descr="A collage of several people in a room&#10;&#10;AI-generated content may be incorrect.">
            <a:extLst>
              <a:ext uri="{FF2B5EF4-FFF2-40B4-BE49-F238E27FC236}">
                <a16:creationId xmlns:a16="http://schemas.microsoft.com/office/drawing/2014/main" id="{D8F883F4-B256-4C8F-2626-4EF1F95AD81A}"/>
              </a:ext>
            </a:extLst>
          </p:cNvPr>
          <p:cNvPicPr>
            <a:picLocks noChangeAspect="1"/>
          </p:cNvPicPr>
          <p:nvPr/>
        </p:nvPicPr>
        <p:blipFill>
          <a:blip r:embed="rId3"/>
          <a:stretch>
            <a:fillRect/>
          </a:stretch>
        </p:blipFill>
        <p:spPr>
          <a:xfrm>
            <a:off x="5402136" y="1695182"/>
            <a:ext cx="2855790" cy="1605151"/>
          </a:xfrm>
          <a:prstGeom prst="rect">
            <a:avLst/>
          </a:prstGeom>
        </p:spPr>
      </p:pic>
      <p:pic>
        <p:nvPicPr>
          <p:cNvPr id="5" name="Picture 4">
            <a:extLst>
              <a:ext uri="{FF2B5EF4-FFF2-40B4-BE49-F238E27FC236}">
                <a16:creationId xmlns:a16="http://schemas.microsoft.com/office/drawing/2014/main" id="{A6F3DD30-980E-E117-2338-9B89E814E65D}"/>
              </a:ext>
            </a:extLst>
          </p:cNvPr>
          <p:cNvPicPr>
            <a:picLocks noChangeAspect="1"/>
          </p:cNvPicPr>
          <p:nvPr/>
        </p:nvPicPr>
        <p:blipFill>
          <a:blip r:embed="rId4"/>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133877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9F555-7B75-E242-FF9F-B53CDA8CF8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B31BF3-26F1-C810-093D-5D11DA0E42D9}"/>
              </a:ext>
            </a:extLst>
          </p:cNvPr>
          <p:cNvPicPr>
            <a:picLocks noChangeAspect="1"/>
          </p:cNvPicPr>
          <p:nvPr/>
        </p:nvPicPr>
        <p:blipFill>
          <a:blip r:embed="rId3"/>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C3087248-F726-91EC-0C39-6D275D6B1E8D}"/>
              </a:ext>
            </a:extLst>
          </p:cNvPr>
          <p:cNvSpPr txBox="1">
            <a:spLocks/>
          </p:cNvSpPr>
          <p:nvPr/>
        </p:nvSpPr>
        <p:spPr bwMode="auto">
          <a:xfrm>
            <a:off x="4861602" y="0"/>
            <a:ext cx="4214812"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b="1" dirty="0">
                <a:solidFill>
                  <a:schemeClr val="bg1"/>
                </a:solidFill>
                <a:latin typeface="Myriad Pro" panose="020B0503030403020204" pitchFamily="34" charset="0"/>
                <a:ea typeface="Arial Narrow" charset="0"/>
                <a:cs typeface="Arial Narrow" charset="0"/>
              </a:rPr>
              <a:t>Documents</a:t>
            </a:r>
            <a:r>
              <a:rPr lang="fr-FR" dirty="0">
                <a:solidFill>
                  <a:schemeClr val="bg1"/>
                </a:solidFill>
                <a:latin typeface="Myriad Pro" panose="020B0503030403020204" pitchFamily="34" charset="0"/>
                <a:ea typeface="Arial Narrow" charset="0"/>
                <a:cs typeface="Arial Narrow" charset="0"/>
              </a:rPr>
              <a:t> clés</a:t>
            </a:r>
          </a:p>
        </p:txBody>
      </p:sp>
      <p:sp>
        <p:nvSpPr>
          <p:cNvPr id="12292" name="Espace réservé du numéro de diapositive 5">
            <a:extLst>
              <a:ext uri="{FF2B5EF4-FFF2-40B4-BE49-F238E27FC236}">
                <a16:creationId xmlns:a16="http://schemas.microsoft.com/office/drawing/2014/main" id="{FB806C5A-230E-C2CD-E060-4E7970FE0224}"/>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5</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ED92EC93-A932-CFFC-E652-BDA8985472D2}"/>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D8BEB151-667B-30B2-68B2-B8E7B37A7EAD}"/>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2644A561-911D-60CD-FC19-A82A0CC64982}"/>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8" name="ZoneTexte 3">
            <a:extLst>
              <a:ext uri="{FF2B5EF4-FFF2-40B4-BE49-F238E27FC236}">
                <a16:creationId xmlns:a16="http://schemas.microsoft.com/office/drawing/2014/main" id="{D4D1CF9F-D88C-844A-A319-6B7D7C544590}"/>
              </a:ext>
            </a:extLst>
          </p:cNvPr>
          <p:cNvSpPr txBox="1"/>
          <p:nvPr/>
        </p:nvSpPr>
        <p:spPr>
          <a:xfrm>
            <a:off x="687877" y="1257605"/>
            <a:ext cx="7167254" cy="3305416"/>
          </a:xfrm>
          <a:prstGeom prst="rect">
            <a:avLst/>
          </a:prstGeom>
        </p:spPr>
        <p:txBody>
          <a:bodyPr vert="horz" lIns="91440" tIns="45720" rIns="91440" bIns="45720" rtlCol="0">
            <a:normAutofit fontScale="92500"/>
          </a:bodyPr>
          <a:lstStyle/>
          <a:p>
            <a:pPr marL="514350" indent="-514350">
              <a:lnSpc>
                <a:spcPct val="120000"/>
              </a:lnSpc>
              <a:spcBef>
                <a:spcPts val="1200"/>
              </a:spcBef>
              <a:buFont typeface="+mj-lt"/>
              <a:buAutoNum type="arabicPeriod"/>
            </a:pPr>
            <a:r>
              <a:rPr lang="pt-PT" sz="2800" b="1" dirty="0">
                <a:latin typeface="Calibri Light" panose="020F0302020204030204" pitchFamily="34" charset="0"/>
                <a:ea typeface="Calibri Light" panose="020F0302020204030204" pitchFamily="34" charset="0"/>
                <a:cs typeface="Calibri Light" panose="020F0302020204030204" pitchFamily="34" charset="0"/>
                <a:hlinkClick r:id="rId4"/>
              </a:rPr>
              <a:t>Statuts</a:t>
            </a:r>
            <a:r>
              <a:rPr lang="pt-PT" sz="2800" dirty="0">
                <a:latin typeface="Calibri Light" panose="020F0302020204030204" pitchFamily="34" charset="0"/>
                <a:ea typeface="Calibri Light" panose="020F0302020204030204" pitchFamily="34" charset="0"/>
                <a:cs typeface="Calibri Light" panose="020F0302020204030204" pitchFamily="34" charset="0"/>
              </a:rPr>
              <a:t>: Mission du FEJ et organisation du travail</a:t>
            </a:r>
          </a:p>
          <a:p>
            <a:pPr marL="514350" indent="-514350">
              <a:lnSpc>
                <a:spcPct val="120000"/>
              </a:lnSpc>
              <a:spcBef>
                <a:spcPts val="1200"/>
              </a:spcBef>
              <a:buFont typeface="+mj-lt"/>
              <a:buAutoNum type="arabicPeriod"/>
            </a:pPr>
            <a:r>
              <a:rPr lang="pt-PT" sz="2800" b="1" dirty="0">
                <a:latin typeface="Calibri Light" panose="020F0302020204030204" pitchFamily="34" charset="0"/>
                <a:ea typeface="Calibri Light" panose="020F0302020204030204" pitchFamily="34" charset="0"/>
                <a:cs typeface="Calibri Light" panose="020F0302020204030204" pitchFamily="34" charset="0"/>
                <a:hlinkClick r:id="rId5"/>
              </a:rPr>
              <a:t>Règlement opérationnel </a:t>
            </a:r>
            <a:r>
              <a:rPr lang="pt-PT" sz="2800" dirty="0">
                <a:latin typeface="Calibri Light" panose="020F0302020204030204" pitchFamily="34" charset="0"/>
                <a:ea typeface="Calibri Light" panose="020F0302020204030204" pitchFamily="34" charset="0"/>
                <a:cs typeface="Calibri Light" panose="020F0302020204030204" pitchFamily="34" charset="0"/>
              </a:rPr>
              <a:t>(2025): explique le processus de subventions</a:t>
            </a:r>
          </a:p>
          <a:p>
            <a:pPr marL="514350" indent="-514350">
              <a:lnSpc>
                <a:spcPct val="120000"/>
              </a:lnSpc>
              <a:spcBef>
                <a:spcPts val="1200"/>
              </a:spcBef>
              <a:buFont typeface="+mj-lt"/>
              <a:buAutoNum type="arabicPeriod"/>
            </a:pPr>
            <a:r>
              <a:rPr lang="pt-PT" sz="2800" b="1" dirty="0">
                <a:latin typeface="Calibri Light" panose="020F0302020204030204" pitchFamily="34" charset="0"/>
                <a:ea typeface="Calibri Light" panose="020F0302020204030204" pitchFamily="34" charset="0"/>
                <a:cs typeface="Calibri Light" panose="020F0302020204030204" pitchFamily="34" charset="0"/>
                <a:hlinkClick r:id="rId6"/>
              </a:rPr>
              <a:t>Guide pour les subventions du FEJ </a:t>
            </a:r>
            <a:r>
              <a:rPr lang="pt-PT" sz="2800" dirty="0">
                <a:latin typeface="Calibri Light" panose="020F0302020204030204" pitchFamily="34" charset="0"/>
                <a:ea typeface="Calibri Light" panose="020F0302020204030204" pitchFamily="34" charset="0"/>
                <a:cs typeface="Calibri Light" panose="020F0302020204030204" pitchFamily="34" charset="0"/>
              </a:rPr>
              <a:t>(2026): fournit des informations complètes aux associations de jeunesse</a:t>
            </a:r>
          </a:p>
        </p:txBody>
      </p:sp>
      <p:pic>
        <p:nvPicPr>
          <p:cNvPr id="4" name="Picture 3">
            <a:extLst>
              <a:ext uri="{FF2B5EF4-FFF2-40B4-BE49-F238E27FC236}">
                <a16:creationId xmlns:a16="http://schemas.microsoft.com/office/drawing/2014/main" id="{A5DFAED8-3B4D-492F-80B0-FE3D022A0661}"/>
              </a:ext>
            </a:extLst>
          </p:cNvPr>
          <p:cNvPicPr>
            <a:picLocks noChangeAspect="1"/>
          </p:cNvPicPr>
          <p:nvPr/>
        </p:nvPicPr>
        <p:blipFill>
          <a:blip r:embed="rId7"/>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179884295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50ED9-771F-F1DB-CE72-97EDEA535A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D91214F-D6C8-9F06-3C52-C749475747D5}"/>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74F6A2D6-00C8-39E3-DEDC-10EAF4BA2451}"/>
              </a:ext>
            </a:extLst>
          </p:cNvPr>
          <p:cNvSpPr txBox="1">
            <a:spLocks/>
          </p:cNvSpPr>
          <p:nvPr/>
        </p:nvSpPr>
        <p:spPr bwMode="auto">
          <a:xfrm>
            <a:off x="2300288" y="0"/>
            <a:ext cx="6776126"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200" dirty="0">
                <a:solidFill>
                  <a:schemeClr val="bg1"/>
                </a:solidFill>
                <a:latin typeface="Myriad Pro" panose="020B0503030403020204" pitchFamily="34" charset="0"/>
                <a:ea typeface="Arial Narrow" charset="0"/>
                <a:cs typeface="Arial Narrow" charset="0"/>
              </a:rPr>
              <a:t>Étapes dans le </a:t>
            </a:r>
            <a:r>
              <a:rPr lang="fr-FR" sz="2200" b="1" dirty="0">
                <a:solidFill>
                  <a:schemeClr val="bg1"/>
                </a:solidFill>
                <a:latin typeface="Myriad Pro" panose="020B0503030403020204" pitchFamily="34" charset="0"/>
                <a:ea typeface="Arial Narrow" charset="0"/>
                <a:cs typeface="Arial Narrow" charset="0"/>
              </a:rPr>
              <a:t>processus de subventions </a:t>
            </a:r>
            <a:r>
              <a:rPr lang="fr-FR" sz="2200" dirty="0">
                <a:solidFill>
                  <a:schemeClr val="bg1"/>
                </a:solidFill>
                <a:latin typeface="Myriad Pro" panose="020B0503030403020204" pitchFamily="34" charset="0"/>
                <a:ea typeface="Arial Narrow" charset="0"/>
                <a:cs typeface="Arial Narrow" charset="0"/>
              </a:rPr>
              <a:t>du FEJ</a:t>
            </a:r>
            <a:endParaRPr lang="en-GB" sz="2200" b="1"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687D2122-E216-EE8E-E667-9FA4A1B0F61D}"/>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6</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5837E3A3-A6FF-9102-B674-DA32E941F68C}"/>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7E26CD52-2787-125E-607F-46E8CE3490A6}"/>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64E2B22-486B-A135-0D91-D5DE7FCBA5F2}"/>
              </a:ext>
            </a:extLst>
          </p:cNvPr>
          <p:cNvCxnSpPr>
            <a:cxnSpLocks/>
          </p:cNvCxnSpPr>
          <p:nvPr/>
        </p:nvCxnSpPr>
        <p:spPr>
          <a:xfrm>
            <a:off x="569949" y="3900021"/>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EA00119-59B4-B05E-CEEA-96A468B8A8F0}"/>
              </a:ext>
            </a:extLst>
          </p:cNvPr>
          <p:cNvSpPr/>
          <p:nvPr/>
        </p:nvSpPr>
        <p:spPr>
          <a:xfrm>
            <a:off x="295082" y="872061"/>
            <a:ext cx="3344192" cy="818555"/>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Enregistrement de l’ONG </a:t>
            </a:r>
            <a:r>
              <a:rPr lang="fr-FR" dirty="0">
                <a:solidFill>
                  <a:schemeClr val="tx1"/>
                </a:solidFill>
              </a:rPr>
              <a:t>dans le </a:t>
            </a:r>
            <a:r>
              <a:rPr lang="fr-FR" b="1" dirty="0">
                <a:solidFill>
                  <a:schemeClr val="tx1"/>
                </a:solidFill>
              </a:rPr>
              <a:t>système en ligne du FEJ </a:t>
            </a:r>
            <a:r>
              <a:rPr lang="fr-FR" dirty="0">
                <a:solidFill>
                  <a:schemeClr val="tx1"/>
                </a:solidFill>
              </a:rPr>
              <a:t>pour la gestion des subventions</a:t>
            </a:r>
            <a:endParaRPr lang="en-PT" dirty="0">
              <a:solidFill>
                <a:schemeClr val="tx1"/>
              </a:solidFill>
            </a:endParaRPr>
          </a:p>
        </p:txBody>
      </p:sp>
      <p:sp>
        <p:nvSpPr>
          <p:cNvPr id="21" name="TextBox 2">
            <a:extLst>
              <a:ext uri="{FF2B5EF4-FFF2-40B4-BE49-F238E27FC236}">
                <a16:creationId xmlns:a16="http://schemas.microsoft.com/office/drawing/2014/main" id="{60E7B3A3-C5D7-2174-8036-DA61CE975036}"/>
              </a:ext>
            </a:extLst>
          </p:cNvPr>
          <p:cNvSpPr txBox="1"/>
          <p:nvPr/>
        </p:nvSpPr>
        <p:spPr>
          <a:xfrm>
            <a:off x="3820707" y="913306"/>
            <a:ext cx="5229277" cy="692497"/>
          </a:xfrm>
          <a:prstGeom prst="rect">
            <a:avLst/>
          </a:prstGeom>
        </p:spPr>
        <p:txBody>
          <a:bodyPr wrap="square" lIns="0" tIns="0" rIns="0" bIns="0" rtlCol="0" anchor="t">
            <a:spAutoFit/>
          </a:bodyPr>
          <a:lstStyle/>
          <a:p>
            <a:r>
              <a:rPr lang="fr-FR" sz="1600" noProof="0" dirty="0">
                <a:solidFill>
                  <a:srgbClr val="0A4595"/>
                </a:solidFill>
              </a:rPr>
              <a:t>Plateforme </a:t>
            </a:r>
            <a:r>
              <a:rPr lang="fr-FR" sz="1600" b="1" noProof="0" dirty="0">
                <a:solidFill>
                  <a:srgbClr val="0A4595"/>
                </a:solidFill>
              </a:rPr>
              <a:t>support4youth.coe.int </a:t>
            </a:r>
            <a:r>
              <a:rPr lang="fr-FR" sz="1600" noProof="0" dirty="0">
                <a:solidFill>
                  <a:srgbClr val="0A4595"/>
                </a:solidFill>
              </a:rPr>
              <a:t>· info sur la structure, les activités, les statuts, et le compte bancaire · dialogue si besoin</a:t>
            </a:r>
          </a:p>
          <a:p>
            <a:r>
              <a:rPr lang="fr-FR" sz="1300" i="1" noProof="0" dirty="0">
                <a:solidFill>
                  <a:srgbClr val="0A4595"/>
                </a:solidFill>
              </a:rPr>
              <a:t>Informations sur l’éligibilité dans le </a:t>
            </a:r>
            <a:r>
              <a:rPr lang="fr-FR" sz="1300" i="1" noProof="0" dirty="0">
                <a:solidFill>
                  <a:srgbClr val="0A4595"/>
                </a:solidFill>
                <a:hlinkClick r:id="rId3"/>
              </a:rPr>
              <a:t>Guide des subventions du FEJ </a:t>
            </a:r>
            <a:r>
              <a:rPr lang="fr-FR" sz="1300" i="1" noProof="0" dirty="0">
                <a:solidFill>
                  <a:srgbClr val="0A4595"/>
                </a:solidFill>
              </a:rPr>
              <a:t>(pp. 17-19)</a:t>
            </a:r>
          </a:p>
        </p:txBody>
      </p:sp>
      <p:sp>
        <p:nvSpPr>
          <p:cNvPr id="22" name="TextBox 2">
            <a:extLst>
              <a:ext uri="{FF2B5EF4-FFF2-40B4-BE49-F238E27FC236}">
                <a16:creationId xmlns:a16="http://schemas.microsoft.com/office/drawing/2014/main" id="{EA37DF57-BEF3-58D3-BDC8-E13C381BC799}"/>
              </a:ext>
            </a:extLst>
          </p:cNvPr>
          <p:cNvSpPr txBox="1"/>
          <p:nvPr/>
        </p:nvSpPr>
        <p:spPr>
          <a:xfrm>
            <a:off x="3829497" y="1825145"/>
            <a:ext cx="5211695" cy="738664"/>
          </a:xfrm>
          <a:prstGeom prst="rect">
            <a:avLst/>
          </a:prstGeom>
        </p:spPr>
        <p:txBody>
          <a:bodyPr wrap="square" lIns="0" tIns="0" rIns="0" bIns="0" rtlCol="0" anchor="t">
            <a:spAutoFit/>
          </a:bodyPr>
          <a:lstStyle/>
          <a:p>
            <a:r>
              <a:rPr lang="fr-FR" sz="1600" noProof="0" dirty="0">
                <a:solidFill>
                  <a:srgbClr val="0A4595"/>
                </a:solidFill>
              </a:rPr>
              <a:t>Plateforme </a:t>
            </a:r>
            <a:r>
              <a:rPr lang="fr-FR" sz="1600" b="1" noProof="0" dirty="0">
                <a:solidFill>
                  <a:srgbClr val="0A4595"/>
                </a:solidFill>
              </a:rPr>
              <a:t>support4youth.coe.int</a:t>
            </a:r>
            <a:r>
              <a:rPr lang="fr-FR" sz="1600" noProof="0" dirty="0">
                <a:solidFill>
                  <a:srgbClr val="0A4595"/>
                </a:solidFill>
              </a:rPr>
              <a:t> · dates limites différents en fonction des appels à projets ou des types de subventions · info sur le projet et le budget · analyse technique du FEJ</a:t>
            </a:r>
            <a:endParaRPr lang="fr-FR" sz="2400" noProof="0" dirty="0">
              <a:solidFill>
                <a:srgbClr val="0A4595"/>
              </a:solidFill>
            </a:endParaRPr>
          </a:p>
        </p:txBody>
      </p:sp>
      <p:sp>
        <p:nvSpPr>
          <p:cNvPr id="24" name="TextBox 2">
            <a:extLst>
              <a:ext uri="{FF2B5EF4-FFF2-40B4-BE49-F238E27FC236}">
                <a16:creationId xmlns:a16="http://schemas.microsoft.com/office/drawing/2014/main" id="{500356B2-3B9B-16AD-DA64-427AC4DD088B}"/>
              </a:ext>
            </a:extLst>
          </p:cNvPr>
          <p:cNvSpPr txBox="1"/>
          <p:nvPr/>
        </p:nvSpPr>
        <p:spPr>
          <a:xfrm>
            <a:off x="3820707" y="2752954"/>
            <a:ext cx="4752198" cy="246221"/>
          </a:xfrm>
          <a:prstGeom prst="rect">
            <a:avLst/>
          </a:prstGeom>
        </p:spPr>
        <p:txBody>
          <a:bodyPr wrap="square" lIns="0" tIns="0" rIns="0" bIns="0" rtlCol="0" anchor="t">
            <a:spAutoFit/>
          </a:bodyPr>
          <a:lstStyle/>
          <a:p>
            <a:r>
              <a:rPr lang="fr-FR" sz="1600" noProof="0" dirty="0">
                <a:solidFill>
                  <a:srgbClr val="0A4595"/>
                </a:solidFill>
              </a:rPr>
              <a:t>Par le Comité de Programmation sur la Jeunesse</a:t>
            </a:r>
            <a:endParaRPr lang="fr-FR" sz="2400" noProof="0" dirty="0">
              <a:solidFill>
                <a:srgbClr val="0A4595"/>
              </a:solidFill>
              <a:highlight>
                <a:srgbClr val="FFFF00"/>
              </a:highlight>
            </a:endParaRPr>
          </a:p>
        </p:txBody>
      </p:sp>
      <p:sp>
        <p:nvSpPr>
          <p:cNvPr id="25" name="Rectangle 24">
            <a:extLst>
              <a:ext uri="{FF2B5EF4-FFF2-40B4-BE49-F238E27FC236}">
                <a16:creationId xmlns:a16="http://schemas.microsoft.com/office/drawing/2014/main" id="{B7AFCD15-68AF-0C86-93A2-C50268DF4ECB}"/>
              </a:ext>
            </a:extLst>
          </p:cNvPr>
          <p:cNvSpPr/>
          <p:nvPr/>
        </p:nvSpPr>
        <p:spPr>
          <a:xfrm>
            <a:off x="290442" y="1855238"/>
            <a:ext cx="3344192" cy="658778"/>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Appels à projets ouverts</a:t>
            </a:r>
          </a:p>
        </p:txBody>
      </p:sp>
      <p:sp>
        <p:nvSpPr>
          <p:cNvPr id="26" name="Rectangle 25">
            <a:extLst>
              <a:ext uri="{FF2B5EF4-FFF2-40B4-BE49-F238E27FC236}">
                <a16:creationId xmlns:a16="http://schemas.microsoft.com/office/drawing/2014/main" id="{FA0810F4-32D7-2DA0-884F-5F0C600C5BAE}"/>
              </a:ext>
            </a:extLst>
          </p:cNvPr>
          <p:cNvSpPr/>
          <p:nvPr/>
        </p:nvSpPr>
        <p:spPr>
          <a:xfrm>
            <a:off x="295082" y="2678638"/>
            <a:ext cx="3344192" cy="444611"/>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Décision(s) sur les subventions</a:t>
            </a:r>
            <a:endParaRPr lang="en-PT" b="1" dirty="0">
              <a:solidFill>
                <a:schemeClr val="tx1"/>
              </a:solidFill>
            </a:endParaRPr>
          </a:p>
        </p:txBody>
      </p:sp>
      <p:sp>
        <p:nvSpPr>
          <p:cNvPr id="27" name="Rectangle 26">
            <a:extLst>
              <a:ext uri="{FF2B5EF4-FFF2-40B4-BE49-F238E27FC236}">
                <a16:creationId xmlns:a16="http://schemas.microsoft.com/office/drawing/2014/main" id="{E75986CA-67BD-3795-8241-F179529A0CC1}"/>
              </a:ext>
            </a:extLst>
          </p:cNvPr>
          <p:cNvSpPr/>
          <p:nvPr/>
        </p:nvSpPr>
        <p:spPr>
          <a:xfrm>
            <a:off x="297699" y="3293880"/>
            <a:ext cx="3344192" cy="393751"/>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Octroi des subventions</a:t>
            </a:r>
            <a:endParaRPr lang="en-PT" b="1" dirty="0">
              <a:solidFill>
                <a:schemeClr val="tx1"/>
              </a:solidFill>
            </a:endParaRPr>
          </a:p>
        </p:txBody>
      </p:sp>
      <p:sp>
        <p:nvSpPr>
          <p:cNvPr id="29" name="Triangle 1">
            <a:extLst>
              <a:ext uri="{FF2B5EF4-FFF2-40B4-BE49-F238E27FC236}">
                <a16:creationId xmlns:a16="http://schemas.microsoft.com/office/drawing/2014/main" id="{CAD1C414-4C63-B597-0608-BEFDE2935145}"/>
              </a:ext>
            </a:extLst>
          </p:cNvPr>
          <p:cNvSpPr/>
          <p:nvPr/>
        </p:nvSpPr>
        <p:spPr>
          <a:xfrm rot="10800000">
            <a:off x="1832638" y="1706787"/>
            <a:ext cx="137157" cy="131288"/>
          </a:xfrm>
          <a:prstGeom prst="triangle">
            <a:avLst/>
          </a:prstGeom>
          <a:solidFill>
            <a:srgbClr val="0A45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5" name="Rectangle 4">
            <a:extLst>
              <a:ext uri="{FF2B5EF4-FFF2-40B4-BE49-F238E27FC236}">
                <a16:creationId xmlns:a16="http://schemas.microsoft.com/office/drawing/2014/main" id="{D3B20DD0-FBA7-41FF-F04B-C7822085FFAC}"/>
              </a:ext>
            </a:extLst>
          </p:cNvPr>
          <p:cNvSpPr/>
          <p:nvPr/>
        </p:nvSpPr>
        <p:spPr>
          <a:xfrm>
            <a:off x="297699" y="3874264"/>
            <a:ext cx="3344192" cy="393751"/>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Mise en œuvre des projets</a:t>
            </a:r>
            <a:endParaRPr lang="en-PT" b="1" dirty="0">
              <a:solidFill>
                <a:schemeClr val="tx1"/>
              </a:solidFill>
            </a:endParaRPr>
          </a:p>
        </p:txBody>
      </p:sp>
      <p:sp>
        <p:nvSpPr>
          <p:cNvPr id="7" name="Triangle 1">
            <a:extLst>
              <a:ext uri="{FF2B5EF4-FFF2-40B4-BE49-F238E27FC236}">
                <a16:creationId xmlns:a16="http://schemas.microsoft.com/office/drawing/2014/main" id="{F4BEC64D-73E2-B98D-4938-662E072E69F4}"/>
              </a:ext>
            </a:extLst>
          </p:cNvPr>
          <p:cNvSpPr/>
          <p:nvPr/>
        </p:nvSpPr>
        <p:spPr>
          <a:xfrm rot="10800000">
            <a:off x="1825381" y="2537820"/>
            <a:ext cx="137157" cy="131288"/>
          </a:xfrm>
          <a:prstGeom prst="triangle">
            <a:avLst/>
          </a:prstGeom>
          <a:solidFill>
            <a:srgbClr val="0A45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8" name="Triangle 1">
            <a:extLst>
              <a:ext uri="{FF2B5EF4-FFF2-40B4-BE49-F238E27FC236}">
                <a16:creationId xmlns:a16="http://schemas.microsoft.com/office/drawing/2014/main" id="{A642998F-636C-EAF0-F61A-61A99F769C6E}"/>
              </a:ext>
            </a:extLst>
          </p:cNvPr>
          <p:cNvSpPr/>
          <p:nvPr/>
        </p:nvSpPr>
        <p:spPr>
          <a:xfrm rot="10800000">
            <a:off x="1825380" y="3149309"/>
            <a:ext cx="137157" cy="131288"/>
          </a:xfrm>
          <a:prstGeom prst="triangle">
            <a:avLst/>
          </a:prstGeom>
          <a:solidFill>
            <a:srgbClr val="0A45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2" name="Triangle 1">
            <a:extLst>
              <a:ext uri="{FF2B5EF4-FFF2-40B4-BE49-F238E27FC236}">
                <a16:creationId xmlns:a16="http://schemas.microsoft.com/office/drawing/2014/main" id="{0A9611E1-33A4-6DFA-73DE-604F181333DD}"/>
              </a:ext>
            </a:extLst>
          </p:cNvPr>
          <p:cNvSpPr/>
          <p:nvPr/>
        </p:nvSpPr>
        <p:spPr>
          <a:xfrm rot="10800000">
            <a:off x="1832638" y="3714551"/>
            <a:ext cx="137157" cy="131288"/>
          </a:xfrm>
          <a:prstGeom prst="triangle">
            <a:avLst/>
          </a:prstGeom>
          <a:solidFill>
            <a:srgbClr val="0A45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3" name="Rectangle 12">
            <a:extLst>
              <a:ext uri="{FF2B5EF4-FFF2-40B4-BE49-F238E27FC236}">
                <a16:creationId xmlns:a16="http://schemas.microsoft.com/office/drawing/2014/main" id="{4FD5DA3B-EDC3-7903-807E-F991720FDD6A}"/>
              </a:ext>
            </a:extLst>
          </p:cNvPr>
          <p:cNvSpPr/>
          <p:nvPr/>
        </p:nvSpPr>
        <p:spPr>
          <a:xfrm>
            <a:off x="297699" y="4446860"/>
            <a:ext cx="3344192" cy="393751"/>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Rapports</a:t>
            </a:r>
            <a:endParaRPr lang="en-PT" b="1" dirty="0">
              <a:solidFill>
                <a:schemeClr val="tx1"/>
              </a:solidFill>
            </a:endParaRPr>
          </a:p>
        </p:txBody>
      </p:sp>
      <p:sp>
        <p:nvSpPr>
          <p:cNvPr id="14" name="Triangle 1">
            <a:extLst>
              <a:ext uri="{FF2B5EF4-FFF2-40B4-BE49-F238E27FC236}">
                <a16:creationId xmlns:a16="http://schemas.microsoft.com/office/drawing/2014/main" id="{7DA3A980-8EBB-1FA0-1C75-B99729206066}"/>
              </a:ext>
            </a:extLst>
          </p:cNvPr>
          <p:cNvSpPr/>
          <p:nvPr/>
        </p:nvSpPr>
        <p:spPr>
          <a:xfrm rot="10800000">
            <a:off x="1825379" y="4293801"/>
            <a:ext cx="137157" cy="131288"/>
          </a:xfrm>
          <a:prstGeom prst="triangle">
            <a:avLst/>
          </a:prstGeom>
          <a:solidFill>
            <a:srgbClr val="0A45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5" name="TextBox 2">
            <a:extLst>
              <a:ext uri="{FF2B5EF4-FFF2-40B4-BE49-F238E27FC236}">
                <a16:creationId xmlns:a16="http://schemas.microsoft.com/office/drawing/2014/main" id="{F99EF287-EC45-9C31-BF24-2A9F53843080}"/>
              </a:ext>
            </a:extLst>
          </p:cNvPr>
          <p:cNvSpPr txBox="1"/>
          <p:nvPr/>
        </p:nvSpPr>
        <p:spPr>
          <a:xfrm>
            <a:off x="3820707" y="3230599"/>
            <a:ext cx="4752198" cy="492443"/>
          </a:xfrm>
          <a:prstGeom prst="rect">
            <a:avLst/>
          </a:prstGeom>
        </p:spPr>
        <p:txBody>
          <a:bodyPr wrap="square" lIns="0" tIns="0" rIns="0" bIns="0" rtlCol="0" anchor="t">
            <a:spAutoFit/>
          </a:bodyPr>
          <a:lstStyle/>
          <a:p>
            <a:r>
              <a:rPr lang="fr-FR" sz="1600" noProof="0" dirty="0">
                <a:solidFill>
                  <a:srgbClr val="0A4595"/>
                </a:solidFill>
              </a:rPr>
              <a:t>Signature du contrat de subvention à la suite de la confirmation des informations légales; premier paiement</a:t>
            </a:r>
            <a:endParaRPr lang="fr-FR" sz="2400" noProof="0" dirty="0">
              <a:solidFill>
                <a:srgbClr val="0A4595"/>
              </a:solidFill>
              <a:highlight>
                <a:srgbClr val="FFFF00"/>
              </a:highlight>
            </a:endParaRPr>
          </a:p>
        </p:txBody>
      </p:sp>
      <p:sp>
        <p:nvSpPr>
          <p:cNvPr id="16" name="TextBox 2">
            <a:extLst>
              <a:ext uri="{FF2B5EF4-FFF2-40B4-BE49-F238E27FC236}">
                <a16:creationId xmlns:a16="http://schemas.microsoft.com/office/drawing/2014/main" id="{AB29C6A1-A978-4396-F82C-ED6CB70DF174}"/>
              </a:ext>
            </a:extLst>
          </p:cNvPr>
          <p:cNvSpPr txBox="1"/>
          <p:nvPr/>
        </p:nvSpPr>
        <p:spPr>
          <a:xfrm>
            <a:off x="3820706" y="3826811"/>
            <a:ext cx="5211695" cy="492443"/>
          </a:xfrm>
          <a:prstGeom prst="rect">
            <a:avLst/>
          </a:prstGeom>
        </p:spPr>
        <p:txBody>
          <a:bodyPr wrap="square" lIns="0" tIns="0" rIns="0" bIns="0" rtlCol="0" anchor="t">
            <a:spAutoFit/>
          </a:bodyPr>
          <a:lstStyle/>
          <a:p>
            <a:r>
              <a:rPr lang="fr-FR" sz="1600" noProof="0" dirty="0">
                <a:solidFill>
                  <a:srgbClr val="0A4595"/>
                </a:solidFill>
              </a:rPr>
              <a:t>Mise en œuvre de la subvention par l’association bénéficiaire, support et conseil par le FEJ tout au long du projet</a:t>
            </a:r>
            <a:endParaRPr lang="fr-FR" sz="2400" noProof="0" dirty="0">
              <a:solidFill>
                <a:srgbClr val="0A4595"/>
              </a:solidFill>
              <a:highlight>
                <a:srgbClr val="FFFF00"/>
              </a:highlight>
            </a:endParaRPr>
          </a:p>
        </p:txBody>
      </p:sp>
      <p:sp>
        <p:nvSpPr>
          <p:cNvPr id="17" name="TextBox 2">
            <a:extLst>
              <a:ext uri="{FF2B5EF4-FFF2-40B4-BE49-F238E27FC236}">
                <a16:creationId xmlns:a16="http://schemas.microsoft.com/office/drawing/2014/main" id="{6FFCABFC-30CB-109C-81A4-87457B85A8C9}"/>
              </a:ext>
            </a:extLst>
          </p:cNvPr>
          <p:cNvSpPr txBox="1"/>
          <p:nvPr/>
        </p:nvSpPr>
        <p:spPr>
          <a:xfrm>
            <a:off x="3829497" y="4403318"/>
            <a:ext cx="5016804" cy="492443"/>
          </a:xfrm>
          <a:prstGeom prst="rect">
            <a:avLst/>
          </a:prstGeom>
        </p:spPr>
        <p:txBody>
          <a:bodyPr wrap="square" lIns="0" tIns="0" rIns="0" bIns="0" rtlCol="0" anchor="t">
            <a:spAutoFit/>
          </a:bodyPr>
          <a:lstStyle/>
          <a:p>
            <a:r>
              <a:rPr lang="fr-FR" sz="1600" noProof="0" dirty="0">
                <a:solidFill>
                  <a:srgbClr val="0A4595"/>
                </a:solidFill>
              </a:rPr>
              <a:t>Soumission du rapport narratif et financier, vérifications du FEJ. Clôture du projet et paiement final.</a:t>
            </a:r>
            <a:endParaRPr lang="fr-FR" sz="2400" noProof="0" dirty="0">
              <a:solidFill>
                <a:srgbClr val="0A4595"/>
              </a:solidFill>
              <a:highlight>
                <a:srgbClr val="FFFF00"/>
              </a:highlight>
            </a:endParaRPr>
          </a:p>
        </p:txBody>
      </p:sp>
    </p:spTree>
    <p:extLst>
      <p:ext uri="{BB962C8B-B14F-4D97-AF65-F5344CB8AC3E}">
        <p14:creationId xmlns:p14="http://schemas.microsoft.com/office/powerpoint/2010/main" val="21103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par>
                          <p:cTn id="21" fill="hold">
                            <p:stCondLst>
                              <p:cond delay="0"/>
                            </p:stCondLst>
                            <p:childTnLst>
                              <p:par>
                                <p:cTn id="22" presetID="2" presetClass="entr" presetSubtype="1"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2" presetClass="entr" presetSubtype="1"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0-#ppt_h/2"/>
                                          </p:val>
                                        </p:tav>
                                        <p:tav tm="100000">
                                          <p:val>
                                            <p:strVal val="#ppt_y"/>
                                          </p:val>
                                        </p:tav>
                                      </p:tavLst>
                                    </p:anim>
                                  </p:childTnLst>
                                </p:cTn>
                              </p:par>
                              <p:par>
                                <p:cTn id="36" presetID="1"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childTnLst>
                                </p:cTn>
                              </p:par>
                            </p:childTnLst>
                          </p:cTn>
                        </p:par>
                        <p:par>
                          <p:cTn id="38" fill="hold">
                            <p:stCondLst>
                              <p:cond delay="1500"/>
                            </p:stCondLst>
                            <p:childTnLst>
                              <p:par>
                                <p:cTn id="39" presetID="2" presetClass="entr" presetSubtype="1"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0-#ppt_h/2"/>
                                          </p:val>
                                        </p:tav>
                                        <p:tav tm="100000">
                                          <p:val>
                                            <p:strVal val="#ppt_y"/>
                                          </p:val>
                                        </p:tav>
                                      </p:tavLst>
                                    </p:anim>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par>
                          <p:cTn id="49" fill="hold">
                            <p:stCondLst>
                              <p:cond delay="2000"/>
                            </p:stCondLst>
                            <p:childTnLst>
                              <p:par>
                                <p:cTn id="50" presetID="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0-#ppt_h/2"/>
                                          </p:val>
                                        </p:tav>
                                        <p:tav tm="100000">
                                          <p:val>
                                            <p:strVal val="#ppt_y"/>
                                          </p:val>
                                        </p:tav>
                                      </p:tavLst>
                                    </p:anim>
                                  </p:childTnLst>
                                </p:cTn>
                              </p:par>
                              <p:par>
                                <p:cTn id="54" presetID="1"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5"/>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4" grpId="0"/>
      <p:bldP spid="25" grpId="0" animBg="1"/>
      <p:bldP spid="26" grpId="0" animBg="1"/>
      <p:bldP spid="27" grpId="0" animBg="1"/>
      <p:bldP spid="29" grpId="0" animBg="1"/>
      <p:bldP spid="5" grpId="0" animBg="1"/>
      <p:bldP spid="7" grpId="0" animBg="1"/>
      <p:bldP spid="8" grpId="0" animBg="1"/>
      <p:bldP spid="12" grpId="0" animBg="1"/>
      <p:bldP spid="13" grpId="0" animBg="1"/>
      <p:bldP spid="14" grpId="0" animBg="1"/>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p:cNvCxnSpPr/>
          <p:nvPr/>
        </p:nvCxnSpPr>
        <p:spPr>
          <a:xfrm flipH="1">
            <a:off x="2222347" y="1336063"/>
            <a:ext cx="1139" cy="162017"/>
          </a:xfrm>
          <a:prstGeom prst="line">
            <a:avLst/>
          </a:prstGeom>
          <a:ln w="38100">
            <a:solidFill>
              <a:srgbClr val="D9D9D9">
                <a:alpha val="69804"/>
              </a:srgb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cxnSpLocks/>
          </p:cNvCxnSpPr>
          <p:nvPr/>
        </p:nvCxnSpPr>
        <p:spPr>
          <a:xfrm>
            <a:off x="4572000" y="1232192"/>
            <a:ext cx="0" cy="473546"/>
          </a:xfrm>
          <a:prstGeom prst="line">
            <a:avLst/>
          </a:prstGeom>
          <a:ln w="38100">
            <a:solidFill>
              <a:srgbClr val="D9D9D9">
                <a:alpha val="69804"/>
              </a:srgbClr>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6973964" y="1329290"/>
            <a:ext cx="1139" cy="162017"/>
          </a:xfrm>
          <a:prstGeom prst="line">
            <a:avLst/>
          </a:prstGeom>
          <a:ln w="38100">
            <a:solidFill>
              <a:srgbClr val="D9D9D9">
                <a:alpha val="69804"/>
              </a:srgbClr>
            </a:solidFill>
            <a:prstDash val="solid"/>
          </a:ln>
        </p:spPr>
        <p:style>
          <a:lnRef idx="1">
            <a:schemeClr val="accent1"/>
          </a:lnRef>
          <a:fillRef idx="0">
            <a:schemeClr val="accent1"/>
          </a:fillRef>
          <a:effectRef idx="0">
            <a:schemeClr val="accent1"/>
          </a:effectRef>
          <a:fontRef idx="minor">
            <a:schemeClr val="tx1"/>
          </a:fontRef>
        </p:style>
      </p:cxnSp>
      <p:sp>
        <p:nvSpPr>
          <p:cNvPr id="14" name="Pentagon 13"/>
          <p:cNvSpPr/>
          <p:nvPr/>
        </p:nvSpPr>
        <p:spPr>
          <a:xfrm>
            <a:off x="1557091" y="1506801"/>
            <a:ext cx="1878244" cy="1057756"/>
          </a:xfrm>
          <a:prstGeom prst="homePlate">
            <a:avLst/>
          </a:prstGeom>
          <a:solidFill>
            <a:srgbClr val="C7EAFC"/>
          </a:solidFill>
          <a:ln w="12700">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200">
              <a:ln w="57150">
                <a:solidFill>
                  <a:schemeClr val="tx1"/>
                </a:solidFill>
              </a:ln>
              <a:solidFill>
                <a:schemeClr val="tx1"/>
              </a:solidFill>
            </a:endParaRPr>
          </a:p>
        </p:txBody>
      </p:sp>
      <p:sp>
        <p:nvSpPr>
          <p:cNvPr id="15" name="TextBox 14"/>
          <p:cNvSpPr txBox="1"/>
          <p:nvPr/>
        </p:nvSpPr>
        <p:spPr>
          <a:xfrm>
            <a:off x="1589718" y="1528867"/>
            <a:ext cx="1512168" cy="1015663"/>
          </a:xfrm>
          <a:prstGeom prst="rect">
            <a:avLst/>
          </a:prstGeom>
          <a:noFill/>
          <a:effectLst/>
        </p:spPr>
        <p:txBody>
          <a:bodyPr wrap="square" rtlCol="0">
            <a:spAutoFit/>
          </a:bodyPr>
          <a:lstStyle/>
          <a:p>
            <a:r>
              <a:rPr lang="fr-FR" sz="1200" b="1" dirty="0">
                <a:solidFill>
                  <a:srgbClr val="002060"/>
                </a:solidFill>
                <a:latin typeface="+mj-lt"/>
                <a:cs typeface="Aharoni" panose="02010803020104030203" pitchFamily="2" charset="-79"/>
              </a:rPr>
              <a:t>CONSEIL CONSULTATIF SUR LA JEUNESSE</a:t>
            </a:r>
            <a:br>
              <a:rPr lang="pt-PT" sz="1200" b="1" dirty="0">
                <a:solidFill>
                  <a:srgbClr val="002060"/>
                </a:solidFill>
                <a:latin typeface="+mj-lt"/>
                <a:cs typeface="Aharoni" panose="02010803020104030203" pitchFamily="2" charset="-79"/>
              </a:rPr>
            </a:br>
            <a:r>
              <a:rPr lang="pt-PT" sz="1200" dirty="0">
                <a:solidFill>
                  <a:srgbClr val="002060"/>
                </a:solidFill>
                <a:latin typeface="+mj-lt"/>
                <a:cs typeface="Aharoni" panose="02010803020104030203" pitchFamily="2" charset="-79"/>
              </a:rPr>
              <a:t>30 </a:t>
            </a:r>
            <a:r>
              <a:rPr lang="fr-FR" sz="1200" dirty="0">
                <a:solidFill>
                  <a:srgbClr val="002060"/>
                </a:solidFill>
                <a:latin typeface="+mj-lt"/>
                <a:cs typeface="Aharoni" panose="02010803020104030203" pitchFamily="2" charset="-79"/>
              </a:rPr>
              <a:t>représentants des ONG de jeunesse</a:t>
            </a:r>
            <a:endParaRPr lang="pt-PT" sz="1200" dirty="0">
              <a:solidFill>
                <a:srgbClr val="002060"/>
              </a:solidFill>
              <a:latin typeface="+mj-lt"/>
              <a:cs typeface="Aharoni" panose="02010803020104030203" pitchFamily="2" charset="-79"/>
            </a:endParaRPr>
          </a:p>
        </p:txBody>
      </p:sp>
      <p:sp>
        <p:nvSpPr>
          <p:cNvPr id="16" name="Rectangle 15"/>
          <p:cNvSpPr/>
          <p:nvPr/>
        </p:nvSpPr>
        <p:spPr>
          <a:xfrm>
            <a:off x="3707904" y="1714453"/>
            <a:ext cx="1728192" cy="602438"/>
          </a:xfrm>
          <a:prstGeom prst="rect">
            <a:avLst/>
          </a:prstGeom>
          <a:solidFill>
            <a:srgbClr val="E92D5A"/>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dirty="0">
              <a:ln w="57150">
                <a:solidFill>
                  <a:schemeClr val="tx1"/>
                </a:solidFill>
              </a:ln>
              <a:solidFill>
                <a:schemeClr val="accent2"/>
              </a:solidFill>
            </a:endParaRPr>
          </a:p>
        </p:txBody>
      </p:sp>
      <p:sp>
        <p:nvSpPr>
          <p:cNvPr id="17" name="TextBox 16"/>
          <p:cNvSpPr txBox="1"/>
          <p:nvPr/>
        </p:nvSpPr>
        <p:spPr>
          <a:xfrm>
            <a:off x="3782118" y="1737525"/>
            <a:ext cx="1609857" cy="523220"/>
          </a:xfrm>
          <a:prstGeom prst="rect">
            <a:avLst/>
          </a:prstGeom>
          <a:noFill/>
          <a:effectLst/>
        </p:spPr>
        <p:txBody>
          <a:bodyPr wrap="square" rtlCol="0">
            <a:spAutoFit/>
          </a:bodyPr>
          <a:lstStyle/>
          <a:p>
            <a:pPr lvl="0" algn="ctr" defTabSz="914400" eaLnBrk="1" fontAlgn="auto" hangingPunct="1">
              <a:spcBef>
                <a:spcPts val="0"/>
              </a:spcBef>
              <a:spcAft>
                <a:spcPts val="0"/>
              </a:spcAft>
              <a:defRPr/>
            </a:pPr>
            <a:r>
              <a:rPr lang="pt-PT" sz="1400" b="1" dirty="0">
                <a:solidFill>
                  <a:prstClr val="white"/>
                </a:solidFill>
                <a:cs typeface="Aharoni" panose="02010803020104030203" pitchFamily="2" charset="-79"/>
              </a:rPr>
              <a:t>CONSEIL MIXTE SUR LA JEUNESSE</a:t>
            </a:r>
          </a:p>
        </p:txBody>
      </p:sp>
      <p:sp>
        <p:nvSpPr>
          <p:cNvPr id="18" name="Pentagon 17"/>
          <p:cNvSpPr/>
          <p:nvPr/>
        </p:nvSpPr>
        <p:spPr>
          <a:xfrm rot="10800000">
            <a:off x="5713271" y="1506801"/>
            <a:ext cx="1878244" cy="1057756"/>
          </a:xfrm>
          <a:prstGeom prst="homePlate">
            <a:avLst/>
          </a:prstGeom>
          <a:solidFill>
            <a:srgbClr val="0A4595"/>
          </a:solidFill>
          <a:ln w="12700">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p>
        </p:txBody>
      </p:sp>
      <p:sp>
        <p:nvSpPr>
          <p:cNvPr id="19" name="TextBox 18"/>
          <p:cNvSpPr txBox="1"/>
          <p:nvPr/>
        </p:nvSpPr>
        <p:spPr>
          <a:xfrm>
            <a:off x="6030162" y="1497062"/>
            <a:ext cx="1512168" cy="1015663"/>
          </a:xfrm>
          <a:prstGeom prst="rect">
            <a:avLst/>
          </a:prstGeom>
          <a:noFill/>
          <a:effectLst/>
        </p:spPr>
        <p:txBody>
          <a:bodyPr wrap="square" rtlCol="0">
            <a:spAutoFit/>
          </a:bodyPr>
          <a:lstStyle/>
          <a:p>
            <a:pPr lvl="0" algn="r" defTabSz="914400" eaLnBrk="1" fontAlgn="auto" hangingPunct="1">
              <a:spcBef>
                <a:spcPts val="0"/>
              </a:spcBef>
              <a:spcAft>
                <a:spcPts val="0"/>
              </a:spcAft>
              <a:defRPr/>
            </a:pPr>
            <a:r>
              <a:rPr lang="fr-FR" sz="1200" b="1" dirty="0">
                <a:solidFill>
                  <a:prstClr val="white"/>
                </a:solidFill>
                <a:latin typeface="+mj-lt"/>
                <a:cs typeface="Aharoni" panose="02010803020104030203" pitchFamily="2" charset="-79"/>
              </a:rPr>
              <a:t>COMITÉ DIRECTEUR EUROPÉEN POUR LA JEUNESSE</a:t>
            </a:r>
          </a:p>
          <a:p>
            <a:pPr algn="r"/>
            <a:r>
              <a:rPr lang="pt-PT" sz="1200" dirty="0">
                <a:solidFill>
                  <a:schemeClr val="bg1"/>
                </a:solidFill>
                <a:latin typeface="+mj-lt"/>
                <a:cs typeface="Aharoni" panose="02010803020104030203" pitchFamily="2" charset="-79"/>
              </a:rPr>
              <a:t>50 représentants des états membres</a:t>
            </a:r>
          </a:p>
        </p:txBody>
      </p:sp>
      <p:sp>
        <p:nvSpPr>
          <p:cNvPr id="20" name="Rectangle 19"/>
          <p:cNvSpPr/>
          <p:nvPr/>
        </p:nvSpPr>
        <p:spPr>
          <a:xfrm>
            <a:off x="1557090" y="1126761"/>
            <a:ext cx="6029821" cy="218022"/>
          </a:xfrm>
          <a:prstGeom prst="rect">
            <a:avLst/>
          </a:prstGeom>
          <a:solidFill>
            <a:srgbClr val="D9D9D9">
              <a:alpha val="69804"/>
            </a:srgbClr>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chemeClr val="accent2"/>
              </a:solidFill>
            </a:endParaRPr>
          </a:p>
        </p:txBody>
      </p:sp>
      <p:sp>
        <p:nvSpPr>
          <p:cNvPr id="21" name="TextBox 20"/>
          <p:cNvSpPr txBox="1"/>
          <p:nvPr/>
        </p:nvSpPr>
        <p:spPr>
          <a:xfrm>
            <a:off x="2985121" y="1110889"/>
            <a:ext cx="3122923" cy="230832"/>
          </a:xfrm>
          <a:prstGeom prst="rect">
            <a:avLst/>
          </a:prstGeom>
          <a:noFill/>
        </p:spPr>
        <p:txBody>
          <a:bodyPr wrap="square" rtlCol="0">
            <a:spAutoFit/>
          </a:bodyPr>
          <a:lstStyle/>
          <a:p>
            <a:pPr lvl="0" algn="ctr" defTabSz="914400" eaLnBrk="1" fontAlgn="auto" hangingPunct="1">
              <a:spcBef>
                <a:spcPts val="0"/>
              </a:spcBef>
              <a:spcAft>
                <a:spcPts val="0"/>
              </a:spcAft>
              <a:defRPr/>
            </a:pPr>
            <a:r>
              <a:rPr lang="pt-PT" sz="900" b="1" dirty="0">
                <a:solidFill>
                  <a:srgbClr val="44546A">
                    <a:lumMod val="75000"/>
                  </a:srgbClr>
                </a:solidFill>
                <a:cs typeface="Aharoni" panose="02010803020104030203" pitchFamily="2" charset="-79"/>
              </a:rPr>
              <a:t>COMITÉ DES MINISTRES</a:t>
            </a:r>
          </a:p>
        </p:txBody>
      </p:sp>
      <p:sp>
        <p:nvSpPr>
          <p:cNvPr id="24" name="Oval 23"/>
          <p:cNvSpPr/>
          <p:nvPr/>
        </p:nvSpPr>
        <p:spPr>
          <a:xfrm>
            <a:off x="6462210" y="3418240"/>
            <a:ext cx="1025786" cy="1025786"/>
          </a:xfrm>
          <a:prstGeom prst="ellipse">
            <a:avLst/>
          </a:prstGeom>
          <a:solidFill>
            <a:srgbClr val="0A4595"/>
          </a:solidFill>
          <a:ln w="12700">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chemeClr val="tx1"/>
              </a:solidFill>
            </a:endParaRPr>
          </a:p>
        </p:txBody>
      </p:sp>
      <p:sp>
        <p:nvSpPr>
          <p:cNvPr id="25" name="TextBox 24"/>
          <p:cNvSpPr txBox="1"/>
          <p:nvPr/>
        </p:nvSpPr>
        <p:spPr>
          <a:xfrm>
            <a:off x="6471629" y="3685088"/>
            <a:ext cx="1025786" cy="461665"/>
          </a:xfrm>
          <a:prstGeom prst="rect">
            <a:avLst/>
          </a:prstGeom>
          <a:noFill/>
          <a:effectLst/>
        </p:spPr>
        <p:txBody>
          <a:bodyPr wrap="square" rtlCol="0">
            <a:spAutoFit/>
          </a:bodyPr>
          <a:lstStyle/>
          <a:p>
            <a:pPr algn="ctr"/>
            <a:r>
              <a:rPr lang="pt-PT" sz="1200" b="1" dirty="0">
                <a:solidFill>
                  <a:schemeClr val="bg1"/>
                </a:solidFill>
                <a:cs typeface="Aharoni" panose="02010803020104030203" pitchFamily="2" charset="-79"/>
              </a:rPr>
              <a:t>ÉTATS MEMBRES</a:t>
            </a:r>
          </a:p>
        </p:txBody>
      </p:sp>
      <p:sp>
        <p:nvSpPr>
          <p:cNvPr id="26" name="Down Arrow 25"/>
          <p:cNvSpPr/>
          <p:nvPr/>
        </p:nvSpPr>
        <p:spPr>
          <a:xfrm rot="10800000">
            <a:off x="2075902" y="2642792"/>
            <a:ext cx="324036" cy="530218"/>
          </a:xfrm>
          <a:prstGeom prst="downArrow">
            <a:avLst/>
          </a:prstGeom>
          <a:solidFill>
            <a:srgbClr val="0A4595"/>
          </a:solidFill>
          <a:ln w="381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chemeClr val="tx1"/>
              </a:solidFill>
            </a:endParaRPr>
          </a:p>
        </p:txBody>
      </p:sp>
      <p:sp>
        <p:nvSpPr>
          <p:cNvPr id="27" name="Down Arrow 26"/>
          <p:cNvSpPr/>
          <p:nvPr/>
        </p:nvSpPr>
        <p:spPr>
          <a:xfrm rot="10800000">
            <a:off x="6813085" y="2702776"/>
            <a:ext cx="324036" cy="530218"/>
          </a:xfrm>
          <a:prstGeom prst="downArrow">
            <a:avLst/>
          </a:prstGeom>
          <a:solidFill>
            <a:srgbClr val="0A4595"/>
          </a:solidFill>
          <a:ln w="381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chemeClr val="tx1"/>
              </a:solidFill>
            </a:endParaRPr>
          </a:p>
        </p:txBody>
      </p:sp>
      <p:sp>
        <p:nvSpPr>
          <p:cNvPr id="32" name="Down Arrow 31"/>
          <p:cNvSpPr/>
          <p:nvPr/>
        </p:nvSpPr>
        <p:spPr>
          <a:xfrm>
            <a:off x="4409982" y="2307032"/>
            <a:ext cx="324036" cy="530218"/>
          </a:xfrm>
          <a:prstGeom prst="downArrow">
            <a:avLst/>
          </a:prstGeom>
          <a:solidFill>
            <a:srgbClr val="E92D5A"/>
          </a:solidFill>
          <a:ln w="381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rgbClr val="FF5C01"/>
              </a:solidFill>
            </a:endParaRPr>
          </a:p>
        </p:txBody>
      </p:sp>
      <p:sp>
        <p:nvSpPr>
          <p:cNvPr id="33" name="TextBox 32"/>
          <p:cNvSpPr txBox="1"/>
          <p:nvPr/>
        </p:nvSpPr>
        <p:spPr>
          <a:xfrm>
            <a:off x="3435336" y="2918183"/>
            <a:ext cx="2277934" cy="907941"/>
          </a:xfrm>
          <a:prstGeom prst="rect">
            <a:avLst/>
          </a:prstGeom>
          <a:solidFill>
            <a:schemeClr val="bg1"/>
          </a:solidFill>
          <a:ln w="28575">
            <a:solidFill>
              <a:srgbClr val="E92D5A"/>
            </a:solidFill>
          </a:ln>
          <a:effectLst/>
        </p:spPr>
        <p:txBody>
          <a:bodyPr wrap="square" rtlCol="0">
            <a:spAutoFit/>
          </a:bodyPr>
          <a:lstStyle/>
          <a:p>
            <a:pPr lvl="0" algn="ctr" defTabSz="914400" eaLnBrk="1" fontAlgn="auto" hangingPunct="1">
              <a:spcBef>
                <a:spcPts val="0"/>
              </a:spcBef>
              <a:spcAft>
                <a:spcPts val="0"/>
              </a:spcAft>
              <a:defRPr/>
            </a:pPr>
            <a:r>
              <a:rPr lang="pt-PT" sz="1400" b="1" dirty="0">
                <a:solidFill>
                  <a:srgbClr val="0E3D8A"/>
                </a:solidFill>
                <a:latin typeface="+mj-lt"/>
                <a:cs typeface="Aharoni" panose="02010803020104030203" pitchFamily="2" charset="-79"/>
              </a:rPr>
              <a:t>COMITE DE PROGRAMMATION SUR LA JEUNESSE</a:t>
            </a:r>
          </a:p>
          <a:p>
            <a:pPr lvl="0" algn="ctr" defTabSz="914400" eaLnBrk="1" fontAlgn="auto" hangingPunct="1">
              <a:spcBef>
                <a:spcPts val="0"/>
              </a:spcBef>
              <a:spcAft>
                <a:spcPts val="0"/>
              </a:spcAft>
              <a:defRPr/>
            </a:pPr>
            <a:r>
              <a:rPr lang="pt-PT" sz="1100" dirty="0">
                <a:solidFill>
                  <a:srgbClr val="E92D5A"/>
                </a:solidFill>
                <a:latin typeface="+mj-lt"/>
                <a:cs typeface="Aharoni" panose="02010803020104030203" pitchFamily="2" charset="-79"/>
              </a:rPr>
              <a:t>8 représ. jeunes + 8 représ. gouvt.</a:t>
            </a:r>
          </a:p>
        </p:txBody>
      </p:sp>
      <p:sp>
        <p:nvSpPr>
          <p:cNvPr id="39" name="Oval 38"/>
          <p:cNvSpPr/>
          <p:nvPr/>
        </p:nvSpPr>
        <p:spPr>
          <a:xfrm>
            <a:off x="1710593" y="3418240"/>
            <a:ext cx="1025786" cy="1025786"/>
          </a:xfrm>
          <a:prstGeom prst="ellipse">
            <a:avLst/>
          </a:prstGeom>
          <a:solidFill>
            <a:srgbClr val="C7EAFC"/>
          </a:solidFill>
          <a:ln w="12700">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a:ln w="57150">
                <a:solidFill>
                  <a:schemeClr val="tx1"/>
                </a:solidFill>
              </a:ln>
              <a:solidFill>
                <a:schemeClr val="tx1"/>
              </a:solidFill>
            </a:endParaRPr>
          </a:p>
        </p:txBody>
      </p:sp>
      <p:sp>
        <p:nvSpPr>
          <p:cNvPr id="40" name="TextBox 39"/>
          <p:cNvSpPr txBox="1"/>
          <p:nvPr/>
        </p:nvSpPr>
        <p:spPr>
          <a:xfrm>
            <a:off x="1710593" y="3779794"/>
            <a:ext cx="1025786" cy="276999"/>
          </a:xfrm>
          <a:prstGeom prst="rect">
            <a:avLst/>
          </a:prstGeom>
          <a:noFill/>
          <a:effectLst/>
        </p:spPr>
        <p:txBody>
          <a:bodyPr wrap="square" rtlCol="0">
            <a:spAutoFit/>
          </a:bodyPr>
          <a:lstStyle/>
          <a:p>
            <a:pPr algn="ctr"/>
            <a:r>
              <a:rPr lang="pt-PT" sz="1200" b="1" dirty="0">
                <a:solidFill>
                  <a:srgbClr val="0A4595"/>
                </a:solidFill>
                <a:cs typeface="Aharoni" panose="02010803020104030203" pitchFamily="2" charset="-79"/>
              </a:rPr>
              <a:t>JEUNES</a:t>
            </a:r>
          </a:p>
        </p:txBody>
      </p:sp>
      <p:sp>
        <p:nvSpPr>
          <p:cNvPr id="43" name="TextBox 42"/>
          <p:cNvSpPr txBox="1"/>
          <p:nvPr/>
        </p:nvSpPr>
        <p:spPr>
          <a:xfrm>
            <a:off x="3989446" y="4261716"/>
            <a:ext cx="1153390" cy="692497"/>
          </a:xfrm>
          <a:prstGeom prst="rect">
            <a:avLst/>
          </a:prstGeom>
          <a:noFill/>
        </p:spPr>
        <p:txBody>
          <a:bodyPr wrap="square" rtlCol="0">
            <a:spAutoFit/>
          </a:bodyPr>
          <a:lstStyle/>
          <a:p>
            <a:pPr algn="ctr"/>
            <a:r>
              <a:rPr lang="da-DK" sz="1200" b="1" dirty="0">
                <a:solidFill>
                  <a:prstClr val="black"/>
                </a:solidFill>
                <a:cs typeface="Aharoni" panose="02010803020104030203" pitchFamily="2" charset="-79"/>
              </a:rPr>
              <a:t>DÉCISIONS SUBVENTIONS</a:t>
            </a:r>
            <a:endParaRPr lang="da-DK" sz="1100" b="1" dirty="0">
              <a:solidFill>
                <a:prstClr val="black"/>
              </a:solidFill>
            </a:endParaRPr>
          </a:p>
          <a:p>
            <a:pPr algn="ctr"/>
            <a:endParaRPr lang="en-GB" sz="1500" b="1" dirty="0"/>
          </a:p>
        </p:txBody>
      </p:sp>
      <p:cxnSp>
        <p:nvCxnSpPr>
          <p:cNvPr id="44" name="Straight Arrow Connector 43"/>
          <p:cNvCxnSpPr>
            <a:cxnSpLocks/>
          </p:cNvCxnSpPr>
          <p:nvPr/>
        </p:nvCxnSpPr>
        <p:spPr>
          <a:xfrm flipV="1">
            <a:off x="4572000" y="3841587"/>
            <a:ext cx="1" cy="310404"/>
          </a:xfrm>
          <a:prstGeom prst="straightConnector1">
            <a:avLst/>
          </a:prstGeom>
          <a:ln w="28575">
            <a:solidFill>
              <a:schemeClr val="tx1"/>
            </a:solidFill>
            <a:tailEnd type="arrow"/>
          </a:ln>
          <a:effectLst/>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A0FFA76-4C37-3C45-9022-C39C33E5AE45}"/>
              </a:ext>
            </a:extLst>
          </p:cNvPr>
          <p:cNvSpPr/>
          <p:nvPr/>
        </p:nvSpPr>
        <p:spPr>
          <a:xfrm>
            <a:off x="3944263" y="4159114"/>
            <a:ext cx="1243757" cy="715184"/>
          </a:xfrm>
          <a:custGeom>
            <a:avLst/>
            <a:gdLst>
              <a:gd name="csX0" fmla="*/ 0 w 1243757"/>
              <a:gd name="csY0" fmla="*/ 357592 h 715184"/>
              <a:gd name="csX1" fmla="*/ 621879 w 1243757"/>
              <a:gd name="csY1" fmla="*/ 0 h 715184"/>
              <a:gd name="csX2" fmla="*/ 1243758 w 1243757"/>
              <a:gd name="csY2" fmla="*/ 357592 h 715184"/>
              <a:gd name="csX3" fmla="*/ 621879 w 1243757"/>
              <a:gd name="csY3" fmla="*/ 715184 h 715184"/>
              <a:gd name="csX4" fmla="*/ 0 w 1243757"/>
              <a:gd name="csY4" fmla="*/ 357592 h 715184"/>
            </a:gdLst>
            <a:ahLst/>
            <a:cxnLst>
              <a:cxn ang="0">
                <a:pos x="csX0" y="csY0"/>
              </a:cxn>
              <a:cxn ang="0">
                <a:pos x="csX1" y="csY1"/>
              </a:cxn>
              <a:cxn ang="0">
                <a:pos x="csX2" y="csY2"/>
              </a:cxn>
              <a:cxn ang="0">
                <a:pos x="csX3" y="csY3"/>
              </a:cxn>
              <a:cxn ang="0">
                <a:pos x="csX4" y="csY4"/>
              </a:cxn>
            </a:cxnLst>
            <a:rect l="l" t="t" r="r" b="b"/>
            <a:pathLst>
              <a:path w="1243757" h="715184" extrusionOk="0">
                <a:moveTo>
                  <a:pt x="0" y="357592"/>
                </a:moveTo>
                <a:cubicBezTo>
                  <a:pt x="-56285" y="125381"/>
                  <a:pt x="224748" y="20146"/>
                  <a:pt x="621879" y="0"/>
                </a:cubicBezTo>
                <a:cubicBezTo>
                  <a:pt x="988932" y="4968"/>
                  <a:pt x="1229407" y="160555"/>
                  <a:pt x="1243758" y="357592"/>
                </a:cubicBezTo>
                <a:cubicBezTo>
                  <a:pt x="1235085" y="563554"/>
                  <a:pt x="961997" y="733625"/>
                  <a:pt x="621879" y="715184"/>
                </a:cubicBezTo>
                <a:cubicBezTo>
                  <a:pt x="259983" y="705094"/>
                  <a:pt x="42135" y="575217"/>
                  <a:pt x="0" y="357592"/>
                </a:cubicBezTo>
                <a:close/>
              </a:path>
            </a:pathLst>
          </a:custGeom>
          <a:noFill/>
          <a:ln w="28575">
            <a:solidFill>
              <a:schemeClr val="tx1"/>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pic>
        <p:nvPicPr>
          <p:cNvPr id="2" name="Picture 1">
            <a:extLst>
              <a:ext uri="{FF2B5EF4-FFF2-40B4-BE49-F238E27FC236}">
                <a16:creationId xmlns:a16="http://schemas.microsoft.com/office/drawing/2014/main" id="{7567EB76-7840-F3B0-5908-A82F8713851A}"/>
              </a:ext>
            </a:extLst>
          </p:cNvPr>
          <p:cNvPicPr>
            <a:picLocks noChangeAspect="1"/>
          </p:cNvPicPr>
          <p:nvPr/>
        </p:nvPicPr>
        <p:blipFill>
          <a:blip r:embed="rId3"/>
          <a:srcRect/>
          <a:stretch/>
        </p:blipFill>
        <p:spPr>
          <a:xfrm>
            <a:off x="0" y="-19484"/>
            <a:ext cx="9144000" cy="666750"/>
          </a:xfrm>
          <a:prstGeom prst="rect">
            <a:avLst/>
          </a:prstGeom>
        </p:spPr>
      </p:pic>
      <p:sp>
        <p:nvSpPr>
          <p:cNvPr id="4" name="Titre 2">
            <a:extLst>
              <a:ext uri="{FF2B5EF4-FFF2-40B4-BE49-F238E27FC236}">
                <a16:creationId xmlns:a16="http://schemas.microsoft.com/office/drawing/2014/main" id="{752271F5-3AB9-664A-9112-435D946E8EE3}"/>
              </a:ext>
            </a:extLst>
          </p:cNvPr>
          <p:cNvSpPr txBox="1">
            <a:spLocks/>
          </p:cNvSpPr>
          <p:nvPr/>
        </p:nvSpPr>
        <p:spPr bwMode="auto">
          <a:xfrm>
            <a:off x="2736379" y="0"/>
            <a:ext cx="6372979"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000" dirty="0">
                <a:solidFill>
                  <a:schemeClr val="bg1"/>
                </a:solidFill>
                <a:latin typeface="Myriad Pro" panose="020B0503030403020204" pitchFamily="34" charset="0"/>
                <a:ea typeface="Arial Narrow" charset="0"/>
                <a:cs typeface="Arial Narrow" charset="0"/>
              </a:rPr>
              <a:t>Système de </a:t>
            </a:r>
            <a:r>
              <a:rPr lang="fr-FR" sz="2000" b="1" dirty="0">
                <a:solidFill>
                  <a:schemeClr val="bg1"/>
                </a:solidFill>
                <a:latin typeface="Myriad Pro" panose="020B0503030403020204" pitchFamily="34" charset="0"/>
                <a:ea typeface="Arial Narrow" charset="0"/>
                <a:cs typeface="Arial Narrow" charset="0"/>
              </a:rPr>
              <a:t>cogestion</a:t>
            </a:r>
            <a:r>
              <a:rPr lang="fr-FR" sz="2000" dirty="0">
                <a:solidFill>
                  <a:schemeClr val="bg1"/>
                </a:solidFill>
                <a:latin typeface="Myriad Pro" panose="020B0503030403020204" pitchFamily="34" charset="0"/>
                <a:ea typeface="Arial Narrow" charset="0"/>
                <a:cs typeface="Arial Narrow" charset="0"/>
              </a:rPr>
              <a:t> et prise des </a:t>
            </a:r>
            <a:r>
              <a:rPr lang="fr-FR" sz="2000" b="1" dirty="0">
                <a:solidFill>
                  <a:schemeClr val="bg1"/>
                </a:solidFill>
                <a:latin typeface="Myriad Pro" panose="020B0503030403020204" pitchFamily="34" charset="0"/>
                <a:ea typeface="Arial Narrow" charset="0"/>
                <a:cs typeface="Arial Narrow" charset="0"/>
              </a:rPr>
              <a:t>décisions</a:t>
            </a:r>
            <a:r>
              <a:rPr lang="fr-FR" sz="2000" dirty="0">
                <a:solidFill>
                  <a:schemeClr val="bg1"/>
                </a:solidFill>
                <a:latin typeface="Myriad Pro" panose="020B0503030403020204" pitchFamily="34" charset="0"/>
                <a:ea typeface="Arial Narrow" charset="0"/>
                <a:cs typeface="Arial Narrow" charset="0"/>
              </a:rPr>
              <a:t> concernant les </a:t>
            </a:r>
            <a:r>
              <a:rPr lang="fr-FR" sz="2000" b="1" dirty="0">
                <a:solidFill>
                  <a:schemeClr val="bg1"/>
                </a:solidFill>
                <a:latin typeface="Myriad Pro" panose="020B0503030403020204" pitchFamily="34" charset="0"/>
                <a:ea typeface="Arial Narrow" charset="0"/>
                <a:cs typeface="Arial Narrow" charset="0"/>
              </a:rPr>
              <a:t>subventions du FEJ</a:t>
            </a:r>
          </a:p>
        </p:txBody>
      </p:sp>
      <p:pic>
        <p:nvPicPr>
          <p:cNvPr id="6" name="Picture 5">
            <a:extLst>
              <a:ext uri="{FF2B5EF4-FFF2-40B4-BE49-F238E27FC236}">
                <a16:creationId xmlns:a16="http://schemas.microsoft.com/office/drawing/2014/main" id="{C496E8A7-F1EE-510F-2033-B31E14B05C9B}"/>
              </a:ext>
            </a:extLst>
          </p:cNvPr>
          <p:cNvPicPr>
            <a:picLocks noChangeAspect="1"/>
          </p:cNvPicPr>
          <p:nvPr/>
        </p:nvPicPr>
        <p:blipFill>
          <a:blip r:embed="rId4"/>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324684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0-#ppt_h/2"/>
                                          </p:val>
                                        </p:tav>
                                        <p:tav tm="100000">
                                          <p:val>
                                            <p:strVal val="#ppt_y"/>
                                          </p:val>
                                        </p:tav>
                                      </p:tavLst>
                                    </p:anim>
                                  </p:childTnLst>
                                </p:cTn>
                              </p:par>
                            </p:childTnLst>
                          </p:cTn>
                        </p:par>
                        <p:par>
                          <p:cTn id="49" fill="hold">
                            <p:stCondLst>
                              <p:cond delay="500"/>
                            </p:stCondLst>
                            <p:childTnLst>
                              <p:par>
                                <p:cTn id="50" presetID="1" presetClass="entr" presetSubtype="0"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par>
                          <p:cTn id="55" fill="hold">
                            <p:stCondLst>
                              <p:cond delay="500"/>
                            </p:stCondLst>
                            <p:childTnLst>
                              <p:par>
                                <p:cTn id="56" presetID="1"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par>
                          <p:cTn id="61" fill="hold">
                            <p:stCondLst>
                              <p:cond delay="500"/>
                            </p:stCondLst>
                            <p:childTnLst>
                              <p:par>
                                <p:cTn id="62" presetID="1"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5"/>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8" grpId="0" animBg="1"/>
      <p:bldP spid="19" grpId="0"/>
      <p:bldP spid="20" grpId="0" animBg="1"/>
      <p:bldP spid="21" grpId="0"/>
      <p:bldP spid="24" grpId="0" animBg="1"/>
      <p:bldP spid="25" grpId="0"/>
      <p:bldP spid="26" grpId="0" animBg="1"/>
      <p:bldP spid="27" grpId="0" animBg="1"/>
      <p:bldP spid="32" grpId="0" animBg="1"/>
      <p:bldP spid="33" grpId="0" animBg="1"/>
      <p:bldP spid="39" grpId="0" animBg="1"/>
      <p:bldP spid="40" grpId="0"/>
      <p:bldP spid="43"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2E1DE-B015-4714-BF0D-5010BFD5B2E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ABCD62-9B81-DF94-855E-29DA05A4A304}"/>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A72F2970-C8B1-A473-67FF-43D5F4D30533}"/>
              </a:ext>
            </a:extLst>
          </p:cNvPr>
          <p:cNvSpPr txBox="1">
            <a:spLocks/>
          </p:cNvSpPr>
          <p:nvPr/>
        </p:nvSpPr>
        <p:spPr bwMode="auto">
          <a:xfrm>
            <a:off x="2953657" y="0"/>
            <a:ext cx="6122758"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000" b="1" dirty="0">
                <a:solidFill>
                  <a:schemeClr val="bg1"/>
                </a:solidFill>
                <a:latin typeface="Myriad Pro" panose="020B0503030403020204" pitchFamily="34" charset="0"/>
                <a:ea typeface="Arial Narrow" charset="0"/>
                <a:cs typeface="Arial Narrow" charset="0"/>
              </a:rPr>
              <a:t>Caractéristiques</a:t>
            </a:r>
            <a:r>
              <a:rPr lang="fr-FR" sz="2000" dirty="0">
                <a:solidFill>
                  <a:schemeClr val="bg1"/>
                </a:solidFill>
                <a:latin typeface="Myriad Pro" panose="020B0503030403020204" pitchFamily="34" charset="0"/>
                <a:ea typeface="Arial Narrow" charset="0"/>
                <a:cs typeface="Arial Narrow" charset="0"/>
              </a:rPr>
              <a:t> importantes des </a:t>
            </a:r>
            <a:r>
              <a:rPr lang="fr-FR" sz="2000" b="1" dirty="0">
                <a:solidFill>
                  <a:schemeClr val="bg1"/>
                </a:solidFill>
                <a:latin typeface="Myriad Pro" panose="020B0503030403020204" pitchFamily="34" charset="0"/>
                <a:ea typeface="Arial Narrow" charset="0"/>
                <a:cs typeface="Arial Narrow" charset="0"/>
              </a:rPr>
              <a:t>projets jeunesse </a:t>
            </a:r>
          </a:p>
        </p:txBody>
      </p:sp>
      <p:sp>
        <p:nvSpPr>
          <p:cNvPr id="12292" name="Espace réservé du numéro de diapositive 5">
            <a:extLst>
              <a:ext uri="{FF2B5EF4-FFF2-40B4-BE49-F238E27FC236}">
                <a16:creationId xmlns:a16="http://schemas.microsoft.com/office/drawing/2014/main" id="{60E35E33-98BF-9707-96D7-3983D22F34B3}"/>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8</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5CB6E5EE-1258-143A-A828-394CDBBEAA39}"/>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94C20CAF-8830-AB90-B38D-850EBE68591A}"/>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26FAD760-3E89-2A5E-145C-149F80C44EC5}"/>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Rectangle 20">
            <a:extLst>
              <a:ext uri="{FF2B5EF4-FFF2-40B4-BE49-F238E27FC236}">
                <a16:creationId xmlns:a16="http://schemas.microsoft.com/office/drawing/2014/main" id="{D3491D66-E8C8-38DC-9932-EA4EF9E441C1}"/>
              </a:ext>
            </a:extLst>
          </p:cNvPr>
          <p:cNvSpPr>
            <a:spLocks noChangeArrowheads="1"/>
          </p:cNvSpPr>
          <p:nvPr/>
        </p:nvSpPr>
        <p:spPr bwMode="auto">
          <a:xfrm>
            <a:off x="280616" y="635145"/>
            <a:ext cx="8402208" cy="2745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342900" indent="-342900">
              <a:lnSpc>
                <a:spcPct val="120000"/>
              </a:lnSpc>
              <a:spcBef>
                <a:spcPts val="1200"/>
              </a:spcBef>
              <a:buFont typeface="Arial" panose="020B0604020202020204" pitchFamily="34" charset="0"/>
              <a:buChar char="•"/>
            </a:pPr>
            <a:r>
              <a:rPr lang="fr-FR" sz="2000" dirty="0">
                <a:latin typeface="+mj-lt"/>
              </a:rPr>
              <a:t>Projets éducatifs, culturels et sociaux organisés par, avec et pour les jeunes</a:t>
            </a:r>
          </a:p>
          <a:p>
            <a:pPr marL="342900" indent="-342900">
              <a:lnSpc>
                <a:spcPct val="120000"/>
              </a:lnSpc>
              <a:spcBef>
                <a:spcPts val="1200"/>
              </a:spcBef>
              <a:buFont typeface="Arial" panose="020B0604020202020204" pitchFamily="34" charset="0"/>
              <a:buChar char="•"/>
            </a:pPr>
            <a:r>
              <a:rPr lang="fr-FR" sz="2000" dirty="0">
                <a:latin typeface="+mj-lt"/>
              </a:rPr>
              <a:t>Contribution aux priorités et utilisation des approches du secteur jeunesse du Conseil de l’Europe</a:t>
            </a:r>
          </a:p>
          <a:p>
            <a:pPr marL="342900" indent="-342900">
              <a:lnSpc>
                <a:spcPct val="120000"/>
              </a:lnSpc>
              <a:spcBef>
                <a:spcPts val="1200"/>
              </a:spcBef>
              <a:buFont typeface="Arial" panose="020B0604020202020204" pitchFamily="34" charset="0"/>
              <a:buChar char="•"/>
            </a:pPr>
            <a:r>
              <a:rPr lang="fr-FR" sz="2000" dirty="0">
                <a:latin typeface="+mj-lt"/>
              </a:rPr>
              <a:t>Dimension européenne, solidarité internationale, soutien à la paix et à la coopération</a:t>
            </a:r>
          </a:p>
          <a:p>
            <a:pPr marL="342900" indent="-342900">
              <a:lnSpc>
                <a:spcPct val="120000"/>
              </a:lnSpc>
              <a:spcBef>
                <a:spcPts val="1200"/>
              </a:spcBef>
              <a:buFont typeface="Arial" panose="020B0604020202020204" pitchFamily="34" charset="0"/>
              <a:buChar char="•"/>
            </a:pPr>
            <a:r>
              <a:rPr lang="fr-FR" sz="2000" dirty="0">
                <a:latin typeface="+mj-lt"/>
              </a:rPr>
              <a:t>Participation des jeunes</a:t>
            </a:r>
            <a:endParaRPr lang="pt-PT" sz="2000" dirty="0">
              <a:latin typeface="+mj-lt"/>
            </a:endParaRPr>
          </a:p>
        </p:txBody>
      </p:sp>
      <p:pic>
        <p:nvPicPr>
          <p:cNvPr id="4" name="Picture 3" descr="A group of people sitting in a circle&#10;&#10;AI-generated content may be incorrect.">
            <a:extLst>
              <a:ext uri="{FF2B5EF4-FFF2-40B4-BE49-F238E27FC236}">
                <a16:creationId xmlns:a16="http://schemas.microsoft.com/office/drawing/2014/main" id="{FC4B8827-3D9B-A503-DDC7-331C370D699F}"/>
              </a:ext>
            </a:extLst>
          </p:cNvPr>
          <p:cNvPicPr>
            <a:picLocks noChangeAspect="1"/>
          </p:cNvPicPr>
          <p:nvPr/>
        </p:nvPicPr>
        <p:blipFill>
          <a:blip r:embed="rId3"/>
          <a:stretch>
            <a:fillRect/>
          </a:stretch>
        </p:blipFill>
        <p:spPr>
          <a:xfrm>
            <a:off x="4141821" y="2571750"/>
            <a:ext cx="2666172" cy="1772890"/>
          </a:xfrm>
          <a:prstGeom prst="rect">
            <a:avLst/>
          </a:prstGeom>
        </p:spPr>
      </p:pic>
      <p:pic>
        <p:nvPicPr>
          <p:cNvPr id="6" name="Picture 5">
            <a:extLst>
              <a:ext uri="{FF2B5EF4-FFF2-40B4-BE49-F238E27FC236}">
                <a16:creationId xmlns:a16="http://schemas.microsoft.com/office/drawing/2014/main" id="{4F10BFF5-B99A-4A3A-78DC-BF81048D5F4B}"/>
              </a:ext>
            </a:extLst>
          </p:cNvPr>
          <p:cNvPicPr>
            <a:picLocks noChangeAspect="1"/>
          </p:cNvPicPr>
          <p:nvPr/>
        </p:nvPicPr>
        <p:blipFill>
          <a:blip r:embed="rId4"/>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3005958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149BF-3013-E24C-AEA7-03DD6B864E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4DE49C-E86F-EC87-6190-5BD34E36B1BD}"/>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4A64E20C-BB6F-B289-FA91-5D3A3C1B81FD}"/>
              </a:ext>
            </a:extLst>
          </p:cNvPr>
          <p:cNvSpPr txBox="1">
            <a:spLocks/>
          </p:cNvSpPr>
          <p:nvPr/>
        </p:nvSpPr>
        <p:spPr bwMode="auto">
          <a:xfrm>
            <a:off x="2975429" y="0"/>
            <a:ext cx="6100986"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000" b="1" dirty="0">
                <a:solidFill>
                  <a:schemeClr val="bg1"/>
                </a:solidFill>
                <a:latin typeface="Myriad Pro" panose="020B0503030403020204" pitchFamily="34" charset="0"/>
                <a:ea typeface="Arial Narrow" charset="0"/>
                <a:cs typeface="Arial Narrow" charset="0"/>
              </a:rPr>
              <a:t>Priorités</a:t>
            </a:r>
            <a:r>
              <a:rPr lang="fr-FR" sz="2000" dirty="0">
                <a:solidFill>
                  <a:schemeClr val="bg1"/>
                </a:solidFill>
                <a:latin typeface="Myriad Pro" panose="020B0503030403020204" pitchFamily="34" charset="0"/>
                <a:ea typeface="Arial Narrow" charset="0"/>
                <a:cs typeface="Arial Narrow" charset="0"/>
              </a:rPr>
              <a:t> du </a:t>
            </a:r>
            <a:r>
              <a:rPr lang="fr-FR" sz="2000" b="1" dirty="0">
                <a:solidFill>
                  <a:schemeClr val="bg1"/>
                </a:solidFill>
                <a:latin typeface="Myriad Pro" panose="020B0503030403020204" pitchFamily="34" charset="0"/>
                <a:ea typeface="Arial Narrow" charset="0"/>
                <a:cs typeface="Arial Narrow" charset="0"/>
              </a:rPr>
              <a:t>secteur jeunesse </a:t>
            </a:r>
            <a:r>
              <a:rPr lang="fr-FR" sz="2000" dirty="0">
                <a:solidFill>
                  <a:schemeClr val="bg1"/>
                </a:solidFill>
                <a:latin typeface="Myriad Pro" panose="020B0503030403020204" pitchFamily="34" charset="0"/>
                <a:ea typeface="Arial Narrow" charset="0"/>
                <a:cs typeface="Arial Narrow" charset="0"/>
              </a:rPr>
              <a:t>du Conseil de l’Europe</a:t>
            </a:r>
          </a:p>
        </p:txBody>
      </p:sp>
      <p:sp>
        <p:nvSpPr>
          <p:cNvPr id="12292" name="Espace réservé du numéro de diapositive 5">
            <a:extLst>
              <a:ext uri="{FF2B5EF4-FFF2-40B4-BE49-F238E27FC236}">
                <a16:creationId xmlns:a16="http://schemas.microsoft.com/office/drawing/2014/main" id="{58678AB5-E74A-E801-AFD1-23F34ED6CA5C}"/>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9</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EB3286DC-8BD7-CDD2-3793-ADC788EADA24}"/>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0A59728C-8FAB-9F68-35BC-306E886367EE}"/>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BC4DFF7-F889-0446-ABA2-B3402E6367E9}"/>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Rectangle 20">
            <a:extLst>
              <a:ext uri="{FF2B5EF4-FFF2-40B4-BE49-F238E27FC236}">
                <a16:creationId xmlns:a16="http://schemas.microsoft.com/office/drawing/2014/main" id="{611DCC79-3150-B966-C96D-4F7F1335EBD2}"/>
              </a:ext>
            </a:extLst>
          </p:cNvPr>
          <p:cNvSpPr>
            <a:spLocks noChangeArrowheads="1"/>
          </p:cNvSpPr>
          <p:nvPr/>
        </p:nvSpPr>
        <p:spPr bwMode="auto">
          <a:xfrm>
            <a:off x="468029" y="773998"/>
            <a:ext cx="6999129" cy="2376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Bef>
                <a:spcPts val="1200"/>
              </a:spcBef>
            </a:pPr>
            <a:r>
              <a:rPr lang="fr-FR" sz="2000" dirty="0">
                <a:latin typeface="+mj-lt"/>
              </a:rPr>
              <a:t>1 : Revitaliser la démocratie pluraliste (comprend 4 sous-priorités)</a:t>
            </a:r>
          </a:p>
          <a:p>
            <a:pPr>
              <a:lnSpc>
                <a:spcPct val="120000"/>
              </a:lnSpc>
              <a:spcBef>
                <a:spcPts val="1200"/>
              </a:spcBef>
            </a:pPr>
            <a:r>
              <a:rPr lang="fr-FR" sz="2000" dirty="0">
                <a:latin typeface="+mj-lt"/>
              </a:rPr>
              <a:t>2 : Accès des jeunes aux droits (comprend 6 sous-priorités)</a:t>
            </a:r>
          </a:p>
          <a:p>
            <a:pPr>
              <a:lnSpc>
                <a:spcPct val="120000"/>
              </a:lnSpc>
              <a:spcBef>
                <a:spcPts val="1200"/>
              </a:spcBef>
            </a:pPr>
            <a:r>
              <a:rPr lang="fr-FR" sz="2000" dirty="0">
                <a:latin typeface="+mj-lt"/>
              </a:rPr>
              <a:t>3 : Vivre ensemble dans des sociétés pacifiques et inclusives (comprend 4 sous-priorités)</a:t>
            </a:r>
          </a:p>
          <a:p>
            <a:pPr>
              <a:lnSpc>
                <a:spcPct val="120000"/>
              </a:lnSpc>
              <a:spcBef>
                <a:spcPts val="1200"/>
              </a:spcBef>
            </a:pPr>
            <a:r>
              <a:rPr lang="fr-FR" sz="2000" dirty="0">
                <a:latin typeface="+mj-lt"/>
              </a:rPr>
              <a:t>4 : Travail de jeunesse (comprend 4 sous-priorités)</a:t>
            </a:r>
            <a:endParaRPr lang="pt-PT" sz="2000" dirty="0">
              <a:latin typeface="+mj-lt"/>
            </a:endParaRPr>
          </a:p>
        </p:txBody>
      </p:sp>
      <p:pic>
        <p:nvPicPr>
          <p:cNvPr id="4" name="Picture 3" descr="A qr code with black squares&#10;&#10;AI-generated content may be incorrect.">
            <a:extLst>
              <a:ext uri="{FF2B5EF4-FFF2-40B4-BE49-F238E27FC236}">
                <a16:creationId xmlns:a16="http://schemas.microsoft.com/office/drawing/2014/main" id="{8A687A8E-B503-6526-3C02-8EDF869E95AA}"/>
              </a:ext>
            </a:extLst>
          </p:cNvPr>
          <p:cNvPicPr>
            <a:picLocks noChangeAspect="1"/>
          </p:cNvPicPr>
          <p:nvPr/>
        </p:nvPicPr>
        <p:blipFill>
          <a:blip r:embed="rId3"/>
          <a:stretch>
            <a:fillRect/>
          </a:stretch>
        </p:blipFill>
        <p:spPr>
          <a:xfrm>
            <a:off x="6611098" y="3026648"/>
            <a:ext cx="1729820" cy="1729820"/>
          </a:xfrm>
          <a:prstGeom prst="rect">
            <a:avLst/>
          </a:prstGeom>
        </p:spPr>
      </p:pic>
      <p:sp>
        <p:nvSpPr>
          <p:cNvPr id="6" name="TextBox 5">
            <a:extLst>
              <a:ext uri="{FF2B5EF4-FFF2-40B4-BE49-F238E27FC236}">
                <a16:creationId xmlns:a16="http://schemas.microsoft.com/office/drawing/2014/main" id="{7C205826-AB7C-6AC0-B0A5-971A102E4DAD}"/>
              </a:ext>
            </a:extLst>
          </p:cNvPr>
          <p:cNvSpPr txBox="1"/>
          <p:nvPr/>
        </p:nvSpPr>
        <p:spPr>
          <a:xfrm>
            <a:off x="4084321" y="4232419"/>
            <a:ext cx="2429063" cy="584775"/>
          </a:xfrm>
          <a:prstGeom prst="rect">
            <a:avLst/>
          </a:prstGeom>
          <a:noFill/>
        </p:spPr>
        <p:txBody>
          <a:bodyPr wrap="none" rtlCol="0">
            <a:spAutoFit/>
          </a:bodyPr>
          <a:lstStyle/>
          <a:p>
            <a:r>
              <a:rPr lang="fr-FR" sz="1600" dirty="0"/>
              <a:t>scannez pour obtenir </a:t>
            </a:r>
          </a:p>
          <a:p>
            <a:r>
              <a:rPr lang="fr-FR" sz="1600" dirty="0"/>
              <a:t>des informations détaillées</a:t>
            </a:r>
          </a:p>
        </p:txBody>
      </p:sp>
    </p:spTree>
    <p:extLst>
      <p:ext uri="{BB962C8B-B14F-4D97-AF65-F5344CB8AC3E}">
        <p14:creationId xmlns:p14="http://schemas.microsoft.com/office/powerpoint/2010/main" val="1854677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76E5E-5C92-8200-9506-05DFD5DA2A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62F794-1424-2D13-EAF6-AB98910ADF00}"/>
              </a:ext>
            </a:extLst>
          </p:cNvPr>
          <p:cNvPicPr>
            <a:picLocks noChangeAspect="1"/>
          </p:cNvPicPr>
          <p:nvPr/>
        </p:nvPicPr>
        <p:blipFill>
          <a:blip r:embed="rId3"/>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002C246E-0571-E5C4-9041-30B89DEA83AF}"/>
              </a:ext>
            </a:extLst>
          </p:cNvPr>
          <p:cNvSpPr txBox="1">
            <a:spLocks/>
          </p:cNvSpPr>
          <p:nvPr/>
        </p:nvSpPr>
        <p:spPr bwMode="auto">
          <a:xfrm>
            <a:off x="2519835" y="0"/>
            <a:ext cx="6556579"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b="1" dirty="0">
                <a:solidFill>
                  <a:schemeClr val="bg1"/>
                </a:solidFill>
                <a:latin typeface="Myriad Pro" panose="020B0503030403020204" pitchFamily="34" charset="0"/>
                <a:ea typeface="Arial Narrow" charset="0"/>
                <a:cs typeface="Arial Narrow" charset="0"/>
              </a:rPr>
              <a:t>Types de subventions</a:t>
            </a:r>
            <a:endParaRPr lang="fr-FR" sz="1100" b="1"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F1B4FB2F-98D4-4185-A628-7BA5437CB640}"/>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10</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C8E9CD6A-5405-546E-BB41-67C12AAF1BBE}"/>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7875D373-4D12-2ACD-A81C-6DF5554419B9}"/>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299A978-E2DF-3810-B392-C6442DD89B2D}"/>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E8FEE2C-0F63-63B6-FF7E-2A94518D0838}"/>
              </a:ext>
            </a:extLst>
          </p:cNvPr>
          <p:cNvSpPr/>
          <p:nvPr/>
        </p:nvSpPr>
        <p:spPr>
          <a:xfrm>
            <a:off x="191523" y="873609"/>
            <a:ext cx="2071163" cy="3959647"/>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7" name="Rectangle 6">
            <a:extLst>
              <a:ext uri="{FF2B5EF4-FFF2-40B4-BE49-F238E27FC236}">
                <a16:creationId xmlns:a16="http://schemas.microsoft.com/office/drawing/2014/main" id="{4ECA967B-78FE-4F2A-1C12-59CB790792C0}"/>
              </a:ext>
            </a:extLst>
          </p:cNvPr>
          <p:cNvSpPr/>
          <p:nvPr/>
        </p:nvSpPr>
        <p:spPr>
          <a:xfrm>
            <a:off x="2410265" y="873609"/>
            <a:ext cx="2109936" cy="3959647"/>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4" name="ZoneTexte 3">
            <a:extLst>
              <a:ext uri="{FF2B5EF4-FFF2-40B4-BE49-F238E27FC236}">
                <a16:creationId xmlns:a16="http://schemas.microsoft.com/office/drawing/2014/main" id="{C1B57327-2161-B0EA-2B0C-0B6D889BC167}"/>
              </a:ext>
            </a:extLst>
          </p:cNvPr>
          <p:cNvSpPr txBox="1"/>
          <p:nvPr/>
        </p:nvSpPr>
        <p:spPr>
          <a:xfrm>
            <a:off x="2353015" y="873609"/>
            <a:ext cx="2167185" cy="3959648"/>
          </a:xfrm>
          <a:prstGeom prst="rect">
            <a:avLst/>
          </a:prstGeom>
        </p:spPr>
        <p:txBody>
          <a:bodyPr vert="horz" lIns="91440" tIns="45720" rIns="91440" bIns="45720" rtlCol="0">
            <a:normAutofit/>
          </a:bodyPr>
          <a:lstStyle/>
          <a:p>
            <a:pPr algn="ctr"/>
            <a:r>
              <a:rPr lang="fr-FR" sz="1500" b="1" dirty="0">
                <a:solidFill>
                  <a:srgbClr val="0D347D"/>
                </a:solidFill>
              </a:rPr>
              <a:t>Projets de coopération à long terme</a:t>
            </a:r>
            <a:endParaRPr lang="pt-PT" sz="1300" dirty="0">
              <a:solidFill>
                <a:srgbClr val="0A4595"/>
              </a:solidFill>
              <a:cs typeface="Calibri" panose="020F0502020204030204" pitchFamily="34" charset="0"/>
            </a:endParaRPr>
          </a:p>
          <a:p>
            <a:pPr marL="87312">
              <a:spcBef>
                <a:spcPts val="1200"/>
              </a:spcBef>
            </a:pPr>
            <a:endParaRPr lang="pt-PT" sz="500" dirty="0">
              <a:solidFill>
                <a:srgbClr val="0A4595"/>
              </a:solidFill>
              <a:cs typeface="Calibri" panose="020F0502020204030204" pitchFamily="34" charset="0"/>
            </a:endParaRP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400" dirty="0">
                <a:solidFill>
                  <a:srgbClr val="0A4595"/>
                </a:solidFill>
                <a:cs typeface="Calibri" panose="020F0502020204030204" pitchFamily="34" charset="0"/>
              </a:rPr>
              <a:t>ONG ou réseaux inter-nationaux</a:t>
            </a: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400" dirty="0">
                <a:solidFill>
                  <a:srgbClr val="0A4595"/>
                </a:solidFill>
                <a:cs typeface="Calibri" panose="020F0502020204030204" pitchFamily="34" charset="0"/>
              </a:rPr>
              <a:t>Mix de réunions inter-nationales et d’autres activités (plaidoyer, cam-pagnes, publications, actions locales, etc)</a:t>
            </a: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400" dirty="0">
                <a:solidFill>
                  <a:srgbClr val="0A4595"/>
                </a:solidFill>
                <a:cs typeface="Calibri" panose="020F0502020204030204" pitchFamily="34" charset="0"/>
              </a:rPr>
              <a:t>Effet multiplicateur et développement stratégique</a:t>
            </a:r>
          </a:p>
          <a:p>
            <a:pPr marL="87312">
              <a:spcBef>
                <a:spcPts val="1200"/>
              </a:spcBef>
            </a:pPr>
            <a:endParaRPr lang="pt-PT" sz="2400" dirty="0">
              <a:latin typeface="Calibri Light" panose="020F0302020204030204" pitchFamily="34" charset="0"/>
            </a:endParaRPr>
          </a:p>
          <a:p>
            <a:pPr marL="342900" indent="-342900" algn="ctr">
              <a:spcBef>
                <a:spcPts val="1200"/>
              </a:spcBef>
              <a:buFont typeface="System Font Regular"/>
              <a:buChar char="‣"/>
            </a:pPr>
            <a:endParaRPr lang="pt-PT" sz="2400" dirty="0">
              <a:latin typeface="Calibri Light" panose="020F0302020204030204" pitchFamily="34" charset="0"/>
            </a:endParaRPr>
          </a:p>
          <a:p>
            <a:pPr algn="ctr">
              <a:spcBef>
                <a:spcPts val="1200"/>
              </a:spcBef>
            </a:pPr>
            <a:endParaRPr lang="pt-PT" sz="2400" dirty="0">
              <a:solidFill>
                <a:schemeClr val="bg1"/>
              </a:solidFill>
              <a:latin typeface="Calibri Light" panose="020F0302020204030204" pitchFamily="34" charset="0"/>
            </a:endParaRPr>
          </a:p>
        </p:txBody>
      </p:sp>
      <p:sp>
        <p:nvSpPr>
          <p:cNvPr id="15" name="ZoneTexte 3">
            <a:extLst>
              <a:ext uri="{FF2B5EF4-FFF2-40B4-BE49-F238E27FC236}">
                <a16:creationId xmlns:a16="http://schemas.microsoft.com/office/drawing/2014/main" id="{A8954294-4A5E-3389-DD4D-5FD8ADFCA40D}"/>
              </a:ext>
            </a:extLst>
          </p:cNvPr>
          <p:cNvSpPr txBox="1"/>
          <p:nvPr/>
        </p:nvSpPr>
        <p:spPr>
          <a:xfrm>
            <a:off x="107167" y="873608"/>
            <a:ext cx="2200684" cy="3959648"/>
          </a:xfrm>
          <a:prstGeom prst="rect">
            <a:avLst/>
          </a:prstGeom>
        </p:spPr>
        <p:txBody>
          <a:bodyPr vert="horz" lIns="91440" tIns="45720" rIns="91440" bIns="45720" rtlCol="0">
            <a:noAutofit/>
          </a:bodyPr>
          <a:lstStyle/>
          <a:p>
            <a:pPr algn="ctr"/>
            <a:r>
              <a:rPr lang="fr-FR" sz="1500" b="1" dirty="0">
                <a:solidFill>
                  <a:srgbClr val="0D347D"/>
                </a:solidFill>
              </a:rPr>
              <a:t>Activités ponctuelles de coopération internationale</a:t>
            </a:r>
            <a:endParaRPr lang="fr-FR" sz="1500" dirty="0">
              <a:solidFill>
                <a:srgbClr val="0D347D"/>
              </a:solidFill>
            </a:endParaRP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300" dirty="0">
                <a:solidFill>
                  <a:srgbClr val="0A4595"/>
                </a:solidFill>
                <a:latin typeface="Calibri" panose="020F0502020204030204" pitchFamily="34" charset="0"/>
                <a:cs typeface="Calibri" panose="020F0502020204030204" pitchFamily="34" charset="0"/>
              </a:rPr>
              <a:t>ONG internationaux ou nationaux (avec des partenaires)</a:t>
            </a:r>
          </a:p>
          <a:p>
            <a:pPr marL="87312">
              <a:spcBef>
                <a:spcPts val="1200"/>
              </a:spcBef>
            </a:pPr>
            <a:r>
              <a:rPr lang="pt-PT" sz="13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300" dirty="0">
                <a:solidFill>
                  <a:srgbClr val="0A4595"/>
                </a:solidFill>
                <a:latin typeface="Calibri" panose="020F0502020204030204" pitchFamily="34" charset="0"/>
                <a:cs typeface="Calibri" panose="020F0502020204030204" pitchFamily="34" charset="0"/>
              </a:rPr>
              <a:t>Réunions internationales de jeunesse qui ont un but, des objectifs et  contribuent aux priorités jeunesse du CoE</a:t>
            </a:r>
          </a:p>
          <a:p>
            <a:pPr marL="87312">
              <a:spcBef>
                <a:spcPts val="1200"/>
              </a:spcBef>
            </a:pPr>
            <a:r>
              <a:rPr lang="pt-PT" sz="13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300" dirty="0">
                <a:solidFill>
                  <a:srgbClr val="0A4595"/>
                </a:solidFill>
                <a:cs typeface="Calibri" panose="020F0502020204030204" pitchFamily="34" charset="0"/>
              </a:rPr>
              <a:t>Jeunes issus d’au moins 7 pays membres du CoE agés de 15-30 ans (au moins 75% du groupe)</a:t>
            </a:r>
            <a:endParaRPr lang="pt-PT" sz="1300" dirty="0">
              <a:solidFill>
                <a:srgbClr val="0A4595"/>
              </a:solidFill>
              <a:latin typeface="Calibri" panose="020F0502020204030204" pitchFamily="34" charset="0"/>
              <a:cs typeface="Calibri" panose="020F0502020204030204" pitchFamily="34" charset="0"/>
            </a:endParaRPr>
          </a:p>
          <a:p>
            <a:pPr marL="87312">
              <a:spcBef>
                <a:spcPts val="1200"/>
              </a:spcBef>
            </a:pPr>
            <a:r>
              <a:rPr lang="pt-PT" sz="13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300" dirty="0">
                <a:solidFill>
                  <a:srgbClr val="0A4595"/>
                </a:solidFill>
                <a:latin typeface="Calibri" panose="020F0502020204030204" pitchFamily="34" charset="0"/>
                <a:cs typeface="Calibri" panose="020F0502020204030204" pitchFamily="34" charset="0"/>
              </a:rPr>
              <a:t>Effet multiplicateur</a:t>
            </a:r>
          </a:p>
        </p:txBody>
      </p:sp>
      <p:sp>
        <p:nvSpPr>
          <p:cNvPr id="19" name="Rectangle 18">
            <a:extLst>
              <a:ext uri="{FF2B5EF4-FFF2-40B4-BE49-F238E27FC236}">
                <a16:creationId xmlns:a16="http://schemas.microsoft.com/office/drawing/2014/main" id="{62A17E5E-9968-EB55-9AFF-9C6F677470E1}"/>
              </a:ext>
            </a:extLst>
          </p:cNvPr>
          <p:cNvSpPr/>
          <p:nvPr/>
        </p:nvSpPr>
        <p:spPr>
          <a:xfrm>
            <a:off x="4713434" y="873609"/>
            <a:ext cx="2042112" cy="3959647"/>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0" name="ZoneTexte 3">
            <a:extLst>
              <a:ext uri="{FF2B5EF4-FFF2-40B4-BE49-F238E27FC236}">
                <a16:creationId xmlns:a16="http://schemas.microsoft.com/office/drawing/2014/main" id="{AA32D8EE-A15F-0684-4576-73A281F14200}"/>
              </a:ext>
            </a:extLst>
          </p:cNvPr>
          <p:cNvSpPr txBox="1"/>
          <p:nvPr/>
        </p:nvSpPr>
        <p:spPr>
          <a:xfrm>
            <a:off x="4572000" y="873610"/>
            <a:ext cx="2216122" cy="3845080"/>
          </a:xfrm>
          <a:prstGeom prst="rect">
            <a:avLst/>
          </a:prstGeom>
        </p:spPr>
        <p:txBody>
          <a:bodyPr vert="horz" lIns="91440" tIns="45720" rIns="91440" bIns="45720" rtlCol="0">
            <a:normAutofit/>
          </a:bodyPr>
          <a:lstStyle/>
          <a:p>
            <a:pPr marL="87312" algn="ctr">
              <a:spcBef>
                <a:spcPts val="1200"/>
              </a:spcBef>
            </a:pPr>
            <a:r>
              <a:rPr lang="pt-PT" sz="1500" b="1" dirty="0">
                <a:solidFill>
                  <a:srgbClr val="0D347D"/>
                </a:solidFill>
                <a:latin typeface="Calibri" panose="020F0502020204030204" pitchFamily="34" charset="0"/>
                <a:cs typeface="Calibri" panose="020F0502020204030204" pitchFamily="34" charset="0"/>
              </a:rPr>
              <a:t>Initiatives ad hoc sur des besoins immédiats</a:t>
            </a:r>
          </a:p>
          <a:p>
            <a:pPr marL="87312">
              <a:spcBef>
                <a:spcPts val="1200"/>
              </a:spcBef>
            </a:pPr>
            <a:endParaRPr lang="pt-PT" sz="3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endParaRP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400" dirty="0">
                <a:solidFill>
                  <a:srgbClr val="0A4595"/>
                </a:solidFill>
                <a:latin typeface="Calibri" panose="020F0502020204030204" pitchFamily="34" charset="0"/>
                <a:cs typeface="Calibri" panose="020F0502020204030204" pitchFamily="34" charset="0"/>
              </a:rPr>
              <a:t>ONG locales ou nationales</a:t>
            </a: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fr-FR" sz="1400" noProof="0" dirty="0">
                <a:solidFill>
                  <a:srgbClr val="0A4595"/>
                </a:solidFill>
                <a:latin typeface="Calibri" panose="020F0502020204030204" pitchFamily="34" charset="0"/>
                <a:cs typeface="Calibri" panose="020F0502020204030204" pitchFamily="34" charset="0"/>
              </a:rPr>
              <a:t>Initiatives ponctuelles ou ré</a:t>
            </a:r>
            <a:r>
              <a:rPr lang="fr-FR" sz="1400" noProof="0" dirty="0">
                <a:solidFill>
                  <a:srgbClr val="0A4595"/>
                </a:solidFill>
                <a:cs typeface="Calibri" panose="020F0502020204030204" pitchFamily="34" charset="0"/>
              </a:rPr>
              <a:t>p</a:t>
            </a:r>
            <a:r>
              <a:rPr lang="fr-FR" sz="1400" noProof="0" dirty="0">
                <a:solidFill>
                  <a:srgbClr val="0A4595"/>
                </a:solidFill>
                <a:latin typeface="Calibri" panose="020F0502020204030204" pitchFamily="34" charset="0"/>
                <a:cs typeface="Calibri" panose="020F0502020204030204" pitchFamily="34" charset="0"/>
              </a:rPr>
              <a:t>onses immédiates à des besoins ou priorités spécifiques </a:t>
            </a: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en-US" sz="1400" dirty="0">
                <a:solidFill>
                  <a:srgbClr val="0A4595"/>
                </a:solidFill>
                <a:cs typeface="Calibri" panose="020F0502020204030204" pitchFamily="34" charset="0"/>
              </a:rPr>
              <a:t>Dimension </a:t>
            </a:r>
            <a:r>
              <a:rPr lang="fr-FR" sz="1400" noProof="0" dirty="0">
                <a:solidFill>
                  <a:srgbClr val="0A4595"/>
                </a:solidFill>
                <a:cs typeface="Calibri" panose="020F0502020204030204" pitchFamily="34" charset="0"/>
              </a:rPr>
              <a:t>européenne, aspect novateur sur la thématique ou les approches méthodologiques</a:t>
            </a:r>
            <a:r>
              <a:rPr lang="en-US" sz="1400" dirty="0">
                <a:solidFill>
                  <a:srgbClr val="0A4595"/>
                </a:solidFill>
                <a:cs typeface="Calibri" panose="020F0502020204030204" pitchFamily="34" charset="0"/>
              </a:rPr>
              <a:t>, impact local</a:t>
            </a:r>
            <a:endParaRPr lang="pt-PT" sz="1400" dirty="0">
              <a:latin typeface="Calibri Light" panose="020F0302020204030204" pitchFamily="34" charset="0"/>
            </a:endParaRPr>
          </a:p>
          <a:p>
            <a:pPr algn="ctr">
              <a:spcBef>
                <a:spcPts val="1200"/>
              </a:spcBef>
            </a:pPr>
            <a:endParaRPr lang="pt-PT" sz="2400" dirty="0">
              <a:solidFill>
                <a:schemeClr val="bg1"/>
              </a:solidFill>
              <a:latin typeface="Calibri Light" panose="020F0302020204030204" pitchFamily="34" charset="0"/>
            </a:endParaRPr>
          </a:p>
        </p:txBody>
      </p:sp>
      <p:sp>
        <p:nvSpPr>
          <p:cNvPr id="21" name="Rectangle 20">
            <a:extLst>
              <a:ext uri="{FF2B5EF4-FFF2-40B4-BE49-F238E27FC236}">
                <a16:creationId xmlns:a16="http://schemas.microsoft.com/office/drawing/2014/main" id="{ED3E108E-16D3-9E5F-1808-253A5C5CFEE5}"/>
              </a:ext>
            </a:extLst>
          </p:cNvPr>
          <p:cNvSpPr/>
          <p:nvPr/>
        </p:nvSpPr>
        <p:spPr>
          <a:xfrm>
            <a:off x="6938074" y="873609"/>
            <a:ext cx="2025388" cy="3959647"/>
          </a:xfrm>
          <a:prstGeom prst="rect">
            <a:avLst/>
          </a:prstGeom>
          <a:solidFill>
            <a:srgbClr val="C7EA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3" name="ZoneTexte 3">
            <a:extLst>
              <a:ext uri="{FF2B5EF4-FFF2-40B4-BE49-F238E27FC236}">
                <a16:creationId xmlns:a16="http://schemas.microsoft.com/office/drawing/2014/main" id="{012E0023-DC74-BCA2-2EA2-A25EDD6D93BC}"/>
              </a:ext>
            </a:extLst>
          </p:cNvPr>
          <p:cNvSpPr txBox="1"/>
          <p:nvPr/>
        </p:nvSpPr>
        <p:spPr>
          <a:xfrm>
            <a:off x="6822979" y="890025"/>
            <a:ext cx="2149302" cy="3845080"/>
          </a:xfrm>
          <a:prstGeom prst="rect">
            <a:avLst/>
          </a:prstGeom>
        </p:spPr>
        <p:txBody>
          <a:bodyPr vert="horz" lIns="91440" tIns="45720" rIns="91440" bIns="45720" rtlCol="0">
            <a:normAutofit/>
          </a:bodyPr>
          <a:lstStyle/>
          <a:p>
            <a:pPr marL="87312" algn="ctr">
              <a:spcBef>
                <a:spcPts val="1200"/>
              </a:spcBef>
            </a:pPr>
            <a:r>
              <a:rPr lang="pt-PT" sz="1500" b="1" dirty="0">
                <a:solidFill>
                  <a:srgbClr val="0D347D"/>
                </a:solidFill>
                <a:latin typeface="Calibri" panose="020F0502020204030204" pitchFamily="34" charset="0"/>
                <a:cs typeface="Calibri" panose="020F0502020204030204" pitchFamily="34" charset="0"/>
              </a:rPr>
              <a:t>Subventions structurelles</a:t>
            </a:r>
          </a:p>
          <a:p>
            <a:pPr marL="87312">
              <a:spcBef>
                <a:spcPts val="1200"/>
              </a:spcBef>
            </a:pPr>
            <a:endParaRPr lang="pt-PT" sz="1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endParaRP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pt-PT" sz="1400" dirty="0">
                <a:solidFill>
                  <a:srgbClr val="0A4595"/>
                </a:solidFill>
                <a:latin typeface="Calibri" panose="020F0502020204030204" pitchFamily="34" charset="0"/>
                <a:cs typeface="Calibri" panose="020F0502020204030204" pitchFamily="34" charset="0"/>
              </a:rPr>
              <a:t>ONG ou réseaux internationaux (ou émergents)</a:t>
            </a: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fr-FR" sz="1400" noProof="0" dirty="0">
                <a:solidFill>
                  <a:srgbClr val="0A4595"/>
                </a:solidFill>
                <a:cs typeface="Calibri" panose="020F0502020204030204" pitchFamily="34" charset="0"/>
              </a:rPr>
              <a:t>Couvre une partie des coûts de fonctionnement</a:t>
            </a:r>
            <a:endParaRPr lang="fr-FR" sz="1400" noProof="0" dirty="0">
              <a:solidFill>
                <a:srgbClr val="0A4595"/>
              </a:solidFill>
              <a:latin typeface="Calibri" panose="020F0502020204030204" pitchFamily="34" charset="0"/>
              <a:cs typeface="Calibri" panose="020F0502020204030204" pitchFamily="34" charset="0"/>
            </a:endParaRPr>
          </a:p>
          <a:p>
            <a:pPr marL="87312">
              <a:spcBef>
                <a:spcPts val="1200"/>
              </a:spcBef>
            </a:pPr>
            <a:r>
              <a:rPr lang="pt-PT" sz="1400" dirty="0">
                <a:solidFill>
                  <a:srgbClr val="0A4595"/>
                </a:solidFill>
                <a:latin typeface="Segoe UI Symbol" panose="020B0502040204020203" pitchFamily="34" charset="0"/>
                <a:ea typeface="Segoe UI Symbol" panose="020B0502040204020203" pitchFamily="34" charset="0"/>
                <a:cs typeface="Calibri" panose="020F0502020204030204" pitchFamily="34" charset="0"/>
              </a:rPr>
              <a:t>· </a:t>
            </a:r>
            <a:r>
              <a:rPr lang="fr-FR" sz="1400" noProof="0" dirty="0">
                <a:solidFill>
                  <a:srgbClr val="0A4595"/>
                </a:solidFill>
                <a:cs typeface="Calibri" panose="020F0502020204030204" pitchFamily="34" charset="0"/>
              </a:rPr>
              <a:t>Sur la base de critères d’éligibilité liés à une coopération antérieure</a:t>
            </a:r>
            <a:endParaRPr lang="fr-FR" sz="1400" noProof="0" dirty="0">
              <a:solidFill>
                <a:srgbClr val="0A4595"/>
              </a:solidFill>
              <a:latin typeface="Calibri" panose="020F0502020204030204" pitchFamily="34" charset="0"/>
              <a:cs typeface="Calibri" panose="020F0502020204030204" pitchFamily="34" charset="0"/>
            </a:endParaRPr>
          </a:p>
          <a:p>
            <a:pPr marL="263525" indent="-176213">
              <a:spcBef>
                <a:spcPts val="1200"/>
              </a:spcBef>
              <a:buFont typeface="Arial" panose="020B0604020202020204" pitchFamily="34" charset="0"/>
              <a:buChar char="•"/>
            </a:pPr>
            <a:endParaRPr lang="pt-PT" sz="2400" dirty="0">
              <a:latin typeface="Calibri Light" panose="020F0302020204030204" pitchFamily="34" charset="0"/>
            </a:endParaRPr>
          </a:p>
          <a:p>
            <a:pPr marL="342900" indent="-342900" algn="ctr">
              <a:spcBef>
                <a:spcPts val="1200"/>
              </a:spcBef>
              <a:buFont typeface="System Font Regular"/>
              <a:buChar char="‣"/>
            </a:pPr>
            <a:endParaRPr lang="pt-PT" sz="2400" dirty="0">
              <a:latin typeface="Calibri Light" panose="020F0302020204030204" pitchFamily="34" charset="0"/>
            </a:endParaRPr>
          </a:p>
          <a:p>
            <a:pPr algn="ctr">
              <a:spcBef>
                <a:spcPts val="1200"/>
              </a:spcBef>
            </a:pPr>
            <a:endParaRPr lang="pt-PT" sz="2400" dirty="0">
              <a:solidFill>
                <a:schemeClr val="bg1"/>
              </a:solidFill>
              <a:latin typeface="Calibri Light" panose="020F0302020204030204" pitchFamily="34" charset="0"/>
            </a:endParaRPr>
          </a:p>
        </p:txBody>
      </p:sp>
    </p:spTree>
    <p:extLst>
      <p:ext uri="{BB962C8B-B14F-4D97-AF65-F5344CB8AC3E}">
        <p14:creationId xmlns:p14="http://schemas.microsoft.com/office/powerpoint/2010/main" val="37727391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E4EFD-395F-8C71-A9F6-3B8D66019A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66171F-9286-DB26-2329-D899130908F1}"/>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355D3DED-40AD-0768-3E28-C280FF0BBB32}"/>
              </a:ext>
            </a:extLst>
          </p:cNvPr>
          <p:cNvSpPr txBox="1">
            <a:spLocks/>
          </p:cNvSpPr>
          <p:nvPr/>
        </p:nvSpPr>
        <p:spPr bwMode="auto">
          <a:xfrm>
            <a:off x="3339253" y="0"/>
            <a:ext cx="5737161"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dirty="0">
                <a:solidFill>
                  <a:schemeClr val="bg1"/>
                </a:solidFill>
                <a:latin typeface="Myriad Pro" panose="020B0503030403020204" pitchFamily="34" charset="0"/>
                <a:ea typeface="Arial Narrow" charset="0"/>
                <a:cs typeface="Arial Narrow" charset="0"/>
              </a:rPr>
              <a:t>Types de </a:t>
            </a:r>
            <a:r>
              <a:rPr lang="fr-FR" sz="2400" b="1" dirty="0">
                <a:solidFill>
                  <a:schemeClr val="bg1"/>
                </a:solidFill>
                <a:latin typeface="Myriad Pro" panose="020B0503030403020204" pitchFamily="34" charset="0"/>
                <a:ea typeface="Arial Narrow" charset="0"/>
                <a:cs typeface="Arial Narrow" charset="0"/>
              </a:rPr>
              <a:t>subventions de projets</a:t>
            </a:r>
            <a:endParaRPr lang="fr-FR" sz="2400"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BF9C5A15-1D23-4A5A-7FAE-C10106FA9E77}"/>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11</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B0473AF0-80A5-EB27-E174-A0405B0B0760}"/>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6DB92077-0F89-23AD-AFBC-1EFAC6E493AB}"/>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1BA1F9B2-BFE2-64E2-1AD2-16CFB7B057D3}"/>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15" name="ZoneTexte 3">
            <a:extLst>
              <a:ext uri="{FF2B5EF4-FFF2-40B4-BE49-F238E27FC236}">
                <a16:creationId xmlns:a16="http://schemas.microsoft.com/office/drawing/2014/main" id="{8E639B8E-628C-9838-DD44-8420210E8D60}"/>
              </a:ext>
            </a:extLst>
          </p:cNvPr>
          <p:cNvSpPr txBox="1"/>
          <p:nvPr/>
        </p:nvSpPr>
        <p:spPr>
          <a:xfrm>
            <a:off x="212542" y="1058439"/>
            <a:ext cx="8772432" cy="3718602"/>
          </a:xfrm>
          <a:prstGeom prst="rect">
            <a:avLst/>
          </a:prstGeom>
          <a:noFill/>
        </p:spPr>
        <p:txBody>
          <a:bodyPr vert="horz" lIns="91440" tIns="45720" rIns="91440" bIns="45720" rtlCol="0">
            <a:normAutofit lnSpcReduction="10000"/>
          </a:bodyPr>
          <a:lstStyle/>
          <a:p>
            <a:pPr marL="87312" algn="ctr">
              <a:spcBef>
                <a:spcPts val="1200"/>
              </a:spcBef>
            </a:pPr>
            <a:r>
              <a:rPr lang="pt-PT" sz="1600" dirty="0">
                <a:latin typeface="+mj-lt"/>
                <a:cs typeface="Calibri" panose="020F0502020204030204" pitchFamily="34" charset="0"/>
              </a:rPr>
              <a:t>1.</a:t>
            </a:r>
            <a:r>
              <a:rPr lang="pt-PT" sz="1600" b="1" dirty="0">
                <a:latin typeface="+mj-lt"/>
                <a:cs typeface="Calibri" panose="020F0502020204030204" pitchFamily="34" charset="0"/>
              </a:rPr>
              <a:t> </a:t>
            </a:r>
            <a:r>
              <a:rPr lang="fr-FR" sz="1600" b="1" dirty="0">
                <a:latin typeface="+mj-lt"/>
                <a:cs typeface="Calibri" panose="020F0502020204030204" pitchFamily="34" charset="0"/>
              </a:rPr>
              <a:t>Activités de coopération internationale </a:t>
            </a:r>
            <a:r>
              <a:rPr lang="fr-FR" sz="1600" dirty="0">
                <a:latin typeface="+mj-lt"/>
                <a:cs typeface="Calibri" panose="020F0502020204030204" pitchFamily="34" charset="0"/>
              </a:rPr>
              <a:t>visant à renforcer la compréhension et la solidarité internationales et à contribuer à la promotion des droits humains et de la démocratie, avec un effet multiplicateur, réunissant des participants issus de 7 pays membres du Conseil de l’Europe et majoritairement (au moins 75%) âgés de 15 à 30 ans.</a:t>
            </a:r>
            <a:endParaRPr lang="pt-PT" sz="1600" dirty="0">
              <a:latin typeface="+mj-lt"/>
              <a:cs typeface="Calibri" panose="020F0502020204030204" pitchFamily="34" charset="0"/>
            </a:endParaRPr>
          </a:p>
          <a:p>
            <a:pPr marL="373062" indent="-285750">
              <a:spcBef>
                <a:spcPts val="1200"/>
              </a:spcBef>
              <a:buFont typeface="Wingdings" panose="05000000000000000000" pitchFamily="2" charset="2"/>
              <a:buChar char="Ø"/>
            </a:pPr>
            <a:r>
              <a:rPr lang="fr-FR" sz="1400" b="1" dirty="0">
                <a:latin typeface="+mj-lt"/>
              </a:rPr>
              <a:t>Activités ponctuelles de coopération dans le domaine de la jeunesse </a:t>
            </a:r>
            <a:r>
              <a:rPr lang="fr-FR" sz="1400" dirty="0">
                <a:latin typeface="+mj-lt"/>
              </a:rPr>
              <a:t>(principalement l'organisation d'une rencontre internationale de jeunes, par exemple un camp, un séminaire, une conférence, une formation ou une visite d'étude destinés à la jeunesse)</a:t>
            </a:r>
            <a:endParaRPr lang="pt-PT" sz="1400" dirty="0">
              <a:latin typeface="+mj-lt"/>
              <a:cs typeface="Calibri" panose="020F0502020204030204" pitchFamily="34" charset="0"/>
            </a:endParaRPr>
          </a:p>
          <a:p>
            <a:pPr marL="830262" lvl="1" indent="-285750">
              <a:spcBef>
                <a:spcPts val="1200"/>
              </a:spcBef>
              <a:buFont typeface="Arial" panose="020B0604020202020204" pitchFamily="34" charset="0"/>
              <a:buChar char="•"/>
            </a:pPr>
            <a:r>
              <a:rPr lang="fr-FR" sz="1400" dirty="0">
                <a:latin typeface="+mj-lt"/>
              </a:rPr>
              <a:t>Préparé et organisé par : une ONG internationale ou un réseau international jeunesse; un réseau sous-régional d'ONG de jeunesse; un partenariat d'au moins 4 ONG nationales de jeunesse ou un partenariat entre une ONG nationale et une ONG ou réseau international de jeunesse.</a:t>
            </a:r>
            <a:endParaRPr lang="pt-PT" sz="1400" dirty="0">
              <a:latin typeface="+mj-lt"/>
              <a:cs typeface="Calibri" panose="020F0502020204030204" pitchFamily="34" charset="0"/>
            </a:endParaRPr>
          </a:p>
          <a:p>
            <a:pPr marL="373062" indent="-285750">
              <a:spcBef>
                <a:spcPts val="1200"/>
              </a:spcBef>
              <a:buFont typeface="Wingdings" panose="05000000000000000000" pitchFamily="2" charset="2"/>
              <a:buChar char="Ø"/>
            </a:pPr>
            <a:r>
              <a:rPr lang="fr-FR" sz="1400" b="1" dirty="0">
                <a:latin typeface="+mj-lt"/>
              </a:rPr>
              <a:t>Projets de coopération à long terme dans le domaine de la jeunesse </a:t>
            </a:r>
            <a:r>
              <a:rPr lang="fr-FR" sz="1400" dirty="0">
                <a:latin typeface="+mj-lt"/>
              </a:rPr>
              <a:t>(combinant des réunions internationales et d'autres activités telles que des campagnes, des projets de plaidoyer, la production de ressources éducatives et autres, la recherche, le soutien à des activités locales, etc.).</a:t>
            </a:r>
            <a:endParaRPr lang="pt-PT" sz="1400" dirty="0">
              <a:latin typeface="+mj-lt"/>
            </a:endParaRPr>
          </a:p>
          <a:p>
            <a:pPr marL="830262" lvl="1" indent="-285750">
              <a:spcBef>
                <a:spcPts val="1200"/>
              </a:spcBef>
              <a:buFont typeface="Arial" panose="020B0604020202020204" pitchFamily="34" charset="0"/>
              <a:buChar char="•"/>
            </a:pPr>
            <a:r>
              <a:rPr lang="fr-FR" sz="1400" dirty="0">
                <a:latin typeface="+mj-lt"/>
              </a:rPr>
              <a:t>Préparé et organisé par une </a:t>
            </a:r>
            <a:r>
              <a:rPr lang="fr-FR" sz="1400" b="1" dirty="0">
                <a:latin typeface="+mj-lt"/>
              </a:rPr>
              <a:t>ONG internationale de jeunesse </a:t>
            </a:r>
            <a:r>
              <a:rPr lang="fr-FR" sz="1400" dirty="0">
                <a:latin typeface="+mj-lt"/>
              </a:rPr>
              <a:t>ou un </a:t>
            </a:r>
            <a:r>
              <a:rPr lang="fr-FR" sz="1400" b="1" dirty="0">
                <a:latin typeface="+mj-lt"/>
              </a:rPr>
              <a:t>réseau international de jeunesse</a:t>
            </a:r>
            <a:r>
              <a:rPr lang="fr-FR" sz="1400" dirty="0">
                <a:latin typeface="+mj-lt"/>
              </a:rPr>
              <a:t>.</a:t>
            </a:r>
            <a:endParaRPr lang="pt-PT" sz="1400" dirty="0">
              <a:latin typeface="+mj-lt"/>
            </a:endParaRPr>
          </a:p>
          <a:p>
            <a:pPr marL="373062" indent="-285750">
              <a:spcBef>
                <a:spcPts val="1200"/>
              </a:spcBef>
              <a:buFont typeface="Wingdings" panose="05000000000000000000" pitchFamily="2" charset="2"/>
              <a:buChar char="Ø"/>
            </a:pPr>
            <a:endParaRPr lang="pt-PT" sz="1600" dirty="0">
              <a:latin typeface="+mj-lt"/>
              <a:cs typeface="Calibri" panose="020F0502020204030204" pitchFamily="34" charset="0"/>
            </a:endParaRPr>
          </a:p>
        </p:txBody>
      </p:sp>
      <p:pic>
        <p:nvPicPr>
          <p:cNvPr id="4" name="Picture 3">
            <a:extLst>
              <a:ext uri="{FF2B5EF4-FFF2-40B4-BE49-F238E27FC236}">
                <a16:creationId xmlns:a16="http://schemas.microsoft.com/office/drawing/2014/main" id="{274EE565-590B-3C9B-066F-C079CB53FA6C}"/>
              </a:ext>
            </a:extLst>
          </p:cNvPr>
          <p:cNvPicPr>
            <a:picLocks noChangeAspect="1"/>
          </p:cNvPicPr>
          <p:nvPr/>
        </p:nvPicPr>
        <p:blipFill>
          <a:blip r:embed="rId3"/>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28720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ED6B-437E-EBA8-9CAC-B4CCEABD56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9E572A-BCA9-6C66-9567-6DFDCEA671B0}"/>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DD88E12B-1735-F295-AF50-6838C1FC71A9}"/>
              </a:ext>
            </a:extLst>
          </p:cNvPr>
          <p:cNvSpPr txBox="1">
            <a:spLocks/>
          </p:cNvSpPr>
          <p:nvPr/>
        </p:nvSpPr>
        <p:spPr bwMode="auto">
          <a:xfrm>
            <a:off x="3542453" y="0"/>
            <a:ext cx="5533961"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dirty="0">
                <a:solidFill>
                  <a:schemeClr val="bg1"/>
                </a:solidFill>
                <a:latin typeface="Myriad Pro" panose="020B0503030403020204" pitchFamily="34" charset="0"/>
                <a:ea typeface="Arial Narrow" charset="0"/>
                <a:cs typeface="Arial Narrow" charset="0"/>
              </a:rPr>
              <a:t>Types de </a:t>
            </a:r>
            <a:r>
              <a:rPr lang="fr-FR" sz="2400" b="1" dirty="0">
                <a:solidFill>
                  <a:schemeClr val="bg1"/>
                </a:solidFill>
                <a:latin typeface="Myriad Pro" panose="020B0503030403020204" pitchFamily="34" charset="0"/>
                <a:ea typeface="Arial Narrow" charset="0"/>
                <a:cs typeface="Arial Narrow" charset="0"/>
              </a:rPr>
              <a:t>subventions de projets</a:t>
            </a:r>
            <a:endParaRPr lang="fr-FR" sz="2400"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9F87C60F-612C-E53E-D0AE-20A2E47CC79C}"/>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12</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D692764D-C0F8-FA73-B866-B29A4A7723C9}"/>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F16A27A2-0FC0-1C40-0E2B-BFFB805AF841}"/>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5587592-A20D-DBF0-8D3C-D6510B50C363}"/>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0" name="ZoneTexte 3">
            <a:extLst>
              <a:ext uri="{FF2B5EF4-FFF2-40B4-BE49-F238E27FC236}">
                <a16:creationId xmlns:a16="http://schemas.microsoft.com/office/drawing/2014/main" id="{CB475915-4304-2BC3-C490-F3FDD29B28E2}"/>
              </a:ext>
            </a:extLst>
          </p:cNvPr>
          <p:cNvSpPr txBox="1"/>
          <p:nvPr/>
        </p:nvSpPr>
        <p:spPr>
          <a:xfrm>
            <a:off x="393384" y="1063676"/>
            <a:ext cx="8377036" cy="3818290"/>
          </a:xfrm>
          <a:prstGeom prst="rect">
            <a:avLst/>
          </a:prstGeom>
          <a:noFill/>
        </p:spPr>
        <p:txBody>
          <a:bodyPr vert="horz" lIns="91440" tIns="45720" rIns="91440" bIns="45720" rtlCol="0">
            <a:normAutofit fontScale="92500"/>
          </a:bodyPr>
          <a:lstStyle/>
          <a:p>
            <a:pPr marL="87312" algn="ctr">
              <a:spcBef>
                <a:spcPts val="1200"/>
              </a:spcBef>
            </a:pPr>
            <a:r>
              <a:rPr lang="pt-PT" sz="1600" b="1" dirty="0">
                <a:latin typeface="+mj-lt"/>
                <a:cs typeface="Calibri" panose="020F0502020204030204" pitchFamily="34" charset="0"/>
              </a:rPr>
              <a:t>2. Initiatives ad hoc pour répondre aux besoins, priorités </a:t>
            </a:r>
            <a:r>
              <a:rPr lang="pt-PT" sz="1600" b="1">
                <a:latin typeface="+mj-lt"/>
                <a:cs typeface="Calibri" panose="020F0502020204030204" pitchFamily="34" charset="0"/>
              </a:rPr>
              <a:t>et phénomènes </a:t>
            </a:r>
            <a:r>
              <a:rPr lang="pt-PT" sz="1600" b="1" dirty="0">
                <a:latin typeface="+mj-lt"/>
                <a:cs typeface="Calibri" panose="020F0502020204030204" pitchFamily="34" charset="0"/>
              </a:rPr>
              <a:t>sociétaux émergents</a:t>
            </a:r>
          </a:p>
          <a:p>
            <a:pPr marL="285750" indent="-285750">
              <a:spcBef>
                <a:spcPts val="1200"/>
              </a:spcBef>
              <a:buFont typeface="Wingdings" panose="05000000000000000000" pitchFamily="2" charset="2"/>
              <a:buChar char="Ø"/>
            </a:pPr>
            <a:r>
              <a:rPr lang="pt-PT" sz="1400" dirty="0">
                <a:latin typeface="+mj-lt"/>
                <a:cs typeface="Calibri" panose="020F0502020204030204" pitchFamily="34" charset="0"/>
              </a:rPr>
              <a:t>Initiatives ponctuelles – ou réponses immédiates – de jeunes à des priorités ou des besoins émergents spécifiques liés aux conditions de vie des jeunes ou à des phénomènes sociétaux plus larges.</a:t>
            </a:r>
          </a:p>
          <a:p>
            <a:pPr marL="263525" indent="-176213">
              <a:spcBef>
                <a:spcPts val="1200"/>
              </a:spcBef>
              <a:buFont typeface="Arial" panose="020B0604020202020204" pitchFamily="34" charset="0"/>
              <a:buChar char="•"/>
            </a:pPr>
            <a:r>
              <a:rPr lang="en-US" sz="1400" dirty="0">
                <a:latin typeface="+mj-lt"/>
                <a:cs typeface="Calibri" panose="020F0502020204030204" pitchFamily="34" charset="0"/>
              </a:rPr>
              <a:t>Visant à </a:t>
            </a:r>
            <a:r>
              <a:rPr lang="en-US" sz="1400" dirty="0" err="1">
                <a:latin typeface="+mj-lt"/>
                <a:cs typeface="Calibri" panose="020F0502020204030204" pitchFamily="34" charset="0"/>
              </a:rPr>
              <a:t>atteindre</a:t>
            </a:r>
            <a:r>
              <a:rPr lang="en-US" sz="1400" dirty="0">
                <a:latin typeface="+mj-lt"/>
                <a:cs typeface="Calibri" panose="020F0502020204030204" pitchFamily="34" charset="0"/>
              </a:rPr>
              <a:t> un </a:t>
            </a:r>
            <a:r>
              <a:rPr lang="en-US" sz="1400" dirty="0" err="1">
                <a:latin typeface="+mj-lt"/>
                <a:cs typeface="Calibri" panose="020F0502020204030204" pitchFamily="34" charset="0"/>
              </a:rPr>
              <a:t>ou</a:t>
            </a:r>
            <a:r>
              <a:rPr lang="en-US" sz="1400" dirty="0">
                <a:latin typeface="+mj-lt"/>
                <a:cs typeface="Calibri" panose="020F0502020204030204" pitchFamily="34" charset="0"/>
              </a:rPr>
              <a:t> </a:t>
            </a:r>
            <a:r>
              <a:rPr lang="en-US" sz="1400" dirty="0" err="1">
                <a:latin typeface="+mj-lt"/>
                <a:cs typeface="Calibri" panose="020F0502020204030204" pitchFamily="34" charset="0"/>
              </a:rPr>
              <a:t>plusieurs</a:t>
            </a:r>
            <a:r>
              <a:rPr lang="en-US" sz="1400" dirty="0">
                <a:latin typeface="+mj-lt"/>
                <a:cs typeface="Calibri" panose="020F0502020204030204" pitchFamily="34" charset="0"/>
              </a:rPr>
              <a:t> des </a:t>
            </a:r>
            <a:r>
              <a:rPr lang="en-US" sz="1400" dirty="0" err="1">
                <a:latin typeface="+mj-lt"/>
                <a:cs typeface="Calibri" panose="020F0502020204030204" pitchFamily="34" charset="0"/>
              </a:rPr>
              <a:t>objectifs</a:t>
            </a:r>
            <a:r>
              <a:rPr lang="en-US" sz="1400" dirty="0">
                <a:latin typeface="+mj-lt"/>
                <a:cs typeface="Calibri" panose="020F0502020204030204" pitchFamily="34" charset="0"/>
              </a:rPr>
              <a:t> </a:t>
            </a:r>
            <a:r>
              <a:rPr lang="en-US" sz="1400" dirty="0" err="1">
                <a:latin typeface="+mj-lt"/>
                <a:cs typeface="Calibri" panose="020F0502020204030204" pitchFamily="34" charset="0"/>
              </a:rPr>
              <a:t>suivants</a:t>
            </a:r>
            <a:r>
              <a:rPr lang="en-US" sz="1400" dirty="0">
                <a:latin typeface="+mj-lt"/>
                <a:cs typeface="Calibri" panose="020F0502020204030204" pitchFamily="34" charset="0"/>
              </a:rPr>
              <a:t>: </a:t>
            </a:r>
          </a:p>
          <a:p>
            <a:pPr marL="887412" lvl="1" indent="-342900">
              <a:spcBef>
                <a:spcPts val="1200"/>
              </a:spcBef>
              <a:buFont typeface="Calibri Light" panose="020F0302020204030204" pitchFamily="34" charset="0"/>
              <a:buChar char="−"/>
            </a:pPr>
            <a:r>
              <a:rPr lang="fr-FR" sz="1400" dirty="0">
                <a:latin typeface="+mj-lt"/>
              </a:rPr>
              <a:t>encourager de nouvelles formes de participation et d’organisation des jeunes;</a:t>
            </a:r>
            <a:endParaRPr lang="pt-PT" sz="1400" dirty="0">
              <a:latin typeface="+mj-lt"/>
            </a:endParaRPr>
          </a:p>
          <a:p>
            <a:pPr marL="887412" lvl="1" indent="-342900">
              <a:spcBef>
                <a:spcPts val="1200"/>
              </a:spcBef>
              <a:buFont typeface="Calibri Light" panose="020F0302020204030204" pitchFamily="34" charset="0"/>
              <a:buChar char="−"/>
            </a:pPr>
            <a:r>
              <a:rPr lang="fr-FR" sz="1400" dirty="0">
                <a:latin typeface="+mj-lt"/>
              </a:rPr>
              <a:t>aider les jeunes – en particulier ceux qui sont victimes d’exclusion, de marginalisation et de discrimination – à trouver des réponses aux défis auxquels ils sont confrontés et à leurs propres aspirations;</a:t>
            </a:r>
            <a:endParaRPr lang="pt-PT" sz="1400" dirty="0">
              <a:latin typeface="+mj-lt"/>
            </a:endParaRPr>
          </a:p>
          <a:p>
            <a:pPr marL="887412" lvl="1" indent="-342900">
              <a:spcBef>
                <a:spcPts val="1200"/>
              </a:spcBef>
              <a:buFont typeface="Calibri Light" panose="020F0302020204030204" pitchFamily="34" charset="0"/>
              <a:buChar char="−"/>
            </a:pPr>
            <a:r>
              <a:rPr lang="fr-FR" sz="1400" dirty="0">
                <a:latin typeface="+mj-lt"/>
              </a:rPr>
              <a:t>contribuer à la cohésion sociale, notamment par la lutte contre l’exclusion;</a:t>
            </a:r>
            <a:endParaRPr lang="pt-PT" sz="1400" dirty="0">
              <a:latin typeface="+mj-lt"/>
            </a:endParaRPr>
          </a:p>
          <a:p>
            <a:pPr marL="887412" lvl="1" indent="-342900">
              <a:spcBef>
                <a:spcPts val="1200"/>
              </a:spcBef>
              <a:buFont typeface="Calibri Light" panose="020F0302020204030204" pitchFamily="34" charset="0"/>
              <a:buChar char="−"/>
            </a:pPr>
            <a:r>
              <a:rPr lang="fr-FR" sz="1400" dirty="0">
                <a:latin typeface="+mj-lt"/>
              </a:rPr>
              <a:t>répondre aux défis sociétaux et aux phénomènes qui touchent les jeunes</a:t>
            </a:r>
            <a:r>
              <a:rPr lang="pt-PT" sz="1400" dirty="0">
                <a:latin typeface="+mj-lt"/>
              </a:rPr>
              <a:t>.</a:t>
            </a:r>
          </a:p>
          <a:p>
            <a:pPr marL="269875" indent="-269875">
              <a:spcBef>
                <a:spcPts val="1200"/>
              </a:spcBef>
              <a:buFont typeface="Arial" panose="020B0604020202020204" pitchFamily="34" charset="0"/>
              <a:buChar char="•"/>
            </a:pPr>
            <a:r>
              <a:rPr lang="pt-PT" sz="1400" dirty="0">
                <a:latin typeface="+mj-lt"/>
              </a:rPr>
              <a:t>Dimension européenne, </a:t>
            </a:r>
            <a:r>
              <a:rPr lang="fr-FR" sz="1400" dirty="0">
                <a:latin typeface="+mj-lt"/>
              </a:rPr>
              <a:t>caractère novateur en termes de thématique et de méthodologie, impact pour les jeunes et leurs collectivités locales</a:t>
            </a:r>
            <a:r>
              <a:rPr lang="pt-PT" sz="1400" dirty="0">
                <a:latin typeface="+mj-lt"/>
              </a:rPr>
              <a:t>.</a:t>
            </a:r>
          </a:p>
          <a:p>
            <a:pPr marL="269875" indent="-269875">
              <a:spcBef>
                <a:spcPts val="1200"/>
              </a:spcBef>
              <a:buFont typeface="Arial" panose="020B0604020202020204" pitchFamily="34" charset="0"/>
              <a:buChar char="•"/>
            </a:pPr>
            <a:r>
              <a:rPr lang="fr-FR" sz="1400" dirty="0">
                <a:latin typeface="+mj-lt"/>
              </a:rPr>
              <a:t>Préparée et organisée par une </a:t>
            </a:r>
            <a:r>
              <a:rPr lang="fr-FR" sz="1400" b="1" dirty="0">
                <a:latin typeface="+mj-lt"/>
              </a:rPr>
              <a:t>organisation non gouvernementale </a:t>
            </a:r>
            <a:r>
              <a:rPr lang="fr-FR" sz="1400" dirty="0">
                <a:latin typeface="+mj-lt"/>
              </a:rPr>
              <a:t>de jeunesse </a:t>
            </a:r>
            <a:r>
              <a:rPr lang="fr-FR" sz="1400" b="1" dirty="0">
                <a:latin typeface="+mj-lt"/>
              </a:rPr>
              <a:t>locale</a:t>
            </a:r>
            <a:r>
              <a:rPr lang="fr-FR" sz="1400" dirty="0">
                <a:latin typeface="+mj-lt"/>
              </a:rPr>
              <a:t> ou </a:t>
            </a:r>
            <a:r>
              <a:rPr lang="fr-FR" sz="1400" b="1" dirty="0">
                <a:latin typeface="+mj-lt"/>
              </a:rPr>
              <a:t>nationale</a:t>
            </a:r>
            <a:r>
              <a:rPr lang="pt-PT" sz="1400" dirty="0">
                <a:latin typeface="+mj-lt"/>
              </a:rPr>
              <a:t>.</a:t>
            </a:r>
          </a:p>
          <a:p>
            <a:pPr marL="342900" indent="-342900" algn="ctr">
              <a:spcBef>
                <a:spcPts val="1200"/>
              </a:spcBef>
              <a:buFont typeface="System Font Regular"/>
              <a:buChar char="‣"/>
            </a:pPr>
            <a:endParaRPr lang="pt-PT" sz="1600" dirty="0">
              <a:latin typeface="+mj-lt"/>
            </a:endParaRPr>
          </a:p>
          <a:p>
            <a:pPr algn="ctr">
              <a:spcBef>
                <a:spcPts val="1200"/>
              </a:spcBef>
            </a:pPr>
            <a:endParaRPr lang="pt-PT" sz="1600" dirty="0">
              <a:solidFill>
                <a:schemeClr val="bg1"/>
              </a:solidFill>
              <a:latin typeface="+mj-lt"/>
            </a:endParaRPr>
          </a:p>
        </p:txBody>
      </p:sp>
      <p:pic>
        <p:nvPicPr>
          <p:cNvPr id="4" name="Picture 3">
            <a:extLst>
              <a:ext uri="{FF2B5EF4-FFF2-40B4-BE49-F238E27FC236}">
                <a16:creationId xmlns:a16="http://schemas.microsoft.com/office/drawing/2014/main" id="{9592D3F2-F1A1-9F17-797A-0D9522F79903}"/>
              </a:ext>
            </a:extLst>
          </p:cNvPr>
          <p:cNvPicPr>
            <a:picLocks noChangeAspect="1"/>
          </p:cNvPicPr>
          <p:nvPr/>
        </p:nvPicPr>
        <p:blipFill>
          <a:blip r:embed="rId3"/>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222829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76E5E-5C92-8200-9506-05DFD5DA2A5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62F794-1424-2D13-EAF6-AB98910ADF00}"/>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002C246E-0571-E5C4-9041-30B89DEA83AF}"/>
              </a:ext>
            </a:extLst>
          </p:cNvPr>
          <p:cNvSpPr txBox="1">
            <a:spLocks/>
          </p:cNvSpPr>
          <p:nvPr/>
        </p:nvSpPr>
        <p:spPr bwMode="auto">
          <a:xfrm>
            <a:off x="3467947" y="0"/>
            <a:ext cx="5608468"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b="1" dirty="0">
                <a:solidFill>
                  <a:schemeClr val="bg1"/>
                </a:solidFill>
                <a:latin typeface="Myriad Pro" panose="020B0503030403020204" pitchFamily="34" charset="0"/>
                <a:ea typeface="Arial Narrow" charset="0"/>
                <a:cs typeface="Arial Narrow" charset="0"/>
              </a:rPr>
              <a:t>Subventions structurelles</a:t>
            </a:r>
            <a:endParaRPr lang="fr-FR" sz="2400" dirty="0">
              <a:solidFill>
                <a:schemeClr val="bg1"/>
              </a:solidFill>
              <a:latin typeface="Myriad Pro" panose="020B0503030403020204" pitchFamily="34" charset="0"/>
              <a:ea typeface="Arial Narrow" charset="0"/>
              <a:cs typeface="Arial Narrow" charset="0"/>
            </a:endParaRPr>
          </a:p>
        </p:txBody>
      </p:sp>
      <p:sp>
        <p:nvSpPr>
          <p:cNvPr id="12292" name="Espace réservé du numéro de diapositive 5">
            <a:extLst>
              <a:ext uri="{FF2B5EF4-FFF2-40B4-BE49-F238E27FC236}">
                <a16:creationId xmlns:a16="http://schemas.microsoft.com/office/drawing/2014/main" id="{F1B4FB2F-98D4-4185-A628-7BA5437CB640}"/>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13</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C8E9CD6A-5405-546E-BB41-67C12AAF1BBE}"/>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7875D373-4D12-2ACD-A81C-6DF5554419B9}"/>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299A978-E2DF-3810-B392-C6442DD89B2D}"/>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0" name="ZoneTexte 3">
            <a:extLst>
              <a:ext uri="{FF2B5EF4-FFF2-40B4-BE49-F238E27FC236}">
                <a16:creationId xmlns:a16="http://schemas.microsoft.com/office/drawing/2014/main" id="{AA32D8EE-A15F-0684-4576-73A281F14200}"/>
              </a:ext>
            </a:extLst>
          </p:cNvPr>
          <p:cNvSpPr txBox="1"/>
          <p:nvPr/>
        </p:nvSpPr>
        <p:spPr>
          <a:xfrm>
            <a:off x="544664" y="1030391"/>
            <a:ext cx="8205635" cy="3682644"/>
          </a:xfrm>
          <a:prstGeom prst="rect">
            <a:avLst/>
          </a:prstGeom>
          <a:noFill/>
        </p:spPr>
        <p:txBody>
          <a:bodyPr vert="horz" lIns="91440" tIns="45720" rIns="91440" bIns="45720" rtlCol="0">
            <a:normAutofit fontScale="92500" lnSpcReduction="10000"/>
          </a:bodyPr>
          <a:lstStyle/>
          <a:p>
            <a:pPr marL="87312" algn="ctr">
              <a:spcBef>
                <a:spcPts val="1200"/>
              </a:spcBef>
            </a:pPr>
            <a:r>
              <a:rPr lang="fr-FR" b="1" dirty="0">
                <a:latin typeface="Calibri Light" panose="020F0302020204030204" pitchFamily="34" charset="0"/>
              </a:rPr>
              <a:t>Couvrir une partie des frais administratifs liés au fonctionnement des activités</a:t>
            </a:r>
            <a:endParaRPr lang="pt-PT" b="1" dirty="0">
              <a:latin typeface="+mj-lt"/>
              <a:cs typeface="Calibri" panose="020F0502020204030204" pitchFamily="34" charset="0"/>
            </a:endParaRPr>
          </a:p>
          <a:p>
            <a:pPr marL="430212" indent="-342900">
              <a:spcBef>
                <a:spcPts val="1200"/>
              </a:spcBef>
              <a:buFont typeface="+mj-lt"/>
              <a:buAutoNum type="arabicPeriod"/>
            </a:pPr>
            <a:r>
              <a:rPr lang="fr-FR" sz="1600" dirty="0">
                <a:latin typeface="+mj-lt"/>
                <a:cs typeface="Calibri" panose="020F0502020204030204" pitchFamily="34" charset="0"/>
              </a:rPr>
              <a:t>Aux organisations et réseaux internationaux non gouvernementaux de jeunesse (avec moins 7 organisations membres)</a:t>
            </a:r>
            <a:endParaRPr lang="pt-PT" sz="1600" dirty="0">
              <a:latin typeface="+mj-lt"/>
              <a:cs typeface="Calibri" panose="020F0502020204030204" pitchFamily="34" charset="0"/>
            </a:endParaRPr>
          </a:p>
          <a:p>
            <a:pPr marL="263525" indent="-176213">
              <a:spcBef>
                <a:spcPts val="1200"/>
              </a:spcBef>
              <a:buFont typeface="Arial" panose="020B0604020202020204" pitchFamily="34" charset="0"/>
              <a:buChar char="•"/>
            </a:pPr>
            <a:r>
              <a:rPr lang="fr-FR" sz="1600" dirty="0">
                <a:latin typeface="+mj-lt"/>
                <a:cs typeface="Calibri" panose="020F0502020204030204" pitchFamily="34" charset="0"/>
              </a:rPr>
              <a:t>Sur la base d’une coopération établie avec le Conseil de l’Europe (avoir reçu une contribution du Fonds pour au moins trois activités de coopération internationale au cours des trois dernières années) ou avoir bénéficié d’un financement dans le cadre du programme annuel des Centres européens de la jeunesse, </a:t>
            </a:r>
            <a:r>
              <a:rPr lang="fr-FR" sz="1600" b="1" dirty="0">
                <a:latin typeface="+mj-lt"/>
                <a:cs typeface="Calibri" panose="020F0502020204030204" pitchFamily="34" charset="0"/>
              </a:rPr>
              <a:t>sur une durée de deux ans</a:t>
            </a:r>
            <a:r>
              <a:rPr lang="fr-FR" sz="1600" dirty="0">
                <a:latin typeface="+mj-lt"/>
                <a:cs typeface="Calibri" panose="020F0502020204030204" pitchFamily="34" charset="0"/>
              </a:rPr>
              <a:t>.</a:t>
            </a:r>
          </a:p>
          <a:p>
            <a:pPr marL="87312">
              <a:spcBef>
                <a:spcPts val="1200"/>
              </a:spcBef>
            </a:pPr>
            <a:r>
              <a:rPr lang="pt-PT" sz="1600" dirty="0">
                <a:latin typeface="+mj-lt"/>
                <a:cs typeface="Calibri" panose="020F0502020204030204" pitchFamily="34" charset="0"/>
              </a:rPr>
              <a:t>2.     Aux organisations ou réseaux internationaux non nouvernementaux de jeunesse émergents (au moins </a:t>
            </a:r>
            <a:r>
              <a:rPr lang="pt-PT" sz="1600" b="1" dirty="0">
                <a:latin typeface="+mj-lt"/>
                <a:cs typeface="Calibri" panose="020F0502020204030204" pitchFamily="34" charset="0"/>
              </a:rPr>
              <a:t>4</a:t>
            </a:r>
            <a:r>
              <a:rPr lang="pt-PT" sz="1600" dirty="0">
                <a:latin typeface="+mj-lt"/>
                <a:cs typeface="Calibri" panose="020F0502020204030204" pitchFamily="34" charset="0"/>
              </a:rPr>
              <a:t> organisations membre) pour les aider à mettre en place une nouvelle plateforme européenne ou internationale, y compris une fonction de secrétariat/coordination, sur </a:t>
            </a:r>
            <a:r>
              <a:rPr lang="pt-PT" sz="1600" b="1" dirty="0">
                <a:latin typeface="+mj-lt"/>
                <a:cs typeface="Calibri" panose="020F0502020204030204" pitchFamily="34" charset="0"/>
              </a:rPr>
              <a:t>une durée maximum d’un an </a:t>
            </a:r>
          </a:p>
          <a:p>
            <a:pPr marL="271463" indent="-185738">
              <a:spcBef>
                <a:spcPts val="1200"/>
              </a:spcBef>
              <a:buFont typeface="Arial" panose="020B0604020202020204" pitchFamily="34" charset="0"/>
              <a:buChar char="•"/>
            </a:pPr>
            <a:r>
              <a:rPr lang="fr-FR" sz="1600" dirty="0">
                <a:latin typeface="+mj-lt"/>
                <a:cs typeface="Calibri" panose="020F0502020204030204" pitchFamily="34" charset="0"/>
              </a:rPr>
              <a:t>Sur la base d’une coopération précédente avec le Conseil de l’Europe (avoir reçu une contribution du Fonds pour au moins une activité de coopération internationale au cours des deux dernières années) ou avoir bénéficié d’un financement dans le cadre du programme annuel des Centres européens de la jeunesse.</a:t>
            </a:r>
          </a:p>
          <a:p>
            <a:pPr marL="373062" indent="-285750">
              <a:spcBef>
                <a:spcPts val="1200"/>
              </a:spcBef>
              <a:buFont typeface="Arial" panose="020B0604020202020204" pitchFamily="34" charset="0"/>
              <a:buChar char="•"/>
            </a:pPr>
            <a:endParaRPr lang="pt-PT" sz="1600" dirty="0">
              <a:cs typeface="Calibri" panose="020F0502020204030204" pitchFamily="34" charset="0"/>
            </a:endParaRPr>
          </a:p>
          <a:p>
            <a:pPr marL="342900" indent="-342900" algn="ctr">
              <a:spcBef>
                <a:spcPts val="1200"/>
              </a:spcBef>
              <a:buFont typeface="System Font Regular"/>
              <a:buChar char="‣"/>
            </a:pPr>
            <a:endParaRPr lang="pt-PT" sz="2400" dirty="0">
              <a:latin typeface="Calibri Light" panose="020F0302020204030204" pitchFamily="34" charset="0"/>
            </a:endParaRPr>
          </a:p>
          <a:p>
            <a:pPr algn="ctr">
              <a:spcBef>
                <a:spcPts val="1200"/>
              </a:spcBef>
            </a:pPr>
            <a:endParaRPr lang="pt-PT" sz="2400" dirty="0">
              <a:solidFill>
                <a:schemeClr val="bg1"/>
              </a:solidFill>
              <a:latin typeface="Calibri Light" panose="020F0302020204030204" pitchFamily="34" charset="0"/>
            </a:endParaRPr>
          </a:p>
        </p:txBody>
      </p:sp>
      <p:pic>
        <p:nvPicPr>
          <p:cNvPr id="4" name="Picture 3">
            <a:extLst>
              <a:ext uri="{FF2B5EF4-FFF2-40B4-BE49-F238E27FC236}">
                <a16:creationId xmlns:a16="http://schemas.microsoft.com/office/drawing/2014/main" id="{6939E0FF-4047-990F-9C11-E7BE73CF80A1}"/>
              </a:ext>
            </a:extLst>
          </p:cNvPr>
          <p:cNvPicPr>
            <a:picLocks noChangeAspect="1"/>
          </p:cNvPicPr>
          <p:nvPr/>
        </p:nvPicPr>
        <p:blipFill>
          <a:blip r:embed="rId3"/>
          <a:stretch>
            <a:fillRect/>
          </a:stretch>
        </p:blipFill>
        <p:spPr>
          <a:xfrm>
            <a:off x="8280050" y="4442569"/>
            <a:ext cx="477863" cy="531866"/>
          </a:xfrm>
          <a:prstGeom prst="rect">
            <a:avLst/>
          </a:prstGeom>
        </p:spPr>
      </p:pic>
    </p:spTree>
    <p:extLst>
      <p:ext uri="{BB962C8B-B14F-4D97-AF65-F5344CB8AC3E}">
        <p14:creationId xmlns:p14="http://schemas.microsoft.com/office/powerpoint/2010/main" val="398545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F93E7-A874-5642-62F3-12014347DE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D849A1-84E3-6FF6-D7F6-F75AE525B5DE}"/>
              </a:ext>
            </a:extLst>
          </p:cNvPr>
          <p:cNvPicPr>
            <a:picLocks noChangeAspect="1"/>
          </p:cNvPicPr>
          <p:nvPr/>
        </p:nvPicPr>
        <p:blipFill>
          <a:blip r:embed="rId3"/>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0D330555-A136-3B9E-D032-4AC80F2D78A1}"/>
              </a:ext>
            </a:extLst>
          </p:cNvPr>
          <p:cNvSpPr txBox="1">
            <a:spLocks/>
          </p:cNvSpPr>
          <p:nvPr/>
        </p:nvSpPr>
        <p:spPr bwMode="auto">
          <a:xfrm>
            <a:off x="2971800" y="0"/>
            <a:ext cx="6104614"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400" b="1" noProof="0" dirty="0">
                <a:solidFill>
                  <a:schemeClr val="bg1"/>
                </a:solidFill>
                <a:latin typeface="Myriad Pro" panose="020B0503030403020204" pitchFamily="34" charset="0"/>
                <a:ea typeface="Arial Narrow" charset="0"/>
                <a:cs typeface="Arial Narrow" charset="0"/>
              </a:rPr>
              <a:t>Fonds pour l’égalité d’accès</a:t>
            </a:r>
          </a:p>
        </p:txBody>
      </p:sp>
      <p:sp>
        <p:nvSpPr>
          <p:cNvPr id="12292" name="Espace réservé du numéro de diapositive 5">
            <a:extLst>
              <a:ext uri="{FF2B5EF4-FFF2-40B4-BE49-F238E27FC236}">
                <a16:creationId xmlns:a16="http://schemas.microsoft.com/office/drawing/2014/main" id="{1B225648-A3A6-D5F1-C963-7AFFDFDF681F}"/>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14</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48E5001E-EBFE-B739-B4F5-0A4D3520F8AD}"/>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28E4D219-9880-CE52-A7CA-098908CAD5A3}"/>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BE4CDE92-6F4C-1C98-5321-5DB6850B48D7}"/>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 name="ZoneTexte 3">
            <a:extLst>
              <a:ext uri="{FF2B5EF4-FFF2-40B4-BE49-F238E27FC236}">
                <a16:creationId xmlns:a16="http://schemas.microsoft.com/office/drawing/2014/main" id="{B0D7B439-4D89-5622-83A3-5E0542D8170C}"/>
              </a:ext>
            </a:extLst>
          </p:cNvPr>
          <p:cNvSpPr txBox="1"/>
          <p:nvPr/>
        </p:nvSpPr>
        <p:spPr>
          <a:xfrm>
            <a:off x="564469" y="1077589"/>
            <a:ext cx="8034866" cy="2138348"/>
          </a:xfrm>
          <a:prstGeom prst="rect">
            <a:avLst/>
          </a:prstGeom>
        </p:spPr>
        <p:txBody>
          <a:bodyPr vert="horz" lIns="91440" tIns="45720" rIns="91440" bIns="45720" rtlCol="0">
            <a:noAutofit/>
          </a:bodyPr>
          <a:lstStyle/>
          <a:p>
            <a:pPr marL="285750" indent="-285750">
              <a:buFont typeface="Arial" panose="020B0604020202020204" pitchFamily="34" charset="0"/>
              <a:buChar char="•"/>
            </a:pPr>
            <a:r>
              <a:rPr lang="fr-FR" b="1" dirty="0">
                <a:latin typeface="Calibri Light" panose="020F0302020204030204" pitchFamily="34" charset="0"/>
                <a:ea typeface="Calibri Light" panose="020F0302020204030204" pitchFamily="34" charset="0"/>
                <a:cs typeface="Calibri Light" panose="020F0302020204030204" pitchFamily="34" charset="0"/>
              </a:rPr>
              <a:t>Un fonds destiné à améliorer l'accessibilité et l'inclusion des personnes en situation de handicap dans les projets financés par le FEJ</a:t>
            </a:r>
          </a:p>
          <a:p>
            <a:pPr marL="285750" indent="-285750">
              <a:buFont typeface="Arial" panose="020B0604020202020204" pitchFamily="34" charset="0"/>
              <a:buChar char="•"/>
            </a:pPr>
            <a:endParaRPr lang="fr-FR" b="1"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b="1" dirty="0">
                <a:latin typeface="Calibri Light" panose="020F0302020204030204" pitchFamily="34" charset="0"/>
                <a:ea typeface="Calibri Light" panose="020F0302020204030204" pitchFamily="34" charset="0"/>
                <a:cs typeface="Calibri Light" panose="020F0302020204030204" pitchFamily="34" charset="0"/>
              </a:rPr>
              <a:t>Compensation pour le handicap ou un aménagement raisonnable sous la forme d'un complément de subvention (maximum 10 % du montant de la subvention déjà accordée) pour une aide liée au handicap ou à la santé.</a:t>
            </a:r>
          </a:p>
        </p:txBody>
      </p:sp>
      <p:pic>
        <p:nvPicPr>
          <p:cNvPr id="5" name="Picture 4">
            <a:extLst>
              <a:ext uri="{FF2B5EF4-FFF2-40B4-BE49-F238E27FC236}">
                <a16:creationId xmlns:a16="http://schemas.microsoft.com/office/drawing/2014/main" id="{76F88F9A-9EF1-6C65-102D-895B6D8A1A23}"/>
              </a:ext>
            </a:extLst>
          </p:cNvPr>
          <p:cNvPicPr>
            <a:picLocks noChangeAspect="1"/>
          </p:cNvPicPr>
          <p:nvPr/>
        </p:nvPicPr>
        <p:blipFill>
          <a:blip r:embed="rId4"/>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25939059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11FB0-4D51-FD2F-5065-D19BD872CD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11ABF9-AFDD-3C36-31E9-E3B443069B8C}"/>
              </a:ext>
            </a:extLst>
          </p:cNvPr>
          <p:cNvPicPr>
            <a:picLocks noChangeAspect="1"/>
          </p:cNvPicPr>
          <p:nvPr/>
        </p:nvPicPr>
        <p:blipFill>
          <a:blip r:embed="rId2"/>
          <a:srcRect/>
          <a:stretch/>
        </p:blipFill>
        <p:spPr>
          <a:xfrm>
            <a:off x="0" y="-19484"/>
            <a:ext cx="9144000" cy="666750"/>
          </a:xfrm>
          <a:prstGeom prst="rect">
            <a:avLst/>
          </a:prstGeom>
        </p:spPr>
      </p:pic>
      <p:sp>
        <p:nvSpPr>
          <p:cNvPr id="12290" name="Titre 2">
            <a:extLst>
              <a:ext uri="{FF2B5EF4-FFF2-40B4-BE49-F238E27FC236}">
                <a16:creationId xmlns:a16="http://schemas.microsoft.com/office/drawing/2014/main" id="{E0097D97-4288-D053-9764-D5F63FF41D45}"/>
              </a:ext>
            </a:extLst>
          </p:cNvPr>
          <p:cNvSpPr txBox="1">
            <a:spLocks/>
          </p:cNvSpPr>
          <p:nvPr/>
        </p:nvSpPr>
        <p:spPr bwMode="auto">
          <a:xfrm>
            <a:off x="3467947" y="0"/>
            <a:ext cx="5608468" cy="679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a:buNone/>
            </a:pPr>
            <a:r>
              <a:rPr lang="fr-FR" sz="2000" dirty="0">
                <a:solidFill>
                  <a:schemeClr val="bg1"/>
                </a:solidFill>
                <a:latin typeface="Myriad Pro" panose="020B0503030403020204" pitchFamily="34" charset="0"/>
                <a:ea typeface="Arial Narrow" charset="0"/>
                <a:cs typeface="Arial Narrow" charset="0"/>
              </a:rPr>
              <a:t>Besoin de </a:t>
            </a:r>
            <a:r>
              <a:rPr lang="fr-FR" sz="2000" b="1" dirty="0">
                <a:solidFill>
                  <a:schemeClr val="bg1"/>
                </a:solidFill>
                <a:latin typeface="Myriad Pro" panose="020B0503030403020204" pitchFamily="34" charset="0"/>
                <a:ea typeface="Arial Narrow" charset="0"/>
                <a:cs typeface="Arial Narrow" charset="0"/>
              </a:rPr>
              <a:t>support </a:t>
            </a:r>
            <a:r>
              <a:rPr lang="fr-FR" sz="2000" dirty="0">
                <a:solidFill>
                  <a:schemeClr val="bg1"/>
                </a:solidFill>
                <a:latin typeface="Myriad Pro" panose="020B0503030403020204" pitchFamily="34" charset="0"/>
                <a:ea typeface="Arial Narrow" charset="0"/>
                <a:cs typeface="Arial Narrow" charset="0"/>
              </a:rPr>
              <a:t>ou </a:t>
            </a:r>
            <a:r>
              <a:rPr lang="fr-FR" sz="2000" b="1" dirty="0">
                <a:solidFill>
                  <a:schemeClr val="bg1"/>
                </a:solidFill>
                <a:latin typeface="Myriad Pro" panose="020B0503030403020204" pitchFamily="34" charset="0"/>
                <a:ea typeface="Arial Narrow" charset="0"/>
                <a:cs typeface="Arial Narrow" charset="0"/>
              </a:rPr>
              <a:t>d’accompagnement </a:t>
            </a:r>
            <a:r>
              <a:rPr lang="fr-FR" sz="2000" dirty="0">
                <a:solidFill>
                  <a:schemeClr val="bg1"/>
                </a:solidFill>
                <a:latin typeface="Myriad Pro" panose="020B0503030403020204" pitchFamily="34" charset="0"/>
                <a:ea typeface="Arial Narrow" charset="0"/>
                <a:cs typeface="Arial Narrow" charset="0"/>
              </a:rPr>
              <a:t>de la part du FEJ?</a:t>
            </a:r>
          </a:p>
        </p:txBody>
      </p:sp>
      <p:sp>
        <p:nvSpPr>
          <p:cNvPr id="12292" name="Espace réservé du numéro de diapositive 5">
            <a:extLst>
              <a:ext uri="{FF2B5EF4-FFF2-40B4-BE49-F238E27FC236}">
                <a16:creationId xmlns:a16="http://schemas.microsoft.com/office/drawing/2014/main" id="{B0B12882-98DA-DF4A-BD69-79986348F9C3}"/>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15</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A541C299-9825-2720-99AC-4E82F5FC0E59}"/>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1BDD180B-BD5A-C968-70BC-81B3C758CCE0}"/>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B5E4F2F0-C22E-3CEC-D662-5AD93A9B2A3F}"/>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0" name="ZoneTexte 3">
            <a:extLst>
              <a:ext uri="{FF2B5EF4-FFF2-40B4-BE49-F238E27FC236}">
                <a16:creationId xmlns:a16="http://schemas.microsoft.com/office/drawing/2014/main" id="{7E0557EE-1D3E-E6C4-A2E8-585EE744610B}"/>
              </a:ext>
            </a:extLst>
          </p:cNvPr>
          <p:cNvSpPr txBox="1"/>
          <p:nvPr/>
        </p:nvSpPr>
        <p:spPr>
          <a:xfrm>
            <a:off x="410706" y="829160"/>
            <a:ext cx="8332306" cy="3915878"/>
          </a:xfrm>
          <a:prstGeom prst="rect">
            <a:avLst/>
          </a:prstGeom>
          <a:noFill/>
        </p:spPr>
        <p:txBody>
          <a:bodyPr vert="horz" lIns="91440" tIns="45720" rIns="91440" bIns="45720" rtlCol="0">
            <a:normAutofit fontScale="70000" lnSpcReduction="20000"/>
          </a:bodyPr>
          <a:lstStyle/>
          <a:p>
            <a:r>
              <a:rPr lang="fr-FR" sz="2000" dirty="0">
                <a:latin typeface="Calibri Light" panose="020F0302020204030204" pitchFamily="34" charset="0"/>
                <a:ea typeface="Calibri Light" panose="020F0302020204030204" pitchFamily="34" charset="0"/>
                <a:cs typeface="Calibri Light" panose="020F0302020204030204" pitchFamily="34" charset="0"/>
              </a:rPr>
              <a:t>Le FEJ s'engage à soutenir les organisations de jeunesse dans le renforcement de leurs capacités et à fournir les informations nécessaires pour candidater aux subventions du FEJ. </a:t>
            </a:r>
          </a:p>
          <a:p>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r>
              <a:rPr lang="fr-FR" sz="2000" dirty="0">
                <a:latin typeface="Calibri Light" panose="020F0302020204030204" pitchFamily="34" charset="0"/>
                <a:ea typeface="Calibri Light" panose="020F0302020204030204" pitchFamily="34" charset="0"/>
                <a:cs typeface="Calibri Light" panose="020F0302020204030204" pitchFamily="34" charset="0"/>
              </a:rPr>
              <a:t>Types de soutien proposés :</a:t>
            </a:r>
          </a:p>
          <a:p>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Service d’assistance numérique </a:t>
            </a:r>
            <a:r>
              <a:rPr lang="fr-FR" sz="2000" dirty="0">
                <a:latin typeface="Calibri Light" panose="020F0302020204030204" pitchFamily="34" charset="0"/>
                <a:ea typeface="Calibri Light" panose="020F0302020204030204" pitchFamily="34" charset="0"/>
                <a:cs typeface="Calibri Light" panose="020F0302020204030204" pitchFamily="34" charset="0"/>
              </a:rPr>
              <a:t>du FEJ (rejoignez-nous en ligne pour poser vos questions relatives au FEJ). Consultez le site web pour connaître le calendrier du service d’assistance numérique.</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Réunions d'intégration </a:t>
            </a:r>
            <a:r>
              <a:rPr lang="fr-FR" sz="2000" dirty="0">
                <a:latin typeface="Calibri Light" panose="020F0302020204030204" pitchFamily="34" charset="0"/>
                <a:ea typeface="Calibri Light" panose="020F0302020204030204" pitchFamily="34" charset="0"/>
                <a:cs typeface="Calibri Light" panose="020F0302020204030204" pitchFamily="34" charset="0"/>
              </a:rPr>
              <a:t>pour les nouveaux membres, représentants et équipes de projet des organisations bénéficiaires – </a:t>
            </a:r>
            <a:r>
              <a:rPr lang="fr-FR" sz="2000" u="sng" dirty="0">
                <a:latin typeface="Calibri Light" panose="020F0302020204030204" pitchFamily="34" charset="0"/>
                <a:ea typeface="Calibri Light" panose="020F0302020204030204" pitchFamily="34" charset="0"/>
                <a:cs typeface="Calibri Light" panose="020F0302020204030204" pitchFamily="34" charset="0"/>
              </a:rPr>
              <a:t>sur demande</a:t>
            </a:r>
            <a:r>
              <a:rPr lang="fr-FR" sz="2000" dirty="0">
                <a:latin typeface="Calibri Light" panose="020F0302020204030204" pitchFamily="34" charset="0"/>
                <a:ea typeface="Calibri Light" panose="020F0302020204030204" pitchFamily="34" charset="0"/>
                <a:cs typeface="Calibri Light" panose="020F0302020204030204" pitchFamily="34" charset="0"/>
              </a:rPr>
              <a:t>.</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Séances d'information </a:t>
            </a:r>
            <a:r>
              <a:rPr lang="fr-FR" sz="2000" dirty="0">
                <a:latin typeface="Calibri Light" panose="020F0302020204030204" pitchFamily="34" charset="0"/>
                <a:ea typeface="Calibri Light" panose="020F0302020204030204" pitchFamily="34" charset="0"/>
                <a:cs typeface="Calibri Light" panose="020F0302020204030204" pitchFamily="34" charset="0"/>
              </a:rPr>
              <a:t>sur les appels à projets du EYF, organisées régulièrement lors du lancement d'un nouvel appel à projets.</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Ateliers thématiques</a:t>
            </a:r>
            <a:r>
              <a:rPr lang="fr-FR" sz="2000" dirty="0">
                <a:latin typeface="Calibri Light" panose="020F0302020204030204" pitchFamily="34" charset="0"/>
                <a:ea typeface="Calibri Light" panose="020F0302020204030204" pitchFamily="34" charset="0"/>
                <a:cs typeface="Calibri Light" panose="020F0302020204030204" pitchFamily="34" charset="0"/>
              </a:rPr>
              <a:t>, par exemple sur les rapports financiers.</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Séances de lancement</a:t>
            </a:r>
            <a:r>
              <a:rPr lang="fr-FR" sz="2000" dirty="0">
                <a:latin typeface="Calibri Light" panose="020F0302020204030204" pitchFamily="34" charset="0"/>
                <a:ea typeface="Calibri Light" panose="020F0302020204030204" pitchFamily="34" charset="0"/>
                <a:cs typeface="Calibri Light" panose="020F0302020204030204" pitchFamily="34" charset="0"/>
              </a:rPr>
              <a:t> pour les organisations bénéficiaires au début de la mise en œuvre de la subvention.</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Visites de terrain</a:t>
            </a:r>
            <a:r>
              <a:rPr lang="fr-FR" sz="2000" dirty="0">
                <a:latin typeface="Calibri Light" panose="020F0302020204030204" pitchFamily="34" charset="0"/>
                <a:ea typeface="Calibri Light" panose="020F0302020204030204" pitchFamily="34" charset="0"/>
                <a:cs typeface="Calibri Light" panose="020F0302020204030204" pitchFamily="34" charset="0"/>
              </a:rPr>
              <a:t>.</a:t>
            </a:r>
          </a:p>
          <a:p>
            <a:pPr marL="285750" indent="-285750">
              <a:buFont typeface="Arial" panose="020B0604020202020204" pitchFamily="34" charset="0"/>
              <a:buChar char="•"/>
            </a:pPr>
            <a:endParaRPr lang="fr-FR" sz="2000" dirty="0">
              <a:latin typeface="Calibri Light" panose="020F0302020204030204" pitchFamily="34" charset="0"/>
              <a:ea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2000" b="1" dirty="0">
                <a:latin typeface="Calibri Light" panose="020F0302020204030204" pitchFamily="34" charset="0"/>
                <a:ea typeface="Calibri Light" panose="020F0302020204030204" pitchFamily="34" charset="0"/>
                <a:cs typeface="Calibri Light" panose="020F0302020204030204" pitchFamily="34" charset="0"/>
              </a:rPr>
              <a:t>Conseils aux organisations bénéficiaires </a:t>
            </a:r>
            <a:r>
              <a:rPr lang="fr-FR" sz="2000" dirty="0">
                <a:latin typeface="Calibri Light" panose="020F0302020204030204" pitchFamily="34" charset="0"/>
                <a:ea typeface="Calibri Light" panose="020F0302020204030204" pitchFamily="34" charset="0"/>
                <a:cs typeface="Calibri Light" panose="020F0302020204030204" pitchFamily="34" charset="0"/>
              </a:rPr>
              <a:t>– </a:t>
            </a:r>
            <a:r>
              <a:rPr lang="fr-FR" sz="2000" u="sng" dirty="0">
                <a:latin typeface="Calibri Light" panose="020F0302020204030204" pitchFamily="34" charset="0"/>
                <a:ea typeface="Calibri Light" panose="020F0302020204030204" pitchFamily="34" charset="0"/>
                <a:cs typeface="Calibri Light" panose="020F0302020204030204" pitchFamily="34" charset="0"/>
              </a:rPr>
              <a:t>sur demande</a:t>
            </a:r>
            <a:r>
              <a:rPr lang="fr-FR" sz="2000" dirty="0">
                <a:latin typeface="Calibri Light" panose="020F0302020204030204" pitchFamily="34" charset="0"/>
                <a:ea typeface="Calibri Light" panose="020F0302020204030204" pitchFamily="34" charset="0"/>
                <a:cs typeface="Calibri Light" panose="020F0302020204030204" pitchFamily="34" charset="0"/>
              </a:rPr>
              <a:t>.</a:t>
            </a:r>
            <a:endParaRPr lang="pt-PT" sz="2000" dirty="0">
              <a:latin typeface="Calibri Light" panose="020F0302020204030204" pitchFamily="34" charset="0"/>
            </a:endParaRPr>
          </a:p>
          <a:p>
            <a:pPr algn="ctr">
              <a:spcBef>
                <a:spcPts val="1200"/>
              </a:spcBef>
            </a:pPr>
            <a:endParaRPr lang="pt-PT" sz="2400" dirty="0">
              <a:solidFill>
                <a:schemeClr val="bg1"/>
              </a:solidFill>
              <a:latin typeface="Calibri Light" panose="020F0302020204030204" pitchFamily="34" charset="0"/>
            </a:endParaRPr>
          </a:p>
        </p:txBody>
      </p:sp>
      <p:pic>
        <p:nvPicPr>
          <p:cNvPr id="4" name="Picture 3">
            <a:extLst>
              <a:ext uri="{FF2B5EF4-FFF2-40B4-BE49-F238E27FC236}">
                <a16:creationId xmlns:a16="http://schemas.microsoft.com/office/drawing/2014/main" id="{009A02F0-AB2C-CC2B-464C-7C58068FFBA3}"/>
              </a:ext>
            </a:extLst>
          </p:cNvPr>
          <p:cNvPicPr>
            <a:picLocks noChangeAspect="1"/>
          </p:cNvPicPr>
          <p:nvPr/>
        </p:nvPicPr>
        <p:blipFill>
          <a:blip r:embed="rId3"/>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149302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658B4-7393-D6B9-5819-BD89616EEA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64B698-E74F-5B0C-86E6-F091E5F1D21D}"/>
              </a:ext>
            </a:extLst>
          </p:cNvPr>
          <p:cNvPicPr>
            <a:picLocks noChangeAspect="1"/>
          </p:cNvPicPr>
          <p:nvPr/>
        </p:nvPicPr>
        <p:blipFill>
          <a:blip r:embed="rId2"/>
          <a:srcRect/>
          <a:stretch/>
        </p:blipFill>
        <p:spPr>
          <a:xfrm>
            <a:off x="0" y="-19484"/>
            <a:ext cx="9144000" cy="666750"/>
          </a:xfrm>
          <a:prstGeom prst="rect">
            <a:avLst/>
          </a:prstGeom>
        </p:spPr>
      </p:pic>
      <p:sp>
        <p:nvSpPr>
          <p:cNvPr id="12292" name="Espace réservé du numéro de diapositive 5">
            <a:extLst>
              <a:ext uri="{FF2B5EF4-FFF2-40B4-BE49-F238E27FC236}">
                <a16:creationId xmlns:a16="http://schemas.microsoft.com/office/drawing/2014/main" id="{7DD0E4E2-C302-D1FC-3DCA-13367247CD44}"/>
              </a:ext>
            </a:extLst>
          </p:cNvPr>
          <p:cNvSpPr>
            <a:spLocks noGrp="1"/>
          </p:cNvSpPr>
          <p:nvPr>
            <p:ph type="sldNum" sz="quarter" idx="4294967295"/>
          </p:nvPr>
        </p:nvSpPr>
        <p:spPr bwMode="auto">
          <a:xfrm>
            <a:off x="8750300" y="4745038"/>
            <a:ext cx="393700" cy="2730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699CF19A-7161-413F-9287-4C992689AB01}" type="slidenum">
              <a:rPr lang="fr-FR" altLang="fr-FR" sz="1000" smtClean="0">
                <a:solidFill>
                  <a:srgbClr val="898989"/>
                </a:solidFill>
                <a:latin typeface="Arial Narrow" panose="020B0606020202030204" pitchFamily="34" charset="0"/>
                <a:ea typeface="Arial Narrow" panose="020B0606020202030204" pitchFamily="34" charset="0"/>
                <a:cs typeface="Arial Narrow" panose="020B0606020202030204" pitchFamily="34" charset="0"/>
              </a:rPr>
              <a:pPr>
                <a:lnSpc>
                  <a:spcPct val="100000"/>
                </a:lnSpc>
                <a:spcBef>
                  <a:spcPct val="0"/>
                </a:spcBef>
                <a:buFontTx/>
                <a:buNone/>
              </a:pPr>
              <a:t>16</a:t>
            </a:fld>
            <a:endParaRPr lang="fr-FR" altLang="fr-FR" sz="1000" dirty="0">
              <a:solidFill>
                <a:srgbClr val="898989"/>
              </a:solidFill>
              <a:latin typeface="Arial Narrow" panose="020B0606020202030204" pitchFamily="34" charset="0"/>
              <a:ea typeface="Arial Narrow" panose="020B0606020202030204" pitchFamily="34" charset="0"/>
              <a:cs typeface="Arial Narrow" panose="020B0606020202030204" pitchFamily="34" charset="0"/>
            </a:endParaRPr>
          </a:p>
        </p:txBody>
      </p:sp>
      <p:cxnSp>
        <p:nvCxnSpPr>
          <p:cNvPr id="9" name="Connecteur droit 8">
            <a:extLst>
              <a:ext uri="{FF2B5EF4-FFF2-40B4-BE49-F238E27FC236}">
                <a16:creationId xmlns:a16="http://schemas.microsoft.com/office/drawing/2014/main" id="{116C718B-9CA8-E34D-A1D2-CE4EF06C59AA}"/>
              </a:ext>
            </a:extLst>
          </p:cNvPr>
          <p:cNvCxnSpPr>
            <a:cxnSpLocks/>
          </p:cNvCxnSpPr>
          <p:nvPr/>
        </p:nvCxnSpPr>
        <p:spPr>
          <a:xfrm>
            <a:off x="564469" y="2374663"/>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B9282B8B-9A2E-997A-6072-66210EE80907}"/>
              </a:ext>
            </a:extLst>
          </p:cNvPr>
          <p:cNvCxnSpPr>
            <a:cxnSpLocks/>
          </p:cNvCxnSpPr>
          <p:nvPr/>
        </p:nvCxnSpPr>
        <p:spPr>
          <a:xfrm>
            <a:off x="564469" y="2998960"/>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6750A95A-A0F3-E88C-EA7C-4CC229D385C0}"/>
              </a:ext>
            </a:extLst>
          </p:cNvPr>
          <p:cNvCxnSpPr>
            <a:cxnSpLocks/>
          </p:cNvCxnSpPr>
          <p:nvPr/>
        </p:nvCxnSpPr>
        <p:spPr>
          <a:xfrm>
            <a:off x="564469" y="3601705"/>
            <a:ext cx="8034866"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Rectangle 20">
            <a:extLst>
              <a:ext uri="{FF2B5EF4-FFF2-40B4-BE49-F238E27FC236}">
                <a16:creationId xmlns:a16="http://schemas.microsoft.com/office/drawing/2014/main" id="{F9A99A25-8B1D-B58F-A257-CD5FFC8062F7}"/>
              </a:ext>
            </a:extLst>
          </p:cNvPr>
          <p:cNvSpPr>
            <a:spLocks noChangeArrowheads="1"/>
          </p:cNvSpPr>
          <p:nvPr/>
        </p:nvSpPr>
        <p:spPr bwMode="auto">
          <a:xfrm>
            <a:off x="1821656" y="2033038"/>
            <a:ext cx="7322344" cy="2187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lvl="3"/>
            <a:r>
              <a:rPr lang="en-GB" sz="2400" dirty="0">
                <a:solidFill>
                  <a:srgbClr val="0D347D"/>
                </a:solidFill>
              </a:rPr>
              <a:t>Site web – </a:t>
            </a:r>
            <a:r>
              <a:rPr lang="en-GB" sz="2400" b="1" dirty="0">
                <a:solidFill>
                  <a:srgbClr val="0D347D"/>
                </a:solidFill>
              </a:rPr>
              <a:t>eyf.coe.int </a:t>
            </a:r>
          </a:p>
          <a:p>
            <a:pPr algn="ctr"/>
            <a:r>
              <a:rPr lang="en-GB" sz="2300" dirty="0" err="1">
                <a:solidFill>
                  <a:srgbClr val="0D347D"/>
                </a:solidFill>
              </a:rPr>
              <a:t>Plateforme</a:t>
            </a:r>
            <a:r>
              <a:rPr lang="en-GB" sz="2300" dirty="0">
                <a:solidFill>
                  <a:srgbClr val="0D347D"/>
                </a:solidFill>
              </a:rPr>
              <a:t> des subventions – </a:t>
            </a:r>
            <a:r>
              <a:rPr lang="en-GB" sz="2300" b="1" dirty="0">
                <a:solidFill>
                  <a:srgbClr val="0D347D"/>
                </a:solidFill>
              </a:rPr>
              <a:t>support4youth.coe.int</a:t>
            </a:r>
          </a:p>
          <a:p>
            <a:pPr lvl="3"/>
            <a:r>
              <a:rPr lang="en-GB" sz="2400" b="1" dirty="0">
                <a:solidFill>
                  <a:srgbClr val="129FC4"/>
                </a:solidFill>
                <a:hlinkClick r:id="rId3"/>
              </a:rPr>
              <a:t>eyf@coe.int</a:t>
            </a:r>
            <a:r>
              <a:rPr lang="en-GB" sz="2400" b="1" dirty="0">
                <a:solidFill>
                  <a:srgbClr val="129FC4"/>
                </a:solidFill>
              </a:rPr>
              <a:t> </a:t>
            </a:r>
          </a:p>
          <a:p>
            <a:pPr lvl="3">
              <a:lnSpc>
                <a:spcPts val="2600"/>
              </a:lnSpc>
            </a:pPr>
            <a:r>
              <a:rPr lang="en-GB" sz="2000" i="1" dirty="0">
                <a:solidFill>
                  <a:srgbClr val="0D347D"/>
                </a:solidFill>
                <a:latin typeface="Aptos" panose="020B0004020202020204" pitchFamily="34" charset="0"/>
                <a:ea typeface="Aptos" panose="020B0004020202020204" pitchFamily="34" charset="0"/>
                <a:cs typeface="Aptos" panose="020B0004020202020204" pitchFamily="34" charset="0"/>
              </a:rPr>
              <a:t>@YouthCOE </a:t>
            </a:r>
            <a:br>
              <a:rPr lang="en-GB" sz="2000" i="1" dirty="0">
                <a:solidFill>
                  <a:srgbClr val="0D347D"/>
                </a:solidFill>
                <a:latin typeface="Aptos" panose="020B0004020202020204" pitchFamily="34" charset="0"/>
                <a:ea typeface="Aptos" panose="020B0004020202020204" pitchFamily="34" charset="0"/>
                <a:cs typeface="Aptos" panose="020B0004020202020204" pitchFamily="34" charset="0"/>
              </a:rPr>
            </a:br>
            <a:r>
              <a:rPr lang="en-GB" sz="2000" i="1" dirty="0">
                <a:solidFill>
                  <a:srgbClr val="0D347D"/>
                </a:solidFill>
                <a:latin typeface="Aptos" panose="020B0004020202020204" pitchFamily="34" charset="0"/>
                <a:ea typeface="Aptos" panose="020B0004020202020204" pitchFamily="34" charset="0"/>
                <a:cs typeface="Aptos" panose="020B0004020202020204" pitchFamily="34" charset="0"/>
              </a:rPr>
              <a:t>@coe_youth </a:t>
            </a:r>
            <a:br>
              <a:rPr lang="en-GB" sz="2000" i="1" dirty="0">
                <a:solidFill>
                  <a:srgbClr val="0D347D"/>
                </a:solidFill>
                <a:latin typeface="Aptos" panose="020B0004020202020204" pitchFamily="34" charset="0"/>
                <a:ea typeface="Aptos" panose="020B0004020202020204" pitchFamily="34" charset="0"/>
                <a:cs typeface="Aptos" panose="020B0004020202020204" pitchFamily="34" charset="0"/>
              </a:rPr>
            </a:br>
            <a:r>
              <a:rPr lang="en-GB" sz="2000" i="1" dirty="0">
                <a:solidFill>
                  <a:srgbClr val="0D347D"/>
                </a:solidFill>
                <a:latin typeface="Aptos" panose="020B0004020202020204" pitchFamily="34" charset="0"/>
                <a:ea typeface="Aptos" panose="020B0004020202020204" pitchFamily="34" charset="0"/>
                <a:cs typeface="Aptos" panose="020B0004020202020204" pitchFamily="34" charset="0"/>
              </a:rPr>
              <a:t>@youth-council-of-europe-action </a:t>
            </a:r>
            <a:endParaRPr lang="en-GB" sz="1400" b="1" dirty="0">
              <a:solidFill>
                <a:srgbClr val="0D347D"/>
              </a:solidFill>
            </a:endParaRPr>
          </a:p>
        </p:txBody>
      </p:sp>
      <p:sp>
        <p:nvSpPr>
          <p:cNvPr id="7" name="TextBox 6">
            <a:extLst>
              <a:ext uri="{FF2B5EF4-FFF2-40B4-BE49-F238E27FC236}">
                <a16:creationId xmlns:a16="http://schemas.microsoft.com/office/drawing/2014/main" id="{2589DE11-74FF-8976-2054-B847B5001677}"/>
              </a:ext>
            </a:extLst>
          </p:cNvPr>
          <p:cNvSpPr txBox="1"/>
          <p:nvPr/>
        </p:nvSpPr>
        <p:spPr>
          <a:xfrm>
            <a:off x="2206641" y="919263"/>
            <a:ext cx="4869680" cy="739305"/>
          </a:xfrm>
          <a:prstGeom prst="rect">
            <a:avLst/>
          </a:prstGeom>
          <a:noFill/>
        </p:spPr>
        <p:txBody>
          <a:bodyPr wrap="square">
            <a:spAutoFit/>
          </a:bodyPr>
          <a:lstStyle/>
          <a:p>
            <a:pPr algn="ctr">
              <a:lnSpc>
                <a:spcPts val="5600"/>
              </a:lnSpc>
            </a:pPr>
            <a:r>
              <a:rPr lang="en-US" sz="2800" b="1" dirty="0">
                <a:solidFill>
                  <a:srgbClr val="0D347D"/>
                </a:solidFill>
                <a:latin typeface="Calibri" panose="020F0502020204030204" pitchFamily="34" charset="0"/>
              </a:rPr>
              <a:t>RESTEZ EN CONTACT</a:t>
            </a:r>
          </a:p>
        </p:txBody>
      </p:sp>
      <p:pic>
        <p:nvPicPr>
          <p:cNvPr id="4" name="Graphic 3" descr="Internet with solid fill">
            <a:extLst>
              <a:ext uri="{FF2B5EF4-FFF2-40B4-BE49-F238E27FC236}">
                <a16:creationId xmlns:a16="http://schemas.microsoft.com/office/drawing/2014/main" id="{DE4F247F-55CB-7156-E9C1-2AAAD0734E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15886" y="2094891"/>
            <a:ext cx="422366" cy="422366"/>
          </a:xfrm>
          <a:prstGeom prst="rect">
            <a:avLst/>
          </a:prstGeom>
        </p:spPr>
      </p:pic>
      <p:pic>
        <p:nvPicPr>
          <p:cNvPr id="13" name="Graphic 12" descr="Wallet with solid fill">
            <a:extLst>
              <a:ext uri="{FF2B5EF4-FFF2-40B4-BE49-F238E27FC236}">
                <a16:creationId xmlns:a16="http://schemas.microsoft.com/office/drawing/2014/main" id="{14014467-9FB1-490F-7DF1-81460B0877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15886" y="2443253"/>
            <a:ext cx="422366" cy="422366"/>
          </a:xfrm>
          <a:prstGeom prst="rect">
            <a:avLst/>
          </a:prstGeom>
        </p:spPr>
      </p:pic>
      <p:pic>
        <p:nvPicPr>
          <p:cNvPr id="15" name="Graphic 14" descr="Envelope with solid fill">
            <a:extLst>
              <a:ext uri="{FF2B5EF4-FFF2-40B4-BE49-F238E27FC236}">
                <a16:creationId xmlns:a16="http://schemas.microsoft.com/office/drawing/2014/main" id="{1441C289-769B-543C-2F56-EB15F6E29BE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915887" y="2797064"/>
            <a:ext cx="422366" cy="422366"/>
          </a:xfrm>
          <a:prstGeom prst="rect">
            <a:avLst/>
          </a:prstGeom>
        </p:spPr>
      </p:pic>
      <p:pic>
        <p:nvPicPr>
          <p:cNvPr id="17" name="Picture 16" descr="A blue circle with a white letter f in it&#10;&#10;AI-generated content may be incorrect.">
            <a:extLst>
              <a:ext uri="{FF2B5EF4-FFF2-40B4-BE49-F238E27FC236}">
                <a16:creationId xmlns:a16="http://schemas.microsoft.com/office/drawing/2014/main" id="{DFE6766C-46A9-0B87-043C-6CFDE2D06777}"/>
              </a:ext>
            </a:extLst>
          </p:cNvPr>
          <p:cNvPicPr>
            <a:picLocks noChangeAspect="1"/>
          </p:cNvPicPr>
          <p:nvPr/>
        </p:nvPicPr>
        <p:blipFill>
          <a:blip r:embed="rId7"/>
          <a:stretch>
            <a:fillRect/>
          </a:stretch>
        </p:blipFill>
        <p:spPr>
          <a:xfrm>
            <a:off x="1963689" y="3181125"/>
            <a:ext cx="326759" cy="332393"/>
          </a:xfrm>
          <a:prstGeom prst="rect">
            <a:avLst/>
          </a:prstGeom>
        </p:spPr>
      </p:pic>
      <p:pic>
        <p:nvPicPr>
          <p:cNvPr id="19" name="Picture 18" descr="A logo of a camera&#10;&#10;AI-generated content may be incorrect.">
            <a:extLst>
              <a:ext uri="{FF2B5EF4-FFF2-40B4-BE49-F238E27FC236}">
                <a16:creationId xmlns:a16="http://schemas.microsoft.com/office/drawing/2014/main" id="{A2189212-2523-2468-BBC5-E751EDDDA0E9}"/>
              </a:ext>
            </a:extLst>
          </p:cNvPr>
          <p:cNvPicPr>
            <a:picLocks noChangeAspect="1"/>
          </p:cNvPicPr>
          <p:nvPr/>
        </p:nvPicPr>
        <p:blipFill>
          <a:blip r:embed="rId8"/>
          <a:srcRect r="13402"/>
          <a:stretch/>
        </p:blipFill>
        <p:spPr>
          <a:xfrm>
            <a:off x="1963689" y="3513957"/>
            <a:ext cx="326759" cy="315305"/>
          </a:xfrm>
          <a:prstGeom prst="rect">
            <a:avLst/>
          </a:prstGeom>
        </p:spPr>
      </p:pic>
      <p:pic>
        <p:nvPicPr>
          <p:cNvPr id="21" name="Picture 20" descr="A blue square with white letters&#10;&#10;AI-generated content may be incorrect.">
            <a:extLst>
              <a:ext uri="{FF2B5EF4-FFF2-40B4-BE49-F238E27FC236}">
                <a16:creationId xmlns:a16="http://schemas.microsoft.com/office/drawing/2014/main" id="{77B75AAC-CA76-4FF6-859F-A98923241488}"/>
              </a:ext>
            </a:extLst>
          </p:cNvPr>
          <p:cNvPicPr>
            <a:picLocks noChangeAspect="1"/>
          </p:cNvPicPr>
          <p:nvPr/>
        </p:nvPicPr>
        <p:blipFill>
          <a:blip r:embed="rId9"/>
          <a:stretch>
            <a:fillRect/>
          </a:stretch>
        </p:blipFill>
        <p:spPr>
          <a:xfrm>
            <a:off x="1963689" y="3843726"/>
            <a:ext cx="326759" cy="326759"/>
          </a:xfrm>
          <a:prstGeom prst="rect">
            <a:avLst/>
          </a:prstGeom>
        </p:spPr>
      </p:pic>
      <p:pic>
        <p:nvPicPr>
          <p:cNvPr id="6" name="Picture 5">
            <a:extLst>
              <a:ext uri="{FF2B5EF4-FFF2-40B4-BE49-F238E27FC236}">
                <a16:creationId xmlns:a16="http://schemas.microsoft.com/office/drawing/2014/main" id="{14186A1B-FA72-21CD-4C37-9E35F1BF6BB7}"/>
              </a:ext>
            </a:extLst>
          </p:cNvPr>
          <p:cNvPicPr>
            <a:picLocks noChangeAspect="1"/>
          </p:cNvPicPr>
          <p:nvPr/>
        </p:nvPicPr>
        <p:blipFill>
          <a:blip r:embed="rId10"/>
          <a:stretch>
            <a:fillRect/>
          </a:stretch>
        </p:blipFill>
        <p:spPr>
          <a:xfrm>
            <a:off x="8280050" y="4349697"/>
            <a:ext cx="477863" cy="531866"/>
          </a:xfrm>
          <a:prstGeom prst="rect">
            <a:avLst/>
          </a:prstGeom>
        </p:spPr>
      </p:pic>
    </p:spTree>
    <p:extLst>
      <p:ext uri="{BB962C8B-B14F-4D97-AF65-F5344CB8AC3E}">
        <p14:creationId xmlns:p14="http://schemas.microsoft.com/office/powerpoint/2010/main" val="1797335837"/>
      </p:ext>
    </p:extLst>
  </p:cSld>
  <p:clrMapOvr>
    <a:masterClrMapping/>
  </p:clrMapOvr>
</p:sld>
</file>

<file path=ppt/theme/theme1.xml><?xml version="1.0" encoding="utf-8"?>
<a:theme xmlns:a="http://schemas.openxmlformats.org/drawingml/2006/main" name="Home Map">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62060"/>
      </a:hlink>
      <a:folHlink>
        <a:srgbClr val="26206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DE94849-C755-4694-BCB9-A3172510B1A4}" vid="{78404E8D-B7C2-402B-AE4A-688D85D32338}"/>
    </a:ext>
  </a:extLst>
</a:theme>
</file>

<file path=ppt/theme/theme2.xml><?xml version="1.0" encoding="utf-8"?>
<a:theme xmlns:a="http://schemas.openxmlformats.org/drawingml/2006/main" name="Home Hemicycl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DE94849-C755-4694-BCB9-A3172510B1A4}" vid="{307A9596-4A21-41F4-B2A0-AE7033161AD2}"/>
    </a:ext>
  </a:extLst>
</a:theme>
</file>

<file path=ppt/theme/theme3.xml><?xml version="1.0" encoding="utf-8"?>
<a:theme xmlns:a="http://schemas.openxmlformats.org/drawingml/2006/main" name="Ma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DE94849-C755-4694-BCB9-A3172510B1A4}" vid="{5A9B5C89-93A9-4FAF-99BF-CC52791875A3}"/>
    </a:ext>
  </a:extLst>
</a:theme>
</file>

<file path=ppt/theme/theme4.xml><?xml version="1.0" encoding="utf-8"?>
<a:theme xmlns:a="http://schemas.openxmlformats.org/drawingml/2006/main" name="Banner EN &amp; FR">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DE94849-C755-4694-BCB9-A3172510B1A4}" vid="{5EBAB95C-796E-400B-B5AD-5335F9DF71DF}"/>
    </a:ext>
  </a:extLst>
</a:theme>
</file>

<file path=ppt/theme/theme5.xml><?xml version="1.0" encoding="utf-8"?>
<a:theme xmlns:a="http://schemas.openxmlformats.org/drawingml/2006/main" name="Banner EN">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DE94849-C755-4694-BCB9-A3172510B1A4}" vid="{479B096A-B3BE-422D-ADB4-53506ECF9C0B}"/>
    </a:ext>
  </a:extLst>
</a:theme>
</file>

<file path=ppt/theme/theme6.xml><?xml version="1.0" encoding="utf-8"?>
<a:theme xmlns:a="http://schemas.openxmlformats.org/drawingml/2006/main" name="Banner FR">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DE94849-C755-4694-BCB9-A3172510B1A4}" vid="{97EF8406-AC4F-46C2-A7C3-0654C2E6B19B}"/>
    </a:ext>
  </a:extLst>
</a:theme>
</file>

<file path=ppt/theme/theme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DE94849-C755-4694-BCB9-A3172510B1A4}" vid="{DD95EFE3-1E86-4165-9D52-AF87401317F0}"/>
    </a:ext>
  </a:extLst>
</a:theme>
</file>

<file path=ppt/theme/theme8.xml><?xml version="1.0" encoding="utf-8"?>
<a:theme xmlns:a="http://schemas.openxmlformats.org/drawingml/2006/main" name="Home Map">
  <a:themeElements>
    <a:clrScheme name="Personnalisé 4">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62060"/>
      </a:hlink>
      <a:folHlink>
        <a:srgbClr val="26206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DE94849-C755-4694-BCB9-A3172510B1A4}" vid="{8BD05DD2-E67E-47AB-ADC0-3E23FD304755}"/>
    </a:ext>
  </a:extLst>
</a:theme>
</file>

<file path=ppt/theme/theme9.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PP-Template-2025-COE-16-9.pptx</Template>
  <TotalTime>758</TotalTime>
  <Words>1858</Words>
  <Application>Microsoft Office PowerPoint</Application>
  <PresentationFormat>On-screen Show (16:9)</PresentationFormat>
  <Paragraphs>164</Paragraphs>
  <Slides>16</Slides>
  <Notes>4</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16</vt:i4>
      </vt:variant>
    </vt:vector>
  </HeadingPairs>
  <TitlesOfParts>
    <vt:vector size="34" baseType="lpstr">
      <vt:lpstr>Aharoni</vt:lpstr>
      <vt:lpstr>Aptos</vt:lpstr>
      <vt:lpstr>Arial</vt:lpstr>
      <vt:lpstr>Arial Narrow</vt:lpstr>
      <vt:lpstr>Calibri</vt:lpstr>
      <vt:lpstr>Calibri Light</vt:lpstr>
      <vt:lpstr>Myriad Pro</vt:lpstr>
      <vt:lpstr>Segoe UI Symbol</vt:lpstr>
      <vt:lpstr>System Font Regular</vt:lpstr>
      <vt:lpstr>Wingdings</vt:lpstr>
      <vt:lpstr>Home Map</vt:lpstr>
      <vt:lpstr>Home Hemicycle</vt:lpstr>
      <vt:lpstr>Map</vt:lpstr>
      <vt:lpstr>Banner EN &amp; FR</vt:lpstr>
      <vt:lpstr>Banner EN</vt:lpstr>
      <vt:lpstr>Banner FR</vt:lpstr>
      <vt:lpstr>Office Theme</vt:lpstr>
      <vt:lpstr>Home Map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BALTAG Olga</dc:creator>
  <cp:lastModifiedBy>BALTAG GORECI Olga</cp:lastModifiedBy>
  <cp:revision>20</cp:revision>
  <dcterms:created xsi:type="dcterms:W3CDTF">2025-10-14T12:32:43Z</dcterms:created>
  <dcterms:modified xsi:type="dcterms:W3CDTF">2026-10-14T13:00:49Z</dcterms:modified>
</cp:coreProperties>
</file>