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  <p:sldMasterId id="2147483749" r:id="rId2"/>
    <p:sldMasterId id="2147483747" r:id="rId3"/>
    <p:sldMasterId id="2147483685" r:id="rId4"/>
    <p:sldMasterId id="2147483687" r:id="rId5"/>
    <p:sldMasterId id="2147483677" r:id="rId6"/>
    <p:sldMasterId id="2147483816" r:id="rId7"/>
    <p:sldMasterId id="2147483829" r:id="rId8"/>
  </p:sldMasterIdLst>
  <p:notesMasterIdLst>
    <p:notesMasterId r:id="rId26"/>
  </p:notesMasterIdLst>
  <p:handoutMasterIdLst>
    <p:handoutMasterId r:id="rId27"/>
  </p:handoutMasterIdLst>
  <p:sldIdLst>
    <p:sldId id="343" r:id="rId9"/>
    <p:sldId id="331" r:id="rId10"/>
    <p:sldId id="310" r:id="rId11"/>
    <p:sldId id="321" r:id="rId12"/>
    <p:sldId id="330" r:id="rId13"/>
    <p:sldId id="339" r:id="rId14"/>
    <p:sldId id="344" r:id="rId15"/>
    <p:sldId id="266" r:id="rId16"/>
    <p:sldId id="332" r:id="rId17"/>
    <p:sldId id="336" r:id="rId18"/>
    <p:sldId id="345" r:id="rId19"/>
    <p:sldId id="341" r:id="rId20"/>
    <p:sldId id="337" r:id="rId21"/>
    <p:sldId id="335" r:id="rId22"/>
    <p:sldId id="323" r:id="rId23"/>
    <p:sldId id="338" r:id="rId24"/>
    <p:sldId id="334" r:id="rId25"/>
  </p:sldIdLst>
  <p:sldSz cx="9144000" cy="5143500" type="screen16x9"/>
  <p:notesSz cx="6805613" cy="9944100"/>
  <p:defaultTextStyle>
    <a:defPPr>
      <a:defRPr lang="fr-FR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3DE4919-90E9-4741-AB6E-7721EB3F97D3}">
          <p14:sldIdLst>
            <p14:sldId id="343"/>
            <p14:sldId id="331"/>
            <p14:sldId id="310"/>
            <p14:sldId id="321"/>
            <p14:sldId id="330"/>
            <p14:sldId id="339"/>
            <p14:sldId id="344"/>
            <p14:sldId id="266"/>
            <p14:sldId id="332"/>
            <p14:sldId id="336"/>
            <p14:sldId id="345"/>
            <p14:sldId id="341"/>
            <p14:sldId id="337"/>
            <p14:sldId id="335"/>
            <p14:sldId id="323"/>
            <p14:sldId id="338"/>
            <p14:sldId id="334"/>
          </p14:sldIdLst>
        </p14:section>
        <p14:section name="Untitled Section" id="{A42107B6-CFDC-43A0-AE66-72DAC5B4568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47D"/>
    <a:srgbClr val="002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95033" autoAdjust="0"/>
  </p:normalViewPr>
  <p:slideViewPr>
    <p:cSldViewPr snapToGrid="0" snapToObjects="1">
      <p:cViewPr varScale="1">
        <p:scale>
          <a:sx n="141" d="100"/>
          <a:sy n="141" d="100"/>
        </p:scale>
        <p:origin x="684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0" d="100"/>
          <a:sy n="100" d="100"/>
        </p:scale>
        <p:origin x="14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CBEFC0B-5551-46D7-8CC2-DAFF384D9B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9A9362-1D15-4D76-B100-800E1ED1A7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CF6B2577-5E58-4683-A09C-06CDE58C6C88}" type="datetime1">
              <a:rPr lang="fr-FR"/>
              <a:pPr>
                <a:defRPr/>
              </a:pPr>
              <a:t>14/10/2026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0DC7F99-A565-443F-8AFA-F295F98765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96E7DA0-6332-4393-9FE8-564B55FDAC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5706" tIns="47854" rIns="95706" bIns="4785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BFBA4152-FD16-42C6-81E3-AD9C7D43070C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B89D505-510A-42EC-9691-2CF023E10E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9AFA59-A7F5-46CA-A4C3-057C722AB55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DD620BEF-2F66-4843-92A1-BC0D79EAB052}" type="datetime1">
              <a:rPr lang="fr-FR"/>
              <a:pPr>
                <a:defRPr/>
              </a:pPr>
              <a:t>14/10/2026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F798C65E-A4D8-4544-A1A7-18536BF983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06" tIns="47854" rIns="95706" bIns="47854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05E3AF90-2FB0-46B0-A843-50DA57897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3537" cy="4475162"/>
          </a:xfrm>
          <a:prstGeom prst="rect">
            <a:avLst/>
          </a:prstGeom>
        </p:spPr>
        <p:txBody>
          <a:bodyPr vert="horz" lIns="95706" tIns="47854" rIns="95706" bIns="47854" rtlCol="0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834D44-6D53-4927-8AD6-90B9112628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CC93CF-4C1D-40A3-A998-7AFC348F3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wrap="square" lIns="95706" tIns="47854" rIns="95706" bIns="4785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CD91D898-C786-4C5B-BF7A-1E0F2AAC44B7}" type="slidenum">
              <a:rPr lang="fr-FR" altLang="fr-FR"/>
              <a:pPr/>
              <a:t>‹#›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1D898-C786-4C5B-BF7A-1E0F2AAC44B7}" type="slidenum">
              <a:rPr lang="fr-FR" altLang="fr-FR" smtClean="0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30636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1D898-C786-4C5B-BF7A-1E0F2AAC44B7}" type="slidenum">
              <a:rPr lang="fr-FR" altLang="fr-FR" smtClean="0"/>
              <a:pPr/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90788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Co-management of the youth sector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other departments of the Council of Europe, the decisions are made almost exclusively by member States representatives. In the youth sector, young people are also part of the decision process.</a:t>
            </a:r>
          </a:p>
          <a:p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 Representatives 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</a:t>
            </a:r>
            <a:r>
              <a:rPr lang="en-GB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signatory states of the European</a:t>
            </a:r>
            <a:r>
              <a:rPr lang="en-GB" sz="11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Cultural Convention 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compose the </a:t>
            </a:r>
            <a:r>
              <a:rPr lang="en-GB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 Steering Committee for Youth (CDEJ)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These are usually representatives from the ministries responsible for youth. 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steering committee promotes intergovernmental co-operation and a space for exchanges between countries on youth policy.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Youth representatives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coming from </a:t>
            </a:r>
            <a:r>
              <a:rPr lang="en-GB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youth organisations from all over Europe compose the </a:t>
            </a:r>
            <a:r>
              <a:rPr lang="en-GB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Advisory Council on Youth (CCJ). 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CCJ provides input on all activities of the Youth Sector and assures the involvement of young people in other Council of Europe activities.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Together, the CDEJ and the Advisory Council compose the Joint Council on Youth (CMJ), a co-decision body which establishes the youth sector’s priorities, objectives and budgets.</a:t>
            </a:r>
            <a:endParaRPr lang="en-US" sz="11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 members of the CCJ and 8 members of the CDEJ are elected to sit on </a:t>
            </a:r>
            <a:r>
              <a:rPr lang="en-GB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Programming Committee on Youth (CPJ) </a:t>
            </a:r>
            <a:r>
              <a:rPr lang="fr-FR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a 2-year mandate to 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establish and monitor the programmes of the European Youth Centres and of the European Youth Foundation … and to take</a:t>
            </a:r>
            <a:r>
              <a:rPr lang="en-GB" sz="11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decisions on all EYF project applications!</a:t>
            </a:r>
          </a:p>
          <a:p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information on co-management: https://</a:t>
            </a:r>
            <a:r>
              <a:rPr lang="en-GB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www.coe.int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/web/youth/co-management</a:t>
            </a: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3737F-7A98-42D5-8FC8-7FC703E7679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176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600" b="1" u="sng" dirty="0"/>
              <a:t>Also mention </a:t>
            </a:r>
          </a:p>
          <a:p>
            <a:endParaRPr lang="sv-SE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 dirty="0"/>
              <a:t>Equal Acess Fund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 dirty="0"/>
              <a:t>Direct Awards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1D898-C786-4C5B-BF7A-1E0F2AAC44B7}" type="slidenum">
              <a:rPr lang="fr-FR" altLang="fr-FR" smtClean="0"/>
              <a:pPr/>
              <a:t>11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97821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52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592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78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4908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85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29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79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38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45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89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837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70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715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2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457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251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154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425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13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kern="1200">
          <a:solidFill>
            <a:schemeClr val="bg1"/>
          </a:solidFill>
          <a:latin typeface="Arial Narrow" charset="0"/>
          <a:ea typeface="Arial Narrow" charset="0"/>
          <a:cs typeface="Arial Narrow" charset="0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hf hdr="0"/>
  <p:txStyles>
    <p:titleStyle>
      <a:lvl1pPr algn="r" defTabSz="457200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FFFFFF"/>
          </a:solidFill>
          <a:latin typeface="Arial Narrow" charset="0"/>
          <a:ea typeface="Arial Narrow" charset="0"/>
          <a:cs typeface="Arial Narrow" charset="0"/>
        </a:defRPr>
      </a:lvl1pPr>
      <a:lvl2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2pPr>
      <a:lvl3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3pPr>
      <a:lvl4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4pPr>
      <a:lvl5pPr algn="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5pPr>
      <a:lvl6pPr marL="4572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6pPr>
      <a:lvl7pPr marL="9144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7pPr>
      <a:lvl8pPr marL="13716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8pPr>
      <a:lvl9pPr marL="1828800" algn="r" defTabSz="457200" rtl="0" fontAlgn="base">
        <a:spcBef>
          <a:spcPct val="0"/>
        </a:spcBef>
        <a:spcAft>
          <a:spcPct val="0"/>
        </a:spcAft>
        <a:defRPr sz="2000">
          <a:solidFill>
            <a:srgbClr val="FFFFFF"/>
          </a:solidFill>
          <a:latin typeface="Arial Narrow" panose="020B0606020202030204" pitchFamily="34" charset="0"/>
          <a:ea typeface="Arial Narrow" panose="020B0606020202030204" pitchFamily="34" charset="0"/>
          <a:cs typeface="Arial Narrow" panose="020B0606020202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lt"/>
          <a:ea typeface="Century Gothic" charset="0"/>
          <a:cs typeface="Century 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62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e.int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rm.coe.int/guide-v1-29-1-2026/48802a72cb" TargetMode="External"/><Relationship Id="rId5" Type="http://schemas.openxmlformats.org/officeDocument/2006/relationships/hyperlink" Target="https://search.coe.int/cm/eng#{%22CoEIdentifier%22:[%220912594880289d01%22],%22sort%22:[%22CoEValidationDate%20Descending%22]}" TargetMode="External"/><Relationship Id="rId4" Type="http://schemas.openxmlformats.org/officeDocument/2006/relationships/hyperlink" Target="https://rm.coe.int/CoERMPublicCommonSearchServices/DisplayDCTMContent?documentId=090000168008f62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e.int/en/web/european-youth-foundation/thematic-resource-on-accessibility-the-equal-access-fund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hyperlink" Target="mailto:eyf@coe.int" TargetMode="External"/><Relationship Id="rId7" Type="http://schemas.openxmlformats.org/officeDocument/2006/relationships/image" Target="../media/image2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10" Type="http://schemas.openxmlformats.org/officeDocument/2006/relationships/image" Target="../media/image12.png"/><Relationship Id="rId4" Type="http://schemas.openxmlformats.org/officeDocument/2006/relationships/image" Target="../media/image19.svg"/><Relationship Id="rId9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A7A3E-B428-FF3F-7EDD-06205BD61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1286C7-0ED9-6ABC-52C6-AF6D57FD93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ABB4D971-FF6A-A0AC-910D-EBD1B5D74D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C80507A-D005-F4FC-4770-E94799378C93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3135C53-6F55-FDE6-BA6C-2C96F65850BE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A779671-6D37-48F9-645C-A4951DC16B5B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3">
            <a:extLst>
              <a:ext uri="{FF2B5EF4-FFF2-40B4-BE49-F238E27FC236}">
                <a16:creationId xmlns:a16="http://schemas.microsoft.com/office/drawing/2014/main" id="{3001473E-64F0-9CCA-0BF6-5857BEF0B583}"/>
              </a:ext>
            </a:extLst>
          </p:cNvPr>
          <p:cNvSpPr txBox="1"/>
          <p:nvPr/>
        </p:nvSpPr>
        <p:spPr>
          <a:xfrm>
            <a:off x="564469" y="842993"/>
            <a:ext cx="7569266" cy="2013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pt-PT" sz="2000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FF602-BACC-68EE-0152-A0F782DCE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66" y="1680078"/>
            <a:ext cx="4328058" cy="1783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6EDCD8-3021-CBC8-4006-E456DC03E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323" y="1748314"/>
            <a:ext cx="2048212" cy="16468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035E593-9E2A-F58D-708D-731E603B3EA3}"/>
              </a:ext>
            </a:extLst>
          </p:cNvPr>
          <p:cNvSpPr txBox="1"/>
          <p:nvPr/>
        </p:nvSpPr>
        <p:spPr>
          <a:xfrm>
            <a:off x="650240" y="3742785"/>
            <a:ext cx="762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pt-PT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Supporting young people and youth organisations since 1972</a:t>
            </a:r>
            <a:endParaRPr lang="pt-PT" sz="2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41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A254-011A-0C76-6786-ABCA70D9E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DB9BA0-F2E0-8F5F-A527-B14287DB3C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457B3C1C-27CC-89BD-F013-811641F26A07}"/>
              </a:ext>
            </a:extLst>
          </p:cNvPr>
          <p:cNvSpPr txBox="1">
            <a:spLocks/>
          </p:cNvSpPr>
          <p:nvPr/>
        </p:nvSpPr>
        <p:spPr bwMode="auto">
          <a:xfrm>
            <a:off x="4455886" y="0"/>
            <a:ext cx="4620528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GB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What is the </a:t>
            </a:r>
            <a:r>
              <a:rPr lang="en-GB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Council of Europe</a:t>
            </a:r>
            <a:r>
              <a:rPr lang="en-GB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?</a:t>
            </a:r>
            <a:endParaRPr lang="fr-FR" sz="2400" dirty="0">
              <a:solidFill>
                <a:schemeClr val="bg1"/>
              </a:solidFill>
              <a:latin typeface="Myriad Pro" panose="020B0503030403020204" pitchFamily="34" charset="0"/>
              <a:ea typeface="Arial Narrow" charset="0"/>
              <a:cs typeface="Arial Narrow" charset="0"/>
            </a:endParaRP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B8D6E714-3D00-69DA-5832-2E116D64430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8EE900C-7CDE-C6F4-0BDB-B696FBE8C35F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A27138F-6917-DAEB-89A4-390E56BD7D09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CE392E8-90CF-D152-7723-6AAE9F153542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3">
            <a:extLst>
              <a:ext uri="{FF2B5EF4-FFF2-40B4-BE49-F238E27FC236}">
                <a16:creationId xmlns:a16="http://schemas.microsoft.com/office/drawing/2014/main" id="{2268D349-1416-129F-E560-2ECFAA830508}"/>
              </a:ext>
            </a:extLst>
          </p:cNvPr>
          <p:cNvSpPr txBox="1"/>
          <p:nvPr/>
        </p:nvSpPr>
        <p:spPr>
          <a:xfrm>
            <a:off x="564469" y="842993"/>
            <a:ext cx="7569266" cy="2013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sz="2000" dirty="0">
                <a:latin typeface="+mj-lt"/>
              </a:rPr>
              <a:t>Intergovernmental organisation with 46 member States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sz="2000" dirty="0">
                <a:latin typeface="+mj-lt"/>
              </a:rPr>
              <a:t>Since 1949, created in the aftermath of WWII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sz="2000" dirty="0">
                <a:latin typeface="+mj-lt"/>
              </a:rPr>
              <a:t>Based in Strasbourg, France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sz="2000" dirty="0">
                <a:latin typeface="+mj-lt"/>
              </a:rPr>
              <a:t>3 pillars: human rights, democracy, rule of law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sz="2000" dirty="0">
                <a:latin typeface="+mj-lt"/>
              </a:rPr>
              <a:t>For more information: </a:t>
            </a:r>
            <a:r>
              <a:rPr lang="pt-PT" sz="2000" dirty="0">
                <a:latin typeface="+mj-lt"/>
                <a:hlinkClick r:id="rId3"/>
              </a:rPr>
              <a:t>www.coe.int</a:t>
            </a:r>
            <a:r>
              <a:rPr lang="pt-PT" sz="2000" dirty="0">
                <a:latin typeface="+mj-lt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A7FCF-6449-13DF-0FC1-A6BECF053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299" y="2992954"/>
            <a:ext cx="3117205" cy="17520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DC7524-F933-7F77-9375-9C4E0F3DC4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9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ap of europe with flags&#10;&#10;Description automatically generated">
            <a:extLst>
              <a:ext uri="{FF2B5EF4-FFF2-40B4-BE49-F238E27FC236}">
                <a16:creationId xmlns:a16="http://schemas.microsoft.com/office/drawing/2014/main" id="{FF5F97B5-8258-C400-A9A2-41F935A95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"/>
            <a:ext cx="9144000" cy="5143500"/>
          </a:xfrm>
          <a:prstGeom prst="rect">
            <a:avLst/>
          </a:prstGeom>
        </p:spPr>
      </p:pic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A6DD81DC-2117-4F69-9BDD-E22D0282B32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4" name="Picture 3" descr="A map of the world with flags&#10;&#10;Description automatically generated">
            <a:extLst>
              <a:ext uri="{FF2B5EF4-FFF2-40B4-BE49-F238E27FC236}">
                <a16:creationId xmlns:a16="http://schemas.microsoft.com/office/drawing/2014/main" id="{D31B4070-8B67-78ED-906F-D15B0AF39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760" y="0"/>
            <a:ext cx="72824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5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81631C-9693-DD21-DA71-5CED03B2E8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39C25684-1AD4-496A-A2FA-A6BB08D68853}"/>
              </a:ext>
            </a:extLst>
          </p:cNvPr>
          <p:cNvSpPr txBox="1">
            <a:spLocks/>
          </p:cNvSpPr>
          <p:nvPr/>
        </p:nvSpPr>
        <p:spPr bwMode="auto">
          <a:xfrm>
            <a:off x="4861602" y="0"/>
            <a:ext cx="4214812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EYF mission</a:t>
            </a: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A6DD81DC-2117-4F69-9BDD-E22D0282B32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B6038B2-64E1-1342-889E-7ADFA668C1F4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9B12AC7-2F93-C247-908A-18FF1F094EF3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DF5E71-1541-EC4F-B290-842537506436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0">
            <a:extLst>
              <a:ext uri="{FF2B5EF4-FFF2-40B4-BE49-F238E27FC236}">
                <a16:creationId xmlns:a16="http://schemas.microsoft.com/office/drawing/2014/main" id="{3D8BAB16-509B-9D20-CD75-DD7B89F4E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407" y="957922"/>
            <a:ext cx="7467309" cy="1502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j-lt"/>
              </a:rPr>
              <a:t>“(…) The aim of the Foundation is to promote youth cooperation in Europe by providing financial support to such European youth activities that serve the promotion of peace, understanding and co-operation between the people of Europe and of the world, in a spirit of respect for human rights and fundamental freedoms”.</a:t>
            </a:r>
            <a:endParaRPr lang="pt-PT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28F4AB-6E83-6B47-D5B0-321E738B752E}"/>
              </a:ext>
            </a:extLst>
          </p:cNvPr>
          <p:cNvSpPr txBox="1"/>
          <p:nvPr/>
        </p:nvSpPr>
        <p:spPr>
          <a:xfrm>
            <a:off x="3901785" y="2190638"/>
            <a:ext cx="5045365" cy="368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600" dirty="0">
                <a:solidFill>
                  <a:srgbClr val="0D347D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Article 1, Statute of the European Youth Foundation</a:t>
            </a:r>
            <a:endParaRPr lang="pt-PT" sz="1600" dirty="0">
              <a:solidFill>
                <a:srgbClr val="0D347D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1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D8FD1573-7773-98E3-0271-D5EDDB5E08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65" t="12150"/>
          <a:stretch/>
        </p:blipFill>
        <p:spPr>
          <a:xfrm>
            <a:off x="1259840" y="2713142"/>
            <a:ext cx="2758763" cy="1865731"/>
          </a:xfrm>
          <a:prstGeom prst="rect">
            <a:avLst/>
          </a:prstGeom>
        </p:spPr>
      </p:pic>
      <p:pic>
        <p:nvPicPr>
          <p:cNvPr id="6" name="Picture 5" descr="A group of people standing in front of a whiteboard&#10;&#10;AI-generated content may be incorrect.">
            <a:extLst>
              <a:ext uri="{FF2B5EF4-FFF2-40B4-BE49-F238E27FC236}">
                <a16:creationId xmlns:a16="http://schemas.microsoft.com/office/drawing/2014/main" id="{635941A7-5C6B-787B-8839-6BBA10C880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81" r="8266"/>
          <a:stretch/>
        </p:blipFill>
        <p:spPr>
          <a:xfrm>
            <a:off x="4490507" y="2713142"/>
            <a:ext cx="3204647" cy="18657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CB3ED4-41BD-3C70-1D71-7859370DB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74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AC315-A0F4-680C-7367-E83C7139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BD6E38-5525-E434-2656-B3B5D5CEB5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98932920-8A32-1F39-C1B9-16A52F6D0102}"/>
              </a:ext>
            </a:extLst>
          </p:cNvPr>
          <p:cNvSpPr txBox="1">
            <a:spLocks/>
          </p:cNvSpPr>
          <p:nvPr/>
        </p:nvSpPr>
        <p:spPr bwMode="auto">
          <a:xfrm>
            <a:off x="4861602" y="0"/>
            <a:ext cx="4214812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EYF </a:t>
            </a: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key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facts</a:t>
            </a:r>
            <a:endParaRPr lang="fr-FR" sz="2400" b="1" dirty="0">
              <a:solidFill>
                <a:schemeClr val="bg1"/>
              </a:solidFill>
              <a:latin typeface="Myriad Pro" panose="020B0503030403020204" pitchFamily="34" charset="0"/>
              <a:ea typeface="Arial Narrow" charset="0"/>
              <a:cs typeface="Arial Narrow" charset="0"/>
            </a:endParaRP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CCBF21D2-3F8D-1640-424A-F6BF358063B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C542BCD-0244-2E85-259A-8F23270BF9EC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54BF2F2-1F73-3295-A71F-D0696E0592CD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C7AE6CA-2EF5-83C3-1209-FC1D097B8DC5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3">
            <a:extLst>
              <a:ext uri="{FF2B5EF4-FFF2-40B4-BE49-F238E27FC236}">
                <a16:creationId xmlns:a16="http://schemas.microsoft.com/office/drawing/2014/main" id="{46B6E658-00DC-2929-A4C1-2167446A3BDB}"/>
              </a:ext>
            </a:extLst>
          </p:cNvPr>
          <p:cNvSpPr txBox="1"/>
          <p:nvPr/>
        </p:nvSpPr>
        <p:spPr>
          <a:xfrm>
            <a:off x="304419" y="791247"/>
            <a:ext cx="7821942" cy="31101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Partnership and financial support to </a:t>
            </a:r>
            <a:r>
              <a:rPr lang="pt-PT" u="sng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youth organisations </a:t>
            </a:r>
            <a:r>
              <a:rPr lang="pt-PT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from 46 member States of the Council of Europe for youth-led projects and for their operations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dirty="0">
                <a:latin typeface="+mj-lt"/>
              </a:rPr>
              <a:t>Part of the Council of Europe - Youth Department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dirty="0">
                <a:latin typeface="+mj-lt"/>
              </a:rPr>
              <a:t>Since 1972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dirty="0">
                <a:latin typeface="+mj-lt"/>
              </a:rPr>
              <a:t>Approximately 4 million euro per year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dirty="0">
                <a:latin typeface="+mj-lt"/>
              </a:rPr>
              <a:t>8 staff members 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System Font Regular"/>
              <a:buChar char="▸"/>
            </a:pPr>
            <a:r>
              <a:rPr lang="pt-PT" dirty="0">
                <a:latin typeface="+mj-lt"/>
              </a:rPr>
              <a:t>Based in the European Youth Centre Strasbourg</a:t>
            </a:r>
            <a:r>
              <a:rPr lang="pt-PT" sz="2000" dirty="0">
                <a:latin typeface="+mj-lt"/>
              </a:rPr>
              <a:t> </a:t>
            </a:r>
          </a:p>
        </p:txBody>
      </p:sp>
      <p:pic>
        <p:nvPicPr>
          <p:cNvPr id="2" name="Picture 1" descr="A collage of several people in a room&#10;&#10;AI-generated content may be incorrect.">
            <a:extLst>
              <a:ext uri="{FF2B5EF4-FFF2-40B4-BE49-F238E27FC236}">
                <a16:creationId xmlns:a16="http://schemas.microsoft.com/office/drawing/2014/main" id="{39350648-B686-58D4-1A22-0342AD883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666" y="1764748"/>
            <a:ext cx="2871541" cy="1614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8D8ADA-7B0B-FA55-BDC8-011872A09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7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9F555-7B75-E242-FF9F-B53CDA8C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B31BF3-26F1-C810-093D-5D11DA0E4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C3087248-F726-91EC-0C39-6D275D6B1E8D}"/>
              </a:ext>
            </a:extLst>
          </p:cNvPr>
          <p:cNvSpPr txBox="1">
            <a:spLocks/>
          </p:cNvSpPr>
          <p:nvPr/>
        </p:nvSpPr>
        <p:spPr bwMode="auto">
          <a:xfrm>
            <a:off x="4861602" y="0"/>
            <a:ext cx="4214812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Key </a:t>
            </a: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documents</a:t>
            </a: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FB806C5A-230E-C2CD-E060-4E7970FE02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D92EC93-A932-CFFC-E652-BDA8985472D2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8BEB151-667B-30B2-68B2-B8E7B37A7EAD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644A561-911D-60CD-FC19-A82A0CC64982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3">
            <a:extLst>
              <a:ext uri="{FF2B5EF4-FFF2-40B4-BE49-F238E27FC236}">
                <a16:creationId xmlns:a16="http://schemas.microsoft.com/office/drawing/2014/main" id="{D4D1CF9F-D88C-844A-A319-6B7D7C544590}"/>
              </a:ext>
            </a:extLst>
          </p:cNvPr>
          <p:cNvSpPr txBox="1"/>
          <p:nvPr/>
        </p:nvSpPr>
        <p:spPr>
          <a:xfrm>
            <a:off x="687877" y="1257605"/>
            <a:ext cx="7167254" cy="3305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pt-PT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Statute</a:t>
            </a:r>
            <a:r>
              <a:rPr lang="pt-PT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 EYF mission and streamlines of work</a:t>
            </a:r>
          </a:p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pt-PT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5"/>
              </a:rPr>
              <a:t>Operational regulations </a:t>
            </a:r>
            <a:r>
              <a:rPr lang="pt-PT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(2025): granting process</a:t>
            </a:r>
          </a:p>
          <a:p>
            <a:pPr marL="514350" indent="-514350">
              <a:lnSpc>
                <a:spcPct val="12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pt-PT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6"/>
              </a:rPr>
              <a:t>Guide to EYF grants </a:t>
            </a:r>
            <a:r>
              <a:rPr lang="pt-PT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(2026): information for youth organisations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52B504-3437-82F0-6212-64A465D0E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4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50ED9-771F-F1DB-CE72-97EDEA535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91214F-D6C8-9F06-3C52-C749475747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74F6A2D6-00C8-39E3-DEDC-10EAF4BA2451}"/>
              </a:ext>
            </a:extLst>
          </p:cNvPr>
          <p:cNvSpPr txBox="1">
            <a:spLocks/>
          </p:cNvSpPr>
          <p:nvPr/>
        </p:nvSpPr>
        <p:spPr bwMode="auto">
          <a:xfrm>
            <a:off x="4114800" y="0"/>
            <a:ext cx="4961614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GB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Steps</a:t>
            </a:r>
            <a:r>
              <a:rPr lang="fr-FR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in the</a:t>
            </a: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EYF </a:t>
            </a:r>
            <a:r>
              <a:rPr lang="en-GB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granting process</a:t>
            </a: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687D2122-E216-EE8E-E667-9FA4A1B0F61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7E3A3-A6FF-9102-B674-DA32E941F68C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E26CD52-2787-125E-607F-46E8CE3490A6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64E2B22-486B-A135-0D91-D5DE7FCBA5F2}"/>
              </a:ext>
            </a:extLst>
          </p:cNvPr>
          <p:cNvCxnSpPr>
            <a:cxnSpLocks/>
          </p:cNvCxnSpPr>
          <p:nvPr/>
        </p:nvCxnSpPr>
        <p:spPr>
          <a:xfrm>
            <a:off x="569949" y="3900021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DEA00119-59B4-B05E-CEEA-96A468B8A8F0}"/>
              </a:ext>
            </a:extLst>
          </p:cNvPr>
          <p:cNvSpPr/>
          <p:nvPr/>
        </p:nvSpPr>
        <p:spPr>
          <a:xfrm>
            <a:off x="295082" y="872061"/>
            <a:ext cx="3344192" cy="818555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Registration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of the NGO </a:t>
            </a:r>
            <a:r>
              <a:rPr lang="fr-FR" dirty="0">
                <a:solidFill>
                  <a:schemeClr val="tx1"/>
                </a:solidFill>
              </a:rPr>
              <a:t>to the EYF </a:t>
            </a:r>
            <a:r>
              <a:rPr lang="fr-FR" b="1" dirty="0">
                <a:solidFill>
                  <a:schemeClr val="tx1"/>
                </a:solidFill>
              </a:rPr>
              <a:t>online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grant</a:t>
            </a:r>
            <a:r>
              <a:rPr lang="fr-FR" dirty="0">
                <a:solidFill>
                  <a:schemeClr val="tx1"/>
                </a:solidFill>
              </a:rPr>
              <a:t>-management  </a:t>
            </a:r>
            <a:r>
              <a:rPr lang="fr-FR" b="1" dirty="0">
                <a:solidFill>
                  <a:schemeClr val="tx1"/>
                </a:solidFill>
              </a:rPr>
              <a:t>system</a:t>
            </a:r>
            <a:endParaRPr lang="en-PT" b="1" dirty="0">
              <a:solidFill>
                <a:schemeClr val="tx1"/>
              </a:solidFill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60E7B3A3-C5D7-2174-8036-DA61CE975036}"/>
              </a:ext>
            </a:extLst>
          </p:cNvPr>
          <p:cNvSpPr txBox="1"/>
          <p:nvPr/>
        </p:nvSpPr>
        <p:spPr>
          <a:xfrm>
            <a:off x="3820707" y="913306"/>
            <a:ext cx="5229277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b="1" dirty="0">
                <a:solidFill>
                  <a:srgbClr val="0A4595"/>
                </a:solidFill>
              </a:rPr>
              <a:t>support4youth</a:t>
            </a:r>
            <a:r>
              <a:rPr lang="en-US" sz="1600" dirty="0">
                <a:solidFill>
                  <a:srgbClr val="0A4595"/>
                </a:solidFill>
              </a:rPr>
              <a:t> platform · info about work and structure, original statutes and bank account · communication if needed</a:t>
            </a:r>
            <a:endParaRPr lang="en-US" sz="2400" dirty="0">
              <a:solidFill>
                <a:srgbClr val="0A4595"/>
              </a:solidFill>
            </a:endParaRP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EA37DF57-BEF3-58D3-BDC8-E13C381BC799}"/>
              </a:ext>
            </a:extLst>
          </p:cNvPr>
          <p:cNvSpPr txBox="1"/>
          <p:nvPr/>
        </p:nvSpPr>
        <p:spPr>
          <a:xfrm>
            <a:off x="3820707" y="1841430"/>
            <a:ext cx="521169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b="1" dirty="0">
                <a:solidFill>
                  <a:srgbClr val="0A4595"/>
                </a:solidFill>
              </a:rPr>
              <a:t>support4youth</a:t>
            </a:r>
            <a:r>
              <a:rPr lang="en-US" sz="1600" dirty="0">
                <a:solidFill>
                  <a:srgbClr val="0A4595"/>
                </a:solidFill>
              </a:rPr>
              <a:t> platform· different deadlines depending on calls or grant type · info about project &amp; budget · technical assessment by EYF</a:t>
            </a:r>
            <a:endParaRPr lang="en-US" sz="2400" dirty="0">
              <a:solidFill>
                <a:srgbClr val="0A4595"/>
              </a:solidFill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500356B2-3B9B-16AD-DA64-427AC4DD088B}"/>
              </a:ext>
            </a:extLst>
          </p:cNvPr>
          <p:cNvSpPr txBox="1"/>
          <p:nvPr/>
        </p:nvSpPr>
        <p:spPr>
          <a:xfrm>
            <a:off x="3820707" y="2752954"/>
            <a:ext cx="4752198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dirty="0">
                <a:solidFill>
                  <a:srgbClr val="0A4595"/>
                </a:solidFill>
              </a:rPr>
              <a:t>by the Programming Committee on Youth</a:t>
            </a:r>
            <a:endParaRPr lang="en-US" sz="2400" dirty="0">
              <a:solidFill>
                <a:srgbClr val="0A4595"/>
              </a:solidFill>
              <a:highlight>
                <a:srgbClr val="FFFF00"/>
              </a:highligh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AFCD15-68AF-0C86-93A2-C50268DF4ECB}"/>
              </a:ext>
            </a:extLst>
          </p:cNvPr>
          <p:cNvSpPr/>
          <p:nvPr/>
        </p:nvSpPr>
        <p:spPr>
          <a:xfrm>
            <a:off x="290442" y="1855238"/>
            <a:ext cx="3344192" cy="658778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Call for </a:t>
            </a:r>
            <a:r>
              <a:rPr lang="fr-FR" b="1" dirty="0" err="1">
                <a:solidFill>
                  <a:schemeClr val="tx1"/>
                </a:solidFill>
              </a:rPr>
              <a:t>proposals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0810F4-32D7-2DA0-884F-5F0C600C5BAE}"/>
              </a:ext>
            </a:extLst>
          </p:cNvPr>
          <p:cNvSpPr/>
          <p:nvPr/>
        </p:nvSpPr>
        <p:spPr>
          <a:xfrm>
            <a:off x="295082" y="2678638"/>
            <a:ext cx="3344192" cy="444611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Grant </a:t>
            </a:r>
            <a:r>
              <a:rPr lang="fr-FR" b="1" dirty="0" err="1">
                <a:solidFill>
                  <a:schemeClr val="tx1"/>
                </a:solidFill>
              </a:rPr>
              <a:t>decisions</a:t>
            </a:r>
            <a:endParaRPr lang="en-PT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5986CA-67BD-3795-8241-F179529A0CC1}"/>
              </a:ext>
            </a:extLst>
          </p:cNvPr>
          <p:cNvSpPr/>
          <p:nvPr/>
        </p:nvSpPr>
        <p:spPr>
          <a:xfrm>
            <a:off x="297699" y="3293880"/>
            <a:ext cx="3344192" cy="393751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tx1"/>
                </a:solidFill>
              </a:rPr>
              <a:t>Awarding</a:t>
            </a:r>
            <a:r>
              <a:rPr lang="fr-FR" b="1" dirty="0">
                <a:solidFill>
                  <a:schemeClr val="tx1"/>
                </a:solidFill>
              </a:rPr>
              <a:t> the </a:t>
            </a:r>
            <a:r>
              <a:rPr lang="fr-FR" b="1" dirty="0" err="1">
                <a:solidFill>
                  <a:schemeClr val="tx1"/>
                </a:solidFill>
              </a:rPr>
              <a:t>grant</a:t>
            </a:r>
            <a:endParaRPr lang="en-PT" b="1" dirty="0">
              <a:solidFill>
                <a:schemeClr val="tx1"/>
              </a:solidFill>
            </a:endParaRPr>
          </a:p>
        </p:txBody>
      </p:sp>
      <p:sp>
        <p:nvSpPr>
          <p:cNvPr id="29" name="Triangle 1">
            <a:extLst>
              <a:ext uri="{FF2B5EF4-FFF2-40B4-BE49-F238E27FC236}">
                <a16:creationId xmlns:a16="http://schemas.microsoft.com/office/drawing/2014/main" id="{CAD1C414-4C63-B597-0608-BEFDE2935145}"/>
              </a:ext>
            </a:extLst>
          </p:cNvPr>
          <p:cNvSpPr/>
          <p:nvPr/>
        </p:nvSpPr>
        <p:spPr>
          <a:xfrm rot="10800000">
            <a:off x="1832638" y="1706787"/>
            <a:ext cx="137157" cy="131288"/>
          </a:xfrm>
          <a:prstGeom prst="triangle">
            <a:avLst/>
          </a:prstGeom>
          <a:solidFill>
            <a:srgbClr val="0A4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B20DD0-FBA7-41FF-F04B-C7822085FFAC}"/>
              </a:ext>
            </a:extLst>
          </p:cNvPr>
          <p:cNvSpPr/>
          <p:nvPr/>
        </p:nvSpPr>
        <p:spPr>
          <a:xfrm>
            <a:off x="297699" y="3874264"/>
            <a:ext cx="3344192" cy="393751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Grant </a:t>
            </a:r>
            <a:r>
              <a:rPr lang="fr-FR" b="1" dirty="0" err="1">
                <a:solidFill>
                  <a:schemeClr val="tx1"/>
                </a:solidFill>
              </a:rPr>
              <a:t>implementation</a:t>
            </a:r>
            <a:endParaRPr lang="en-PT" b="1" dirty="0">
              <a:solidFill>
                <a:schemeClr val="tx1"/>
              </a:solidFill>
            </a:endParaRPr>
          </a:p>
        </p:txBody>
      </p:sp>
      <p:sp>
        <p:nvSpPr>
          <p:cNvPr id="7" name="Triangle 1">
            <a:extLst>
              <a:ext uri="{FF2B5EF4-FFF2-40B4-BE49-F238E27FC236}">
                <a16:creationId xmlns:a16="http://schemas.microsoft.com/office/drawing/2014/main" id="{F4BEC64D-73E2-B98D-4938-662E072E69F4}"/>
              </a:ext>
            </a:extLst>
          </p:cNvPr>
          <p:cNvSpPr/>
          <p:nvPr/>
        </p:nvSpPr>
        <p:spPr>
          <a:xfrm rot="10800000">
            <a:off x="1825381" y="2537820"/>
            <a:ext cx="137157" cy="131288"/>
          </a:xfrm>
          <a:prstGeom prst="triangle">
            <a:avLst/>
          </a:prstGeom>
          <a:solidFill>
            <a:srgbClr val="0A4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8" name="Triangle 1">
            <a:extLst>
              <a:ext uri="{FF2B5EF4-FFF2-40B4-BE49-F238E27FC236}">
                <a16:creationId xmlns:a16="http://schemas.microsoft.com/office/drawing/2014/main" id="{A642998F-636C-EAF0-F61A-61A99F769C6E}"/>
              </a:ext>
            </a:extLst>
          </p:cNvPr>
          <p:cNvSpPr/>
          <p:nvPr/>
        </p:nvSpPr>
        <p:spPr>
          <a:xfrm rot="10800000">
            <a:off x="1825380" y="3149309"/>
            <a:ext cx="137157" cy="131288"/>
          </a:xfrm>
          <a:prstGeom prst="triangle">
            <a:avLst/>
          </a:prstGeom>
          <a:solidFill>
            <a:srgbClr val="0A4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2" name="Triangle 1">
            <a:extLst>
              <a:ext uri="{FF2B5EF4-FFF2-40B4-BE49-F238E27FC236}">
                <a16:creationId xmlns:a16="http://schemas.microsoft.com/office/drawing/2014/main" id="{0A9611E1-33A4-6DFA-73DE-604F181333DD}"/>
              </a:ext>
            </a:extLst>
          </p:cNvPr>
          <p:cNvSpPr/>
          <p:nvPr/>
        </p:nvSpPr>
        <p:spPr>
          <a:xfrm rot="10800000">
            <a:off x="1832638" y="3714551"/>
            <a:ext cx="137157" cy="131288"/>
          </a:xfrm>
          <a:prstGeom prst="triangle">
            <a:avLst/>
          </a:prstGeom>
          <a:solidFill>
            <a:srgbClr val="0A4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D5DA3B-EDC3-7903-807E-F991720FDD6A}"/>
              </a:ext>
            </a:extLst>
          </p:cNvPr>
          <p:cNvSpPr/>
          <p:nvPr/>
        </p:nvSpPr>
        <p:spPr>
          <a:xfrm>
            <a:off x="297699" y="4446860"/>
            <a:ext cx="3344192" cy="393751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tx1"/>
                </a:solidFill>
              </a:rPr>
              <a:t>Reporting</a:t>
            </a:r>
            <a:endParaRPr lang="en-PT" b="1" dirty="0">
              <a:solidFill>
                <a:schemeClr val="tx1"/>
              </a:solidFill>
            </a:endParaRPr>
          </a:p>
        </p:txBody>
      </p:sp>
      <p:sp>
        <p:nvSpPr>
          <p:cNvPr id="14" name="Triangle 1">
            <a:extLst>
              <a:ext uri="{FF2B5EF4-FFF2-40B4-BE49-F238E27FC236}">
                <a16:creationId xmlns:a16="http://schemas.microsoft.com/office/drawing/2014/main" id="{7DA3A980-8EBB-1FA0-1C75-B99729206066}"/>
              </a:ext>
            </a:extLst>
          </p:cNvPr>
          <p:cNvSpPr/>
          <p:nvPr/>
        </p:nvSpPr>
        <p:spPr>
          <a:xfrm rot="10800000">
            <a:off x="1825379" y="4293801"/>
            <a:ext cx="137157" cy="131288"/>
          </a:xfrm>
          <a:prstGeom prst="triangle">
            <a:avLst/>
          </a:prstGeom>
          <a:solidFill>
            <a:srgbClr val="0A4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F99EF287-EC45-9C31-BF24-2A9F53843080}"/>
              </a:ext>
            </a:extLst>
          </p:cNvPr>
          <p:cNvSpPr txBox="1"/>
          <p:nvPr/>
        </p:nvSpPr>
        <p:spPr>
          <a:xfrm>
            <a:off x="3820707" y="3230599"/>
            <a:ext cx="475219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dirty="0">
                <a:solidFill>
                  <a:srgbClr val="0A4595"/>
                </a:solidFill>
              </a:rPr>
              <a:t>Signing of the grant agreement upon confirmation of legal information, first payment</a:t>
            </a:r>
            <a:endParaRPr lang="en-US" sz="2400" dirty="0">
              <a:solidFill>
                <a:srgbClr val="0A4595"/>
              </a:solidFill>
              <a:highlight>
                <a:srgbClr val="FFFF00"/>
              </a:highlight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AB29C6A1-A978-4396-F82C-ED6CB70DF174}"/>
              </a:ext>
            </a:extLst>
          </p:cNvPr>
          <p:cNvSpPr txBox="1"/>
          <p:nvPr/>
        </p:nvSpPr>
        <p:spPr>
          <a:xfrm>
            <a:off x="3820707" y="3826811"/>
            <a:ext cx="475219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dirty="0">
                <a:solidFill>
                  <a:srgbClr val="0A4595"/>
                </a:solidFill>
              </a:rPr>
              <a:t>Implementation of a grant by the grantee </a:t>
            </a:r>
            <a:r>
              <a:rPr lang="en-US" sz="1600" dirty="0" err="1">
                <a:solidFill>
                  <a:srgbClr val="0A4595"/>
                </a:solidFill>
              </a:rPr>
              <a:t>organisation</a:t>
            </a:r>
            <a:r>
              <a:rPr lang="en-US" sz="1600" dirty="0">
                <a:solidFill>
                  <a:srgbClr val="0A4595"/>
                </a:solidFill>
              </a:rPr>
              <a:t>, advice and support from the EYF at any stage</a:t>
            </a:r>
            <a:endParaRPr lang="en-US" sz="2400" dirty="0">
              <a:solidFill>
                <a:srgbClr val="0A4595"/>
              </a:solidFill>
              <a:highlight>
                <a:srgbClr val="FFFF00"/>
              </a:highlight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6FFCABFC-30CB-109C-81A4-87457B85A8C9}"/>
              </a:ext>
            </a:extLst>
          </p:cNvPr>
          <p:cNvSpPr txBox="1"/>
          <p:nvPr/>
        </p:nvSpPr>
        <p:spPr>
          <a:xfrm>
            <a:off x="3829497" y="4403318"/>
            <a:ext cx="475219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dirty="0">
                <a:solidFill>
                  <a:srgbClr val="0A4595"/>
                </a:solidFill>
              </a:rPr>
              <a:t>Submission of a narrative and financial report, EYF checks Closing of the project and final payment.</a:t>
            </a:r>
            <a:endParaRPr lang="en-US" sz="2400" dirty="0">
              <a:solidFill>
                <a:srgbClr val="0A4595"/>
              </a:solidFill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9D12DB-EB82-9040-D8E1-E45A83A04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167" y="4685533"/>
            <a:ext cx="321144" cy="35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6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24" grpId="0"/>
      <p:bldP spid="25" grpId="0" animBg="1"/>
      <p:bldP spid="26" grpId="0" animBg="1"/>
      <p:bldP spid="27" grpId="0" animBg="1"/>
      <p:bldP spid="29" grpId="0" animBg="1"/>
      <p:bldP spid="5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 flipH="1">
            <a:off x="2222347" y="1342840"/>
            <a:ext cx="1139" cy="162017"/>
          </a:xfrm>
          <a:prstGeom prst="line">
            <a:avLst/>
          </a:prstGeom>
          <a:ln w="38100">
            <a:solidFill>
              <a:srgbClr val="D9D9D9">
                <a:alpha val="69804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4572000" y="1232190"/>
            <a:ext cx="0" cy="473546"/>
          </a:xfrm>
          <a:prstGeom prst="line">
            <a:avLst/>
          </a:prstGeom>
          <a:ln w="38100">
            <a:solidFill>
              <a:srgbClr val="D9D9D9">
                <a:alpha val="69804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980737" y="1342837"/>
            <a:ext cx="1139" cy="162017"/>
          </a:xfrm>
          <a:prstGeom prst="line">
            <a:avLst/>
          </a:prstGeom>
          <a:ln w="38100">
            <a:solidFill>
              <a:srgbClr val="D9D9D9">
                <a:alpha val="69804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entagon 13"/>
          <p:cNvSpPr/>
          <p:nvPr/>
        </p:nvSpPr>
        <p:spPr>
          <a:xfrm>
            <a:off x="1557091" y="1506801"/>
            <a:ext cx="1878244" cy="1057756"/>
          </a:xfrm>
          <a:prstGeom prst="homePlate">
            <a:avLst/>
          </a:prstGeom>
          <a:solidFill>
            <a:srgbClr val="C7EAFC"/>
          </a:solidFill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200">
              <a:ln w="571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89718" y="1528867"/>
            <a:ext cx="1512168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t-PT" sz="1500" b="1" dirty="0">
                <a:solidFill>
                  <a:srgbClr val="002060"/>
                </a:solidFill>
                <a:cs typeface="Aharoni" panose="02010803020104030203" pitchFamily="2" charset="-79"/>
              </a:rPr>
              <a:t>ADVISORY COUNCIL </a:t>
            </a:r>
            <a:br>
              <a:rPr lang="pt-PT" sz="15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PT" sz="1500" dirty="0">
                <a:solidFill>
                  <a:srgbClr val="002060"/>
                </a:solidFill>
                <a:latin typeface="Calibri Light" panose="020F0302020204030204" pitchFamily="34" charset="0"/>
                <a:cs typeface="Aharoni" panose="02010803020104030203" pitchFamily="2" charset="-79"/>
              </a:rPr>
              <a:t>30 youth NGOs’ representatives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7904" y="1714453"/>
            <a:ext cx="1728192" cy="602438"/>
          </a:xfrm>
          <a:prstGeom prst="rect">
            <a:avLst/>
          </a:prstGeom>
          <a:solidFill>
            <a:srgbClr val="E92D5A"/>
          </a:solidFill>
          <a:ln w="12700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>
              <a:ln w="57150">
                <a:solidFill>
                  <a:schemeClr val="tx1"/>
                </a:solidFill>
              </a:ln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2118" y="1737525"/>
            <a:ext cx="1609857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  <a:cs typeface="Aharoni" panose="02010803020104030203" pitchFamily="2" charset="-79"/>
              </a:rPr>
              <a:t>JOINT COUNCIL </a:t>
            </a:r>
            <a:br>
              <a:rPr lang="pt-PT" sz="1600" b="1" dirty="0">
                <a:solidFill>
                  <a:schemeClr val="bg1"/>
                </a:solidFill>
                <a:cs typeface="Aharoni" panose="02010803020104030203" pitchFamily="2" charset="-79"/>
              </a:rPr>
            </a:br>
            <a:r>
              <a:rPr lang="pt-PT" sz="1600" b="1" dirty="0">
                <a:solidFill>
                  <a:schemeClr val="bg1"/>
                </a:solidFill>
                <a:cs typeface="Aharoni" panose="02010803020104030203" pitchFamily="2" charset="-79"/>
              </a:rPr>
              <a:t>ON YOUTH</a:t>
            </a:r>
          </a:p>
        </p:txBody>
      </p:sp>
      <p:sp>
        <p:nvSpPr>
          <p:cNvPr id="18" name="Pentagon 17"/>
          <p:cNvSpPr/>
          <p:nvPr/>
        </p:nvSpPr>
        <p:spPr>
          <a:xfrm rot="10800000">
            <a:off x="5713271" y="1506801"/>
            <a:ext cx="1878244" cy="1057756"/>
          </a:xfrm>
          <a:prstGeom prst="homePlate">
            <a:avLst/>
          </a:prstGeom>
          <a:solidFill>
            <a:srgbClr val="0A4595"/>
          </a:solidFill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030162" y="1497062"/>
            <a:ext cx="1512168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pt-PT" sz="1500" b="1" dirty="0">
                <a:solidFill>
                  <a:schemeClr val="bg1"/>
                </a:solidFill>
                <a:cs typeface="Aharoni" panose="02010803020104030203" pitchFamily="2" charset="-79"/>
              </a:rPr>
              <a:t>STEERING</a:t>
            </a:r>
          </a:p>
          <a:p>
            <a:pPr algn="r"/>
            <a:r>
              <a:rPr lang="pt-PT" sz="1500" b="1" dirty="0">
                <a:solidFill>
                  <a:schemeClr val="bg1"/>
                </a:solidFill>
                <a:cs typeface="Aharoni" panose="02010803020104030203" pitchFamily="2" charset="-79"/>
              </a:rPr>
              <a:t>COMMITTEE</a:t>
            </a:r>
          </a:p>
          <a:p>
            <a:pPr algn="r"/>
            <a:r>
              <a:rPr lang="pt-PT" sz="1500" dirty="0">
                <a:solidFill>
                  <a:schemeClr val="bg1"/>
                </a:solidFill>
                <a:latin typeface="Calibri Light" panose="020F0302020204030204" pitchFamily="34" charset="0"/>
                <a:cs typeface="Aharoni" panose="02010803020104030203" pitchFamily="2" charset="-79"/>
              </a:rPr>
              <a:t>50 government representatives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57090" y="1126761"/>
            <a:ext cx="6029821" cy="218022"/>
          </a:xfrm>
          <a:prstGeom prst="rect">
            <a:avLst/>
          </a:prstGeom>
          <a:solidFill>
            <a:srgbClr val="D9D9D9">
              <a:alpha val="69804"/>
            </a:srgbClr>
          </a:solidFill>
          <a:ln w="381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85121" y="1110889"/>
            <a:ext cx="31229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900" b="1" dirty="0">
                <a:solidFill>
                  <a:schemeClr val="tx2">
                    <a:lumMod val="75000"/>
                  </a:schemeClr>
                </a:solidFill>
                <a:cs typeface="Aharoni" panose="02010803020104030203" pitchFamily="2" charset="-79"/>
              </a:rPr>
              <a:t>COMMITTEE OF MINISTERS</a:t>
            </a:r>
          </a:p>
        </p:txBody>
      </p:sp>
      <p:sp>
        <p:nvSpPr>
          <p:cNvPr id="24" name="Oval 23"/>
          <p:cNvSpPr/>
          <p:nvPr/>
        </p:nvSpPr>
        <p:spPr>
          <a:xfrm>
            <a:off x="6462210" y="3418240"/>
            <a:ext cx="1025786" cy="1025786"/>
          </a:xfrm>
          <a:prstGeom prst="ellipse">
            <a:avLst/>
          </a:prstGeom>
          <a:solidFill>
            <a:srgbClr val="0A4595"/>
          </a:solidFill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71629" y="3732499"/>
            <a:ext cx="102578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>
                <a:solidFill>
                  <a:schemeClr val="bg1"/>
                </a:solidFill>
                <a:cs typeface="Aharoni" panose="02010803020104030203" pitchFamily="2" charset="-79"/>
              </a:rPr>
              <a:t>MEMBER STATES</a:t>
            </a:r>
          </a:p>
        </p:txBody>
      </p:sp>
      <p:sp>
        <p:nvSpPr>
          <p:cNvPr id="26" name="Down Arrow 25"/>
          <p:cNvSpPr/>
          <p:nvPr/>
        </p:nvSpPr>
        <p:spPr>
          <a:xfrm rot="10800000">
            <a:off x="2075902" y="2642792"/>
            <a:ext cx="324036" cy="530218"/>
          </a:xfrm>
          <a:prstGeom prst="downArrow">
            <a:avLst/>
          </a:prstGeom>
          <a:solidFill>
            <a:srgbClr val="0A4595"/>
          </a:solidFill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Down Arrow 26"/>
          <p:cNvSpPr/>
          <p:nvPr/>
        </p:nvSpPr>
        <p:spPr>
          <a:xfrm rot="10800000">
            <a:off x="6813085" y="2702776"/>
            <a:ext cx="324036" cy="530218"/>
          </a:xfrm>
          <a:prstGeom prst="downArrow">
            <a:avLst/>
          </a:prstGeom>
          <a:solidFill>
            <a:srgbClr val="0A4595"/>
          </a:solidFill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4409982" y="2307032"/>
            <a:ext cx="324036" cy="530218"/>
          </a:xfrm>
          <a:prstGeom prst="downArrow">
            <a:avLst/>
          </a:prstGeom>
          <a:solidFill>
            <a:srgbClr val="E92D5A"/>
          </a:solidFill>
          <a:ln w="381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rgbClr val="FF5C0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07905" y="3026551"/>
            <a:ext cx="1728191" cy="807913"/>
          </a:xfrm>
          <a:prstGeom prst="rect">
            <a:avLst/>
          </a:prstGeom>
          <a:solidFill>
            <a:schemeClr val="bg1"/>
          </a:solidFill>
          <a:ln w="28575">
            <a:solidFill>
              <a:srgbClr val="E92D5A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pt-PT" sz="1700" b="1" dirty="0">
                <a:solidFill>
                  <a:srgbClr val="0E3D8A"/>
                </a:solidFill>
                <a:latin typeface="Calibri" panose="020F0502020204030204" pitchFamily="34" charset="0"/>
                <a:cs typeface="Aharoni" panose="02010803020104030203" pitchFamily="2" charset="-79"/>
              </a:rPr>
              <a:t>PROGRAMMING COMMITTEE</a:t>
            </a:r>
          </a:p>
          <a:p>
            <a:pPr algn="ctr"/>
            <a:r>
              <a:rPr lang="pt-PT" sz="1050" dirty="0">
                <a:solidFill>
                  <a:srgbClr val="E92D5A"/>
                </a:solidFill>
                <a:latin typeface="Calibri Light" panose="020F0302020204030204" pitchFamily="34" charset="0"/>
                <a:cs typeface="Aharoni" panose="02010803020104030203" pitchFamily="2" charset="-79"/>
              </a:rPr>
              <a:t>8 YOUTH REPS + 8 GOV REPS</a:t>
            </a:r>
          </a:p>
        </p:txBody>
      </p:sp>
      <p:sp>
        <p:nvSpPr>
          <p:cNvPr id="39" name="Oval 38"/>
          <p:cNvSpPr/>
          <p:nvPr/>
        </p:nvSpPr>
        <p:spPr>
          <a:xfrm>
            <a:off x="1710593" y="3418240"/>
            <a:ext cx="1025786" cy="1025786"/>
          </a:xfrm>
          <a:prstGeom prst="ellipse">
            <a:avLst/>
          </a:prstGeom>
          <a:solidFill>
            <a:srgbClr val="C7EAFC"/>
          </a:solidFill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10593" y="3698518"/>
            <a:ext cx="102578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>
                <a:solidFill>
                  <a:srgbClr val="0A4595"/>
                </a:solidFill>
                <a:cs typeface="Aharoni" panose="02010803020104030203" pitchFamily="2" charset="-79"/>
              </a:rPr>
              <a:t>YOUNG</a:t>
            </a:r>
          </a:p>
          <a:p>
            <a:pPr algn="ctr"/>
            <a:r>
              <a:rPr lang="pt-PT" sz="1200" b="1" dirty="0">
                <a:solidFill>
                  <a:srgbClr val="0A4595"/>
                </a:solidFill>
                <a:cs typeface="Aharoni" panose="02010803020104030203" pitchFamily="2" charset="-79"/>
              </a:rPr>
              <a:t>PEOPLE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89446" y="4261716"/>
            <a:ext cx="11533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>
                <a:cs typeface="Aharoni" panose="02010803020104030203" pitchFamily="2" charset="-79"/>
              </a:rPr>
              <a:t>EYF GRANT </a:t>
            </a:r>
          </a:p>
          <a:p>
            <a:pPr algn="ctr"/>
            <a:r>
              <a:rPr lang="pt-PT" sz="1500" b="1" dirty="0">
                <a:cs typeface="Aharoni" panose="02010803020104030203" pitchFamily="2" charset="-79"/>
              </a:rPr>
              <a:t>DECISIONS</a:t>
            </a:r>
            <a:endParaRPr lang="en-GB" sz="1500" b="1" dirty="0"/>
          </a:p>
        </p:txBody>
      </p:sp>
      <p:cxnSp>
        <p:nvCxnSpPr>
          <p:cNvPr id="44" name="Straight Arrow Connector 43"/>
          <p:cNvCxnSpPr>
            <a:cxnSpLocks/>
          </p:cNvCxnSpPr>
          <p:nvPr/>
        </p:nvCxnSpPr>
        <p:spPr>
          <a:xfrm flipV="1">
            <a:off x="4572000" y="3841587"/>
            <a:ext cx="1" cy="3104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EA0FFA76-4C37-3C45-9022-C39C33E5AE45}"/>
              </a:ext>
            </a:extLst>
          </p:cNvPr>
          <p:cNvSpPr/>
          <p:nvPr/>
        </p:nvSpPr>
        <p:spPr>
          <a:xfrm>
            <a:off x="3944263" y="4159114"/>
            <a:ext cx="1243757" cy="715184"/>
          </a:xfrm>
          <a:custGeom>
            <a:avLst/>
            <a:gdLst>
              <a:gd name="csX0" fmla="*/ 0 w 1243757"/>
              <a:gd name="csY0" fmla="*/ 357592 h 715184"/>
              <a:gd name="csX1" fmla="*/ 621879 w 1243757"/>
              <a:gd name="csY1" fmla="*/ 0 h 715184"/>
              <a:gd name="csX2" fmla="*/ 1243758 w 1243757"/>
              <a:gd name="csY2" fmla="*/ 357592 h 715184"/>
              <a:gd name="csX3" fmla="*/ 621879 w 1243757"/>
              <a:gd name="csY3" fmla="*/ 715184 h 715184"/>
              <a:gd name="csX4" fmla="*/ 0 w 1243757"/>
              <a:gd name="csY4" fmla="*/ 357592 h 7151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43757" h="715184" extrusionOk="0">
                <a:moveTo>
                  <a:pt x="0" y="357592"/>
                </a:moveTo>
                <a:cubicBezTo>
                  <a:pt x="-56285" y="125381"/>
                  <a:pt x="224748" y="20146"/>
                  <a:pt x="621879" y="0"/>
                </a:cubicBezTo>
                <a:cubicBezTo>
                  <a:pt x="988932" y="4968"/>
                  <a:pt x="1229407" y="160555"/>
                  <a:pt x="1243758" y="357592"/>
                </a:cubicBezTo>
                <a:cubicBezTo>
                  <a:pt x="1235085" y="563554"/>
                  <a:pt x="961997" y="733625"/>
                  <a:pt x="621879" y="715184"/>
                </a:cubicBezTo>
                <a:cubicBezTo>
                  <a:pt x="259983" y="705094"/>
                  <a:pt x="42135" y="575217"/>
                  <a:pt x="0" y="357592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67EB76-7840-F3B0-5908-A82F871385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4" name="Titre 2">
            <a:extLst>
              <a:ext uri="{FF2B5EF4-FFF2-40B4-BE49-F238E27FC236}">
                <a16:creationId xmlns:a16="http://schemas.microsoft.com/office/drawing/2014/main" id="{752271F5-3AB9-664A-9112-435D946E8EE3}"/>
              </a:ext>
            </a:extLst>
          </p:cNvPr>
          <p:cNvSpPr txBox="1">
            <a:spLocks/>
          </p:cNvSpPr>
          <p:nvPr/>
        </p:nvSpPr>
        <p:spPr bwMode="auto">
          <a:xfrm>
            <a:off x="2576287" y="0"/>
            <a:ext cx="6500128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GB" sz="19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Co-management</a:t>
            </a:r>
            <a:r>
              <a:rPr lang="en-GB" sz="19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and </a:t>
            </a:r>
            <a:r>
              <a:rPr lang="en-GB" sz="19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decision-making</a:t>
            </a:r>
            <a:r>
              <a:rPr lang="en-GB" sz="19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for the EYF grants</a:t>
            </a:r>
            <a:endParaRPr lang="fr-FR" sz="1900" dirty="0">
              <a:solidFill>
                <a:schemeClr val="bg1"/>
              </a:solidFill>
              <a:latin typeface="Myriad Pro" panose="020B0503030403020204" pitchFamily="34" charset="0"/>
              <a:ea typeface="Arial Narrow" charset="0"/>
              <a:cs typeface="Arial Narrow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F16374-CDF7-29C9-9CD6-D22AEEDBD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4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8" grpId="0" animBg="1"/>
      <p:bldP spid="19" grpId="0"/>
      <p:bldP spid="20" grpId="0" animBg="1"/>
      <p:bldP spid="21" grpId="0"/>
      <p:bldP spid="24" grpId="0" animBg="1"/>
      <p:bldP spid="25" grpId="0"/>
      <p:bldP spid="26" grpId="0" animBg="1"/>
      <p:bldP spid="27" grpId="0" animBg="1"/>
      <p:bldP spid="32" grpId="0" animBg="1"/>
      <p:bldP spid="33" grpId="0" animBg="1"/>
      <p:bldP spid="39" grpId="0" animBg="1"/>
      <p:bldP spid="40" grpId="0"/>
      <p:bldP spid="43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2E1DE-B015-4714-BF0D-5010BFD5B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ABCD62-9B81-DF94-855E-29DA05A4A3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A72F2970-C8B1-A473-67FF-43D5F4D30533}"/>
              </a:ext>
            </a:extLst>
          </p:cNvPr>
          <p:cNvSpPr txBox="1">
            <a:spLocks/>
          </p:cNvSpPr>
          <p:nvPr/>
        </p:nvSpPr>
        <p:spPr bwMode="auto">
          <a:xfrm>
            <a:off x="2706915" y="0"/>
            <a:ext cx="6369500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000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What</a:t>
            </a:r>
            <a:r>
              <a:rPr lang="fr-FR" sz="20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</a:t>
            </a:r>
            <a:r>
              <a:rPr lang="fr-FR" sz="20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important </a:t>
            </a:r>
            <a:r>
              <a:rPr lang="fr-FR" sz="20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characteristics</a:t>
            </a:r>
            <a:r>
              <a:rPr lang="fr-FR" sz="20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of </a:t>
            </a:r>
            <a:r>
              <a:rPr lang="fr-FR" sz="2000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youth</a:t>
            </a:r>
            <a:r>
              <a:rPr lang="fr-FR" sz="20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projects</a:t>
            </a:r>
            <a:r>
              <a:rPr lang="fr-FR" sz="20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?</a:t>
            </a: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60E35E33-98BF-9707-96D7-3983D22F34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CB6E5EE-1258-143A-A828-394CDBBEAA39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4C20CAF-8830-AB90-B38D-850EBE68591A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6FAD760-3E89-2A5E-145C-149F80C44EC5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0">
            <a:extLst>
              <a:ext uri="{FF2B5EF4-FFF2-40B4-BE49-F238E27FC236}">
                <a16:creationId xmlns:a16="http://schemas.microsoft.com/office/drawing/2014/main" id="{D3491D66-E8C8-38DC-9932-EA4EF9E44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469" y="735623"/>
            <a:ext cx="6767513" cy="252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Educational, cultural, social projects b</a:t>
            </a:r>
            <a:r>
              <a:rPr lang="pt-PT" dirty="0">
                <a:latin typeface="+mj-lt"/>
              </a:rPr>
              <a:t>y, with and for young people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+mj-lt"/>
              </a:rPr>
              <a:t>Contribution to youth sector priorities and using youth sector approaches 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+mj-lt"/>
              </a:rPr>
              <a:t>European dimension, international solidarity, supporting peace and co-operation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+mj-lt"/>
              </a:rPr>
              <a:t>Youth participation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629AA-6F94-879F-1F94-35876E1A3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58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149BF-3013-E24C-AEA7-03DD6B864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4DE49C-E86F-EC87-6190-5BD34E36B1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4A64E20C-BB6F-B289-FA91-5D3A3C1B81FD}"/>
              </a:ext>
            </a:extLst>
          </p:cNvPr>
          <p:cNvSpPr txBox="1">
            <a:spLocks/>
          </p:cNvSpPr>
          <p:nvPr/>
        </p:nvSpPr>
        <p:spPr bwMode="auto">
          <a:xfrm>
            <a:off x="3084286" y="0"/>
            <a:ext cx="5992129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Council of Europe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youth</a:t>
            </a: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sector</a:t>
            </a: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priorities</a:t>
            </a:r>
            <a:endParaRPr lang="fr-FR" sz="2400" dirty="0">
              <a:solidFill>
                <a:schemeClr val="bg1"/>
              </a:solidFill>
              <a:latin typeface="Myriad Pro" panose="020B0503030403020204" pitchFamily="34" charset="0"/>
              <a:ea typeface="Arial Narrow" charset="0"/>
              <a:cs typeface="Arial Narrow" charset="0"/>
            </a:endParaRP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58678AB5-E74A-E801-AFD1-23F34ED6CA5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B3286DC-8BD7-CDD2-3793-ADC788EADA24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A59728C-8FAB-9F68-35BC-306E886367EE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BC4DFF7-F889-0446-ABA2-B3402E6367E9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0">
            <a:extLst>
              <a:ext uri="{FF2B5EF4-FFF2-40B4-BE49-F238E27FC236}">
                <a16:creationId xmlns:a16="http://schemas.microsoft.com/office/drawing/2014/main" id="{611DCC79-3150-B966-C96D-4F7F1335E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71" y="925368"/>
            <a:ext cx="6767513" cy="200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2000" dirty="0">
                <a:latin typeface="+mj-lt"/>
              </a:rPr>
              <a:t>1: </a:t>
            </a:r>
            <a:r>
              <a:rPr lang="en-US" sz="2000" dirty="0" err="1">
                <a:latin typeface="+mj-lt"/>
              </a:rPr>
              <a:t>Revitalising</a:t>
            </a:r>
            <a:r>
              <a:rPr lang="en-US" sz="2000" dirty="0">
                <a:latin typeface="+mj-lt"/>
              </a:rPr>
              <a:t> pluralistic democracy 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2000" dirty="0">
                <a:latin typeface="+mj-lt"/>
              </a:rPr>
              <a:t>2: Young people’s access to rights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2000" dirty="0">
                <a:latin typeface="+mj-lt"/>
              </a:rPr>
              <a:t>3: Living together in peaceful and inclusive societies 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2000" dirty="0">
                <a:latin typeface="+mj-lt"/>
              </a:rPr>
              <a:t>4: Youth work </a:t>
            </a:r>
            <a:endParaRPr lang="pt-PT" sz="2000" dirty="0">
              <a:latin typeface="+mj-lt"/>
            </a:endParaRPr>
          </a:p>
        </p:txBody>
      </p:sp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36A11D79-99DD-D251-F989-E59341980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482" y="2865182"/>
            <a:ext cx="1905000" cy="190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FF0CE1-46BD-B300-0069-A5A3AE1B7E86}"/>
              </a:ext>
            </a:extLst>
          </p:cNvPr>
          <p:cNvSpPr txBox="1"/>
          <p:nvPr/>
        </p:nvSpPr>
        <p:spPr>
          <a:xfrm>
            <a:off x="4090528" y="4503739"/>
            <a:ext cx="199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Scan for </a:t>
            </a:r>
            <a:r>
              <a:rPr lang="fr-FR" sz="1600" dirty="0" err="1"/>
              <a:t>detailed</a:t>
            </a:r>
            <a:r>
              <a:rPr lang="fr-FR" sz="1600" dirty="0"/>
              <a:t> info:</a:t>
            </a:r>
          </a:p>
        </p:txBody>
      </p:sp>
    </p:spTree>
    <p:extLst>
      <p:ext uri="{BB962C8B-B14F-4D97-AF65-F5344CB8AC3E}">
        <p14:creationId xmlns:p14="http://schemas.microsoft.com/office/powerpoint/2010/main" val="1854677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76E5E-5C92-8200-9506-05DFD5DA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2F794-1424-2D13-EAF6-AB98910ADF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002C246E-0571-E5C4-9041-30B89DEA83AF}"/>
              </a:ext>
            </a:extLst>
          </p:cNvPr>
          <p:cNvSpPr txBox="1">
            <a:spLocks/>
          </p:cNvSpPr>
          <p:nvPr/>
        </p:nvSpPr>
        <p:spPr bwMode="auto">
          <a:xfrm>
            <a:off x="2519835" y="0"/>
            <a:ext cx="6556579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Types of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grants</a:t>
            </a:r>
            <a:endParaRPr lang="fr-FR" sz="1100" b="1" dirty="0">
              <a:solidFill>
                <a:schemeClr val="bg1"/>
              </a:solidFill>
              <a:latin typeface="Myriad Pro" panose="020B0503030403020204" pitchFamily="34" charset="0"/>
              <a:ea typeface="Arial Narrow" charset="0"/>
              <a:cs typeface="Arial Narrow" charset="0"/>
            </a:endParaRP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F1B4FB2F-98D4-4185-A628-7BA5437CB6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8E9CD6A-5405-546E-BB41-67C12AAF1BBE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875D373-4D12-2ACD-A81C-6DF5554419B9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299A978-E2DF-3810-B392-C6442DD89B2D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E8FEE2C-0F63-63B6-FF7E-2A94518D0838}"/>
              </a:ext>
            </a:extLst>
          </p:cNvPr>
          <p:cNvSpPr/>
          <p:nvPr/>
        </p:nvSpPr>
        <p:spPr>
          <a:xfrm>
            <a:off x="191523" y="1072735"/>
            <a:ext cx="2071163" cy="3760521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A967B-78FE-4F2A-1C12-59CB790792C0}"/>
              </a:ext>
            </a:extLst>
          </p:cNvPr>
          <p:cNvSpPr/>
          <p:nvPr/>
        </p:nvSpPr>
        <p:spPr>
          <a:xfrm>
            <a:off x="2410265" y="1064621"/>
            <a:ext cx="2109936" cy="3768635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4" name="ZoneTexte 3">
            <a:extLst>
              <a:ext uri="{FF2B5EF4-FFF2-40B4-BE49-F238E27FC236}">
                <a16:creationId xmlns:a16="http://schemas.microsoft.com/office/drawing/2014/main" id="{C1B57327-2161-B0EA-2B0C-0B6D889BC167}"/>
              </a:ext>
            </a:extLst>
          </p:cNvPr>
          <p:cNvSpPr txBox="1"/>
          <p:nvPr/>
        </p:nvSpPr>
        <p:spPr>
          <a:xfrm>
            <a:off x="2353015" y="1064621"/>
            <a:ext cx="2167185" cy="37686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87312" algn="ctr">
              <a:spcBef>
                <a:spcPts val="1200"/>
              </a:spcBef>
            </a:pPr>
            <a:r>
              <a:rPr lang="pt-PT" sz="1600" b="1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Long-term youth co-operation projects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0A4595"/>
                </a:solidFill>
                <a:cs typeface="Calibri" panose="020F0502020204030204" pitchFamily="34" charset="0"/>
              </a:rPr>
              <a:t>International NGOs or networks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0A4595"/>
                </a:solidFill>
                <a:cs typeface="Calibri" panose="020F0502020204030204" pitchFamily="34" charset="0"/>
              </a:rPr>
              <a:t>Combination of international meetings and other activites (campaigns, advocacy, publications, local activities, etc)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0A4595"/>
                </a:solidFill>
                <a:cs typeface="Calibri" panose="020F0502020204030204" pitchFamily="34" charset="0"/>
              </a:rPr>
              <a:t>Multiplier effect and strategic development</a:t>
            </a:r>
          </a:p>
          <a:p>
            <a:pPr marL="87312">
              <a:spcBef>
                <a:spcPts val="1200"/>
              </a:spcBef>
            </a:pPr>
            <a:endParaRPr lang="pt-PT" sz="2400" dirty="0">
              <a:latin typeface="Calibri Light" panose="020F030202020403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System Font Regular"/>
              <a:buChar char="‣"/>
            </a:pPr>
            <a:endParaRPr lang="pt-PT" sz="2400" dirty="0">
              <a:latin typeface="Calibri Light" panose="020F0302020204030204" pitchFamily="34" charset="0"/>
            </a:endParaRPr>
          </a:p>
          <a:p>
            <a:pPr algn="ctr">
              <a:spcBef>
                <a:spcPts val="1200"/>
              </a:spcBef>
            </a:pPr>
            <a:endParaRPr lang="pt-PT" sz="24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8954294-4A5E-3389-DD4D-5FD8ADFCA40D}"/>
              </a:ext>
            </a:extLst>
          </p:cNvPr>
          <p:cNvSpPr txBox="1"/>
          <p:nvPr/>
        </p:nvSpPr>
        <p:spPr>
          <a:xfrm>
            <a:off x="93276" y="1058440"/>
            <a:ext cx="2200684" cy="3959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2" algn="ctr">
              <a:spcBef>
                <a:spcPts val="1200"/>
              </a:spcBef>
            </a:pPr>
            <a:r>
              <a:rPr lang="pt-PT" sz="1600" b="1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One-off youth co-operation activities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or national NGOs (with partners)</a:t>
            </a:r>
            <a:endParaRPr lang="pt-P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youth meetings with a purpose that contribute to CoE priorities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solidFill>
                  <a:srgbClr val="0A4595"/>
                </a:solidFill>
                <a:cs typeface="Calibri" panose="020F0502020204030204" pitchFamily="34" charset="0"/>
              </a:rPr>
              <a:t>Min. 7 CoE countries represented, at least 75% are young people (15-30 years old)</a:t>
            </a:r>
            <a:endParaRPr lang="pt-PT" sz="1400" dirty="0">
              <a:solidFill>
                <a:srgbClr val="0A45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Multiplier effect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A17E5E-9968-EB55-9AFF-9C6F677470E1}"/>
              </a:ext>
            </a:extLst>
          </p:cNvPr>
          <p:cNvSpPr/>
          <p:nvPr/>
        </p:nvSpPr>
        <p:spPr>
          <a:xfrm>
            <a:off x="4713434" y="1058707"/>
            <a:ext cx="2042112" cy="3774549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20" name="ZoneTexte 3">
            <a:extLst>
              <a:ext uri="{FF2B5EF4-FFF2-40B4-BE49-F238E27FC236}">
                <a16:creationId xmlns:a16="http://schemas.microsoft.com/office/drawing/2014/main" id="{AA32D8EE-A15F-0684-4576-73A281F14200}"/>
              </a:ext>
            </a:extLst>
          </p:cNvPr>
          <p:cNvSpPr txBox="1"/>
          <p:nvPr/>
        </p:nvSpPr>
        <p:spPr>
          <a:xfrm>
            <a:off x="4638820" y="1055912"/>
            <a:ext cx="2149302" cy="366277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87312" algn="ctr">
              <a:spcBef>
                <a:spcPts val="1200"/>
              </a:spcBef>
            </a:pPr>
            <a:r>
              <a:rPr lang="pt-PT" sz="1600" b="1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 hoc initiatives on emerging needs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 or national NGOs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One-time initiatives or immediate response to specific needs/priorities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A4595"/>
                </a:solidFill>
                <a:cs typeface="Calibri" panose="020F0502020204030204" pitchFamily="34" charset="0"/>
              </a:rPr>
              <a:t>European dimension, innovative in thematic focus or approaches, local impact</a:t>
            </a:r>
            <a:endParaRPr lang="en-US" sz="1600" dirty="0">
              <a:solidFill>
                <a:srgbClr val="0A45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pt-PT" sz="2400" dirty="0">
              <a:latin typeface="Calibri Light" panose="020F030202020403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System Font Regular"/>
              <a:buChar char="‣"/>
            </a:pPr>
            <a:endParaRPr lang="pt-PT" sz="2400" dirty="0">
              <a:latin typeface="Calibri Light" panose="020F0302020204030204" pitchFamily="34" charset="0"/>
            </a:endParaRPr>
          </a:p>
          <a:p>
            <a:pPr algn="ctr">
              <a:spcBef>
                <a:spcPts val="1200"/>
              </a:spcBef>
            </a:pPr>
            <a:endParaRPr lang="pt-PT" sz="24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3E108E-16D3-9E5F-1808-253A5C5CFEE5}"/>
              </a:ext>
            </a:extLst>
          </p:cNvPr>
          <p:cNvSpPr/>
          <p:nvPr/>
        </p:nvSpPr>
        <p:spPr>
          <a:xfrm>
            <a:off x="6938074" y="1062393"/>
            <a:ext cx="2025388" cy="3770863"/>
          </a:xfrm>
          <a:prstGeom prst="rect">
            <a:avLst/>
          </a:prstGeom>
          <a:solidFill>
            <a:srgbClr val="C7E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23" name="ZoneTexte 3">
            <a:extLst>
              <a:ext uri="{FF2B5EF4-FFF2-40B4-BE49-F238E27FC236}">
                <a16:creationId xmlns:a16="http://schemas.microsoft.com/office/drawing/2014/main" id="{012E0023-DC74-BCA2-2EA2-A25EDD6D93BC}"/>
              </a:ext>
            </a:extLst>
          </p:cNvPr>
          <p:cNvSpPr txBox="1"/>
          <p:nvPr/>
        </p:nvSpPr>
        <p:spPr>
          <a:xfrm>
            <a:off x="6822979" y="1072327"/>
            <a:ext cx="2149302" cy="3662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7312" algn="ctr">
              <a:spcBef>
                <a:spcPts val="1200"/>
              </a:spcBef>
            </a:pPr>
            <a:r>
              <a:rPr lang="pt-PT" sz="1600" b="1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Structural grants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0A45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NGOs or networks (or emerging networks)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A4595"/>
                </a:solidFill>
                <a:cs typeface="Calibri" panose="020F0502020204030204" pitchFamily="34" charset="0"/>
              </a:rPr>
              <a:t>Part of general administrative costs </a:t>
            </a:r>
            <a:endParaRPr lang="en-US" sz="1600" dirty="0">
              <a:solidFill>
                <a:srgbClr val="0A45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A4595"/>
                </a:solidFill>
                <a:cs typeface="Calibri" panose="020F0502020204030204" pitchFamily="34" charset="0"/>
              </a:rPr>
              <a:t>Under certain eligibility conditions based on past collaboration</a:t>
            </a:r>
            <a:endParaRPr lang="en-US" sz="1600" dirty="0">
              <a:solidFill>
                <a:srgbClr val="0A45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pt-PT" sz="2400" dirty="0">
              <a:latin typeface="Calibri Light" panose="020F030202020403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System Font Regular"/>
              <a:buChar char="‣"/>
            </a:pPr>
            <a:endParaRPr lang="pt-PT" sz="2400" dirty="0">
              <a:latin typeface="Calibri Light" panose="020F0302020204030204" pitchFamily="34" charset="0"/>
            </a:endParaRPr>
          </a:p>
          <a:p>
            <a:pPr algn="ctr">
              <a:spcBef>
                <a:spcPts val="1200"/>
              </a:spcBef>
            </a:pPr>
            <a:endParaRPr lang="pt-PT" sz="24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28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13FE3-654E-7BC5-5B92-42A085861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E0C61-A9FF-2D64-050A-5C923A6A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77D88859-9EE1-BB9F-EB84-DA01C15F4D8E}"/>
              </a:ext>
            </a:extLst>
          </p:cNvPr>
          <p:cNvSpPr txBox="1">
            <a:spLocks/>
          </p:cNvSpPr>
          <p:nvPr/>
        </p:nvSpPr>
        <p:spPr bwMode="auto">
          <a:xfrm>
            <a:off x="3294743" y="0"/>
            <a:ext cx="5781671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Types of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project</a:t>
            </a: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grants</a:t>
            </a:r>
            <a:endParaRPr lang="fr-FR" sz="2400" dirty="0">
              <a:solidFill>
                <a:schemeClr val="bg1"/>
              </a:solidFill>
              <a:latin typeface="Myriad Pro" panose="020B0503030403020204" pitchFamily="34" charset="0"/>
              <a:ea typeface="Arial Narrow" charset="0"/>
              <a:cs typeface="Arial Narrow" charset="0"/>
            </a:endParaRP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3A66ED3C-776E-6B42-DE8E-BFB0CA33583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FDC81B6-50ED-178A-7E4B-8C35E0925D92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8B958A9-1BE3-E555-23AE-B3F68ED1FD81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9B9D003-7F7D-F31D-5240-F2FC1104A40F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3">
            <a:extLst>
              <a:ext uri="{FF2B5EF4-FFF2-40B4-BE49-F238E27FC236}">
                <a16:creationId xmlns:a16="http://schemas.microsoft.com/office/drawing/2014/main" id="{07B2B3DD-3AA1-9A57-E55C-FC7C06AA47A7}"/>
              </a:ext>
            </a:extLst>
          </p:cNvPr>
          <p:cNvSpPr txBox="1"/>
          <p:nvPr/>
        </p:nvSpPr>
        <p:spPr>
          <a:xfrm>
            <a:off x="212542" y="1058439"/>
            <a:ext cx="8772432" cy="37186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87312" algn="ctr">
              <a:spcBef>
                <a:spcPts val="1200"/>
              </a:spcBef>
            </a:pPr>
            <a:r>
              <a:rPr lang="pt-PT" sz="1600" b="1" dirty="0">
                <a:latin typeface="+mj-lt"/>
                <a:cs typeface="Calibri" panose="020F0502020204030204" pitchFamily="34" charset="0"/>
              </a:rPr>
              <a:t>1. International co-operation activities </a:t>
            </a:r>
            <a:r>
              <a:rPr lang="pt-PT" sz="1600" dirty="0">
                <a:latin typeface="+mj-lt"/>
                <a:cs typeface="Calibri" panose="020F0502020204030204" pitchFamily="34" charset="0"/>
              </a:rPr>
              <a:t>aimed at enhancing international understanding, solidarity and contribute to promotion of human rights and democracy, with a multiplier effect</a:t>
            </a:r>
          </a:p>
          <a:p>
            <a:pPr marL="373062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t-PT" sz="1400" b="1" dirty="0">
                <a:latin typeface="+mj-lt"/>
                <a:cs typeface="Calibri" panose="020F0502020204030204" pitchFamily="34" charset="0"/>
              </a:rPr>
              <a:t>One-off youth co-operation projects </a:t>
            </a:r>
            <a:r>
              <a:rPr lang="pt-PT" sz="1400" dirty="0">
                <a:latin typeface="+mj-lt"/>
                <a:cs typeface="Calibri" panose="020F0502020204030204" pitchFamily="34" charset="0"/>
              </a:rPr>
              <a:t>(primarily organising an international meeting of young people, for example youth camps, seminars, conferences, training courses or study visits)</a:t>
            </a:r>
          </a:p>
          <a:p>
            <a:pPr marL="830262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+mj-lt"/>
                <a:cs typeface="Calibri" panose="020F0502020204030204" pitchFamily="34" charset="0"/>
              </a:rPr>
              <a:t>Prepared and organised by either: an international youth NGO or network; a sub-regional network of youth NGOs; a partnership of at least 4 national youth NGOs or a partnership between a national youth NGO and an international youth NGO or network.</a:t>
            </a:r>
          </a:p>
          <a:p>
            <a:pPr marL="373062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t-PT" sz="1400" b="1" dirty="0">
                <a:latin typeface="+mj-lt"/>
              </a:rPr>
              <a:t>Long-term youth co-operation projects </a:t>
            </a:r>
            <a:r>
              <a:rPr lang="pt-PT" sz="1400" dirty="0">
                <a:latin typeface="+mj-lt"/>
              </a:rPr>
              <a:t>(include a combination of international meetings and other activities such as campaigns, advocacy projects, production of educational and other resources, research, support for local activities, etc).</a:t>
            </a:r>
          </a:p>
          <a:p>
            <a:pPr marL="830262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+mj-lt"/>
              </a:rPr>
              <a:t>Prepared and organised by an international youth NGO or youth network.</a:t>
            </a:r>
          </a:p>
          <a:p>
            <a:pPr marL="373062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pt-PT" sz="1600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938391-BCC2-9452-0193-3AFED6D61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2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ED6B-437E-EBA8-9CAC-B4CCEABD5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9E572A-BCA9-6C66-9567-6DFDCEA671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DD88E12B-1735-F295-AF50-6838C1FC71A9}"/>
              </a:ext>
            </a:extLst>
          </p:cNvPr>
          <p:cNvSpPr txBox="1">
            <a:spLocks/>
          </p:cNvSpPr>
          <p:nvPr/>
        </p:nvSpPr>
        <p:spPr bwMode="auto">
          <a:xfrm>
            <a:off x="4238045" y="0"/>
            <a:ext cx="4838369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Types of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project</a:t>
            </a: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grants</a:t>
            </a:r>
            <a:endParaRPr lang="fr-FR" sz="2400" dirty="0">
              <a:solidFill>
                <a:schemeClr val="bg1"/>
              </a:solidFill>
              <a:latin typeface="Myriad Pro" panose="020B0503030403020204" pitchFamily="34" charset="0"/>
              <a:ea typeface="Arial Narrow" charset="0"/>
              <a:cs typeface="Arial Narrow" charset="0"/>
            </a:endParaRP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9F87C60F-612C-E53E-D0AE-20A2E47CC7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692764D-C0F8-FA73-B866-B29A4A7723C9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16A27A2-0FC0-1C40-0E2B-BFFB805AF841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5587592-A20D-DBF0-8D3C-D6510B50C363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3">
            <a:extLst>
              <a:ext uri="{FF2B5EF4-FFF2-40B4-BE49-F238E27FC236}">
                <a16:creationId xmlns:a16="http://schemas.microsoft.com/office/drawing/2014/main" id="{CB475915-4304-2BC3-C490-F3FDD29B28E2}"/>
              </a:ext>
            </a:extLst>
          </p:cNvPr>
          <p:cNvSpPr txBox="1"/>
          <p:nvPr/>
        </p:nvSpPr>
        <p:spPr>
          <a:xfrm>
            <a:off x="393384" y="1063676"/>
            <a:ext cx="8377036" cy="366277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/>
          <a:p>
            <a:pPr marL="87312" algn="ctr">
              <a:spcBef>
                <a:spcPts val="1200"/>
              </a:spcBef>
            </a:pPr>
            <a:r>
              <a:rPr lang="pt-PT" sz="1600" b="1" dirty="0">
                <a:latin typeface="+mj-lt"/>
                <a:cs typeface="Calibri" panose="020F0502020204030204" pitchFamily="34" charset="0"/>
              </a:rPr>
              <a:t>2. Ad hoc initiatives to address emerging needs, priorities and societal phenomena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t-PT" sz="1400" dirty="0">
                <a:latin typeface="+mj-lt"/>
                <a:cs typeface="Calibri" panose="020F0502020204030204" pitchFamily="34" charset="0"/>
              </a:rPr>
              <a:t>One-time initiatives – or immediate responses – of young people to specific emerging needs or priorities that relate to young people’s living conditions or broader societal phenomena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  <a:cs typeface="Calibri" panose="020F0502020204030204" pitchFamily="34" charset="0"/>
              </a:rPr>
              <a:t>Aims to reach one or several of the following objectives: </a:t>
            </a:r>
          </a:p>
          <a:p>
            <a:pPr marL="887412" lvl="1" indent="-342900">
              <a:spcBef>
                <a:spcPts val="1200"/>
              </a:spcBef>
              <a:buFont typeface="Calibri Light" panose="020F0302020204030204" pitchFamily="34" charset="0"/>
              <a:buChar char="−"/>
            </a:pPr>
            <a:r>
              <a:rPr lang="pt-PT" sz="1400" dirty="0">
                <a:latin typeface="+mj-lt"/>
              </a:rPr>
              <a:t>Encourage new forms of youth participation and organisation</a:t>
            </a:r>
          </a:p>
          <a:p>
            <a:pPr marL="887412" lvl="1" indent="-342900">
              <a:spcBef>
                <a:spcPts val="1200"/>
              </a:spcBef>
              <a:buFont typeface="Calibri Light" panose="020F0302020204030204" pitchFamily="34" charset="0"/>
              <a:buChar char="−"/>
            </a:pPr>
            <a:r>
              <a:rPr lang="pt-PT" sz="1400" dirty="0">
                <a:latin typeface="+mj-lt"/>
              </a:rPr>
              <a:t>Support young people (in particular experiencing exclusion, marginalisation and discrimination) to find ways of addressing the challenges facing them and meeting their own aspirations</a:t>
            </a:r>
          </a:p>
          <a:p>
            <a:pPr marL="887412" lvl="1" indent="-342900">
              <a:spcBef>
                <a:spcPts val="1200"/>
              </a:spcBef>
              <a:buFont typeface="Calibri Light" panose="020F0302020204030204" pitchFamily="34" charset="0"/>
              <a:buChar char="−"/>
            </a:pPr>
            <a:r>
              <a:rPr lang="pt-PT" sz="1400" dirty="0">
                <a:latin typeface="+mj-lt"/>
              </a:rPr>
              <a:t>Contributing to social cohesion, in particular by fighting exclusion</a:t>
            </a:r>
          </a:p>
          <a:p>
            <a:pPr marL="887412" lvl="1" indent="-342900">
              <a:spcBef>
                <a:spcPts val="1200"/>
              </a:spcBef>
              <a:buFont typeface="Calibri Light" panose="020F0302020204030204" pitchFamily="34" charset="0"/>
              <a:buChar char="−"/>
            </a:pPr>
            <a:r>
              <a:rPr lang="pt-PT" sz="1400" dirty="0">
                <a:latin typeface="+mj-lt"/>
              </a:rPr>
              <a:t>Addressing societal challenges and phnomena affecting young people.</a:t>
            </a:r>
          </a:p>
          <a:p>
            <a:pPr marL="269875" indent="-26987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+mj-lt"/>
              </a:rPr>
              <a:t>Has a European dimension, innovative in terms of thematic focus or methodology, and an impact for young people at local level.</a:t>
            </a:r>
          </a:p>
          <a:p>
            <a:pPr marL="269875" indent="-26987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+mj-lt"/>
              </a:rPr>
              <a:t>Prepared and organised by </a:t>
            </a:r>
            <a:r>
              <a:rPr lang="pt-PT" sz="1400" b="1" dirty="0">
                <a:latin typeface="+mj-lt"/>
              </a:rPr>
              <a:t>local</a:t>
            </a:r>
            <a:r>
              <a:rPr lang="pt-PT" sz="1400" dirty="0">
                <a:latin typeface="+mj-lt"/>
              </a:rPr>
              <a:t> or </a:t>
            </a:r>
            <a:r>
              <a:rPr lang="pt-PT" sz="1400" b="1" dirty="0">
                <a:latin typeface="+mj-lt"/>
              </a:rPr>
              <a:t>national</a:t>
            </a:r>
            <a:r>
              <a:rPr lang="pt-PT" sz="1400" dirty="0">
                <a:latin typeface="+mj-lt"/>
              </a:rPr>
              <a:t> youth NGOs.</a:t>
            </a:r>
          </a:p>
          <a:p>
            <a:pPr marL="342900" indent="-342900" algn="ctr">
              <a:spcBef>
                <a:spcPts val="1200"/>
              </a:spcBef>
              <a:buFont typeface="System Font Regular"/>
              <a:buChar char="‣"/>
            </a:pPr>
            <a:endParaRPr lang="pt-PT" sz="1600" dirty="0">
              <a:latin typeface="+mj-lt"/>
            </a:endParaRPr>
          </a:p>
          <a:p>
            <a:pPr algn="ctr">
              <a:spcBef>
                <a:spcPts val="1200"/>
              </a:spcBef>
            </a:pPr>
            <a:endParaRPr lang="pt-PT" sz="1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7F7841-5FD0-A919-6E2B-B8DCC56A1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9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76E5E-5C92-8200-9506-05DFD5DA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2F794-1424-2D13-EAF6-AB98910ADF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002C246E-0571-E5C4-9041-30B89DEA83AF}"/>
              </a:ext>
            </a:extLst>
          </p:cNvPr>
          <p:cNvSpPr txBox="1">
            <a:spLocks/>
          </p:cNvSpPr>
          <p:nvPr/>
        </p:nvSpPr>
        <p:spPr bwMode="auto">
          <a:xfrm>
            <a:off x="4182387" y="0"/>
            <a:ext cx="4894028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Types of </a:t>
            </a:r>
            <a:r>
              <a:rPr lang="fr-FR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structural </a:t>
            </a:r>
            <a:r>
              <a:rPr lang="fr-FR" sz="2400" b="1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grants</a:t>
            </a:r>
            <a:endParaRPr lang="fr-FR" sz="2400" dirty="0">
              <a:solidFill>
                <a:schemeClr val="bg1"/>
              </a:solidFill>
              <a:latin typeface="Myriad Pro" panose="020B0503030403020204" pitchFamily="34" charset="0"/>
              <a:ea typeface="Arial Narrow" charset="0"/>
              <a:cs typeface="Arial Narrow" charset="0"/>
            </a:endParaRP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F1B4FB2F-98D4-4185-A628-7BA5437CB6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8E9CD6A-5405-546E-BB41-67C12AAF1BBE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875D373-4D12-2ACD-A81C-6DF5554419B9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299A978-E2DF-3810-B392-C6442DD89B2D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3">
            <a:extLst>
              <a:ext uri="{FF2B5EF4-FFF2-40B4-BE49-F238E27FC236}">
                <a16:creationId xmlns:a16="http://schemas.microsoft.com/office/drawing/2014/main" id="{AA32D8EE-A15F-0684-4576-73A281F14200}"/>
              </a:ext>
            </a:extLst>
          </p:cNvPr>
          <p:cNvSpPr txBox="1"/>
          <p:nvPr/>
        </p:nvSpPr>
        <p:spPr>
          <a:xfrm>
            <a:off x="544664" y="1030390"/>
            <a:ext cx="8205635" cy="330665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87312" algn="ctr">
              <a:spcBef>
                <a:spcPts val="1200"/>
              </a:spcBef>
            </a:pPr>
            <a:r>
              <a:rPr lang="pt-PT" dirty="0">
                <a:latin typeface="Calibri Light" panose="020F0302020204030204" pitchFamily="34" charset="0"/>
              </a:rPr>
              <a:t>Cover part of administrative costs for running activities</a:t>
            </a:r>
            <a:endParaRPr lang="pt-PT" dirty="0">
              <a:latin typeface="+mj-lt"/>
              <a:cs typeface="Calibri" panose="020F0502020204030204" pitchFamily="34" charset="0"/>
            </a:endParaRPr>
          </a:p>
          <a:p>
            <a:pPr marL="430212" indent="-342900">
              <a:spcBef>
                <a:spcPts val="1200"/>
              </a:spcBef>
              <a:buFont typeface="+mj-lt"/>
              <a:buAutoNum type="arabicPeriod"/>
            </a:pPr>
            <a:r>
              <a:rPr lang="pt-PT" sz="1600" dirty="0">
                <a:latin typeface="+mj-lt"/>
                <a:cs typeface="Calibri" panose="020F0502020204030204" pitchFamily="34" charset="0"/>
              </a:rPr>
              <a:t>To </a:t>
            </a:r>
            <a:r>
              <a:rPr lang="pt-PT" sz="1600" b="1" dirty="0">
                <a:latin typeface="+mj-lt"/>
                <a:cs typeface="Calibri" panose="020F0502020204030204" pitchFamily="34" charset="0"/>
              </a:rPr>
              <a:t>international youth NGOs or networks </a:t>
            </a:r>
            <a:r>
              <a:rPr lang="pt-PT" sz="1600" dirty="0">
                <a:latin typeface="+mj-lt"/>
                <a:cs typeface="Calibri" panose="020F0502020204030204" pitchFamily="34" charset="0"/>
              </a:rPr>
              <a:t>(at least </a:t>
            </a:r>
            <a:r>
              <a:rPr lang="pt-PT" sz="1600" b="1" dirty="0">
                <a:latin typeface="+mj-lt"/>
                <a:cs typeface="Calibri" panose="020F0502020204030204" pitchFamily="34" charset="0"/>
              </a:rPr>
              <a:t>7</a:t>
            </a:r>
            <a:r>
              <a:rPr lang="pt-PT" sz="1600" dirty="0">
                <a:latin typeface="+mj-lt"/>
                <a:cs typeface="Calibri" panose="020F0502020204030204" pitchFamily="34" charset="0"/>
              </a:rPr>
              <a:t> member organisations) (</a:t>
            </a:r>
            <a:r>
              <a:rPr lang="pt-PT" sz="1600" b="1" dirty="0">
                <a:latin typeface="+mj-lt"/>
                <a:cs typeface="Calibri" panose="020F0502020204030204" pitchFamily="34" charset="0"/>
              </a:rPr>
              <a:t>two-year grant</a:t>
            </a:r>
            <a:r>
              <a:rPr lang="pt-PT" sz="1600" dirty="0">
                <a:latin typeface="+mj-lt"/>
                <a:cs typeface="Calibri" panose="020F0502020204030204" pitchFamily="34" charset="0"/>
              </a:rPr>
              <a:t>)</a:t>
            </a:r>
          </a:p>
          <a:p>
            <a:pPr marL="263525" indent="-1762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600" dirty="0" err="1">
                <a:latin typeface="+mj-lt"/>
                <a:cs typeface="Calibri" panose="020F0502020204030204" pitchFamily="34" charset="0"/>
              </a:rPr>
              <a:t>Based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on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past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collaboration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either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with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EYF (at least </a:t>
            </a:r>
            <a:r>
              <a:rPr lang="fr-FR" sz="1600" b="1" dirty="0" err="1">
                <a:latin typeface="+mj-lt"/>
                <a:cs typeface="Calibri" panose="020F0502020204030204" pitchFamily="34" charset="0"/>
              </a:rPr>
              <a:t>three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international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co-operation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activities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funded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in the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past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</a:t>
            </a:r>
            <a:r>
              <a:rPr lang="fr-FR" sz="1600" b="1" dirty="0" err="1">
                <a:latin typeface="+mj-lt"/>
                <a:cs typeface="Calibri" panose="020F0502020204030204" pitchFamily="34" charset="0"/>
              </a:rPr>
              <a:t>three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years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) or the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annual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programme of the European 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Youth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Centers (</a:t>
            </a:r>
            <a:r>
              <a:rPr lang="fr-FR" sz="1600" dirty="0" err="1">
                <a:latin typeface="+mj-lt"/>
                <a:cs typeface="Calibri" panose="020F0502020204030204" pitchFamily="34" charset="0"/>
              </a:rPr>
              <a:t>study</a:t>
            </a:r>
            <a:r>
              <a:rPr lang="fr-FR" sz="1600" dirty="0">
                <a:latin typeface="+mj-lt"/>
                <a:cs typeface="Calibri" panose="020F0502020204030204" pitchFamily="34" charset="0"/>
              </a:rPr>
              <a:t> sessions)</a:t>
            </a:r>
          </a:p>
          <a:p>
            <a:pPr marL="87312">
              <a:spcBef>
                <a:spcPts val="1200"/>
              </a:spcBef>
            </a:pPr>
            <a:r>
              <a:rPr lang="pt-PT" sz="1600" dirty="0">
                <a:latin typeface="+mj-lt"/>
                <a:cs typeface="Calibri" panose="020F0502020204030204" pitchFamily="34" charset="0"/>
              </a:rPr>
              <a:t>2.    To </a:t>
            </a:r>
            <a:r>
              <a:rPr lang="pt-PT" sz="1600" b="1" dirty="0">
                <a:latin typeface="+mj-lt"/>
                <a:cs typeface="Calibri" panose="020F0502020204030204" pitchFamily="34" charset="0"/>
              </a:rPr>
              <a:t>emerging international youth NGOs or networks </a:t>
            </a:r>
            <a:r>
              <a:rPr lang="pt-PT" sz="1600" dirty="0">
                <a:latin typeface="+mj-lt"/>
                <a:cs typeface="Calibri" panose="020F0502020204030204" pitchFamily="34" charset="0"/>
              </a:rPr>
              <a:t>(at least </a:t>
            </a:r>
            <a:r>
              <a:rPr lang="pt-PT" sz="1600" b="1" dirty="0">
                <a:latin typeface="+mj-lt"/>
                <a:cs typeface="Calibri" panose="020F0502020204030204" pitchFamily="34" charset="0"/>
              </a:rPr>
              <a:t>4</a:t>
            </a:r>
            <a:r>
              <a:rPr lang="pt-PT" sz="1600" dirty="0">
                <a:latin typeface="+mj-lt"/>
                <a:cs typeface="Calibri" panose="020F0502020204030204" pitchFamily="34" charset="0"/>
              </a:rPr>
              <a:t> member organisations) aiming to establish a European/international platform, including a secretariat function (</a:t>
            </a:r>
            <a:r>
              <a:rPr lang="pt-PT" sz="1600" b="1" dirty="0">
                <a:latin typeface="+mj-lt"/>
                <a:cs typeface="Calibri" panose="020F0502020204030204" pitchFamily="34" charset="0"/>
              </a:rPr>
              <a:t>one-year grant</a:t>
            </a:r>
            <a:r>
              <a:rPr lang="pt-PT" sz="1600" dirty="0">
                <a:latin typeface="+mj-lt"/>
                <a:cs typeface="Calibri" panose="020F0502020204030204" pitchFamily="34" charset="0"/>
              </a:rPr>
              <a:t>)</a:t>
            </a:r>
          </a:p>
          <a:p>
            <a:pPr marL="37306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Based on past collaboration either with EYF (at least </a:t>
            </a:r>
            <a:r>
              <a:rPr lang="en-US" sz="1600" b="1" dirty="0">
                <a:latin typeface="+mj-lt"/>
                <a:cs typeface="Calibri" panose="020F0502020204030204" pitchFamily="34" charset="0"/>
              </a:rPr>
              <a:t>one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 international co-operation activity in the past </a:t>
            </a:r>
            <a:r>
              <a:rPr lang="en-US" sz="1600" b="1" dirty="0">
                <a:latin typeface="+mj-lt"/>
                <a:cs typeface="Calibri" panose="020F0502020204030204" pitchFamily="34" charset="0"/>
              </a:rPr>
              <a:t>two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 years) or the annual programme of the European Youth Centers (study session)</a:t>
            </a:r>
          </a:p>
          <a:p>
            <a:pPr marL="37306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pt-PT" sz="1600" dirty="0">
              <a:cs typeface="Calibri" panose="020F050202020403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System Font Regular"/>
              <a:buChar char="‣"/>
            </a:pPr>
            <a:endParaRPr lang="pt-PT" sz="2400" dirty="0">
              <a:latin typeface="Calibri Light" panose="020F0302020204030204" pitchFamily="34" charset="0"/>
            </a:endParaRPr>
          </a:p>
          <a:p>
            <a:pPr algn="ctr">
              <a:spcBef>
                <a:spcPts val="1200"/>
              </a:spcBef>
            </a:pPr>
            <a:endParaRPr lang="pt-PT" sz="24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46CADA-5DF2-0749-BBDE-BDDDF9AC9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5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E4EFD-395F-8C71-A9F6-3B8D66019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66171F-9286-DB26-2329-D899130908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355D3DED-40AD-0768-3E28-C280FF0BBB32}"/>
              </a:ext>
            </a:extLst>
          </p:cNvPr>
          <p:cNvSpPr txBox="1">
            <a:spLocks/>
          </p:cNvSpPr>
          <p:nvPr/>
        </p:nvSpPr>
        <p:spPr bwMode="auto">
          <a:xfrm>
            <a:off x="3294743" y="0"/>
            <a:ext cx="5781671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GB" sz="2400" noProof="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Equal Access Fund</a:t>
            </a: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BF9C5A15-1D23-4A5A-7FAE-C10106FA9E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0473AF0-80A5-EB27-E174-A0405B0B0760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DB92077-0F89-23AD-AFBC-1EFAC6E493AB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BA1F9B2-BFE2-64E2-1AD2-16CFB7B057D3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3">
            <a:extLst>
              <a:ext uri="{FF2B5EF4-FFF2-40B4-BE49-F238E27FC236}">
                <a16:creationId xmlns:a16="http://schemas.microsoft.com/office/drawing/2014/main" id="{8E639B8E-628C-9838-DD44-8420210E8D60}"/>
              </a:ext>
            </a:extLst>
          </p:cNvPr>
          <p:cNvSpPr txBox="1"/>
          <p:nvPr/>
        </p:nvSpPr>
        <p:spPr>
          <a:xfrm>
            <a:off x="212542" y="1058439"/>
            <a:ext cx="8772432" cy="371860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373062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A fund to enhance the accessibility and inclusion of people with disabilities in the EYF-funded projects</a:t>
            </a:r>
          </a:p>
          <a:p>
            <a:pPr marL="373062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Disability compensation or reasonable adjustment in the form of a grant top-up (maximum 10% of the awarded grant amount) for disability-related support or health-related support.</a:t>
            </a:r>
          </a:p>
          <a:p>
            <a:pPr marL="373062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More information can be found here: </a:t>
            </a:r>
            <a:r>
              <a:rPr lang="fr-FR" dirty="0" err="1">
                <a:hlinkClick r:id="rId3"/>
              </a:rPr>
              <a:t>Thematic</a:t>
            </a:r>
            <a:r>
              <a:rPr lang="fr-FR" dirty="0">
                <a:hlinkClick r:id="rId3"/>
              </a:rPr>
              <a:t> </a:t>
            </a:r>
            <a:r>
              <a:rPr lang="fr-FR" dirty="0" err="1">
                <a:hlinkClick r:id="rId3"/>
              </a:rPr>
              <a:t>resource</a:t>
            </a:r>
            <a:r>
              <a:rPr lang="fr-FR" dirty="0">
                <a:hlinkClick r:id="rId3"/>
              </a:rPr>
              <a:t> on </a:t>
            </a:r>
            <a:r>
              <a:rPr lang="fr-FR" dirty="0" err="1">
                <a:hlinkClick r:id="rId3"/>
              </a:rPr>
              <a:t>accessibility</a:t>
            </a:r>
            <a:r>
              <a:rPr lang="fr-FR" dirty="0">
                <a:hlinkClick r:id="rId3"/>
              </a:rPr>
              <a:t> – the </a:t>
            </a:r>
            <a:r>
              <a:rPr lang="fr-FR" dirty="0" err="1">
                <a:hlinkClick r:id="rId3"/>
              </a:rPr>
              <a:t>Equal</a:t>
            </a:r>
            <a:r>
              <a:rPr lang="fr-FR" dirty="0">
                <a:hlinkClick r:id="rId3"/>
              </a:rPr>
              <a:t> Access </a:t>
            </a:r>
            <a:r>
              <a:rPr lang="fr-FR" dirty="0" err="1">
                <a:hlinkClick r:id="rId3"/>
              </a:rPr>
              <a:t>Fund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0B4DA9-DA8A-3539-4630-D2C186F23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8427C-6B49-DE29-71AD-6521E07B7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D74AD7-C240-AEE7-1A70-126BF35C2C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5F7DBA37-B8F6-0DBC-E4EF-07FCD45ED628}"/>
              </a:ext>
            </a:extLst>
          </p:cNvPr>
          <p:cNvSpPr txBox="1">
            <a:spLocks/>
          </p:cNvSpPr>
          <p:nvPr/>
        </p:nvSpPr>
        <p:spPr bwMode="auto">
          <a:xfrm>
            <a:off x="4182387" y="0"/>
            <a:ext cx="4894028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What if I need </a:t>
            </a:r>
            <a:r>
              <a:rPr lang="en-US" sz="2400" b="1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support</a:t>
            </a:r>
            <a:r>
              <a:rPr lang="en-US" sz="2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?</a:t>
            </a: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FC1D64E7-F0E6-2EF0-A1EA-12B7CF612CC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12D2C54-45DA-6B3C-DB9F-1F64F56B27C5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29343E6-337D-216F-1D5A-2BCC5595AD73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C6A3F63-1232-30A6-64F5-B58F2FE74DF8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3">
            <a:extLst>
              <a:ext uri="{FF2B5EF4-FFF2-40B4-BE49-F238E27FC236}">
                <a16:creationId xmlns:a16="http://schemas.microsoft.com/office/drawing/2014/main" id="{03DC655A-7ED9-DF9E-20E4-356A74E5E53C}"/>
              </a:ext>
            </a:extLst>
          </p:cNvPr>
          <p:cNvSpPr txBox="1"/>
          <p:nvPr/>
        </p:nvSpPr>
        <p:spPr>
          <a:xfrm>
            <a:off x="544664" y="1030391"/>
            <a:ext cx="8205635" cy="374665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 EYF </a:t>
            </a: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supports youth organisations 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in </a:t>
            </a: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building their capacities 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and </a:t>
            </a: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ensuring information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for them to apply for EYF grants. </a:t>
            </a:r>
          </a:p>
          <a:p>
            <a:endParaRPr lang="en-GB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Type of support that the EYF can provide:</a:t>
            </a:r>
            <a:endParaRPr lang="fr-FR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Digital Open Desk 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of the EYF on any question related to the EYF. Check the EYF website for the schedule of the Digital Open Desk.</a:t>
            </a:r>
            <a:endParaRPr lang="fr-FR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Onboarding meetings 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for </a:t>
            </a: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new members, representatives, project teams 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of grantee organisations – </a:t>
            </a:r>
            <a:r>
              <a:rPr lang="en-GB" u="sng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upon request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fr-FR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Information sessions on EYF calls for proposals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, regularly organised when a new call for proposals is launched.</a:t>
            </a:r>
            <a:endParaRPr lang="fr-FR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Thematic workshops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, such as on financial reporting, etc.</a:t>
            </a:r>
            <a:endParaRPr lang="fr-FR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Inception sessions for grantee organisations 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upon starting the grant implementation.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Field visits</a:t>
            </a:r>
            <a:endParaRPr lang="fr-FR" b="1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Advice for grantee organisations </a:t>
            </a:r>
            <a:r>
              <a:rPr lang="en-GB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lang="en-GB" u="sng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upon </a:t>
            </a:r>
            <a:r>
              <a:rPr lang="en-GB" u="sng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request</a:t>
            </a:r>
            <a:r>
              <a:rPr lang="en-GB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pt-PT" sz="1600" dirty="0"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60AFC1-E7F1-3FED-B49F-4AB50AD7B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2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658B4-7393-D6B9-5819-BD89616EE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64B698-E74F-5B0C-86E6-F091E5F1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9484"/>
            <a:ext cx="9144000" cy="666750"/>
          </a:xfrm>
          <a:prstGeom prst="rect">
            <a:avLst/>
          </a:prstGeom>
        </p:spPr>
      </p:pic>
      <p:sp>
        <p:nvSpPr>
          <p:cNvPr id="12290" name="Titre 2">
            <a:extLst>
              <a:ext uri="{FF2B5EF4-FFF2-40B4-BE49-F238E27FC236}">
                <a16:creationId xmlns:a16="http://schemas.microsoft.com/office/drawing/2014/main" id="{EB8404ED-E2C9-97A9-9A62-F99CC0D535E9}"/>
              </a:ext>
            </a:extLst>
          </p:cNvPr>
          <p:cNvSpPr txBox="1">
            <a:spLocks/>
          </p:cNvSpPr>
          <p:nvPr/>
        </p:nvSpPr>
        <p:spPr bwMode="auto">
          <a:xfrm>
            <a:off x="4861602" y="0"/>
            <a:ext cx="4214812" cy="67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fr-FR" sz="1400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Where</a:t>
            </a:r>
            <a:r>
              <a:rPr lang="fr-FR" sz="1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can </a:t>
            </a:r>
            <a:r>
              <a:rPr lang="fr-FR" sz="1400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you</a:t>
            </a:r>
            <a:r>
              <a:rPr lang="fr-FR" sz="1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</a:t>
            </a:r>
            <a:r>
              <a:rPr lang="fr-FR" sz="1400" dirty="0" err="1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find</a:t>
            </a:r>
            <a:r>
              <a:rPr lang="fr-FR" sz="1400" dirty="0">
                <a:solidFill>
                  <a:schemeClr val="bg1"/>
                </a:solidFill>
                <a:latin typeface="Myriad Pro" panose="020B0503030403020204" pitchFamily="34" charset="0"/>
                <a:ea typeface="Arial Narrow" charset="0"/>
                <a:cs typeface="Arial Narrow" charset="0"/>
              </a:rPr>
              <a:t> out more information? </a:t>
            </a:r>
          </a:p>
        </p:txBody>
      </p:sp>
      <p:sp>
        <p:nvSpPr>
          <p:cNvPr id="12292" name="Espace réservé du numéro de diapositive 5">
            <a:extLst>
              <a:ext uri="{FF2B5EF4-FFF2-40B4-BE49-F238E27FC236}">
                <a16:creationId xmlns:a16="http://schemas.microsoft.com/office/drawing/2014/main" id="{7DD0E4E2-C302-D1FC-3DCA-13367247CD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750300" y="4745038"/>
            <a:ext cx="39370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9CF19A-7161-413F-9287-4C992689AB01}" type="slidenum">
              <a:rPr lang="fr-FR" altLang="fr-FR" sz="1000" smtClean="0">
                <a:solidFill>
                  <a:srgbClr val="898989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fr-FR" altLang="fr-FR" sz="1000" dirty="0">
              <a:solidFill>
                <a:srgbClr val="898989"/>
              </a:solidFill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16C718B-9CA8-E34D-A1D2-CE4EF06C59AA}"/>
              </a:ext>
            </a:extLst>
          </p:cNvPr>
          <p:cNvCxnSpPr>
            <a:cxnSpLocks/>
          </p:cNvCxnSpPr>
          <p:nvPr/>
        </p:nvCxnSpPr>
        <p:spPr>
          <a:xfrm>
            <a:off x="564469" y="2374663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9282B8B-9A2E-997A-6072-66210EE80907}"/>
              </a:ext>
            </a:extLst>
          </p:cNvPr>
          <p:cNvCxnSpPr>
            <a:cxnSpLocks/>
          </p:cNvCxnSpPr>
          <p:nvPr/>
        </p:nvCxnSpPr>
        <p:spPr>
          <a:xfrm>
            <a:off x="564469" y="2998960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750A95A-A0F3-E88C-EA7C-4CC229D385C0}"/>
              </a:ext>
            </a:extLst>
          </p:cNvPr>
          <p:cNvCxnSpPr>
            <a:cxnSpLocks/>
          </p:cNvCxnSpPr>
          <p:nvPr/>
        </p:nvCxnSpPr>
        <p:spPr>
          <a:xfrm>
            <a:off x="564469" y="3601705"/>
            <a:ext cx="8034866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0">
            <a:extLst>
              <a:ext uri="{FF2B5EF4-FFF2-40B4-BE49-F238E27FC236}">
                <a16:creationId xmlns:a16="http://schemas.microsoft.com/office/drawing/2014/main" id="{F9A99A25-8B1D-B58F-A257-CD5FFC806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725" y="2033038"/>
            <a:ext cx="6767513" cy="2187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2400" dirty="0">
                <a:solidFill>
                  <a:srgbClr val="129FC4"/>
                </a:solidFill>
              </a:rPr>
              <a:t> </a:t>
            </a:r>
            <a:r>
              <a:rPr lang="en-GB" sz="2400" dirty="0">
                <a:solidFill>
                  <a:srgbClr val="0D347D"/>
                </a:solidFill>
              </a:rPr>
              <a:t>website – </a:t>
            </a:r>
            <a:r>
              <a:rPr lang="en-GB" sz="2400" b="1" dirty="0">
                <a:solidFill>
                  <a:srgbClr val="0D347D"/>
                </a:solidFill>
              </a:rPr>
              <a:t>eyf.coe.int </a:t>
            </a:r>
          </a:p>
          <a:p>
            <a:pPr algn="ctr"/>
            <a:r>
              <a:rPr lang="en-GB" sz="2400" b="1" dirty="0">
                <a:solidFill>
                  <a:srgbClr val="0D347D"/>
                </a:solidFill>
              </a:rPr>
              <a:t>             </a:t>
            </a:r>
            <a:r>
              <a:rPr lang="en-GB" sz="2400" dirty="0">
                <a:solidFill>
                  <a:srgbClr val="0D347D"/>
                </a:solidFill>
              </a:rPr>
              <a:t>granting system – </a:t>
            </a:r>
            <a:r>
              <a:rPr lang="en-GB" sz="2400" b="1" dirty="0">
                <a:solidFill>
                  <a:srgbClr val="0D347D"/>
                </a:solidFill>
              </a:rPr>
              <a:t>support4youth.coe.int</a:t>
            </a:r>
          </a:p>
          <a:p>
            <a:pPr algn="ctr"/>
            <a:r>
              <a:rPr lang="en-GB" sz="2400" b="1" dirty="0">
                <a:solidFill>
                  <a:srgbClr val="129FC4"/>
                </a:solidFill>
                <a:hlinkClick r:id="rId3"/>
              </a:rPr>
              <a:t>eyf@coe.int</a:t>
            </a:r>
            <a:r>
              <a:rPr lang="en-GB" sz="2400" b="1" dirty="0">
                <a:solidFill>
                  <a:srgbClr val="129FC4"/>
                </a:solidFill>
              </a:rPr>
              <a:t> </a:t>
            </a:r>
          </a:p>
          <a:p>
            <a:pPr algn="ctr">
              <a:lnSpc>
                <a:spcPts val="2600"/>
              </a:lnSpc>
            </a:pPr>
            <a:r>
              <a:rPr lang="en-GB" sz="2000" i="1" dirty="0">
                <a:solidFill>
                  <a:srgbClr val="0D347D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@YouthCOE </a:t>
            </a:r>
            <a:br>
              <a:rPr lang="en-GB" sz="2000" i="1" dirty="0">
                <a:solidFill>
                  <a:srgbClr val="0D347D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GB" sz="2000" i="1" dirty="0">
                <a:solidFill>
                  <a:srgbClr val="0D347D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@coe_youth </a:t>
            </a:r>
            <a:br>
              <a:rPr lang="en-GB" sz="2000" i="1" dirty="0">
                <a:solidFill>
                  <a:srgbClr val="0D347D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GB" sz="2000" i="1" dirty="0">
                <a:solidFill>
                  <a:srgbClr val="0D347D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@youth-council-of-europe-action </a:t>
            </a:r>
            <a:endParaRPr lang="en-GB" sz="1400" b="1" dirty="0">
              <a:solidFill>
                <a:srgbClr val="0D347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89DE11-74FF-8976-2054-B847B5001677}"/>
              </a:ext>
            </a:extLst>
          </p:cNvPr>
          <p:cNvSpPr txBox="1"/>
          <p:nvPr/>
        </p:nvSpPr>
        <p:spPr>
          <a:xfrm>
            <a:off x="2206641" y="919263"/>
            <a:ext cx="4869680" cy="739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2800" b="1" dirty="0">
                <a:solidFill>
                  <a:srgbClr val="0D347D"/>
                </a:solidFill>
                <a:latin typeface="Calibri" panose="020F0502020204030204" pitchFamily="34" charset="0"/>
              </a:rPr>
              <a:t>STAY TUNED FOR OPEN CALLS</a:t>
            </a:r>
          </a:p>
        </p:txBody>
      </p:sp>
      <p:pic>
        <p:nvPicPr>
          <p:cNvPr id="4" name="Graphic 3" descr="Internet with solid fill">
            <a:extLst>
              <a:ext uri="{FF2B5EF4-FFF2-40B4-BE49-F238E27FC236}">
                <a16:creationId xmlns:a16="http://schemas.microsoft.com/office/drawing/2014/main" id="{DE4F247F-55CB-7156-E9C1-2AAAD0734E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5886" y="2094891"/>
            <a:ext cx="422366" cy="422366"/>
          </a:xfrm>
          <a:prstGeom prst="rect">
            <a:avLst/>
          </a:prstGeom>
        </p:spPr>
      </p:pic>
      <p:pic>
        <p:nvPicPr>
          <p:cNvPr id="13" name="Graphic 12" descr="Wallet with solid fill">
            <a:extLst>
              <a:ext uri="{FF2B5EF4-FFF2-40B4-BE49-F238E27FC236}">
                <a16:creationId xmlns:a16="http://schemas.microsoft.com/office/drawing/2014/main" id="{14014467-9FB1-490F-7DF1-81460B0877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15886" y="2443253"/>
            <a:ext cx="422366" cy="422366"/>
          </a:xfrm>
          <a:prstGeom prst="rect">
            <a:avLst/>
          </a:prstGeom>
        </p:spPr>
      </p:pic>
      <p:pic>
        <p:nvPicPr>
          <p:cNvPr id="15" name="Graphic 14" descr="Envelope with solid fill">
            <a:extLst>
              <a:ext uri="{FF2B5EF4-FFF2-40B4-BE49-F238E27FC236}">
                <a16:creationId xmlns:a16="http://schemas.microsoft.com/office/drawing/2014/main" id="{1441C289-769B-543C-2F56-EB15F6E29B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15887" y="2797064"/>
            <a:ext cx="422366" cy="422366"/>
          </a:xfrm>
          <a:prstGeom prst="rect">
            <a:avLst/>
          </a:prstGeom>
        </p:spPr>
      </p:pic>
      <p:pic>
        <p:nvPicPr>
          <p:cNvPr id="17" name="Picture 16" descr="A blue circle with a white letter f in it&#10;&#10;AI-generated content may be incorrect.">
            <a:extLst>
              <a:ext uri="{FF2B5EF4-FFF2-40B4-BE49-F238E27FC236}">
                <a16:creationId xmlns:a16="http://schemas.microsoft.com/office/drawing/2014/main" id="{DFE6766C-46A9-0B87-043C-6CFDE2D067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3689" y="3181125"/>
            <a:ext cx="326759" cy="332393"/>
          </a:xfrm>
          <a:prstGeom prst="rect">
            <a:avLst/>
          </a:prstGeom>
        </p:spPr>
      </p:pic>
      <p:pic>
        <p:nvPicPr>
          <p:cNvPr id="19" name="Picture 18" descr="A logo of a camera&#10;&#10;AI-generated content may be incorrect.">
            <a:extLst>
              <a:ext uri="{FF2B5EF4-FFF2-40B4-BE49-F238E27FC236}">
                <a16:creationId xmlns:a16="http://schemas.microsoft.com/office/drawing/2014/main" id="{A2189212-2523-2468-BBC5-E751EDDDA0E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3402"/>
          <a:stretch/>
        </p:blipFill>
        <p:spPr>
          <a:xfrm>
            <a:off x="1963689" y="3513957"/>
            <a:ext cx="326759" cy="315305"/>
          </a:xfrm>
          <a:prstGeom prst="rect">
            <a:avLst/>
          </a:prstGeom>
        </p:spPr>
      </p:pic>
      <p:pic>
        <p:nvPicPr>
          <p:cNvPr id="21" name="Picture 20" descr="A blue square with white letters&#10;&#10;AI-generated content may be incorrect.">
            <a:extLst>
              <a:ext uri="{FF2B5EF4-FFF2-40B4-BE49-F238E27FC236}">
                <a16:creationId xmlns:a16="http://schemas.microsoft.com/office/drawing/2014/main" id="{77B75AAC-CA76-4FF6-859F-A989232414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3689" y="3843726"/>
            <a:ext cx="326759" cy="3267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FD6BB2-6EF8-1380-29DD-D0E78919C5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0050" y="4349697"/>
            <a:ext cx="477863" cy="5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35837"/>
      </p:ext>
    </p:extLst>
  </p:cSld>
  <p:clrMapOvr>
    <a:masterClrMapping/>
  </p:clrMapOvr>
</p:sld>
</file>

<file path=ppt/theme/theme1.xml><?xml version="1.0" encoding="utf-8"?>
<a:theme xmlns:a="http://schemas.openxmlformats.org/drawingml/2006/main" name="Home Map">
  <a:themeElements>
    <a:clrScheme name="Personnalisé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62060"/>
      </a:hlink>
      <a:folHlink>
        <a:srgbClr val="26206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DE94849-C755-4694-BCB9-A3172510B1A4}" vid="{78404E8D-B7C2-402B-AE4A-688D85D32338}"/>
    </a:ext>
  </a:extLst>
</a:theme>
</file>

<file path=ppt/theme/theme2.xml><?xml version="1.0" encoding="utf-8"?>
<a:theme xmlns:a="http://schemas.openxmlformats.org/drawingml/2006/main" name="Home Hemicycl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DE94849-C755-4694-BCB9-A3172510B1A4}" vid="{307A9596-4A21-41F4-B2A0-AE7033161AD2}"/>
    </a:ext>
  </a:extLst>
</a:theme>
</file>

<file path=ppt/theme/theme3.xml><?xml version="1.0" encoding="utf-8"?>
<a:theme xmlns:a="http://schemas.openxmlformats.org/drawingml/2006/main" name="Ma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DE94849-C755-4694-BCB9-A3172510B1A4}" vid="{5A9B5C89-93A9-4FAF-99BF-CC52791875A3}"/>
    </a:ext>
  </a:extLst>
</a:theme>
</file>

<file path=ppt/theme/theme4.xml><?xml version="1.0" encoding="utf-8"?>
<a:theme xmlns:a="http://schemas.openxmlformats.org/drawingml/2006/main" name="Banner EN &amp; FR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DE94849-C755-4694-BCB9-A3172510B1A4}" vid="{5EBAB95C-796E-400B-B5AD-5335F9DF71DF}"/>
    </a:ext>
  </a:extLst>
</a:theme>
</file>

<file path=ppt/theme/theme5.xml><?xml version="1.0" encoding="utf-8"?>
<a:theme xmlns:a="http://schemas.openxmlformats.org/drawingml/2006/main" name="Banner EN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DE94849-C755-4694-BCB9-A3172510B1A4}" vid="{479B096A-B3BE-422D-ADB4-53506ECF9C0B}"/>
    </a:ext>
  </a:extLst>
</a:theme>
</file>

<file path=ppt/theme/theme6.xml><?xml version="1.0" encoding="utf-8"?>
<a:theme xmlns:a="http://schemas.openxmlformats.org/drawingml/2006/main" name="Banner FR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DE94849-C755-4694-BCB9-A3172510B1A4}" vid="{97EF8406-AC4F-46C2-A7C3-0654C2E6B19B}"/>
    </a:ext>
  </a:extLst>
</a:theme>
</file>

<file path=ppt/theme/theme7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DE94849-C755-4694-BCB9-A3172510B1A4}" vid="{DD95EFE3-1E86-4165-9D52-AF87401317F0}"/>
    </a:ext>
  </a:extLst>
</a:theme>
</file>

<file path=ppt/theme/theme8.xml><?xml version="1.0" encoding="utf-8"?>
<a:theme xmlns:a="http://schemas.openxmlformats.org/drawingml/2006/main" name="Home Map">
  <a:themeElements>
    <a:clrScheme name="Personnalisé 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62060"/>
      </a:hlink>
      <a:folHlink>
        <a:srgbClr val="26206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DE94849-C755-4694-BCB9-A3172510B1A4}" vid="{8BD05DD2-E67E-47AB-ADC0-3E23FD304755}"/>
    </a:ext>
  </a:extLst>
</a:theme>
</file>

<file path=ppt/theme/theme9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PP-Template-2025-COE-16-9.pptx</Template>
  <TotalTime>521</TotalTime>
  <Words>1516</Words>
  <Application>Microsoft Office PowerPoint</Application>
  <PresentationFormat>On-screen Show (16:9)</PresentationFormat>
  <Paragraphs>158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17</vt:i4>
      </vt:variant>
    </vt:vector>
  </HeadingPairs>
  <TitlesOfParts>
    <vt:vector size="34" baseType="lpstr">
      <vt:lpstr>Aharoni</vt:lpstr>
      <vt:lpstr>Aptos</vt:lpstr>
      <vt:lpstr>Arial</vt:lpstr>
      <vt:lpstr>Arial Narrow</vt:lpstr>
      <vt:lpstr>Calibri</vt:lpstr>
      <vt:lpstr>Calibri Light</vt:lpstr>
      <vt:lpstr>Myriad Pro</vt:lpstr>
      <vt:lpstr>System Font Regular</vt:lpstr>
      <vt:lpstr>Wingdings</vt:lpstr>
      <vt:lpstr>Home Map</vt:lpstr>
      <vt:lpstr>Home Hemicycle</vt:lpstr>
      <vt:lpstr>Map</vt:lpstr>
      <vt:lpstr>Banner EN &amp; FR</vt:lpstr>
      <vt:lpstr>Banner EN</vt:lpstr>
      <vt:lpstr>Banner FR</vt:lpstr>
      <vt:lpstr>Office Theme</vt:lpstr>
      <vt:lpstr>Home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BALTAG Olga</dc:creator>
  <cp:lastModifiedBy>BALTAG GORECI Olga</cp:lastModifiedBy>
  <cp:revision>22</cp:revision>
  <dcterms:created xsi:type="dcterms:W3CDTF">2025-10-14T12:32:43Z</dcterms:created>
  <dcterms:modified xsi:type="dcterms:W3CDTF">2026-10-14T12:51:30Z</dcterms:modified>
</cp:coreProperties>
</file>