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88" r:id="rId2"/>
    <p:sldId id="398" r:id="rId3"/>
    <p:sldId id="403" r:id="rId4"/>
    <p:sldId id="401" r:id="rId5"/>
    <p:sldId id="404" r:id="rId6"/>
    <p:sldId id="400" r:id="rId7"/>
    <p:sldId id="405" r:id="rId8"/>
    <p:sldId id="402" r:id="rId9"/>
    <p:sldId id="406" r:id="rId10"/>
    <p:sldId id="407" r:id="rId11"/>
    <p:sldId id="408" r:id="rId12"/>
    <p:sldId id="416" r:id="rId13"/>
    <p:sldId id="409" r:id="rId14"/>
    <p:sldId id="410" r:id="rId15"/>
    <p:sldId id="411" r:id="rId16"/>
    <p:sldId id="415" r:id="rId17"/>
    <p:sldId id="412" r:id="rId18"/>
    <p:sldId id="413" r:id="rId19"/>
    <p:sldId id="414" r:id="rId20"/>
    <p:sldId id="3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8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es-C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82CC93-8A4F-4847-B137-FFFFABBB6512}" type="datetimeFigureOut">
              <a:rPr lang="de-DE" altLang="es-CL"/>
              <a:pPr>
                <a:defRPr/>
              </a:pPr>
              <a:t>06.11.2017</a:t>
            </a:fld>
            <a:endParaRPr lang="de-DE" altLang="es-C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CL" noProof="0" smtClean="0"/>
              <a:t>Klicken Sie, um die Formate des Vorlagentextes zu bearbeiten</a:t>
            </a:r>
          </a:p>
          <a:p>
            <a:pPr lvl="1"/>
            <a:r>
              <a:rPr lang="de-DE" altLang="es-CL" noProof="0" smtClean="0"/>
              <a:t>Zweite Ebene</a:t>
            </a:r>
          </a:p>
          <a:p>
            <a:pPr lvl="2"/>
            <a:r>
              <a:rPr lang="de-DE" altLang="es-CL" noProof="0" smtClean="0"/>
              <a:t>Dritte Ebene</a:t>
            </a:r>
          </a:p>
          <a:p>
            <a:pPr lvl="3"/>
            <a:r>
              <a:rPr lang="de-DE" altLang="es-CL" noProof="0" smtClean="0"/>
              <a:t>Vierte Ebene</a:t>
            </a:r>
          </a:p>
          <a:p>
            <a:pPr lvl="4"/>
            <a:r>
              <a:rPr lang="de-DE" altLang="es-CL" noProof="0" smtClean="0"/>
              <a:t>Fünfte Ebene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es-CL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E605BB-85E8-4D1F-BC60-9F48F8B93BDA}" type="slidenum">
              <a:rPr lang="de-DE" altLang="es-CL"/>
              <a:pPr>
                <a:defRPr/>
              </a:pPr>
              <a:t>‹#›</a:t>
            </a:fld>
            <a:endParaRPr lang="de-DE" altLang="es-CL"/>
          </a:p>
        </p:txBody>
      </p:sp>
    </p:spTree>
    <p:extLst>
      <p:ext uri="{BB962C8B-B14F-4D97-AF65-F5344CB8AC3E}">
        <p14:creationId xmlns:p14="http://schemas.microsoft.com/office/powerpoint/2010/main" val="179579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4061" tIns="47031" rIns="94061" bIns="47031"/>
          <a:lstStyle/>
          <a:p>
            <a:r>
              <a:rPr lang="en-US" altLang="en-US" smtClean="0"/>
              <a:t>Please click on “View” and then “Slide Show” to see the impact of open burning in European Russia (black dots) and the transmission of emissions to the European Arctic.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7031" rIns="94061" bIns="47031" anchor="b"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8236238-694A-49AE-B79D-231488B95682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5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605BB-85E8-4D1F-BC60-9F48F8B93BDA}" type="slidenum">
              <a:rPr lang="de-DE" altLang="es-CL" smtClean="0"/>
              <a:pPr>
                <a:defRPr/>
              </a:pPr>
              <a:t>13</a:t>
            </a:fld>
            <a:endParaRPr lang="de-DE" altLang="es-CL"/>
          </a:p>
        </p:txBody>
      </p:sp>
    </p:spTree>
    <p:extLst>
      <p:ext uri="{BB962C8B-B14F-4D97-AF65-F5344CB8AC3E}">
        <p14:creationId xmlns:p14="http://schemas.microsoft.com/office/powerpoint/2010/main" val="410774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605BB-85E8-4D1F-BC60-9F48F8B93BDA}" type="slidenum">
              <a:rPr lang="de-DE" altLang="es-CL" smtClean="0"/>
              <a:pPr>
                <a:defRPr/>
              </a:pPr>
              <a:t>14</a:t>
            </a:fld>
            <a:endParaRPr lang="de-DE" altLang="es-CL"/>
          </a:p>
        </p:txBody>
      </p:sp>
    </p:spTree>
    <p:extLst>
      <p:ext uri="{BB962C8B-B14F-4D97-AF65-F5344CB8AC3E}">
        <p14:creationId xmlns:p14="http://schemas.microsoft.com/office/powerpoint/2010/main" val="259745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605BB-85E8-4D1F-BC60-9F48F8B93BDA}" type="slidenum">
              <a:rPr lang="de-DE" altLang="es-CL" smtClean="0"/>
              <a:pPr>
                <a:defRPr/>
              </a:pPr>
              <a:t>15</a:t>
            </a:fld>
            <a:endParaRPr lang="de-DE" altLang="es-CL"/>
          </a:p>
        </p:txBody>
      </p:sp>
    </p:spTree>
    <p:extLst>
      <p:ext uri="{BB962C8B-B14F-4D97-AF65-F5344CB8AC3E}">
        <p14:creationId xmlns:p14="http://schemas.microsoft.com/office/powerpoint/2010/main" val="239856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605BB-85E8-4D1F-BC60-9F48F8B93BDA}" type="slidenum">
              <a:rPr lang="de-DE" altLang="es-CL" smtClean="0"/>
              <a:pPr>
                <a:defRPr/>
              </a:pPr>
              <a:t>16</a:t>
            </a:fld>
            <a:endParaRPr lang="de-DE" altLang="es-CL"/>
          </a:p>
        </p:txBody>
      </p:sp>
    </p:spTree>
    <p:extLst>
      <p:ext uri="{BB962C8B-B14F-4D97-AF65-F5344CB8AC3E}">
        <p14:creationId xmlns:p14="http://schemas.microsoft.com/office/powerpoint/2010/main" val="363077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900E-A486-4123-857B-31E4062F3691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0D8E-9996-4B33-B71F-5B2434FD3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719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7844-4234-4075-B883-B79E5B9739C3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5C6E-4F3F-4A18-9843-9CA26556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473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F47B-1FF6-4A14-8D5D-2357DECA984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DD0E-6DB0-4DFD-BF8D-7C1AD4203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7368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0813-09F8-49EB-A54C-1824D30C25F7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752D-9F72-4943-A3B8-D8F5C9C2D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163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E6D8-B8EE-4BA1-9AD1-ED0387F7DE54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475-86C9-4998-A76D-2D57B48F9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323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E21F-EEB5-4D58-8EC3-6A689AA541C9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AD29-176D-4C22-B525-D658354C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7396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632A-F2FD-4128-87EC-71CB1DD10A3A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352B-35C4-4AD4-B793-47FA75D52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368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1470-5F54-4598-A748-BB956A5FE31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64AD-F9E8-40F6-AC46-012B10DB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265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6265-F6FC-4E44-8307-41478893A9FC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1831-C403-4E98-B446-D2E08DD4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579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09AA-F9B6-4DD1-A130-E25DA8DB09C0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50C-315C-4A83-B0E0-441A4371E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741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B0EB-1315-4D6B-ACA7-1CE492B09A8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EDA-B55F-42C5-9921-2A8D957A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9662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42EEE8-40EB-40F6-ACD4-6DD7C78B0D78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F338D3-6A5C-4F5E-BBA0-83F712254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24.jpe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23.wmf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050"/>
          <p:cNvSpPr txBox="1">
            <a:spLocks noChangeArrowheads="1"/>
          </p:cNvSpPr>
          <p:nvPr/>
        </p:nvSpPr>
        <p:spPr bwMode="auto">
          <a:xfrm>
            <a:off x="152400" y="152400"/>
            <a:ext cx="8839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152400" y="228600"/>
            <a:ext cx="8915400" cy="60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b="1" dirty="0" smtClean="0">
                <a:latin typeface="Arial" pitchFamily="34" charset="0"/>
              </a:rPr>
              <a:t>European </a:t>
            </a:r>
            <a:r>
              <a:rPr lang="en-US" altLang="es-CL" sz="2000" b="1" dirty="0">
                <a:latin typeface="Arial" pitchFamily="34" charset="0"/>
              </a:rPr>
              <a:t>and Mediterranean Major Hazards Agreement (EUR-OPA</a:t>
            </a:r>
            <a:r>
              <a:rPr lang="en-US" altLang="es-CL" sz="2000" b="1" dirty="0" smtClean="0">
                <a:latin typeface="Arial" pitchFamily="34" charset="0"/>
              </a:rPr>
              <a:t>)</a:t>
            </a:r>
            <a:endParaRPr lang="el-GR" altLang="es-CL" sz="20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latin typeface="Arial" pitchFamily="34" charset="0"/>
              </a:rPr>
              <a:t>Joint Meeting of the Committee of Permanent Correspondents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latin typeface="Arial" pitchFamily="34" charset="0"/>
              </a:rPr>
              <a:t>Directors of the Specialized </a:t>
            </a:r>
            <a:r>
              <a:rPr lang="en-US" altLang="es-CL" sz="1800" dirty="0">
                <a:latin typeface="Arial" pitchFamily="34" charset="0"/>
              </a:rPr>
              <a:t>C</a:t>
            </a:r>
            <a:r>
              <a:rPr lang="en-US" altLang="es-CL" sz="1800" dirty="0" smtClean="0">
                <a:latin typeface="Arial" pitchFamily="34" charset="0"/>
              </a:rPr>
              <a:t>enters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latin typeface="Arial" pitchFamily="34" charset="0"/>
              </a:rPr>
              <a:t>6-7 November 2017, Paris, France</a:t>
            </a:r>
            <a:endParaRPr lang="en-GB" altLang="es-CL" sz="18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s-CL" sz="18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CL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Results 2016-17</a:t>
            </a:r>
          </a:p>
          <a:p>
            <a:pPr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Projects 2018-19</a:t>
            </a:r>
            <a:endParaRPr lang="en-US" altLang="en-US" b="1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Johann Georg Goldammer</a:t>
            </a:r>
            <a:endParaRPr lang="en-US" altLang="en-US" sz="2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Global Fire Monitoring Center (GFMC)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Secretariat, Global Wildland Fire Network 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International Wildfire Preparedness Mechanism (IWPM)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Freiburg, </a:t>
            </a: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Germany</a:t>
            </a:r>
            <a:endParaRPr lang="en-US" altLang="en-US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706" name="Picture 11" descr="iff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72200"/>
            <a:ext cx="914400" cy="5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8340" r="5772" b="21822"/>
          <a:stretch>
            <a:fillRect/>
          </a:stretch>
        </p:blipFill>
        <p:spPr bwMode="auto">
          <a:xfrm>
            <a:off x="3238500" y="1570901"/>
            <a:ext cx="2667000" cy="7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67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Transport of Fire Emissions to the European Arctic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2400">
                <a:latin typeface="Arial" panose="020B0604020202020204" pitchFamily="34" charset="0"/>
                <a:cs typeface="Arial" panose="020B0604020202020204" pitchFamily="34" charset="0"/>
              </a:rPr>
              <a:t>Satellite images courtesy of Norwegian Meteorological Institute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6" descr="C:\Documents and Settings\ast\My Documents\presentations\intercontinental_arctic_transport\gmeta_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39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50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Activity 2017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participation in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ettlements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nfrastructure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Wildfires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(14-15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2017, Moscow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Russian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Federation)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GFMC contribution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Towards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Building Holistic Approaches in Landscape Fire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Eurasia: Experiences 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Emphasis: Addressing Wildfire DRR at all types of landscapes: Natural, Cultural and Urban-Industrial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Рисунок 1" descr="Описание: 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143000" cy="109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3" descr="F:\Transfer\IWPM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22" y="5257800"/>
            <a:ext cx="28748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8340" r="5772" b="21822"/>
          <a:stretch>
            <a:fillRect/>
          </a:stretch>
        </p:blipFill>
        <p:spPr bwMode="auto">
          <a:xfrm>
            <a:off x="1981200" y="5153108"/>
            <a:ext cx="4218183" cy="117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69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Activity 2017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GFMC invited by the Prime Minister of Portugal to provide EUR-OPA advisory services to the Government of Portugal in following up the wildfire emergency of 2017 </a:t>
            </a:r>
          </a:p>
          <a:p>
            <a:pPr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November 2017, Lisbon, Portugal)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:\GEIA\Greece\Gavriil-Photos-2007\The fire of Penteli hitting one of the suburbs and making people run_Aug_16_2007_from NE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12610"/>
          <a:stretch>
            <a:fillRect/>
          </a:stretch>
        </p:blipFill>
        <p:spPr bwMode="auto">
          <a:xfrm>
            <a:off x="762000" y="3276600"/>
            <a:ext cx="2042546" cy="1531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8" y="3276599"/>
            <a:ext cx="2298559" cy="15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7" y="5029200"/>
            <a:ext cx="2298559" cy="1723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r="7311" b="39951"/>
          <a:stretch/>
        </p:blipFill>
        <p:spPr bwMode="auto">
          <a:xfrm>
            <a:off x="5410199" y="5029200"/>
            <a:ext cx="3473801" cy="17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656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64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2018-2019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Improving governance of wildfire disaster risk reduction through national inter-agency coordination and cross-border cooperation between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adjoining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(Coordinator: GFMC)</a:t>
            </a: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2018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workshop and consultation in Russia will be organized at the newly established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Eurasia Fire Monitoring Center (REFMC)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Krasnoyarsk (Russia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Aim: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lessons identified by the EUR-OPA/GFMC project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2016-17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applicability in the Eastern region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States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satellite-derived fire information processed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REFMC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Russia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neighbouring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222497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2018-2019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2018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regional consultation between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Member States, to be convened at GFMC (Germany). Objective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progress and further sharing of experience in cross-boundary cooperation in fire management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Member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States.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consultation will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co-organized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OSCE (in following-up the OSCE Ministerial Council Decision 6/2014) and the UNISDR Wildland Fire Advisory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Group.</a:t>
            </a:r>
          </a:p>
        </p:txBody>
      </p:sp>
      <p:pic>
        <p:nvPicPr>
          <p:cNvPr id="7" name="Picture 13" descr="F:\Transfer\IWPM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22" y="5562600"/>
            <a:ext cx="28748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8340" r="5772" b="21822"/>
          <a:stretch>
            <a:fillRect/>
          </a:stretch>
        </p:blipFill>
        <p:spPr bwMode="auto">
          <a:xfrm>
            <a:off x="2438400" y="5508684"/>
            <a:ext cx="3760983" cy="10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SC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5983"/>
          <a:stretch>
            <a:fillRect/>
          </a:stretch>
        </p:blipFill>
        <p:spPr bwMode="auto">
          <a:xfrm>
            <a:off x="457199" y="5750284"/>
            <a:ext cx="2076331" cy="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2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2018-2019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Proposal for 2018-19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a European Team of Specialists in Landscape Fire Management</a:t>
            </a: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up the work of the UNECE Team of Specialists on Forest Fire (1981-2014; GFMC Chair: 1993-2014)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Enlarging the scope to holistic approaches in fire management at landscape level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of enhanced  cooperation between EUR-OPA, OSCE and UNISDR</a:t>
            </a:r>
          </a:p>
        </p:txBody>
      </p:sp>
      <p:pic>
        <p:nvPicPr>
          <p:cNvPr id="3" name="Picture 13" descr="F:\Transfer\IWPM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22" y="5562600"/>
            <a:ext cx="28748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8340" r="5772" b="21822"/>
          <a:stretch>
            <a:fillRect/>
          </a:stretch>
        </p:blipFill>
        <p:spPr bwMode="auto">
          <a:xfrm>
            <a:off x="2438400" y="5508684"/>
            <a:ext cx="3760983" cy="10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OSC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5983"/>
          <a:stretch>
            <a:fillRect/>
          </a:stretch>
        </p:blipFill>
        <p:spPr bwMode="auto">
          <a:xfrm>
            <a:off x="457199" y="5750284"/>
            <a:ext cx="2076331" cy="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360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5410200" cy="61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2018-2019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2019</a:t>
            </a: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consultation in the format of a side event at the 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International Wildland Fire Conference (Brazil, May 2019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entitled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xperience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 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nhancing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ational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nteragency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ross-boundary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ialogue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Inter-operability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 Europe with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egions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 would strengthen the international impacts of the EUR-OPA, following the South America consultations in October 2017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126" r="18068" b="5906"/>
          <a:stretch/>
        </p:blipFill>
        <p:spPr>
          <a:xfrm>
            <a:off x="6477000" y="191530"/>
            <a:ext cx="2364259" cy="4917120"/>
          </a:xfrm>
          <a:prstGeom prst="rect">
            <a:avLst/>
          </a:prstGeom>
        </p:spPr>
      </p:pic>
      <p:pic>
        <p:nvPicPr>
          <p:cNvPr id="4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9135"/>
          <a:stretch>
            <a:fillRect/>
          </a:stretch>
        </p:blipFill>
        <p:spPr bwMode="auto">
          <a:xfrm>
            <a:off x="6479059" y="5257800"/>
            <a:ext cx="2362200" cy="13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652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30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Times New Roman" pitchFamily="18" charset="0"/>
              </a:rPr>
              <a:t>The Global Wildland Fire Network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cs typeface="Arial" charset="0"/>
              </a:rPr>
              <a:t>14 Regional Wildland Fire Networks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4688" b="4688"/>
          <a:stretch>
            <a:fillRect/>
          </a:stretch>
        </p:blipFill>
        <p:spPr bwMode="auto">
          <a:xfrm>
            <a:off x="820738" y="1090613"/>
            <a:ext cx="7637462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12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" y="73025"/>
          <a:ext cx="8839200" cy="663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Folie" r:id="rId3" imgW="4660900" imgH="3495675" progId="PowerPoint.Slide.8">
                  <p:embed/>
                </p:oleObj>
              </mc:Choice>
              <mc:Fallback>
                <p:oleObj name="Folie" r:id="rId3" imgW="4660900" imgH="3495675" progId="PowerPoint.Slide.8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3025"/>
                        <a:ext cx="8839200" cy="663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6369050"/>
            <a:ext cx="8915400" cy="338138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charset="0"/>
              </a:rPr>
              <a:t>    Sharing of Information and Resources within the Global Wildland Fire Network – 2001 </a:t>
            </a:r>
          </a:p>
        </p:txBody>
      </p:sp>
      <p:pic>
        <p:nvPicPr>
          <p:cNvPr id="15364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1160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66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2400" y="73025"/>
          <a:ext cx="8839200" cy="663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Folie" r:id="rId3" imgW="4660900" imgH="3495675" progId="PowerPoint.Slide.8">
                  <p:embed/>
                </p:oleObj>
              </mc:Choice>
              <mc:Fallback>
                <p:oleObj name="Folie" r:id="rId3" imgW="4660900" imgH="3495675" progId="PowerPoint.Slide.8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3025"/>
                        <a:ext cx="8839200" cy="663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10" descr="E:\text\GEIA\Macedonia\logo RSEECWF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2040" r="2042" b="2040"/>
          <a:stretch>
            <a:fillRect/>
          </a:stretch>
        </p:blipFill>
        <p:spPr bwMode="auto">
          <a:xfrm>
            <a:off x="1219200" y="2574925"/>
            <a:ext cx="1993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3" descr="F:\Transfer\IWPM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92213"/>
            <a:ext cx="23431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590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E:\text\SATELLITE-GENERAL\GOFC\GOFC-Gold-logo\GOFC Gold-blk tex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2133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990600" y="1185863"/>
            <a:ext cx="2438400" cy="11001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16393" name="Picture 4" descr="D:\text\LOGOS\GFMC-Logo-New\GFMC-2-Logo_transparen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1622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3"/>
          <p:cNvSpPr txBox="1">
            <a:spLocks noChangeArrowheads="1"/>
          </p:cNvSpPr>
          <p:nvPr/>
        </p:nvSpPr>
        <p:spPr bwMode="auto">
          <a:xfrm>
            <a:off x="1676400" y="1947863"/>
            <a:ext cx="10668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charset="0"/>
              </a:rPr>
              <a:t>GFMC</a:t>
            </a:r>
          </a:p>
        </p:txBody>
      </p:sp>
      <p:sp>
        <p:nvSpPr>
          <p:cNvPr id="16395" name="Text Box 3"/>
          <p:cNvSpPr txBox="1">
            <a:spLocks noChangeArrowheads="1"/>
          </p:cNvSpPr>
          <p:nvPr/>
        </p:nvSpPr>
        <p:spPr bwMode="auto">
          <a:xfrm>
            <a:off x="152400" y="6369050"/>
            <a:ext cx="8915400" cy="338138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charset="0"/>
              </a:rPr>
              <a:t>    Sharing of Information and Resources within the Global Wildland Fire Network – 2017 </a:t>
            </a:r>
          </a:p>
        </p:txBody>
      </p:sp>
      <p:pic>
        <p:nvPicPr>
          <p:cNvPr id="16396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1160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056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61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2016-2017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the national interagency and international cross-boundary dialogue and inter-operability in fire management in Southeast Europe and Eastern Europe (Coordinator: GFMC)</a:t>
            </a: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and Outcomes 2016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of a National Round Table on Fire 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Former Yugoslav Republic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Macedonia with participation of all stakeholders involved and potentially to be included in fire management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fostering the national inter-agency and civil society cooperation in fire management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31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050"/>
          <p:cNvSpPr txBox="1">
            <a:spLocks noChangeArrowheads="1"/>
          </p:cNvSpPr>
          <p:nvPr/>
        </p:nvSpPr>
        <p:spPr bwMode="auto">
          <a:xfrm>
            <a:off x="152400" y="152400"/>
            <a:ext cx="8839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152400" y="228600"/>
            <a:ext cx="8915400" cy="459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b="1" dirty="0" smtClean="0">
                <a:latin typeface="Arial" pitchFamily="34" charset="0"/>
              </a:rPr>
              <a:t>European </a:t>
            </a:r>
            <a:r>
              <a:rPr lang="en-US" altLang="es-CL" sz="2000" b="1" dirty="0">
                <a:latin typeface="Arial" pitchFamily="34" charset="0"/>
              </a:rPr>
              <a:t>and Mediterranean Major Hazards Agreement (EUR-OPA</a:t>
            </a:r>
            <a:r>
              <a:rPr lang="en-US" altLang="es-CL" sz="2000" b="1" dirty="0" smtClean="0">
                <a:latin typeface="Arial" pitchFamily="34" charset="0"/>
              </a:rPr>
              <a:t>)</a:t>
            </a:r>
            <a:endParaRPr lang="el-GR" altLang="es-CL" sz="20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latin typeface="Arial" pitchFamily="34" charset="0"/>
              </a:rPr>
              <a:t>Joint Meeting of the Committee of Permanent Correspondents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latin typeface="Arial" pitchFamily="34" charset="0"/>
              </a:rPr>
              <a:t>Directors of the Specialized </a:t>
            </a:r>
            <a:r>
              <a:rPr lang="en-US" altLang="es-CL" sz="1800" dirty="0">
                <a:latin typeface="Arial" pitchFamily="34" charset="0"/>
              </a:rPr>
              <a:t>C</a:t>
            </a:r>
            <a:r>
              <a:rPr lang="en-US" altLang="es-CL" sz="1800" dirty="0" smtClean="0">
                <a:latin typeface="Arial" pitchFamily="34" charset="0"/>
              </a:rPr>
              <a:t>enters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dirty="0" smtClean="0">
                <a:latin typeface="Arial" pitchFamily="34" charset="0"/>
              </a:rPr>
              <a:t>6-7 November 2017, Paris, France</a:t>
            </a:r>
            <a:endParaRPr lang="en-GB" altLang="es-CL" sz="18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s-CL" sz="18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CL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CL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  <a:endParaRPr lang="en-US" altLang="en-US" b="1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9706" name="Picture 11" descr="iff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62927"/>
            <a:ext cx="914400" cy="5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8340" r="5772" b="21822"/>
          <a:stretch>
            <a:fillRect/>
          </a:stretch>
        </p:blipFill>
        <p:spPr bwMode="auto">
          <a:xfrm>
            <a:off x="3238500" y="1570901"/>
            <a:ext cx="2667000" cy="7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536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2016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National Round Table on Fire Management was held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September 2016 in the Ministry of Agriculture, Forestry and Water Economy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a National Steering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 for Forest Fire Management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Working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roups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detailed recommendations / actions proposed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91" y="3810000"/>
            <a:ext cx="6921909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82302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60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2016-2017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the national interagency and international cross-boundary dialogue and inter-operability in fire management in Southeast Europe and Eastern Europe (Coordinator: GFMC)</a:t>
            </a: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and 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utcomes 2016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of a Regional Consultation on Cross-boundary Cooperation in Fire Management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towards enhancing efficiency and effectiveness of cross-boundary cooperation in fire management in countries bordering Former Yugoslav Republic of Macedonia (Albania, Greece, Bulgaria, Kosovo and Serbia)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898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2016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Consultation on Cross-boundary Cooperation in Fire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held on 11 September 2016 in the Ministry of Agriculture, Forestry and Water Economy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Participating countries: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Albania, Bulgaria, Greece, Kosovo,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former Yugoslav Republic of Macedonia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Serbia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detailed recommendations / actions proposed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2997"/>
            <a:ext cx="4267200" cy="1908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70" y="4232997"/>
            <a:ext cx="4237830" cy="1932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782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68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2016-2017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the national interagency and international cross-boundary dialogue and inter-operability in fire management in Southeast Europe and Eastern Europe (Coordinator: GFMC)</a:t>
            </a: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and 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utcomes 2017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Organization of a National Round Table on Fire Management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Ukraine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participation of all stakeholders involved and potentially to be included in fire management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Recommendations for fostering the national inter-agency and civil society cooperation in fire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management, notably address agricultural burning as the main cause of wildfires affecting the landscape and source of atmospheric pollution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14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2017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National Round Table on Fire Management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Fires in the Natural and Cultural Landscapes of Ukraine: Towards the Development of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Fire Management Policy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held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 October 2017 at the Regional Eastern European Fire Monitoring Center (REEFMC) at the National University for Life and Environmental Sciences of Ukraine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detailed recommendations / actions proposed are focusing on proposals for changing legislation concerning agricultural burning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35" y="5105400"/>
            <a:ext cx="2148465" cy="1429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4" y="5105399"/>
            <a:ext cx="1936535" cy="145240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 descr="Telman.24.04.2009 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6" b="19205"/>
          <a:stretch>
            <a:fillRect/>
          </a:stretch>
        </p:blipFill>
        <p:spPr bwMode="auto">
          <a:xfrm>
            <a:off x="2788583" y="5106988"/>
            <a:ext cx="3002617" cy="1428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841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 smtClean="0">
                <a:latin typeface="Arial" pitchFamily="34" charset="0"/>
              </a:rPr>
              <a:t>Period 2016-2017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the national interagency and international cross-boundary dialogue and inter-operability in fire management in Southeast Europe and Eastern Europe (Coordinator: GFMC)</a:t>
            </a: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and 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utcomes 2017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informal Regional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Consultation on Cross-boundary Cooperation in Fire Management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towards enhancing efficiency and effectiveness of cross-boundary cooperation in fire management in countries bordering Ukraine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(initial focus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Belarus,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 and Moldova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Poland)</a:t>
            </a:r>
          </a:p>
        </p:txBody>
      </p:sp>
    </p:spTree>
    <p:extLst>
      <p:ext uri="{BB962C8B-B14F-4D97-AF65-F5344CB8AC3E}">
        <p14:creationId xmlns:p14="http://schemas.microsoft.com/office/powerpoint/2010/main" val="5353264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2017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informal Regional Consultation on Cross-boundary Cooperation in Fire Management was held on 27 October 2017 with the participation of Scientific Institutions and National Agencies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Belarus, Hungary and Moldova,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detailed recommendations / actions proposed are focusing on proposals for fostering scientific-technical cooperation in fire management in Eastern Europe, addressing national and transboundary issues, notably ling-range transport of pollutants (e.g. “Black Carbon”)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19629" r="55594" b="52054"/>
          <a:stretch>
            <a:fillRect/>
          </a:stretch>
        </p:blipFill>
        <p:spPr bwMode="auto">
          <a:xfrm>
            <a:off x="4800599" y="5187751"/>
            <a:ext cx="1798165" cy="1213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54491" r="53952" b="15976"/>
          <a:stretch>
            <a:fillRect/>
          </a:stretch>
        </p:blipFill>
        <p:spPr bwMode="auto">
          <a:xfrm>
            <a:off x="6781800" y="5184576"/>
            <a:ext cx="1861350" cy="1216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E:\text\FIRESCAN\2010-Fires\GFMC-Report-Russia-Fires-2010\Russia-Report-Pictures\Russia-26-July-2010-0930-UTC-Blow-up-East-Nijni-Novgo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4576"/>
            <a:ext cx="2057400" cy="12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text\Transfer\crefl1_143.A2003134032500-2003134033000.1k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4745" b="55725"/>
          <a:stretch>
            <a:fillRect/>
          </a:stretch>
        </p:blipFill>
        <p:spPr bwMode="auto">
          <a:xfrm>
            <a:off x="3048000" y="5194100"/>
            <a:ext cx="1608932" cy="1206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80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On-screen Show (4:3)</PresentationFormat>
  <Paragraphs>137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Sanaa</dc:creator>
  <cp:lastModifiedBy>local-PFT512</cp:lastModifiedBy>
  <cp:revision>203</cp:revision>
  <dcterms:created xsi:type="dcterms:W3CDTF">2013-06-28T12:20:12Z</dcterms:created>
  <dcterms:modified xsi:type="dcterms:W3CDTF">2017-11-06T08:11:42Z</dcterms:modified>
</cp:coreProperties>
</file>