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18"/>
  </p:notesMasterIdLst>
  <p:handoutMasterIdLst>
    <p:handoutMasterId r:id="rId19"/>
  </p:handoutMasterIdLst>
  <p:sldIdLst>
    <p:sldId id="256" r:id="rId2"/>
    <p:sldId id="348" r:id="rId3"/>
    <p:sldId id="352" r:id="rId4"/>
    <p:sldId id="354" r:id="rId5"/>
    <p:sldId id="355" r:id="rId6"/>
    <p:sldId id="339" r:id="rId7"/>
    <p:sldId id="362" r:id="rId8"/>
    <p:sldId id="364" r:id="rId9"/>
    <p:sldId id="365" r:id="rId10"/>
    <p:sldId id="366" r:id="rId11"/>
    <p:sldId id="357" r:id="rId12"/>
    <p:sldId id="367" r:id="rId13"/>
    <p:sldId id="322" r:id="rId14"/>
    <p:sldId id="356" r:id="rId15"/>
    <p:sldId id="340" r:id="rId16"/>
    <p:sldId id="370" r:id="rId17"/>
  </p:sldIdLst>
  <p:sldSz cx="9144000" cy="6858000" type="screen4x3"/>
  <p:notesSz cx="6797675" cy="9928225"/>
  <p:defaultTextStyle>
    <a:defPPr>
      <a:defRPr lang="en-IE"/>
    </a:defPPr>
    <a:lvl1pPr algn="l" rtl="0" fontAlgn="base">
      <a:spcBef>
        <a:spcPct val="0"/>
      </a:spcBef>
      <a:spcAft>
        <a:spcPct val="0"/>
      </a:spcAft>
      <a:defRPr sz="3200" kern="1200">
        <a:solidFill>
          <a:schemeClr val="tx1"/>
        </a:solidFill>
        <a:latin typeface="Verdana" pitchFamily="34" charset="0"/>
        <a:ea typeface="+mn-ea"/>
        <a:cs typeface="+mn-cs"/>
      </a:defRPr>
    </a:lvl1pPr>
    <a:lvl2pPr marL="457200" algn="l" rtl="0" fontAlgn="base">
      <a:spcBef>
        <a:spcPct val="0"/>
      </a:spcBef>
      <a:spcAft>
        <a:spcPct val="0"/>
      </a:spcAft>
      <a:defRPr sz="3200" kern="1200">
        <a:solidFill>
          <a:schemeClr val="tx1"/>
        </a:solidFill>
        <a:latin typeface="Verdana" pitchFamily="34" charset="0"/>
        <a:ea typeface="+mn-ea"/>
        <a:cs typeface="+mn-cs"/>
      </a:defRPr>
    </a:lvl2pPr>
    <a:lvl3pPr marL="914400" algn="l" rtl="0" fontAlgn="base">
      <a:spcBef>
        <a:spcPct val="0"/>
      </a:spcBef>
      <a:spcAft>
        <a:spcPct val="0"/>
      </a:spcAft>
      <a:defRPr sz="3200" kern="1200">
        <a:solidFill>
          <a:schemeClr val="tx1"/>
        </a:solidFill>
        <a:latin typeface="Verdana" pitchFamily="34" charset="0"/>
        <a:ea typeface="+mn-ea"/>
        <a:cs typeface="+mn-cs"/>
      </a:defRPr>
    </a:lvl3pPr>
    <a:lvl4pPr marL="1371600" algn="l" rtl="0" fontAlgn="base">
      <a:spcBef>
        <a:spcPct val="0"/>
      </a:spcBef>
      <a:spcAft>
        <a:spcPct val="0"/>
      </a:spcAft>
      <a:defRPr sz="3200" kern="1200">
        <a:solidFill>
          <a:schemeClr val="tx1"/>
        </a:solidFill>
        <a:latin typeface="Verdana" pitchFamily="34" charset="0"/>
        <a:ea typeface="+mn-ea"/>
        <a:cs typeface="+mn-cs"/>
      </a:defRPr>
    </a:lvl4pPr>
    <a:lvl5pPr marL="1828800" algn="l" rtl="0" fontAlgn="base">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66"/>
    <a:srgbClr val="FFFF00"/>
    <a:srgbClr val="0000FF"/>
    <a:srgbClr val="88881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70145" autoAdjust="0"/>
  </p:normalViewPr>
  <p:slideViewPr>
    <p:cSldViewPr>
      <p:cViewPr varScale="1">
        <p:scale>
          <a:sx n="61" d="100"/>
          <a:sy n="61" d="100"/>
        </p:scale>
        <p:origin x="-136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6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69BBF0-F9EB-4236-BF5E-FF8DDC90FDFB}" type="doc">
      <dgm:prSet loTypeId="urn:microsoft.com/office/officeart/2005/8/layout/hierarchy4" loCatId="hierarchy" qsTypeId="urn:microsoft.com/office/officeart/2005/8/quickstyle/simple5" qsCatId="simple" csTypeId="urn:microsoft.com/office/officeart/2005/8/colors/accent1_2" csCatId="accent1" phldr="1"/>
      <dgm:spPr/>
      <dgm:t>
        <a:bodyPr/>
        <a:lstStyle/>
        <a:p>
          <a:endParaRPr lang="en-IE"/>
        </a:p>
      </dgm:t>
    </dgm:pt>
    <dgm:pt modelId="{FD71EBB2-1B9B-4A55-A0CE-89F914FD7B1F}">
      <dgm:prSet custT="1"/>
      <dgm:spPr/>
      <dgm:t>
        <a:bodyPr/>
        <a:lstStyle/>
        <a:p>
          <a:r>
            <a:rPr lang="en-IE" sz="2800" dirty="0" smtClean="0"/>
            <a:t>National Service Director</a:t>
          </a:r>
          <a:endParaRPr lang="en-IE" sz="2800" dirty="0"/>
        </a:p>
      </dgm:t>
    </dgm:pt>
    <dgm:pt modelId="{4D8654E1-70CC-462A-9AD9-AB058C8F05EB}" type="parTrans" cxnId="{798194CD-5B63-4E07-8708-E09E3A7EAE37}">
      <dgm:prSet/>
      <dgm:spPr/>
      <dgm:t>
        <a:bodyPr/>
        <a:lstStyle/>
        <a:p>
          <a:endParaRPr lang="en-IE"/>
        </a:p>
      </dgm:t>
    </dgm:pt>
    <dgm:pt modelId="{91EA7CF6-0B27-4B5E-87B1-2DE2DEC8FE4A}" type="sibTrans" cxnId="{798194CD-5B63-4E07-8708-E09E3A7EAE37}">
      <dgm:prSet/>
      <dgm:spPr/>
      <dgm:t>
        <a:bodyPr/>
        <a:lstStyle/>
        <a:p>
          <a:endParaRPr lang="en-IE"/>
        </a:p>
      </dgm:t>
    </dgm:pt>
    <dgm:pt modelId="{E2C4BE0C-10C0-45CF-8358-6E633427122D}">
      <dgm:prSet custT="1"/>
      <dgm:spPr/>
      <dgm:t>
        <a:bodyPr/>
        <a:lstStyle/>
        <a:p>
          <a:r>
            <a:rPr lang="en-IE" sz="2800" dirty="0" smtClean="0"/>
            <a:t>Principal Social Worker</a:t>
          </a:r>
          <a:endParaRPr lang="en-IE" sz="2800" dirty="0"/>
        </a:p>
      </dgm:t>
    </dgm:pt>
    <dgm:pt modelId="{80F05081-2EEB-43CC-96D8-1546131E5C79}" type="parTrans" cxnId="{8042F3AD-AB36-4764-8A0E-DD7B1E0A1B9D}">
      <dgm:prSet/>
      <dgm:spPr/>
      <dgm:t>
        <a:bodyPr/>
        <a:lstStyle/>
        <a:p>
          <a:endParaRPr lang="en-IE"/>
        </a:p>
      </dgm:t>
    </dgm:pt>
    <dgm:pt modelId="{22102C47-E823-4F30-9298-BEB6A6DEFCEA}" type="sibTrans" cxnId="{8042F3AD-AB36-4764-8A0E-DD7B1E0A1B9D}">
      <dgm:prSet/>
      <dgm:spPr/>
      <dgm:t>
        <a:bodyPr/>
        <a:lstStyle/>
        <a:p>
          <a:endParaRPr lang="en-IE"/>
        </a:p>
      </dgm:t>
    </dgm:pt>
    <dgm:pt modelId="{FEB24611-2DD0-43FD-B9D5-B7A3AD781186}">
      <dgm:prSet custT="1"/>
      <dgm:spPr/>
      <dgm:t>
        <a:bodyPr/>
        <a:lstStyle/>
        <a:p>
          <a:r>
            <a:rPr lang="en-IE" sz="1800" dirty="0" smtClean="0"/>
            <a:t>Social Work Team Leader Duty</a:t>
          </a:r>
          <a:endParaRPr lang="en-IE" sz="1800" dirty="0"/>
        </a:p>
      </dgm:t>
    </dgm:pt>
    <dgm:pt modelId="{0D5952E2-92FF-4914-995C-4DD499D04A3E}" type="parTrans" cxnId="{783C4319-61DB-4C94-9864-286FFD3B2204}">
      <dgm:prSet/>
      <dgm:spPr/>
      <dgm:t>
        <a:bodyPr/>
        <a:lstStyle/>
        <a:p>
          <a:endParaRPr lang="en-IE"/>
        </a:p>
      </dgm:t>
    </dgm:pt>
    <dgm:pt modelId="{95572F05-11A0-462F-8F30-5C2EBCD0A5A6}" type="sibTrans" cxnId="{783C4319-61DB-4C94-9864-286FFD3B2204}">
      <dgm:prSet/>
      <dgm:spPr/>
      <dgm:t>
        <a:bodyPr/>
        <a:lstStyle/>
        <a:p>
          <a:endParaRPr lang="en-IE"/>
        </a:p>
      </dgm:t>
    </dgm:pt>
    <dgm:pt modelId="{4787120C-047D-47E2-A7F3-1F87177F70CB}">
      <dgm:prSet custT="1"/>
      <dgm:spPr/>
      <dgm:t>
        <a:bodyPr/>
        <a:lstStyle/>
        <a:p>
          <a:r>
            <a:rPr lang="en-IE" sz="1800" dirty="0" smtClean="0"/>
            <a:t>Social Work Team Leader CIC</a:t>
          </a:r>
          <a:endParaRPr lang="en-IE" sz="1800" dirty="0"/>
        </a:p>
      </dgm:t>
    </dgm:pt>
    <dgm:pt modelId="{BB977E79-AA54-422D-80DB-CF4CF19872F3}" type="parTrans" cxnId="{3024FD16-1A7C-4F44-9345-55D302759864}">
      <dgm:prSet/>
      <dgm:spPr/>
      <dgm:t>
        <a:bodyPr/>
        <a:lstStyle/>
        <a:p>
          <a:endParaRPr lang="en-IE"/>
        </a:p>
      </dgm:t>
    </dgm:pt>
    <dgm:pt modelId="{A0F3FAC6-2E76-4217-99E4-8B0F437E9AC7}" type="sibTrans" cxnId="{3024FD16-1A7C-4F44-9345-55D302759864}">
      <dgm:prSet/>
      <dgm:spPr/>
      <dgm:t>
        <a:bodyPr/>
        <a:lstStyle/>
        <a:p>
          <a:endParaRPr lang="en-IE"/>
        </a:p>
      </dgm:t>
    </dgm:pt>
    <dgm:pt modelId="{1A64AE1F-6F77-4901-90FC-EB3A5B6D5302}">
      <dgm:prSet custT="1"/>
      <dgm:spPr/>
      <dgm:t>
        <a:bodyPr/>
        <a:lstStyle/>
        <a:p>
          <a:r>
            <a:rPr lang="en-IE" sz="1800" dirty="0" smtClean="0"/>
            <a:t>Social Work Team Leader Foster Care</a:t>
          </a:r>
          <a:endParaRPr lang="en-IE" sz="1800" dirty="0"/>
        </a:p>
      </dgm:t>
    </dgm:pt>
    <dgm:pt modelId="{1F8721A7-8E16-476C-8868-6707F09B0BF4}" type="parTrans" cxnId="{AF9E7157-7BF9-48C2-B198-0F1D4F1F11D5}">
      <dgm:prSet/>
      <dgm:spPr/>
      <dgm:t>
        <a:bodyPr/>
        <a:lstStyle/>
        <a:p>
          <a:endParaRPr lang="en-IE"/>
        </a:p>
      </dgm:t>
    </dgm:pt>
    <dgm:pt modelId="{4AA23CDC-F9E4-4644-AE42-0BD8438763AF}" type="sibTrans" cxnId="{AF9E7157-7BF9-48C2-B198-0F1D4F1F11D5}">
      <dgm:prSet/>
      <dgm:spPr/>
      <dgm:t>
        <a:bodyPr/>
        <a:lstStyle/>
        <a:p>
          <a:endParaRPr lang="en-IE"/>
        </a:p>
      </dgm:t>
    </dgm:pt>
    <dgm:pt modelId="{B7FF0DC0-CC9C-4D09-ACB2-BC08240C826E}">
      <dgm:prSet custT="1"/>
      <dgm:spPr/>
      <dgm:t>
        <a:bodyPr/>
        <a:lstStyle/>
        <a:p>
          <a:r>
            <a:rPr lang="en-IE" sz="1800" dirty="0" smtClean="0"/>
            <a:t>Social Work Team Leader Aftercare</a:t>
          </a:r>
          <a:endParaRPr lang="en-IE" sz="1800" dirty="0"/>
        </a:p>
      </dgm:t>
    </dgm:pt>
    <dgm:pt modelId="{A9FF8142-33FA-45AA-87C8-38333998AEA3}" type="parTrans" cxnId="{59448F21-20EC-4ADB-91D1-6FC07235E0B2}">
      <dgm:prSet/>
      <dgm:spPr/>
      <dgm:t>
        <a:bodyPr/>
        <a:lstStyle/>
        <a:p>
          <a:endParaRPr lang="en-IE"/>
        </a:p>
      </dgm:t>
    </dgm:pt>
    <dgm:pt modelId="{B4CE4C37-C439-42CB-9ED1-8B4A42966F0B}" type="sibTrans" cxnId="{59448F21-20EC-4ADB-91D1-6FC07235E0B2}">
      <dgm:prSet/>
      <dgm:spPr/>
      <dgm:t>
        <a:bodyPr/>
        <a:lstStyle/>
        <a:p>
          <a:endParaRPr lang="en-IE"/>
        </a:p>
      </dgm:t>
    </dgm:pt>
    <dgm:pt modelId="{3F9C61EC-97FE-4B08-8219-E23431FB094A}">
      <dgm:prSet custT="1"/>
      <dgm:spPr/>
      <dgm:t>
        <a:bodyPr/>
        <a:lstStyle/>
        <a:p>
          <a:r>
            <a:rPr lang="en-IE" sz="1800" dirty="0" smtClean="0"/>
            <a:t>Social Workers</a:t>
          </a:r>
          <a:endParaRPr lang="en-IE" sz="1800" dirty="0"/>
        </a:p>
      </dgm:t>
    </dgm:pt>
    <dgm:pt modelId="{C4C3EB35-3C02-491F-A157-B4BE1917AC4E}" type="parTrans" cxnId="{9D6DA5B6-DB84-47A2-8D0F-0662048F2BD7}">
      <dgm:prSet/>
      <dgm:spPr/>
      <dgm:t>
        <a:bodyPr/>
        <a:lstStyle/>
        <a:p>
          <a:endParaRPr lang="en-IE"/>
        </a:p>
      </dgm:t>
    </dgm:pt>
    <dgm:pt modelId="{A267B6F3-1ED8-4166-8891-30AF485DC08D}" type="sibTrans" cxnId="{9D6DA5B6-DB84-47A2-8D0F-0662048F2BD7}">
      <dgm:prSet/>
      <dgm:spPr/>
      <dgm:t>
        <a:bodyPr/>
        <a:lstStyle/>
        <a:p>
          <a:endParaRPr lang="en-IE"/>
        </a:p>
      </dgm:t>
    </dgm:pt>
    <dgm:pt modelId="{3E80E573-621D-4B82-8D34-B13EF2C9D93D}">
      <dgm:prSet custT="1"/>
      <dgm:spPr/>
      <dgm:t>
        <a:bodyPr/>
        <a:lstStyle/>
        <a:p>
          <a:r>
            <a:rPr lang="en-IE" sz="1800" dirty="0" smtClean="0"/>
            <a:t>Social Workers</a:t>
          </a:r>
          <a:endParaRPr lang="en-IE" sz="1800" dirty="0"/>
        </a:p>
      </dgm:t>
    </dgm:pt>
    <dgm:pt modelId="{1F84E6EF-DFBF-4086-8A63-8F1A16A9697E}" type="parTrans" cxnId="{97916145-26CC-451E-B1B0-3A03D6B55D39}">
      <dgm:prSet/>
      <dgm:spPr/>
      <dgm:t>
        <a:bodyPr/>
        <a:lstStyle/>
        <a:p>
          <a:endParaRPr lang="en-IE"/>
        </a:p>
      </dgm:t>
    </dgm:pt>
    <dgm:pt modelId="{06D842B0-C593-46EB-97D6-6BA623F2A7F0}" type="sibTrans" cxnId="{97916145-26CC-451E-B1B0-3A03D6B55D39}">
      <dgm:prSet/>
      <dgm:spPr/>
      <dgm:t>
        <a:bodyPr/>
        <a:lstStyle/>
        <a:p>
          <a:endParaRPr lang="en-IE"/>
        </a:p>
      </dgm:t>
    </dgm:pt>
    <dgm:pt modelId="{53B63803-E6BA-4487-90F1-39AFBCFE34E3}">
      <dgm:prSet custT="1"/>
      <dgm:spPr/>
      <dgm:t>
        <a:bodyPr/>
        <a:lstStyle/>
        <a:p>
          <a:r>
            <a:rPr lang="en-IE" sz="1800" dirty="0" smtClean="0"/>
            <a:t>Social Workers</a:t>
          </a:r>
          <a:endParaRPr lang="en-IE" sz="1800" dirty="0"/>
        </a:p>
      </dgm:t>
    </dgm:pt>
    <dgm:pt modelId="{39677F89-9DF4-41D8-A56D-FF2D946A942D}" type="parTrans" cxnId="{CA1C21F9-CAD6-48A3-B777-038761E1F228}">
      <dgm:prSet/>
      <dgm:spPr/>
      <dgm:t>
        <a:bodyPr/>
        <a:lstStyle/>
        <a:p>
          <a:endParaRPr lang="en-IE"/>
        </a:p>
      </dgm:t>
    </dgm:pt>
    <dgm:pt modelId="{D1CEDB25-752A-4BB9-8598-C01034A55989}" type="sibTrans" cxnId="{CA1C21F9-CAD6-48A3-B777-038761E1F228}">
      <dgm:prSet/>
      <dgm:spPr/>
      <dgm:t>
        <a:bodyPr/>
        <a:lstStyle/>
        <a:p>
          <a:endParaRPr lang="en-IE"/>
        </a:p>
      </dgm:t>
    </dgm:pt>
    <dgm:pt modelId="{16B3DB6F-6331-40FD-B814-F85092774931}">
      <dgm:prSet custT="1"/>
      <dgm:spPr/>
      <dgm:t>
        <a:bodyPr/>
        <a:lstStyle/>
        <a:p>
          <a:r>
            <a:rPr lang="en-IE" sz="1800" dirty="0" smtClean="0"/>
            <a:t>Aftercare Workers</a:t>
          </a:r>
          <a:endParaRPr lang="en-IE" sz="1800" dirty="0"/>
        </a:p>
      </dgm:t>
    </dgm:pt>
    <dgm:pt modelId="{354E45C2-2C8C-45D7-99BF-D8D20D2C994B}" type="parTrans" cxnId="{50D53AB3-FEAB-4427-8457-5D401D99D93D}">
      <dgm:prSet/>
      <dgm:spPr/>
      <dgm:t>
        <a:bodyPr/>
        <a:lstStyle/>
        <a:p>
          <a:endParaRPr lang="en-IE"/>
        </a:p>
      </dgm:t>
    </dgm:pt>
    <dgm:pt modelId="{16B236E6-EAF6-42F1-8052-80C764A0D1F0}" type="sibTrans" cxnId="{50D53AB3-FEAB-4427-8457-5D401D99D93D}">
      <dgm:prSet/>
      <dgm:spPr/>
      <dgm:t>
        <a:bodyPr/>
        <a:lstStyle/>
        <a:p>
          <a:endParaRPr lang="en-IE"/>
        </a:p>
      </dgm:t>
    </dgm:pt>
    <dgm:pt modelId="{86077B5C-DE51-4854-99D6-1A708B4F9511}" type="pres">
      <dgm:prSet presAssocID="{5869BBF0-F9EB-4236-BF5E-FF8DDC90FDFB}" presName="Name0" presStyleCnt="0">
        <dgm:presLayoutVars>
          <dgm:chPref val="1"/>
          <dgm:dir/>
          <dgm:animOne val="branch"/>
          <dgm:animLvl val="lvl"/>
          <dgm:resizeHandles/>
        </dgm:presLayoutVars>
      </dgm:prSet>
      <dgm:spPr/>
      <dgm:t>
        <a:bodyPr/>
        <a:lstStyle/>
        <a:p>
          <a:endParaRPr lang="en-IE"/>
        </a:p>
      </dgm:t>
    </dgm:pt>
    <dgm:pt modelId="{1272AE3B-F308-400B-ACC9-5CE4C5262739}" type="pres">
      <dgm:prSet presAssocID="{FD71EBB2-1B9B-4A55-A0CE-89F914FD7B1F}" presName="vertOne" presStyleCnt="0"/>
      <dgm:spPr/>
    </dgm:pt>
    <dgm:pt modelId="{2A77548D-4CE9-469A-847C-40C1736C447E}" type="pres">
      <dgm:prSet presAssocID="{FD71EBB2-1B9B-4A55-A0CE-89F914FD7B1F}" presName="txOne" presStyleLbl="node0" presStyleIdx="0" presStyleCnt="1" custScaleX="56588" custScaleY="72310">
        <dgm:presLayoutVars>
          <dgm:chPref val="3"/>
        </dgm:presLayoutVars>
      </dgm:prSet>
      <dgm:spPr/>
      <dgm:t>
        <a:bodyPr/>
        <a:lstStyle/>
        <a:p>
          <a:endParaRPr lang="en-IE"/>
        </a:p>
      </dgm:t>
    </dgm:pt>
    <dgm:pt modelId="{ECDA8590-D443-47D4-94DE-E2AF0D75E040}" type="pres">
      <dgm:prSet presAssocID="{FD71EBB2-1B9B-4A55-A0CE-89F914FD7B1F}" presName="parTransOne" presStyleCnt="0"/>
      <dgm:spPr/>
    </dgm:pt>
    <dgm:pt modelId="{849EA292-DC65-4D8C-8529-DDF080C42850}" type="pres">
      <dgm:prSet presAssocID="{FD71EBB2-1B9B-4A55-A0CE-89F914FD7B1F}" presName="horzOne" presStyleCnt="0"/>
      <dgm:spPr/>
    </dgm:pt>
    <dgm:pt modelId="{AFD44AD3-8BB5-499B-AEB4-9B10DC6FDBB0}" type="pres">
      <dgm:prSet presAssocID="{E2C4BE0C-10C0-45CF-8358-6E633427122D}" presName="vertTwo" presStyleCnt="0"/>
      <dgm:spPr/>
    </dgm:pt>
    <dgm:pt modelId="{5706A1E5-3C3E-460C-B130-941A1461F9B1}" type="pres">
      <dgm:prSet presAssocID="{E2C4BE0C-10C0-45CF-8358-6E633427122D}" presName="txTwo" presStyleLbl="node2" presStyleIdx="0" presStyleCnt="1" custScaleX="58589" custScaleY="52578">
        <dgm:presLayoutVars>
          <dgm:chPref val="3"/>
        </dgm:presLayoutVars>
      </dgm:prSet>
      <dgm:spPr/>
      <dgm:t>
        <a:bodyPr/>
        <a:lstStyle/>
        <a:p>
          <a:endParaRPr lang="en-IE"/>
        </a:p>
      </dgm:t>
    </dgm:pt>
    <dgm:pt modelId="{622969D3-36F4-463C-9840-05688A034D9E}" type="pres">
      <dgm:prSet presAssocID="{E2C4BE0C-10C0-45CF-8358-6E633427122D}" presName="parTransTwo" presStyleCnt="0"/>
      <dgm:spPr/>
    </dgm:pt>
    <dgm:pt modelId="{4FDD4567-62C9-4A10-8AEC-47565DE3A217}" type="pres">
      <dgm:prSet presAssocID="{E2C4BE0C-10C0-45CF-8358-6E633427122D}" presName="horzTwo" presStyleCnt="0"/>
      <dgm:spPr/>
    </dgm:pt>
    <dgm:pt modelId="{96F7D8C5-F36B-4689-B4F4-2AA91BA262D5}" type="pres">
      <dgm:prSet presAssocID="{FEB24611-2DD0-43FD-B9D5-B7A3AD781186}" presName="vertThree" presStyleCnt="0"/>
      <dgm:spPr/>
    </dgm:pt>
    <dgm:pt modelId="{6FCD82A0-1E42-4186-BDA8-7B8C85FF46ED}" type="pres">
      <dgm:prSet presAssocID="{FEB24611-2DD0-43FD-B9D5-B7A3AD781186}" presName="txThree" presStyleLbl="node3" presStyleIdx="0" presStyleCnt="4">
        <dgm:presLayoutVars>
          <dgm:chPref val="3"/>
        </dgm:presLayoutVars>
      </dgm:prSet>
      <dgm:spPr/>
      <dgm:t>
        <a:bodyPr/>
        <a:lstStyle/>
        <a:p>
          <a:endParaRPr lang="en-IE"/>
        </a:p>
      </dgm:t>
    </dgm:pt>
    <dgm:pt modelId="{2BF14369-A4B7-40DF-B2D0-CBDB515C343D}" type="pres">
      <dgm:prSet presAssocID="{FEB24611-2DD0-43FD-B9D5-B7A3AD781186}" presName="parTransThree" presStyleCnt="0"/>
      <dgm:spPr/>
    </dgm:pt>
    <dgm:pt modelId="{5FE95C8D-F4D7-4328-B8E9-B33A72BC6105}" type="pres">
      <dgm:prSet presAssocID="{FEB24611-2DD0-43FD-B9D5-B7A3AD781186}" presName="horzThree" presStyleCnt="0"/>
      <dgm:spPr/>
    </dgm:pt>
    <dgm:pt modelId="{866FE5AB-E058-40C3-9390-79000502204B}" type="pres">
      <dgm:prSet presAssocID="{3F9C61EC-97FE-4B08-8219-E23431FB094A}" presName="vertFour" presStyleCnt="0">
        <dgm:presLayoutVars>
          <dgm:chPref val="3"/>
        </dgm:presLayoutVars>
      </dgm:prSet>
      <dgm:spPr/>
    </dgm:pt>
    <dgm:pt modelId="{BD2085D8-CAAC-493A-B198-2734FC1A571F}" type="pres">
      <dgm:prSet presAssocID="{3F9C61EC-97FE-4B08-8219-E23431FB094A}" presName="txFour" presStyleLbl="node4" presStyleIdx="0" presStyleCnt="4">
        <dgm:presLayoutVars>
          <dgm:chPref val="3"/>
        </dgm:presLayoutVars>
      </dgm:prSet>
      <dgm:spPr/>
      <dgm:t>
        <a:bodyPr/>
        <a:lstStyle/>
        <a:p>
          <a:endParaRPr lang="en-IE"/>
        </a:p>
      </dgm:t>
    </dgm:pt>
    <dgm:pt modelId="{FBECD2D5-3CCF-457E-96E7-E7A31A71DE9B}" type="pres">
      <dgm:prSet presAssocID="{3F9C61EC-97FE-4B08-8219-E23431FB094A}" presName="horzFour" presStyleCnt="0"/>
      <dgm:spPr/>
    </dgm:pt>
    <dgm:pt modelId="{38A1D0F7-C998-4B61-BA1C-3D3CA6A6FBC4}" type="pres">
      <dgm:prSet presAssocID="{95572F05-11A0-462F-8F30-5C2EBCD0A5A6}" presName="sibSpaceThree" presStyleCnt="0"/>
      <dgm:spPr/>
    </dgm:pt>
    <dgm:pt modelId="{8D19F18B-917A-4B6D-9646-126508F31DFC}" type="pres">
      <dgm:prSet presAssocID="{4787120C-047D-47E2-A7F3-1F87177F70CB}" presName="vertThree" presStyleCnt="0"/>
      <dgm:spPr/>
    </dgm:pt>
    <dgm:pt modelId="{07DBD45C-08EF-43CB-AE23-E87E9361D5D9}" type="pres">
      <dgm:prSet presAssocID="{4787120C-047D-47E2-A7F3-1F87177F70CB}" presName="txThree" presStyleLbl="node3" presStyleIdx="1" presStyleCnt="4">
        <dgm:presLayoutVars>
          <dgm:chPref val="3"/>
        </dgm:presLayoutVars>
      </dgm:prSet>
      <dgm:spPr/>
      <dgm:t>
        <a:bodyPr/>
        <a:lstStyle/>
        <a:p>
          <a:endParaRPr lang="en-IE"/>
        </a:p>
      </dgm:t>
    </dgm:pt>
    <dgm:pt modelId="{70CC63CD-02C9-495F-8592-8E91CDBB2ED4}" type="pres">
      <dgm:prSet presAssocID="{4787120C-047D-47E2-A7F3-1F87177F70CB}" presName="parTransThree" presStyleCnt="0"/>
      <dgm:spPr/>
    </dgm:pt>
    <dgm:pt modelId="{D4EED18F-7608-4400-ABBD-C5C1DAA35D5E}" type="pres">
      <dgm:prSet presAssocID="{4787120C-047D-47E2-A7F3-1F87177F70CB}" presName="horzThree" presStyleCnt="0"/>
      <dgm:spPr/>
    </dgm:pt>
    <dgm:pt modelId="{65A84237-8B83-4C4F-999E-062DEA2620C4}" type="pres">
      <dgm:prSet presAssocID="{3E80E573-621D-4B82-8D34-B13EF2C9D93D}" presName="vertFour" presStyleCnt="0">
        <dgm:presLayoutVars>
          <dgm:chPref val="3"/>
        </dgm:presLayoutVars>
      </dgm:prSet>
      <dgm:spPr/>
    </dgm:pt>
    <dgm:pt modelId="{C6D56A64-B198-4C9E-8C43-227DDC232FC7}" type="pres">
      <dgm:prSet presAssocID="{3E80E573-621D-4B82-8D34-B13EF2C9D93D}" presName="txFour" presStyleLbl="node4" presStyleIdx="1" presStyleCnt="4">
        <dgm:presLayoutVars>
          <dgm:chPref val="3"/>
        </dgm:presLayoutVars>
      </dgm:prSet>
      <dgm:spPr/>
      <dgm:t>
        <a:bodyPr/>
        <a:lstStyle/>
        <a:p>
          <a:endParaRPr lang="en-IE"/>
        </a:p>
      </dgm:t>
    </dgm:pt>
    <dgm:pt modelId="{DBCFAEC1-1533-4F5A-B000-BE74DD252C1F}" type="pres">
      <dgm:prSet presAssocID="{3E80E573-621D-4B82-8D34-B13EF2C9D93D}" presName="horzFour" presStyleCnt="0"/>
      <dgm:spPr/>
    </dgm:pt>
    <dgm:pt modelId="{D32389F2-4474-4428-A151-B198166BD8DE}" type="pres">
      <dgm:prSet presAssocID="{A0F3FAC6-2E76-4217-99E4-8B0F437E9AC7}" presName="sibSpaceThree" presStyleCnt="0"/>
      <dgm:spPr/>
    </dgm:pt>
    <dgm:pt modelId="{A67C8E29-E3E2-4A33-9D52-E2422209A63F}" type="pres">
      <dgm:prSet presAssocID="{1A64AE1F-6F77-4901-90FC-EB3A5B6D5302}" presName="vertThree" presStyleCnt="0"/>
      <dgm:spPr/>
    </dgm:pt>
    <dgm:pt modelId="{47801F7F-7ED4-433B-9FDA-AC02E5229913}" type="pres">
      <dgm:prSet presAssocID="{1A64AE1F-6F77-4901-90FC-EB3A5B6D5302}" presName="txThree" presStyleLbl="node3" presStyleIdx="2" presStyleCnt="4">
        <dgm:presLayoutVars>
          <dgm:chPref val="3"/>
        </dgm:presLayoutVars>
      </dgm:prSet>
      <dgm:spPr/>
      <dgm:t>
        <a:bodyPr/>
        <a:lstStyle/>
        <a:p>
          <a:endParaRPr lang="en-IE"/>
        </a:p>
      </dgm:t>
    </dgm:pt>
    <dgm:pt modelId="{4D876015-8BC3-417B-984F-1BB6802512F2}" type="pres">
      <dgm:prSet presAssocID="{1A64AE1F-6F77-4901-90FC-EB3A5B6D5302}" presName="parTransThree" presStyleCnt="0"/>
      <dgm:spPr/>
    </dgm:pt>
    <dgm:pt modelId="{D0888500-4AF6-44EE-A036-5C872E9D436A}" type="pres">
      <dgm:prSet presAssocID="{1A64AE1F-6F77-4901-90FC-EB3A5B6D5302}" presName="horzThree" presStyleCnt="0"/>
      <dgm:spPr/>
    </dgm:pt>
    <dgm:pt modelId="{0E225322-04AE-4C49-82F6-A4BDF5998BDB}" type="pres">
      <dgm:prSet presAssocID="{53B63803-E6BA-4487-90F1-39AFBCFE34E3}" presName="vertFour" presStyleCnt="0">
        <dgm:presLayoutVars>
          <dgm:chPref val="3"/>
        </dgm:presLayoutVars>
      </dgm:prSet>
      <dgm:spPr/>
    </dgm:pt>
    <dgm:pt modelId="{EC3760FE-C848-472B-99F6-2DAD049C5EB3}" type="pres">
      <dgm:prSet presAssocID="{53B63803-E6BA-4487-90F1-39AFBCFE34E3}" presName="txFour" presStyleLbl="node4" presStyleIdx="2" presStyleCnt="4">
        <dgm:presLayoutVars>
          <dgm:chPref val="3"/>
        </dgm:presLayoutVars>
      </dgm:prSet>
      <dgm:spPr/>
      <dgm:t>
        <a:bodyPr/>
        <a:lstStyle/>
        <a:p>
          <a:endParaRPr lang="en-IE"/>
        </a:p>
      </dgm:t>
    </dgm:pt>
    <dgm:pt modelId="{493EBE17-E46A-40BA-A19A-E54AFE50B2EA}" type="pres">
      <dgm:prSet presAssocID="{53B63803-E6BA-4487-90F1-39AFBCFE34E3}" presName="horzFour" presStyleCnt="0"/>
      <dgm:spPr/>
    </dgm:pt>
    <dgm:pt modelId="{C73CADB0-C6D4-4B7E-B0A2-075DCA4F990F}" type="pres">
      <dgm:prSet presAssocID="{4AA23CDC-F9E4-4644-AE42-0BD8438763AF}" presName="sibSpaceThree" presStyleCnt="0"/>
      <dgm:spPr/>
    </dgm:pt>
    <dgm:pt modelId="{5FEDF115-8C83-4BE9-A515-0AF71D700517}" type="pres">
      <dgm:prSet presAssocID="{B7FF0DC0-CC9C-4D09-ACB2-BC08240C826E}" presName="vertThree" presStyleCnt="0"/>
      <dgm:spPr/>
    </dgm:pt>
    <dgm:pt modelId="{9DB89B0D-B4E5-4DEA-AD09-A80109E2C070}" type="pres">
      <dgm:prSet presAssocID="{B7FF0DC0-CC9C-4D09-ACB2-BC08240C826E}" presName="txThree" presStyleLbl="node3" presStyleIdx="3" presStyleCnt="4">
        <dgm:presLayoutVars>
          <dgm:chPref val="3"/>
        </dgm:presLayoutVars>
      </dgm:prSet>
      <dgm:spPr/>
      <dgm:t>
        <a:bodyPr/>
        <a:lstStyle/>
        <a:p>
          <a:endParaRPr lang="en-IE"/>
        </a:p>
      </dgm:t>
    </dgm:pt>
    <dgm:pt modelId="{2F674728-9EB7-449B-8462-0EB63A007E73}" type="pres">
      <dgm:prSet presAssocID="{B7FF0DC0-CC9C-4D09-ACB2-BC08240C826E}" presName="parTransThree" presStyleCnt="0"/>
      <dgm:spPr/>
    </dgm:pt>
    <dgm:pt modelId="{9761A67B-D626-4026-9C04-002ACB1DA63F}" type="pres">
      <dgm:prSet presAssocID="{B7FF0DC0-CC9C-4D09-ACB2-BC08240C826E}" presName="horzThree" presStyleCnt="0"/>
      <dgm:spPr/>
    </dgm:pt>
    <dgm:pt modelId="{61107C3D-32D3-465D-AB1A-6A7E128EAC45}" type="pres">
      <dgm:prSet presAssocID="{16B3DB6F-6331-40FD-B814-F85092774931}" presName="vertFour" presStyleCnt="0">
        <dgm:presLayoutVars>
          <dgm:chPref val="3"/>
        </dgm:presLayoutVars>
      </dgm:prSet>
      <dgm:spPr/>
    </dgm:pt>
    <dgm:pt modelId="{CCDCECD2-E83C-4272-9A45-4E2E497F847B}" type="pres">
      <dgm:prSet presAssocID="{16B3DB6F-6331-40FD-B814-F85092774931}" presName="txFour" presStyleLbl="node4" presStyleIdx="3" presStyleCnt="4">
        <dgm:presLayoutVars>
          <dgm:chPref val="3"/>
        </dgm:presLayoutVars>
      </dgm:prSet>
      <dgm:spPr/>
      <dgm:t>
        <a:bodyPr/>
        <a:lstStyle/>
        <a:p>
          <a:endParaRPr lang="en-IE"/>
        </a:p>
      </dgm:t>
    </dgm:pt>
    <dgm:pt modelId="{75223E4B-C5F2-46A2-8087-3A0978657CEA}" type="pres">
      <dgm:prSet presAssocID="{16B3DB6F-6331-40FD-B814-F85092774931}" presName="horzFour" presStyleCnt="0"/>
      <dgm:spPr/>
    </dgm:pt>
  </dgm:ptLst>
  <dgm:cxnLst>
    <dgm:cxn modelId="{798194CD-5B63-4E07-8708-E09E3A7EAE37}" srcId="{5869BBF0-F9EB-4236-BF5E-FF8DDC90FDFB}" destId="{FD71EBB2-1B9B-4A55-A0CE-89F914FD7B1F}" srcOrd="0" destOrd="0" parTransId="{4D8654E1-70CC-462A-9AD9-AB058C8F05EB}" sibTransId="{91EA7CF6-0B27-4B5E-87B1-2DE2DEC8FE4A}"/>
    <dgm:cxn modelId="{54F78896-1944-490F-A428-6CDCCB1237A9}" type="presOf" srcId="{B7FF0DC0-CC9C-4D09-ACB2-BC08240C826E}" destId="{9DB89B0D-B4E5-4DEA-AD09-A80109E2C070}" srcOrd="0" destOrd="0" presId="urn:microsoft.com/office/officeart/2005/8/layout/hierarchy4"/>
    <dgm:cxn modelId="{CA1C21F9-CAD6-48A3-B777-038761E1F228}" srcId="{1A64AE1F-6F77-4901-90FC-EB3A5B6D5302}" destId="{53B63803-E6BA-4487-90F1-39AFBCFE34E3}" srcOrd="0" destOrd="0" parTransId="{39677F89-9DF4-41D8-A56D-FF2D946A942D}" sibTransId="{D1CEDB25-752A-4BB9-8598-C01034A55989}"/>
    <dgm:cxn modelId="{783C4319-61DB-4C94-9864-286FFD3B2204}" srcId="{E2C4BE0C-10C0-45CF-8358-6E633427122D}" destId="{FEB24611-2DD0-43FD-B9D5-B7A3AD781186}" srcOrd="0" destOrd="0" parTransId="{0D5952E2-92FF-4914-995C-4DD499D04A3E}" sibTransId="{95572F05-11A0-462F-8F30-5C2EBCD0A5A6}"/>
    <dgm:cxn modelId="{9D6DA5B6-DB84-47A2-8D0F-0662048F2BD7}" srcId="{FEB24611-2DD0-43FD-B9D5-B7A3AD781186}" destId="{3F9C61EC-97FE-4B08-8219-E23431FB094A}" srcOrd="0" destOrd="0" parTransId="{C4C3EB35-3C02-491F-A157-B4BE1917AC4E}" sibTransId="{A267B6F3-1ED8-4166-8891-30AF485DC08D}"/>
    <dgm:cxn modelId="{50D53AB3-FEAB-4427-8457-5D401D99D93D}" srcId="{B7FF0DC0-CC9C-4D09-ACB2-BC08240C826E}" destId="{16B3DB6F-6331-40FD-B814-F85092774931}" srcOrd="0" destOrd="0" parTransId="{354E45C2-2C8C-45D7-99BF-D8D20D2C994B}" sibTransId="{16B236E6-EAF6-42F1-8052-80C764A0D1F0}"/>
    <dgm:cxn modelId="{9B6D7C91-F0E4-4BD8-B359-CFD3413AE23D}" type="presOf" srcId="{FEB24611-2DD0-43FD-B9D5-B7A3AD781186}" destId="{6FCD82A0-1E42-4186-BDA8-7B8C85FF46ED}" srcOrd="0" destOrd="0" presId="urn:microsoft.com/office/officeart/2005/8/layout/hierarchy4"/>
    <dgm:cxn modelId="{4A9F71C4-A51C-451D-8063-AB63696C654D}" type="presOf" srcId="{FD71EBB2-1B9B-4A55-A0CE-89F914FD7B1F}" destId="{2A77548D-4CE9-469A-847C-40C1736C447E}" srcOrd="0" destOrd="0" presId="urn:microsoft.com/office/officeart/2005/8/layout/hierarchy4"/>
    <dgm:cxn modelId="{BC32FAC2-360A-40AD-80DD-9486BA1AE7C4}" type="presOf" srcId="{3E80E573-621D-4B82-8D34-B13EF2C9D93D}" destId="{C6D56A64-B198-4C9E-8C43-227DDC232FC7}" srcOrd="0" destOrd="0" presId="urn:microsoft.com/office/officeart/2005/8/layout/hierarchy4"/>
    <dgm:cxn modelId="{F6BD1791-F798-4556-9CFC-9653AA5F2EBD}" type="presOf" srcId="{E2C4BE0C-10C0-45CF-8358-6E633427122D}" destId="{5706A1E5-3C3E-460C-B130-941A1461F9B1}" srcOrd="0" destOrd="0" presId="urn:microsoft.com/office/officeart/2005/8/layout/hierarchy4"/>
    <dgm:cxn modelId="{C93DCF63-EB73-41AE-9596-358AEA5AC22C}" type="presOf" srcId="{5869BBF0-F9EB-4236-BF5E-FF8DDC90FDFB}" destId="{86077B5C-DE51-4854-99D6-1A708B4F9511}" srcOrd="0" destOrd="0" presId="urn:microsoft.com/office/officeart/2005/8/layout/hierarchy4"/>
    <dgm:cxn modelId="{3024FD16-1A7C-4F44-9345-55D302759864}" srcId="{E2C4BE0C-10C0-45CF-8358-6E633427122D}" destId="{4787120C-047D-47E2-A7F3-1F87177F70CB}" srcOrd="1" destOrd="0" parTransId="{BB977E79-AA54-422D-80DB-CF4CF19872F3}" sibTransId="{A0F3FAC6-2E76-4217-99E4-8B0F437E9AC7}"/>
    <dgm:cxn modelId="{97916145-26CC-451E-B1B0-3A03D6B55D39}" srcId="{4787120C-047D-47E2-A7F3-1F87177F70CB}" destId="{3E80E573-621D-4B82-8D34-B13EF2C9D93D}" srcOrd="0" destOrd="0" parTransId="{1F84E6EF-DFBF-4086-8A63-8F1A16A9697E}" sibTransId="{06D842B0-C593-46EB-97D6-6BA623F2A7F0}"/>
    <dgm:cxn modelId="{8042F3AD-AB36-4764-8A0E-DD7B1E0A1B9D}" srcId="{FD71EBB2-1B9B-4A55-A0CE-89F914FD7B1F}" destId="{E2C4BE0C-10C0-45CF-8358-6E633427122D}" srcOrd="0" destOrd="0" parTransId="{80F05081-2EEB-43CC-96D8-1546131E5C79}" sibTransId="{22102C47-E823-4F30-9298-BEB6A6DEFCEA}"/>
    <dgm:cxn modelId="{F054CB41-7A29-4024-9FE6-1A3A3FD3534F}" type="presOf" srcId="{1A64AE1F-6F77-4901-90FC-EB3A5B6D5302}" destId="{47801F7F-7ED4-433B-9FDA-AC02E5229913}" srcOrd="0" destOrd="0" presId="urn:microsoft.com/office/officeart/2005/8/layout/hierarchy4"/>
    <dgm:cxn modelId="{AF9E7157-7BF9-48C2-B198-0F1D4F1F11D5}" srcId="{E2C4BE0C-10C0-45CF-8358-6E633427122D}" destId="{1A64AE1F-6F77-4901-90FC-EB3A5B6D5302}" srcOrd="2" destOrd="0" parTransId="{1F8721A7-8E16-476C-8868-6707F09B0BF4}" sibTransId="{4AA23CDC-F9E4-4644-AE42-0BD8438763AF}"/>
    <dgm:cxn modelId="{6DD351F6-16F2-4BE1-80D2-011762084717}" type="presOf" srcId="{53B63803-E6BA-4487-90F1-39AFBCFE34E3}" destId="{EC3760FE-C848-472B-99F6-2DAD049C5EB3}" srcOrd="0" destOrd="0" presId="urn:microsoft.com/office/officeart/2005/8/layout/hierarchy4"/>
    <dgm:cxn modelId="{59448F21-20EC-4ADB-91D1-6FC07235E0B2}" srcId="{E2C4BE0C-10C0-45CF-8358-6E633427122D}" destId="{B7FF0DC0-CC9C-4D09-ACB2-BC08240C826E}" srcOrd="3" destOrd="0" parTransId="{A9FF8142-33FA-45AA-87C8-38333998AEA3}" sibTransId="{B4CE4C37-C439-42CB-9ED1-8B4A42966F0B}"/>
    <dgm:cxn modelId="{B3652DDB-AEC3-4BA9-8CC3-40C49128ABC0}" type="presOf" srcId="{4787120C-047D-47E2-A7F3-1F87177F70CB}" destId="{07DBD45C-08EF-43CB-AE23-E87E9361D5D9}" srcOrd="0" destOrd="0" presId="urn:microsoft.com/office/officeart/2005/8/layout/hierarchy4"/>
    <dgm:cxn modelId="{EB700559-C179-480D-A579-9BBB7F8D65C4}" type="presOf" srcId="{16B3DB6F-6331-40FD-B814-F85092774931}" destId="{CCDCECD2-E83C-4272-9A45-4E2E497F847B}" srcOrd="0" destOrd="0" presId="urn:microsoft.com/office/officeart/2005/8/layout/hierarchy4"/>
    <dgm:cxn modelId="{6590975D-348A-48DB-BCB0-1501456F84C0}" type="presOf" srcId="{3F9C61EC-97FE-4B08-8219-E23431FB094A}" destId="{BD2085D8-CAAC-493A-B198-2734FC1A571F}" srcOrd="0" destOrd="0" presId="urn:microsoft.com/office/officeart/2005/8/layout/hierarchy4"/>
    <dgm:cxn modelId="{0EB9435F-4F49-48BA-8698-AF2F41DCA7BC}" type="presParOf" srcId="{86077B5C-DE51-4854-99D6-1A708B4F9511}" destId="{1272AE3B-F308-400B-ACC9-5CE4C5262739}" srcOrd="0" destOrd="0" presId="urn:microsoft.com/office/officeart/2005/8/layout/hierarchy4"/>
    <dgm:cxn modelId="{B0B863A9-5DEF-4FBA-B657-6744A1EC9B3B}" type="presParOf" srcId="{1272AE3B-F308-400B-ACC9-5CE4C5262739}" destId="{2A77548D-4CE9-469A-847C-40C1736C447E}" srcOrd="0" destOrd="0" presId="urn:microsoft.com/office/officeart/2005/8/layout/hierarchy4"/>
    <dgm:cxn modelId="{1EE31FA4-0AE8-4A1D-894A-8012F5D97E21}" type="presParOf" srcId="{1272AE3B-F308-400B-ACC9-5CE4C5262739}" destId="{ECDA8590-D443-47D4-94DE-E2AF0D75E040}" srcOrd="1" destOrd="0" presId="urn:microsoft.com/office/officeart/2005/8/layout/hierarchy4"/>
    <dgm:cxn modelId="{19F542A3-09D0-4671-8A41-B50DAD4A2FB7}" type="presParOf" srcId="{1272AE3B-F308-400B-ACC9-5CE4C5262739}" destId="{849EA292-DC65-4D8C-8529-DDF080C42850}" srcOrd="2" destOrd="0" presId="urn:microsoft.com/office/officeart/2005/8/layout/hierarchy4"/>
    <dgm:cxn modelId="{0F635DA9-80BE-4C2D-9649-A529AA4666DA}" type="presParOf" srcId="{849EA292-DC65-4D8C-8529-DDF080C42850}" destId="{AFD44AD3-8BB5-499B-AEB4-9B10DC6FDBB0}" srcOrd="0" destOrd="0" presId="urn:microsoft.com/office/officeart/2005/8/layout/hierarchy4"/>
    <dgm:cxn modelId="{3AD9828E-A76E-4B2A-88D1-C3D2E5018409}" type="presParOf" srcId="{AFD44AD3-8BB5-499B-AEB4-9B10DC6FDBB0}" destId="{5706A1E5-3C3E-460C-B130-941A1461F9B1}" srcOrd="0" destOrd="0" presId="urn:microsoft.com/office/officeart/2005/8/layout/hierarchy4"/>
    <dgm:cxn modelId="{94AE4054-09DA-4938-A342-1CDE598B9D7F}" type="presParOf" srcId="{AFD44AD3-8BB5-499B-AEB4-9B10DC6FDBB0}" destId="{622969D3-36F4-463C-9840-05688A034D9E}" srcOrd="1" destOrd="0" presId="urn:microsoft.com/office/officeart/2005/8/layout/hierarchy4"/>
    <dgm:cxn modelId="{BC016FBE-5D19-4F26-AF6A-ED3B9E459121}" type="presParOf" srcId="{AFD44AD3-8BB5-499B-AEB4-9B10DC6FDBB0}" destId="{4FDD4567-62C9-4A10-8AEC-47565DE3A217}" srcOrd="2" destOrd="0" presId="urn:microsoft.com/office/officeart/2005/8/layout/hierarchy4"/>
    <dgm:cxn modelId="{4C9E68C4-CAAE-4DF7-9E32-36DB416ACE50}" type="presParOf" srcId="{4FDD4567-62C9-4A10-8AEC-47565DE3A217}" destId="{96F7D8C5-F36B-4689-B4F4-2AA91BA262D5}" srcOrd="0" destOrd="0" presId="urn:microsoft.com/office/officeart/2005/8/layout/hierarchy4"/>
    <dgm:cxn modelId="{C56D606E-0345-476B-B7E9-03358AB8D01A}" type="presParOf" srcId="{96F7D8C5-F36B-4689-B4F4-2AA91BA262D5}" destId="{6FCD82A0-1E42-4186-BDA8-7B8C85FF46ED}" srcOrd="0" destOrd="0" presId="urn:microsoft.com/office/officeart/2005/8/layout/hierarchy4"/>
    <dgm:cxn modelId="{A77E04C3-90A6-469F-B488-8A40BE019231}" type="presParOf" srcId="{96F7D8C5-F36B-4689-B4F4-2AA91BA262D5}" destId="{2BF14369-A4B7-40DF-B2D0-CBDB515C343D}" srcOrd="1" destOrd="0" presId="urn:microsoft.com/office/officeart/2005/8/layout/hierarchy4"/>
    <dgm:cxn modelId="{8E6ED5C8-3BD8-4565-ABF4-97A408989C51}" type="presParOf" srcId="{96F7D8C5-F36B-4689-B4F4-2AA91BA262D5}" destId="{5FE95C8D-F4D7-4328-B8E9-B33A72BC6105}" srcOrd="2" destOrd="0" presId="urn:microsoft.com/office/officeart/2005/8/layout/hierarchy4"/>
    <dgm:cxn modelId="{2B6DC2EE-736E-4304-801B-D61AE2719CBE}" type="presParOf" srcId="{5FE95C8D-F4D7-4328-B8E9-B33A72BC6105}" destId="{866FE5AB-E058-40C3-9390-79000502204B}" srcOrd="0" destOrd="0" presId="urn:microsoft.com/office/officeart/2005/8/layout/hierarchy4"/>
    <dgm:cxn modelId="{8B86ADD4-D854-41A1-A8BD-05C2602FCF5F}" type="presParOf" srcId="{866FE5AB-E058-40C3-9390-79000502204B}" destId="{BD2085D8-CAAC-493A-B198-2734FC1A571F}" srcOrd="0" destOrd="0" presId="urn:microsoft.com/office/officeart/2005/8/layout/hierarchy4"/>
    <dgm:cxn modelId="{1BE8DD25-F23B-47A2-BF7C-8D248000CFFE}" type="presParOf" srcId="{866FE5AB-E058-40C3-9390-79000502204B}" destId="{FBECD2D5-3CCF-457E-96E7-E7A31A71DE9B}" srcOrd="1" destOrd="0" presId="urn:microsoft.com/office/officeart/2005/8/layout/hierarchy4"/>
    <dgm:cxn modelId="{932B6B31-6807-4196-B603-9F859211150D}" type="presParOf" srcId="{4FDD4567-62C9-4A10-8AEC-47565DE3A217}" destId="{38A1D0F7-C998-4B61-BA1C-3D3CA6A6FBC4}" srcOrd="1" destOrd="0" presId="urn:microsoft.com/office/officeart/2005/8/layout/hierarchy4"/>
    <dgm:cxn modelId="{74724DF1-CAEB-4A92-8C35-B957122D8C25}" type="presParOf" srcId="{4FDD4567-62C9-4A10-8AEC-47565DE3A217}" destId="{8D19F18B-917A-4B6D-9646-126508F31DFC}" srcOrd="2" destOrd="0" presId="urn:microsoft.com/office/officeart/2005/8/layout/hierarchy4"/>
    <dgm:cxn modelId="{A1B78274-0F38-4D45-93A7-C820B19516A5}" type="presParOf" srcId="{8D19F18B-917A-4B6D-9646-126508F31DFC}" destId="{07DBD45C-08EF-43CB-AE23-E87E9361D5D9}" srcOrd="0" destOrd="0" presId="urn:microsoft.com/office/officeart/2005/8/layout/hierarchy4"/>
    <dgm:cxn modelId="{CE69B419-DBF7-49BF-AFC4-7F55A864B07A}" type="presParOf" srcId="{8D19F18B-917A-4B6D-9646-126508F31DFC}" destId="{70CC63CD-02C9-495F-8592-8E91CDBB2ED4}" srcOrd="1" destOrd="0" presId="urn:microsoft.com/office/officeart/2005/8/layout/hierarchy4"/>
    <dgm:cxn modelId="{A9AF3ECC-9585-4B77-A539-EAC301AA0BCA}" type="presParOf" srcId="{8D19F18B-917A-4B6D-9646-126508F31DFC}" destId="{D4EED18F-7608-4400-ABBD-C5C1DAA35D5E}" srcOrd="2" destOrd="0" presId="urn:microsoft.com/office/officeart/2005/8/layout/hierarchy4"/>
    <dgm:cxn modelId="{A1E9F026-AFB1-4ADF-AAFD-404D8884C6E3}" type="presParOf" srcId="{D4EED18F-7608-4400-ABBD-C5C1DAA35D5E}" destId="{65A84237-8B83-4C4F-999E-062DEA2620C4}" srcOrd="0" destOrd="0" presId="urn:microsoft.com/office/officeart/2005/8/layout/hierarchy4"/>
    <dgm:cxn modelId="{B1B20039-C7D3-41CC-A66F-F577D8AF5261}" type="presParOf" srcId="{65A84237-8B83-4C4F-999E-062DEA2620C4}" destId="{C6D56A64-B198-4C9E-8C43-227DDC232FC7}" srcOrd="0" destOrd="0" presId="urn:microsoft.com/office/officeart/2005/8/layout/hierarchy4"/>
    <dgm:cxn modelId="{3BEDDC93-F086-4A90-B02C-1518A06F80AE}" type="presParOf" srcId="{65A84237-8B83-4C4F-999E-062DEA2620C4}" destId="{DBCFAEC1-1533-4F5A-B000-BE74DD252C1F}" srcOrd="1" destOrd="0" presId="urn:microsoft.com/office/officeart/2005/8/layout/hierarchy4"/>
    <dgm:cxn modelId="{1542E24A-CBEA-4396-B981-E24F9047D364}" type="presParOf" srcId="{4FDD4567-62C9-4A10-8AEC-47565DE3A217}" destId="{D32389F2-4474-4428-A151-B198166BD8DE}" srcOrd="3" destOrd="0" presId="urn:microsoft.com/office/officeart/2005/8/layout/hierarchy4"/>
    <dgm:cxn modelId="{864EB2FC-2E6A-4F52-9649-000D6C3978FE}" type="presParOf" srcId="{4FDD4567-62C9-4A10-8AEC-47565DE3A217}" destId="{A67C8E29-E3E2-4A33-9D52-E2422209A63F}" srcOrd="4" destOrd="0" presId="urn:microsoft.com/office/officeart/2005/8/layout/hierarchy4"/>
    <dgm:cxn modelId="{259E73D0-E5D2-4781-AA2F-3C7EFB7C08EB}" type="presParOf" srcId="{A67C8E29-E3E2-4A33-9D52-E2422209A63F}" destId="{47801F7F-7ED4-433B-9FDA-AC02E5229913}" srcOrd="0" destOrd="0" presId="urn:microsoft.com/office/officeart/2005/8/layout/hierarchy4"/>
    <dgm:cxn modelId="{1E5B44EA-8A24-4F9E-88D7-48037BC42840}" type="presParOf" srcId="{A67C8E29-E3E2-4A33-9D52-E2422209A63F}" destId="{4D876015-8BC3-417B-984F-1BB6802512F2}" srcOrd="1" destOrd="0" presId="urn:microsoft.com/office/officeart/2005/8/layout/hierarchy4"/>
    <dgm:cxn modelId="{82562AE4-B68D-49D8-A1AC-EF87C7F02F0A}" type="presParOf" srcId="{A67C8E29-E3E2-4A33-9D52-E2422209A63F}" destId="{D0888500-4AF6-44EE-A036-5C872E9D436A}" srcOrd="2" destOrd="0" presId="urn:microsoft.com/office/officeart/2005/8/layout/hierarchy4"/>
    <dgm:cxn modelId="{313A15FA-C874-46E2-B06D-B3E6217E796C}" type="presParOf" srcId="{D0888500-4AF6-44EE-A036-5C872E9D436A}" destId="{0E225322-04AE-4C49-82F6-A4BDF5998BDB}" srcOrd="0" destOrd="0" presId="urn:microsoft.com/office/officeart/2005/8/layout/hierarchy4"/>
    <dgm:cxn modelId="{48E5BA5E-2909-4824-849B-E259338A1F15}" type="presParOf" srcId="{0E225322-04AE-4C49-82F6-A4BDF5998BDB}" destId="{EC3760FE-C848-472B-99F6-2DAD049C5EB3}" srcOrd="0" destOrd="0" presId="urn:microsoft.com/office/officeart/2005/8/layout/hierarchy4"/>
    <dgm:cxn modelId="{FAACE74E-0A06-4A26-B7DB-BE37FB744890}" type="presParOf" srcId="{0E225322-04AE-4C49-82F6-A4BDF5998BDB}" destId="{493EBE17-E46A-40BA-A19A-E54AFE50B2EA}" srcOrd="1" destOrd="0" presId="urn:microsoft.com/office/officeart/2005/8/layout/hierarchy4"/>
    <dgm:cxn modelId="{F3723F61-6532-458B-8943-2D94E62EEC88}" type="presParOf" srcId="{4FDD4567-62C9-4A10-8AEC-47565DE3A217}" destId="{C73CADB0-C6D4-4B7E-B0A2-075DCA4F990F}" srcOrd="5" destOrd="0" presId="urn:microsoft.com/office/officeart/2005/8/layout/hierarchy4"/>
    <dgm:cxn modelId="{7EE6CDBC-B7EA-491B-98EB-B4F6BD142E9A}" type="presParOf" srcId="{4FDD4567-62C9-4A10-8AEC-47565DE3A217}" destId="{5FEDF115-8C83-4BE9-A515-0AF71D700517}" srcOrd="6" destOrd="0" presId="urn:microsoft.com/office/officeart/2005/8/layout/hierarchy4"/>
    <dgm:cxn modelId="{32D35C9A-F8E8-4C18-92FE-7A90322C9DAC}" type="presParOf" srcId="{5FEDF115-8C83-4BE9-A515-0AF71D700517}" destId="{9DB89B0D-B4E5-4DEA-AD09-A80109E2C070}" srcOrd="0" destOrd="0" presId="urn:microsoft.com/office/officeart/2005/8/layout/hierarchy4"/>
    <dgm:cxn modelId="{3A8F2140-6641-4BA9-8081-11BB09082E8E}" type="presParOf" srcId="{5FEDF115-8C83-4BE9-A515-0AF71D700517}" destId="{2F674728-9EB7-449B-8462-0EB63A007E73}" srcOrd="1" destOrd="0" presId="urn:microsoft.com/office/officeart/2005/8/layout/hierarchy4"/>
    <dgm:cxn modelId="{C6338BD3-881A-4397-AF34-1457FDC55DB9}" type="presParOf" srcId="{5FEDF115-8C83-4BE9-A515-0AF71D700517}" destId="{9761A67B-D626-4026-9C04-002ACB1DA63F}" srcOrd="2" destOrd="0" presId="urn:microsoft.com/office/officeart/2005/8/layout/hierarchy4"/>
    <dgm:cxn modelId="{A4CAD5DD-36DA-4CE1-82F8-0D5480E2CB16}" type="presParOf" srcId="{9761A67B-D626-4026-9C04-002ACB1DA63F}" destId="{61107C3D-32D3-465D-AB1A-6A7E128EAC45}" srcOrd="0" destOrd="0" presId="urn:microsoft.com/office/officeart/2005/8/layout/hierarchy4"/>
    <dgm:cxn modelId="{C527C874-94EE-4C98-96D4-C00E89D1BC76}" type="presParOf" srcId="{61107C3D-32D3-465D-AB1A-6A7E128EAC45}" destId="{CCDCECD2-E83C-4272-9A45-4E2E497F847B}" srcOrd="0" destOrd="0" presId="urn:microsoft.com/office/officeart/2005/8/layout/hierarchy4"/>
    <dgm:cxn modelId="{2AB91F8E-6520-4488-8495-B58A78857DFF}" type="presParOf" srcId="{61107C3D-32D3-465D-AB1A-6A7E128EAC45}" destId="{75223E4B-C5F2-46A2-8087-3A0978657CEA}" srcOrd="1"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A77548D-4CE9-469A-847C-40C1736C447E}">
      <dsp:nvSpPr>
        <dsp:cNvPr id="0" name=""/>
        <dsp:cNvSpPr/>
      </dsp:nvSpPr>
      <dsp:spPr>
        <a:xfrm>
          <a:off x="1656196" y="2547"/>
          <a:ext cx="4320454" cy="94375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E" sz="2800" kern="1200" dirty="0" smtClean="0"/>
            <a:t>National Service Director</a:t>
          </a:r>
          <a:endParaRPr lang="en-IE" sz="2800" kern="1200" dirty="0"/>
        </a:p>
      </dsp:txBody>
      <dsp:txXfrm>
        <a:off x="1656196" y="2547"/>
        <a:ext cx="4320454" cy="943750"/>
      </dsp:txXfrm>
    </dsp:sp>
    <dsp:sp modelId="{5706A1E5-3C3E-460C-B130-941A1461F9B1}">
      <dsp:nvSpPr>
        <dsp:cNvPr id="0" name=""/>
        <dsp:cNvSpPr/>
      </dsp:nvSpPr>
      <dsp:spPr>
        <a:xfrm>
          <a:off x="1584175" y="1067350"/>
          <a:ext cx="4464497" cy="6862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E" sz="2800" kern="1200" dirty="0" smtClean="0"/>
            <a:t>Principal Social Worker</a:t>
          </a:r>
          <a:endParaRPr lang="en-IE" sz="2800" kern="1200" dirty="0"/>
        </a:p>
      </dsp:txBody>
      <dsp:txXfrm>
        <a:off x="1584175" y="1067350"/>
        <a:ext cx="4464497" cy="686219"/>
      </dsp:txXfrm>
    </dsp:sp>
    <dsp:sp modelId="{6FCD82A0-1E42-4186-BDA8-7B8C85FF46ED}">
      <dsp:nvSpPr>
        <dsp:cNvPr id="0" name=""/>
        <dsp:cNvSpPr/>
      </dsp:nvSpPr>
      <dsp:spPr>
        <a:xfrm>
          <a:off x="6410" y="1874621"/>
          <a:ext cx="1846831" cy="130514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E" sz="1800" kern="1200" dirty="0" smtClean="0"/>
            <a:t>Social Work Team Leader Duty</a:t>
          </a:r>
          <a:endParaRPr lang="en-IE" sz="1800" kern="1200" dirty="0"/>
        </a:p>
      </dsp:txBody>
      <dsp:txXfrm>
        <a:off x="6410" y="1874621"/>
        <a:ext cx="1846831" cy="1305145"/>
      </dsp:txXfrm>
    </dsp:sp>
    <dsp:sp modelId="{BD2085D8-CAAC-493A-B198-2734FC1A571F}">
      <dsp:nvSpPr>
        <dsp:cNvPr id="0" name=""/>
        <dsp:cNvSpPr/>
      </dsp:nvSpPr>
      <dsp:spPr>
        <a:xfrm>
          <a:off x="6410" y="3300819"/>
          <a:ext cx="1846831" cy="130514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E" sz="1800" kern="1200" dirty="0" smtClean="0"/>
            <a:t>Social Workers</a:t>
          </a:r>
          <a:endParaRPr lang="en-IE" sz="1800" kern="1200" dirty="0"/>
        </a:p>
      </dsp:txBody>
      <dsp:txXfrm>
        <a:off x="6410" y="3300819"/>
        <a:ext cx="1846831" cy="1305145"/>
      </dsp:txXfrm>
    </dsp:sp>
    <dsp:sp modelId="{07DBD45C-08EF-43CB-AE23-E87E9361D5D9}">
      <dsp:nvSpPr>
        <dsp:cNvPr id="0" name=""/>
        <dsp:cNvSpPr/>
      </dsp:nvSpPr>
      <dsp:spPr>
        <a:xfrm>
          <a:off x="1930809" y="1874621"/>
          <a:ext cx="1846831" cy="130514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E" sz="1800" kern="1200" dirty="0" smtClean="0"/>
            <a:t>Social Work Team Leader CIC</a:t>
          </a:r>
          <a:endParaRPr lang="en-IE" sz="1800" kern="1200" dirty="0"/>
        </a:p>
      </dsp:txBody>
      <dsp:txXfrm>
        <a:off x="1930809" y="1874621"/>
        <a:ext cx="1846831" cy="1305145"/>
      </dsp:txXfrm>
    </dsp:sp>
    <dsp:sp modelId="{C6D56A64-B198-4C9E-8C43-227DDC232FC7}">
      <dsp:nvSpPr>
        <dsp:cNvPr id="0" name=""/>
        <dsp:cNvSpPr/>
      </dsp:nvSpPr>
      <dsp:spPr>
        <a:xfrm>
          <a:off x="1930809" y="3300819"/>
          <a:ext cx="1846831" cy="130514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E" sz="1800" kern="1200" dirty="0" smtClean="0"/>
            <a:t>Social Workers</a:t>
          </a:r>
          <a:endParaRPr lang="en-IE" sz="1800" kern="1200" dirty="0"/>
        </a:p>
      </dsp:txBody>
      <dsp:txXfrm>
        <a:off x="1930809" y="3300819"/>
        <a:ext cx="1846831" cy="1305145"/>
      </dsp:txXfrm>
    </dsp:sp>
    <dsp:sp modelId="{47801F7F-7ED4-433B-9FDA-AC02E5229913}">
      <dsp:nvSpPr>
        <dsp:cNvPr id="0" name=""/>
        <dsp:cNvSpPr/>
      </dsp:nvSpPr>
      <dsp:spPr>
        <a:xfrm>
          <a:off x="3855207" y="1874621"/>
          <a:ext cx="1846831" cy="130514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E" sz="1800" kern="1200" dirty="0" smtClean="0"/>
            <a:t>Social Work Team Leader Foster Care</a:t>
          </a:r>
          <a:endParaRPr lang="en-IE" sz="1800" kern="1200" dirty="0"/>
        </a:p>
      </dsp:txBody>
      <dsp:txXfrm>
        <a:off x="3855207" y="1874621"/>
        <a:ext cx="1846831" cy="1305145"/>
      </dsp:txXfrm>
    </dsp:sp>
    <dsp:sp modelId="{EC3760FE-C848-472B-99F6-2DAD049C5EB3}">
      <dsp:nvSpPr>
        <dsp:cNvPr id="0" name=""/>
        <dsp:cNvSpPr/>
      </dsp:nvSpPr>
      <dsp:spPr>
        <a:xfrm>
          <a:off x="3855207" y="3300819"/>
          <a:ext cx="1846831" cy="130514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E" sz="1800" kern="1200" dirty="0" smtClean="0"/>
            <a:t>Social Workers</a:t>
          </a:r>
          <a:endParaRPr lang="en-IE" sz="1800" kern="1200" dirty="0"/>
        </a:p>
      </dsp:txBody>
      <dsp:txXfrm>
        <a:off x="3855207" y="3300819"/>
        <a:ext cx="1846831" cy="1305145"/>
      </dsp:txXfrm>
    </dsp:sp>
    <dsp:sp modelId="{9DB89B0D-B4E5-4DEA-AD09-A80109E2C070}">
      <dsp:nvSpPr>
        <dsp:cNvPr id="0" name=""/>
        <dsp:cNvSpPr/>
      </dsp:nvSpPr>
      <dsp:spPr>
        <a:xfrm>
          <a:off x="5779605" y="1874621"/>
          <a:ext cx="1846831" cy="130514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E" sz="1800" kern="1200" dirty="0" smtClean="0"/>
            <a:t>Social Work Team Leader Aftercare</a:t>
          </a:r>
          <a:endParaRPr lang="en-IE" sz="1800" kern="1200" dirty="0"/>
        </a:p>
      </dsp:txBody>
      <dsp:txXfrm>
        <a:off x="5779605" y="1874621"/>
        <a:ext cx="1846831" cy="1305145"/>
      </dsp:txXfrm>
    </dsp:sp>
    <dsp:sp modelId="{CCDCECD2-E83C-4272-9A45-4E2E497F847B}">
      <dsp:nvSpPr>
        <dsp:cNvPr id="0" name=""/>
        <dsp:cNvSpPr/>
      </dsp:nvSpPr>
      <dsp:spPr>
        <a:xfrm>
          <a:off x="5779605" y="3300819"/>
          <a:ext cx="1846831" cy="130514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E" sz="1800" kern="1200" dirty="0" smtClean="0"/>
            <a:t>Aftercare Workers</a:t>
          </a:r>
          <a:endParaRPr lang="en-IE" sz="1800" kern="1200" dirty="0"/>
        </a:p>
      </dsp:txBody>
      <dsp:txXfrm>
        <a:off x="5779605" y="3300819"/>
        <a:ext cx="1846831" cy="13051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24175"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GB"/>
          </a:p>
        </p:txBody>
      </p:sp>
      <p:sp>
        <p:nvSpPr>
          <p:cNvPr id="65539" name="Rectangle 3"/>
          <p:cNvSpPr>
            <a:spLocks noGrp="1" noChangeArrowheads="1"/>
          </p:cNvSpPr>
          <p:nvPr>
            <p:ph type="dt" sz="quarter" idx="1"/>
          </p:nvPr>
        </p:nvSpPr>
        <p:spPr bwMode="auto">
          <a:xfrm>
            <a:off x="3873500" y="0"/>
            <a:ext cx="2924175"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GB"/>
          </a:p>
        </p:txBody>
      </p:sp>
      <p:sp>
        <p:nvSpPr>
          <p:cNvPr id="65540" name="Rectangle 4"/>
          <p:cNvSpPr>
            <a:spLocks noGrp="1" noChangeArrowheads="1"/>
          </p:cNvSpPr>
          <p:nvPr>
            <p:ph type="ftr" sz="quarter" idx="2"/>
          </p:nvPr>
        </p:nvSpPr>
        <p:spPr bwMode="auto">
          <a:xfrm>
            <a:off x="0" y="9466263"/>
            <a:ext cx="2924175" cy="482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GB"/>
          </a:p>
        </p:txBody>
      </p:sp>
      <p:sp>
        <p:nvSpPr>
          <p:cNvPr id="65541" name="Rectangle 5"/>
          <p:cNvSpPr>
            <a:spLocks noGrp="1" noChangeArrowheads="1"/>
          </p:cNvSpPr>
          <p:nvPr>
            <p:ph type="sldNum" sz="quarter" idx="3"/>
          </p:nvPr>
        </p:nvSpPr>
        <p:spPr bwMode="auto">
          <a:xfrm>
            <a:off x="3873500" y="9466263"/>
            <a:ext cx="2924175" cy="482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703CC94D-1BA3-403C-82B8-569A471AF6C0}"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8EF6CCD-59A0-4663-89BC-F459809677B7}" type="datetimeFigureOut">
              <a:rPr lang="en-IE" smtClean="0"/>
              <a:pPr/>
              <a:t>08/04/2019</a:t>
            </a:fld>
            <a:endParaRPr lang="en-I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044CFCE-74EA-49D4-8605-CFB21F66E978}"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IE" dirty="0"/>
          </a:p>
        </p:txBody>
      </p:sp>
      <p:sp>
        <p:nvSpPr>
          <p:cNvPr id="4" name="Slide Number Placeholder 3"/>
          <p:cNvSpPr>
            <a:spLocks noGrp="1"/>
          </p:cNvSpPr>
          <p:nvPr>
            <p:ph type="sldNum" sz="quarter" idx="10"/>
          </p:nvPr>
        </p:nvSpPr>
        <p:spPr/>
        <p:txBody>
          <a:bodyPr/>
          <a:lstStyle/>
          <a:p>
            <a:fld id="{B044CFCE-74EA-49D4-8605-CFB21F66E978}" type="slidenum">
              <a:rPr lang="en-IE" smtClean="0"/>
              <a:pPr/>
              <a:t>2</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044CFCE-74EA-49D4-8605-CFB21F66E978}" type="slidenum">
              <a:rPr lang="en-IE" smtClean="0"/>
              <a:pPr/>
              <a:t>12</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044CFCE-74EA-49D4-8605-CFB21F66E978}" type="slidenum">
              <a:rPr lang="en-IE" smtClean="0"/>
              <a:pPr/>
              <a:t>13</a:t>
            </a:fld>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044CFCE-74EA-49D4-8605-CFB21F66E978}" type="slidenum">
              <a:rPr lang="en-IE" smtClean="0"/>
              <a:pPr/>
              <a:t>16</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044CFCE-74EA-49D4-8605-CFB21F66E978}" type="slidenum">
              <a:rPr lang="en-IE" smtClean="0"/>
              <a:pPr/>
              <a:t>3</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5DE624-7CEB-474B-A04B-BC48FFC8110A}" type="slidenum">
              <a:rPr lang="en-IE"/>
              <a:pPr/>
              <a:t>4</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6C57ED5-C35A-4E2C-996E-213520D56212}" type="slidenum">
              <a:rPr lang="en-IE"/>
              <a:pPr/>
              <a:t>5</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044CFCE-74EA-49D4-8605-CFB21F66E978}" type="slidenum">
              <a:rPr lang="en-IE" smtClean="0"/>
              <a:pPr/>
              <a:t>6</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044CFCE-74EA-49D4-8605-CFB21F66E978}" type="slidenum">
              <a:rPr lang="en-IE" smtClean="0"/>
              <a:pPr/>
              <a:t>7</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044CFCE-74EA-49D4-8605-CFB21F66E978}" type="slidenum">
              <a:rPr lang="en-IE" smtClean="0"/>
              <a:pPr/>
              <a:t>9</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13724E-3FF4-4AA2-A6CB-A2418C919B34}" type="slidenum">
              <a:rPr lang="en-IE"/>
              <a:pPr/>
              <a:t>10</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044CFCE-74EA-49D4-8605-CFB21F66E978}" type="slidenum">
              <a:rPr lang="en-IE" smtClean="0"/>
              <a:pPr/>
              <a:t>11</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4386" name="Group 2"/>
          <p:cNvGrpSpPr>
            <a:grpSpLocks/>
          </p:cNvGrpSpPr>
          <p:nvPr/>
        </p:nvGrpSpPr>
        <p:grpSpPr bwMode="auto">
          <a:xfrm>
            <a:off x="-3222625" y="304800"/>
            <a:ext cx="11909425" cy="4724400"/>
            <a:chOff x="-2030" y="192"/>
            <a:chExt cx="7502" cy="2976"/>
          </a:xfrm>
        </p:grpSpPr>
        <p:sp>
          <p:nvSpPr>
            <p:cNvPr id="144387"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en-US"/>
            </a:p>
          </p:txBody>
        </p:sp>
        <p:sp>
          <p:nvSpPr>
            <p:cNvPr id="144388"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endParaRPr lang="en-GB" sz="2400">
                <a:latin typeface="Times New Roman" pitchFamily="18" charset="0"/>
              </a:endParaRPr>
            </a:p>
          </p:txBody>
        </p:sp>
        <p:sp>
          <p:nvSpPr>
            <p:cNvPr id="144389"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endParaRPr lang="en-GB" sz="1800">
                <a:latin typeface="Arial" charset="0"/>
              </a:endParaRPr>
            </a:p>
          </p:txBody>
        </p:sp>
      </p:grpSp>
      <p:sp>
        <p:nvSpPr>
          <p:cNvPr id="144390" name="Rectangle 6"/>
          <p:cNvSpPr>
            <a:spLocks noGrp="1" noChangeArrowheads="1"/>
          </p:cNvSpPr>
          <p:nvPr>
            <p:ph type="ctrTitle"/>
          </p:nvPr>
        </p:nvSpPr>
        <p:spPr>
          <a:xfrm>
            <a:off x="1443038" y="985838"/>
            <a:ext cx="7239000" cy="1444625"/>
          </a:xfrm>
        </p:spPr>
        <p:txBody>
          <a:bodyPr/>
          <a:lstStyle>
            <a:lvl1pPr>
              <a:defRPr sz="4000"/>
            </a:lvl1pPr>
          </a:lstStyle>
          <a:p>
            <a:r>
              <a:rPr lang="en-GB"/>
              <a:t>Click to edit Master title style</a:t>
            </a:r>
          </a:p>
        </p:txBody>
      </p:sp>
      <p:sp>
        <p:nvSpPr>
          <p:cNvPr id="14439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GB"/>
              <a:t>Click to edit Master subtitle style</a:t>
            </a:r>
          </a:p>
        </p:txBody>
      </p:sp>
      <p:sp>
        <p:nvSpPr>
          <p:cNvPr id="144392" name="Rectangle 8"/>
          <p:cNvSpPr>
            <a:spLocks noGrp="1" noChangeArrowheads="1"/>
          </p:cNvSpPr>
          <p:nvPr>
            <p:ph type="dt" sz="half" idx="2"/>
          </p:nvPr>
        </p:nvSpPr>
        <p:spPr/>
        <p:txBody>
          <a:bodyPr/>
          <a:lstStyle>
            <a:lvl1pPr>
              <a:defRPr/>
            </a:lvl1pPr>
          </a:lstStyle>
          <a:p>
            <a:endParaRPr lang="en-GB"/>
          </a:p>
        </p:txBody>
      </p:sp>
      <p:sp>
        <p:nvSpPr>
          <p:cNvPr id="144393" name="Rectangle 9"/>
          <p:cNvSpPr>
            <a:spLocks noGrp="1" noChangeArrowheads="1"/>
          </p:cNvSpPr>
          <p:nvPr>
            <p:ph type="ftr" sz="quarter" idx="3"/>
          </p:nvPr>
        </p:nvSpPr>
        <p:spPr/>
        <p:txBody>
          <a:bodyPr/>
          <a:lstStyle>
            <a:lvl1pPr>
              <a:defRPr/>
            </a:lvl1pPr>
          </a:lstStyle>
          <a:p>
            <a:endParaRPr lang="en-GB"/>
          </a:p>
        </p:txBody>
      </p:sp>
      <p:sp>
        <p:nvSpPr>
          <p:cNvPr id="144394" name="Rectangle 10"/>
          <p:cNvSpPr>
            <a:spLocks noGrp="1" noChangeArrowheads="1"/>
          </p:cNvSpPr>
          <p:nvPr>
            <p:ph type="sldNum" sz="quarter" idx="4"/>
          </p:nvPr>
        </p:nvSpPr>
        <p:spPr/>
        <p:txBody>
          <a:bodyPr/>
          <a:lstStyle>
            <a:lvl1pPr>
              <a:defRPr/>
            </a:lvl1pPr>
          </a:lstStyle>
          <a:p>
            <a:fld id="{DB061C84-5C59-4863-922F-C4B5976E314E}"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401F2A0-872C-498A-B128-6A2BFEA6486C}"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527FD93-F32B-4E05-A5CD-7E0DB6001398}"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EE2C727-AA2C-4161-9BE9-E5B2C3EDEED8}"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97FE03A-6B85-4BD0-90F1-5FE83FA37306}"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FE1DE85-C7CA-465E-956C-DD6623E92B2E}"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19737266-F8B4-4258-B778-84FB058F751E}"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D3656591-7862-4149-B354-432037B42179}"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126A5054-73CD-4745-9B8D-75403FDDDE59}"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5130F43-6506-44F8-8571-FE91C904F650}"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D82CDDC-9C92-4D03-ADED-1108F670C779}"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3362" name="Group 2"/>
          <p:cNvGrpSpPr>
            <a:grpSpLocks/>
          </p:cNvGrpSpPr>
          <p:nvPr/>
        </p:nvGrpSpPr>
        <p:grpSpPr bwMode="auto">
          <a:xfrm>
            <a:off x="-3238500" y="0"/>
            <a:ext cx="11925300" cy="3810000"/>
            <a:chOff x="-2040" y="0"/>
            <a:chExt cx="7512" cy="2400"/>
          </a:xfrm>
        </p:grpSpPr>
        <p:sp>
          <p:nvSpPr>
            <p:cNvPr id="143363"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endParaRPr lang="en-GB" sz="2400">
                <a:latin typeface="Times New Roman" pitchFamily="18" charset="0"/>
              </a:endParaRPr>
            </a:p>
          </p:txBody>
        </p:sp>
        <p:sp>
          <p:nvSpPr>
            <p:cNvPr id="143364"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endParaRPr lang="en-GB" sz="1800">
                <a:latin typeface="Arial" charset="0"/>
              </a:endParaRPr>
            </a:p>
          </p:txBody>
        </p:sp>
        <p:sp>
          <p:nvSpPr>
            <p:cNvPr id="143365"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endParaRPr lang="en-US"/>
            </a:p>
          </p:txBody>
        </p:sp>
      </p:grpSp>
      <p:sp>
        <p:nvSpPr>
          <p:cNvPr id="143366"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143367"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4336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4336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GB"/>
          </a:p>
        </p:txBody>
      </p:sp>
      <p:sp>
        <p:nvSpPr>
          <p:cNvPr id="14337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4A94F82-3642-4E5B-A087-DABC393B693B}"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99592" y="188640"/>
            <a:ext cx="7993062" cy="2088232"/>
          </a:xfrm>
        </p:spPr>
        <p:txBody>
          <a:bodyPr/>
          <a:lstStyle/>
          <a:p>
            <a:pPr algn="ctr"/>
            <a:r>
              <a:rPr lang="en-IE" dirty="0" smtClean="0">
                <a:latin typeface="Verdana" pitchFamily="34" charset="0"/>
              </a:rPr>
              <a:t>The Social Work Team</a:t>
            </a:r>
            <a:br>
              <a:rPr lang="en-IE" dirty="0" smtClean="0">
                <a:latin typeface="Verdana" pitchFamily="34" charset="0"/>
              </a:rPr>
            </a:br>
            <a:r>
              <a:rPr lang="en-IE" dirty="0" smtClean="0">
                <a:latin typeface="Verdana" pitchFamily="34" charset="0"/>
              </a:rPr>
              <a:t>for Separated Children </a:t>
            </a:r>
            <a:br>
              <a:rPr lang="en-IE" dirty="0" smtClean="0">
                <a:latin typeface="Verdana" pitchFamily="34" charset="0"/>
              </a:rPr>
            </a:br>
            <a:r>
              <a:rPr lang="en-IE" dirty="0" smtClean="0">
                <a:latin typeface="Verdana" pitchFamily="34" charset="0"/>
              </a:rPr>
              <a:t>Seeking Asylum in Ireland</a:t>
            </a:r>
            <a:endParaRPr lang="en-IE" dirty="0">
              <a:latin typeface="Verdana" pitchFamily="34" charset="0"/>
            </a:endParaRPr>
          </a:p>
        </p:txBody>
      </p:sp>
      <p:sp>
        <p:nvSpPr>
          <p:cNvPr id="2055" name="Rectangle 7"/>
          <p:cNvSpPr>
            <a:spLocks noChangeArrowheads="1"/>
          </p:cNvSpPr>
          <p:nvPr/>
        </p:nvSpPr>
        <p:spPr bwMode="auto">
          <a:xfrm>
            <a:off x="251520" y="5085184"/>
            <a:ext cx="8640960" cy="1471172"/>
          </a:xfrm>
          <a:prstGeom prst="rect">
            <a:avLst/>
          </a:prstGeom>
          <a:noFill/>
          <a:ln w="9525">
            <a:noFill/>
            <a:miter lim="800000"/>
            <a:headEnd/>
            <a:tailEnd/>
          </a:ln>
          <a:effectLst/>
        </p:spPr>
        <p:txBody>
          <a:bodyPr wrap="square">
            <a:spAutoFit/>
          </a:bodyPr>
          <a:lstStyle/>
          <a:p>
            <a:pPr algn="ctr" eaLnBrk="0" hangingPunct="0">
              <a:spcBef>
                <a:spcPct val="20000"/>
              </a:spcBef>
            </a:pPr>
            <a:r>
              <a:rPr lang="en-IE" sz="2000" dirty="0" smtClean="0">
                <a:solidFill>
                  <a:schemeClr val="tx2"/>
                </a:solidFill>
                <a:latin typeface="Arial" charset="0"/>
              </a:rPr>
              <a:t>Thomas </a:t>
            </a:r>
            <a:r>
              <a:rPr lang="en-IE" sz="2000" dirty="0" smtClean="0">
                <a:solidFill>
                  <a:srgbClr val="333366"/>
                </a:solidFill>
                <a:latin typeface="Arial" charset="0"/>
              </a:rPr>
              <a:t>Dunning                                                                     </a:t>
            </a:r>
            <a:r>
              <a:rPr lang="en-US" sz="2000" dirty="0" smtClean="0">
                <a:solidFill>
                  <a:schemeClr val="tx2"/>
                </a:solidFill>
                <a:latin typeface="Arial" charset="0"/>
              </a:rPr>
              <a:t>4 April 2019</a:t>
            </a:r>
            <a:endParaRPr lang="en-US" sz="2000" b="1" dirty="0" smtClean="0">
              <a:solidFill>
                <a:srgbClr val="0000FF"/>
              </a:solidFill>
              <a:latin typeface="Arial" charset="0"/>
            </a:endParaRPr>
          </a:p>
          <a:p>
            <a:pPr algn="ctr" eaLnBrk="0" hangingPunct="0">
              <a:spcBef>
                <a:spcPct val="20000"/>
              </a:spcBef>
            </a:pPr>
            <a:r>
              <a:rPr lang="en-US" sz="2000" dirty="0" smtClean="0">
                <a:solidFill>
                  <a:schemeClr val="tx2"/>
                </a:solidFill>
                <a:latin typeface="Arial" charset="0"/>
              </a:rPr>
              <a:t>Principal Social Worker    EMN/Council of Europe/European Commission</a:t>
            </a:r>
          </a:p>
          <a:p>
            <a:pPr algn="ctr" eaLnBrk="0" hangingPunct="0">
              <a:spcBef>
                <a:spcPct val="20000"/>
              </a:spcBef>
            </a:pPr>
            <a:r>
              <a:rPr lang="en-US" sz="2000" dirty="0" smtClean="0">
                <a:solidFill>
                  <a:schemeClr val="tx2"/>
                </a:solidFill>
                <a:latin typeface="Arial" charset="0"/>
              </a:rPr>
              <a:t>TUSLA Child and Family Agency                                 Strasbourg, France </a:t>
            </a:r>
            <a:endParaRPr lang="en-IE" sz="1400" b="1" dirty="0" smtClean="0">
              <a:solidFill>
                <a:schemeClr val="tx2"/>
              </a:solidFill>
              <a:latin typeface="Arial" pitchFamily="34" charset="0"/>
              <a:cs typeface="Arial" pitchFamily="34" charset="0"/>
            </a:endParaRPr>
          </a:p>
          <a:p>
            <a:pPr eaLnBrk="0" hangingPunct="0">
              <a:spcBef>
                <a:spcPct val="20000"/>
              </a:spcBef>
            </a:pPr>
            <a:r>
              <a:rPr lang="en-US" sz="1800" dirty="0" smtClean="0">
                <a:solidFill>
                  <a:schemeClr val="tx2"/>
                </a:solidFill>
                <a:latin typeface="Arial" charset="0"/>
              </a:rPr>
              <a:t>        		</a:t>
            </a:r>
            <a:endParaRPr lang="en-GB" sz="2000" b="1" dirty="0">
              <a:latin typeface="Arial" charset="0"/>
            </a:endParaRPr>
          </a:p>
        </p:txBody>
      </p:sp>
      <p:sp>
        <p:nvSpPr>
          <p:cNvPr id="2056" name="Text Box 8"/>
          <p:cNvSpPr txBox="1">
            <a:spLocks noChangeArrowheads="1"/>
          </p:cNvSpPr>
          <p:nvPr/>
        </p:nvSpPr>
        <p:spPr bwMode="auto">
          <a:xfrm>
            <a:off x="395536" y="2636912"/>
            <a:ext cx="8748464" cy="2308324"/>
          </a:xfrm>
          <a:prstGeom prst="rect">
            <a:avLst/>
          </a:prstGeom>
          <a:noFill/>
          <a:ln w="9525">
            <a:noFill/>
            <a:miter lim="800000"/>
            <a:headEnd/>
            <a:tailEnd/>
          </a:ln>
          <a:effectLst/>
        </p:spPr>
        <p:txBody>
          <a:bodyPr wrap="square">
            <a:spAutoFit/>
          </a:bodyPr>
          <a:lstStyle/>
          <a:p>
            <a:pPr algn="ctr">
              <a:spcBef>
                <a:spcPts val="0"/>
              </a:spcBef>
            </a:pPr>
            <a:r>
              <a:rPr lang="en-IE" sz="2400" i="1" dirty="0"/>
              <a:t>The Irish Model of Care &amp; Protection for Unaccompanied Minors </a:t>
            </a:r>
            <a:endParaRPr lang="en-IE" sz="2400" i="1" dirty="0" smtClean="0"/>
          </a:p>
          <a:p>
            <a:pPr algn="ctr">
              <a:spcBef>
                <a:spcPts val="0"/>
              </a:spcBef>
            </a:pPr>
            <a:r>
              <a:rPr lang="en-IE" sz="2400" i="1" dirty="0" smtClean="0"/>
              <a:t>Seeking International Protection</a:t>
            </a:r>
          </a:p>
          <a:p>
            <a:pPr algn="ctr">
              <a:spcBef>
                <a:spcPts val="0"/>
              </a:spcBef>
            </a:pPr>
            <a:endParaRPr lang="en-IE" sz="2400" i="1" dirty="0" smtClean="0"/>
          </a:p>
          <a:p>
            <a:pPr algn="ctr">
              <a:spcBef>
                <a:spcPts val="0"/>
              </a:spcBef>
            </a:pPr>
            <a:r>
              <a:rPr lang="en-IE" sz="2400" i="1" dirty="0" smtClean="0"/>
              <a:t>As an Effective Alternative to the                                    Detention of Migrant Children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088" y="260350"/>
            <a:ext cx="7924800" cy="1008063"/>
          </a:xfrm>
        </p:spPr>
        <p:txBody>
          <a:bodyPr/>
          <a:lstStyle/>
          <a:p>
            <a:pPr algn="ctr" eaLnBrk="1" hangingPunct="1"/>
            <a:r>
              <a:rPr lang="en-IE" sz="5400" smtClean="0">
                <a:latin typeface="Verdana" pitchFamily="34" charset="0"/>
              </a:rPr>
              <a:t>Challenges</a:t>
            </a:r>
            <a:endParaRPr lang="en-GB" sz="5400" smtClean="0"/>
          </a:p>
        </p:txBody>
      </p:sp>
      <p:sp>
        <p:nvSpPr>
          <p:cNvPr id="169987" name="Rectangle 3"/>
          <p:cNvSpPr>
            <a:spLocks noGrp="1" noChangeArrowheads="1"/>
          </p:cNvSpPr>
          <p:nvPr>
            <p:ph type="body" idx="1"/>
          </p:nvPr>
        </p:nvSpPr>
        <p:spPr>
          <a:xfrm>
            <a:off x="827088" y="1412775"/>
            <a:ext cx="8174037" cy="5445225"/>
          </a:xfrm>
        </p:spPr>
        <p:txBody>
          <a:bodyPr/>
          <a:lstStyle/>
          <a:p>
            <a:pPr eaLnBrk="1" hangingPunct="1">
              <a:lnSpc>
                <a:spcPct val="80000"/>
              </a:lnSpc>
              <a:buFont typeface="Wingdings" pitchFamily="2" charset="2"/>
              <a:buNone/>
              <a:defRPr/>
            </a:pPr>
            <a:endParaRPr lang="en-IE" sz="800" dirty="0" smtClean="0">
              <a:latin typeface="Arial" charset="0"/>
            </a:endParaRPr>
          </a:p>
          <a:p>
            <a:pPr>
              <a:lnSpc>
                <a:spcPct val="80000"/>
              </a:lnSpc>
              <a:defRPr/>
            </a:pPr>
            <a:r>
              <a:rPr lang="en-IE" sz="1800" dirty="0" smtClean="0">
                <a:latin typeface="Arial" charset="0"/>
              </a:rPr>
              <a:t>Cultural, social and religious differences (including issues related to money, gender, leisure, work, sexuality, personal agency, social strata).</a:t>
            </a:r>
          </a:p>
          <a:p>
            <a:pPr>
              <a:lnSpc>
                <a:spcPct val="80000"/>
              </a:lnSpc>
              <a:defRPr/>
            </a:pPr>
            <a:endParaRPr lang="en-IE" sz="800" dirty="0">
              <a:latin typeface="Arial" charset="0"/>
            </a:endParaRPr>
          </a:p>
          <a:p>
            <a:pPr eaLnBrk="1" hangingPunct="1">
              <a:lnSpc>
                <a:spcPct val="80000"/>
              </a:lnSpc>
              <a:defRPr/>
            </a:pPr>
            <a:r>
              <a:rPr lang="en-IE" sz="1800" dirty="0">
                <a:latin typeface="Arial" charset="0"/>
              </a:rPr>
              <a:t>Discrimination, racism, xenophobia (fear of others) </a:t>
            </a:r>
          </a:p>
          <a:p>
            <a:pPr lvl="1" eaLnBrk="1" hangingPunct="1">
              <a:lnSpc>
                <a:spcPct val="80000"/>
              </a:lnSpc>
              <a:defRPr/>
            </a:pPr>
            <a:r>
              <a:rPr lang="en-IE" sz="1800" dirty="0" smtClean="0">
                <a:latin typeface="Arial" charset="0"/>
              </a:rPr>
              <a:t>Global fear-mongering </a:t>
            </a:r>
            <a:r>
              <a:rPr lang="en-IE" sz="1800" dirty="0">
                <a:latin typeface="Arial" charset="0"/>
              </a:rPr>
              <a:t>and sensationalised media reports about migrants, trafficking, social welfare and benefit fraud. </a:t>
            </a:r>
          </a:p>
          <a:p>
            <a:pPr lvl="1" eaLnBrk="1" hangingPunct="1">
              <a:lnSpc>
                <a:spcPct val="80000"/>
              </a:lnSpc>
              <a:defRPr/>
            </a:pPr>
            <a:r>
              <a:rPr lang="en-IE" sz="1800" dirty="0">
                <a:latin typeface="Arial" charset="0"/>
              </a:rPr>
              <a:t>Acts of hostility, violence and aggression against foreigners.</a:t>
            </a:r>
          </a:p>
          <a:p>
            <a:pPr eaLnBrk="1" hangingPunct="1">
              <a:lnSpc>
                <a:spcPct val="80000"/>
              </a:lnSpc>
              <a:buNone/>
              <a:defRPr/>
            </a:pPr>
            <a:endParaRPr lang="en-IE" sz="800" dirty="0" smtClean="0">
              <a:latin typeface="Arial" charset="0"/>
            </a:endParaRPr>
          </a:p>
          <a:p>
            <a:pPr eaLnBrk="1" hangingPunct="1">
              <a:lnSpc>
                <a:spcPct val="80000"/>
              </a:lnSpc>
              <a:defRPr/>
            </a:pPr>
            <a:r>
              <a:rPr lang="en-IE" sz="1800" dirty="0" smtClean="0">
                <a:latin typeface="Arial" charset="0"/>
              </a:rPr>
              <a:t>Explaining </a:t>
            </a:r>
            <a:r>
              <a:rPr lang="en-IE" sz="1800" dirty="0">
                <a:latin typeface="Arial" charset="0"/>
              </a:rPr>
              <a:t>negative asylum decisions to a child; the legal </a:t>
            </a:r>
            <a:r>
              <a:rPr lang="en-IE" sz="1800" dirty="0" smtClean="0">
                <a:latin typeface="Arial" charset="0"/>
              </a:rPr>
              <a:t>process; and any delays with getting </a:t>
            </a:r>
            <a:r>
              <a:rPr lang="en-IE" sz="1800" dirty="0">
                <a:latin typeface="Arial" charset="0"/>
              </a:rPr>
              <a:t>a decision on their residency status</a:t>
            </a:r>
            <a:r>
              <a:rPr lang="en-IE" sz="1800" dirty="0" smtClean="0">
                <a:latin typeface="Arial" charset="0"/>
              </a:rPr>
              <a:t>.</a:t>
            </a:r>
          </a:p>
          <a:p>
            <a:pPr eaLnBrk="1" hangingPunct="1">
              <a:lnSpc>
                <a:spcPct val="80000"/>
              </a:lnSpc>
              <a:defRPr/>
            </a:pPr>
            <a:endParaRPr lang="en-IE" sz="800" dirty="0" smtClean="0">
              <a:latin typeface="Arial" charset="0"/>
            </a:endParaRPr>
          </a:p>
          <a:p>
            <a:pPr>
              <a:lnSpc>
                <a:spcPct val="80000"/>
              </a:lnSpc>
              <a:defRPr/>
            </a:pPr>
            <a:r>
              <a:rPr lang="en-IE" sz="1800" dirty="0" smtClean="0">
                <a:latin typeface="Arial" charset="0"/>
              </a:rPr>
              <a:t>Lack of awareness from service providers such as schools, hospitals,      taxi drivers and community projects about children in migration.</a:t>
            </a:r>
          </a:p>
          <a:p>
            <a:pPr eaLnBrk="1" hangingPunct="1">
              <a:lnSpc>
                <a:spcPct val="80000"/>
              </a:lnSpc>
              <a:buFont typeface="Wingdings" pitchFamily="2" charset="2"/>
              <a:buNone/>
              <a:defRPr/>
            </a:pPr>
            <a:endParaRPr lang="en-IE" sz="800" dirty="0">
              <a:latin typeface="Arial" charset="0"/>
            </a:endParaRPr>
          </a:p>
          <a:p>
            <a:pPr eaLnBrk="1" hangingPunct="1">
              <a:lnSpc>
                <a:spcPct val="80000"/>
              </a:lnSpc>
              <a:defRPr/>
            </a:pPr>
            <a:r>
              <a:rPr lang="en-IE" sz="1800" dirty="0">
                <a:latin typeface="Arial" charset="0"/>
              </a:rPr>
              <a:t>The shadows…all of the unknowns. ‘The mandate</a:t>
            </a:r>
            <a:r>
              <a:rPr lang="en-IE" sz="1800" dirty="0" smtClean="0">
                <a:latin typeface="Arial" charset="0"/>
              </a:rPr>
              <a:t>.’  Some children may have adult family living in Ireland yet unknown to the authorities.  This can lead to problems with parenting the child</a:t>
            </a:r>
            <a:r>
              <a:rPr lang="en-IE" sz="1800" dirty="0" smtClean="0">
                <a:latin typeface="+mj-lt"/>
              </a:rPr>
              <a:t>. Some children are expected to send money back home to either pay for their smuggling or to support their family or both.</a:t>
            </a:r>
          </a:p>
          <a:p>
            <a:pPr eaLnBrk="1" hangingPunct="1">
              <a:lnSpc>
                <a:spcPct val="80000"/>
              </a:lnSpc>
              <a:defRPr/>
            </a:pPr>
            <a:endParaRPr lang="en-IE" sz="800" dirty="0" smtClean="0">
              <a:latin typeface="+mj-lt"/>
            </a:endParaRPr>
          </a:p>
          <a:p>
            <a:pPr eaLnBrk="1" hangingPunct="1">
              <a:lnSpc>
                <a:spcPct val="80000"/>
              </a:lnSpc>
              <a:defRPr/>
            </a:pPr>
            <a:r>
              <a:rPr lang="en-IE" sz="1800" dirty="0" smtClean="0">
                <a:latin typeface="+mj-lt"/>
              </a:rPr>
              <a:t>Vulnerability versus resilience.</a:t>
            </a:r>
          </a:p>
          <a:p>
            <a:pPr eaLnBrk="1" hangingPunct="1">
              <a:lnSpc>
                <a:spcPct val="80000"/>
              </a:lnSpc>
              <a:defRPr/>
            </a:pPr>
            <a:endParaRPr lang="en-IE" sz="800" dirty="0">
              <a:latin typeface="+mj-lt"/>
            </a:endParaRPr>
          </a:p>
          <a:p>
            <a:pPr eaLnBrk="1" hangingPunct="1">
              <a:lnSpc>
                <a:spcPct val="80000"/>
              </a:lnSpc>
              <a:defRPr/>
            </a:pPr>
            <a:endParaRPr lang="en-IE" sz="800" b="1" dirty="0">
              <a:latin typeface="Arial" charset="0"/>
            </a:endParaRPr>
          </a:p>
          <a:p>
            <a:pPr algn="ctr" eaLnBrk="1" hangingPunct="1">
              <a:lnSpc>
                <a:spcPct val="80000"/>
              </a:lnSpc>
              <a:buFont typeface="Wingdings" pitchFamily="2" charset="2"/>
              <a:buNone/>
              <a:defRPr/>
            </a:pPr>
            <a:r>
              <a:rPr lang="en-IE" sz="2000" b="1" i="1" dirty="0">
                <a:latin typeface="Arial" charset="0"/>
              </a:rPr>
              <a:t>All of these can challenges can lead to increased risk for children.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IE" sz="3200" smtClean="0">
                <a:latin typeface="Calibri" pitchFamily="34" charset="0"/>
              </a:rPr>
              <a:t>Care Planning</a:t>
            </a:r>
          </a:p>
        </p:txBody>
      </p:sp>
      <p:sp>
        <p:nvSpPr>
          <p:cNvPr id="16387" name="Content Placeholder 2"/>
          <p:cNvSpPr>
            <a:spLocks noGrp="1"/>
          </p:cNvSpPr>
          <p:nvPr>
            <p:ph idx="1"/>
          </p:nvPr>
        </p:nvSpPr>
        <p:spPr>
          <a:xfrm>
            <a:off x="827584" y="1827212"/>
            <a:ext cx="7856041" cy="4410099"/>
          </a:xfrm>
        </p:spPr>
        <p:txBody>
          <a:bodyPr/>
          <a:lstStyle/>
          <a:p>
            <a:pPr eaLnBrk="1" hangingPunct="1"/>
            <a:r>
              <a:rPr lang="en-IE" sz="2400" dirty="0" smtClean="0">
                <a:latin typeface="Calibri" pitchFamily="34" charset="0"/>
              </a:rPr>
              <a:t>Appropriate Placements</a:t>
            </a:r>
          </a:p>
          <a:p>
            <a:pPr eaLnBrk="1" hangingPunct="1"/>
            <a:r>
              <a:rPr lang="en-IE" sz="2400" dirty="0" smtClean="0">
                <a:latin typeface="Calibri" pitchFamily="34" charset="0"/>
              </a:rPr>
              <a:t>Education</a:t>
            </a:r>
          </a:p>
          <a:p>
            <a:pPr eaLnBrk="1" hangingPunct="1"/>
            <a:r>
              <a:rPr lang="en-IE" sz="2400" dirty="0" smtClean="0">
                <a:latin typeface="Calibri" pitchFamily="34" charset="0"/>
              </a:rPr>
              <a:t>Health</a:t>
            </a:r>
          </a:p>
          <a:p>
            <a:pPr eaLnBrk="1" hangingPunct="1"/>
            <a:r>
              <a:rPr lang="en-IE" sz="2400" dirty="0" smtClean="0">
                <a:latin typeface="Calibri" pitchFamily="34" charset="0"/>
              </a:rPr>
              <a:t>Psychological intervention</a:t>
            </a:r>
          </a:p>
          <a:p>
            <a:pPr eaLnBrk="1" hangingPunct="1"/>
            <a:r>
              <a:rPr lang="en-IE" sz="2400" dirty="0" smtClean="0">
                <a:latin typeface="Calibri" pitchFamily="34" charset="0"/>
              </a:rPr>
              <a:t>Integration</a:t>
            </a:r>
          </a:p>
          <a:p>
            <a:pPr eaLnBrk="1" hangingPunct="1"/>
            <a:r>
              <a:rPr lang="en-IE" sz="2400" dirty="0" smtClean="0">
                <a:latin typeface="Calibri" pitchFamily="34" charset="0"/>
              </a:rPr>
              <a:t>Facilitating contact with family members and/or family tracing as an intervention separate from the protection process</a:t>
            </a:r>
          </a:p>
          <a:p>
            <a:pPr eaLnBrk="1" hangingPunct="1"/>
            <a:r>
              <a:rPr lang="en-IE" sz="2400" dirty="0" smtClean="0">
                <a:latin typeface="Calibri" pitchFamily="34" charset="0"/>
              </a:rPr>
              <a:t>Asylum process</a:t>
            </a:r>
          </a:p>
          <a:p>
            <a:pPr eaLnBrk="1" hangingPunct="1"/>
            <a:r>
              <a:rPr lang="en-IE" sz="2400" dirty="0" smtClean="0">
                <a:latin typeface="Calibri" pitchFamily="34" charset="0"/>
              </a:rPr>
              <a:t>Issues related to being a victim of crime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AutoShape 2"/>
          <p:cNvSpPr>
            <a:spLocks noGrp="1" noChangeArrowheads="1"/>
          </p:cNvSpPr>
          <p:nvPr>
            <p:ph type="title"/>
          </p:nvPr>
        </p:nvSpPr>
        <p:spPr>
          <a:xfrm>
            <a:off x="611188" y="333375"/>
            <a:ext cx="8353425" cy="719138"/>
          </a:xfrm>
        </p:spPr>
        <p:txBody>
          <a:bodyPr/>
          <a:lstStyle/>
          <a:p>
            <a:pPr algn="ctr" eaLnBrk="1" hangingPunct="1">
              <a:defRPr/>
            </a:pPr>
            <a:r>
              <a:rPr lang="en-IE" dirty="0">
                <a:latin typeface="+mn-lt"/>
              </a:rPr>
              <a:t>Suggestions and recommendations</a:t>
            </a:r>
            <a:endParaRPr lang="en-GB" dirty="0">
              <a:latin typeface="+mn-lt"/>
            </a:endParaRPr>
          </a:p>
        </p:txBody>
      </p:sp>
      <p:sp>
        <p:nvSpPr>
          <p:cNvPr id="62467" name="Rectangle 3"/>
          <p:cNvSpPr>
            <a:spLocks noGrp="1" noChangeArrowheads="1"/>
          </p:cNvSpPr>
          <p:nvPr>
            <p:ph type="body" idx="1"/>
          </p:nvPr>
        </p:nvSpPr>
        <p:spPr>
          <a:xfrm>
            <a:off x="900113" y="1556793"/>
            <a:ext cx="7920037" cy="5112296"/>
          </a:xfrm>
        </p:spPr>
        <p:txBody>
          <a:bodyPr/>
          <a:lstStyle/>
          <a:p>
            <a:pPr eaLnBrk="1" hangingPunct="1">
              <a:lnSpc>
                <a:spcPct val="90000"/>
              </a:lnSpc>
              <a:defRPr/>
            </a:pPr>
            <a:r>
              <a:rPr lang="en-IE" sz="2000" dirty="0" smtClean="0">
                <a:latin typeface="+mj-lt"/>
              </a:rPr>
              <a:t>Developing rapport and trust with the young person.           (Follow through)</a:t>
            </a:r>
          </a:p>
          <a:p>
            <a:pPr eaLnBrk="1" hangingPunct="1">
              <a:lnSpc>
                <a:spcPct val="90000"/>
              </a:lnSpc>
              <a:defRPr/>
            </a:pPr>
            <a:endParaRPr lang="en-IE" sz="2000" dirty="0" smtClean="0">
              <a:latin typeface="+mj-lt"/>
            </a:endParaRPr>
          </a:p>
          <a:p>
            <a:pPr eaLnBrk="1" hangingPunct="1">
              <a:lnSpc>
                <a:spcPct val="90000"/>
              </a:lnSpc>
              <a:defRPr/>
            </a:pPr>
            <a:r>
              <a:rPr lang="en-IE" sz="2000" dirty="0" smtClean="0">
                <a:latin typeface="+mj-lt"/>
              </a:rPr>
              <a:t>Liberal </a:t>
            </a:r>
            <a:r>
              <a:rPr lang="en-IE" sz="2000" dirty="0">
                <a:latin typeface="+mj-lt"/>
              </a:rPr>
              <a:t>application of benefit of the </a:t>
            </a:r>
            <a:r>
              <a:rPr lang="en-IE" sz="2000" dirty="0" smtClean="0">
                <a:latin typeface="+mj-lt"/>
              </a:rPr>
              <a:t>doubt</a:t>
            </a:r>
          </a:p>
          <a:p>
            <a:pPr eaLnBrk="1" hangingPunct="1">
              <a:lnSpc>
                <a:spcPct val="90000"/>
              </a:lnSpc>
              <a:defRPr/>
            </a:pPr>
            <a:endParaRPr lang="en-IE" sz="2000" dirty="0">
              <a:latin typeface="+mj-lt"/>
            </a:endParaRPr>
          </a:p>
          <a:p>
            <a:pPr eaLnBrk="1" hangingPunct="1">
              <a:lnSpc>
                <a:spcPct val="90000"/>
              </a:lnSpc>
              <a:defRPr/>
            </a:pPr>
            <a:r>
              <a:rPr lang="en-IE" sz="2000" dirty="0">
                <a:latin typeface="+mj-lt"/>
              </a:rPr>
              <a:t>Good communication is facilitated by:</a:t>
            </a:r>
          </a:p>
          <a:p>
            <a:pPr eaLnBrk="1" hangingPunct="1">
              <a:lnSpc>
                <a:spcPct val="90000"/>
              </a:lnSpc>
              <a:buFont typeface="Wingdings" pitchFamily="2" charset="2"/>
              <a:buChar char="§"/>
              <a:defRPr/>
            </a:pPr>
            <a:r>
              <a:rPr lang="en-IE" sz="2000" dirty="0">
                <a:latin typeface="+mj-lt"/>
              </a:rPr>
              <a:t>	</a:t>
            </a:r>
            <a:r>
              <a:rPr lang="en-IE" sz="2000" dirty="0" smtClean="0">
                <a:latin typeface="+mj-lt"/>
              </a:rPr>
              <a:t>Knowledge </a:t>
            </a:r>
            <a:r>
              <a:rPr lang="en-IE" sz="2000" dirty="0">
                <a:latin typeface="+mj-lt"/>
              </a:rPr>
              <a:t>of respective roles and responsibilities of </a:t>
            </a:r>
            <a:r>
              <a:rPr lang="en-IE" sz="2000" dirty="0" smtClean="0">
                <a:latin typeface="+mj-lt"/>
              </a:rPr>
              <a:t>service  	providers </a:t>
            </a:r>
            <a:r>
              <a:rPr lang="en-IE" sz="2000" dirty="0">
                <a:latin typeface="+mj-lt"/>
              </a:rPr>
              <a:t>during interactions</a:t>
            </a:r>
          </a:p>
          <a:p>
            <a:pPr eaLnBrk="1" hangingPunct="1">
              <a:lnSpc>
                <a:spcPct val="90000"/>
              </a:lnSpc>
              <a:buFont typeface="Wingdings" pitchFamily="2" charset="2"/>
              <a:buChar char="§"/>
              <a:defRPr/>
            </a:pPr>
            <a:r>
              <a:rPr lang="en-IE" sz="2000" dirty="0">
                <a:latin typeface="+mj-lt"/>
              </a:rPr>
              <a:t>	</a:t>
            </a:r>
            <a:r>
              <a:rPr lang="en-IE" sz="2000" dirty="0" smtClean="0">
                <a:latin typeface="+mj-lt"/>
              </a:rPr>
              <a:t>Awareness </a:t>
            </a:r>
            <a:r>
              <a:rPr lang="en-IE" sz="2000" dirty="0">
                <a:latin typeface="+mj-lt"/>
              </a:rPr>
              <a:t>of the issues </a:t>
            </a:r>
            <a:r>
              <a:rPr lang="en-IE" sz="2000" dirty="0" smtClean="0">
                <a:latin typeface="+mj-lt"/>
              </a:rPr>
              <a:t>surrounding </a:t>
            </a:r>
            <a:r>
              <a:rPr lang="en-IE" sz="2000" dirty="0">
                <a:latin typeface="+mj-lt"/>
              </a:rPr>
              <a:t>separated </a:t>
            </a:r>
            <a:r>
              <a:rPr lang="en-IE" sz="2000" dirty="0" smtClean="0">
                <a:latin typeface="+mj-lt"/>
              </a:rPr>
              <a:t>children, 	both </a:t>
            </a:r>
            <a:r>
              <a:rPr lang="en-IE" sz="2000" dirty="0">
                <a:latin typeface="+mj-lt"/>
              </a:rPr>
              <a:t>specifically and generally</a:t>
            </a:r>
          </a:p>
          <a:p>
            <a:pPr eaLnBrk="1" hangingPunct="1">
              <a:lnSpc>
                <a:spcPct val="90000"/>
              </a:lnSpc>
              <a:buFont typeface="Wingdings" pitchFamily="2" charset="2"/>
              <a:buChar char="§"/>
              <a:defRPr/>
            </a:pPr>
            <a:r>
              <a:rPr lang="en-IE" sz="2000" dirty="0">
                <a:latin typeface="+mj-lt"/>
              </a:rPr>
              <a:t>	</a:t>
            </a:r>
            <a:r>
              <a:rPr lang="en-IE" sz="2000" dirty="0" smtClean="0">
                <a:latin typeface="+mj-lt"/>
              </a:rPr>
              <a:t>Professional </a:t>
            </a:r>
            <a:r>
              <a:rPr lang="en-IE" sz="2000" dirty="0">
                <a:latin typeface="+mj-lt"/>
              </a:rPr>
              <a:t>trust, respect and skills </a:t>
            </a:r>
            <a:r>
              <a:rPr lang="en-IE" sz="2000" dirty="0" smtClean="0">
                <a:latin typeface="+mj-lt"/>
              </a:rPr>
              <a:t>should always be </a:t>
            </a:r>
            <a:r>
              <a:rPr lang="en-IE" sz="2000" dirty="0">
                <a:latin typeface="+mj-lt"/>
              </a:rPr>
              <a:t>taken </a:t>
            </a:r>
            <a:r>
              <a:rPr lang="en-IE" sz="2000" dirty="0" smtClean="0">
                <a:latin typeface="+mj-lt"/>
              </a:rPr>
              <a:t>	into </a:t>
            </a:r>
            <a:r>
              <a:rPr lang="en-IE" sz="2000" dirty="0">
                <a:latin typeface="+mj-lt"/>
              </a:rPr>
              <a:t>account	</a:t>
            </a:r>
            <a:endParaRPr lang="en-IE" sz="2000" dirty="0" smtClean="0">
              <a:latin typeface="+mj-lt"/>
            </a:endParaRPr>
          </a:p>
          <a:p>
            <a:pPr eaLnBrk="1" hangingPunct="1">
              <a:lnSpc>
                <a:spcPct val="90000"/>
              </a:lnSpc>
              <a:buFont typeface="Wingdings" pitchFamily="2" charset="2"/>
              <a:buChar char="§"/>
              <a:defRPr/>
            </a:pPr>
            <a:r>
              <a:rPr lang="en-IE" sz="2000" dirty="0" smtClean="0">
                <a:latin typeface="+mj-lt"/>
              </a:rPr>
              <a:t>        Cultural competency (Knowing that you don’t know! Ask.)</a:t>
            </a:r>
            <a:endParaRPr lang="en-IE" sz="2000" dirty="0">
              <a:latin typeface="+mj-lt"/>
            </a:endParaRPr>
          </a:p>
          <a:p>
            <a:pPr eaLnBrk="1" hangingPunct="1">
              <a:lnSpc>
                <a:spcPct val="90000"/>
              </a:lnSpc>
              <a:buFont typeface="Wingdings" pitchFamily="2" charset="2"/>
              <a:buChar char="§"/>
              <a:defRPr/>
            </a:pPr>
            <a:r>
              <a:rPr lang="en-IE" sz="2000" dirty="0">
                <a:latin typeface="+mj-lt"/>
              </a:rPr>
              <a:t>	</a:t>
            </a:r>
            <a:r>
              <a:rPr lang="en-IE" sz="2000" dirty="0" smtClean="0">
                <a:latin typeface="+mj-lt"/>
              </a:rPr>
              <a:t>Assume </a:t>
            </a:r>
            <a:r>
              <a:rPr lang="en-IE" sz="2000" dirty="0">
                <a:latin typeface="+mj-lt"/>
              </a:rPr>
              <a:t>good </a:t>
            </a:r>
            <a:r>
              <a:rPr lang="en-IE" sz="2000" dirty="0" smtClean="0">
                <a:latin typeface="+mj-lt"/>
              </a:rPr>
              <a:t>will of others (police, professionals, carers) 	working on the child’s case.</a:t>
            </a:r>
            <a:endParaRPr lang="en-GB" sz="2000" dirty="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827088" y="188912"/>
            <a:ext cx="8316912" cy="1223863"/>
          </a:xfrm>
        </p:spPr>
        <p:txBody>
          <a:bodyPr/>
          <a:lstStyle/>
          <a:p>
            <a:pPr algn="ctr"/>
            <a:r>
              <a:rPr lang="en-IE" sz="4800" dirty="0" smtClean="0">
                <a:solidFill>
                  <a:schemeClr val="tx1"/>
                </a:solidFill>
              </a:rPr>
              <a:t>Thank you!</a:t>
            </a:r>
            <a:endParaRPr lang="en-GB" sz="4800" dirty="0">
              <a:solidFill>
                <a:schemeClr val="tx1"/>
              </a:solidFill>
            </a:endParaRPr>
          </a:p>
        </p:txBody>
      </p:sp>
      <p:sp>
        <p:nvSpPr>
          <p:cNvPr id="179203" name="Rectangle 3"/>
          <p:cNvSpPr>
            <a:spLocks noGrp="1" noChangeArrowheads="1"/>
          </p:cNvSpPr>
          <p:nvPr>
            <p:ph type="body" idx="1"/>
          </p:nvPr>
        </p:nvSpPr>
        <p:spPr>
          <a:xfrm>
            <a:off x="1370013" y="1556792"/>
            <a:ext cx="7313612" cy="4967833"/>
          </a:xfrm>
        </p:spPr>
        <p:txBody>
          <a:bodyPr/>
          <a:lstStyle/>
          <a:p>
            <a:pPr algn="ctr">
              <a:buFont typeface="Wingdings" pitchFamily="2" charset="2"/>
              <a:buNone/>
            </a:pPr>
            <a:endParaRPr lang="en-US" sz="2000" b="1" dirty="0" smtClean="0">
              <a:solidFill>
                <a:schemeClr val="tx2"/>
              </a:solidFill>
              <a:latin typeface="Arial" charset="0"/>
            </a:endParaRPr>
          </a:p>
          <a:p>
            <a:pPr algn="ctr">
              <a:buFont typeface="Wingdings" pitchFamily="2" charset="2"/>
              <a:buNone/>
            </a:pPr>
            <a:r>
              <a:rPr lang="en-US" sz="2000" b="1" dirty="0" smtClean="0">
                <a:solidFill>
                  <a:schemeClr val="tx2">
                    <a:lumMod val="75000"/>
                  </a:schemeClr>
                </a:solidFill>
                <a:latin typeface="Arial" charset="0"/>
              </a:rPr>
              <a:t>Thomas Dunning</a:t>
            </a:r>
            <a:endParaRPr lang="en-US" sz="2000" b="1" dirty="0">
              <a:solidFill>
                <a:schemeClr val="tx2">
                  <a:lumMod val="75000"/>
                </a:schemeClr>
              </a:solidFill>
              <a:latin typeface="Arial" charset="0"/>
            </a:endParaRPr>
          </a:p>
          <a:p>
            <a:pPr algn="ctr">
              <a:buFont typeface="Wingdings" pitchFamily="2" charset="2"/>
              <a:buNone/>
            </a:pPr>
            <a:r>
              <a:rPr lang="en-US" sz="2000" b="1" dirty="0">
                <a:solidFill>
                  <a:schemeClr val="tx2">
                    <a:lumMod val="75000"/>
                  </a:schemeClr>
                </a:solidFill>
                <a:latin typeface="Arial" charset="0"/>
              </a:rPr>
              <a:t>Principal Social </a:t>
            </a:r>
            <a:r>
              <a:rPr lang="en-US" sz="2000" b="1" dirty="0" smtClean="0">
                <a:solidFill>
                  <a:schemeClr val="tx2">
                    <a:lumMod val="75000"/>
                  </a:schemeClr>
                </a:solidFill>
                <a:latin typeface="Arial" charset="0"/>
              </a:rPr>
              <a:t>Worker</a:t>
            </a:r>
            <a:endParaRPr lang="en-US" sz="2000" b="1" dirty="0">
              <a:solidFill>
                <a:schemeClr val="tx2">
                  <a:lumMod val="75000"/>
                </a:schemeClr>
              </a:solidFill>
              <a:latin typeface="Arial" charset="0"/>
            </a:endParaRPr>
          </a:p>
          <a:p>
            <a:pPr algn="ctr">
              <a:buFont typeface="Wingdings" pitchFamily="2" charset="2"/>
              <a:buNone/>
            </a:pPr>
            <a:endParaRPr lang="en-US" sz="2000" b="1" dirty="0">
              <a:solidFill>
                <a:schemeClr val="tx2">
                  <a:lumMod val="75000"/>
                </a:schemeClr>
              </a:solidFill>
              <a:latin typeface="Arial" charset="0"/>
            </a:endParaRPr>
          </a:p>
          <a:p>
            <a:pPr algn="ctr">
              <a:buFont typeface="Wingdings" pitchFamily="2" charset="2"/>
              <a:buNone/>
            </a:pPr>
            <a:r>
              <a:rPr lang="en-US" sz="2000" b="1" dirty="0">
                <a:solidFill>
                  <a:schemeClr val="tx2">
                    <a:lumMod val="75000"/>
                  </a:schemeClr>
                </a:solidFill>
                <a:latin typeface="Arial" charset="0"/>
              </a:rPr>
              <a:t>TUSLA Child and Family Agency</a:t>
            </a:r>
          </a:p>
          <a:p>
            <a:pPr algn="ctr">
              <a:buFont typeface="Wingdings" pitchFamily="2" charset="2"/>
              <a:buNone/>
            </a:pPr>
            <a:r>
              <a:rPr lang="en-US" sz="2000" b="1" dirty="0">
                <a:solidFill>
                  <a:schemeClr val="tx2">
                    <a:lumMod val="75000"/>
                  </a:schemeClr>
                </a:solidFill>
                <a:latin typeface="Arial" charset="0"/>
              </a:rPr>
              <a:t>Sir Patrick Dun’s Hospital</a:t>
            </a:r>
          </a:p>
          <a:p>
            <a:pPr algn="ctr">
              <a:buFont typeface="Wingdings" pitchFamily="2" charset="2"/>
              <a:buNone/>
            </a:pPr>
            <a:r>
              <a:rPr lang="en-US" sz="2000" b="1" dirty="0">
                <a:solidFill>
                  <a:schemeClr val="tx2">
                    <a:lumMod val="75000"/>
                  </a:schemeClr>
                </a:solidFill>
                <a:latin typeface="Arial" charset="0"/>
              </a:rPr>
              <a:t>Lower Grand Canal Street</a:t>
            </a:r>
          </a:p>
          <a:p>
            <a:pPr algn="ctr">
              <a:buFont typeface="Wingdings" pitchFamily="2" charset="2"/>
              <a:buNone/>
            </a:pPr>
            <a:r>
              <a:rPr lang="en-US" sz="2000" b="1" dirty="0">
                <a:solidFill>
                  <a:schemeClr val="tx2">
                    <a:lumMod val="75000"/>
                  </a:schemeClr>
                </a:solidFill>
                <a:latin typeface="Arial" charset="0"/>
              </a:rPr>
              <a:t>Dublin 4, IRELAND</a:t>
            </a:r>
          </a:p>
          <a:p>
            <a:pPr algn="ctr">
              <a:buFont typeface="Wingdings" pitchFamily="2" charset="2"/>
              <a:buNone/>
            </a:pPr>
            <a:endParaRPr lang="en-US" sz="2000" b="1" dirty="0">
              <a:solidFill>
                <a:schemeClr val="tx2">
                  <a:lumMod val="75000"/>
                </a:schemeClr>
              </a:solidFill>
              <a:latin typeface="Arial" charset="0"/>
            </a:endParaRPr>
          </a:p>
          <a:p>
            <a:pPr algn="ctr">
              <a:buFont typeface="Wingdings" pitchFamily="2" charset="2"/>
              <a:buNone/>
            </a:pPr>
            <a:r>
              <a:rPr lang="en-IE" sz="2000" b="1" dirty="0">
                <a:solidFill>
                  <a:schemeClr val="tx2">
                    <a:lumMod val="75000"/>
                  </a:schemeClr>
                </a:solidFill>
                <a:latin typeface="Arial" charset="0"/>
              </a:rPr>
              <a:t>+</a:t>
            </a:r>
            <a:r>
              <a:rPr lang="en-IE" sz="2000" b="1" dirty="0" smtClean="0">
                <a:solidFill>
                  <a:schemeClr val="tx2">
                    <a:lumMod val="75000"/>
                  </a:schemeClr>
                </a:solidFill>
                <a:latin typeface="Arial" charset="0"/>
              </a:rPr>
              <a:t>35316477006</a:t>
            </a:r>
          </a:p>
          <a:p>
            <a:pPr algn="ctr">
              <a:buFont typeface="Wingdings" pitchFamily="2" charset="2"/>
              <a:buNone/>
            </a:pPr>
            <a:endParaRPr lang="en-IE" sz="2000" b="1" dirty="0">
              <a:solidFill>
                <a:schemeClr val="tx2">
                  <a:lumMod val="75000"/>
                </a:schemeClr>
              </a:solidFill>
              <a:latin typeface="Arial" charset="0"/>
            </a:endParaRPr>
          </a:p>
          <a:p>
            <a:pPr algn="ctr">
              <a:buNone/>
            </a:pPr>
            <a:r>
              <a:rPr lang="en-US" sz="2000" b="1" dirty="0" smtClean="0">
                <a:solidFill>
                  <a:schemeClr val="tx2">
                    <a:lumMod val="75000"/>
                  </a:schemeClr>
                </a:solidFill>
                <a:latin typeface="Arial" charset="0"/>
              </a:rPr>
              <a:t>thomas.dunning@tusla.ie</a:t>
            </a:r>
          </a:p>
          <a:p>
            <a:pPr>
              <a:buFont typeface="Wingdings" pitchFamily="2" charset="2"/>
              <a:buNone/>
            </a:pPr>
            <a:endParaRPr lang="en-IE" sz="2000" b="1" dirty="0">
              <a:solidFill>
                <a:schemeClr val="tx2"/>
              </a:solidFill>
            </a:endParaRPr>
          </a:p>
          <a:p>
            <a:pPr algn="ctr">
              <a:buFont typeface="Wingdings" pitchFamily="2" charset="2"/>
              <a:buNone/>
            </a:pPr>
            <a:r>
              <a:rPr lang="en-GB" sz="2500" dirty="0"/>
              <a:t>  </a:t>
            </a:r>
            <a:endParaRPr lang="en-GB" sz="1200" dirty="0">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7950" y="260350"/>
            <a:ext cx="8856538" cy="1201738"/>
          </a:xfrm>
        </p:spPr>
        <p:txBody>
          <a:bodyPr/>
          <a:lstStyle/>
          <a:p>
            <a:pPr algn="ctr" eaLnBrk="1" hangingPunct="1"/>
            <a:r>
              <a:rPr lang="en-GB" sz="3200" dirty="0" smtClean="0">
                <a:latin typeface="Calibri" pitchFamily="34" charset="0"/>
                <a:cs typeface="Times New Roman" pitchFamily="18" charset="0"/>
              </a:rPr>
              <a:t>Appendix I</a:t>
            </a:r>
            <a:br>
              <a:rPr lang="en-GB" sz="3200" dirty="0" smtClean="0">
                <a:latin typeface="Calibri" pitchFamily="34" charset="0"/>
                <a:cs typeface="Times New Roman" pitchFamily="18" charset="0"/>
              </a:rPr>
            </a:br>
            <a:r>
              <a:rPr lang="en-GB" sz="3200" dirty="0" smtClean="0">
                <a:latin typeface="Calibri" pitchFamily="34" charset="0"/>
                <a:cs typeface="Times New Roman" pitchFamily="18" charset="0"/>
              </a:rPr>
              <a:t>Assessment Pathways</a:t>
            </a:r>
            <a:endParaRPr lang="en-IE" sz="3200" dirty="0" smtClean="0">
              <a:latin typeface="Calibri" pitchFamily="34" charset="0"/>
              <a:cs typeface="Times New Roman" pitchFamily="18" charset="0"/>
            </a:endParaRPr>
          </a:p>
        </p:txBody>
      </p:sp>
      <p:pic>
        <p:nvPicPr>
          <p:cNvPr id="15363" name="Picture 2" descr="Y:\STAFF FOLDERS 2018 x infintiy\Matthew\Assessment Pathways for Godfrey\Screen Shot 2018-07-03 at 3.53.02 PM.png"/>
          <p:cNvPicPr>
            <a:picLocks noChangeAspect="1" noChangeArrowheads="1"/>
          </p:cNvPicPr>
          <p:nvPr/>
        </p:nvPicPr>
        <p:blipFill>
          <a:blip r:embed="rId2" cstate="print"/>
          <a:srcRect t="6538" b="2322"/>
          <a:stretch>
            <a:fillRect/>
          </a:stretch>
        </p:blipFill>
        <p:spPr bwMode="auto">
          <a:xfrm>
            <a:off x="1042988" y="1628775"/>
            <a:ext cx="7777162" cy="5113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AutoShape 2"/>
          <p:cNvSpPr>
            <a:spLocks noGrp="1" noChangeArrowheads="1"/>
          </p:cNvSpPr>
          <p:nvPr>
            <p:ph type="title"/>
          </p:nvPr>
        </p:nvSpPr>
        <p:spPr>
          <a:xfrm>
            <a:off x="0" y="1"/>
            <a:ext cx="9144000" cy="1196751"/>
          </a:xfrm>
        </p:spPr>
        <p:txBody>
          <a:bodyPr/>
          <a:lstStyle/>
          <a:p>
            <a:pPr algn="ctr"/>
            <a:r>
              <a:rPr lang="en-IE" sz="3200" dirty="0" smtClean="0">
                <a:latin typeface="Calibri" pitchFamily="34" charset="0"/>
              </a:rPr>
              <a:t>Appendix II</a:t>
            </a:r>
            <a:br>
              <a:rPr lang="en-IE" sz="3200" dirty="0" smtClean="0">
                <a:latin typeface="Calibri" pitchFamily="34" charset="0"/>
              </a:rPr>
            </a:br>
            <a:r>
              <a:rPr lang="en-IE" sz="3200" dirty="0" smtClean="0">
                <a:latin typeface="Calibri" pitchFamily="34" charset="0"/>
              </a:rPr>
              <a:t>Separated </a:t>
            </a:r>
            <a:r>
              <a:rPr lang="en-IE" sz="3200" dirty="0">
                <a:latin typeface="Calibri" pitchFamily="34" charset="0"/>
              </a:rPr>
              <a:t>pregnant </a:t>
            </a:r>
            <a:r>
              <a:rPr lang="en-IE" sz="3200" dirty="0" smtClean="0">
                <a:latin typeface="Calibri" pitchFamily="34" charset="0"/>
              </a:rPr>
              <a:t>girls and/or young mothers</a:t>
            </a:r>
            <a:endParaRPr lang="en-GB" sz="3200" dirty="0">
              <a:latin typeface="Calibri" pitchFamily="34" charset="0"/>
            </a:endParaRPr>
          </a:p>
        </p:txBody>
      </p:sp>
      <p:sp>
        <p:nvSpPr>
          <p:cNvPr id="79875" name="Rectangle 3"/>
          <p:cNvSpPr>
            <a:spLocks noGrp="1" noChangeArrowheads="1"/>
          </p:cNvSpPr>
          <p:nvPr>
            <p:ph type="body" idx="1"/>
          </p:nvPr>
        </p:nvSpPr>
        <p:spPr>
          <a:xfrm>
            <a:off x="899592" y="1772816"/>
            <a:ext cx="7992888" cy="4752528"/>
          </a:xfrm>
        </p:spPr>
        <p:txBody>
          <a:bodyPr/>
          <a:lstStyle/>
          <a:p>
            <a:pPr>
              <a:lnSpc>
                <a:spcPct val="90000"/>
              </a:lnSpc>
            </a:pPr>
            <a:r>
              <a:rPr lang="en-IE" sz="2000" dirty="0">
                <a:latin typeface="Arial" pitchFamily="34" charset="0"/>
                <a:cs typeface="Arial" pitchFamily="34" charset="0"/>
              </a:rPr>
              <a:t>Most of them </a:t>
            </a:r>
            <a:r>
              <a:rPr lang="en-IE" sz="2000" dirty="0" smtClean="0">
                <a:latin typeface="Arial" pitchFamily="34" charset="0"/>
                <a:cs typeface="Arial" pitchFamily="34" charset="0"/>
              </a:rPr>
              <a:t>have </a:t>
            </a:r>
            <a:r>
              <a:rPr lang="en-IE" sz="2000" dirty="0">
                <a:latin typeface="Arial" pitchFamily="34" charset="0"/>
                <a:cs typeface="Arial" pitchFamily="34" charset="0"/>
              </a:rPr>
              <a:t>no support of a </a:t>
            </a:r>
            <a:r>
              <a:rPr lang="en-IE" sz="2000" dirty="0" smtClean="0">
                <a:latin typeface="Arial" pitchFamily="34" charset="0"/>
                <a:cs typeface="Arial" pitchFamily="34" charset="0"/>
              </a:rPr>
              <a:t>partner, their parents or friends</a:t>
            </a:r>
          </a:p>
          <a:p>
            <a:pPr>
              <a:lnSpc>
                <a:spcPct val="90000"/>
              </a:lnSpc>
            </a:pPr>
            <a:endParaRPr lang="en-IE" sz="1000" dirty="0">
              <a:latin typeface="Arial" pitchFamily="34" charset="0"/>
              <a:cs typeface="Arial" pitchFamily="34" charset="0"/>
            </a:endParaRPr>
          </a:p>
          <a:p>
            <a:pPr>
              <a:lnSpc>
                <a:spcPct val="90000"/>
              </a:lnSpc>
            </a:pPr>
            <a:r>
              <a:rPr lang="en-IE" sz="2000" dirty="0">
                <a:latin typeface="Arial" pitchFamily="34" charset="0"/>
                <a:cs typeface="Arial" pitchFamily="34" charset="0"/>
              </a:rPr>
              <a:t>Sensitive circumstances of </a:t>
            </a:r>
            <a:r>
              <a:rPr lang="en-IE" sz="2000" dirty="0" smtClean="0">
                <a:latin typeface="Arial" pitchFamily="34" charset="0"/>
                <a:cs typeface="Arial" pitchFamily="34" charset="0"/>
              </a:rPr>
              <a:t>pregnancy (e.g</a:t>
            </a:r>
            <a:r>
              <a:rPr lang="en-IE" sz="2000" dirty="0">
                <a:latin typeface="Arial" pitchFamily="34" charset="0"/>
                <a:cs typeface="Arial" pitchFamily="34" charset="0"/>
              </a:rPr>
              <a:t>. Rape, forced marriage, sexual exploitation, </a:t>
            </a:r>
            <a:r>
              <a:rPr lang="en-IE" sz="2000" dirty="0" smtClean="0">
                <a:latin typeface="Arial" pitchFamily="34" charset="0"/>
                <a:cs typeface="Arial" pitchFamily="34" charset="0"/>
              </a:rPr>
              <a:t>sex work, incest.)</a:t>
            </a:r>
            <a:endParaRPr lang="en-IE" sz="2000" dirty="0">
              <a:latin typeface="Arial" pitchFamily="34" charset="0"/>
              <a:cs typeface="Arial" pitchFamily="34" charset="0"/>
            </a:endParaRPr>
          </a:p>
          <a:p>
            <a:pPr>
              <a:lnSpc>
                <a:spcPct val="90000"/>
              </a:lnSpc>
              <a:buNone/>
            </a:pPr>
            <a:endParaRPr lang="en-IE" sz="1000" dirty="0">
              <a:latin typeface="Arial" pitchFamily="34" charset="0"/>
              <a:cs typeface="Arial" pitchFamily="34" charset="0"/>
            </a:endParaRPr>
          </a:p>
          <a:p>
            <a:pPr>
              <a:lnSpc>
                <a:spcPct val="90000"/>
              </a:lnSpc>
            </a:pPr>
            <a:r>
              <a:rPr lang="en-IE" sz="2000" dirty="0">
                <a:latin typeface="Arial" pitchFamily="34" charset="0"/>
                <a:cs typeface="Arial" pitchFamily="34" charset="0"/>
              </a:rPr>
              <a:t>Issues regarding putative father of the unborn </a:t>
            </a:r>
            <a:r>
              <a:rPr lang="en-IE" sz="2000" dirty="0" smtClean="0">
                <a:latin typeface="Arial" pitchFamily="34" charset="0"/>
                <a:cs typeface="Arial" pitchFamily="34" charset="0"/>
              </a:rPr>
              <a:t>child</a:t>
            </a:r>
          </a:p>
          <a:p>
            <a:pPr>
              <a:lnSpc>
                <a:spcPct val="90000"/>
              </a:lnSpc>
              <a:buNone/>
            </a:pPr>
            <a:endParaRPr lang="en-IE" sz="1000" dirty="0">
              <a:latin typeface="Arial" pitchFamily="34" charset="0"/>
              <a:cs typeface="Arial" pitchFamily="34" charset="0"/>
            </a:endParaRPr>
          </a:p>
          <a:p>
            <a:pPr>
              <a:lnSpc>
                <a:spcPct val="90000"/>
              </a:lnSpc>
            </a:pPr>
            <a:r>
              <a:rPr lang="en-IE" sz="2000" dirty="0">
                <a:latin typeface="Arial" pitchFamily="34" charset="0"/>
                <a:cs typeface="Arial" pitchFamily="34" charset="0"/>
              </a:rPr>
              <a:t>Almost all of them are having their first baby</a:t>
            </a:r>
          </a:p>
          <a:p>
            <a:pPr>
              <a:lnSpc>
                <a:spcPct val="90000"/>
              </a:lnSpc>
            </a:pPr>
            <a:endParaRPr lang="en-IE" sz="1000" dirty="0">
              <a:latin typeface="Arial" pitchFamily="34" charset="0"/>
              <a:cs typeface="Arial" pitchFamily="34" charset="0"/>
            </a:endParaRPr>
          </a:p>
          <a:p>
            <a:pPr>
              <a:lnSpc>
                <a:spcPct val="90000"/>
              </a:lnSpc>
            </a:pPr>
            <a:r>
              <a:rPr lang="en-IE" sz="2000" dirty="0">
                <a:latin typeface="Arial" pitchFamily="34" charset="0"/>
                <a:cs typeface="Arial" pitchFamily="34" charset="0"/>
              </a:rPr>
              <a:t>Distant from their peers, new to the culture  in Ireland</a:t>
            </a:r>
          </a:p>
          <a:p>
            <a:pPr>
              <a:lnSpc>
                <a:spcPct val="90000"/>
              </a:lnSpc>
            </a:pPr>
            <a:endParaRPr lang="en-IE" sz="1000" dirty="0">
              <a:latin typeface="Arial" pitchFamily="34" charset="0"/>
              <a:cs typeface="Arial" pitchFamily="34" charset="0"/>
            </a:endParaRPr>
          </a:p>
          <a:p>
            <a:pPr>
              <a:lnSpc>
                <a:spcPct val="90000"/>
              </a:lnSpc>
            </a:pPr>
            <a:r>
              <a:rPr lang="en-IE" sz="2000" dirty="0">
                <a:latin typeface="Arial" pitchFamily="34" charset="0"/>
                <a:cs typeface="Arial" pitchFamily="34" charset="0"/>
              </a:rPr>
              <a:t>Difficulty connecting with the pregnancy and/or baby due to trauma</a:t>
            </a:r>
          </a:p>
          <a:p>
            <a:pPr>
              <a:lnSpc>
                <a:spcPct val="90000"/>
              </a:lnSpc>
            </a:pPr>
            <a:endParaRPr lang="en-IE" sz="1000" dirty="0">
              <a:latin typeface="Arial" pitchFamily="34" charset="0"/>
              <a:cs typeface="Arial" pitchFamily="34" charset="0"/>
            </a:endParaRPr>
          </a:p>
          <a:p>
            <a:pPr>
              <a:lnSpc>
                <a:spcPct val="90000"/>
              </a:lnSpc>
            </a:pPr>
            <a:r>
              <a:rPr lang="en-IE" sz="2000" dirty="0">
                <a:latin typeface="Arial" pitchFamily="34" charset="0"/>
                <a:cs typeface="Arial" pitchFamily="34" charset="0"/>
              </a:rPr>
              <a:t>Different religious and cultural </a:t>
            </a:r>
            <a:r>
              <a:rPr lang="en-IE" sz="2000" dirty="0" smtClean="0">
                <a:latin typeface="Arial" pitchFamily="34" charset="0"/>
                <a:cs typeface="Arial" pitchFamily="34" charset="0"/>
              </a:rPr>
              <a:t>values related to sex, pregnancy, gender, an individual’s bodily autonomy.</a:t>
            </a:r>
            <a:endParaRPr lang="en-IE" sz="2000" dirty="0">
              <a:latin typeface="Arial" pitchFamily="34" charset="0"/>
              <a:cs typeface="Arial" pitchFamily="34" charset="0"/>
            </a:endParaRPr>
          </a:p>
          <a:p>
            <a:pPr>
              <a:lnSpc>
                <a:spcPct val="90000"/>
              </a:lnSpc>
              <a:buFont typeface="Wingdings" pitchFamily="2" charset="2"/>
              <a:buNone/>
            </a:pPr>
            <a:endParaRPr lang="en-GB" sz="2000" b="1" dirty="0">
              <a:latin typeface="Century Gothic"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251520" y="980728"/>
          <a:ext cx="8641209" cy="5652831"/>
        </p:xfrm>
        <a:graphic>
          <a:graphicData uri="http://schemas.openxmlformats.org/drawingml/2006/table">
            <a:tbl>
              <a:tblPr/>
              <a:tblGrid>
                <a:gridCol w="944693"/>
                <a:gridCol w="2439683"/>
                <a:gridCol w="1512168"/>
                <a:gridCol w="2292492"/>
                <a:gridCol w="1452173"/>
              </a:tblGrid>
              <a:tr h="504063">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Year</a:t>
                      </a:r>
                      <a:endParaRPr kumimoji="0" lang="en-US" sz="10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Total Referrals to TUSLA’s Team for SCSA</a:t>
                      </a:r>
                      <a:endParaRPr kumimoji="0" lang="en-US" sz="10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Placed in care</a:t>
                      </a:r>
                      <a:endParaRPr kumimoji="0" lang="en-US" sz="10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Completed Family reunification service provided, regardless of placement in care status.</a:t>
                      </a:r>
                      <a:endParaRPr kumimoji="0" lang="en-US" sz="10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Inappropriate Refs / Other</a:t>
                      </a:r>
                      <a:endParaRPr kumimoji="0" lang="en-US" sz="10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3455">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2000</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520</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406</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107</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7</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5639">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2001</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1085</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846</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231</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8</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7823">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2002</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863</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335</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506</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22</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2015">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2003</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789</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277</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439</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73</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4199">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2004</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617</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174</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418</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25</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8391">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2005</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643</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180</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441</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22</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6024">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2006</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516</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188</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308</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22</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216">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2007</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336</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130</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185</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29</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6024">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2008</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319</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156</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157</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26</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8208">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2009</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203</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126</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66</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11</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2400">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2010</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96</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70</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21</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5</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4584">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2011</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99</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66</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31</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7</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8776">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2012</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71</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48</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31</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12</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6024">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2013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120</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Times New Roman" pitchFamily="18" charset="0"/>
                        </a:rPr>
                        <a:t>62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43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15</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216">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2014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97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86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49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14</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6024">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2015</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109</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82</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32</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216">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2016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126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82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42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21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216">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2017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175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111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70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36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3840">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2018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129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81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35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19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3840">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TOTALS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6913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rPr>
                        <a:t>3506</a:t>
                      </a:r>
                    </a:p>
                    <a:p>
                      <a:pPr marL="0" marR="0" lvl="0" indent="0" algn="ctr" defTabSz="914400" rtl="0" eaLnBrk="1" fontAlgn="t"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&gt;3181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398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 name="Rectangle 2"/>
          <p:cNvSpPr>
            <a:spLocks noGrp="1" noChangeArrowheads="1"/>
          </p:cNvSpPr>
          <p:nvPr>
            <p:ph type="title"/>
          </p:nvPr>
        </p:nvSpPr>
        <p:spPr>
          <a:xfrm>
            <a:off x="683568" y="188640"/>
            <a:ext cx="7866707" cy="648072"/>
          </a:xfrm>
        </p:spPr>
        <p:txBody>
          <a:bodyPr/>
          <a:lstStyle/>
          <a:p>
            <a:pPr algn="ctr"/>
            <a:r>
              <a:rPr lang="en-US" sz="1800" b="1" dirty="0">
                <a:latin typeface="+mn-lt"/>
              </a:rPr>
              <a:t>Referrals to </a:t>
            </a:r>
            <a:r>
              <a:rPr lang="en-US" sz="1800" b="1" dirty="0" smtClean="0">
                <a:latin typeface="+mn-lt"/>
              </a:rPr>
              <a:t>TUSLA Child and Family Agency’s Team for </a:t>
            </a:r>
            <a:br>
              <a:rPr lang="en-US" sz="1800" b="1" dirty="0" smtClean="0">
                <a:latin typeface="+mn-lt"/>
              </a:rPr>
            </a:br>
            <a:r>
              <a:rPr lang="en-US" sz="1800" b="1" dirty="0" smtClean="0">
                <a:latin typeface="+mn-lt"/>
              </a:rPr>
              <a:t>Separated </a:t>
            </a:r>
            <a:r>
              <a:rPr lang="en-US" sz="1800" b="1" dirty="0">
                <a:latin typeface="+mn-lt"/>
              </a:rPr>
              <a:t>Children Seeking Asylum Team </a:t>
            </a:r>
            <a:r>
              <a:rPr lang="en-US" sz="1800" b="1" i="1" dirty="0">
                <a:latin typeface="+mn-lt"/>
              </a:rPr>
              <a:t>2000 to </a:t>
            </a:r>
            <a:r>
              <a:rPr lang="en-US" sz="1800" b="1" i="1" dirty="0" smtClean="0">
                <a:latin typeface="+mn-lt"/>
              </a:rPr>
              <a:t>2018</a:t>
            </a:r>
            <a:endParaRPr lang="en-GB" sz="1800" b="1" i="1"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9750" y="0"/>
            <a:ext cx="8280400" cy="1412775"/>
          </a:xfrm>
        </p:spPr>
        <p:txBody>
          <a:bodyPr/>
          <a:lstStyle/>
          <a:p>
            <a:pPr algn="ctr" eaLnBrk="1" hangingPunct="1"/>
            <a:r>
              <a:rPr lang="en-IE" sz="2400" dirty="0" smtClean="0">
                <a:latin typeface="Verdana" pitchFamily="34" charset="0"/>
              </a:rPr>
              <a:t>SERVICE DEVELOPMENT of</a:t>
            </a:r>
            <a:br>
              <a:rPr lang="en-IE" sz="2400" dirty="0" smtClean="0">
                <a:latin typeface="Verdana" pitchFamily="34" charset="0"/>
              </a:rPr>
            </a:br>
            <a:r>
              <a:rPr lang="en-IE" sz="2400" dirty="0" smtClean="0">
                <a:latin typeface="Verdana" pitchFamily="34" charset="0"/>
              </a:rPr>
              <a:t>TUSLA Child &amp; Family Agency’s </a:t>
            </a:r>
            <a:br>
              <a:rPr lang="en-IE" sz="2400" dirty="0" smtClean="0">
                <a:latin typeface="Verdana" pitchFamily="34" charset="0"/>
              </a:rPr>
            </a:br>
            <a:r>
              <a:rPr lang="en-IE" sz="2400" dirty="0" smtClean="0">
                <a:latin typeface="Verdana" pitchFamily="34" charset="0"/>
              </a:rPr>
              <a:t>Team for Separated Children Seeking Asylum</a:t>
            </a:r>
            <a:endParaRPr lang="en-GB" sz="2400" dirty="0" smtClean="0"/>
          </a:p>
        </p:txBody>
      </p:sp>
      <p:sp>
        <p:nvSpPr>
          <p:cNvPr id="8195" name="Rectangle 3"/>
          <p:cNvSpPr>
            <a:spLocks noGrp="1" noChangeArrowheads="1"/>
          </p:cNvSpPr>
          <p:nvPr>
            <p:ph type="body" idx="1"/>
          </p:nvPr>
        </p:nvSpPr>
        <p:spPr>
          <a:xfrm>
            <a:off x="323850" y="1341438"/>
            <a:ext cx="8820150" cy="5516562"/>
          </a:xfrm>
        </p:spPr>
        <p:txBody>
          <a:bodyPr/>
          <a:lstStyle/>
          <a:p>
            <a:pPr eaLnBrk="1" hangingPunct="1">
              <a:lnSpc>
                <a:spcPct val="80000"/>
              </a:lnSpc>
            </a:pPr>
            <a:endParaRPr lang="en-GB" sz="1400" b="1" dirty="0" smtClean="0">
              <a:latin typeface="Arial" charset="0"/>
            </a:endParaRPr>
          </a:p>
          <a:p>
            <a:pPr eaLnBrk="1" hangingPunct="1">
              <a:lnSpc>
                <a:spcPct val="80000"/>
              </a:lnSpc>
            </a:pPr>
            <a:r>
              <a:rPr lang="en-GB" sz="1400" b="1" dirty="0" smtClean="0">
                <a:latin typeface="Arial" charset="0"/>
              </a:rPr>
              <a:t>1996 – 1999 First formal or recognized separated children arrive in Ireland.</a:t>
            </a:r>
            <a:r>
              <a:rPr lang="en-GB" sz="1400" dirty="0" smtClean="0">
                <a:latin typeface="Arial" charset="0"/>
              </a:rPr>
              <a:t>  (1, 1, 10, 97)</a:t>
            </a:r>
            <a:endParaRPr lang="en-GB" sz="800" dirty="0" smtClean="0">
              <a:latin typeface="Arial" charset="0"/>
            </a:endParaRPr>
          </a:p>
          <a:p>
            <a:pPr eaLnBrk="1" hangingPunct="1">
              <a:lnSpc>
                <a:spcPct val="80000"/>
              </a:lnSpc>
            </a:pPr>
            <a:endParaRPr lang="en-GB" sz="800" dirty="0" smtClean="0">
              <a:latin typeface="Arial" charset="0"/>
            </a:endParaRPr>
          </a:p>
          <a:p>
            <a:pPr eaLnBrk="1" hangingPunct="1">
              <a:lnSpc>
                <a:spcPct val="80000"/>
              </a:lnSpc>
            </a:pPr>
            <a:r>
              <a:rPr lang="en-IE" sz="1400" b="1" dirty="0" smtClean="0">
                <a:latin typeface="Arial" charset="0"/>
              </a:rPr>
              <a:t>2000</a:t>
            </a:r>
            <a:r>
              <a:rPr lang="en-IE" sz="1400" dirty="0" smtClean="0">
                <a:latin typeface="Arial" charset="0"/>
              </a:rPr>
              <a:t> </a:t>
            </a:r>
            <a:r>
              <a:rPr lang="en-IE" sz="1400" b="1" dirty="0" smtClean="0">
                <a:latin typeface="Arial" charset="0"/>
              </a:rPr>
              <a:t>–</a:t>
            </a:r>
            <a:r>
              <a:rPr lang="en-IE" sz="1400" dirty="0" smtClean="0">
                <a:latin typeface="Arial" charset="0"/>
              </a:rPr>
              <a:t> </a:t>
            </a:r>
            <a:r>
              <a:rPr lang="en-IE" sz="1400" b="1" dirty="0" smtClean="0">
                <a:latin typeface="Arial" charset="0"/>
              </a:rPr>
              <a:t>CRISIS! 520 UAMs arrive. </a:t>
            </a:r>
            <a:r>
              <a:rPr lang="en-IE" sz="1400" dirty="0" smtClean="0">
                <a:latin typeface="Arial" charset="0"/>
              </a:rPr>
              <a:t> The State is completely unprepared.</a:t>
            </a:r>
            <a:endParaRPr lang="en-IE" sz="1400" dirty="0" smtClean="0">
              <a:solidFill>
                <a:schemeClr val="folHlink"/>
              </a:solidFill>
              <a:latin typeface="Arial" charset="0"/>
            </a:endParaRPr>
          </a:p>
          <a:p>
            <a:pPr eaLnBrk="1" hangingPunct="1">
              <a:lnSpc>
                <a:spcPct val="80000"/>
              </a:lnSpc>
            </a:pPr>
            <a:endParaRPr lang="en-GB" sz="800" b="1" dirty="0" smtClean="0">
              <a:solidFill>
                <a:schemeClr val="folHlink"/>
              </a:solidFill>
              <a:latin typeface="Arial" charset="0"/>
            </a:endParaRPr>
          </a:p>
          <a:p>
            <a:pPr eaLnBrk="1" hangingPunct="1">
              <a:lnSpc>
                <a:spcPct val="80000"/>
              </a:lnSpc>
            </a:pPr>
            <a:r>
              <a:rPr lang="en-GB" sz="1400" b="1" dirty="0" smtClean="0">
                <a:latin typeface="Arial" charset="0"/>
              </a:rPr>
              <a:t>2001</a:t>
            </a:r>
            <a:r>
              <a:rPr lang="en-IE" sz="1400" dirty="0" smtClean="0">
                <a:latin typeface="Arial" charset="0"/>
              </a:rPr>
              <a:t> </a:t>
            </a:r>
            <a:r>
              <a:rPr lang="en-IE" sz="1400" b="1" dirty="0" smtClean="0">
                <a:latin typeface="Arial" charset="0"/>
              </a:rPr>
              <a:t>– CRISIS CONTINUES when 1085 UAMs are identified! </a:t>
            </a:r>
            <a:r>
              <a:rPr lang="en-IE" sz="1400" dirty="0" smtClean="0">
                <a:latin typeface="Arial" charset="0"/>
              </a:rPr>
              <a:t>Service becomes formalized. T</a:t>
            </a:r>
            <a:r>
              <a:rPr lang="en-GB" sz="1400" dirty="0" smtClean="0">
                <a:latin typeface="Arial" charset="0"/>
              </a:rPr>
              <a:t>he children are separated from the adult asylum seekers and are accommodated in substandard, unsafe, dormitory-style hostels specifically for asylum seeking children aged 13-17 while those 12 and under are placed in foster care.</a:t>
            </a:r>
          </a:p>
          <a:p>
            <a:pPr eaLnBrk="1" hangingPunct="1">
              <a:lnSpc>
                <a:spcPct val="80000"/>
              </a:lnSpc>
            </a:pPr>
            <a:endParaRPr lang="en-GB" sz="800" dirty="0" smtClean="0">
              <a:latin typeface="Arial" charset="0"/>
            </a:endParaRPr>
          </a:p>
          <a:p>
            <a:pPr eaLnBrk="1" hangingPunct="1">
              <a:lnSpc>
                <a:spcPct val="80000"/>
              </a:lnSpc>
            </a:pPr>
            <a:r>
              <a:rPr lang="en-IE" sz="1400" b="1" dirty="0" smtClean="0">
                <a:latin typeface="Arial" charset="0"/>
              </a:rPr>
              <a:t>2006 to 2009</a:t>
            </a:r>
            <a:r>
              <a:rPr lang="en-IE" sz="1400" dirty="0" smtClean="0">
                <a:latin typeface="Arial" charset="0"/>
              </a:rPr>
              <a:t> </a:t>
            </a:r>
            <a:r>
              <a:rPr lang="en-IE" sz="1400" b="1" dirty="0" smtClean="0">
                <a:latin typeface="Arial" charset="0"/>
              </a:rPr>
              <a:t>–</a:t>
            </a:r>
            <a:r>
              <a:rPr lang="en-IE" sz="1400" dirty="0" smtClean="0">
                <a:latin typeface="Arial" charset="0"/>
              </a:rPr>
              <a:t> </a:t>
            </a:r>
            <a:r>
              <a:rPr lang="en-IE" sz="1400" b="1" dirty="0" smtClean="0">
                <a:latin typeface="Arial" charset="0"/>
              </a:rPr>
              <a:t>The team grows to </a:t>
            </a:r>
            <a:r>
              <a:rPr lang="en-IE" sz="1400" b="1" u="sng" dirty="0" smtClean="0">
                <a:latin typeface="Arial" charset="0"/>
              </a:rPr>
              <a:t>32 clinical staff</a:t>
            </a:r>
            <a:r>
              <a:rPr lang="en-IE" sz="1400" b="1" dirty="0" smtClean="0">
                <a:latin typeface="Arial" charset="0"/>
              </a:rPr>
              <a:t> </a:t>
            </a:r>
            <a:r>
              <a:rPr lang="en-IE" sz="1400" dirty="0" smtClean="0">
                <a:latin typeface="Arial" charset="0"/>
              </a:rPr>
              <a:t>– based in Dublin, but providing services to many UAMs nationally and all while a two-tier system is in place for these children  which was in violation of  Ireland’s child protection legislation and national standards regulations for children in care of the State as well as multiple international social work codes of ethics </a:t>
            </a:r>
          </a:p>
          <a:p>
            <a:pPr eaLnBrk="1" hangingPunct="1">
              <a:lnSpc>
                <a:spcPct val="80000"/>
              </a:lnSpc>
            </a:pPr>
            <a:endParaRPr lang="en-IE" sz="800" b="1" dirty="0" smtClean="0">
              <a:latin typeface="Arial" charset="0"/>
            </a:endParaRPr>
          </a:p>
          <a:p>
            <a:pPr eaLnBrk="1" hangingPunct="1">
              <a:lnSpc>
                <a:spcPct val="80000"/>
              </a:lnSpc>
            </a:pPr>
            <a:r>
              <a:rPr lang="en-IE" sz="1400" b="1" dirty="0" smtClean="0">
                <a:latin typeface="Arial" charset="0"/>
              </a:rPr>
              <a:t>2010</a:t>
            </a:r>
            <a:r>
              <a:rPr lang="en-IE" sz="1400" dirty="0" smtClean="0">
                <a:latin typeface="Arial" charset="0"/>
              </a:rPr>
              <a:t> </a:t>
            </a:r>
            <a:r>
              <a:rPr lang="en-IE" sz="1400" b="1" dirty="0" smtClean="0">
                <a:latin typeface="Arial" charset="0"/>
              </a:rPr>
              <a:t>–</a:t>
            </a:r>
            <a:r>
              <a:rPr lang="en-IE" sz="1400" dirty="0" smtClean="0">
                <a:latin typeface="Arial" charset="0"/>
              </a:rPr>
              <a:t> </a:t>
            </a:r>
            <a:r>
              <a:rPr lang="en-IE" sz="1400" b="1" u="sng" dirty="0" smtClean="0">
                <a:latin typeface="Arial" charset="0"/>
              </a:rPr>
              <a:t>EQUITY OF CARE PRINCIPLE is implemented!</a:t>
            </a:r>
            <a:r>
              <a:rPr lang="en-IE" sz="1400" b="1" dirty="0" smtClean="0">
                <a:latin typeface="Arial" charset="0"/>
              </a:rPr>
              <a:t> </a:t>
            </a:r>
            <a:r>
              <a:rPr lang="en-IE" sz="1400" dirty="0" smtClean="0">
                <a:latin typeface="Arial" charset="0"/>
              </a:rPr>
              <a:t> Following years of campaigning, this development helped us to close the children’s hostels, redirect that funding, open 3 children’s residential units and disburse the SCSA to foster care families and local SW teams around the country. </a:t>
            </a:r>
          </a:p>
          <a:p>
            <a:pPr eaLnBrk="1" hangingPunct="1">
              <a:lnSpc>
                <a:spcPct val="80000"/>
              </a:lnSpc>
            </a:pPr>
            <a:endParaRPr lang="en-IE" sz="800" dirty="0" smtClean="0">
              <a:latin typeface="Arial" charset="0"/>
            </a:endParaRPr>
          </a:p>
          <a:p>
            <a:pPr eaLnBrk="1" hangingPunct="1">
              <a:lnSpc>
                <a:spcPct val="80000"/>
              </a:lnSpc>
            </a:pPr>
            <a:r>
              <a:rPr lang="en-IE" sz="1400" b="1" dirty="0" smtClean="0">
                <a:latin typeface="Arial" charset="0"/>
              </a:rPr>
              <a:t>2012</a:t>
            </a:r>
            <a:r>
              <a:rPr lang="en-IE" sz="1400" dirty="0" smtClean="0">
                <a:latin typeface="Arial" charset="0"/>
              </a:rPr>
              <a:t> </a:t>
            </a:r>
            <a:r>
              <a:rPr lang="en-IE" sz="1400" b="1" dirty="0" smtClean="0">
                <a:latin typeface="Arial" charset="0"/>
              </a:rPr>
              <a:t>–</a:t>
            </a:r>
            <a:r>
              <a:rPr lang="en-IE" sz="1400" dirty="0" smtClean="0">
                <a:latin typeface="Arial" charset="0"/>
              </a:rPr>
              <a:t> Established an even more formal national service for Separated Children within the State’s child protection services now under the Minister for Children.</a:t>
            </a:r>
          </a:p>
          <a:p>
            <a:pPr eaLnBrk="1" hangingPunct="1">
              <a:lnSpc>
                <a:spcPct val="80000"/>
              </a:lnSpc>
            </a:pPr>
            <a:endParaRPr lang="en-IE" sz="800" dirty="0" smtClean="0">
              <a:latin typeface="Arial" charset="0"/>
            </a:endParaRPr>
          </a:p>
          <a:p>
            <a:pPr eaLnBrk="1" hangingPunct="1">
              <a:lnSpc>
                <a:spcPct val="80000"/>
              </a:lnSpc>
            </a:pPr>
            <a:r>
              <a:rPr lang="en-IE" sz="1400" b="1" dirty="0" smtClean="0">
                <a:latin typeface="Arial" charset="0"/>
              </a:rPr>
              <a:t>2014/2016 –</a:t>
            </a:r>
            <a:r>
              <a:rPr lang="en-IE" sz="1400" dirty="0" smtClean="0">
                <a:latin typeface="Arial" charset="0"/>
              </a:rPr>
              <a:t> The Irish Model with its “Children First” approach is noted in Europe and requests are made for Irish expertise and technical support for other EU member states and children’s service organisations. </a:t>
            </a:r>
          </a:p>
          <a:p>
            <a:pPr eaLnBrk="1" hangingPunct="1">
              <a:lnSpc>
                <a:spcPct val="80000"/>
              </a:lnSpc>
            </a:pPr>
            <a:endParaRPr lang="en-IE" sz="800" dirty="0" smtClean="0">
              <a:latin typeface="Arial" charset="0"/>
            </a:endParaRPr>
          </a:p>
          <a:p>
            <a:pPr eaLnBrk="1" hangingPunct="1">
              <a:lnSpc>
                <a:spcPct val="80000"/>
              </a:lnSpc>
            </a:pPr>
            <a:r>
              <a:rPr lang="en-IE" sz="1400" b="1" dirty="0" smtClean="0">
                <a:latin typeface="Arial" charset="0"/>
              </a:rPr>
              <a:t>2016/2019 – </a:t>
            </a:r>
            <a:r>
              <a:rPr lang="en-IE" sz="1400" dirty="0" smtClean="0">
                <a:latin typeface="Arial" charset="0"/>
              </a:rPr>
              <a:t>Begin working with the Irish Refugee Protection Programme to receive Syrian UAMs from Greece under EU Relocation Programme as well as UAMs under Ireland’s Calais Special Project (CSP).  We currently have 7 residential units and about 40 foster families that we support.                              </a:t>
            </a:r>
          </a:p>
          <a:p>
            <a:pPr eaLnBrk="1" hangingPunct="1">
              <a:lnSpc>
                <a:spcPct val="80000"/>
              </a:lnSpc>
              <a:buNone/>
            </a:pPr>
            <a:r>
              <a:rPr lang="en-IE" sz="1200" u="sng" dirty="0" smtClean="0">
                <a:latin typeface="Arial" charset="0"/>
              </a:rPr>
              <a:t>  </a:t>
            </a:r>
          </a:p>
          <a:p>
            <a:pPr algn="ctr" eaLnBrk="1" hangingPunct="1">
              <a:lnSpc>
                <a:spcPct val="80000"/>
              </a:lnSpc>
              <a:buNone/>
            </a:pPr>
            <a:r>
              <a:rPr lang="en-IE" sz="1600" u="sng" dirty="0" smtClean="0">
                <a:latin typeface="Arial" charset="0"/>
              </a:rPr>
              <a:t>Every separated child in care has an allocated professionally qualified social worker, a care plan which is reviewed regularly and most likely a leaving and aftercare plan in place.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750" y="333375"/>
            <a:ext cx="8604250" cy="792163"/>
          </a:xfrm>
        </p:spPr>
        <p:txBody>
          <a:bodyPr/>
          <a:lstStyle/>
          <a:p>
            <a:pPr algn="ctr" eaLnBrk="1" hangingPunct="1"/>
            <a:r>
              <a:rPr lang="en-US" sz="3200" smtClean="0">
                <a:latin typeface="Verdana" pitchFamily="34" charset="0"/>
              </a:rPr>
              <a:t/>
            </a:r>
            <a:br>
              <a:rPr lang="en-US" sz="3200" smtClean="0">
                <a:latin typeface="Verdana" pitchFamily="34" charset="0"/>
              </a:rPr>
            </a:br>
            <a:r>
              <a:rPr lang="en-US" sz="3200" smtClean="0">
                <a:latin typeface="Verdana" pitchFamily="34" charset="0"/>
              </a:rPr>
              <a:t/>
            </a:r>
            <a:br>
              <a:rPr lang="en-US" sz="3200" smtClean="0">
                <a:latin typeface="Verdana" pitchFamily="34" charset="0"/>
              </a:rPr>
            </a:br>
            <a:endParaRPr lang="en-US" sz="3200" smtClean="0">
              <a:latin typeface="Verdana" pitchFamily="34" charset="0"/>
            </a:endParaRPr>
          </a:p>
        </p:txBody>
      </p:sp>
      <p:sp>
        <p:nvSpPr>
          <p:cNvPr id="11267" name="TextBox 2"/>
          <p:cNvSpPr txBox="1">
            <a:spLocks noChangeArrowheads="1"/>
          </p:cNvSpPr>
          <p:nvPr/>
        </p:nvSpPr>
        <p:spPr bwMode="auto">
          <a:xfrm>
            <a:off x="1476375" y="900113"/>
            <a:ext cx="4246563" cy="584200"/>
          </a:xfrm>
          <a:prstGeom prst="rect">
            <a:avLst/>
          </a:prstGeom>
          <a:noFill/>
          <a:ln w="9525">
            <a:noFill/>
            <a:miter lim="800000"/>
            <a:headEnd/>
            <a:tailEnd/>
          </a:ln>
        </p:spPr>
        <p:txBody>
          <a:bodyPr wrap="none">
            <a:spAutoFit/>
          </a:bodyPr>
          <a:lstStyle/>
          <a:p>
            <a:r>
              <a:rPr lang="en-GB">
                <a:latin typeface="Calibri" pitchFamily="34" charset="0"/>
              </a:rPr>
              <a:t>Organisational Structure</a:t>
            </a:r>
          </a:p>
        </p:txBody>
      </p:sp>
      <p:graphicFrame>
        <p:nvGraphicFramePr>
          <p:cNvPr id="8" name="Content Placeholder 7"/>
          <p:cNvGraphicFramePr>
            <a:graphicFrameLocks noGrp="1"/>
          </p:cNvGraphicFramePr>
          <p:nvPr>
            <p:ph idx="1"/>
          </p:nvPr>
        </p:nvGraphicFramePr>
        <p:xfrm>
          <a:off x="971600" y="1772816"/>
          <a:ext cx="7632848"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00113" y="2276475"/>
            <a:ext cx="4572000" cy="2862263"/>
          </a:xfrm>
          <a:prstGeom prst="rect">
            <a:avLst/>
          </a:prstGeom>
          <a:noFill/>
          <a:ln w="9525">
            <a:noFill/>
            <a:miter lim="800000"/>
            <a:headEnd/>
            <a:tailEnd/>
          </a:ln>
        </p:spPr>
        <p:txBody>
          <a:bodyPr>
            <a:spAutoFit/>
          </a:bodyPr>
          <a:lstStyle/>
          <a:p>
            <a:pPr marL="800100" lvl="1" indent="-342900"/>
            <a:endParaRPr lang="en-US" sz="1800" b="1">
              <a:latin typeface="Arial" charset="0"/>
            </a:endParaRPr>
          </a:p>
          <a:p>
            <a:pPr marL="800100" lvl="1" indent="-342900"/>
            <a:endParaRPr lang="en-US" sz="1800" b="1">
              <a:latin typeface="Arial" charset="0"/>
            </a:endParaRPr>
          </a:p>
          <a:p>
            <a:pPr marL="800100" lvl="1" indent="-342900"/>
            <a:endParaRPr lang="en-US" sz="1800" b="1">
              <a:latin typeface="Arial" charset="0"/>
            </a:endParaRPr>
          </a:p>
          <a:p>
            <a:pPr marL="800100" lvl="1" indent="-342900"/>
            <a:endParaRPr lang="en-US" sz="1800" b="1">
              <a:latin typeface="Arial" charset="0"/>
            </a:endParaRPr>
          </a:p>
          <a:p>
            <a:pPr marL="800100" lvl="1" indent="-342900"/>
            <a:endParaRPr lang="en-US" sz="1800" b="1">
              <a:latin typeface="Arial" charset="0"/>
            </a:endParaRPr>
          </a:p>
          <a:p>
            <a:pPr marL="800100" lvl="1" indent="-342900"/>
            <a:endParaRPr lang="en-US" sz="1800" b="1">
              <a:latin typeface="Arial" charset="0"/>
            </a:endParaRPr>
          </a:p>
          <a:p>
            <a:pPr marL="800100" lvl="1" indent="-342900"/>
            <a:endParaRPr lang="en-US" sz="1800" b="1">
              <a:latin typeface="Arial" charset="0"/>
            </a:endParaRPr>
          </a:p>
          <a:p>
            <a:pPr marL="800100" lvl="1" indent="-342900"/>
            <a:endParaRPr lang="en-US" sz="1800" b="1">
              <a:latin typeface="Arial" charset="0"/>
            </a:endParaRPr>
          </a:p>
          <a:p>
            <a:pPr marL="800100" lvl="1" indent="-342900"/>
            <a:endParaRPr lang="en-US" sz="1800" b="1">
              <a:latin typeface="Arial" charset="0"/>
            </a:endParaRPr>
          </a:p>
          <a:p>
            <a:pPr marL="800100" lvl="1" indent="-342900"/>
            <a:endParaRPr lang="en-US" sz="1800">
              <a:latin typeface="Arial" charset="0"/>
            </a:endParaRPr>
          </a:p>
        </p:txBody>
      </p:sp>
      <p:sp>
        <p:nvSpPr>
          <p:cNvPr id="4" name="TextBox 3"/>
          <p:cNvSpPr txBox="1"/>
          <p:nvPr/>
        </p:nvSpPr>
        <p:spPr>
          <a:xfrm>
            <a:off x="827088" y="765175"/>
            <a:ext cx="8066087" cy="5724644"/>
          </a:xfrm>
          <a:prstGeom prst="rect">
            <a:avLst/>
          </a:prstGeom>
          <a:noFill/>
        </p:spPr>
        <p:txBody>
          <a:bodyPr>
            <a:spAutoFit/>
          </a:bodyPr>
          <a:lstStyle/>
          <a:p>
            <a:pPr>
              <a:defRPr/>
            </a:pPr>
            <a:endParaRPr lang="en-GB" sz="1800" dirty="0">
              <a:cs typeface="+mn-cs"/>
            </a:endParaRPr>
          </a:p>
          <a:p>
            <a:pPr>
              <a:defRPr/>
            </a:pPr>
            <a:endParaRPr lang="en-GB" sz="1800" dirty="0">
              <a:cs typeface="+mn-cs"/>
            </a:endParaRPr>
          </a:p>
          <a:p>
            <a:pPr>
              <a:defRPr/>
            </a:pPr>
            <a:endParaRPr lang="en-GB" sz="1800" b="1" dirty="0">
              <a:latin typeface="Calibri" pitchFamily="34" charset="0"/>
              <a:cs typeface="+mn-cs"/>
            </a:endParaRPr>
          </a:p>
          <a:p>
            <a:pPr marL="457200" indent="-457200">
              <a:buAutoNum type="arabicPeriod"/>
              <a:defRPr/>
            </a:pPr>
            <a:r>
              <a:rPr lang="en-GB" sz="2000" b="1" dirty="0" smtClean="0">
                <a:latin typeface="Calibri" pitchFamily="34" charset="0"/>
                <a:cs typeface="+mn-cs"/>
              </a:rPr>
              <a:t>Child </a:t>
            </a:r>
            <a:r>
              <a:rPr lang="en-GB" sz="2000" b="1" dirty="0">
                <a:latin typeface="Calibri" pitchFamily="34" charset="0"/>
                <a:cs typeface="+mn-cs"/>
              </a:rPr>
              <a:t>Care Act, </a:t>
            </a:r>
            <a:r>
              <a:rPr lang="en-GB" sz="2000" b="1" dirty="0" smtClean="0">
                <a:latin typeface="Calibri" pitchFamily="34" charset="0"/>
                <a:cs typeface="+mn-cs"/>
              </a:rPr>
              <a:t>1991 – which outlines various legal child protection measures for people responsible for the safety of children</a:t>
            </a:r>
          </a:p>
          <a:p>
            <a:pPr marL="457200" indent="-457200">
              <a:buAutoNum type="arabicPeriod"/>
              <a:defRPr/>
            </a:pPr>
            <a:endParaRPr lang="en-GB" sz="2000" b="1" dirty="0" smtClean="0">
              <a:latin typeface="Calibri" pitchFamily="34" charset="0"/>
              <a:cs typeface="+mn-cs"/>
            </a:endParaRPr>
          </a:p>
          <a:p>
            <a:pPr marL="342900" indent="-342900">
              <a:defRPr/>
            </a:pPr>
            <a:r>
              <a:rPr lang="en-US" sz="2000" b="1" dirty="0" smtClean="0">
                <a:latin typeface="Calibri" pitchFamily="34" charset="0"/>
              </a:rPr>
              <a:t>2.   International Protection Act, 2015 (Previously, the Refugee Act, 1996)</a:t>
            </a:r>
            <a:r>
              <a:rPr lang="en-US" sz="1800" b="1" dirty="0" smtClean="0">
                <a:latin typeface="Calibri" pitchFamily="34" charset="0"/>
              </a:rPr>
              <a:t> </a:t>
            </a:r>
          </a:p>
          <a:p>
            <a:pPr>
              <a:defRPr/>
            </a:pPr>
            <a:endParaRPr lang="en-US" sz="1800" b="1" dirty="0" smtClean="0">
              <a:latin typeface="Calibri" pitchFamily="34" charset="0"/>
            </a:endParaRPr>
          </a:p>
          <a:p>
            <a:pPr marL="285750" indent="-285750">
              <a:buFont typeface="Courier New" panose="02070309020205020404" pitchFamily="49" charset="0"/>
              <a:buChar char="o"/>
              <a:defRPr/>
            </a:pPr>
            <a:r>
              <a:rPr lang="en-GB" sz="2000" dirty="0" smtClean="0">
                <a:latin typeface="Calibri" pitchFamily="34" charset="0"/>
              </a:rPr>
              <a:t>Referrals from the Garda National Immigration Bureau (GNIB) or </a:t>
            </a:r>
          </a:p>
          <a:p>
            <a:pPr marL="285750" indent="-285750">
              <a:defRPr/>
            </a:pPr>
            <a:r>
              <a:rPr lang="en-GB" sz="2000" dirty="0" smtClean="0">
                <a:latin typeface="Calibri" pitchFamily="34" charset="0"/>
              </a:rPr>
              <a:t> 	International Protection Office (IPO) are made under Section 14(1) of the International Protection Act.</a:t>
            </a:r>
          </a:p>
          <a:p>
            <a:pPr>
              <a:defRPr/>
            </a:pPr>
            <a:endParaRPr lang="en-GB" sz="2000" dirty="0" smtClean="0">
              <a:latin typeface="Calibri" pitchFamily="34" charset="0"/>
            </a:endParaRPr>
          </a:p>
          <a:p>
            <a:pPr marL="285750" indent="-285750">
              <a:buFont typeface="Courier New" panose="02070309020205020404" pitchFamily="49" charset="0"/>
              <a:buChar char="o"/>
              <a:defRPr/>
            </a:pPr>
            <a:r>
              <a:rPr lang="en-GB" sz="2000" dirty="0" smtClean="0">
                <a:latin typeface="Calibri" pitchFamily="34" charset="0"/>
              </a:rPr>
              <a:t>Once referred to </a:t>
            </a:r>
            <a:r>
              <a:rPr lang="en-GB" sz="2000" i="1" dirty="0" smtClean="0">
                <a:latin typeface="Calibri" pitchFamily="34" charset="0"/>
              </a:rPr>
              <a:t>Tusla</a:t>
            </a:r>
            <a:r>
              <a:rPr lang="en-GB" sz="2000" dirty="0" smtClean="0">
                <a:latin typeface="Calibri" pitchFamily="34" charset="0"/>
              </a:rPr>
              <a:t> the provisions of the Child Care Act, 1991, shall apply in relation to the child</a:t>
            </a:r>
            <a:r>
              <a:rPr lang="en-US" sz="2000" dirty="0" smtClean="0">
                <a:latin typeface="Calibri" pitchFamily="34" charset="0"/>
              </a:rPr>
              <a:t>.</a:t>
            </a:r>
          </a:p>
          <a:p>
            <a:pPr marL="457200" indent="-457200">
              <a:buAutoNum type="arabicPeriod"/>
              <a:defRPr/>
            </a:pPr>
            <a:endParaRPr lang="en-GB" sz="2000" b="1" dirty="0">
              <a:latin typeface="Calibri" pitchFamily="34" charset="0"/>
              <a:cs typeface="+mn-cs"/>
            </a:endParaRPr>
          </a:p>
          <a:p>
            <a:pPr>
              <a:defRPr/>
            </a:pPr>
            <a:endParaRPr lang="en-GB" sz="2000" dirty="0">
              <a:latin typeface="Calibri" pitchFamily="34" charset="0"/>
              <a:cs typeface="+mn-cs"/>
            </a:endParaRPr>
          </a:p>
          <a:p>
            <a:pPr>
              <a:defRPr/>
            </a:pPr>
            <a:endParaRPr lang="en-GB" sz="1800" b="1" dirty="0">
              <a:cs typeface="+mn-cs"/>
            </a:endParaRPr>
          </a:p>
          <a:p>
            <a:pPr>
              <a:defRPr/>
            </a:pPr>
            <a:endParaRPr lang="en-GB" sz="1800" dirty="0">
              <a:cs typeface="+mn-cs"/>
            </a:endParaRPr>
          </a:p>
          <a:p>
            <a:pPr>
              <a:defRPr/>
            </a:pPr>
            <a:endParaRPr lang="en-GB" sz="1800" dirty="0">
              <a:cs typeface="+mn-cs"/>
            </a:endParaRPr>
          </a:p>
        </p:txBody>
      </p:sp>
      <p:sp>
        <p:nvSpPr>
          <p:cNvPr id="13316" name="Rectangle 4"/>
          <p:cNvSpPr>
            <a:spLocks noChangeArrowheads="1"/>
          </p:cNvSpPr>
          <p:nvPr/>
        </p:nvSpPr>
        <p:spPr bwMode="auto">
          <a:xfrm>
            <a:off x="1403350" y="765175"/>
            <a:ext cx="7272338" cy="646113"/>
          </a:xfrm>
          <a:prstGeom prst="rect">
            <a:avLst/>
          </a:prstGeom>
          <a:noFill/>
          <a:ln w="9525">
            <a:noFill/>
            <a:miter lim="800000"/>
            <a:headEnd/>
            <a:tailEnd/>
          </a:ln>
        </p:spPr>
        <p:txBody>
          <a:bodyPr>
            <a:spAutoFit/>
          </a:bodyPr>
          <a:lstStyle/>
          <a:p>
            <a:r>
              <a:rPr lang="en-GB" sz="3600" dirty="0">
                <a:solidFill>
                  <a:srgbClr val="000000"/>
                </a:solidFill>
                <a:latin typeface="Calibri" pitchFamily="34" charset="0"/>
              </a:rPr>
              <a:t>Legal Framework </a:t>
            </a:r>
            <a:endParaRPr lang="en-IE"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113" y="1556793"/>
            <a:ext cx="8243887" cy="4601260"/>
          </a:xfrm>
          <a:prstGeom prst="rect">
            <a:avLst/>
          </a:prstGeom>
        </p:spPr>
        <p:txBody>
          <a:bodyPr wrap="square">
            <a:spAutoFit/>
          </a:bodyPr>
          <a:lstStyle/>
          <a:p>
            <a:pPr>
              <a:defRPr/>
            </a:pPr>
            <a:r>
              <a:rPr lang="en-GB" sz="2000" b="1" dirty="0">
                <a:latin typeface="Calibri" pitchFamily="34" charset="0"/>
                <a:cs typeface="+mn-cs"/>
              </a:rPr>
              <a:t>3. New referral sources as a result of the refugee migration crisis in </a:t>
            </a:r>
            <a:r>
              <a:rPr lang="en-GB" sz="2000" b="1" dirty="0" smtClean="0">
                <a:latin typeface="Calibri" pitchFamily="34" charset="0"/>
                <a:cs typeface="+mn-cs"/>
              </a:rPr>
              <a:t>Europe</a:t>
            </a:r>
          </a:p>
          <a:p>
            <a:pPr>
              <a:defRPr/>
            </a:pPr>
            <a:endParaRPr lang="en-GB" sz="1100" dirty="0">
              <a:latin typeface="Calibri" pitchFamily="34" charset="0"/>
              <a:cs typeface="+mn-cs"/>
            </a:endParaRPr>
          </a:p>
          <a:p>
            <a:pPr marL="285750" indent="-285750">
              <a:buFont typeface="Courier New" panose="02070309020205020404" pitchFamily="49" charset="0"/>
              <a:buChar char="o"/>
              <a:defRPr/>
            </a:pPr>
            <a:r>
              <a:rPr lang="en-GB" sz="2000" dirty="0">
                <a:latin typeface="Calibri" pitchFamily="34" charset="0"/>
                <a:cs typeface="+mn-cs"/>
              </a:rPr>
              <a:t>Irish Refugee Protection Programme – </a:t>
            </a:r>
            <a:r>
              <a:rPr lang="en-GB" sz="2000" dirty="0" smtClean="0">
                <a:latin typeface="Calibri" pitchFamily="34" charset="0"/>
                <a:cs typeface="+mn-cs"/>
              </a:rPr>
              <a:t>Minors </a:t>
            </a:r>
            <a:r>
              <a:rPr lang="en-GB" sz="2000" dirty="0">
                <a:latin typeface="Calibri" pitchFamily="34" charset="0"/>
                <a:cs typeface="+mn-cs"/>
              </a:rPr>
              <a:t>identified by the UNHCR and the EU for possible relocation to various EU member states for the purpose of processing an individual’s application for international protection.</a:t>
            </a:r>
          </a:p>
          <a:p>
            <a:pPr>
              <a:defRPr/>
            </a:pPr>
            <a:endParaRPr lang="en-GB" sz="1100" dirty="0">
              <a:latin typeface="Calibri" pitchFamily="34" charset="0"/>
              <a:cs typeface="+mn-cs"/>
            </a:endParaRPr>
          </a:p>
          <a:p>
            <a:pPr marL="285750" indent="-285750">
              <a:buFont typeface="Courier New" panose="02070309020205020404" pitchFamily="49" charset="0"/>
              <a:buChar char="o"/>
              <a:defRPr/>
            </a:pPr>
            <a:r>
              <a:rPr lang="en-GB" sz="2000" dirty="0">
                <a:latin typeface="Calibri" pitchFamily="34" charset="0"/>
                <a:cs typeface="+mn-cs"/>
              </a:rPr>
              <a:t>Calais Special Mission – Following a government </a:t>
            </a:r>
            <a:r>
              <a:rPr lang="en-GB" sz="2000" dirty="0" smtClean="0">
                <a:latin typeface="Calibri" pitchFamily="34" charset="0"/>
                <a:cs typeface="+mn-cs"/>
              </a:rPr>
              <a:t>decision </a:t>
            </a:r>
            <a:r>
              <a:rPr lang="en-GB" sz="2000" dirty="0">
                <a:latin typeface="Calibri" pitchFamily="34" charset="0"/>
                <a:cs typeface="+mn-cs"/>
              </a:rPr>
              <a:t>in November 2016, </a:t>
            </a:r>
            <a:r>
              <a:rPr lang="en-GB" sz="2000" dirty="0" smtClean="0">
                <a:latin typeface="Calibri" pitchFamily="34" charset="0"/>
                <a:cs typeface="+mn-cs"/>
              </a:rPr>
              <a:t>Ireland offered to </a:t>
            </a:r>
            <a:r>
              <a:rPr lang="en-GB" sz="2000" dirty="0">
                <a:latin typeface="Calibri" pitchFamily="34" charset="0"/>
                <a:cs typeface="+mn-cs"/>
              </a:rPr>
              <a:t>take up to 200 UAMs from </a:t>
            </a:r>
            <a:r>
              <a:rPr lang="en-GB" sz="2000" dirty="0" smtClean="0">
                <a:latin typeface="Calibri" pitchFamily="34" charset="0"/>
                <a:cs typeface="+mn-cs"/>
              </a:rPr>
              <a:t>the camp in Calais, France </a:t>
            </a:r>
            <a:r>
              <a:rPr lang="en-GB" sz="2000" dirty="0">
                <a:latin typeface="Calibri" pitchFamily="34" charset="0"/>
                <a:cs typeface="+mn-cs"/>
              </a:rPr>
              <a:t>as relocation cases but which </a:t>
            </a:r>
            <a:r>
              <a:rPr lang="en-GB" sz="2000" dirty="0" smtClean="0">
                <a:latin typeface="Calibri" pitchFamily="34" charset="0"/>
                <a:cs typeface="+mn-cs"/>
              </a:rPr>
              <a:t>actually became </a:t>
            </a:r>
            <a:r>
              <a:rPr lang="en-GB" sz="2000" dirty="0" smtClean="0">
                <a:latin typeface="Calibri" pitchFamily="34" charset="0"/>
              </a:rPr>
              <a:t>Programme Refugees resettlement cases.  (41 UAMs participated.)</a:t>
            </a:r>
          </a:p>
          <a:p>
            <a:pPr marL="285750" indent="-285750">
              <a:buFont typeface="Courier New" panose="02070309020205020404" pitchFamily="49" charset="0"/>
              <a:buChar char="o"/>
              <a:defRPr/>
            </a:pPr>
            <a:endParaRPr lang="en-GB" sz="1100" dirty="0" smtClean="0">
              <a:latin typeface="Calibri" pitchFamily="34" charset="0"/>
            </a:endParaRPr>
          </a:p>
          <a:p>
            <a:pPr marL="285750" indent="-285750">
              <a:buFont typeface="Courier New" panose="02070309020205020404" pitchFamily="49" charset="0"/>
              <a:buChar char="o"/>
              <a:defRPr/>
            </a:pPr>
            <a:r>
              <a:rPr lang="en-GB" sz="2000" dirty="0" smtClean="0">
                <a:latin typeface="Calibri" pitchFamily="34" charset="0"/>
                <a:cs typeface="+mn-cs"/>
              </a:rPr>
              <a:t>Malta relief</a:t>
            </a:r>
            <a:endParaRPr lang="en-GB" sz="2000" dirty="0">
              <a:latin typeface="Calibri" pitchFamily="34" charset="0"/>
              <a:cs typeface="+mn-cs"/>
            </a:endParaRPr>
          </a:p>
          <a:p>
            <a:pPr marL="285750" indent="-285750">
              <a:buFont typeface="Courier New" panose="02070309020205020404" pitchFamily="49" charset="0"/>
              <a:buChar char="o"/>
              <a:defRPr/>
            </a:pPr>
            <a:endParaRPr lang="en-GB" sz="2000" dirty="0">
              <a:latin typeface="Calibri" pitchFamily="34" charset="0"/>
              <a:cs typeface="+mn-cs"/>
            </a:endParaRPr>
          </a:p>
          <a:p>
            <a:pPr marL="285750" indent="-285750" algn="ctr">
              <a:defRPr/>
            </a:pPr>
            <a:r>
              <a:rPr lang="en-GB" sz="2000" dirty="0" smtClean="0">
                <a:latin typeface="Calibri" pitchFamily="34" charset="0"/>
              </a:rPr>
              <a:t>     Social </a:t>
            </a:r>
            <a:r>
              <a:rPr lang="en-GB" sz="2000" dirty="0" smtClean="0">
                <a:latin typeface="Calibri" pitchFamily="34" charset="0"/>
                <a:cs typeface="+mn-cs"/>
              </a:rPr>
              <a:t>workers </a:t>
            </a:r>
            <a:r>
              <a:rPr lang="en-GB" sz="2000" dirty="0">
                <a:latin typeface="Calibri" pitchFamily="34" charset="0"/>
                <a:cs typeface="+mn-cs"/>
              </a:rPr>
              <a:t>and </a:t>
            </a:r>
            <a:r>
              <a:rPr lang="en-GB" sz="2000" dirty="0" smtClean="0">
                <a:latin typeface="Calibri" pitchFamily="34" charset="0"/>
              </a:rPr>
              <a:t>the Irish police service </a:t>
            </a:r>
            <a:r>
              <a:rPr lang="en-GB" sz="2000" dirty="0" smtClean="0">
                <a:latin typeface="Calibri" pitchFamily="34" charset="0"/>
                <a:cs typeface="+mn-cs"/>
              </a:rPr>
              <a:t>conducting </a:t>
            </a:r>
            <a:r>
              <a:rPr lang="en-GB" sz="2000" dirty="0">
                <a:latin typeface="Calibri" pitchFamily="34" charset="0"/>
                <a:cs typeface="+mn-cs"/>
              </a:rPr>
              <a:t>joint missions </a:t>
            </a:r>
            <a:r>
              <a:rPr lang="en-GB" sz="2000" dirty="0" smtClean="0">
                <a:latin typeface="Calibri" pitchFamily="34" charset="0"/>
                <a:cs typeface="+mn-cs"/>
              </a:rPr>
              <a:t>to Greece, France</a:t>
            </a:r>
            <a:r>
              <a:rPr lang="en-GB" sz="2000" dirty="0">
                <a:latin typeface="Calibri" pitchFamily="34" charset="0"/>
                <a:cs typeface="+mn-cs"/>
              </a:rPr>
              <a:t>, Malta </a:t>
            </a:r>
            <a:r>
              <a:rPr lang="en-GB" sz="2000" dirty="0" smtClean="0">
                <a:latin typeface="Calibri" pitchFamily="34" charset="0"/>
                <a:cs typeface="+mn-cs"/>
              </a:rPr>
              <a:t>for </a:t>
            </a:r>
            <a:r>
              <a:rPr lang="en-GB" sz="2000" dirty="0">
                <a:latin typeface="Calibri" pitchFamily="34" charset="0"/>
                <a:cs typeface="+mn-cs"/>
              </a:rPr>
              <a:t>welfare </a:t>
            </a:r>
            <a:r>
              <a:rPr lang="en-GB" sz="2000" dirty="0" smtClean="0">
                <a:latin typeface="Calibri" pitchFamily="34" charset="0"/>
                <a:cs typeface="+mn-cs"/>
              </a:rPr>
              <a:t>assessments and </a:t>
            </a:r>
            <a:r>
              <a:rPr lang="en-GB" sz="2000" dirty="0">
                <a:latin typeface="Calibri" pitchFamily="34" charset="0"/>
                <a:cs typeface="+mn-cs"/>
              </a:rPr>
              <a:t>security screening, respectively, before relocation or resettlement to Ireland. </a:t>
            </a:r>
          </a:p>
        </p:txBody>
      </p:sp>
      <p:sp>
        <p:nvSpPr>
          <p:cNvPr id="14339" name="Rectangle 2"/>
          <p:cNvSpPr>
            <a:spLocks noChangeArrowheads="1"/>
          </p:cNvSpPr>
          <p:nvPr/>
        </p:nvSpPr>
        <p:spPr bwMode="auto">
          <a:xfrm>
            <a:off x="1331913" y="828675"/>
            <a:ext cx="5400675" cy="584200"/>
          </a:xfrm>
          <a:prstGeom prst="rect">
            <a:avLst/>
          </a:prstGeom>
          <a:noFill/>
          <a:ln w="9525">
            <a:noFill/>
            <a:miter lim="800000"/>
            <a:headEnd/>
            <a:tailEnd/>
          </a:ln>
        </p:spPr>
        <p:txBody>
          <a:bodyPr>
            <a:spAutoFit/>
          </a:bodyPr>
          <a:lstStyle/>
          <a:p>
            <a:r>
              <a:rPr lang="en-GB" sz="1800">
                <a:latin typeface="Calibri" pitchFamily="34" charset="0"/>
              </a:rPr>
              <a:t> </a:t>
            </a:r>
            <a:r>
              <a:rPr lang="en-GB">
                <a:latin typeface="Calibri" pitchFamily="34" charset="0"/>
              </a:rPr>
              <a:t>Legal framework (contd)</a:t>
            </a:r>
            <a:endParaRPr lang="en-IE">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AutoShape 2"/>
          <p:cNvSpPr>
            <a:spLocks noGrp="1" noChangeArrowheads="1"/>
          </p:cNvSpPr>
          <p:nvPr>
            <p:ph type="title"/>
          </p:nvPr>
        </p:nvSpPr>
        <p:spPr>
          <a:xfrm>
            <a:off x="827584" y="0"/>
            <a:ext cx="7924800" cy="1196752"/>
          </a:xfrm>
        </p:spPr>
        <p:txBody>
          <a:bodyPr/>
          <a:lstStyle/>
          <a:p>
            <a:pPr algn="ctr"/>
            <a:r>
              <a:rPr lang="en-IE" dirty="0" smtClean="0">
                <a:latin typeface="+mn-lt"/>
                <a:cs typeface="Times New Roman" charset="0"/>
              </a:rPr>
              <a:t>EXPERIENCES</a:t>
            </a:r>
            <a:r>
              <a:rPr lang="en-GB" dirty="0" smtClean="0">
                <a:latin typeface="+mn-lt"/>
                <a:cs typeface="Times New Roman" charset="0"/>
              </a:rPr>
              <a:t> </a:t>
            </a:r>
            <a:endParaRPr lang="en-IE" dirty="0">
              <a:latin typeface="+mn-lt"/>
              <a:cs typeface="Times New Roman" charset="0"/>
            </a:endParaRPr>
          </a:p>
        </p:txBody>
      </p:sp>
      <p:sp>
        <p:nvSpPr>
          <p:cNvPr id="74755" name="Rectangle 3"/>
          <p:cNvSpPr>
            <a:spLocks noGrp="1" noChangeArrowheads="1"/>
          </p:cNvSpPr>
          <p:nvPr>
            <p:ph type="body" idx="1"/>
          </p:nvPr>
        </p:nvSpPr>
        <p:spPr>
          <a:xfrm>
            <a:off x="827584" y="1628800"/>
            <a:ext cx="8153400" cy="4896544"/>
          </a:xfrm>
        </p:spPr>
        <p:txBody>
          <a:bodyPr/>
          <a:lstStyle/>
          <a:p>
            <a:pPr algn="ctr">
              <a:lnSpc>
                <a:spcPct val="90000"/>
              </a:lnSpc>
              <a:buNone/>
            </a:pPr>
            <a:r>
              <a:rPr lang="en-IE" sz="1400" b="1" dirty="0" smtClean="0">
                <a:latin typeface="+mj-lt"/>
              </a:rPr>
              <a:t>	</a:t>
            </a:r>
          </a:p>
          <a:p>
            <a:pPr algn="ctr">
              <a:lnSpc>
                <a:spcPct val="90000"/>
              </a:lnSpc>
              <a:buNone/>
            </a:pPr>
            <a:r>
              <a:rPr lang="en-IE" sz="1400" b="1" dirty="0" smtClean="0">
                <a:latin typeface="+mj-lt"/>
              </a:rPr>
              <a:t>	The children have experienced a massive lack of choice in their lives.                       </a:t>
            </a:r>
            <a:r>
              <a:rPr lang="en-IE" sz="1400" b="1" dirty="0" smtClean="0">
                <a:latin typeface="+mj-lt"/>
                <a:ea typeface="Arial Unicode MS" pitchFamily="50" charset="-128"/>
                <a:cs typeface="Arial Unicode MS" pitchFamily="50" charset="-128"/>
              </a:rPr>
              <a:t>Usually, adults have decided to send them overseas </a:t>
            </a:r>
            <a:r>
              <a:rPr lang="en-IE" sz="1400" b="1" u="sng" dirty="0" smtClean="0">
                <a:latin typeface="+mj-lt"/>
                <a:ea typeface="Arial Unicode MS" pitchFamily="50" charset="-128"/>
                <a:cs typeface="Arial Unicode MS" pitchFamily="50" charset="-128"/>
              </a:rPr>
              <a:t>and</a:t>
            </a:r>
            <a:r>
              <a:rPr lang="en-IE" sz="1400" b="1" dirty="0" smtClean="0">
                <a:latin typeface="+mj-lt"/>
                <a:ea typeface="Arial Unicode MS" pitchFamily="50" charset="-128"/>
                <a:cs typeface="Arial Unicode MS" pitchFamily="50" charset="-128"/>
              </a:rPr>
              <a:t> they have travelled illegally       so regardless of whatever abuse they may have endured on their journey, they still arrive to the receiving countries already criminalized.</a:t>
            </a:r>
          </a:p>
          <a:p>
            <a:pPr>
              <a:lnSpc>
                <a:spcPct val="90000"/>
              </a:lnSpc>
              <a:buFont typeface="Wingdings" pitchFamily="2" charset="2"/>
              <a:buNone/>
            </a:pPr>
            <a:endParaRPr lang="en-IE" sz="1400" b="1" dirty="0" smtClean="0">
              <a:latin typeface="+mj-lt"/>
              <a:ea typeface="Arial Unicode MS" pitchFamily="50" charset="-128"/>
              <a:cs typeface="Arial Unicode MS" pitchFamily="50" charset="-128"/>
            </a:endParaRPr>
          </a:p>
          <a:p>
            <a:pPr>
              <a:lnSpc>
                <a:spcPct val="90000"/>
              </a:lnSpc>
              <a:buFont typeface="Wingdings" pitchFamily="2" charset="2"/>
              <a:buNone/>
            </a:pPr>
            <a:endParaRPr lang="en-IE" sz="1400" b="1" dirty="0" smtClean="0">
              <a:latin typeface="+mj-lt"/>
              <a:ea typeface="Arial Unicode MS" pitchFamily="50" charset="-128"/>
              <a:cs typeface="Arial Unicode MS" pitchFamily="50" charset="-128"/>
            </a:endParaRPr>
          </a:p>
          <a:p>
            <a:pPr>
              <a:lnSpc>
                <a:spcPct val="90000"/>
              </a:lnSpc>
              <a:buFont typeface="Wingdings" pitchFamily="2" charset="2"/>
              <a:buNone/>
            </a:pPr>
            <a:r>
              <a:rPr lang="en-IE" sz="1400" b="1" dirty="0" smtClean="0">
                <a:latin typeface="+mj-lt"/>
                <a:ea typeface="Arial Unicode MS" pitchFamily="50" charset="-128"/>
                <a:cs typeface="Arial Unicode MS" pitchFamily="50" charset="-128"/>
              </a:rPr>
              <a:t>COMMON - Separation </a:t>
            </a:r>
            <a:r>
              <a:rPr lang="en-IE" sz="1400" b="1" dirty="0">
                <a:latin typeface="+mj-lt"/>
                <a:ea typeface="Arial Unicode MS" pitchFamily="50" charset="-128"/>
                <a:cs typeface="Arial Unicode MS" pitchFamily="50" charset="-128"/>
              </a:rPr>
              <a:t>from or loss of </a:t>
            </a:r>
            <a:endParaRPr lang="en-IE" sz="1400" dirty="0" smtClean="0">
              <a:latin typeface="+mj-lt"/>
              <a:ea typeface="Arial Unicode MS" pitchFamily="50" charset="-128"/>
              <a:cs typeface="Arial Unicode MS" pitchFamily="50" charset="-128"/>
            </a:endParaRPr>
          </a:p>
          <a:p>
            <a:pPr>
              <a:lnSpc>
                <a:spcPct val="90000"/>
              </a:lnSpc>
              <a:buFont typeface="Wingdings" pitchFamily="2" charset="2"/>
              <a:buChar char="§"/>
            </a:pPr>
            <a:r>
              <a:rPr lang="en-IE" sz="1400" dirty="0" smtClean="0">
                <a:latin typeface="+mj-lt"/>
                <a:ea typeface="Arial Unicode MS" pitchFamily="50" charset="-128"/>
                <a:cs typeface="Arial Unicode MS" pitchFamily="50" charset="-128"/>
              </a:rPr>
              <a:t>Family, friends, neighbours and community, traditions, religion, school.</a:t>
            </a:r>
            <a:endParaRPr lang="en-IE" sz="1400" b="1" dirty="0">
              <a:latin typeface="+mj-lt"/>
              <a:ea typeface="Arial Unicode MS" pitchFamily="50" charset="-128"/>
              <a:cs typeface="Arial Unicode MS" pitchFamily="50" charset="-128"/>
            </a:endParaRPr>
          </a:p>
          <a:p>
            <a:pPr>
              <a:lnSpc>
                <a:spcPct val="90000"/>
              </a:lnSpc>
              <a:buFont typeface="Wingdings" pitchFamily="2" charset="2"/>
              <a:buNone/>
            </a:pPr>
            <a:r>
              <a:rPr lang="en-IE" sz="1400" b="1" dirty="0" smtClean="0">
                <a:latin typeface="+mj-lt"/>
                <a:ea typeface="Arial Unicode MS" pitchFamily="50" charset="-128"/>
                <a:cs typeface="Arial Unicode MS" pitchFamily="50" charset="-128"/>
              </a:rPr>
              <a:t>They </a:t>
            </a:r>
            <a:r>
              <a:rPr lang="en-IE" sz="1400" b="1" dirty="0">
                <a:latin typeface="+mj-lt"/>
                <a:ea typeface="Arial Unicode MS" pitchFamily="50" charset="-128"/>
                <a:cs typeface="Arial Unicode MS" pitchFamily="50" charset="-128"/>
              </a:rPr>
              <a:t>have endured abrupt changes </a:t>
            </a:r>
            <a:r>
              <a:rPr lang="en-IE" sz="1400" b="1" dirty="0" smtClean="0">
                <a:latin typeface="+mj-lt"/>
                <a:ea typeface="Arial Unicode MS" pitchFamily="50" charset="-128"/>
                <a:cs typeface="Arial Unicode MS" pitchFamily="50" charset="-128"/>
              </a:rPr>
              <a:t>in </a:t>
            </a:r>
            <a:endParaRPr lang="en-IE" sz="1400" dirty="0" smtClean="0">
              <a:latin typeface="+mj-lt"/>
              <a:ea typeface="Arial Unicode MS" pitchFamily="50" charset="-128"/>
              <a:cs typeface="Arial Unicode MS" pitchFamily="50" charset="-128"/>
            </a:endParaRPr>
          </a:p>
          <a:p>
            <a:pPr>
              <a:lnSpc>
                <a:spcPct val="90000"/>
              </a:lnSpc>
              <a:buFont typeface="Wingdings" pitchFamily="2" charset="2"/>
              <a:buChar char="§"/>
            </a:pPr>
            <a:r>
              <a:rPr lang="en-IE" sz="1400" dirty="0" smtClean="0">
                <a:latin typeface="+mj-lt"/>
                <a:ea typeface="Arial Unicode MS" pitchFamily="50" charset="-128"/>
                <a:cs typeface="Arial Unicode MS" pitchFamily="50" charset="-128"/>
              </a:rPr>
              <a:t>Culture, language, climate, faces, food, social and physical </a:t>
            </a:r>
            <a:r>
              <a:rPr lang="en-IE" sz="1400" dirty="0">
                <a:latin typeface="+mj-lt"/>
                <a:ea typeface="Arial Unicode MS" pitchFamily="50" charset="-128"/>
                <a:cs typeface="Arial Unicode MS" pitchFamily="50" charset="-128"/>
              </a:rPr>
              <a:t>environment</a:t>
            </a:r>
          </a:p>
          <a:p>
            <a:pPr algn="r">
              <a:lnSpc>
                <a:spcPct val="90000"/>
              </a:lnSpc>
              <a:buFont typeface="Wingdings" pitchFamily="2" charset="2"/>
              <a:buNone/>
            </a:pPr>
            <a:endParaRPr lang="en-IE" sz="1400" dirty="0" smtClean="0">
              <a:latin typeface="+mj-lt"/>
              <a:ea typeface="Arial Unicode MS" pitchFamily="50" charset="-128"/>
              <a:cs typeface="Arial Unicode MS" pitchFamily="50" charset="-128"/>
            </a:endParaRPr>
          </a:p>
          <a:p>
            <a:pPr algn="r">
              <a:lnSpc>
                <a:spcPct val="90000"/>
              </a:lnSpc>
              <a:buFont typeface="Wingdings" pitchFamily="2" charset="2"/>
              <a:buNone/>
            </a:pPr>
            <a:r>
              <a:rPr lang="en-IE" sz="1400" dirty="0">
                <a:latin typeface="+mj-lt"/>
                <a:ea typeface="Arial Unicode MS" pitchFamily="50" charset="-128"/>
                <a:cs typeface="Arial Unicode MS" pitchFamily="50" charset="-128"/>
              </a:rPr>
              <a:t> </a:t>
            </a:r>
            <a:endParaRPr lang="en-IE" sz="1400" b="1" dirty="0" smtClean="0">
              <a:latin typeface="+mj-lt"/>
              <a:ea typeface="Arial Unicode MS" pitchFamily="50" charset="-128"/>
              <a:cs typeface="Times New Roman" charset="0"/>
            </a:endParaRPr>
          </a:p>
          <a:p>
            <a:pPr>
              <a:lnSpc>
                <a:spcPct val="90000"/>
              </a:lnSpc>
              <a:buNone/>
            </a:pPr>
            <a:r>
              <a:rPr lang="en-IE" sz="1400" b="1" dirty="0" smtClean="0">
                <a:latin typeface="+mj-lt"/>
                <a:ea typeface="Arial Unicode MS" pitchFamily="50" charset="-128"/>
                <a:cs typeface="Arial Unicode MS" pitchFamily="50" charset="-128"/>
              </a:rPr>
              <a:t>INDIVIDUAL - Experiences of </a:t>
            </a:r>
          </a:p>
          <a:p>
            <a:pPr>
              <a:lnSpc>
                <a:spcPct val="90000"/>
              </a:lnSpc>
              <a:buFont typeface="Wingdings" pitchFamily="2" charset="2"/>
              <a:buChar char="§"/>
            </a:pPr>
            <a:r>
              <a:rPr lang="en-IE" sz="1400" dirty="0" smtClean="0">
                <a:latin typeface="+mj-lt"/>
                <a:ea typeface="Arial Unicode MS" pitchFamily="50" charset="-128"/>
                <a:cs typeface="Arial Unicode MS" pitchFamily="50" charset="-128"/>
              </a:rPr>
              <a:t>Family life, social relationships, health, education </a:t>
            </a:r>
          </a:p>
          <a:p>
            <a:pPr>
              <a:lnSpc>
                <a:spcPct val="90000"/>
              </a:lnSpc>
              <a:buNone/>
            </a:pPr>
            <a:r>
              <a:rPr lang="en-IE" sz="1400" b="1" dirty="0" smtClean="0">
                <a:latin typeface="+mj-lt"/>
                <a:ea typeface="Arial Unicode MS" pitchFamily="50" charset="-128"/>
                <a:cs typeface="Arial Unicode MS" pitchFamily="50" charset="-128"/>
              </a:rPr>
              <a:t>Country of origin experiences may vary</a:t>
            </a:r>
          </a:p>
          <a:p>
            <a:pPr>
              <a:lnSpc>
                <a:spcPct val="90000"/>
              </a:lnSpc>
              <a:buFont typeface="Wingdings" pitchFamily="2" charset="2"/>
              <a:buChar char="§"/>
            </a:pPr>
            <a:r>
              <a:rPr lang="en-IE" sz="1400" dirty="0" smtClean="0">
                <a:latin typeface="+mj-lt"/>
                <a:ea typeface="Arial Unicode MS" pitchFamily="50" charset="-128"/>
                <a:cs typeface="Arial Unicode MS" pitchFamily="50" charset="-128"/>
              </a:rPr>
              <a:t>Tribal conflict, racial, political, social or religious persecution, extreme poverty, corruption in political decision making or access to services</a:t>
            </a:r>
          </a:p>
          <a:p>
            <a:pPr>
              <a:lnSpc>
                <a:spcPct val="90000"/>
              </a:lnSpc>
              <a:buNone/>
            </a:pPr>
            <a:endParaRPr lang="en-IE" sz="1400" dirty="0" smtClean="0">
              <a:latin typeface="+mj-lt"/>
              <a:ea typeface="Arial Unicode MS" pitchFamily="50" charset="-128"/>
              <a:cs typeface="Arial Unicode MS" pitchFamily="50" charset="-128"/>
            </a:endParaRPr>
          </a:p>
          <a:p>
            <a:pPr algn="r">
              <a:lnSpc>
                <a:spcPct val="90000"/>
              </a:lnSpc>
              <a:buNone/>
            </a:pPr>
            <a:r>
              <a:rPr lang="en-GB" sz="1100" b="1" dirty="0" smtClean="0">
                <a:latin typeface="+mj-lt"/>
                <a:ea typeface="Arial Unicode MS" pitchFamily="50" charset="-128"/>
                <a:cs typeface="Arial Unicode MS" pitchFamily="50" charset="-128"/>
              </a:rPr>
              <a:t> </a:t>
            </a:r>
            <a:r>
              <a:rPr lang="en-IE" sz="2000" b="1" dirty="0" smtClean="0">
                <a:latin typeface="+mj-lt"/>
                <a:cs typeface="Times New Roman" charset="0"/>
              </a:rPr>
              <a:t>All without normal family and community supports…</a:t>
            </a:r>
          </a:p>
          <a:p>
            <a:pPr>
              <a:lnSpc>
                <a:spcPct val="90000"/>
              </a:lnSpc>
              <a:buFont typeface="Wingdings" pitchFamily="2" charset="2"/>
              <a:buNone/>
            </a:pPr>
            <a:endParaRPr lang="en-IE" sz="1100" b="1" dirty="0">
              <a:latin typeface="+mj-lt"/>
              <a:ea typeface="Arial Unicode MS" pitchFamily="50" charset="-128"/>
              <a:cs typeface="Arial Unicode MS" pitchFamily="50" charset="-128"/>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47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475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475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47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475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475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475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4755">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4755">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4755">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4755">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74755">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7475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utoUpdateAnimBg="0"/>
      <p:bldP spid="7475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188913"/>
            <a:ext cx="8208963" cy="1255712"/>
          </a:xfrm>
        </p:spPr>
        <p:txBody>
          <a:bodyPr/>
          <a:lstStyle/>
          <a:p>
            <a:pPr algn="ctr" eaLnBrk="1" hangingPunct="1">
              <a:defRPr/>
            </a:pPr>
            <a:r>
              <a:rPr lang="en-IE" dirty="0" smtClean="0">
                <a:latin typeface="+mn-lt"/>
              </a:rPr>
              <a:t>Other thoughts for consideration</a:t>
            </a:r>
            <a:br>
              <a:rPr lang="en-IE" dirty="0" smtClean="0">
                <a:latin typeface="+mn-lt"/>
              </a:rPr>
            </a:br>
            <a:r>
              <a:rPr lang="en-IE" dirty="0" smtClean="0">
                <a:latin typeface="+mn-lt"/>
              </a:rPr>
              <a:t>when supporting SCSA…</a:t>
            </a:r>
            <a:endParaRPr lang="en-IE" dirty="0">
              <a:latin typeface="+mn-lt"/>
            </a:endParaRPr>
          </a:p>
        </p:txBody>
      </p:sp>
      <p:sp>
        <p:nvSpPr>
          <p:cNvPr id="3" name="Content Placeholder 2"/>
          <p:cNvSpPr>
            <a:spLocks noGrp="1"/>
          </p:cNvSpPr>
          <p:nvPr>
            <p:ph idx="1"/>
          </p:nvPr>
        </p:nvSpPr>
        <p:spPr>
          <a:xfrm>
            <a:off x="971550" y="1556793"/>
            <a:ext cx="7993063" cy="5112296"/>
          </a:xfrm>
        </p:spPr>
        <p:txBody>
          <a:bodyPr/>
          <a:lstStyle/>
          <a:p>
            <a:pPr eaLnBrk="1" hangingPunct="1">
              <a:defRPr/>
            </a:pPr>
            <a:r>
              <a:rPr lang="en-IE" sz="2400" dirty="0" smtClean="0">
                <a:latin typeface="+mj-lt"/>
              </a:rPr>
              <a:t>Pre-migration, migration and post-migration experiences.</a:t>
            </a:r>
          </a:p>
          <a:p>
            <a:pPr eaLnBrk="1" hangingPunct="1">
              <a:defRPr/>
            </a:pPr>
            <a:endParaRPr lang="en-IE" sz="2400" dirty="0" smtClean="0">
              <a:latin typeface="+mj-lt"/>
            </a:endParaRPr>
          </a:p>
          <a:p>
            <a:pPr eaLnBrk="1" hangingPunct="1">
              <a:defRPr/>
            </a:pPr>
            <a:r>
              <a:rPr lang="en-IE" sz="2400" dirty="0" smtClean="0">
                <a:latin typeface="+mj-lt"/>
              </a:rPr>
              <a:t>The ordinary vs. the extraordinary.                   </a:t>
            </a:r>
          </a:p>
          <a:p>
            <a:pPr eaLnBrk="1" hangingPunct="1">
              <a:defRPr/>
            </a:pPr>
            <a:endParaRPr lang="en-IE" sz="2400" dirty="0" smtClean="0">
              <a:latin typeface="+mj-lt"/>
            </a:endParaRPr>
          </a:p>
          <a:p>
            <a:pPr eaLnBrk="1" hangingPunct="1">
              <a:defRPr/>
            </a:pPr>
            <a:r>
              <a:rPr lang="en-IE" sz="2400" dirty="0" smtClean="0">
                <a:latin typeface="+mj-lt"/>
              </a:rPr>
              <a:t>Clarity on evolving asylum procedures and legislation relocation and resettlement.</a:t>
            </a:r>
          </a:p>
          <a:p>
            <a:pPr eaLnBrk="1" hangingPunct="1">
              <a:defRPr/>
            </a:pPr>
            <a:endParaRPr lang="en-IE" sz="2400" dirty="0" smtClean="0">
              <a:latin typeface="+mj-lt"/>
            </a:endParaRPr>
          </a:p>
          <a:p>
            <a:pPr eaLnBrk="1" hangingPunct="1">
              <a:defRPr/>
            </a:pPr>
            <a:r>
              <a:rPr lang="en-IE" sz="2400" dirty="0" smtClean="0">
                <a:latin typeface="+mj-lt"/>
              </a:rPr>
              <a:t>Challenges with </a:t>
            </a:r>
            <a:r>
              <a:rPr lang="en-IE" sz="2400" dirty="0" smtClean="0">
                <a:latin typeface="Arial" charset="0"/>
              </a:rPr>
              <a:t>age concerns and managing </a:t>
            </a:r>
            <a:r>
              <a:rPr lang="en-IE" sz="2400" dirty="0" err="1" smtClean="0">
                <a:latin typeface="Arial" charset="0"/>
              </a:rPr>
              <a:t>Tusla’s</a:t>
            </a:r>
            <a:r>
              <a:rPr lang="en-IE" sz="2400" dirty="0" smtClean="0">
                <a:latin typeface="Arial" charset="0"/>
              </a:rPr>
              <a:t> non-invasive, non-medical Child Protection Risk Assessments (which includes a dimension on age).*</a:t>
            </a:r>
          </a:p>
          <a:p>
            <a:pPr eaLnBrk="1" hangingPunct="1">
              <a:defRPr/>
            </a:pPr>
            <a:endParaRPr lang="en-IE" sz="2000" dirty="0" smtClean="0">
              <a:latin typeface="+mj-lt"/>
            </a:endParaRPr>
          </a:p>
          <a:p>
            <a:pPr eaLnBrk="1" hangingPunct="1">
              <a:buFont typeface="Wingdings" pitchFamily="2" charset="2"/>
              <a:buNone/>
              <a:defRPr/>
            </a:pPr>
            <a:r>
              <a:rPr lang="en-IE" sz="2000" dirty="0" smtClean="0">
                <a:latin typeface="+mj-lt"/>
              </a:rPr>
              <a:t> </a:t>
            </a:r>
          </a:p>
          <a:p>
            <a:pPr eaLnBrk="1" hangingPunct="1">
              <a:defRPr/>
            </a:pPr>
            <a:endParaRPr lang="en-IE" sz="1600" dirty="0" smtClean="0"/>
          </a:p>
          <a:p>
            <a:pPr eaLnBrk="1" hangingPunct="1">
              <a:buFont typeface="Wingdings" pitchFamily="2" charset="2"/>
              <a:buNone/>
              <a:defRPr/>
            </a:pPr>
            <a:endParaRPr lang="en-IE"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16013" y="260350"/>
            <a:ext cx="7848600" cy="865188"/>
          </a:xfrm>
        </p:spPr>
        <p:txBody>
          <a:bodyPr/>
          <a:lstStyle/>
          <a:p>
            <a:pPr algn="ctr" eaLnBrk="1" hangingPunct="1"/>
            <a:r>
              <a:rPr lang="en-US" smtClean="0"/>
              <a:t>CHILDREN MISSING FROM CARE </a:t>
            </a:r>
            <a:endParaRPr lang="en-GB" smtClean="0"/>
          </a:p>
        </p:txBody>
      </p:sp>
      <p:sp>
        <p:nvSpPr>
          <p:cNvPr id="23555" name="Rectangle 3"/>
          <p:cNvSpPr>
            <a:spLocks noGrp="1" noChangeArrowheads="1"/>
          </p:cNvSpPr>
          <p:nvPr>
            <p:ph type="body" idx="1"/>
          </p:nvPr>
        </p:nvSpPr>
        <p:spPr>
          <a:xfrm>
            <a:off x="971600" y="1628775"/>
            <a:ext cx="7992888" cy="5113338"/>
          </a:xfrm>
        </p:spPr>
        <p:txBody>
          <a:bodyPr/>
          <a:lstStyle/>
          <a:p>
            <a:pPr eaLnBrk="1" hangingPunct="1">
              <a:lnSpc>
                <a:spcPct val="80000"/>
              </a:lnSpc>
              <a:buFont typeface="Wingdings" pitchFamily="2" charset="2"/>
              <a:buNone/>
            </a:pPr>
            <a:r>
              <a:rPr lang="en-GB" sz="1900" dirty="0" smtClean="0">
                <a:latin typeface="Arial" charset="0"/>
              </a:rPr>
              <a:t>	</a:t>
            </a:r>
          </a:p>
          <a:p>
            <a:pPr eaLnBrk="1" hangingPunct="1">
              <a:lnSpc>
                <a:spcPct val="80000"/>
              </a:lnSpc>
              <a:buFont typeface="Wingdings" pitchFamily="2" charset="2"/>
              <a:buNone/>
            </a:pPr>
            <a:endParaRPr lang="en-GB" sz="1900" dirty="0" smtClean="0">
              <a:latin typeface="Arial" charset="0"/>
            </a:endParaRPr>
          </a:p>
          <a:p>
            <a:pPr eaLnBrk="1" hangingPunct="1">
              <a:lnSpc>
                <a:spcPct val="80000"/>
              </a:lnSpc>
              <a:buFont typeface="Wingdings" pitchFamily="2" charset="2"/>
              <a:buNone/>
            </a:pPr>
            <a:r>
              <a:rPr lang="en-GB" sz="1900" dirty="0" smtClean="0">
                <a:latin typeface="Arial" charset="0"/>
              </a:rPr>
              <a:t>	</a:t>
            </a:r>
            <a:r>
              <a:rPr lang="en-GB" sz="2000" dirty="0" smtClean="0">
                <a:latin typeface="Arial" charset="0"/>
              </a:rPr>
              <a:t>The team became increasingly concerned at the increase in missing children that began in the latter months of 2008 and continued up to the summer of 2009; some of whom were suspected by social workers to be potential child victims of human trafficking. </a:t>
            </a:r>
          </a:p>
          <a:p>
            <a:pPr eaLnBrk="1" hangingPunct="1">
              <a:lnSpc>
                <a:spcPct val="80000"/>
              </a:lnSpc>
              <a:buFont typeface="Wingdings" pitchFamily="2" charset="2"/>
              <a:buNone/>
            </a:pPr>
            <a:endParaRPr lang="en-GB" sz="2000" dirty="0" smtClean="0">
              <a:latin typeface="Arial" charset="0"/>
            </a:endParaRPr>
          </a:p>
          <a:p>
            <a:pPr eaLnBrk="1" hangingPunct="1">
              <a:lnSpc>
                <a:spcPct val="80000"/>
              </a:lnSpc>
              <a:buFont typeface="Wingdings" pitchFamily="2" charset="2"/>
              <a:buNone/>
            </a:pPr>
            <a:r>
              <a:rPr lang="en-GB" sz="2000" dirty="0" smtClean="0">
                <a:latin typeface="Arial" charset="0"/>
              </a:rPr>
              <a:t>	To address this situation, along with other risk factors for children, a </a:t>
            </a:r>
            <a:r>
              <a:rPr lang="en-GB" sz="2000" b="1" dirty="0" smtClean="0">
                <a:latin typeface="Arial" charset="0"/>
              </a:rPr>
              <a:t>Joint National Protocol on Children Who Go Missing from Care </a:t>
            </a:r>
            <a:r>
              <a:rPr lang="en-GB" sz="2000" dirty="0" smtClean="0">
                <a:latin typeface="Arial" charset="0"/>
              </a:rPr>
              <a:t>was developed between An Garda </a:t>
            </a:r>
            <a:r>
              <a:rPr lang="en-GB" sz="2000" dirty="0" err="1" smtClean="0">
                <a:latin typeface="Arial" charset="0"/>
              </a:rPr>
              <a:t>Siochana</a:t>
            </a:r>
            <a:r>
              <a:rPr lang="en-GB" sz="2000" dirty="0" smtClean="0">
                <a:latin typeface="Arial" charset="0"/>
              </a:rPr>
              <a:t> (the Irish police force) and Tusla, Child and Family Agency (the State’s child protection service).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4213" y="301625"/>
            <a:ext cx="8459787" cy="1143000"/>
          </a:xfrm>
        </p:spPr>
        <p:txBody>
          <a:bodyPr/>
          <a:lstStyle/>
          <a:p>
            <a:pPr algn="ctr" eaLnBrk="1" hangingPunct="1"/>
            <a:r>
              <a:rPr lang="en-GB" sz="3200" smtClean="0">
                <a:latin typeface="Verdana" pitchFamily="34" charset="0"/>
              </a:rPr>
              <a:t>Joint National Protocol On </a:t>
            </a:r>
            <a:br>
              <a:rPr lang="en-GB" sz="3200" smtClean="0">
                <a:latin typeface="Verdana" pitchFamily="34" charset="0"/>
              </a:rPr>
            </a:br>
            <a:r>
              <a:rPr lang="en-GB" sz="3200" smtClean="0">
                <a:latin typeface="Verdana" pitchFamily="34" charset="0"/>
              </a:rPr>
              <a:t>Children Who Go Missing From Care</a:t>
            </a:r>
          </a:p>
        </p:txBody>
      </p:sp>
      <p:sp>
        <p:nvSpPr>
          <p:cNvPr id="24579" name="Rectangle 3"/>
          <p:cNvSpPr>
            <a:spLocks noGrp="1" noChangeArrowheads="1"/>
          </p:cNvSpPr>
          <p:nvPr>
            <p:ph type="body" idx="1"/>
          </p:nvPr>
        </p:nvSpPr>
        <p:spPr>
          <a:xfrm>
            <a:off x="838200" y="1557338"/>
            <a:ext cx="7910513" cy="5184775"/>
          </a:xfrm>
        </p:spPr>
        <p:txBody>
          <a:bodyPr/>
          <a:lstStyle/>
          <a:p>
            <a:pPr eaLnBrk="1" hangingPunct="1">
              <a:lnSpc>
                <a:spcPct val="80000"/>
              </a:lnSpc>
            </a:pPr>
            <a:r>
              <a:rPr lang="en-GB" sz="1800" dirty="0" smtClean="0">
                <a:latin typeface="Arial" charset="0"/>
              </a:rPr>
              <a:t>Collaborative interviewing at the ports or other appropriate locations between social workers and the Irish police service.</a:t>
            </a:r>
          </a:p>
          <a:p>
            <a:pPr eaLnBrk="1" hangingPunct="1">
              <a:lnSpc>
                <a:spcPct val="80000"/>
              </a:lnSpc>
            </a:pPr>
            <a:endParaRPr lang="en-GB" sz="1800" dirty="0" smtClean="0">
              <a:latin typeface="Arial" charset="0"/>
            </a:endParaRPr>
          </a:p>
          <a:p>
            <a:pPr eaLnBrk="1" hangingPunct="1">
              <a:lnSpc>
                <a:spcPct val="80000"/>
              </a:lnSpc>
            </a:pPr>
            <a:r>
              <a:rPr lang="en-GB" sz="1800" dirty="0" smtClean="0">
                <a:latin typeface="Arial" charset="0"/>
              </a:rPr>
              <a:t>Planned police surveillance of those at risk of going missing from the point of presentation at ports to the initial placement period in units.</a:t>
            </a:r>
          </a:p>
          <a:p>
            <a:pPr eaLnBrk="1" hangingPunct="1">
              <a:lnSpc>
                <a:spcPct val="80000"/>
              </a:lnSpc>
            </a:pPr>
            <a:endParaRPr lang="en-GB" sz="1800" dirty="0" smtClean="0">
              <a:latin typeface="Arial" charset="0"/>
            </a:endParaRPr>
          </a:p>
          <a:p>
            <a:pPr eaLnBrk="1" hangingPunct="1">
              <a:lnSpc>
                <a:spcPct val="80000"/>
              </a:lnSpc>
            </a:pPr>
            <a:r>
              <a:rPr lang="en-GB" sz="1800" dirty="0" smtClean="0">
                <a:latin typeface="Arial" charset="0"/>
              </a:rPr>
              <a:t>Joint training of social workers, police and immigration officers in relation to identifying children at high risk of going missing.</a:t>
            </a:r>
          </a:p>
          <a:p>
            <a:pPr eaLnBrk="1" hangingPunct="1">
              <a:lnSpc>
                <a:spcPct val="80000"/>
              </a:lnSpc>
            </a:pPr>
            <a:endParaRPr lang="en-GB" sz="1800" dirty="0" smtClean="0">
              <a:latin typeface="Arial" charset="0"/>
            </a:endParaRPr>
          </a:p>
          <a:p>
            <a:pPr eaLnBrk="1" hangingPunct="1">
              <a:lnSpc>
                <a:spcPct val="80000"/>
              </a:lnSpc>
            </a:pPr>
            <a:r>
              <a:rPr lang="en-GB" sz="1800" dirty="0" smtClean="0">
                <a:latin typeface="Arial" charset="0"/>
              </a:rPr>
              <a:t>These measures were implemented - and existing processes improved throughout the first half of 2009. Links between local police stations and the children’s accommodations were also strengthened. The police mounted several surveillance operations with the collaboration of social workers and successfully tracked some children who went missing. </a:t>
            </a:r>
          </a:p>
          <a:p>
            <a:pPr eaLnBrk="1" hangingPunct="1">
              <a:lnSpc>
                <a:spcPct val="80000"/>
              </a:lnSpc>
            </a:pPr>
            <a:endParaRPr lang="en-GB" sz="1800" dirty="0" smtClean="0">
              <a:latin typeface="Arial" charset="0"/>
            </a:endParaRPr>
          </a:p>
          <a:p>
            <a:pPr eaLnBrk="1" hangingPunct="1">
              <a:lnSpc>
                <a:spcPct val="80000"/>
              </a:lnSpc>
            </a:pPr>
            <a:r>
              <a:rPr lang="en-GB" sz="1800" b="1" dirty="0" smtClean="0">
                <a:latin typeface="Arial" charset="0"/>
              </a:rPr>
              <a:t>81 of 846 (9.6%) children received into care went missing from the service in 2001.      </a:t>
            </a:r>
          </a:p>
          <a:p>
            <a:pPr eaLnBrk="1" hangingPunct="1">
              <a:lnSpc>
                <a:spcPct val="80000"/>
              </a:lnSpc>
            </a:pPr>
            <a:r>
              <a:rPr lang="en-GB" sz="1800" b="1" dirty="0" smtClean="0">
                <a:latin typeface="Arial" charset="0"/>
              </a:rPr>
              <a:t>2 of 48 (4%) children went missing in 2012. </a:t>
            </a:r>
          </a:p>
          <a:p>
            <a:pPr eaLnBrk="1" hangingPunct="1">
              <a:lnSpc>
                <a:spcPct val="80000"/>
              </a:lnSpc>
            </a:pPr>
            <a:r>
              <a:rPr lang="en-GB" sz="1800" b="1" dirty="0" smtClean="0">
                <a:latin typeface="Arial" charset="0"/>
              </a:rPr>
              <a:t>1 (or &gt;1%) of 86 in 2014!</a:t>
            </a:r>
          </a:p>
        </p:txBody>
      </p:sp>
    </p:spTree>
  </p:cSld>
  <p:clrMapOvr>
    <a:masterClrMapping/>
  </p:clrMapOvr>
</p:sld>
</file>

<file path=ppt/theme/theme1.xml><?xml version="1.0" encoding="utf-8"?>
<a:theme xmlns:a="http://schemas.openxmlformats.org/drawingml/2006/main" name="Eclipse">
  <a:themeElements>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4592</TotalTime>
  <Words>1354</Words>
  <Application>Microsoft Office PowerPoint</Application>
  <PresentationFormat>On-screen Show (4:3)</PresentationFormat>
  <Paragraphs>304</Paragraphs>
  <Slides>16</Slides>
  <Notes>12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Eclipse</vt:lpstr>
      <vt:lpstr>The Social Work Team for Separated Children  Seeking Asylum in Ireland</vt:lpstr>
      <vt:lpstr>SERVICE DEVELOPMENT of TUSLA Child &amp; Family Agency’s  Team for Separated Children Seeking Asylum</vt:lpstr>
      <vt:lpstr>  </vt:lpstr>
      <vt:lpstr>Slide 4</vt:lpstr>
      <vt:lpstr>Slide 5</vt:lpstr>
      <vt:lpstr>EXPERIENCES </vt:lpstr>
      <vt:lpstr>Other thoughts for consideration when supporting SCSA…</vt:lpstr>
      <vt:lpstr>CHILDREN MISSING FROM CARE </vt:lpstr>
      <vt:lpstr>Joint National Protocol On  Children Who Go Missing From Care</vt:lpstr>
      <vt:lpstr>Challenges</vt:lpstr>
      <vt:lpstr>Care Planning</vt:lpstr>
      <vt:lpstr>Suggestions and recommendations</vt:lpstr>
      <vt:lpstr>Thank you!</vt:lpstr>
      <vt:lpstr>Appendix I Assessment Pathways</vt:lpstr>
      <vt:lpstr>Appendix II Separated pregnant girls and/or young mothers</vt:lpstr>
      <vt:lpstr>Referrals to TUSLA Child and Family Agency’s Team for  Separated Children Seeking Asylum Team 2000 to 2018</vt:lpstr>
    </vt:vector>
  </TitlesOfParts>
  <Company>EHSS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Victims of Child Trafficking –  A Social Work perspective</dc:title>
  <dc:creator>Thomas W. N. Dunning</dc:creator>
  <cp:lastModifiedBy>Thomas</cp:lastModifiedBy>
  <cp:revision>285</cp:revision>
  <dcterms:created xsi:type="dcterms:W3CDTF">2005-06-16T08:57:16Z</dcterms:created>
  <dcterms:modified xsi:type="dcterms:W3CDTF">2019-04-08T11:28:01Z</dcterms:modified>
</cp:coreProperties>
</file>