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8" r:id="rId3"/>
    <p:sldId id="270" r:id="rId4"/>
    <p:sldId id="267" r:id="rId5"/>
    <p:sldId id="278" r:id="rId6"/>
    <p:sldId id="273" r:id="rId7"/>
    <p:sldId id="274" r:id="rId8"/>
    <p:sldId id="275" r:id="rId9"/>
    <p:sldId id="276" r:id="rId10"/>
    <p:sldId id="277"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95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897F4B-D859-42FC-A677-48B8A79B01D3}"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322F4-D84F-4CC8-97F3-57E5D0038533}" type="slidenum">
              <a:rPr lang="en-US" smtClean="0"/>
              <a:t>‹#›</a:t>
            </a:fld>
            <a:endParaRPr lang="en-US"/>
          </a:p>
        </p:txBody>
      </p:sp>
    </p:spTree>
    <p:extLst>
      <p:ext uri="{BB962C8B-B14F-4D97-AF65-F5344CB8AC3E}">
        <p14:creationId xmlns:p14="http://schemas.microsoft.com/office/powerpoint/2010/main" val="382646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97F4B-D859-42FC-A677-48B8A79B01D3}"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322F4-D84F-4CC8-97F3-57E5D0038533}" type="slidenum">
              <a:rPr lang="en-US" smtClean="0"/>
              <a:t>‹#›</a:t>
            </a:fld>
            <a:endParaRPr lang="en-US"/>
          </a:p>
        </p:txBody>
      </p:sp>
    </p:spTree>
    <p:extLst>
      <p:ext uri="{BB962C8B-B14F-4D97-AF65-F5344CB8AC3E}">
        <p14:creationId xmlns:p14="http://schemas.microsoft.com/office/powerpoint/2010/main" val="5158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97F4B-D859-42FC-A677-48B8A79B01D3}"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322F4-D84F-4CC8-97F3-57E5D0038533}" type="slidenum">
              <a:rPr lang="en-US" smtClean="0"/>
              <a:t>‹#›</a:t>
            </a:fld>
            <a:endParaRPr lang="en-US"/>
          </a:p>
        </p:txBody>
      </p:sp>
    </p:spTree>
    <p:extLst>
      <p:ext uri="{BB962C8B-B14F-4D97-AF65-F5344CB8AC3E}">
        <p14:creationId xmlns:p14="http://schemas.microsoft.com/office/powerpoint/2010/main" val="383311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97F4B-D859-42FC-A677-48B8A79B01D3}"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322F4-D84F-4CC8-97F3-57E5D0038533}" type="slidenum">
              <a:rPr lang="en-US" smtClean="0"/>
              <a:t>‹#›</a:t>
            </a:fld>
            <a:endParaRPr lang="en-US"/>
          </a:p>
        </p:txBody>
      </p:sp>
    </p:spTree>
    <p:extLst>
      <p:ext uri="{BB962C8B-B14F-4D97-AF65-F5344CB8AC3E}">
        <p14:creationId xmlns:p14="http://schemas.microsoft.com/office/powerpoint/2010/main" val="355872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97F4B-D859-42FC-A677-48B8A79B01D3}"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322F4-D84F-4CC8-97F3-57E5D0038533}" type="slidenum">
              <a:rPr lang="en-US" smtClean="0"/>
              <a:t>‹#›</a:t>
            </a:fld>
            <a:endParaRPr lang="en-US"/>
          </a:p>
        </p:txBody>
      </p:sp>
    </p:spTree>
    <p:extLst>
      <p:ext uri="{BB962C8B-B14F-4D97-AF65-F5344CB8AC3E}">
        <p14:creationId xmlns:p14="http://schemas.microsoft.com/office/powerpoint/2010/main" val="406310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897F4B-D859-42FC-A677-48B8A79B01D3}"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322F4-D84F-4CC8-97F3-57E5D0038533}" type="slidenum">
              <a:rPr lang="en-US" smtClean="0"/>
              <a:t>‹#›</a:t>
            </a:fld>
            <a:endParaRPr lang="en-US"/>
          </a:p>
        </p:txBody>
      </p:sp>
    </p:spTree>
    <p:extLst>
      <p:ext uri="{BB962C8B-B14F-4D97-AF65-F5344CB8AC3E}">
        <p14:creationId xmlns:p14="http://schemas.microsoft.com/office/powerpoint/2010/main" val="208048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897F4B-D859-42FC-A677-48B8A79B01D3}" type="datetimeFigureOut">
              <a:rPr lang="en-US" smtClean="0"/>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322F4-D84F-4CC8-97F3-57E5D0038533}" type="slidenum">
              <a:rPr lang="en-US" smtClean="0"/>
              <a:t>‹#›</a:t>
            </a:fld>
            <a:endParaRPr lang="en-US"/>
          </a:p>
        </p:txBody>
      </p:sp>
    </p:spTree>
    <p:extLst>
      <p:ext uri="{BB962C8B-B14F-4D97-AF65-F5344CB8AC3E}">
        <p14:creationId xmlns:p14="http://schemas.microsoft.com/office/powerpoint/2010/main" val="101813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897F4B-D859-42FC-A677-48B8A79B01D3}" type="datetimeFigureOut">
              <a:rPr lang="en-US" smtClean="0"/>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322F4-D84F-4CC8-97F3-57E5D0038533}" type="slidenum">
              <a:rPr lang="en-US" smtClean="0"/>
              <a:t>‹#›</a:t>
            </a:fld>
            <a:endParaRPr lang="en-US"/>
          </a:p>
        </p:txBody>
      </p:sp>
    </p:spTree>
    <p:extLst>
      <p:ext uri="{BB962C8B-B14F-4D97-AF65-F5344CB8AC3E}">
        <p14:creationId xmlns:p14="http://schemas.microsoft.com/office/powerpoint/2010/main" val="385944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97F4B-D859-42FC-A677-48B8A79B01D3}" type="datetimeFigureOut">
              <a:rPr lang="en-US" smtClean="0"/>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322F4-D84F-4CC8-97F3-57E5D0038533}" type="slidenum">
              <a:rPr lang="en-US" smtClean="0"/>
              <a:t>‹#›</a:t>
            </a:fld>
            <a:endParaRPr lang="en-US"/>
          </a:p>
        </p:txBody>
      </p:sp>
    </p:spTree>
    <p:extLst>
      <p:ext uri="{BB962C8B-B14F-4D97-AF65-F5344CB8AC3E}">
        <p14:creationId xmlns:p14="http://schemas.microsoft.com/office/powerpoint/2010/main" val="95561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97F4B-D859-42FC-A677-48B8A79B01D3}"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322F4-D84F-4CC8-97F3-57E5D0038533}" type="slidenum">
              <a:rPr lang="en-US" smtClean="0"/>
              <a:t>‹#›</a:t>
            </a:fld>
            <a:endParaRPr lang="en-US"/>
          </a:p>
        </p:txBody>
      </p:sp>
    </p:spTree>
    <p:extLst>
      <p:ext uri="{BB962C8B-B14F-4D97-AF65-F5344CB8AC3E}">
        <p14:creationId xmlns:p14="http://schemas.microsoft.com/office/powerpoint/2010/main" val="318610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97F4B-D859-42FC-A677-48B8A79B01D3}"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322F4-D84F-4CC8-97F3-57E5D0038533}" type="slidenum">
              <a:rPr lang="en-US" smtClean="0"/>
              <a:t>‹#›</a:t>
            </a:fld>
            <a:endParaRPr lang="en-US"/>
          </a:p>
        </p:txBody>
      </p:sp>
    </p:spTree>
    <p:extLst>
      <p:ext uri="{BB962C8B-B14F-4D97-AF65-F5344CB8AC3E}">
        <p14:creationId xmlns:p14="http://schemas.microsoft.com/office/powerpoint/2010/main" val="340202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97F4B-D859-42FC-A677-48B8A79B01D3}" type="datetimeFigureOut">
              <a:rPr lang="en-US" smtClean="0"/>
              <a:t>6/28/2017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322F4-D84F-4CC8-97F3-57E5D0038533}" type="slidenum">
              <a:rPr lang="en-US" smtClean="0"/>
              <a:t>‹#›</a:t>
            </a:fld>
            <a:endParaRPr lang="en-US"/>
          </a:p>
        </p:txBody>
      </p:sp>
    </p:spTree>
    <p:extLst>
      <p:ext uri="{BB962C8B-B14F-4D97-AF65-F5344CB8AC3E}">
        <p14:creationId xmlns:p14="http://schemas.microsoft.com/office/powerpoint/2010/main" val="323546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936104"/>
          </a:xfrm>
        </p:spPr>
        <p:txBody>
          <a:bodyPr>
            <a:noAutofit/>
          </a:bodyPr>
          <a:lstStyle/>
          <a:p>
            <a:r>
              <a:rPr lang="en-GB" sz="3000" dirty="0" smtClean="0"/>
              <a:t>Curriculum (</a:t>
            </a:r>
            <a:r>
              <a:rPr lang="en-GB" sz="3000" dirty="0"/>
              <a:t>Article 6</a:t>
            </a:r>
            <a:r>
              <a:rPr lang="en-GB" sz="3000" dirty="0" smtClean="0"/>
              <a:t>)</a:t>
            </a:r>
            <a:endParaRPr lang="en-US" sz="3000" dirty="0"/>
          </a:p>
        </p:txBody>
      </p:sp>
      <p:sp>
        <p:nvSpPr>
          <p:cNvPr id="3" name="Subtitle 2"/>
          <p:cNvSpPr>
            <a:spLocks noGrp="1"/>
          </p:cNvSpPr>
          <p:nvPr>
            <p:ph type="subTitle" idx="1"/>
          </p:nvPr>
        </p:nvSpPr>
        <p:spPr>
          <a:xfrm>
            <a:off x="179512" y="2088232"/>
            <a:ext cx="8856984" cy="4581128"/>
          </a:xfrm>
        </p:spPr>
        <p:txBody>
          <a:bodyPr>
            <a:noAutofit/>
          </a:bodyPr>
          <a:lstStyle/>
          <a:p>
            <a:pPr marL="457200" indent="-457200" algn="l">
              <a:buFont typeface="+mj-lt"/>
              <a:buAutoNum type="arabicPeriod"/>
            </a:pPr>
            <a:r>
              <a:rPr lang="en-US" sz="2000" dirty="0">
                <a:solidFill>
                  <a:schemeClr val="tx1"/>
                </a:solidFill>
              </a:rPr>
              <a:t>Teachers should be involved in all phases of curriculum development ..(design, piloting, implementation and review). Promote understanding that EDCHRE is a ongoing process that should be constantly reviewed and improved.</a:t>
            </a:r>
          </a:p>
          <a:p>
            <a:pPr marL="457200" indent="-457200" algn="l">
              <a:buFont typeface="+mj-lt"/>
              <a:buAutoNum type="arabicPeriod"/>
            </a:pPr>
            <a:r>
              <a:rPr lang="en-US" sz="2000" dirty="0">
                <a:solidFill>
                  <a:schemeClr val="tx1"/>
                </a:solidFill>
              </a:rPr>
              <a:t>To elaborate a package of practical materials for curriculum </a:t>
            </a:r>
            <a:r>
              <a:rPr lang="en-US" sz="2000" dirty="0" err="1">
                <a:solidFill>
                  <a:schemeClr val="tx1"/>
                </a:solidFill>
              </a:rPr>
              <a:t>development,teaching</a:t>
            </a:r>
            <a:r>
              <a:rPr lang="en-US" sz="2000" dirty="0">
                <a:solidFill>
                  <a:schemeClr val="tx1"/>
                </a:solidFill>
              </a:rPr>
              <a:t>, learning and assessing readily accessible and in different languages, that highlight, for example, subject-specific strategies</a:t>
            </a:r>
          </a:p>
          <a:p>
            <a:pPr marL="457200" indent="-457200" algn="l">
              <a:buFont typeface="+mj-lt"/>
              <a:buAutoNum type="arabicPeriod"/>
            </a:pPr>
            <a:r>
              <a:rPr lang="en-US" sz="2000" dirty="0">
                <a:solidFill>
                  <a:schemeClr val="tx1"/>
                </a:solidFill>
              </a:rPr>
              <a:t>Highlight good practices in EDC/HRE that are context-specific, through case studies, visits, peer learning etc. (cf. OECD country reports)</a:t>
            </a:r>
          </a:p>
          <a:p>
            <a:pPr marL="457200" indent="-457200" algn="l">
              <a:buFont typeface="+mj-lt"/>
              <a:buAutoNum type="arabicPeriod"/>
            </a:pPr>
            <a:r>
              <a:rPr lang="en-US" sz="2000" dirty="0">
                <a:solidFill>
                  <a:schemeClr val="tx1"/>
                </a:solidFill>
              </a:rPr>
              <a:t>Facilitating a coalition of like-minded </a:t>
            </a:r>
            <a:r>
              <a:rPr lang="en-US" sz="2000" dirty="0" err="1">
                <a:solidFill>
                  <a:schemeClr val="tx1"/>
                </a:solidFill>
              </a:rPr>
              <a:t>organisations</a:t>
            </a:r>
            <a:r>
              <a:rPr lang="en-US" sz="2000" dirty="0">
                <a:solidFill>
                  <a:schemeClr val="tx1"/>
                </a:solidFill>
              </a:rPr>
              <a:t> working on EDC/HRE curricula development, including use of existing or new online platforms, </a:t>
            </a:r>
          </a:p>
          <a:p>
            <a:pPr marL="457200" indent="-457200" algn="l">
              <a:buFont typeface="+mj-lt"/>
              <a:buAutoNum type="arabicPeriod"/>
            </a:pPr>
            <a:r>
              <a:rPr lang="en-US" sz="2000" dirty="0">
                <a:solidFill>
                  <a:schemeClr val="tx1"/>
                </a:solidFill>
              </a:rPr>
              <a:t>States should benefit from NHRI expertise and independence in curriculum development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80512" cy="1235540"/>
          </a:xfrm>
          <a:prstGeom prst="rect">
            <a:avLst/>
          </a:prstGeom>
        </p:spPr>
      </p:pic>
    </p:spTree>
    <p:extLst>
      <p:ext uri="{BB962C8B-B14F-4D97-AF65-F5344CB8AC3E}">
        <p14:creationId xmlns:p14="http://schemas.microsoft.com/office/powerpoint/2010/main" val="365902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772816"/>
            <a:ext cx="8640960" cy="1081862"/>
          </a:xfrm>
        </p:spPr>
        <p:txBody>
          <a:bodyPr>
            <a:noAutofit/>
          </a:bodyPr>
          <a:lstStyle/>
          <a:p>
            <a:r>
              <a:rPr lang="en-US" sz="3200" dirty="0"/>
              <a:t>Skills for promoting social cohesion, valuing diversity and handling differences and conflict (Article 13)</a:t>
            </a:r>
          </a:p>
        </p:txBody>
      </p:sp>
      <p:sp>
        <p:nvSpPr>
          <p:cNvPr id="3" name="Subtitle 2"/>
          <p:cNvSpPr>
            <a:spLocks noGrp="1"/>
          </p:cNvSpPr>
          <p:nvPr>
            <p:ph type="subTitle" idx="1"/>
          </p:nvPr>
        </p:nvSpPr>
        <p:spPr>
          <a:xfrm>
            <a:off x="251520" y="3212976"/>
            <a:ext cx="8712968" cy="3384376"/>
          </a:xfrm>
        </p:spPr>
        <p:txBody>
          <a:bodyPr>
            <a:noAutofit/>
          </a:bodyPr>
          <a:lstStyle/>
          <a:p>
            <a:pPr marL="457200" indent="-457200" algn="l">
              <a:buFont typeface="+mj-lt"/>
              <a:buAutoNum type="arabicPeriod"/>
            </a:pPr>
            <a:r>
              <a:rPr lang="en-GB" sz="2400" dirty="0" smtClean="0">
                <a:solidFill>
                  <a:schemeClr val="tx1"/>
                </a:solidFill>
              </a:rPr>
              <a:t>Considering formal, non-formal and informal education</a:t>
            </a:r>
          </a:p>
          <a:p>
            <a:pPr marL="457200" indent="-457200" algn="l">
              <a:buFont typeface="+mj-lt"/>
              <a:buAutoNum type="arabicPeriod"/>
            </a:pPr>
            <a:r>
              <a:rPr lang="en-GB" sz="2400" dirty="0" smtClean="0">
                <a:solidFill>
                  <a:schemeClr val="tx1"/>
                </a:solidFill>
              </a:rPr>
              <a:t>Address the online environment and use adapted tools </a:t>
            </a:r>
          </a:p>
          <a:p>
            <a:pPr marL="457200" indent="-457200" algn="l">
              <a:buFont typeface="+mj-lt"/>
              <a:buAutoNum type="arabicPeriod"/>
            </a:pPr>
            <a:r>
              <a:rPr lang="en-GB" sz="2400" dirty="0" smtClean="0">
                <a:solidFill>
                  <a:schemeClr val="tx1"/>
                </a:solidFill>
              </a:rPr>
              <a:t>Whole school approach and engaging various stakeholders</a:t>
            </a:r>
          </a:p>
          <a:p>
            <a:pPr marL="457200" indent="-457200" algn="l">
              <a:buFont typeface="+mj-lt"/>
              <a:buAutoNum type="arabicPeriod"/>
            </a:pPr>
            <a:r>
              <a:rPr lang="en-GB" sz="2400" dirty="0" smtClean="0">
                <a:solidFill>
                  <a:schemeClr val="tx1"/>
                </a:solidFill>
              </a:rPr>
              <a:t>Experiential learning, reflection, critical thinking</a:t>
            </a:r>
          </a:p>
          <a:p>
            <a:pPr marL="457200" indent="-457200" algn="l">
              <a:buFont typeface="+mj-lt"/>
              <a:buAutoNum type="arabicPeriod"/>
            </a:pPr>
            <a:r>
              <a:rPr lang="en-GB" sz="2400" dirty="0" smtClean="0">
                <a:solidFill>
                  <a:schemeClr val="tx1"/>
                </a:solidFill>
              </a:rPr>
              <a:t>Connection with CDC and particularly the intercultural elements</a:t>
            </a:r>
          </a:p>
          <a:p>
            <a:pPr marL="457200" indent="-457200" algn="l">
              <a:buFont typeface="+mj-lt"/>
              <a:buAutoNum type="arabicPeriod"/>
            </a:pPr>
            <a:r>
              <a:rPr lang="en-GB" sz="2400" dirty="0" smtClean="0">
                <a:solidFill>
                  <a:schemeClr val="tx1"/>
                </a:solidFill>
              </a:rPr>
              <a:t>Consider diversity in a broad sense and adapt approaches to local context based on the common set of values and principles</a:t>
            </a:r>
          </a:p>
          <a:p>
            <a:pPr marL="457200" indent="-457200" algn="l">
              <a:buFont typeface="+mj-lt"/>
              <a:buAutoNum type="arabicPeriod"/>
            </a:pPr>
            <a:endParaRPr lang="en-GB" sz="2400" dirty="0" smtClean="0">
              <a:solidFill>
                <a:schemeClr val="tx1"/>
              </a:solidFill>
            </a:endParaRPr>
          </a:p>
          <a:p>
            <a:pPr marL="457200" indent="-457200" algn="l">
              <a:buFont typeface="+mj-lt"/>
              <a:buAutoNum type="arabicPeriod"/>
            </a:pPr>
            <a:endParaRPr lang="en-GB" sz="24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07548"/>
          </a:xfrm>
          <a:prstGeom prst="rect">
            <a:avLst/>
          </a:prstGeom>
        </p:spPr>
      </p:pic>
    </p:spTree>
    <p:extLst>
      <p:ext uri="{BB962C8B-B14F-4D97-AF65-F5344CB8AC3E}">
        <p14:creationId xmlns:p14="http://schemas.microsoft.com/office/powerpoint/2010/main" val="373284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936104"/>
          </a:xfrm>
        </p:spPr>
        <p:txBody>
          <a:bodyPr>
            <a:noAutofit/>
          </a:bodyPr>
          <a:lstStyle/>
          <a:p>
            <a:r>
              <a:rPr lang="en-GB" sz="3000" dirty="0" smtClean="0"/>
              <a:t>Co-operation in follow-up activities / international cooperation (Articles 15 and 16)</a:t>
            </a:r>
            <a:endParaRPr lang="en-US" sz="3000" dirty="0"/>
          </a:p>
        </p:txBody>
      </p:sp>
      <p:sp>
        <p:nvSpPr>
          <p:cNvPr id="3" name="Subtitle 2"/>
          <p:cNvSpPr>
            <a:spLocks noGrp="1"/>
          </p:cNvSpPr>
          <p:nvPr>
            <p:ph type="subTitle" idx="1"/>
          </p:nvPr>
        </p:nvSpPr>
        <p:spPr>
          <a:xfrm>
            <a:off x="179512" y="2432292"/>
            <a:ext cx="8856984" cy="4237068"/>
          </a:xfrm>
        </p:spPr>
        <p:txBody>
          <a:bodyPr>
            <a:noAutofit/>
          </a:bodyPr>
          <a:lstStyle/>
          <a:p>
            <a:pPr marL="457200" indent="-457200" algn="l">
              <a:buFont typeface="+mj-lt"/>
              <a:buAutoNum type="arabicPeriod"/>
            </a:pPr>
            <a:r>
              <a:rPr lang="en-US" sz="2200" dirty="0">
                <a:solidFill>
                  <a:schemeClr val="tx1"/>
                </a:solidFill>
              </a:rPr>
              <a:t>Continually address current issues and provide responses to them; strengthen the relevance of EDC/HRE as a response to the current challenges</a:t>
            </a:r>
            <a:r>
              <a:rPr lang="en-US" sz="2200" dirty="0" smtClean="0">
                <a:solidFill>
                  <a:schemeClr val="tx1"/>
                </a:solidFill>
              </a:rPr>
              <a:t>.</a:t>
            </a:r>
            <a:endParaRPr lang="en-US" sz="2200" dirty="0">
              <a:solidFill>
                <a:schemeClr val="tx1"/>
              </a:solidFill>
            </a:endParaRPr>
          </a:p>
          <a:p>
            <a:pPr marL="457200" indent="-457200" algn="l">
              <a:buFont typeface="+mj-lt"/>
              <a:buAutoNum type="arabicPeriod"/>
            </a:pPr>
            <a:r>
              <a:rPr lang="en-US" sz="2200" dirty="0">
                <a:solidFill>
                  <a:schemeClr val="tx1"/>
                </a:solidFill>
              </a:rPr>
              <a:t>Provide opportunities and resources in order to improve cooperation between formal and non-formal networks in the field of EDC/HRE</a:t>
            </a:r>
            <a:r>
              <a:rPr lang="en-US" sz="2200" dirty="0" smtClean="0">
                <a:solidFill>
                  <a:schemeClr val="tx1"/>
                </a:solidFill>
              </a:rPr>
              <a:t>.</a:t>
            </a:r>
            <a:endParaRPr lang="en-US" sz="2200" dirty="0">
              <a:solidFill>
                <a:schemeClr val="tx1"/>
              </a:solidFill>
            </a:endParaRPr>
          </a:p>
          <a:p>
            <a:pPr marL="457200" indent="-457200" algn="l">
              <a:buFont typeface="+mj-lt"/>
              <a:buAutoNum type="arabicPeriod"/>
            </a:pPr>
            <a:r>
              <a:rPr lang="en-US" sz="2200" dirty="0">
                <a:solidFill>
                  <a:schemeClr val="tx1"/>
                </a:solidFill>
              </a:rPr>
              <a:t>Improve dissemination of existing knowledge, tools, and materials to the wider variety of stakeholders</a:t>
            </a:r>
            <a:r>
              <a:rPr lang="en-US" sz="2200" dirty="0" smtClean="0">
                <a:solidFill>
                  <a:schemeClr val="tx1"/>
                </a:solidFill>
              </a:rPr>
              <a:t>.</a:t>
            </a:r>
            <a:endParaRPr lang="en-US" sz="2200" dirty="0">
              <a:solidFill>
                <a:schemeClr val="tx1"/>
              </a:solidFill>
            </a:endParaRPr>
          </a:p>
          <a:p>
            <a:pPr marL="457200" indent="-457200" algn="l">
              <a:buFont typeface="+mj-lt"/>
              <a:buAutoNum type="arabicPeriod"/>
            </a:pPr>
            <a:r>
              <a:rPr lang="en-US" sz="2200" dirty="0">
                <a:solidFill>
                  <a:schemeClr val="tx1"/>
                </a:solidFill>
              </a:rPr>
              <a:t>stronger degree of sustainability (e.g. funding) in order to provide more long-term impact and changes in formal and non-formal education</a:t>
            </a:r>
            <a:endParaRPr lang="en-GB" sz="24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80512" cy="1235540"/>
          </a:xfrm>
          <a:prstGeom prst="rect">
            <a:avLst/>
          </a:prstGeom>
        </p:spPr>
      </p:pic>
    </p:spTree>
    <p:extLst>
      <p:ext uri="{BB962C8B-B14F-4D97-AF65-F5344CB8AC3E}">
        <p14:creationId xmlns:p14="http://schemas.microsoft.com/office/powerpoint/2010/main" val="81436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936104"/>
          </a:xfrm>
        </p:spPr>
        <p:txBody>
          <a:bodyPr>
            <a:noAutofit/>
          </a:bodyPr>
          <a:lstStyle/>
          <a:p>
            <a:r>
              <a:rPr lang="en-GB" sz="3000" dirty="0" smtClean="0"/>
              <a:t>Higher Education (Article 7)</a:t>
            </a:r>
            <a:endParaRPr lang="en-US" sz="3000" dirty="0"/>
          </a:p>
        </p:txBody>
      </p:sp>
      <p:sp>
        <p:nvSpPr>
          <p:cNvPr id="3" name="Subtitle 2"/>
          <p:cNvSpPr>
            <a:spLocks noGrp="1"/>
          </p:cNvSpPr>
          <p:nvPr>
            <p:ph type="subTitle" idx="1"/>
          </p:nvPr>
        </p:nvSpPr>
        <p:spPr>
          <a:xfrm>
            <a:off x="179512" y="2088232"/>
            <a:ext cx="8856984" cy="4581128"/>
          </a:xfrm>
        </p:spPr>
        <p:txBody>
          <a:bodyPr>
            <a:noAutofit/>
          </a:bodyPr>
          <a:lstStyle/>
          <a:p>
            <a:pPr marL="457200" indent="-457200" algn="l">
              <a:buFont typeface="+mj-lt"/>
              <a:buAutoNum type="arabicPeriod"/>
            </a:pPr>
            <a:r>
              <a:rPr lang="en-US" sz="1800" dirty="0">
                <a:solidFill>
                  <a:schemeClr val="tx1"/>
                </a:solidFill>
              </a:rPr>
              <a:t>Take action of widening  interest for EDC/HRE beyond the first disciplines concerned via whole-of-</a:t>
            </a:r>
            <a:r>
              <a:rPr lang="en-US" sz="1800" dirty="0" err="1">
                <a:solidFill>
                  <a:schemeClr val="tx1"/>
                </a:solidFill>
              </a:rPr>
              <a:t>insitution</a:t>
            </a:r>
            <a:r>
              <a:rPr lang="en-US" sz="1800" dirty="0">
                <a:solidFill>
                  <a:schemeClr val="tx1"/>
                </a:solidFill>
              </a:rPr>
              <a:t> democratic culture and inter-disciplinary approach and co-creation of curriculum and knowledge.</a:t>
            </a:r>
          </a:p>
          <a:p>
            <a:pPr marL="457200" indent="-457200" algn="l">
              <a:buFont typeface="+mj-lt"/>
              <a:buAutoNum type="arabicPeriod"/>
            </a:pPr>
            <a:r>
              <a:rPr lang="en-US" sz="1800" dirty="0">
                <a:solidFill>
                  <a:schemeClr val="tx1"/>
                </a:solidFill>
              </a:rPr>
              <a:t>Encourage student </a:t>
            </a:r>
            <a:r>
              <a:rPr lang="en-US" sz="1800" dirty="0" err="1">
                <a:solidFill>
                  <a:schemeClr val="tx1"/>
                </a:solidFill>
              </a:rPr>
              <a:t>organisations</a:t>
            </a:r>
            <a:r>
              <a:rPr lang="en-US" sz="1800" dirty="0">
                <a:solidFill>
                  <a:schemeClr val="tx1"/>
                </a:solidFill>
              </a:rPr>
              <a:t> to continue to stimulate all other actors in the academic community in participative policy, practice and </a:t>
            </a:r>
            <a:r>
              <a:rPr lang="en-US" sz="1800" dirty="0" err="1">
                <a:solidFill>
                  <a:schemeClr val="tx1"/>
                </a:solidFill>
              </a:rPr>
              <a:t>govenance</a:t>
            </a:r>
            <a:r>
              <a:rPr lang="en-US" sz="1800" dirty="0">
                <a:solidFill>
                  <a:schemeClr val="tx1"/>
                </a:solidFill>
              </a:rPr>
              <a:t> in HEIs</a:t>
            </a:r>
          </a:p>
          <a:p>
            <a:pPr marL="457200" indent="-457200" algn="l">
              <a:buFont typeface="+mj-lt"/>
              <a:buAutoNum type="arabicPeriod"/>
            </a:pPr>
            <a:r>
              <a:rPr lang="en-US" sz="1800" dirty="0">
                <a:solidFill>
                  <a:schemeClr val="tx1"/>
                </a:solidFill>
              </a:rPr>
              <a:t>Target the HEI leadership to ensure that the civic mission to become a higher priority. </a:t>
            </a:r>
          </a:p>
          <a:p>
            <a:pPr marL="457200" indent="-457200" algn="l">
              <a:buFont typeface="+mj-lt"/>
              <a:buAutoNum type="arabicPeriod"/>
            </a:pPr>
            <a:r>
              <a:rPr lang="en-US" sz="1800" dirty="0">
                <a:solidFill>
                  <a:schemeClr val="tx1"/>
                </a:solidFill>
              </a:rPr>
              <a:t>Training of academic staff to promote integration of the ECD/HRE perspective in their teaching and research.</a:t>
            </a:r>
          </a:p>
          <a:p>
            <a:pPr marL="457200" indent="-457200" algn="l">
              <a:buFont typeface="+mj-lt"/>
              <a:buAutoNum type="arabicPeriod"/>
            </a:pPr>
            <a:r>
              <a:rPr lang="en-US" sz="1800" dirty="0">
                <a:solidFill>
                  <a:schemeClr val="tx1"/>
                </a:solidFill>
              </a:rPr>
              <a:t>Invite COE via CDPPE ad hoc group on HE to work at extending of reference to HE art. 7 of Charter on HE and research.</a:t>
            </a:r>
          </a:p>
          <a:p>
            <a:pPr marL="457200" indent="-457200" algn="l">
              <a:buFont typeface="+mj-lt"/>
              <a:buAutoNum type="arabicPeriod"/>
            </a:pPr>
            <a:r>
              <a:rPr lang="en-US" sz="1800" dirty="0">
                <a:solidFill>
                  <a:schemeClr val="tx1"/>
                </a:solidFill>
              </a:rPr>
              <a:t>Formal alliance between international </a:t>
            </a:r>
            <a:r>
              <a:rPr lang="en-US" sz="1800" dirty="0" err="1">
                <a:solidFill>
                  <a:schemeClr val="tx1"/>
                </a:solidFill>
              </a:rPr>
              <a:t>organisations</a:t>
            </a:r>
            <a:r>
              <a:rPr lang="en-US" sz="1800" dirty="0">
                <a:solidFill>
                  <a:schemeClr val="tx1"/>
                </a:solidFill>
              </a:rPr>
              <a:t> to promote the EDC/HRE values in HE. COE to take the lead in establishing a collaborative expert network of researches and academics whose work is informed by these principles.</a:t>
            </a:r>
          </a:p>
          <a:p>
            <a:pPr marL="457200" indent="-457200" algn="l">
              <a:buFont typeface="+mj-lt"/>
              <a:buAutoNum type="arabicPeriod"/>
            </a:pPr>
            <a:r>
              <a:rPr lang="en-US" sz="1800" dirty="0">
                <a:solidFill>
                  <a:schemeClr val="tx1"/>
                </a:solidFill>
              </a:rPr>
              <a:t>Enhance cooperation between HEIs to support institutions under political pressures.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80512" cy="1235540"/>
          </a:xfrm>
          <a:prstGeom prst="rect">
            <a:avLst/>
          </a:prstGeom>
        </p:spPr>
      </p:pic>
    </p:spTree>
    <p:extLst>
      <p:ext uri="{BB962C8B-B14F-4D97-AF65-F5344CB8AC3E}">
        <p14:creationId xmlns:p14="http://schemas.microsoft.com/office/powerpoint/2010/main" val="216585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936104"/>
          </a:xfrm>
        </p:spPr>
        <p:txBody>
          <a:bodyPr>
            <a:noAutofit/>
          </a:bodyPr>
          <a:lstStyle/>
          <a:p>
            <a:r>
              <a:rPr lang="en-GB" sz="3000" dirty="0"/>
              <a:t>Role of NGOs, youth organisations and other stakeholders </a:t>
            </a:r>
            <a:r>
              <a:rPr lang="en-GB" sz="3000" dirty="0" smtClean="0"/>
              <a:t>(Article 10)</a:t>
            </a:r>
            <a:endParaRPr lang="en-US" sz="3000" dirty="0"/>
          </a:p>
        </p:txBody>
      </p:sp>
      <p:sp>
        <p:nvSpPr>
          <p:cNvPr id="3" name="Subtitle 2"/>
          <p:cNvSpPr>
            <a:spLocks noGrp="1"/>
          </p:cNvSpPr>
          <p:nvPr>
            <p:ph type="subTitle" idx="1"/>
          </p:nvPr>
        </p:nvSpPr>
        <p:spPr>
          <a:xfrm>
            <a:off x="179512" y="2088232"/>
            <a:ext cx="8856984" cy="4581128"/>
          </a:xfrm>
        </p:spPr>
        <p:txBody>
          <a:bodyPr>
            <a:noAutofit/>
          </a:bodyPr>
          <a:lstStyle/>
          <a:p>
            <a:pPr marL="457200" indent="-457200" algn="l">
              <a:buFont typeface="+mj-lt"/>
              <a:buAutoNum type="arabicPeriod"/>
            </a:pPr>
            <a:r>
              <a:rPr lang="en-GB" sz="2200" dirty="0" smtClean="0">
                <a:solidFill>
                  <a:schemeClr val="tx1"/>
                </a:solidFill>
              </a:rPr>
              <a:t>Ensure recognition of the educational expertise of civil society organisations. This should also lead to access to funding from the national budgets and developing quality monitoring and evaluation</a:t>
            </a:r>
          </a:p>
          <a:p>
            <a:pPr marL="457200" indent="-457200" algn="l">
              <a:buFont typeface="+mj-lt"/>
              <a:buAutoNum type="arabicPeriod"/>
            </a:pPr>
            <a:r>
              <a:rPr lang="en-GB" sz="2200" dirty="0" smtClean="0">
                <a:solidFill>
                  <a:schemeClr val="tx1"/>
                </a:solidFill>
              </a:rPr>
              <a:t>The </a:t>
            </a:r>
            <a:r>
              <a:rPr lang="en-GB" sz="2200" dirty="0">
                <a:solidFill>
                  <a:schemeClr val="tx1"/>
                </a:solidFill>
              </a:rPr>
              <a:t>EDC/HRE national coordinators </a:t>
            </a:r>
            <a:r>
              <a:rPr lang="en-GB" sz="2200" dirty="0" smtClean="0">
                <a:solidFill>
                  <a:schemeClr val="tx1"/>
                </a:solidFill>
              </a:rPr>
              <a:t>can link </a:t>
            </a:r>
            <a:r>
              <a:rPr lang="en-GB" sz="2200" dirty="0">
                <a:solidFill>
                  <a:schemeClr val="tx1"/>
                </a:solidFill>
              </a:rPr>
              <a:t>and </a:t>
            </a:r>
            <a:r>
              <a:rPr lang="en-GB" sz="2200" dirty="0" smtClean="0">
                <a:solidFill>
                  <a:schemeClr val="tx1"/>
                </a:solidFill>
              </a:rPr>
              <a:t>network the formal </a:t>
            </a:r>
            <a:r>
              <a:rPr lang="en-GB" sz="2200" dirty="0">
                <a:solidFill>
                  <a:schemeClr val="tx1"/>
                </a:solidFill>
              </a:rPr>
              <a:t>and non-formal </a:t>
            </a:r>
            <a:r>
              <a:rPr lang="en-GB" sz="2200" dirty="0" smtClean="0">
                <a:solidFill>
                  <a:schemeClr val="tx1"/>
                </a:solidFill>
              </a:rPr>
              <a:t>education. </a:t>
            </a:r>
            <a:r>
              <a:rPr lang="en-GB" sz="2200" dirty="0">
                <a:solidFill>
                  <a:schemeClr val="tx1"/>
                </a:solidFill>
              </a:rPr>
              <a:t>Creation of more spaces for NGOs to promote their activities within the formal </a:t>
            </a:r>
            <a:r>
              <a:rPr lang="en-GB" sz="2200" dirty="0" smtClean="0">
                <a:solidFill>
                  <a:schemeClr val="tx1"/>
                </a:solidFill>
              </a:rPr>
              <a:t>education institutions</a:t>
            </a:r>
            <a:endParaRPr lang="en-GB" sz="2200" dirty="0">
              <a:solidFill>
                <a:schemeClr val="tx1"/>
              </a:solidFill>
            </a:endParaRPr>
          </a:p>
          <a:p>
            <a:pPr marL="457200" indent="-457200" algn="l">
              <a:buFont typeface="+mj-lt"/>
              <a:buAutoNum type="arabicPeriod"/>
            </a:pPr>
            <a:r>
              <a:rPr lang="en-GB" sz="2200" dirty="0" smtClean="0">
                <a:solidFill>
                  <a:schemeClr val="tx1"/>
                </a:solidFill>
              </a:rPr>
              <a:t>More efforts are needed to disseminate the existing manuals, publications etc. In this regards </a:t>
            </a:r>
            <a:r>
              <a:rPr lang="en-US" sz="2200" dirty="0" smtClean="0">
                <a:solidFill>
                  <a:schemeClr val="tx1"/>
                </a:solidFill>
              </a:rPr>
              <a:t>the expertise from the NHSM to promote HRE should be used as much as possible. </a:t>
            </a:r>
          </a:p>
          <a:p>
            <a:pPr marL="457200" indent="-457200" algn="l">
              <a:buFont typeface="+mj-lt"/>
              <a:buAutoNum type="arabicPeriod"/>
            </a:pPr>
            <a:r>
              <a:rPr lang="en-GB" sz="2200" dirty="0" smtClean="0">
                <a:solidFill>
                  <a:schemeClr val="tx1"/>
                </a:solidFill>
              </a:rPr>
              <a:t>Civil society organisations could provide training to media professionals, influential social media users and parents</a:t>
            </a:r>
          </a:p>
          <a:p>
            <a:pPr marL="457200" indent="-457200" algn="l">
              <a:buFont typeface="+mj-lt"/>
              <a:buAutoNum type="arabicPeriod"/>
            </a:pPr>
            <a:r>
              <a:rPr lang="en-GB" sz="2200" dirty="0">
                <a:solidFill>
                  <a:schemeClr val="tx1"/>
                </a:solidFill>
              </a:rPr>
              <a:t>Ensure that international NGOs </a:t>
            </a:r>
            <a:r>
              <a:rPr lang="en-GB" sz="2200" dirty="0" smtClean="0">
                <a:solidFill>
                  <a:schemeClr val="tx1"/>
                </a:solidFill>
              </a:rPr>
              <a:t>can focus and provide HRE where it is not very accessible, </a:t>
            </a:r>
            <a:r>
              <a:rPr lang="en-GB" sz="2200" dirty="0">
                <a:solidFill>
                  <a:schemeClr val="tx1"/>
                </a:solidFill>
              </a:rPr>
              <a:t>in order to lower the gap of HRE </a:t>
            </a:r>
            <a:r>
              <a:rPr lang="en-GB" sz="2200" dirty="0" smtClean="0">
                <a:solidFill>
                  <a:schemeClr val="tx1"/>
                </a:solidFill>
              </a:rPr>
              <a:t>realities</a:t>
            </a:r>
            <a:endParaRPr lang="en-GB" sz="24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80512" cy="1235540"/>
          </a:xfrm>
          <a:prstGeom prst="rect">
            <a:avLst/>
          </a:prstGeom>
        </p:spPr>
      </p:pic>
    </p:spTree>
    <p:extLst>
      <p:ext uri="{BB962C8B-B14F-4D97-AF65-F5344CB8AC3E}">
        <p14:creationId xmlns:p14="http://schemas.microsoft.com/office/powerpoint/2010/main" val="385741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936104"/>
          </a:xfrm>
        </p:spPr>
        <p:txBody>
          <a:bodyPr>
            <a:noAutofit/>
          </a:bodyPr>
          <a:lstStyle/>
          <a:p>
            <a:r>
              <a:rPr lang="en-GB" sz="3000" dirty="0" smtClean="0"/>
              <a:t>Research (Article 12)</a:t>
            </a:r>
            <a:endParaRPr lang="en-US" sz="3000" dirty="0"/>
          </a:p>
        </p:txBody>
      </p:sp>
      <p:sp>
        <p:nvSpPr>
          <p:cNvPr id="3" name="Subtitle 2"/>
          <p:cNvSpPr>
            <a:spLocks noGrp="1"/>
          </p:cNvSpPr>
          <p:nvPr>
            <p:ph type="subTitle" idx="1"/>
          </p:nvPr>
        </p:nvSpPr>
        <p:spPr>
          <a:xfrm>
            <a:off x="179512" y="2088232"/>
            <a:ext cx="8856984" cy="4581128"/>
          </a:xfrm>
        </p:spPr>
        <p:txBody>
          <a:bodyPr>
            <a:noAutofit/>
          </a:bodyPr>
          <a:lstStyle/>
          <a:p>
            <a:pPr marL="457200" indent="-457200" algn="l">
              <a:buFont typeface="+mj-lt"/>
              <a:buAutoNum type="arabicPeriod"/>
            </a:pPr>
            <a:r>
              <a:rPr lang="en-US" sz="2200" dirty="0" smtClean="0">
                <a:solidFill>
                  <a:schemeClr val="tx1"/>
                </a:solidFill>
              </a:rPr>
              <a:t>Promote and enable research that engages participants (including young learners) in research design, analysis, interpretation and dissemination</a:t>
            </a:r>
          </a:p>
          <a:p>
            <a:pPr marL="457200" indent="-457200" algn="l">
              <a:buFont typeface="+mj-lt"/>
              <a:buAutoNum type="arabicPeriod"/>
            </a:pPr>
            <a:r>
              <a:rPr lang="en-US" sz="2200" dirty="0" smtClean="0">
                <a:solidFill>
                  <a:schemeClr val="tx1"/>
                </a:solidFill>
              </a:rPr>
              <a:t>Foster international cooperation in research, in particular promote regional cooperation to build research capacity in democracy and human rights education</a:t>
            </a:r>
          </a:p>
          <a:p>
            <a:pPr marL="457200" indent="-457200" algn="l">
              <a:buFont typeface="+mj-lt"/>
              <a:buAutoNum type="arabicPeriod"/>
            </a:pPr>
            <a:r>
              <a:rPr lang="en-US" sz="2200" dirty="0" err="1" smtClean="0">
                <a:solidFill>
                  <a:schemeClr val="tx1"/>
                </a:solidFill>
              </a:rPr>
              <a:t>Recognise</a:t>
            </a:r>
            <a:r>
              <a:rPr lang="en-US" sz="2200" dirty="0" smtClean="0">
                <a:solidFill>
                  <a:schemeClr val="tx1"/>
                </a:solidFill>
              </a:rPr>
              <a:t> the contribution that researchers can make to policy planning and implementation processes</a:t>
            </a:r>
          </a:p>
          <a:p>
            <a:pPr marL="457200" indent="-457200" algn="l">
              <a:buFont typeface="+mj-lt"/>
              <a:buAutoNum type="arabicPeriod"/>
            </a:pPr>
            <a:r>
              <a:rPr lang="en-US" sz="2200" dirty="0" smtClean="0">
                <a:solidFill>
                  <a:schemeClr val="tx1"/>
                </a:solidFill>
              </a:rPr>
              <a:t>Encourage national authorities to give priorities to evidence based policies which engage with both researchers and research users</a:t>
            </a:r>
            <a:endParaRPr lang="en-US" sz="2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80512" cy="1235540"/>
          </a:xfrm>
          <a:prstGeom prst="rect">
            <a:avLst/>
          </a:prstGeom>
        </p:spPr>
      </p:pic>
    </p:spTree>
    <p:extLst>
      <p:ext uri="{BB962C8B-B14F-4D97-AF65-F5344CB8AC3E}">
        <p14:creationId xmlns:p14="http://schemas.microsoft.com/office/powerpoint/2010/main" val="347676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936104"/>
          </a:xfrm>
        </p:spPr>
        <p:txBody>
          <a:bodyPr>
            <a:noAutofit/>
          </a:bodyPr>
          <a:lstStyle/>
          <a:p>
            <a:r>
              <a:rPr lang="en-GB" sz="3000" dirty="0" smtClean="0"/>
              <a:t>Research (Article 12)</a:t>
            </a:r>
            <a:endParaRPr lang="en-US" sz="3000" dirty="0"/>
          </a:p>
        </p:txBody>
      </p:sp>
      <p:sp>
        <p:nvSpPr>
          <p:cNvPr id="3" name="Subtitle 2"/>
          <p:cNvSpPr>
            <a:spLocks noGrp="1"/>
          </p:cNvSpPr>
          <p:nvPr>
            <p:ph type="subTitle" idx="1"/>
          </p:nvPr>
        </p:nvSpPr>
        <p:spPr>
          <a:xfrm>
            <a:off x="179512" y="2088232"/>
            <a:ext cx="8856984" cy="4581128"/>
          </a:xfrm>
        </p:spPr>
        <p:txBody>
          <a:bodyPr>
            <a:noAutofit/>
          </a:bodyPr>
          <a:lstStyle/>
          <a:p>
            <a:pPr algn="l"/>
            <a:r>
              <a:rPr lang="en-US" sz="2200" dirty="0" smtClean="0">
                <a:solidFill>
                  <a:schemeClr val="tx1"/>
                </a:solidFill>
              </a:rPr>
              <a:t>5. Build </a:t>
            </a:r>
            <a:r>
              <a:rPr lang="en-US" sz="2200" dirty="0">
                <a:solidFill>
                  <a:schemeClr val="tx1"/>
                </a:solidFill>
              </a:rPr>
              <a:t>bridges and coalitions between researchers and civil </a:t>
            </a:r>
            <a:r>
              <a:rPr lang="en-US" sz="2200" dirty="0" smtClean="0">
                <a:solidFill>
                  <a:schemeClr val="tx1"/>
                </a:solidFill>
              </a:rPr>
              <a:t>society</a:t>
            </a:r>
          </a:p>
          <a:p>
            <a:pPr algn="l"/>
            <a:r>
              <a:rPr lang="en-US" sz="2200" dirty="0" smtClean="0">
                <a:solidFill>
                  <a:schemeClr val="tx1"/>
                </a:solidFill>
              </a:rPr>
              <a:t>6. Support </a:t>
            </a:r>
            <a:r>
              <a:rPr lang="en-US" sz="2200" dirty="0">
                <a:solidFill>
                  <a:schemeClr val="tx1"/>
                </a:solidFill>
              </a:rPr>
              <a:t>a broad range of dissemination strategies to make research accessible to policy-makers, practitioners, learners, and civil society ( including use of media, social media, short videos, infographics </a:t>
            </a:r>
            <a:r>
              <a:rPr lang="en-US" sz="2200" dirty="0" err="1">
                <a:solidFill>
                  <a:schemeClr val="tx1"/>
                </a:solidFill>
              </a:rPr>
              <a:t>etc</a:t>
            </a:r>
            <a:r>
              <a:rPr lang="en-US" sz="2200" dirty="0" smtClean="0">
                <a:solidFill>
                  <a:schemeClr val="tx1"/>
                </a:solidFill>
              </a:rPr>
              <a:t>).</a:t>
            </a:r>
          </a:p>
          <a:p>
            <a:pPr algn="l"/>
            <a:r>
              <a:rPr lang="en-US" sz="2200" dirty="0" smtClean="0">
                <a:solidFill>
                  <a:schemeClr val="tx1"/>
                </a:solidFill>
              </a:rPr>
              <a:t>7. </a:t>
            </a:r>
            <a:r>
              <a:rPr lang="en-US" sz="2200" dirty="0" err="1" smtClean="0">
                <a:solidFill>
                  <a:schemeClr val="tx1"/>
                </a:solidFill>
              </a:rPr>
              <a:t>Recognise</a:t>
            </a:r>
            <a:r>
              <a:rPr lang="en-US" sz="2200" dirty="0" smtClean="0">
                <a:solidFill>
                  <a:schemeClr val="tx1"/>
                </a:solidFill>
              </a:rPr>
              <a:t> </a:t>
            </a:r>
            <a:r>
              <a:rPr lang="en-US" sz="2200" dirty="0">
                <a:solidFill>
                  <a:schemeClr val="tx1"/>
                </a:solidFill>
              </a:rPr>
              <a:t>that useful research is research with engages with research users </a:t>
            </a:r>
            <a:endParaRPr lang="en-US" sz="2200" dirty="0" smtClean="0">
              <a:solidFill>
                <a:schemeClr val="tx1"/>
              </a:solidFill>
            </a:endParaRPr>
          </a:p>
          <a:p>
            <a:pPr algn="l"/>
            <a:r>
              <a:rPr lang="en-US" sz="2200" dirty="0" smtClean="0">
                <a:solidFill>
                  <a:schemeClr val="tx1"/>
                </a:solidFill>
              </a:rPr>
              <a:t>8. Give </a:t>
            </a:r>
            <a:r>
              <a:rPr lang="en-US" sz="2200" dirty="0">
                <a:solidFill>
                  <a:schemeClr val="tx1"/>
                </a:solidFill>
              </a:rPr>
              <a:t>attention to education research addressing Economic and Social Rights as well as Political rights so as to address current threats to democracy in Europe including conflict and violent extremism and growing inequalities (</a:t>
            </a:r>
            <a:r>
              <a:rPr lang="en-US" sz="2200" dirty="0" err="1">
                <a:solidFill>
                  <a:schemeClr val="tx1"/>
                </a:solidFill>
              </a:rPr>
              <a:t>cf</a:t>
            </a:r>
            <a:r>
              <a:rPr lang="en-US" sz="2200" dirty="0">
                <a:solidFill>
                  <a:schemeClr val="tx1"/>
                </a:solidFill>
              </a:rPr>
              <a:t> European Social Charter)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80512" cy="1235540"/>
          </a:xfrm>
          <a:prstGeom prst="rect">
            <a:avLst/>
          </a:prstGeom>
        </p:spPr>
      </p:pic>
    </p:spTree>
    <p:extLst>
      <p:ext uri="{BB962C8B-B14F-4D97-AF65-F5344CB8AC3E}">
        <p14:creationId xmlns:p14="http://schemas.microsoft.com/office/powerpoint/2010/main" val="138049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5941"/>
            <a:ext cx="7772400" cy="1218868"/>
          </a:xfrm>
        </p:spPr>
        <p:txBody>
          <a:bodyPr>
            <a:normAutofit fontScale="90000"/>
          </a:bodyPr>
          <a:lstStyle/>
          <a:p>
            <a:r>
              <a:rPr lang="en-US" sz="3200" dirty="0"/>
              <a:t>Skills for promoting social cohesion, valuing diversity and handling differences and conflict (</a:t>
            </a:r>
            <a:r>
              <a:rPr lang="en-US" sz="3200" dirty="0" smtClean="0"/>
              <a:t>Article </a:t>
            </a:r>
            <a:r>
              <a:rPr lang="en-US" sz="3200" dirty="0"/>
              <a:t>13)</a:t>
            </a:r>
          </a:p>
        </p:txBody>
      </p:sp>
      <p:sp>
        <p:nvSpPr>
          <p:cNvPr id="3" name="Subtitle 2"/>
          <p:cNvSpPr>
            <a:spLocks noGrp="1"/>
          </p:cNvSpPr>
          <p:nvPr>
            <p:ph type="subTitle" idx="1"/>
          </p:nvPr>
        </p:nvSpPr>
        <p:spPr>
          <a:xfrm>
            <a:off x="179512" y="3212976"/>
            <a:ext cx="8784976" cy="3456384"/>
          </a:xfrm>
        </p:spPr>
        <p:txBody>
          <a:bodyPr>
            <a:noAutofit/>
          </a:bodyPr>
          <a:lstStyle/>
          <a:p>
            <a:pPr algn="l"/>
            <a:r>
              <a:rPr lang="en-US" sz="2400" dirty="0">
                <a:solidFill>
                  <a:schemeClr val="tx1"/>
                </a:solidFill>
              </a:rPr>
              <a:t>In all areas of education, member states should promote </a:t>
            </a:r>
            <a:r>
              <a:rPr lang="en-US" sz="2400" dirty="0" smtClean="0">
                <a:solidFill>
                  <a:schemeClr val="tx1"/>
                </a:solidFill>
              </a:rPr>
              <a:t>educational approaches </a:t>
            </a:r>
            <a:r>
              <a:rPr lang="en-US" sz="2400" dirty="0">
                <a:solidFill>
                  <a:schemeClr val="tx1"/>
                </a:solidFill>
              </a:rPr>
              <a:t>and teaching methods which aim at </a:t>
            </a:r>
            <a:r>
              <a:rPr lang="en-US" sz="2400" b="1" dirty="0">
                <a:solidFill>
                  <a:schemeClr val="tx1"/>
                </a:solidFill>
              </a:rPr>
              <a:t>learning to live </a:t>
            </a:r>
            <a:r>
              <a:rPr lang="en-US" sz="2400" b="1" dirty="0" smtClean="0">
                <a:solidFill>
                  <a:schemeClr val="tx1"/>
                </a:solidFill>
              </a:rPr>
              <a:t>together in </a:t>
            </a:r>
            <a:r>
              <a:rPr lang="en-US" sz="2400" b="1" dirty="0">
                <a:solidFill>
                  <a:schemeClr val="tx1"/>
                </a:solidFill>
              </a:rPr>
              <a:t>a democratic and multicultural society</a:t>
            </a:r>
            <a:r>
              <a:rPr lang="en-US" sz="2400" dirty="0">
                <a:solidFill>
                  <a:schemeClr val="tx1"/>
                </a:solidFill>
              </a:rPr>
              <a:t> and at enabling learners to </a:t>
            </a:r>
            <a:r>
              <a:rPr lang="en-US" sz="2400" dirty="0" smtClean="0">
                <a:solidFill>
                  <a:schemeClr val="tx1"/>
                </a:solidFill>
              </a:rPr>
              <a:t>acquire the </a:t>
            </a:r>
            <a:r>
              <a:rPr lang="en-US" sz="2400" dirty="0">
                <a:solidFill>
                  <a:schemeClr val="tx1"/>
                </a:solidFill>
              </a:rPr>
              <a:t>knowledge and skills to </a:t>
            </a:r>
            <a:r>
              <a:rPr lang="en-US" sz="2400" b="1" dirty="0">
                <a:solidFill>
                  <a:schemeClr val="tx1"/>
                </a:solidFill>
              </a:rPr>
              <a:t>promote social cohesion, value diversity </a:t>
            </a:r>
            <a:r>
              <a:rPr lang="en-US" sz="2400" b="1" dirty="0" smtClean="0">
                <a:solidFill>
                  <a:schemeClr val="tx1"/>
                </a:solidFill>
              </a:rPr>
              <a:t>and equality</a:t>
            </a:r>
            <a:r>
              <a:rPr lang="en-US" sz="2400" b="1" dirty="0">
                <a:solidFill>
                  <a:schemeClr val="tx1"/>
                </a:solidFill>
              </a:rPr>
              <a:t>, appreciate diﬀerences</a:t>
            </a:r>
            <a:r>
              <a:rPr lang="en-US" sz="2400" dirty="0">
                <a:solidFill>
                  <a:schemeClr val="tx1"/>
                </a:solidFill>
              </a:rPr>
              <a:t> – particularly between diﬀerent faith </a:t>
            </a:r>
            <a:r>
              <a:rPr lang="en-US" sz="2400" dirty="0" smtClean="0">
                <a:solidFill>
                  <a:schemeClr val="tx1"/>
                </a:solidFill>
              </a:rPr>
              <a:t>and ethnic </a:t>
            </a:r>
            <a:r>
              <a:rPr lang="en-US" sz="2400" dirty="0">
                <a:solidFill>
                  <a:schemeClr val="tx1"/>
                </a:solidFill>
              </a:rPr>
              <a:t>groups – and </a:t>
            </a:r>
            <a:r>
              <a:rPr lang="en-US" sz="2400" b="1" dirty="0">
                <a:solidFill>
                  <a:schemeClr val="tx1"/>
                </a:solidFill>
              </a:rPr>
              <a:t>settle disagreements and conﬂicts in a </a:t>
            </a:r>
            <a:r>
              <a:rPr lang="en-US" sz="2400" b="1" dirty="0" smtClean="0">
                <a:solidFill>
                  <a:schemeClr val="tx1"/>
                </a:solidFill>
              </a:rPr>
              <a:t>non-violent manner </a:t>
            </a:r>
            <a:r>
              <a:rPr lang="en-US" sz="2400" b="1" dirty="0">
                <a:solidFill>
                  <a:schemeClr val="tx1"/>
                </a:solidFill>
              </a:rPr>
              <a:t>with respect for each others’ rights, as well as to combat all </a:t>
            </a:r>
            <a:r>
              <a:rPr lang="en-US" sz="2400" b="1" dirty="0" smtClean="0">
                <a:solidFill>
                  <a:schemeClr val="tx1"/>
                </a:solidFill>
              </a:rPr>
              <a:t>forms of </a:t>
            </a:r>
            <a:r>
              <a:rPr lang="en-US" sz="2400" b="1" dirty="0">
                <a:solidFill>
                  <a:schemeClr val="tx1"/>
                </a:solidFill>
              </a:rPr>
              <a:t>discrimination and violence, especially bullying and harassment</a:t>
            </a:r>
            <a:r>
              <a:rPr lang="en-US" sz="2400" dirty="0">
                <a:solidFill>
                  <a:schemeClr val="tx1"/>
                </a:solidFill>
              </a:rPr>
              <a:t>.</a:t>
            </a:r>
            <a:endParaRPr lang="en-GB" sz="24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07548"/>
          </a:xfrm>
          <a:prstGeom prst="rect">
            <a:avLst/>
          </a:prstGeom>
        </p:spPr>
      </p:pic>
    </p:spTree>
    <p:extLst>
      <p:ext uri="{BB962C8B-B14F-4D97-AF65-F5344CB8AC3E}">
        <p14:creationId xmlns:p14="http://schemas.microsoft.com/office/powerpoint/2010/main" val="155949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07747"/>
            <a:ext cx="7772400" cy="1218868"/>
          </a:xfrm>
        </p:spPr>
        <p:txBody>
          <a:bodyPr>
            <a:normAutofit fontScale="90000"/>
          </a:bodyPr>
          <a:lstStyle/>
          <a:p>
            <a:r>
              <a:rPr lang="en-US" sz="3200" dirty="0"/>
              <a:t>Skills for promoting social cohesion, valuing diversity and handling differences and conflict (</a:t>
            </a:r>
            <a:r>
              <a:rPr lang="en-US" sz="3200" dirty="0" smtClean="0"/>
              <a:t>Article </a:t>
            </a:r>
            <a:r>
              <a:rPr lang="en-US" sz="3200" dirty="0"/>
              <a:t>13)</a:t>
            </a:r>
          </a:p>
        </p:txBody>
      </p:sp>
      <p:sp>
        <p:nvSpPr>
          <p:cNvPr id="3" name="Subtitle 2"/>
          <p:cNvSpPr>
            <a:spLocks noGrp="1"/>
          </p:cNvSpPr>
          <p:nvPr>
            <p:ph type="subTitle" idx="1"/>
          </p:nvPr>
        </p:nvSpPr>
        <p:spPr>
          <a:xfrm>
            <a:off x="-1" y="3212976"/>
            <a:ext cx="3095207" cy="576064"/>
          </a:xfrm>
        </p:spPr>
        <p:txBody>
          <a:bodyPr>
            <a:noAutofit/>
          </a:bodyPr>
          <a:lstStyle/>
          <a:p>
            <a:pPr algn="l"/>
            <a:r>
              <a:rPr lang="en-US" sz="2400" dirty="0" smtClean="0">
                <a:solidFill>
                  <a:schemeClr val="tx1"/>
                </a:solidFill>
              </a:rPr>
              <a:t>Case study 1: </a:t>
            </a:r>
          </a:p>
          <a:p>
            <a:pPr algn="l"/>
            <a:r>
              <a:rPr lang="en-US" sz="2800" dirty="0" smtClean="0">
                <a:solidFill>
                  <a:schemeClr val="tx1"/>
                </a:solidFill>
              </a:rPr>
              <a:t>Work of the Council of Europe on History Education</a:t>
            </a:r>
          </a:p>
          <a:p>
            <a:pPr algn="l"/>
            <a:r>
              <a:rPr lang="en-US" sz="2400" dirty="0">
                <a:solidFill>
                  <a:schemeClr val="tx1"/>
                </a:solidFill>
              </a:rPr>
              <a:t>http://www.coe.int/en/web/history-teaching</a:t>
            </a:r>
            <a:endParaRPr lang="en-US" sz="2400" dirty="0" smtClean="0">
              <a:solidFill>
                <a:schemeClr val="tx1"/>
              </a:solidFill>
            </a:endParaRPr>
          </a:p>
          <a:p>
            <a:pPr algn="l"/>
            <a:endParaRPr lang="en-GB" sz="24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0754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11265"/>
            <a:ext cx="2942310" cy="408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207" y="2688166"/>
            <a:ext cx="2952327" cy="387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28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484784"/>
            <a:ext cx="8640960" cy="1081862"/>
          </a:xfrm>
        </p:spPr>
        <p:txBody>
          <a:bodyPr>
            <a:noAutofit/>
          </a:bodyPr>
          <a:lstStyle/>
          <a:p>
            <a:r>
              <a:rPr lang="en-US" sz="3200" dirty="0"/>
              <a:t>Skills for promoting social cohesion, valuing diversity and handling differences and conflict (Article 13)</a:t>
            </a:r>
          </a:p>
        </p:txBody>
      </p:sp>
      <p:sp>
        <p:nvSpPr>
          <p:cNvPr id="3" name="Subtitle 2"/>
          <p:cNvSpPr>
            <a:spLocks noGrp="1"/>
          </p:cNvSpPr>
          <p:nvPr>
            <p:ph type="subTitle" idx="1"/>
          </p:nvPr>
        </p:nvSpPr>
        <p:spPr>
          <a:xfrm>
            <a:off x="323528" y="3140968"/>
            <a:ext cx="5112568" cy="1752600"/>
          </a:xfrm>
        </p:spPr>
        <p:txBody>
          <a:bodyPr>
            <a:noAutofit/>
          </a:bodyPr>
          <a:lstStyle/>
          <a:p>
            <a:pPr algn="l"/>
            <a:r>
              <a:rPr lang="en-GB" sz="2400" dirty="0" smtClean="0">
                <a:solidFill>
                  <a:schemeClr val="tx1"/>
                </a:solidFill>
              </a:rPr>
              <a:t>Case study 2: Bookmarks</a:t>
            </a:r>
          </a:p>
          <a:p>
            <a:pPr algn="l"/>
            <a:endParaRPr lang="en-GB" sz="2400" dirty="0">
              <a:solidFill>
                <a:schemeClr val="tx1"/>
              </a:solidFill>
            </a:endParaRPr>
          </a:p>
          <a:p>
            <a:pPr algn="l"/>
            <a:r>
              <a:rPr lang="en-GB" sz="2400" dirty="0" smtClean="0">
                <a:solidFill>
                  <a:schemeClr val="tx1"/>
                </a:solidFill>
              </a:rPr>
              <a:t>Combating hate speech online through Human Rights Education</a:t>
            </a:r>
          </a:p>
          <a:p>
            <a:pPr algn="l"/>
            <a:endParaRPr lang="en-GB" sz="2400" dirty="0" smtClean="0">
              <a:solidFill>
                <a:schemeClr val="tx1"/>
              </a:solidFill>
            </a:endParaRPr>
          </a:p>
          <a:p>
            <a:pPr marL="457200" indent="-457200" algn="l">
              <a:buFont typeface="+mj-lt"/>
              <a:buAutoNum type="arabicPeriod"/>
            </a:pPr>
            <a:endParaRPr lang="en-GB" sz="24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0754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665" y="2451006"/>
            <a:ext cx="3164335" cy="432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39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484784"/>
            <a:ext cx="8640960" cy="1081862"/>
          </a:xfrm>
        </p:spPr>
        <p:txBody>
          <a:bodyPr>
            <a:noAutofit/>
          </a:bodyPr>
          <a:lstStyle/>
          <a:p>
            <a:r>
              <a:rPr lang="en-US" sz="3200" dirty="0"/>
              <a:t>Skills for promoting social cohesion, valuing diversity and handling differences and conflict (Article 13)</a:t>
            </a:r>
          </a:p>
        </p:txBody>
      </p:sp>
      <p:sp>
        <p:nvSpPr>
          <p:cNvPr id="3" name="Subtitle 2"/>
          <p:cNvSpPr>
            <a:spLocks noGrp="1"/>
          </p:cNvSpPr>
          <p:nvPr>
            <p:ph type="subTitle" idx="1"/>
          </p:nvPr>
        </p:nvSpPr>
        <p:spPr>
          <a:xfrm>
            <a:off x="53975" y="2708920"/>
            <a:ext cx="7848872" cy="504056"/>
          </a:xfrm>
        </p:spPr>
        <p:txBody>
          <a:bodyPr>
            <a:noAutofit/>
          </a:bodyPr>
          <a:lstStyle/>
          <a:p>
            <a:pPr algn="l"/>
            <a:r>
              <a:rPr lang="en-GB" sz="2400" dirty="0" smtClean="0">
                <a:solidFill>
                  <a:schemeClr val="tx1"/>
                </a:solidFill>
              </a:rPr>
              <a:t>Case study 3: Experiences in Ukraine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07548"/>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 y="3212976"/>
            <a:ext cx="4811347" cy="3543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771899"/>
            <a:ext cx="4280261" cy="282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30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2943</TotalTime>
  <Words>989</Words>
  <Application>Microsoft Office PowerPoint</Application>
  <PresentationFormat>On-screen Show (4:3)</PresentationFormat>
  <Paragraphs>54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Curriculum (Article 6)</vt:lpstr>
      <vt:lpstr>Higher Education (Article 7)</vt:lpstr>
      <vt:lpstr>Role of NGOs, youth organisations and other stakeholders (Article 10)</vt:lpstr>
      <vt:lpstr>Research (Article 12)</vt:lpstr>
      <vt:lpstr>Research (Article 12)</vt:lpstr>
      <vt:lpstr>Skills for promoting social cohesion, valuing diversity and handling differences and conflict (Article 13)</vt:lpstr>
      <vt:lpstr>Skills for promoting social cohesion, valuing diversity and handling differences and conflict (Article 13)</vt:lpstr>
      <vt:lpstr>Skills for promoting social cohesion, valuing diversity and handling differences and conflict (Article 13)</vt:lpstr>
      <vt:lpstr>Skills for promoting social cohesion, valuing diversity and handling differences and conflict (Article 13)</vt:lpstr>
      <vt:lpstr>Skills for promoting social cohesion, valuing diversity and handling differences and conflict (Article 13)</vt:lpstr>
      <vt:lpstr>Co-operation in follow-up activities / international cooperation (Articles 15 and 16)</vt:lpstr>
    </vt:vector>
  </TitlesOfParts>
  <Company>Council of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MANNAZZU Gloria</dc:creator>
  <cp:lastModifiedBy>NORMAN-FLECK Susan</cp:lastModifiedBy>
  <cp:revision>27</cp:revision>
  <dcterms:created xsi:type="dcterms:W3CDTF">2017-06-12T15:37:35Z</dcterms:created>
  <dcterms:modified xsi:type="dcterms:W3CDTF">2017-06-28T13:03:22Z</dcterms:modified>
</cp:coreProperties>
</file>