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53"/>
  </p:notesMasterIdLst>
  <p:sldIdLst>
    <p:sldId id="321" r:id="rId2"/>
    <p:sldId id="307" r:id="rId3"/>
    <p:sldId id="325" r:id="rId4"/>
    <p:sldId id="324" r:id="rId5"/>
    <p:sldId id="326" r:id="rId6"/>
    <p:sldId id="308" r:id="rId7"/>
    <p:sldId id="310" r:id="rId8"/>
    <p:sldId id="311" r:id="rId9"/>
    <p:sldId id="327" r:id="rId10"/>
    <p:sldId id="328" r:id="rId11"/>
    <p:sldId id="329" r:id="rId12"/>
    <p:sldId id="330" r:id="rId13"/>
    <p:sldId id="331" r:id="rId14"/>
    <p:sldId id="332" r:id="rId15"/>
    <p:sldId id="333" r:id="rId16"/>
    <p:sldId id="337" r:id="rId17"/>
    <p:sldId id="338" r:id="rId18"/>
    <p:sldId id="340" r:id="rId19"/>
    <p:sldId id="341" r:id="rId20"/>
    <p:sldId id="343" r:id="rId21"/>
    <p:sldId id="345" r:id="rId22"/>
    <p:sldId id="347" r:id="rId23"/>
    <p:sldId id="348" r:id="rId24"/>
    <p:sldId id="350" r:id="rId25"/>
    <p:sldId id="351" r:id="rId26"/>
    <p:sldId id="352" r:id="rId27"/>
    <p:sldId id="353" r:id="rId28"/>
    <p:sldId id="354" r:id="rId29"/>
    <p:sldId id="355" r:id="rId30"/>
    <p:sldId id="378" r:id="rId31"/>
    <p:sldId id="357" r:id="rId32"/>
    <p:sldId id="358" r:id="rId33"/>
    <p:sldId id="388" r:id="rId34"/>
    <p:sldId id="381" r:id="rId35"/>
    <p:sldId id="382" r:id="rId36"/>
    <p:sldId id="383" r:id="rId37"/>
    <p:sldId id="384" r:id="rId38"/>
    <p:sldId id="366" r:id="rId39"/>
    <p:sldId id="368" r:id="rId40"/>
    <p:sldId id="371" r:id="rId41"/>
    <p:sldId id="385" r:id="rId42"/>
    <p:sldId id="386" r:id="rId43"/>
    <p:sldId id="373" r:id="rId44"/>
    <p:sldId id="374" r:id="rId45"/>
    <p:sldId id="379" r:id="rId46"/>
    <p:sldId id="376" r:id="rId47"/>
    <p:sldId id="317" r:id="rId48"/>
    <p:sldId id="334" r:id="rId49"/>
    <p:sldId id="335" r:id="rId50"/>
    <p:sldId id="336" r:id="rId51"/>
    <p:sldId id="27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749"/>
    <a:srgbClr val="EE7A8B"/>
    <a:srgbClr val="F6CEC6"/>
    <a:srgbClr val="EF3425"/>
    <a:srgbClr val="8397B1"/>
    <a:srgbClr val="61758E"/>
    <a:srgbClr val="00FF99"/>
    <a:srgbClr val="2CD8D4"/>
    <a:srgbClr val="44546B"/>
    <a:srgbClr val="627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182" y="-588"/>
      </p:cViewPr>
      <p:guideLst>
        <p:guide orient="horz" pos="2160"/>
        <p:guide pos="3840"/>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Fujitsu\Desktop\4-tabelat%20per%20report\emanuela.e%20fundi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3%20-%20tabelat\prezantimi.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Fujitsu\Desktop\emanuel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4-tabelat%20per%20report\emanuel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Fujitsu\Desktop\4-tabelat%20per%20report\emanuela.e%20fundit.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ela\AppData\Local\Temp\Rar$DIa0.376\2%20-%20freq%20student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ISOP\Desktop\%5bprezantimi\prezantim\Fakultet\analiza\3%20-%20tabelat\2%20-%20freq%20student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prezantimi.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prezantimi.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ISOP\Desktop\%5bprezantimi\prezantim\Fakultet\analiza\3%20-%20tabelat\1%20-%20freq%20teacher.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ISOP\Desktop\%5bprezantimi\prezantim\Fakultet\analiza\3%20-%20tabelat\1%20-%20freq%20teacher.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ISOP\Desktop\prezantim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la\AppData\Local\Temp\Rar$DIa0.010\1%20-%20freq%20teacher.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ujitsu\Desktop\4-tabelat%20per%20report\prezantim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la\Downloads\prezantimi.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admin\Desktop\projekti%20i%20bullizmit\2%20-%20NUTS-student-Emanuela%20per%20prezantim.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149147415133964"/>
          <c:y val="0.92565454670591041"/>
          <c:w val="0.74746182274796258"/>
          <c:h val="5.89205394266467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'bull-gjinia'!$D$18</c:f>
              <c:strCache>
                <c:ptCount val="1"/>
                <c:pt idx="0">
                  <c:v>Girl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'bull-gjinia'!$C$19:$C$26</c:f>
              <c:strCache>
                <c:ptCount val="8"/>
                <c:pt idx="0">
                  <c:v>VERBAL</c:v>
                </c:pt>
                <c:pt idx="1">
                  <c:v>SOCIAL</c:v>
                </c:pt>
                <c:pt idx="2">
                  <c:v>PHYSICAL</c:v>
                </c:pt>
                <c:pt idx="3">
                  <c:v>PSYCHOLOGICAL</c:v>
                </c:pt>
                <c:pt idx="4">
                  <c:v>RACIAL</c:v>
                </c:pt>
                <c:pt idx="5">
                  <c:v>SEXUAL</c:v>
                </c:pt>
                <c:pt idx="6">
                  <c:v>CYBERBULLYING</c:v>
                </c:pt>
                <c:pt idx="7">
                  <c:v>OTHER</c:v>
                </c:pt>
              </c:strCache>
            </c:strRef>
          </c:cat>
          <c:val>
            <c:numRef>
              <c:f>'bull-gjinia'!$D$19:$D$26</c:f>
              <c:numCache>
                <c:formatCode>0%</c:formatCode>
                <c:ptCount val="8"/>
                <c:pt idx="0">
                  <c:v>0.34210526315789563</c:v>
                </c:pt>
                <c:pt idx="1">
                  <c:v>0.15131578947368421</c:v>
                </c:pt>
                <c:pt idx="2">
                  <c:v>0.28947368421052638</c:v>
                </c:pt>
                <c:pt idx="3">
                  <c:v>0.45394736842105265</c:v>
                </c:pt>
                <c:pt idx="4">
                  <c:v>0.21052631578947409</c:v>
                </c:pt>
                <c:pt idx="5">
                  <c:v>0.13157894736842121</c:v>
                </c:pt>
                <c:pt idx="6">
                  <c:v>0.13157894736842121</c:v>
                </c:pt>
                <c:pt idx="7">
                  <c:v>0.19736842105263191</c:v>
                </c:pt>
              </c:numCache>
            </c:numRef>
          </c:val>
        </c:ser>
        <c:ser>
          <c:idx val="1"/>
          <c:order val="1"/>
          <c:tx>
            <c:strRef>
              <c:f>'bull-gjinia'!$E$18</c:f>
              <c:strCache>
                <c:ptCount val="1"/>
                <c:pt idx="0">
                  <c:v>Boy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'bull-gjinia'!$C$19:$C$26</c:f>
              <c:strCache>
                <c:ptCount val="8"/>
                <c:pt idx="0">
                  <c:v>VERBAL</c:v>
                </c:pt>
                <c:pt idx="1">
                  <c:v>SOCIAL</c:v>
                </c:pt>
                <c:pt idx="2">
                  <c:v>PHYSICAL</c:v>
                </c:pt>
                <c:pt idx="3">
                  <c:v>PSYCHOLOGICAL</c:v>
                </c:pt>
                <c:pt idx="4">
                  <c:v>RACIAL</c:v>
                </c:pt>
                <c:pt idx="5">
                  <c:v>SEXUAL</c:v>
                </c:pt>
                <c:pt idx="6">
                  <c:v>CYBERBULLYING</c:v>
                </c:pt>
                <c:pt idx="7">
                  <c:v>OTHER</c:v>
                </c:pt>
              </c:strCache>
            </c:strRef>
          </c:cat>
          <c:val>
            <c:numRef>
              <c:f>'bull-gjinia'!$E$19:$E$26</c:f>
              <c:numCache>
                <c:formatCode>0%</c:formatCode>
                <c:ptCount val="8"/>
                <c:pt idx="0">
                  <c:v>0.39226519337016663</c:v>
                </c:pt>
                <c:pt idx="1">
                  <c:v>0.24309392265193391</c:v>
                </c:pt>
                <c:pt idx="2">
                  <c:v>0.36464088397790217</c:v>
                </c:pt>
                <c:pt idx="3">
                  <c:v>0.44751381215469632</c:v>
                </c:pt>
                <c:pt idx="4">
                  <c:v>0.25966850828729282</c:v>
                </c:pt>
                <c:pt idx="5">
                  <c:v>0.24309392265193391</c:v>
                </c:pt>
                <c:pt idx="6">
                  <c:v>0.16574585635359121</c:v>
                </c:pt>
                <c:pt idx="7">
                  <c:v>0.20994475138121602</c:v>
                </c:pt>
              </c:numCache>
            </c:numRef>
          </c:val>
        </c:ser>
        <c:ser>
          <c:idx val="2"/>
          <c:order val="2"/>
          <c:tx>
            <c:strRef>
              <c:f>'bull-gjinia'!$F$18</c:f>
              <c:strCache>
                <c:ptCount val="1"/>
                <c:pt idx="0">
                  <c:v>Total</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'bull-gjinia'!$C$19:$C$26</c:f>
              <c:strCache>
                <c:ptCount val="8"/>
                <c:pt idx="0">
                  <c:v>VERBAL</c:v>
                </c:pt>
                <c:pt idx="1">
                  <c:v>SOCIAL</c:v>
                </c:pt>
                <c:pt idx="2">
                  <c:v>PHYSICAL</c:v>
                </c:pt>
                <c:pt idx="3">
                  <c:v>PSYCHOLOGICAL</c:v>
                </c:pt>
                <c:pt idx="4">
                  <c:v>RACIAL</c:v>
                </c:pt>
                <c:pt idx="5">
                  <c:v>SEXUAL</c:v>
                </c:pt>
                <c:pt idx="6">
                  <c:v>CYBERBULLYING</c:v>
                </c:pt>
                <c:pt idx="7">
                  <c:v>OTHER</c:v>
                </c:pt>
              </c:strCache>
            </c:strRef>
          </c:cat>
          <c:val>
            <c:numRef>
              <c:f>'bull-gjinia'!$F$19:$F$26</c:f>
              <c:numCache>
                <c:formatCode>0%</c:formatCode>
                <c:ptCount val="8"/>
                <c:pt idx="0">
                  <c:v>0.36936936936937143</c:v>
                </c:pt>
                <c:pt idx="1">
                  <c:v>0.20120120120120141</c:v>
                </c:pt>
                <c:pt idx="2">
                  <c:v>0.33033033033033032</c:v>
                </c:pt>
                <c:pt idx="3">
                  <c:v>0.45045045045045046</c:v>
                </c:pt>
                <c:pt idx="4">
                  <c:v>0.23723723723723791</c:v>
                </c:pt>
                <c:pt idx="5">
                  <c:v>0.19219219219219286</c:v>
                </c:pt>
                <c:pt idx="6">
                  <c:v>0.15015015015015021</c:v>
                </c:pt>
                <c:pt idx="7">
                  <c:v>0.20420420420420421</c:v>
                </c:pt>
              </c:numCache>
            </c:numRef>
          </c:val>
        </c:ser>
        <c:dLbls>
          <c:showLegendKey val="0"/>
          <c:showVal val="1"/>
          <c:showCatName val="0"/>
          <c:showSerName val="0"/>
          <c:showPercent val="0"/>
          <c:showBubbleSize val="0"/>
        </c:dLbls>
        <c:gapWidth val="75"/>
        <c:axId val="179196672"/>
        <c:axId val="179198208"/>
      </c:barChart>
      <c:catAx>
        <c:axId val="179196672"/>
        <c:scaling>
          <c:orientation val="minMax"/>
        </c:scaling>
        <c:delete val="0"/>
        <c:axPos val="b"/>
        <c:numFmt formatCode="General" sourceLinked="0"/>
        <c:majorTickMark val="none"/>
        <c:minorTickMark val="none"/>
        <c:tickLblPos val="nextTo"/>
        <c:crossAx val="179198208"/>
        <c:crosses val="autoZero"/>
        <c:auto val="1"/>
        <c:lblAlgn val="ctr"/>
        <c:lblOffset val="100"/>
        <c:noMultiLvlLbl val="0"/>
      </c:catAx>
      <c:valAx>
        <c:axId val="179198208"/>
        <c:scaling>
          <c:orientation val="minMax"/>
        </c:scaling>
        <c:delete val="1"/>
        <c:axPos val="l"/>
        <c:numFmt formatCode="0%" sourceLinked="1"/>
        <c:majorTickMark val="none"/>
        <c:minorTickMark val="none"/>
        <c:tickLblPos val="none"/>
        <c:crossAx val="179196672"/>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7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9855072463768251E-2"/>
          <c:w val="1"/>
          <c:h val="0.88281981056715764"/>
        </c:manualLayout>
      </c:layout>
      <c:barChart>
        <c:barDir val="col"/>
        <c:grouping val="clustered"/>
        <c:varyColors val="0"/>
        <c:ser>
          <c:idx val="0"/>
          <c:order val="0"/>
          <c:tx>
            <c:strRef>
              <c:f>Sheet1!$H$6</c:f>
              <c:strCache>
                <c:ptCount val="1"/>
                <c:pt idx="0">
                  <c:v>9-years</c:v>
                </c:pt>
              </c:strCache>
            </c:strRef>
          </c:tx>
          <c:invertIfNegative val="0"/>
          <c:cat>
            <c:strRef>
              <c:f>Sheet1!$E$7:$E$14</c:f>
              <c:strCache>
                <c:ptCount val="8"/>
                <c:pt idx="0">
                  <c:v>PHYSICAL</c:v>
                </c:pt>
                <c:pt idx="1">
                  <c:v>VERBAL</c:v>
                </c:pt>
                <c:pt idx="2">
                  <c:v>SOCIAL</c:v>
                </c:pt>
                <c:pt idx="3">
                  <c:v>PSYCHOLOGICAL</c:v>
                </c:pt>
                <c:pt idx="4">
                  <c:v>RACIAL</c:v>
                </c:pt>
                <c:pt idx="5">
                  <c:v>SEXUAL</c:v>
                </c:pt>
                <c:pt idx="6">
                  <c:v>CYBERBULLYING</c:v>
                </c:pt>
                <c:pt idx="7">
                  <c:v>OTHER</c:v>
                </c:pt>
              </c:strCache>
            </c:strRef>
          </c:cat>
          <c:val>
            <c:numRef>
              <c:f>Sheet1!$H$7:$H$14</c:f>
              <c:numCache>
                <c:formatCode>0.0%</c:formatCode>
                <c:ptCount val="8"/>
                <c:pt idx="0">
                  <c:v>0.48017950635751688</c:v>
                </c:pt>
                <c:pt idx="1">
                  <c:v>0.75542258788332051</c:v>
                </c:pt>
                <c:pt idx="2">
                  <c:v>0.46896035901271532</c:v>
                </c:pt>
                <c:pt idx="3">
                  <c:v>0.57516828721017266</c:v>
                </c:pt>
                <c:pt idx="4">
                  <c:v>0.31338818249813039</c:v>
                </c:pt>
                <c:pt idx="5">
                  <c:v>0.18848167539267024</c:v>
                </c:pt>
                <c:pt idx="6">
                  <c:v>0.47718773373223661</c:v>
                </c:pt>
                <c:pt idx="7">
                  <c:v>2.7673896783844482E-2</c:v>
                </c:pt>
              </c:numCache>
            </c:numRef>
          </c:val>
        </c:ser>
        <c:ser>
          <c:idx val="1"/>
          <c:order val="1"/>
          <c:tx>
            <c:strRef>
              <c:f>Sheet1!$I$6</c:f>
              <c:strCache>
                <c:ptCount val="1"/>
                <c:pt idx="0">
                  <c:v>General</c:v>
                </c:pt>
              </c:strCache>
            </c:strRef>
          </c:tx>
          <c:invertIfNegative val="0"/>
          <c:cat>
            <c:strRef>
              <c:f>Sheet1!$E$7:$E$14</c:f>
              <c:strCache>
                <c:ptCount val="8"/>
                <c:pt idx="0">
                  <c:v>PHYSICAL</c:v>
                </c:pt>
                <c:pt idx="1">
                  <c:v>VERBAL</c:v>
                </c:pt>
                <c:pt idx="2">
                  <c:v>SOCIAL</c:v>
                </c:pt>
                <c:pt idx="3">
                  <c:v>PSYCHOLOGICAL</c:v>
                </c:pt>
                <c:pt idx="4">
                  <c:v>RACIAL</c:v>
                </c:pt>
                <c:pt idx="5">
                  <c:v>SEXUAL</c:v>
                </c:pt>
                <c:pt idx="6">
                  <c:v>CYBERBULLYING</c:v>
                </c:pt>
                <c:pt idx="7">
                  <c:v>OTHER</c:v>
                </c:pt>
              </c:strCache>
            </c:strRef>
          </c:cat>
          <c:val>
            <c:numRef>
              <c:f>Sheet1!$I$7:$I$14</c:f>
              <c:numCache>
                <c:formatCode>0.0%</c:formatCode>
                <c:ptCount val="8"/>
                <c:pt idx="0">
                  <c:v>0.40673211781206181</c:v>
                </c:pt>
                <c:pt idx="1">
                  <c:v>0.81206171107994396</c:v>
                </c:pt>
                <c:pt idx="2">
                  <c:v>0.45021037868162694</c:v>
                </c:pt>
                <c:pt idx="3">
                  <c:v>0.65778401122019747</c:v>
                </c:pt>
                <c:pt idx="4">
                  <c:v>0.22019635343618521</c:v>
                </c:pt>
                <c:pt idx="5">
                  <c:v>0.15848527349228642</c:v>
                </c:pt>
                <c:pt idx="6">
                  <c:v>0.5974754558204769</c:v>
                </c:pt>
                <c:pt idx="7">
                  <c:v>9.8176718092566704E-3</c:v>
                </c:pt>
              </c:numCache>
            </c:numRef>
          </c:val>
        </c:ser>
        <c:ser>
          <c:idx val="2"/>
          <c:order val="2"/>
          <c:tx>
            <c:strRef>
              <c:f>Sheet1!$J$6</c:f>
              <c:strCache>
                <c:ptCount val="1"/>
                <c:pt idx="0">
                  <c:v>VET</c:v>
                </c:pt>
              </c:strCache>
            </c:strRef>
          </c:tx>
          <c:invertIfNegative val="0"/>
          <c:dLbls>
            <c:dLbl>
              <c:idx val="2"/>
              <c:layout>
                <c:manualLayout>
                  <c:x val="-1.661474232627848E-3"/>
                  <c:y val="-3.26086956521740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Sheet1!$E$7:$E$14</c:f>
              <c:strCache>
                <c:ptCount val="8"/>
                <c:pt idx="0">
                  <c:v>PHYSICAL</c:v>
                </c:pt>
                <c:pt idx="1">
                  <c:v>VERBAL</c:v>
                </c:pt>
                <c:pt idx="2">
                  <c:v>SOCIAL</c:v>
                </c:pt>
                <c:pt idx="3">
                  <c:v>PSYCHOLOGICAL</c:v>
                </c:pt>
                <c:pt idx="4">
                  <c:v>RACIAL</c:v>
                </c:pt>
                <c:pt idx="5">
                  <c:v>SEXUAL</c:v>
                </c:pt>
                <c:pt idx="6">
                  <c:v>CYBERBULLYING</c:v>
                </c:pt>
                <c:pt idx="7">
                  <c:v>OTHER</c:v>
                </c:pt>
              </c:strCache>
            </c:strRef>
          </c:cat>
          <c:val>
            <c:numRef>
              <c:f>Sheet1!$J$7:$J$14</c:f>
              <c:numCache>
                <c:formatCode>0.0%</c:formatCode>
                <c:ptCount val="8"/>
                <c:pt idx="0">
                  <c:v>0.60683760683760679</c:v>
                </c:pt>
                <c:pt idx="1">
                  <c:v>0.77777777777777823</c:v>
                </c:pt>
                <c:pt idx="2">
                  <c:v>0.45299145299145299</c:v>
                </c:pt>
                <c:pt idx="3">
                  <c:v>0.70085470085470092</c:v>
                </c:pt>
                <c:pt idx="4">
                  <c:v>0.39316239316239365</c:v>
                </c:pt>
                <c:pt idx="5">
                  <c:v>0.23931623931623958</c:v>
                </c:pt>
                <c:pt idx="6">
                  <c:v>0.43589743589743624</c:v>
                </c:pt>
                <c:pt idx="7">
                  <c:v>5.1282051282051294E-2</c:v>
                </c:pt>
              </c:numCache>
            </c:numRef>
          </c:val>
        </c:ser>
        <c:dLbls>
          <c:showLegendKey val="0"/>
          <c:showVal val="1"/>
          <c:showCatName val="0"/>
          <c:showSerName val="0"/>
          <c:showPercent val="0"/>
          <c:showBubbleSize val="0"/>
        </c:dLbls>
        <c:gapWidth val="150"/>
        <c:overlap val="-25"/>
        <c:axId val="179222784"/>
        <c:axId val="179232128"/>
      </c:barChart>
      <c:catAx>
        <c:axId val="179222784"/>
        <c:scaling>
          <c:orientation val="minMax"/>
        </c:scaling>
        <c:delete val="0"/>
        <c:axPos val="b"/>
        <c:majorTickMark val="none"/>
        <c:minorTickMark val="none"/>
        <c:tickLblPos val="nextTo"/>
        <c:crossAx val="179232128"/>
        <c:crosses val="autoZero"/>
        <c:auto val="1"/>
        <c:lblAlgn val="ctr"/>
        <c:lblOffset val="100"/>
        <c:noMultiLvlLbl val="0"/>
      </c:catAx>
      <c:valAx>
        <c:axId val="179232128"/>
        <c:scaling>
          <c:orientation val="minMax"/>
        </c:scaling>
        <c:delete val="1"/>
        <c:axPos val="l"/>
        <c:numFmt formatCode="0.0%" sourceLinked="1"/>
        <c:majorTickMark val="none"/>
        <c:minorTickMark val="none"/>
        <c:tickLblPos val="none"/>
        <c:crossAx val="179222784"/>
        <c:crosses val="autoZero"/>
        <c:crossBetween val="between"/>
      </c:valAx>
    </c:plotArea>
    <c:legend>
      <c:legendPos val="r"/>
      <c:overlay val="0"/>
      <c:txPr>
        <a:bodyPr/>
        <a:lstStyle/>
        <a:p>
          <a:pPr>
            <a:defRPr sz="800"/>
          </a:pPr>
          <a:endParaRPr lang="en-US"/>
        </a:p>
      </c:txPr>
    </c:legend>
    <c:plotVisOnly val="1"/>
    <c:dispBlanksAs val="gap"/>
    <c:showDLblsOverMax val="0"/>
  </c:chart>
  <c:txPr>
    <a:bodyPr/>
    <a:lstStyle/>
    <a:p>
      <a:pPr>
        <a:defRPr sz="7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'P13 QE KANE THENEN 1 OSE 2'!$D$8:$D$26</c:f>
              <c:strCache>
                <c:ptCount val="19"/>
                <c:pt idx="0">
                  <c:v>Students who excel in sport</c:v>
                </c:pt>
                <c:pt idx="1">
                  <c:v>Students from minorities: Slavic, Greek, Macedonian, etc.</c:v>
                </c:pt>
                <c:pt idx="2">
                  <c:v>Students LGBTI</c:v>
                </c:pt>
                <c:pt idx="3">
                  <c:v>Students with autism or Asperger’s Syndrome</c:v>
                </c:pt>
                <c:pt idx="4">
                  <c:v>Boys (that is compared with girls)</c:v>
                </c:pt>
                <c:pt idx="5">
                  <c:v>Girls (that is compared with boys)</c:v>
                </c:pt>
                <c:pt idx="6">
                  <c:v> Students with visual disabilities</c:v>
                </c:pt>
                <c:pt idx="7">
                  <c:v>Students who are highly successful in their school work</c:v>
                </c:pt>
                <c:pt idx="8">
                  <c:v>Students with mental disabilities</c:v>
                </c:pt>
                <c:pt idx="9">
                  <c:v>Students who excel in sport</c:v>
                </c:pt>
                <c:pt idx="10">
                  <c:v>Students hyperactive and attention deficit</c:v>
                </c:pt>
                <c:pt idx="11">
                  <c:v>Students from poor families</c:v>
                </c:pt>
                <c:pt idx="12">
                  <c:v>Students who are in lower grade / year</c:v>
                </c:pt>
                <c:pt idx="13">
                  <c:v>Students with learning difficulties</c:v>
                </c:pt>
                <c:pt idx="14">
                  <c:v>Students Roma or Egyptian </c:v>
                </c:pt>
                <c:pt idx="15">
                  <c:v>Students who did poorly in their school work</c:v>
                </c:pt>
                <c:pt idx="16">
                  <c:v>Students  who are physically weaker than their peers</c:v>
                </c:pt>
                <c:pt idx="17">
                  <c:v>Students with speech difficulties </c:v>
                </c:pt>
                <c:pt idx="18">
                  <c:v>Students who are obese </c:v>
                </c:pt>
              </c:strCache>
            </c:strRef>
          </c:cat>
          <c:val>
            <c:numRef>
              <c:f>'P13 QE KANE THENEN 1 OSE 2'!$G$8:$G$26</c:f>
              <c:numCache>
                <c:formatCode>0</c:formatCode>
                <c:ptCount val="19"/>
                <c:pt idx="0">
                  <c:v>18.110236220472441</c:v>
                </c:pt>
                <c:pt idx="1">
                  <c:v>24.967191601049869</c:v>
                </c:pt>
                <c:pt idx="2">
                  <c:v>33.98950131233596</c:v>
                </c:pt>
                <c:pt idx="3">
                  <c:v>36.482939632545936</c:v>
                </c:pt>
                <c:pt idx="4">
                  <c:v>42.060367454068235</c:v>
                </c:pt>
                <c:pt idx="5">
                  <c:v>44.849081364829395</c:v>
                </c:pt>
                <c:pt idx="6">
                  <c:v>45.702099737532812</c:v>
                </c:pt>
                <c:pt idx="7">
                  <c:v>47.244094488188978</c:v>
                </c:pt>
                <c:pt idx="8">
                  <c:v>47.965879265091864</c:v>
                </c:pt>
                <c:pt idx="9">
                  <c:v>50.262467191601047</c:v>
                </c:pt>
                <c:pt idx="10">
                  <c:v>52.263779527559059</c:v>
                </c:pt>
                <c:pt idx="11">
                  <c:v>53.608923884514432</c:v>
                </c:pt>
                <c:pt idx="12">
                  <c:v>53.608923884514432</c:v>
                </c:pt>
                <c:pt idx="13">
                  <c:v>56.758530183727032</c:v>
                </c:pt>
                <c:pt idx="14">
                  <c:v>60.433070866141733</c:v>
                </c:pt>
                <c:pt idx="15">
                  <c:v>62.007874015748015</c:v>
                </c:pt>
                <c:pt idx="16">
                  <c:v>62.171916010498691</c:v>
                </c:pt>
                <c:pt idx="17">
                  <c:v>67.585301837270308</c:v>
                </c:pt>
                <c:pt idx="18">
                  <c:v>73.359580052493413</c:v>
                </c:pt>
              </c:numCache>
            </c:numRef>
          </c:val>
        </c:ser>
        <c:dLbls>
          <c:showLegendKey val="0"/>
          <c:showVal val="0"/>
          <c:showCatName val="0"/>
          <c:showSerName val="0"/>
          <c:showPercent val="0"/>
          <c:showBubbleSize val="0"/>
        </c:dLbls>
        <c:gapWidth val="150"/>
        <c:axId val="179708672"/>
        <c:axId val="179710208"/>
      </c:barChart>
      <c:catAx>
        <c:axId val="179708672"/>
        <c:scaling>
          <c:orientation val="minMax"/>
        </c:scaling>
        <c:delete val="0"/>
        <c:axPos val="l"/>
        <c:majorTickMark val="out"/>
        <c:minorTickMark val="none"/>
        <c:tickLblPos val="nextTo"/>
        <c:crossAx val="179710208"/>
        <c:crosses val="autoZero"/>
        <c:auto val="1"/>
        <c:lblAlgn val="ctr"/>
        <c:lblOffset val="100"/>
        <c:noMultiLvlLbl val="0"/>
      </c:catAx>
      <c:valAx>
        <c:axId val="179710208"/>
        <c:scaling>
          <c:orientation val="minMax"/>
        </c:scaling>
        <c:delete val="1"/>
        <c:axPos val="b"/>
        <c:majorGridlines/>
        <c:numFmt formatCode="0" sourceLinked="1"/>
        <c:majorTickMark val="out"/>
        <c:minorTickMark val="none"/>
        <c:tickLblPos val="none"/>
        <c:crossAx val="17970867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cat>
            <c:strRef>
              <c:f>student!$F$410:$F$415</c:f>
              <c:strCache>
                <c:ptCount val="6"/>
                <c:pt idx="0">
                  <c:v>P19_F Somebody else</c:v>
                </c:pt>
                <c:pt idx="1">
                  <c:v>P19_B Another adult at school </c:v>
                </c:pt>
                <c:pt idx="2">
                  <c:v>P19_D Your brother(s) / sister(s)</c:v>
                </c:pt>
                <c:pt idx="3">
                  <c:v>P19_E Your friends(s)</c:v>
                </c:pt>
                <c:pt idx="4">
                  <c:v>P19_A Your classroom teacher</c:v>
                </c:pt>
                <c:pt idx="5">
                  <c:v>P_19C Your parents(s) / guardian</c:v>
                </c:pt>
              </c:strCache>
            </c:strRef>
          </c:cat>
          <c:val>
            <c:numRef>
              <c:f>student!$I$410:$I$415</c:f>
              <c:numCache>
                <c:formatCode>0.00</c:formatCode>
                <c:ptCount val="6"/>
                <c:pt idx="0">
                  <c:v>2.09</c:v>
                </c:pt>
                <c:pt idx="1">
                  <c:v>3.56</c:v>
                </c:pt>
                <c:pt idx="2">
                  <c:v>13.39</c:v>
                </c:pt>
                <c:pt idx="3">
                  <c:v>26.36</c:v>
                </c:pt>
                <c:pt idx="4">
                  <c:v>26.36</c:v>
                </c:pt>
                <c:pt idx="5">
                  <c:v>28.24</c:v>
                </c:pt>
              </c:numCache>
            </c:numRef>
          </c:val>
        </c:ser>
        <c:dLbls>
          <c:showLegendKey val="0"/>
          <c:showVal val="1"/>
          <c:showCatName val="0"/>
          <c:showSerName val="0"/>
          <c:showPercent val="0"/>
          <c:showBubbleSize val="0"/>
        </c:dLbls>
        <c:gapWidth val="75"/>
        <c:axId val="179762304"/>
        <c:axId val="179763840"/>
      </c:barChart>
      <c:catAx>
        <c:axId val="179762304"/>
        <c:scaling>
          <c:orientation val="minMax"/>
        </c:scaling>
        <c:delete val="0"/>
        <c:axPos val="l"/>
        <c:majorTickMark val="none"/>
        <c:minorTickMark val="none"/>
        <c:tickLblPos val="nextTo"/>
        <c:crossAx val="179763840"/>
        <c:crosses val="autoZero"/>
        <c:auto val="1"/>
        <c:lblAlgn val="ctr"/>
        <c:lblOffset val="100"/>
        <c:noMultiLvlLbl val="0"/>
      </c:catAx>
      <c:valAx>
        <c:axId val="179763840"/>
        <c:scaling>
          <c:orientation val="minMax"/>
        </c:scaling>
        <c:delete val="0"/>
        <c:axPos val="b"/>
        <c:numFmt formatCode="0.00" sourceLinked="1"/>
        <c:majorTickMark val="none"/>
        <c:minorTickMark val="none"/>
        <c:tickLblPos val="nextTo"/>
        <c:crossAx val="179762304"/>
        <c:crosses val="autoZero"/>
        <c:crossBetween val="between"/>
      </c:valAx>
    </c:plotArea>
    <c:legend>
      <c:legendPos val="b"/>
      <c:layout/>
      <c:overlay val="0"/>
    </c:legend>
    <c:plotVisOnly val="1"/>
    <c:dispBlanksAs val="gap"/>
    <c:showDLblsOverMax val="0"/>
  </c:chart>
  <c:txPr>
    <a:bodyPr/>
    <a:lstStyle/>
    <a:p>
      <a:pPr>
        <a:defRPr sz="1200">
          <a:latin typeface="Book Antiqua"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student!$E$400</c:f>
              <c:strCache>
                <c:ptCount val="1"/>
                <c:pt idx="0">
                  <c:v>Girl </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student!$F$399:$G$399</c:f>
              <c:strCache>
                <c:ptCount val="2"/>
                <c:pt idx="0">
                  <c:v>I have been bullied and have not told anyone about it</c:v>
                </c:pt>
                <c:pt idx="1">
                  <c:v>I have been bullied and I have told somebody about it</c:v>
                </c:pt>
              </c:strCache>
            </c:strRef>
          </c:cat>
          <c:val>
            <c:numRef>
              <c:f>student!$F$400:$G$400</c:f>
              <c:numCache>
                <c:formatCode>0.0%</c:formatCode>
                <c:ptCount val="2"/>
                <c:pt idx="0">
                  <c:v>0.21292775665399241</c:v>
                </c:pt>
                <c:pt idx="1">
                  <c:v>0.78707224334600767</c:v>
                </c:pt>
              </c:numCache>
            </c:numRef>
          </c:val>
        </c:ser>
        <c:ser>
          <c:idx val="1"/>
          <c:order val="1"/>
          <c:tx>
            <c:strRef>
              <c:f>student!$E$401</c:f>
              <c:strCache>
                <c:ptCount val="1"/>
                <c:pt idx="0">
                  <c:v>Boy</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student!$F$399:$G$399</c:f>
              <c:strCache>
                <c:ptCount val="2"/>
                <c:pt idx="0">
                  <c:v>I have been bullied and have not told anyone about it</c:v>
                </c:pt>
                <c:pt idx="1">
                  <c:v>I have been bullied and I have told somebody about it</c:v>
                </c:pt>
              </c:strCache>
            </c:strRef>
          </c:cat>
          <c:val>
            <c:numRef>
              <c:f>student!$F$401:$G$401</c:f>
              <c:numCache>
                <c:formatCode>0.0%</c:formatCode>
                <c:ptCount val="2"/>
                <c:pt idx="0">
                  <c:v>0.32661290322580777</c:v>
                </c:pt>
                <c:pt idx="1">
                  <c:v>0.67338709677419484</c:v>
                </c:pt>
              </c:numCache>
            </c:numRef>
          </c:val>
        </c:ser>
        <c:dLbls>
          <c:showLegendKey val="0"/>
          <c:showVal val="1"/>
          <c:showCatName val="0"/>
          <c:showSerName val="0"/>
          <c:showPercent val="0"/>
          <c:showBubbleSize val="0"/>
        </c:dLbls>
        <c:gapWidth val="75"/>
        <c:axId val="179347456"/>
        <c:axId val="179348992"/>
      </c:barChart>
      <c:catAx>
        <c:axId val="179347456"/>
        <c:scaling>
          <c:orientation val="minMax"/>
        </c:scaling>
        <c:delete val="0"/>
        <c:axPos val="b"/>
        <c:majorTickMark val="none"/>
        <c:minorTickMark val="none"/>
        <c:tickLblPos val="nextTo"/>
        <c:txPr>
          <a:bodyPr/>
          <a:lstStyle/>
          <a:p>
            <a:pPr>
              <a:defRPr sz="1200"/>
            </a:pPr>
            <a:endParaRPr lang="en-US"/>
          </a:p>
        </c:txPr>
        <c:crossAx val="179348992"/>
        <c:crosses val="autoZero"/>
        <c:auto val="1"/>
        <c:lblAlgn val="ctr"/>
        <c:lblOffset val="100"/>
        <c:noMultiLvlLbl val="0"/>
      </c:catAx>
      <c:valAx>
        <c:axId val="179348992"/>
        <c:scaling>
          <c:orientation val="minMax"/>
        </c:scaling>
        <c:delete val="0"/>
        <c:axPos val="l"/>
        <c:numFmt formatCode="0.0%" sourceLinked="1"/>
        <c:majorTickMark val="none"/>
        <c:minorTickMark val="none"/>
        <c:tickLblPos val="nextTo"/>
        <c:crossAx val="17934745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dLbls>
            <c:showLegendKey val="0"/>
            <c:showVal val="1"/>
            <c:showCatName val="0"/>
            <c:showSerName val="0"/>
            <c:showPercent val="0"/>
            <c:showBubbleSize val="0"/>
            <c:showLeaderLines val="0"/>
          </c:dLbls>
          <c:cat>
            <c:strRef>
              <c:f>'P19-GRADE'!$D$7:$D$15</c:f>
              <c:strCache>
                <c:ptCount val="9"/>
                <c:pt idx="0">
                  <c:v>Grade 4</c:v>
                </c:pt>
                <c:pt idx="1">
                  <c:v>Grade 5</c:v>
                </c:pt>
                <c:pt idx="2">
                  <c:v>Grade 6</c:v>
                </c:pt>
                <c:pt idx="3">
                  <c:v>Grade 7</c:v>
                </c:pt>
                <c:pt idx="4">
                  <c:v>Grade 8</c:v>
                </c:pt>
                <c:pt idx="5">
                  <c:v>Grade 9</c:v>
                </c:pt>
                <c:pt idx="6">
                  <c:v>Grade 10</c:v>
                </c:pt>
                <c:pt idx="7">
                  <c:v>Grade 11</c:v>
                </c:pt>
                <c:pt idx="8">
                  <c:v>Grade 12</c:v>
                </c:pt>
              </c:strCache>
            </c:strRef>
          </c:cat>
          <c:val>
            <c:numRef>
              <c:f>'P19-GRADE'!$G$7:$G$15</c:f>
              <c:numCache>
                <c:formatCode>0.0</c:formatCode>
                <c:ptCount val="9"/>
                <c:pt idx="0">
                  <c:v>8.5561497326203266</c:v>
                </c:pt>
                <c:pt idx="1">
                  <c:v>9.8930481283422527</c:v>
                </c:pt>
                <c:pt idx="2">
                  <c:v>14.973262032085564</c:v>
                </c:pt>
                <c:pt idx="3">
                  <c:v>10.427807486631011</c:v>
                </c:pt>
                <c:pt idx="4">
                  <c:v>16.042780748663063</c:v>
                </c:pt>
                <c:pt idx="5">
                  <c:v>13.368983957219267</c:v>
                </c:pt>
                <c:pt idx="6">
                  <c:v>9.0909090909091006</c:v>
                </c:pt>
                <c:pt idx="7">
                  <c:v>12.299465240641712</c:v>
                </c:pt>
                <c:pt idx="8">
                  <c:v>5.3475935828877006</c:v>
                </c:pt>
              </c:numCache>
            </c:numRef>
          </c:val>
          <c:smooth val="0"/>
        </c:ser>
        <c:dLbls>
          <c:showLegendKey val="0"/>
          <c:showVal val="0"/>
          <c:showCatName val="0"/>
          <c:showSerName val="0"/>
          <c:showPercent val="0"/>
          <c:showBubbleSize val="0"/>
        </c:dLbls>
        <c:marker val="1"/>
        <c:smooth val="0"/>
        <c:axId val="179788416"/>
        <c:axId val="179790208"/>
      </c:lineChart>
      <c:catAx>
        <c:axId val="179788416"/>
        <c:scaling>
          <c:orientation val="minMax"/>
        </c:scaling>
        <c:delete val="0"/>
        <c:axPos val="b"/>
        <c:majorTickMark val="out"/>
        <c:minorTickMark val="none"/>
        <c:tickLblPos val="nextTo"/>
        <c:crossAx val="179790208"/>
        <c:crosses val="autoZero"/>
        <c:auto val="1"/>
        <c:lblAlgn val="ctr"/>
        <c:lblOffset val="100"/>
        <c:noMultiLvlLbl val="0"/>
      </c:catAx>
      <c:valAx>
        <c:axId val="179790208"/>
        <c:scaling>
          <c:orientation val="minMax"/>
        </c:scaling>
        <c:delete val="1"/>
        <c:axPos val="l"/>
        <c:majorGridlines/>
        <c:numFmt formatCode="0.0" sourceLinked="1"/>
        <c:majorTickMark val="out"/>
        <c:minorTickMark val="none"/>
        <c:tickLblPos val="none"/>
        <c:crossAx val="179788416"/>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154589371980619E-3"/>
          <c:y val="4.6698279931368318E-2"/>
          <c:w val="0.98029760327989002"/>
          <c:h val="0.8577431659078717"/>
        </c:manualLayout>
      </c:layout>
      <c:lineChart>
        <c:grouping val="stacked"/>
        <c:varyColors val="0"/>
        <c:ser>
          <c:idx val="0"/>
          <c:order val="0"/>
          <c:tx>
            <c:strRef>
              <c:f>'P19MULTI ME GRADE'!$D$6</c:f>
              <c:strCache>
                <c:ptCount val="1"/>
                <c:pt idx="0">
                  <c:v> Your classroom teacher</c:v>
                </c:pt>
              </c:strCache>
            </c:strRef>
          </c:tx>
          <c:spPr>
            <a:ln w="57150">
              <a:solidFill>
                <a:srgbClr val="00B050"/>
              </a:solidFill>
            </a:ln>
          </c:spPr>
          <c:marker>
            <c:symbol val="none"/>
          </c:marker>
          <c:cat>
            <c:strRef>
              <c:f>'P19MULTI ME GRADE'!$C$7:$C$15</c:f>
              <c:strCache>
                <c:ptCount val="9"/>
                <c:pt idx="0">
                  <c:v>Grade 4</c:v>
                </c:pt>
                <c:pt idx="1">
                  <c:v>Grade 5</c:v>
                </c:pt>
                <c:pt idx="2">
                  <c:v>Grade 6</c:v>
                </c:pt>
                <c:pt idx="3">
                  <c:v>Grade 7</c:v>
                </c:pt>
                <c:pt idx="4">
                  <c:v>Grade 8</c:v>
                </c:pt>
                <c:pt idx="5">
                  <c:v>Grade 9</c:v>
                </c:pt>
                <c:pt idx="6">
                  <c:v>Grade 10</c:v>
                </c:pt>
                <c:pt idx="7">
                  <c:v>Grade 11</c:v>
                </c:pt>
                <c:pt idx="8">
                  <c:v>Grade 12</c:v>
                </c:pt>
              </c:strCache>
            </c:strRef>
          </c:cat>
          <c:val>
            <c:numRef>
              <c:f>'P19MULTI ME GRADE'!$D$7:$D$15</c:f>
              <c:numCache>
                <c:formatCode>General</c:formatCode>
                <c:ptCount val="9"/>
                <c:pt idx="0">
                  <c:v>21</c:v>
                </c:pt>
                <c:pt idx="1">
                  <c:v>14</c:v>
                </c:pt>
                <c:pt idx="2">
                  <c:v>22</c:v>
                </c:pt>
                <c:pt idx="3">
                  <c:v>23</c:v>
                </c:pt>
                <c:pt idx="4">
                  <c:v>19</c:v>
                </c:pt>
                <c:pt idx="5">
                  <c:v>13</c:v>
                </c:pt>
                <c:pt idx="6">
                  <c:v>7</c:v>
                </c:pt>
                <c:pt idx="7">
                  <c:v>6</c:v>
                </c:pt>
                <c:pt idx="8">
                  <c:v>1</c:v>
                </c:pt>
              </c:numCache>
            </c:numRef>
          </c:val>
          <c:smooth val="0"/>
        </c:ser>
        <c:ser>
          <c:idx val="1"/>
          <c:order val="1"/>
          <c:tx>
            <c:strRef>
              <c:f>'P19MULTI ME GRADE'!$F$6</c:f>
              <c:strCache>
                <c:ptCount val="1"/>
                <c:pt idx="0">
                  <c:v>Your parents(s) / guardian</c:v>
                </c:pt>
              </c:strCache>
            </c:strRef>
          </c:tx>
          <c:spPr>
            <a:ln w="57150">
              <a:solidFill>
                <a:srgbClr val="0070C0"/>
              </a:solidFill>
            </a:ln>
          </c:spPr>
          <c:marker>
            <c:symbol val="none"/>
          </c:marker>
          <c:cat>
            <c:strRef>
              <c:f>'P19MULTI ME GRADE'!$C$7:$C$15</c:f>
              <c:strCache>
                <c:ptCount val="9"/>
                <c:pt idx="0">
                  <c:v>Grade 4</c:v>
                </c:pt>
                <c:pt idx="1">
                  <c:v>Grade 5</c:v>
                </c:pt>
                <c:pt idx="2">
                  <c:v>Grade 6</c:v>
                </c:pt>
                <c:pt idx="3">
                  <c:v>Grade 7</c:v>
                </c:pt>
                <c:pt idx="4">
                  <c:v>Grade 8</c:v>
                </c:pt>
                <c:pt idx="5">
                  <c:v>Grade 9</c:v>
                </c:pt>
                <c:pt idx="6">
                  <c:v>Grade 10</c:v>
                </c:pt>
                <c:pt idx="7">
                  <c:v>Grade 11</c:v>
                </c:pt>
                <c:pt idx="8">
                  <c:v>Grade 12</c:v>
                </c:pt>
              </c:strCache>
            </c:strRef>
          </c:cat>
          <c:val>
            <c:numRef>
              <c:f>'P19MULTI ME GRADE'!$F$7:$F$15</c:f>
              <c:numCache>
                <c:formatCode>General</c:formatCode>
                <c:ptCount val="9"/>
                <c:pt idx="0">
                  <c:v>6</c:v>
                </c:pt>
                <c:pt idx="1">
                  <c:v>21</c:v>
                </c:pt>
                <c:pt idx="2">
                  <c:v>27</c:v>
                </c:pt>
                <c:pt idx="3">
                  <c:v>11</c:v>
                </c:pt>
                <c:pt idx="4">
                  <c:v>20</c:v>
                </c:pt>
                <c:pt idx="5">
                  <c:v>16</c:v>
                </c:pt>
                <c:pt idx="6">
                  <c:v>13</c:v>
                </c:pt>
                <c:pt idx="7">
                  <c:v>15</c:v>
                </c:pt>
                <c:pt idx="8">
                  <c:v>6</c:v>
                </c:pt>
              </c:numCache>
            </c:numRef>
          </c:val>
          <c:smooth val="0"/>
        </c:ser>
        <c:ser>
          <c:idx val="2"/>
          <c:order val="2"/>
          <c:tx>
            <c:strRef>
              <c:f>'P19MULTI ME GRADE'!$H$6</c:f>
              <c:strCache>
                <c:ptCount val="1"/>
                <c:pt idx="0">
                  <c:v> Your friends(s)</c:v>
                </c:pt>
              </c:strCache>
            </c:strRef>
          </c:tx>
          <c:spPr>
            <a:ln w="47625">
              <a:solidFill>
                <a:srgbClr val="EF3425"/>
              </a:solidFill>
            </a:ln>
          </c:spPr>
          <c:marker>
            <c:symbol val="none"/>
          </c:marker>
          <c:cat>
            <c:strRef>
              <c:f>'P19MULTI ME GRADE'!$C$7:$C$15</c:f>
              <c:strCache>
                <c:ptCount val="9"/>
                <c:pt idx="0">
                  <c:v>Grade 4</c:v>
                </c:pt>
                <c:pt idx="1">
                  <c:v>Grade 5</c:v>
                </c:pt>
                <c:pt idx="2">
                  <c:v>Grade 6</c:v>
                </c:pt>
                <c:pt idx="3">
                  <c:v>Grade 7</c:v>
                </c:pt>
                <c:pt idx="4">
                  <c:v>Grade 8</c:v>
                </c:pt>
                <c:pt idx="5">
                  <c:v>Grade 9</c:v>
                </c:pt>
                <c:pt idx="6">
                  <c:v>Grade 10</c:v>
                </c:pt>
                <c:pt idx="7">
                  <c:v>Grade 11</c:v>
                </c:pt>
                <c:pt idx="8">
                  <c:v>Grade 12</c:v>
                </c:pt>
              </c:strCache>
            </c:strRef>
          </c:cat>
          <c:val>
            <c:numRef>
              <c:f>'P19MULTI ME GRADE'!$H$7:$H$15</c:f>
              <c:numCache>
                <c:formatCode>General</c:formatCode>
                <c:ptCount val="9"/>
                <c:pt idx="0">
                  <c:v>6</c:v>
                </c:pt>
                <c:pt idx="1">
                  <c:v>4</c:v>
                </c:pt>
                <c:pt idx="2">
                  <c:v>18</c:v>
                </c:pt>
                <c:pt idx="3">
                  <c:v>5</c:v>
                </c:pt>
                <c:pt idx="4">
                  <c:v>22</c:v>
                </c:pt>
                <c:pt idx="5">
                  <c:v>24</c:v>
                </c:pt>
                <c:pt idx="6">
                  <c:v>18</c:v>
                </c:pt>
                <c:pt idx="7">
                  <c:v>21</c:v>
                </c:pt>
                <c:pt idx="8">
                  <c:v>8</c:v>
                </c:pt>
              </c:numCache>
            </c:numRef>
          </c:val>
          <c:smooth val="0"/>
        </c:ser>
        <c:dLbls>
          <c:showLegendKey val="0"/>
          <c:showVal val="0"/>
          <c:showCatName val="0"/>
          <c:showSerName val="0"/>
          <c:showPercent val="0"/>
          <c:showBubbleSize val="0"/>
        </c:dLbls>
        <c:marker val="1"/>
        <c:smooth val="0"/>
        <c:axId val="179816704"/>
        <c:axId val="179818496"/>
      </c:lineChart>
      <c:catAx>
        <c:axId val="179816704"/>
        <c:scaling>
          <c:orientation val="minMax"/>
        </c:scaling>
        <c:delete val="0"/>
        <c:axPos val="b"/>
        <c:numFmt formatCode="General" sourceLinked="0"/>
        <c:majorTickMark val="out"/>
        <c:minorTickMark val="none"/>
        <c:tickLblPos val="nextTo"/>
        <c:txPr>
          <a:bodyPr/>
          <a:lstStyle/>
          <a:p>
            <a:pPr>
              <a:defRPr sz="1800"/>
            </a:pPr>
            <a:endParaRPr lang="en-US"/>
          </a:p>
        </c:txPr>
        <c:crossAx val="179818496"/>
        <c:crosses val="autoZero"/>
        <c:auto val="1"/>
        <c:lblAlgn val="ctr"/>
        <c:lblOffset val="100"/>
        <c:noMultiLvlLbl val="0"/>
      </c:catAx>
      <c:valAx>
        <c:axId val="179818496"/>
        <c:scaling>
          <c:orientation val="minMax"/>
        </c:scaling>
        <c:delete val="1"/>
        <c:axPos val="l"/>
        <c:majorGridlines/>
        <c:numFmt formatCode="General" sourceLinked="1"/>
        <c:majorTickMark val="out"/>
        <c:minorTickMark val="none"/>
        <c:tickLblPos val="none"/>
        <c:crossAx val="179816704"/>
        <c:crosses val="autoZero"/>
        <c:crossBetween val="between"/>
      </c:valAx>
      <c:spPr>
        <a:noFill/>
        <a:ln>
          <a:noFill/>
        </a:ln>
      </c:spPr>
    </c:plotArea>
    <c:legend>
      <c:legendPos val="r"/>
      <c:layout>
        <c:manualLayout>
          <c:xMode val="edge"/>
          <c:yMode val="edge"/>
          <c:x val="0.6903562326448337"/>
          <c:y val="4.4188980390960503E-2"/>
          <c:w val="0.30144864844949482"/>
          <c:h val="0.34350767977345675"/>
        </c:manualLayout>
      </c:layout>
      <c:overlay val="0"/>
      <c:txPr>
        <a:bodyPr/>
        <a:lstStyle/>
        <a:p>
          <a:pPr>
            <a:defRPr sz="1600" b="1"/>
          </a:pPr>
          <a:endParaRPr lang="en-US"/>
        </a:p>
      </c:txPr>
    </c:legend>
    <c:plotVisOnly val="1"/>
    <c:dispBlanksAs val="zero"/>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How often do the teachers or other adults at school try to put a stop to it when a student is being bullied at school</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numFmt formatCode="0.0%" sourceLinked="0"/>
            <c:txPr>
              <a:bodyPr/>
              <a:lstStyle/>
              <a:p>
                <a:pPr>
                  <a:defRPr sz="1400" b="1"/>
                </a:pPr>
                <a:endParaRPr lang="en-US"/>
              </a:p>
            </c:txPr>
            <c:showLegendKey val="0"/>
            <c:showVal val="0"/>
            <c:showCatName val="1"/>
            <c:showSerName val="0"/>
            <c:showPercent val="1"/>
            <c:showBubbleSize val="0"/>
            <c:showLeaderLines val="0"/>
          </c:dLbls>
          <c:cat>
            <c:strRef>
              <c:f>student!$F$441:$F$446</c:f>
              <c:strCache>
                <c:ptCount val="6"/>
                <c:pt idx="0">
                  <c:v>Almost never</c:v>
                </c:pt>
                <c:pt idx="1">
                  <c:v>Once in a while</c:v>
                </c:pt>
                <c:pt idx="2">
                  <c:v>Sometimes</c:v>
                </c:pt>
                <c:pt idx="3">
                  <c:v>Often</c:v>
                </c:pt>
                <c:pt idx="4">
                  <c:v>Almost always</c:v>
                </c:pt>
                <c:pt idx="5">
                  <c:v>N/A</c:v>
                </c:pt>
              </c:strCache>
            </c:strRef>
          </c:cat>
          <c:val>
            <c:numRef>
              <c:f>student!$G$441:$G$446</c:f>
              <c:numCache>
                <c:formatCode>General</c:formatCode>
                <c:ptCount val="6"/>
                <c:pt idx="0">
                  <c:v>575</c:v>
                </c:pt>
                <c:pt idx="1">
                  <c:v>339</c:v>
                </c:pt>
                <c:pt idx="2">
                  <c:v>166</c:v>
                </c:pt>
                <c:pt idx="3">
                  <c:v>311</c:v>
                </c:pt>
                <c:pt idx="4">
                  <c:v>720</c:v>
                </c:pt>
                <c:pt idx="5">
                  <c:v>266</c:v>
                </c:pt>
              </c:numCache>
            </c:numRef>
          </c:val>
        </c:ser>
        <c:ser>
          <c:idx val="1"/>
          <c:order val="1"/>
          <c:explosion val="25"/>
          <c:cat>
            <c:strRef>
              <c:f>student!$F$441:$F$446</c:f>
              <c:strCache>
                <c:ptCount val="6"/>
                <c:pt idx="0">
                  <c:v>Almost never</c:v>
                </c:pt>
                <c:pt idx="1">
                  <c:v>Once in a while</c:v>
                </c:pt>
                <c:pt idx="2">
                  <c:v>Sometimes</c:v>
                </c:pt>
                <c:pt idx="3">
                  <c:v>Often</c:v>
                </c:pt>
                <c:pt idx="4">
                  <c:v>Almost always</c:v>
                </c:pt>
                <c:pt idx="5">
                  <c:v>N/A</c:v>
                </c:pt>
              </c:strCache>
            </c:strRef>
          </c:cat>
          <c:val>
            <c:numRef>
              <c:f>student!$H$441:$H$446</c:f>
              <c:numCache>
                <c:formatCode>0.00</c:formatCode>
                <c:ptCount val="6"/>
                <c:pt idx="0">
                  <c:v>24.19015565839296</c:v>
                </c:pt>
                <c:pt idx="1">
                  <c:v>14.261674379469934</c:v>
                </c:pt>
                <c:pt idx="2">
                  <c:v>6.983592763988228</c:v>
                </c:pt>
                <c:pt idx="3">
                  <c:v>13.083718973496003</c:v>
                </c:pt>
                <c:pt idx="4">
                  <c:v>30.290281867900717</c:v>
                </c:pt>
                <c:pt idx="5">
                  <c:v>11.190576356752223</c:v>
                </c:pt>
              </c:numCache>
            </c:numRef>
          </c:val>
        </c:ser>
        <c:dLbls>
          <c:showLegendKey val="0"/>
          <c:showVal val="0"/>
          <c:showCatName val="1"/>
          <c:showSerName val="0"/>
          <c:showPercent val="1"/>
          <c:showBubbleSize val="0"/>
          <c:showLeaderLines val="0"/>
        </c:dLbls>
      </c:pie3DChart>
    </c:plotArea>
    <c:plotVisOnly val="1"/>
    <c:dispBlanksAs val="zero"/>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How often do other students try to put a stop to it when a student is being bullied at school?</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numFmt formatCode="0.0%" sourceLinked="0"/>
            <c:txPr>
              <a:bodyPr/>
              <a:lstStyle/>
              <a:p>
                <a:pPr>
                  <a:defRPr sz="1400" b="1"/>
                </a:pPr>
                <a:endParaRPr lang="en-US"/>
              </a:p>
            </c:txPr>
            <c:showLegendKey val="0"/>
            <c:showVal val="0"/>
            <c:showCatName val="1"/>
            <c:showSerName val="0"/>
            <c:showPercent val="1"/>
            <c:showBubbleSize val="0"/>
            <c:showLeaderLines val="1"/>
          </c:dLbls>
          <c:cat>
            <c:strRef>
              <c:f>student!$F$458:$F$463</c:f>
              <c:strCache>
                <c:ptCount val="6"/>
                <c:pt idx="0">
                  <c:v>Almost never</c:v>
                </c:pt>
                <c:pt idx="1">
                  <c:v>Once in a while</c:v>
                </c:pt>
                <c:pt idx="2">
                  <c:v>Sometimes</c:v>
                </c:pt>
                <c:pt idx="3">
                  <c:v>Often</c:v>
                </c:pt>
                <c:pt idx="4">
                  <c:v>Almost always</c:v>
                </c:pt>
                <c:pt idx="5">
                  <c:v>N/A</c:v>
                </c:pt>
              </c:strCache>
            </c:strRef>
          </c:cat>
          <c:val>
            <c:numRef>
              <c:f>student!$H$458:$H$463</c:f>
              <c:numCache>
                <c:formatCode>_-* #,##0.00\ _L_e_k_ë_-;\-* #,##0.00\ _L_e_k_ë_-;_-* "-"??\ _L_e_k_ë_-;_-@_-</c:formatCode>
                <c:ptCount val="6"/>
                <c:pt idx="0">
                  <c:v>28.186790071518722</c:v>
                </c:pt>
                <c:pt idx="1">
                  <c:v>15.902397980647875</c:v>
                </c:pt>
                <c:pt idx="2">
                  <c:v>18.384518300378627</c:v>
                </c:pt>
                <c:pt idx="3">
                  <c:v>13.462347496844774</c:v>
                </c:pt>
                <c:pt idx="4">
                  <c:v>15.018931426167438</c:v>
                </c:pt>
                <c:pt idx="5">
                  <c:v>9.0450147244425683</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How do you usually react if you see or understand that a student your age is being bullied by other students</a:t>
            </a:r>
          </a:p>
        </c:rich>
      </c:tx>
      <c:layout/>
      <c:overlay val="0"/>
    </c:title>
    <c:autoTitleDeleted val="0"/>
    <c:plotArea>
      <c:layout/>
      <c:barChart>
        <c:barDir val="bar"/>
        <c:grouping val="clustered"/>
        <c:varyColors val="0"/>
        <c:ser>
          <c:idx val="0"/>
          <c:order val="0"/>
          <c:invertIfNegative val="0"/>
          <c:dLbls>
            <c:txPr>
              <a:bodyPr/>
              <a:lstStyle/>
              <a:p>
                <a:pPr>
                  <a:defRPr sz="1600" b="1"/>
                </a:pPr>
                <a:endParaRPr lang="en-US"/>
              </a:p>
            </c:txPr>
            <c:showLegendKey val="0"/>
            <c:showVal val="1"/>
            <c:showCatName val="0"/>
            <c:showSerName val="0"/>
            <c:showPercent val="0"/>
            <c:showBubbleSize val="0"/>
            <c:showLeaderLines val="0"/>
          </c:dLbls>
          <c:cat>
            <c:strRef>
              <c:f>Sheet1!$I$812:$I$818</c:f>
              <c:strCache>
                <c:ptCount val="7"/>
                <c:pt idx="0">
                  <c:v>I have never noticed that students my age have been bullied</c:v>
                </c:pt>
                <c:pt idx="1">
                  <c:v>I try to help the bullied student in one way or another</c:v>
                </c:pt>
                <c:pt idx="2">
                  <c:v>I don't do anything, but I think I ought to help the bullied student</c:v>
                </c:pt>
                <c:pt idx="3">
                  <c:v>N/A</c:v>
                </c:pt>
                <c:pt idx="4">
                  <c:v>I just watch what goes on</c:v>
                </c:pt>
                <c:pt idx="5">
                  <c:v>I take part in the bullying</c:v>
                </c:pt>
                <c:pt idx="6">
                  <c:v>I don't do anything, but I think the bullying is OK</c:v>
                </c:pt>
              </c:strCache>
            </c:strRef>
          </c:cat>
          <c:val>
            <c:numRef>
              <c:f>Sheet1!$J$812:$J$818</c:f>
              <c:numCache>
                <c:formatCode>####.0</c:formatCode>
                <c:ptCount val="7"/>
                <c:pt idx="0">
                  <c:v>40.597391670172485</c:v>
                </c:pt>
                <c:pt idx="1">
                  <c:v>34.286916281026507</c:v>
                </c:pt>
                <c:pt idx="2">
                  <c:v>12.494741270509056</c:v>
                </c:pt>
                <c:pt idx="3">
                  <c:v>4.5435422801851084</c:v>
                </c:pt>
                <c:pt idx="4">
                  <c:v>3.4497265460664757</c:v>
                </c:pt>
                <c:pt idx="5">
                  <c:v>2.440050483803109</c:v>
                </c:pt>
                <c:pt idx="6">
                  <c:v>2.1876314682372802</c:v>
                </c:pt>
              </c:numCache>
            </c:numRef>
          </c:val>
        </c:ser>
        <c:dLbls>
          <c:showLegendKey val="0"/>
          <c:showVal val="0"/>
          <c:showCatName val="0"/>
          <c:showSerName val="0"/>
          <c:showPercent val="0"/>
          <c:showBubbleSize val="0"/>
        </c:dLbls>
        <c:gapWidth val="150"/>
        <c:axId val="179586560"/>
        <c:axId val="179588096"/>
      </c:barChart>
      <c:catAx>
        <c:axId val="179586560"/>
        <c:scaling>
          <c:orientation val="minMax"/>
        </c:scaling>
        <c:delete val="0"/>
        <c:axPos val="l"/>
        <c:majorTickMark val="none"/>
        <c:minorTickMark val="none"/>
        <c:tickLblPos val="nextTo"/>
        <c:crossAx val="179588096"/>
        <c:crosses val="autoZero"/>
        <c:auto val="1"/>
        <c:lblAlgn val="ctr"/>
        <c:lblOffset val="100"/>
        <c:noMultiLvlLbl val="0"/>
      </c:catAx>
      <c:valAx>
        <c:axId val="179588096"/>
        <c:scaling>
          <c:orientation val="minMax"/>
        </c:scaling>
        <c:delete val="0"/>
        <c:axPos val="b"/>
        <c:majorGridlines/>
        <c:numFmt formatCode="####.0" sourceLinked="1"/>
        <c:majorTickMark val="none"/>
        <c:minorTickMark val="none"/>
        <c:tickLblPos val="nextTo"/>
        <c:crossAx val="179586560"/>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2800" b="1">
          <a:solidFill>
            <a:schemeClr val="tx1"/>
          </a:solidFil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numFmt formatCode="0.0%" sourceLinked="0"/>
            <c:txPr>
              <a:bodyPr/>
              <a:lstStyle/>
              <a:p>
                <a:pPr>
                  <a:defRPr sz="1400"/>
                </a:pPr>
                <a:endParaRPr lang="en-US"/>
              </a:p>
            </c:txPr>
            <c:showLegendKey val="0"/>
            <c:showVal val="0"/>
            <c:showCatName val="0"/>
            <c:showSerName val="0"/>
            <c:showPercent val="1"/>
            <c:showBubbleSize val="0"/>
            <c:showLeaderLines val="1"/>
          </c:dLbls>
          <c:cat>
            <c:strRef>
              <c:f>student!$E$377:$E$381</c:f>
              <c:strCache>
                <c:ptCount val="5"/>
                <c:pt idx="0">
                  <c:v>That is probably what he or she deserves</c:v>
                </c:pt>
                <c:pt idx="1">
                  <c:v>I don't feel much</c:v>
                </c:pt>
                <c:pt idx="2">
                  <c:v>I feel a bit sorry for him or her</c:v>
                </c:pt>
                <c:pt idx="3">
                  <c:v>I feel sorry for him or her and want to help him or her</c:v>
                </c:pt>
                <c:pt idx="4">
                  <c:v>N/A</c:v>
                </c:pt>
              </c:strCache>
            </c:strRef>
          </c:cat>
          <c:val>
            <c:numRef>
              <c:f>student!$G$377:$G$381</c:f>
              <c:numCache>
                <c:formatCode>####.0</c:formatCode>
                <c:ptCount val="5"/>
                <c:pt idx="0">
                  <c:v>11.274716028607489</c:v>
                </c:pt>
                <c:pt idx="1">
                  <c:v>5.4690786705931904</c:v>
                </c:pt>
                <c:pt idx="2">
                  <c:v>15.397559949516209</c:v>
                </c:pt>
                <c:pt idx="3">
                  <c:v>63.819941102229642</c:v>
                </c:pt>
                <c:pt idx="4">
                  <c:v>4.0387042490534286</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735640857392825"/>
          <c:y val="0.19458661417322839"/>
          <c:w val="0.31717665500145914"/>
          <c:h val="0.53018161036322164"/>
        </c:manualLayout>
      </c:layout>
      <c:overlay val="0"/>
      <c:txPr>
        <a:bodyPr/>
        <a:lstStyle/>
        <a:p>
          <a:pPr>
            <a:defRPr sz="1400"/>
          </a:pPr>
          <a:endParaRPr lang="en-US"/>
        </a:p>
      </c:txPr>
    </c:legend>
    <c:plotVisOnly val="1"/>
    <c:dispBlanksAs val="zero"/>
    <c:showDLblsOverMax val="0"/>
  </c:chart>
  <c:txPr>
    <a:bodyPr/>
    <a:lstStyle/>
    <a:p>
      <a:pPr>
        <a:defRPr sz="800">
          <a:latin typeface="Book Antiqua" panose="02040602050305030304" pitchFamily="18"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invertIfNegative val="0"/>
          <c:cat>
            <c:strRef>
              <c:f>teacher!$D$136:$D$142</c:f>
              <c:strCache>
                <c:ptCount val="7"/>
                <c:pt idx="0">
                  <c:v> Expelled from school</c:v>
                </c:pt>
                <c:pt idx="1">
                  <c:v>Reassigned to an alternative School</c:v>
                </c:pt>
                <c:pt idx="2">
                  <c:v>Suspended from school</c:v>
                </c:pt>
                <c:pt idx="3">
                  <c:v>Referred to legal authorities</c:v>
                </c:pt>
                <c:pt idx="4">
                  <c:v> Not allowed to participate in extracurricular activities or Interscholastic sports?</c:v>
                </c:pt>
                <c:pt idx="5">
                  <c:v> Referred to a school counselor (psychologist, social worker)</c:v>
                </c:pt>
                <c:pt idx="6">
                  <c:v>Referred to a school Administrator</c:v>
                </c:pt>
              </c:strCache>
            </c:strRef>
          </c:cat>
          <c:val>
            <c:numRef>
              <c:f>teacher!$G$136:$G$142</c:f>
              <c:numCache>
                <c:formatCode>0%</c:formatCode>
                <c:ptCount val="7"/>
                <c:pt idx="0">
                  <c:v>2.8217821782178215E-2</c:v>
                </c:pt>
                <c:pt idx="1">
                  <c:v>3.5643564356435647E-2</c:v>
                </c:pt>
                <c:pt idx="2">
                  <c:v>6.6336633663366423E-2</c:v>
                </c:pt>
                <c:pt idx="3">
                  <c:v>8.0198019801980186E-2</c:v>
                </c:pt>
                <c:pt idx="4">
                  <c:v>0.1064356435643566</c:v>
                </c:pt>
                <c:pt idx="5">
                  <c:v>0.49851485148514918</c:v>
                </c:pt>
                <c:pt idx="6">
                  <c:v>0.62920792079207921</c:v>
                </c:pt>
              </c:numCache>
            </c:numRef>
          </c:val>
        </c:ser>
        <c:dLbls>
          <c:showLegendKey val="0"/>
          <c:showVal val="1"/>
          <c:showCatName val="0"/>
          <c:showSerName val="0"/>
          <c:showPercent val="0"/>
          <c:showBubbleSize val="0"/>
        </c:dLbls>
        <c:gapWidth val="150"/>
        <c:overlap val="-25"/>
        <c:axId val="179870720"/>
        <c:axId val="179880704"/>
      </c:barChart>
      <c:catAx>
        <c:axId val="179870720"/>
        <c:scaling>
          <c:orientation val="minMax"/>
        </c:scaling>
        <c:delete val="0"/>
        <c:axPos val="l"/>
        <c:majorTickMark val="none"/>
        <c:minorTickMark val="none"/>
        <c:tickLblPos val="nextTo"/>
        <c:crossAx val="179880704"/>
        <c:crosses val="autoZero"/>
        <c:auto val="1"/>
        <c:lblAlgn val="ctr"/>
        <c:lblOffset val="100"/>
        <c:noMultiLvlLbl val="0"/>
      </c:catAx>
      <c:valAx>
        <c:axId val="179880704"/>
        <c:scaling>
          <c:orientation val="minMax"/>
        </c:scaling>
        <c:delete val="1"/>
        <c:axPos val="b"/>
        <c:numFmt formatCode="0%" sourceLinked="1"/>
        <c:majorTickMark val="out"/>
        <c:minorTickMark val="none"/>
        <c:tickLblPos val="none"/>
        <c:crossAx val="179870720"/>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en-US" sz="3600" b="1" i="0" u="none" strike="noStrike" baseline="0"/>
              <a:t>Have you ever had any training or attended a work-shop for any anti-bullying programmes?</a:t>
            </a:r>
            <a:endParaRPr lang="en-US" sz="3600"/>
          </a:p>
        </c:rich>
      </c:tx>
      <c:layout/>
      <c:overlay val="0"/>
    </c:title>
    <c:autoTitleDeleted val="0"/>
    <c:plotArea>
      <c:layout/>
      <c:pieChart>
        <c:varyColors val="1"/>
        <c:ser>
          <c:idx val="0"/>
          <c:order val="0"/>
          <c:explosion val="25"/>
          <c:dLbls>
            <c:dLbl>
              <c:idx val="0"/>
              <c:layout>
                <c:manualLayout>
                  <c:x val="-5.625669480572891E-2"/>
                  <c:y val="0.12220187189934255"/>
                </c:manualLayout>
              </c:layout>
              <c:tx>
                <c:rich>
                  <a:bodyPr/>
                  <a:lstStyle/>
                  <a:p>
                    <a:r>
                      <a:rPr lang="en-US" sz="1800" b="1" dirty="0" smtClean="0"/>
                      <a:t>Yes
23%</a:t>
                    </a:r>
                    <a:endParaRPr lang="en-US" b="1" dirty="0"/>
                  </a:p>
                </c:rich>
              </c:tx>
              <c:showLegendKey val="0"/>
              <c:showVal val="0"/>
              <c:showCatName val="1"/>
              <c:showSerName val="0"/>
              <c:showPercent val="1"/>
              <c:showBubbleSize val="0"/>
            </c:dLbl>
            <c:dLbl>
              <c:idx val="1"/>
              <c:layout>
                <c:manualLayout>
                  <c:x val="6.6475042915944735E-2"/>
                  <c:y val="-0.15098271246678618"/>
                </c:manualLayout>
              </c:layout>
              <c:tx>
                <c:rich>
                  <a:bodyPr/>
                  <a:lstStyle/>
                  <a:p>
                    <a:r>
                      <a:rPr lang="en-US" sz="1800" b="1" dirty="0" smtClean="0"/>
                      <a:t>No</a:t>
                    </a:r>
                    <a:r>
                      <a:rPr lang="en-US" sz="1800" b="1" dirty="0"/>
                      <a:t>
77%</a:t>
                    </a:r>
                    <a:endParaRPr lang="en-US" b="1" dirty="0"/>
                  </a:p>
                </c:rich>
              </c:tx>
              <c:showLegendKey val="0"/>
              <c:showVal val="0"/>
              <c:showCatName val="1"/>
              <c:showSerName val="0"/>
              <c:showPercent val="1"/>
              <c:showBubbleSize val="0"/>
            </c:dLbl>
            <c:txPr>
              <a:bodyPr/>
              <a:lstStyle/>
              <a:p>
                <a:pPr>
                  <a:defRPr sz="1800"/>
                </a:pPr>
                <a:endParaRPr lang="en-US"/>
              </a:p>
            </c:txPr>
            <c:showLegendKey val="0"/>
            <c:showVal val="0"/>
            <c:showCatName val="1"/>
            <c:showSerName val="0"/>
            <c:showPercent val="1"/>
            <c:showBubbleSize val="0"/>
            <c:showLeaderLines val="1"/>
          </c:dLbls>
          <c:cat>
            <c:strRef>
              <c:f>teacher!$D$159:$D$160</c:f>
              <c:strCache>
                <c:ptCount val="2"/>
                <c:pt idx="0">
                  <c:v>Yes</c:v>
                </c:pt>
                <c:pt idx="1">
                  <c:v>Jo</c:v>
                </c:pt>
              </c:strCache>
            </c:strRef>
          </c:cat>
          <c:val>
            <c:numRef>
              <c:f>teacher!$G$159:$G$160</c:f>
              <c:numCache>
                <c:formatCode>####.0</c:formatCode>
                <c:ptCount val="2"/>
                <c:pt idx="0">
                  <c:v>22.752808988764027</c:v>
                </c:pt>
                <c:pt idx="1">
                  <c:v>77.247191011236026</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invertIfNegative val="0"/>
          <c:dLbls>
            <c:txPr>
              <a:bodyPr/>
              <a:lstStyle/>
              <a:p>
                <a:pPr>
                  <a:defRPr sz="1600" b="1"/>
                </a:pPr>
                <a:endParaRPr lang="en-US"/>
              </a:p>
            </c:txPr>
            <c:showLegendKey val="0"/>
            <c:showVal val="1"/>
            <c:showCatName val="0"/>
            <c:showSerName val="0"/>
            <c:showPercent val="0"/>
            <c:showBubbleSize val="0"/>
            <c:showLeaderLines val="0"/>
          </c:dLbls>
          <c:cat>
            <c:strRef>
              <c:f>teacher!$D$167:$D$172</c:f>
              <c:strCache>
                <c:ptCount val="6"/>
                <c:pt idx="0">
                  <c:v>Strongly disagree</c:v>
                </c:pt>
                <c:pt idx="1">
                  <c:v>Disagree</c:v>
                </c:pt>
                <c:pt idx="2">
                  <c:v>Partly agree</c:v>
                </c:pt>
                <c:pt idx="3">
                  <c:v>Agree</c:v>
                </c:pt>
                <c:pt idx="4">
                  <c:v>Strongly agree</c:v>
                </c:pt>
                <c:pt idx="5">
                  <c:v>Don’t know</c:v>
                </c:pt>
              </c:strCache>
            </c:strRef>
          </c:cat>
          <c:val>
            <c:numRef>
              <c:f>teacher!$G$167:$G$172</c:f>
              <c:numCache>
                <c:formatCode>####.0</c:formatCode>
                <c:ptCount val="6"/>
                <c:pt idx="0">
                  <c:v>1.4325842696629214</c:v>
                </c:pt>
                <c:pt idx="1">
                  <c:v>1.3764044943820224</c:v>
                </c:pt>
                <c:pt idx="2">
                  <c:v>6.8258426966292065</c:v>
                </c:pt>
                <c:pt idx="3">
                  <c:v>35.75842696629207</c:v>
                </c:pt>
                <c:pt idx="4">
                  <c:v>50.75842696629207</c:v>
                </c:pt>
                <c:pt idx="5">
                  <c:v>3.8483146067415777</c:v>
                </c:pt>
              </c:numCache>
            </c:numRef>
          </c:val>
        </c:ser>
        <c:dLbls>
          <c:showLegendKey val="0"/>
          <c:showVal val="1"/>
          <c:showCatName val="0"/>
          <c:showSerName val="0"/>
          <c:showPercent val="0"/>
          <c:showBubbleSize val="0"/>
        </c:dLbls>
        <c:gapWidth val="150"/>
        <c:overlap val="-25"/>
        <c:axId val="180206976"/>
        <c:axId val="180218112"/>
      </c:barChart>
      <c:catAx>
        <c:axId val="180206976"/>
        <c:scaling>
          <c:orientation val="minMax"/>
        </c:scaling>
        <c:delete val="0"/>
        <c:axPos val="l"/>
        <c:majorTickMark val="none"/>
        <c:minorTickMark val="none"/>
        <c:tickLblPos val="nextTo"/>
        <c:txPr>
          <a:bodyPr/>
          <a:lstStyle/>
          <a:p>
            <a:pPr>
              <a:defRPr sz="1600"/>
            </a:pPr>
            <a:endParaRPr lang="en-US"/>
          </a:p>
        </c:txPr>
        <c:crossAx val="180218112"/>
        <c:crosses val="autoZero"/>
        <c:auto val="1"/>
        <c:lblAlgn val="ctr"/>
        <c:lblOffset val="100"/>
        <c:noMultiLvlLbl val="0"/>
      </c:catAx>
      <c:valAx>
        <c:axId val="180218112"/>
        <c:scaling>
          <c:orientation val="minMax"/>
        </c:scaling>
        <c:delete val="1"/>
        <c:axPos val="b"/>
        <c:numFmt formatCode="####.0" sourceLinked="1"/>
        <c:majorTickMark val="none"/>
        <c:minorTickMark val="none"/>
        <c:tickLblPos val="none"/>
        <c:crossAx val="180206976"/>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invertIfNegative val="0"/>
          <c:cat>
            <c:strRef>
              <c:f>teacher!$D$203:$D$223</c:f>
              <c:strCache>
                <c:ptCount val="21"/>
                <c:pt idx="0">
                  <c:v>Q22_9 Other (specify)</c:v>
                </c:pt>
                <c:pt idx="1">
                  <c:v>Q22_17 Other Individual</c:v>
                </c:pt>
                <c:pt idx="2">
                  <c:v>Q22_21 Other (specify)</c:v>
                </c:pt>
                <c:pt idx="3">
                  <c:v>Q22_12 Other (specify)</c:v>
                </c:pt>
                <c:pt idx="4">
                  <c:v>Q22_4 Other schooll (specify)</c:v>
                </c:pt>
                <c:pt idx="5">
                  <c:v>Q22_20 Have parents participate directly in school anti- bullying program(s)</c:v>
                </c:pt>
                <c:pt idx="6">
                  <c:v>Q22_19 Invite parents to school for presentations, seminars, etc.</c:v>
                </c:pt>
                <c:pt idx="7">
                  <c:v>Q22_10 Involvement of students in anti-bullying committee</c:v>
                </c:pt>
                <c:pt idx="8">
                  <c:v>Q22_18 Provide information to parents (eg. Newsletters, literature)</c:v>
                </c:pt>
                <c:pt idx="9">
                  <c:v>Q22_2 Staff training related to bullying</c:v>
                </c:pt>
                <c:pt idx="10">
                  <c:v>Q22_6 Use of anti-bullying curriculum materials (e.g., videos, books)</c:v>
                </c:pt>
                <c:pt idx="11">
                  <c:v>Q22_16 Group counseling for students who have been victimized</c:v>
                </c:pt>
                <c:pt idx="12">
                  <c:v>Q22_3 Reorganizing physical space (e.g. classrooms, playground) to reduce potential of bullying</c:v>
                </c:pt>
                <c:pt idx="13">
                  <c:v>Q22_15 Group counseling for students who have bullied</c:v>
                </c:pt>
                <c:pt idx="14">
                  <c:v>Q22_8 Development and posting of class rules</c:v>
                </c:pt>
                <c:pt idx="15">
                  <c:v>Q22_7 Class exercises such as role plays, writing assignments</c:v>
                </c:pt>
                <c:pt idx="16">
                  <c:v>Q22_11 Student-led activities (e.g., presentations, conferences)</c:v>
                </c:pt>
                <c:pt idx="17">
                  <c:v>Q22_14  Individual counseling for students who have bullied</c:v>
                </c:pt>
                <c:pt idx="18">
                  <c:v>Q22_13  Individual counseling for students who have been victimized</c:v>
                </c:pt>
                <c:pt idx="19">
                  <c:v>Q22_5  Regular classroom discussion on topics surrounding bullying</c:v>
                </c:pt>
                <c:pt idx="20">
                  <c:v>Q22_1 Effective supervision of students outside classrooms</c:v>
                </c:pt>
              </c:strCache>
            </c:strRef>
          </c:cat>
          <c:val>
            <c:numRef>
              <c:f>teacher!$G$203:$G$223</c:f>
              <c:numCache>
                <c:formatCode>0.0%</c:formatCode>
                <c:ptCount val="21"/>
                <c:pt idx="0">
                  <c:v>1.1722565939433443E-2</c:v>
                </c:pt>
                <c:pt idx="1">
                  <c:v>1.2699446434386192E-2</c:v>
                </c:pt>
                <c:pt idx="2">
                  <c:v>1.4001953760989904E-2</c:v>
                </c:pt>
                <c:pt idx="3">
                  <c:v>1.4653207424291732E-2</c:v>
                </c:pt>
                <c:pt idx="4">
                  <c:v>2.4422012373819638E-2</c:v>
                </c:pt>
                <c:pt idx="5">
                  <c:v>0.26538586779550705</c:v>
                </c:pt>
                <c:pt idx="6">
                  <c:v>0.30543796808857082</c:v>
                </c:pt>
                <c:pt idx="7">
                  <c:v>0.31846304135460862</c:v>
                </c:pt>
                <c:pt idx="8">
                  <c:v>0.33507000976880597</c:v>
                </c:pt>
                <c:pt idx="9">
                  <c:v>0.350374470856399</c:v>
                </c:pt>
                <c:pt idx="10">
                  <c:v>0.43047867144252766</c:v>
                </c:pt>
                <c:pt idx="11">
                  <c:v>0.43373493975903632</c:v>
                </c:pt>
                <c:pt idx="12">
                  <c:v>0.46076196678606318</c:v>
                </c:pt>
                <c:pt idx="13">
                  <c:v>0.46532074242917632</c:v>
                </c:pt>
                <c:pt idx="14">
                  <c:v>0.47150765223054381</c:v>
                </c:pt>
                <c:pt idx="15">
                  <c:v>0.4718332790621948</c:v>
                </c:pt>
                <c:pt idx="16">
                  <c:v>0.49690654509931687</c:v>
                </c:pt>
                <c:pt idx="17">
                  <c:v>0.49918593292087343</c:v>
                </c:pt>
                <c:pt idx="18">
                  <c:v>0.5232823184630413</c:v>
                </c:pt>
                <c:pt idx="19">
                  <c:v>0.59980462390100941</c:v>
                </c:pt>
                <c:pt idx="20">
                  <c:v>0.9332464995115598</c:v>
                </c:pt>
              </c:numCache>
            </c:numRef>
          </c:val>
        </c:ser>
        <c:dLbls>
          <c:showLegendKey val="0"/>
          <c:showVal val="1"/>
          <c:showCatName val="0"/>
          <c:showSerName val="0"/>
          <c:showPercent val="0"/>
          <c:showBubbleSize val="0"/>
        </c:dLbls>
        <c:gapWidth val="150"/>
        <c:overlap val="-25"/>
        <c:axId val="179679616"/>
        <c:axId val="179681152"/>
      </c:barChart>
      <c:catAx>
        <c:axId val="179679616"/>
        <c:scaling>
          <c:orientation val="minMax"/>
        </c:scaling>
        <c:delete val="0"/>
        <c:axPos val="l"/>
        <c:majorTickMark val="none"/>
        <c:minorTickMark val="none"/>
        <c:tickLblPos val="nextTo"/>
        <c:txPr>
          <a:bodyPr/>
          <a:lstStyle/>
          <a:p>
            <a:pPr>
              <a:defRPr sz="1000"/>
            </a:pPr>
            <a:endParaRPr lang="en-US"/>
          </a:p>
        </c:txPr>
        <c:crossAx val="179681152"/>
        <c:crosses val="autoZero"/>
        <c:auto val="1"/>
        <c:lblAlgn val="ctr"/>
        <c:lblOffset val="100"/>
        <c:noMultiLvlLbl val="0"/>
      </c:catAx>
      <c:valAx>
        <c:axId val="179681152"/>
        <c:scaling>
          <c:orientation val="minMax"/>
        </c:scaling>
        <c:delete val="1"/>
        <c:axPos val="b"/>
        <c:numFmt formatCode="0.0%" sourceLinked="1"/>
        <c:majorTickMark val="out"/>
        <c:minorTickMark val="none"/>
        <c:tickLblPos val="none"/>
        <c:crossAx val="179679616"/>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invertIfNegative val="0"/>
          <c:cat>
            <c:strRef>
              <c:f>teacher!$D$233:$D$240</c:f>
              <c:strCache>
                <c:ptCount val="8"/>
                <c:pt idx="0">
                  <c:v>Q23_8  Adults are sometimes justified in using violence for children’s own sake</c:v>
                </c:pt>
                <c:pt idx="1">
                  <c:v>Q23_6 School is not responsible for teaching students how to resolve conflicts</c:v>
                </c:pt>
                <c:pt idx="2">
                  <c:v>Q23_7 Grouping children by ethnicity, gender, religion in schools provides them with a safe space</c:v>
                </c:pt>
                <c:pt idx="3">
                  <c:v>Q23_5 Some social groups are less immune to extremism</c:v>
                </c:pt>
                <c:pt idx="4">
                  <c:v>Q23_4 Teachers should express their beliefs freely to students</c:v>
                </c:pt>
                <c:pt idx="5">
                  <c:v>Q23_3 There is no natural hierarchy between different social groups</c:v>
                </c:pt>
                <c:pt idx="6">
                  <c:v>Q23_1  Violence can never be justified</c:v>
                </c:pt>
                <c:pt idx="7">
                  <c:v>Q23_2 Dialogue and negotiation is the best way for conflict resolution</c:v>
                </c:pt>
              </c:strCache>
            </c:strRef>
          </c:cat>
          <c:val>
            <c:numRef>
              <c:f>teacher!$G$233:$G$240</c:f>
              <c:numCache>
                <c:formatCode>0.0%</c:formatCode>
                <c:ptCount val="8"/>
                <c:pt idx="0">
                  <c:v>7.4568050924522719E-2</c:v>
                </c:pt>
                <c:pt idx="1">
                  <c:v>8.6086692937253725E-2</c:v>
                </c:pt>
                <c:pt idx="2">
                  <c:v>0.14731736889966693</c:v>
                </c:pt>
                <c:pt idx="3">
                  <c:v>0.42831160957866093</c:v>
                </c:pt>
                <c:pt idx="4">
                  <c:v>0.43437405274325613</c:v>
                </c:pt>
                <c:pt idx="5">
                  <c:v>0.54167929675659465</c:v>
                </c:pt>
                <c:pt idx="6">
                  <c:v>0.90572900879054263</c:v>
                </c:pt>
                <c:pt idx="7">
                  <c:v>0.9414974234616551</c:v>
                </c:pt>
              </c:numCache>
            </c:numRef>
          </c:val>
        </c:ser>
        <c:dLbls>
          <c:showLegendKey val="0"/>
          <c:showVal val="1"/>
          <c:showCatName val="0"/>
          <c:showSerName val="0"/>
          <c:showPercent val="0"/>
          <c:showBubbleSize val="0"/>
        </c:dLbls>
        <c:gapWidth val="150"/>
        <c:overlap val="-25"/>
        <c:axId val="179934336"/>
        <c:axId val="179935872"/>
      </c:barChart>
      <c:catAx>
        <c:axId val="179934336"/>
        <c:scaling>
          <c:orientation val="minMax"/>
        </c:scaling>
        <c:delete val="0"/>
        <c:axPos val="l"/>
        <c:majorTickMark val="none"/>
        <c:minorTickMark val="none"/>
        <c:tickLblPos val="nextTo"/>
        <c:txPr>
          <a:bodyPr/>
          <a:lstStyle/>
          <a:p>
            <a:pPr>
              <a:defRPr sz="1400"/>
            </a:pPr>
            <a:endParaRPr lang="en-US"/>
          </a:p>
        </c:txPr>
        <c:crossAx val="179935872"/>
        <c:crosses val="autoZero"/>
        <c:auto val="1"/>
        <c:lblAlgn val="ctr"/>
        <c:lblOffset val="100"/>
        <c:noMultiLvlLbl val="0"/>
      </c:catAx>
      <c:valAx>
        <c:axId val="179935872"/>
        <c:scaling>
          <c:orientation val="minMax"/>
        </c:scaling>
        <c:delete val="1"/>
        <c:axPos val="b"/>
        <c:numFmt formatCode="0.0%" sourceLinked="1"/>
        <c:majorTickMark val="out"/>
        <c:minorTickMark val="none"/>
        <c:tickLblPos val="none"/>
        <c:crossAx val="179934336"/>
        <c:crosses val="autoZero"/>
        <c:crossBetween val="between"/>
      </c:valAx>
    </c:plotArea>
    <c:plotVisOnly val="1"/>
    <c:dispBlanksAs val="gap"/>
    <c:showDLblsOverMax val="0"/>
  </c:chart>
  <c:txPr>
    <a:bodyPr/>
    <a:lstStyle/>
    <a:p>
      <a:pPr>
        <a:defRPr sz="800">
          <a:latin typeface="Book Antiqua" panose="02040602050305030304" pitchFamily="18"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teacher!$D$288:$D$293</c:f>
              <c:strCache>
                <c:ptCount val="6"/>
                <c:pt idx="0">
                  <c:v>Teachers use of extremis or “hate” terms</c:v>
                </c:pt>
                <c:pt idx="1">
                  <c:v> Teacher voicing opinions drawn from extremist ideologies and narratives</c:v>
                </c:pt>
                <c:pt idx="2">
                  <c:v>Pupils voicing opinions drawn from extremist ideologies and narratives</c:v>
                </c:pt>
                <c:pt idx="3">
                  <c:v>Pupils accessing extremist material online, including through social networking sites</c:v>
                </c:pt>
                <c:pt idx="4">
                  <c:v>Graffiti symbols, writing or art work promoting extremist messages or images</c:v>
                </c:pt>
                <c:pt idx="5">
                  <c:v>Students use of extremist or ‘hate’ terms</c:v>
                </c:pt>
              </c:strCache>
            </c:strRef>
          </c:cat>
          <c:val>
            <c:numRef>
              <c:f>teacher!$F$288:$F$293</c:f>
              <c:numCache>
                <c:formatCode>0%</c:formatCode>
                <c:ptCount val="6"/>
                <c:pt idx="0">
                  <c:v>0.12000000000000002</c:v>
                </c:pt>
                <c:pt idx="1">
                  <c:v>0.12000000000000002</c:v>
                </c:pt>
                <c:pt idx="2">
                  <c:v>0.16</c:v>
                </c:pt>
                <c:pt idx="3">
                  <c:v>0.18000000000000024</c:v>
                </c:pt>
                <c:pt idx="4">
                  <c:v>0.19</c:v>
                </c:pt>
                <c:pt idx="5">
                  <c:v>0.22</c:v>
                </c:pt>
              </c:numCache>
            </c:numRef>
          </c:val>
        </c:ser>
        <c:dLbls>
          <c:showLegendKey val="0"/>
          <c:showVal val="0"/>
          <c:showCatName val="0"/>
          <c:showSerName val="0"/>
          <c:showPercent val="0"/>
          <c:showBubbleSize val="0"/>
        </c:dLbls>
        <c:gapWidth val="150"/>
        <c:axId val="179957120"/>
        <c:axId val="180102272"/>
      </c:barChart>
      <c:catAx>
        <c:axId val="179957120"/>
        <c:scaling>
          <c:orientation val="minMax"/>
        </c:scaling>
        <c:delete val="0"/>
        <c:axPos val="l"/>
        <c:majorTickMark val="out"/>
        <c:minorTickMark val="none"/>
        <c:tickLblPos val="nextTo"/>
        <c:crossAx val="180102272"/>
        <c:crosses val="autoZero"/>
        <c:auto val="1"/>
        <c:lblAlgn val="ctr"/>
        <c:lblOffset val="100"/>
        <c:noMultiLvlLbl val="0"/>
      </c:catAx>
      <c:valAx>
        <c:axId val="180102272"/>
        <c:scaling>
          <c:orientation val="minMax"/>
        </c:scaling>
        <c:delete val="1"/>
        <c:axPos val="b"/>
        <c:majorGridlines/>
        <c:numFmt formatCode="0%" sourceLinked="1"/>
        <c:majorTickMark val="out"/>
        <c:minorTickMark val="none"/>
        <c:tickLblPos val="none"/>
        <c:crossAx val="179957120"/>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invertIfNegative val="0"/>
          <c:cat>
            <c:strRef>
              <c:f>teacher!$D$306:$D$316</c:f>
              <c:strCache>
                <c:ptCount val="11"/>
                <c:pt idx="0">
                  <c:v>Q27_6 Promoting  atheism as equally valuable life choice</c:v>
                </c:pt>
                <c:pt idx="1">
                  <c:v>Q27_5 Religious education (teaching of a particular religion and its varied aspects: its beliefs, doctrines, rituals, customs, rites)</c:v>
                </c:pt>
                <c:pt idx="2">
                  <c:v>Q27_8  Challenge religion phobia, anti-Semitism, far-right ideologies and other prejudices.</c:v>
                </c:pt>
                <c:pt idx="3">
                  <c:v>Q27_7 Explore and promote diversity and shared values between and within communities</c:v>
                </c:pt>
                <c:pt idx="4">
                  <c:v>Q27_9 Support students to build ties with a diverse group of people in their local community and seek opportunities to link with other schools</c:v>
                </c:pt>
                <c:pt idx="5">
                  <c:v>Q27_10 Use restorative approaches to repair harm caused by division within school groups or following challenging incidents</c:v>
                </c:pt>
                <c:pt idx="6">
                  <c:v>Q27_3 Teaching about the different facets of violent extremism and other global issues</c:v>
                </c:pt>
                <c:pt idx="7">
                  <c:v>Q27_2 Teaching about stereotypes, prejudices and preconceptions and their impact</c:v>
                </c:pt>
                <c:pt idx="8">
                  <c:v>Q27_11Informing parents and teachers to recognize early signs of extremisation and radicalization</c:v>
                </c:pt>
                <c:pt idx="9">
                  <c:v>Q27_4 Teaching students conflict resolution techniques including mediation</c:v>
                </c:pt>
                <c:pt idx="10">
                  <c:v>Q27_1 Discussing with students violent extremism  and its consequences</c:v>
                </c:pt>
              </c:strCache>
            </c:strRef>
          </c:cat>
          <c:val>
            <c:numRef>
              <c:f>teacher!$G$306:$G$316</c:f>
              <c:numCache>
                <c:formatCode>0.0%</c:formatCode>
                <c:ptCount val="11"/>
                <c:pt idx="0">
                  <c:v>0.16441303011677968</c:v>
                </c:pt>
                <c:pt idx="1">
                  <c:v>0.18899815611555043</c:v>
                </c:pt>
                <c:pt idx="2">
                  <c:v>0.35371850030731455</c:v>
                </c:pt>
                <c:pt idx="3">
                  <c:v>0.51198524892440078</c:v>
                </c:pt>
                <c:pt idx="4">
                  <c:v>0.65642286416717965</c:v>
                </c:pt>
                <c:pt idx="5">
                  <c:v>0.68377381684081273</c:v>
                </c:pt>
                <c:pt idx="6">
                  <c:v>0.71235402581438234</c:v>
                </c:pt>
                <c:pt idx="7">
                  <c:v>0.76889981561155729</c:v>
                </c:pt>
                <c:pt idx="8">
                  <c:v>0.84572833435771444</c:v>
                </c:pt>
                <c:pt idx="9">
                  <c:v>0.87738168408113093</c:v>
                </c:pt>
                <c:pt idx="10">
                  <c:v>0.88506453595574586</c:v>
                </c:pt>
              </c:numCache>
            </c:numRef>
          </c:val>
        </c:ser>
        <c:dLbls>
          <c:showLegendKey val="0"/>
          <c:showVal val="1"/>
          <c:showCatName val="0"/>
          <c:showSerName val="0"/>
          <c:showPercent val="0"/>
          <c:showBubbleSize val="0"/>
        </c:dLbls>
        <c:gapWidth val="150"/>
        <c:overlap val="-25"/>
        <c:axId val="180139904"/>
        <c:axId val="180141440"/>
      </c:barChart>
      <c:catAx>
        <c:axId val="180139904"/>
        <c:scaling>
          <c:orientation val="minMax"/>
        </c:scaling>
        <c:delete val="0"/>
        <c:axPos val="l"/>
        <c:majorTickMark val="none"/>
        <c:minorTickMark val="none"/>
        <c:tickLblPos val="nextTo"/>
        <c:crossAx val="180141440"/>
        <c:crosses val="autoZero"/>
        <c:auto val="1"/>
        <c:lblAlgn val="ctr"/>
        <c:lblOffset val="100"/>
        <c:noMultiLvlLbl val="0"/>
      </c:catAx>
      <c:valAx>
        <c:axId val="180141440"/>
        <c:scaling>
          <c:orientation val="minMax"/>
        </c:scaling>
        <c:delete val="1"/>
        <c:axPos val="b"/>
        <c:numFmt formatCode="0.0%" sourceLinked="1"/>
        <c:majorTickMark val="out"/>
        <c:minorTickMark val="none"/>
        <c:tickLblPos val="none"/>
        <c:crossAx val="180139904"/>
        <c:crosses val="autoZero"/>
        <c:crossBetween val="between"/>
      </c:valAx>
    </c:plotArea>
    <c:plotVisOnly val="1"/>
    <c:dispBlanksAs val="gap"/>
    <c:showDLblsOverMax val="0"/>
  </c:chart>
  <c:txPr>
    <a:bodyPr/>
    <a:lstStyle/>
    <a:p>
      <a:pPr>
        <a:defRPr sz="1800">
          <a:latin typeface="Book Antiqua" panose="0204060205030503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Teacher by position</a:t>
            </a:r>
          </a:p>
        </c:rich>
      </c:tx>
      <c:layout/>
      <c:overlay val="0"/>
    </c:title>
    <c:autoTitleDeleted val="0"/>
    <c:plotArea>
      <c:layout/>
      <c:pieChart>
        <c:varyColors val="1"/>
        <c:ser>
          <c:idx val="0"/>
          <c:order val="0"/>
          <c:dLbls>
            <c:txPr>
              <a:bodyPr/>
              <a:lstStyle/>
              <a:p>
                <a:pPr>
                  <a:defRPr sz="1400" b="1"/>
                </a:pPr>
                <a:endParaRPr lang="en-US"/>
              </a:p>
            </c:txPr>
            <c:showLegendKey val="0"/>
            <c:showVal val="0"/>
            <c:showCatName val="0"/>
            <c:showSerName val="0"/>
            <c:showPercent val="1"/>
            <c:showBubbleSize val="0"/>
            <c:showLeaderLines val="1"/>
          </c:dLbls>
          <c:cat>
            <c:strRef>
              <c:f>Sheet1!$B$334:$B$337</c:f>
              <c:strCache>
                <c:ptCount val="4"/>
                <c:pt idx="0">
                  <c:v>School Director</c:v>
                </c:pt>
                <c:pt idx="1">
                  <c:v>Teacher</c:v>
                </c:pt>
                <c:pt idx="2">
                  <c:v>Class  or homeroom teacher</c:v>
                </c:pt>
                <c:pt idx="3">
                  <c:v>Other</c:v>
                </c:pt>
              </c:strCache>
            </c:strRef>
          </c:cat>
          <c:val>
            <c:numRef>
              <c:f>Sheet1!$E$334:$E$337</c:f>
              <c:numCache>
                <c:formatCode>####.0</c:formatCode>
                <c:ptCount val="4"/>
                <c:pt idx="0">
                  <c:v>3.1179775280898876</c:v>
                </c:pt>
                <c:pt idx="1">
                  <c:v>46.2921348314607</c:v>
                </c:pt>
                <c:pt idx="2">
                  <c:v>48.286516853932575</c:v>
                </c:pt>
                <c:pt idx="3">
                  <c:v>2.3033707865168558</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sz="1400"/>
          </a:pPr>
          <a:endParaRPr lang="en-US"/>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dLbl>
              <c:idx val="0"/>
              <c:layout>
                <c:manualLayout>
                  <c:x val="-0.11821003781791527"/>
                  <c:y val="-2.5542448796512324E-2"/>
                </c:manualLayout>
              </c:layout>
              <c:tx>
                <c:rich>
                  <a:bodyPr/>
                  <a:lstStyle/>
                  <a:p>
                    <a:pPr>
                      <a:defRPr sz="1600" b="1"/>
                    </a:pPr>
                    <a:r>
                      <a:rPr lang="en-US" sz="2000" dirty="0"/>
                      <a:t>1295</a:t>
                    </a:r>
                    <a:endParaRPr lang="en-US" sz="1600" dirty="0"/>
                  </a:p>
                </c:rich>
              </c:tx>
              <c:spPr/>
              <c:showLegendKey val="0"/>
              <c:showVal val="1"/>
              <c:showCatName val="0"/>
              <c:showSerName val="0"/>
              <c:showPercent val="0"/>
              <c:showBubbleSize val="0"/>
            </c:dLbl>
            <c:dLbl>
              <c:idx val="1"/>
              <c:layout>
                <c:manualLayout>
                  <c:x val="0.10890848446007868"/>
                  <c:y val="-4.1022488552426494E-3"/>
                </c:manualLayout>
              </c:layout>
              <c:spPr/>
              <c:txPr>
                <a:bodyPr/>
                <a:lstStyle/>
                <a:p>
                  <a:pPr>
                    <a:defRPr sz="2000" b="1"/>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student!$E$65:$F$65</c:f>
              <c:strCache>
                <c:ptCount val="2"/>
                <c:pt idx="0">
                  <c:v>Girl </c:v>
                </c:pt>
                <c:pt idx="1">
                  <c:v>Boy</c:v>
                </c:pt>
              </c:strCache>
            </c:strRef>
          </c:cat>
          <c:val>
            <c:numRef>
              <c:f>student!$E$75:$F$75</c:f>
              <c:numCache>
                <c:formatCode>###0</c:formatCode>
                <c:ptCount val="2"/>
                <c:pt idx="0">
                  <c:v>1295</c:v>
                </c:pt>
                <c:pt idx="1">
                  <c:v>1082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4316430932244557"/>
          <c:y val="0.35385353349110454"/>
          <c:w val="9.9736925245455604E-2"/>
          <c:h val="0.25300825481781447"/>
        </c:manualLayout>
      </c:layout>
      <c:overlay val="0"/>
      <c:txPr>
        <a:bodyPr/>
        <a:lstStyle/>
        <a:p>
          <a:pPr>
            <a:defRPr sz="1400"/>
          </a:pPr>
          <a:endParaRPr lang="en-US"/>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Is there bullying at your school?</a:t>
            </a:r>
          </a:p>
        </c:rich>
      </c:tx>
      <c:overlay val="0"/>
      <c:spPr>
        <a:noFill/>
        <a:ln w="25400">
          <a:noFill/>
        </a:ln>
      </c:spPr>
    </c:title>
    <c:autoTitleDeleted val="0"/>
    <c:plotArea>
      <c:layout/>
      <c:pieChart>
        <c:varyColors val="1"/>
        <c:ser>
          <c:idx val="0"/>
          <c:order val="0"/>
          <c:explosion val="2"/>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explosion val="0"/>
            <c:spPr>
              <a:solidFill>
                <a:schemeClr val="accent3"/>
              </a:solidFill>
              <a:ln w="19050">
                <a:solidFill>
                  <a:schemeClr val="lt1"/>
                </a:solidFill>
              </a:ln>
              <a:effectLst/>
            </c:spPr>
          </c:dPt>
          <c:dLbls>
            <c:dLbl>
              <c:idx val="0"/>
              <c:tx>
                <c:rich>
                  <a:bodyPr/>
                  <a:lstStyle/>
                  <a:p>
                    <a:r>
                      <a:rPr lang="en-US" sz="1200" dirty="0" smtClean="0"/>
                      <a:t>5</a:t>
                    </a:r>
                    <a:r>
                      <a:rPr lang="en-US" dirty="0" smtClean="0"/>
                      <a:t>9%</a:t>
                    </a:r>
                    <a:endParaRPr lang="en-US" dirty="0"/>
                  </a:p>
                </c:rich>
              </c:tx>
              <c:showLegendKey val="0"/>
              <c:showVal val="1"/>
              <c:showCatName val="0"/>
              <c:showSerName val="0"/>
              <c:showPercent val="0"/>
              <c:showBubbleSize val="0"/>
            </c:dLbl>
            <c:dLbl>
              <c:idx val="1"/>
              <c:tx>
                <c:rich>
                  <a:bodyPr/>
                  <a:lstStyle/>
                  <a:p>
                    <a:r>
                      <a:rPr lang="en-US" sz="1200" smtClean="0"/>
                      <a:t>2</a:t>
                    </a:r>
                    <a:r>
                      <a:rPr lang="en-US" smtClean="0"/>
                      <a:t>2%</a:t>
                    </a:r>
                    <a:endParaRPr lang="en-US" dirty="0"/>
                  </a:p>
                </c:rich>
              </c:tx>
              <c:showLegendKey val="0"/>
              <c:showVal val="1"/>
              <c:showCatName val="0"/>
              <c:showSerName val="0"/>
              <c:showPercent val="0"/>
              <c:showBubbleSize val="0"/>
            </c:dLbl>
            <c:dLbl>
              <c:idx val="2"/>
              <c:tx>
                <c:rich>
                  <a:bodyPr/>
                  <a:lstStyle/>
                  <a:p>
                    <a:r>
                      <a:rPr lang="en-US" sz="1200" smtClean="0"/>
                      <a:t>2</a:t>
                    </a:r>
                    <a:r>
                      <a:rPr lang="en-US" smtClean="0"/>
                      <a:t>0%</a:t>
                    </a:r>
                    <a:endParaRPr lang="en-US" dirty="0"/>
                  </a:p>
                </c:rich>
              </c:tx>
              <c:showLegendKey val="0"/>
              <c:showVal val="1"/>
              <c:showCatName val="0"/>
              <c:showSerName val="0"/>
              <c:showPercent val="0"/>
              <c:showBubbleSize val="0"/>
            </c:dLbl>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dLbls>
          <c:cat>
            <c:strRef>
              <c:f>Sheet1!$B$372:$B$374</c:f>
              <c:strCache>
                <c:ptCount val="3"/>
                <c:pt idx="0">
                  <c:v>Yes</c:v>
                </c:pt>
                <c:pt idx="1">
                  <c:v>No</c:v>
                </c:pt>
                <c:pt idx="2">
                  <c:v>Do not know</c:v>
                </c:pt>
              </c:strCache>
            </c:strRef>
          </c:cat>
          <c:val>
            <c:numRef>
              <c:f>Sheet1!$E$372:$E$374</c:f>
              <c:numCache>
                <c:formatCode>####.0</c:formatCode>
                <c:ptCount val="3"/>
                <c:pt idx="0">
                  <c:v>58.707865168539328</c:v>
                </c:pt>
                <c:pt idx="1">
                  <c:v>21.629213483146067</c:v>
                </c:pt>
                <c:pt idx="2">
                  <c:v>19.662921348314608</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7217887637463314"/>
          <c:y val="0.36707165227534982"/>
          <c:w val="0.25023794810458805"/>
          <c:h val="0.56035147780440531"/>
        </c:manualLayout>
      </c:layout>
      <c:overlay val="0"/>
      <c:spPr>
        <a:noFill/>
        <a:ln w="25400">
          <a:noFill/>
        </a:ln>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student!$M$148</c:f>
              <c:strCache>
                <c:ptCount val="1"/>
                <c:pt idx="0">
                  <c:v>Girl</c:v>
                </c:pt>
              </c:strCache>
            </c:strRef>
          </c:tx>
          <c:spPr>
            <a:solidFill>
              <a:schemeClr val="accent2"/>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student!$L$149:$L$152</c:f>
              <c:strCache>
                <c:ptCount val="4"/>
                <c:pt idx="0">
                  <c:v>Not involved</c:v>
                </c:pt>
                <c:pt idx="1">
                  <c:v>Bullied by other</c:v>
                </c:pt>
                <c:pt idx="2">
                  <c:v>Bullied others</c:v>
                </c:pt>
                <c:pt idx="3">
                  <c:v>Bullied other and bullied by other</c:v>
                </c:pt>
              </c:strCache>
            </c:strRef>
          </c:cat>
          <c:val>
            <c:numRef>
              <c:f>student!$M$149:$M$152</c:f>
              <c:numCache>
                <c:formatCode>####.0</c:formatCode>
                <c:ptCount val="4"/>
                <c:pt idx="0">
                  <c:v>85.250965250965265</c:v>
                </c:pt>
                <c:pt idx="1">
                  <c:v>8.5714285714285712</c:v>
                </c:pt>
                <c:pt idx="2">
                  <c:v>3.0115830115830118</c:v>
                </c:pt>
                <c:pt idx="3">
                  <c:v>3.1660231660231637</c:v>
                </c:pt>
              </c:numCache>
            </c:numRef>
          </c:val>
        </c:ser>
        <c:ser>
          <c:idx val="1"/>
          <c:order val="1"/>
          <c:tx>
            <c:strRef>
              <c:f>student!$N$148</c:f>
              <c:strCache>
                <c:ptCount val="1"/>
                <c:pt idx="0">
                  <c:v>Boy</c:v>
                </c:pt>
              </c:strCache>
            </c:strRef>
          </c:tx>
          <c:spPr>
            <a:solidFill>
              <a:schemeClr val="tx2">
                <a:lumMod val="60000"/>
                <a:lumOff val="40000"/>
              </a:schemeClr>
            </a:solidFill>
          </c:spPr>
          <c:invertIfNegative val="0"/>
          <c:dLbls>
            <c:txPr>
              <a:bodyPr/>
              <a:lstStyle/>
              <a:p>
                <a:pPr>
                  <a:defRPr b="1"/>
                </a:pPr>
                <a:endParaRPr lang="en-US"/>
              </a:p>
            </c:txPr>
            <c:showLegendKey val="0"/>
            <c:showVal val="1"/>
            <c:showCatName val="0"/>
            <c:showSerName val="0"/>
            <c:showPercent val="0"/>
            <c:showBubbleSize val="0"/>
            <c:showLeaderLines val="0"/>
          </c:dLbls>
          <c:cat>
            <c:strRef>
              <c:f>student!$L$149:$L$152</c:f>
              <c:strCache>
                <c:ptCount val="4"/>
                <c:pt idx="0">
                  <c:v>Not involved</c:v>
                </c:pt>
                <c:pt idx="1">
                  <c:v>Bullied by other</c:v>
                </c:pt>
                <c:pt idx="2">
                  <c:v>Bullied others</c:v>
                </c:pt>
                <c:pt idx="3">
                  <c:v>Bullied other and bullied by other</c:v>
                </c:pt>
              </c:strCache>
            </c:strRef>
          </c:cat>
          <c:val>
            <c:numRef>
              <c:f>student!$N$149:$N$152</c:f>
              <c:numCache>
                <c:formatCode>####.0</c:formatCode>
                <c:ptCount val="4"/>
                <c:pt idx="0">
                  <c:v>75.5083179297595</c:v>
                </c:pt>
                <c:pt idx="1">
                  <c:v>10.998151571164508</c:v>
                </c:pt>
                <c:pt idx="2">
                  <c:v>7.763401109057301</c:v>
                </c:pt>
                <c:pt idx="3">
                  <c:v>5.7301293900184884</c:v>
                </c:pt>
              </c:numCache>
            </c:numRef>
          </c:val>
        </c:ser>
        <c:dLbls>
          <c:showLegendKey val="0"/>
          <c:showVal val="0"/>
          <c:showCatName val="0"/>
          <c:showSerName val="0"/>
          <c:showPercent val="0"/>
          <c:showBubbleSize val="0"/>
        </c:dLbls>
        <c:gapWidth val="150"/>
        <c:axId val="172232704"/>
        <c:axId val="172234240"/>
      </c:barChart>
      <c:catAx>
        <c:axId val="172232704"/>
        <c:scaling>
          <c:orientation val="minMax"/>
        </c:scaling>
        <c:delete val="0"/>
        <c:axPos val="b"/>
        <c:majorTickMark val="out"/>
        <c:minorTickMark val="none"/>
        <c:tickLblPos val="nextTo"/>
        <c:crossAx val="172234240"/>
        <c:crosses val="autoZero"/>
        <c:auto val="1"/>
        <c:lblAlgn val="ctr"/>
        <c:lblOffset val="100"/>
        <c:noMultiLvlLbl val="0"/>
      </c:catAx>
      <c:valAx>
        <c:axId val="172234240"/>
        <c:scaling>
          <c:orientation val="minMax"/>
        </c:scaling>
        <c:delete val="0"/>
        <c:axPos val="l"/>
        <c:majorGridlines/>
        <c:numFmt formatCode="####.0" sourceLinked="1"/>
        <c:majorTickMark val="out"/>
        <c:minorTickMark val="none"/>
        <c:tickLblPos val="none"/>
        <c:crossAx val="172232704"/>
        <c:crosses val="autoZero"/>
        <c:crossBetween val="between"/>
      </c:valAx>
      <c:spPr>
        <a:solidFill>
          <a:schemeClr val="bg1"/>
        </a:solidFill>
      </c:spPr>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0462645781654207E-2"/>
          <c:y val="2.0129656937759068E-2"/>
          <c:w val="0.91776768680861498"/>
          <c:h val="0.75996327314209544"/>
        </c:manualLayout>
      </c:layout>
      <c:bar3DChart>
        <c:barDir val="col"/>
        <c:grouping val="stacked"/>
        <c:varyColors val="0"/>
        <c:ser>
          <c:idx val="0"/>
          <c:order val="0"/>
          <c:tx>
            <c:strRef>
              <c:f>student!$G$173</c:f>
              <c:strCache>
                <c:ptCount val="1"/>
                <c:pt idx="0">
                  <c:v>Victims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student!$E$174:$E$182</c:f>
              <c:strCache>
                <c:ptCount val="9"/>
                <c:pt idx="0">
                  <c:v>Grade 4</c:v>
                </c:pt>
                <c:pt idx="1">
                  <c:v>Grade 5</c:v>
                </c:pt>
                <c:pt idx="2">
                  <c:v>Grade 6</c:v>
                </c:pt>
                <c:pt idx="3">
                  <c:v>Grade 7</c:v>
                </c:pt>
                <c:pt idx="4">
                  <c:v>Grade 8</c:v>
                </c:pt>
                <c:pt idx="5">
                  <c:v>Grade 9</c:v>
                </c:pt>
                <c:pt idx="6">
                  <c:v>Grade 10</c:v>
                </c:pt>
                <c:pt idx="7">
                  <c:v>Grade 11</c:v>
                </c:pt>
                <c:pt idx="8">
                  <c:v>Grade 12</c:v>
                </c:pt>
              </c:strCache>
            </c:strRef>
          </c:cat>
          <c:val>
            <c:numRef>
              <c:f>student!$G$174:$G$182</c:f>
              <c:numCache>
                <c:formatCode>0.0%</c:formatCode>
                <c:ptCount val="9"/>
                <c:pt idx="0">
                  <c:v>7.8947368421052516E-2</c:v>
                </c:pt>
                <c:pt idx="1">
                  <c:v>0.14592274678111591</c:v>
                </c:pt>
                <c:pt idx="2">
                  <c:v>0.12990936555891244</c:v>
                </c:pt>
                <c:pt idx="3">
                  <c:v>9.2511013215859028E-2</c:v>
                </c:pt>
                <c:pt idx="4">
                  <c:v>7.4792243767313124E-2</c:v>
                </c:pt>
                <c:pt idx="5">
                  <c:v>9.9667774086378738E-2</c:v>
                </c:pt>
                <c:pt idx="6">
                  <c:v>7.2289156626506021E-2</c:v>
                </c:pt>
                <c:pt idx="7">
                  <c:v>0.1205357142857145</c:v>
                </c:pt>
                <c:pt idx="8">
                  <c:v>4.0816326530612346E-2</c:v>
                </c:pt>
              </c:numCache>
            </c:numRef>
          </c:val>
        </c:ser>
        <c:ser>
          <c:idx val="1"/>
          <c:order val="1"/>
          <c:tx>
            <c:strRef>
              <c:f>student!$H$173</c:f>
              <c:strCache>
                <c:ptCount val="1"/>
                <c:pt idx="0">
                  <c:v>Agressor</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student!$E$174:$E$182</c:f>
              <c:strCache>
                <c:ptCount val="9"/>
                <c:pt idx="0">
                  <c:v>Grade 4</c:v>
                </c:pt>
                <c:pt idx="1">
                  <c:v>Grade 5</c:v>
                </c:pt>
                <c:pt idx="2">
                  <c:v>Grade 6</c:v>
                </c:pt>
                <c:pt idx="3">
                  <c:v>Grade 7</c:v>
                </c:pt>
                <c:pt idx="4">
                  <c:v>Grade 8</c:v>
                </c:pt>
                <c:pt idx="5">
                  <c:v>Grade 9</c:v>
                </c:pt>
                <c:pt idx="6">
                  <c:v>Grade 10</c:v>
                </c:pt>
                <c:pt idx="7">
                  <c:v>Grade 11</c:v>
                </c:pt>
                <c:pt idx="8">
                  <c:v>Grade 12</c:v>
                </c:pt>
              </c:strCache>
            </c:strRef>
          </c:cat>
          <c:val>
            <c:numRef>
              <c:f>student!$H$174:$H$182</c:f>
              <c:numCache>
                <c:formatCode>0.0%</c:formatCode>
                <c:ptCount val="9"/>
                <c:pt idx="0">
                  <c:v>1.6447368421052631E-2</c:v>
                </c:pt>
                <c:pt idx="1">
                  <c:v>4.7210300429184553E-2</c:v>
                </c:pt>
                <c:pt idx="2">
                  <c:v>2.1148036253776436E-2</c:v>
                </c:pt>
                <c:pt idx="3">
                  <c:v>4.4052863436123441E-2</c:v>
                </c:pt>
                <c:pt idx="4">
                  <c:v>7.4792243767313124E-2</c:v>
                </c:pt>
                <c:pt idx="5">
                  <c:v>6.6445182724252372E-2</c:v>
                </c:pt>
                <c:pt idx="6">
                  <c:v>5.2208835341365466E-2</c:v>
                </c:pt>
                <c:pt idx="7">
                  <c:v>0.11160714285714286</c:v>
                </c:pt>
                <c:pt idx="8">
                  <c:v>3.4013605442176922E-2</c:v>
                </c:pt>
              </c:numCache>
            </c:numRef>
          </c:val>
        </c:ser>
        <c:ser>
          <c:idx val="2"/>
          <c:order val="2"/>
          <c:tx>
            <c:strRef>
              <c:f>student!$I$173</c:f>
              <c:strCache>
                <c:ptCount val="1"/>
                <c:pt idx="0">
                  <c:v>Victims-Agressor</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student!$E$174:$E$182</c:f>
              <c:strCache>
                <c:ptCount val="9"/>
                <c:pt idx="0">
                  <c:v>Grade 4</c:v>
                </c:pt>
                <c:pt idx="1">
                  <c:v>Grade 5</c:v>
                </c:pt>
                <c:pt idx="2">
                  <c:v>Grade 6</c:v>
                </c:pt>
                <c:pt idx="3">
                  <c:v>Grade 7</c:v>
                </c:pt>
                <c:pt idx="4">
                  <c:v>Grade 8</c:v>
                </c:pt>
                <c:pt idx="5">
                  <c:v>Grade 9</c:v>
                </c:pt>
                <c:pt idx="6">
                  <c:v>Grade 10</c:v>
                </c:pt>
                <c:pt idx="7">
                  <c:v>Grade 11</c:v>
                </c:pt>
                <c:pt idx="8">
                  <c:v>Grade 12</c:v>
                </c:pt>
              </c:strCache>
            </c:strRef>
          </c:cat>
          <c:val>
            <c:numRef>
              <c:f>student!$I$174:$I$182</c:f>
              <c:numCache>
                <c:formatCode>0.0%</c:formatCode>
                <c:ptCount val="9"/>
                <c:pt idx="0">
                  <c:v>3.9473684210526355E-2</c:v>
                </c:pt>
                <c:pt idx="1">
                  <c:v>5.1502145922746823E-2</c:v>
                </c:pt>
                <c:pt idx="2">
                  <c:v>2.4169184290030149E-2</c:v>
                </c:pt>
                <c:pt idx="3">
                  <c:v>5.2863436123348213E-2</c:v>
                </c:pt>
                <c:pt idx="4">
                  <c:v>4.4321329639889197E-2</c:v>
                </c:pt>
                <c:pt idx="5">
                  <c:v>3.6544850498338867E-2</c:v>
                </c:pt>
                <c:pt idx="6">
                  <c:v>3.2128514056224897E-2</c:v>
                </c:pt>
                <c:pt idx="7">
                  <c:v>6.6964285714285712E-2</c:v>
                </c:pt>
                <c:pt idx="8">
                  <c:v>6.1224489795918373E-2</c:v>
                </c:pt>
              </c:numCache>
            </c:numRef>
          </c:val>
        </c:ser>
        <c:dLbls>
          <c:showLegendKey val="0"/>
          <c:showVal val="1"/>
          <c:showCatName val="0"/>
          <c:showSerName val="0"/>
          <c:showPercent val="0"/>
          <c:showBubbleSize val="0"/>
        </c:dLbls>
        <c:gapWidth val="75"/>
        <c:shape val="box"/>
        <c:axId val="179414912"/>
        <c:axId val="179416448"/>
        <c:axId val="0"/>
      </c:bar3DChart>
      <c:catAx>
        <c:axId val="179414912"/>
        <c:scaling>
          <c:orientation val="minMax"/>
        </c:scaling>
        <c:delete val="0"/>
        <c:axPos val="b"/>
        <c:majorTickMark val="none"/>
        <c:minorTickMark val="none"/>
        <c:tickLblPos val="nextTo"/>
        <c:txPr>
          <a:bodyPr/>
          <a:lstStyle/>
          <a:p>
            <a:pPr>
              <a:defRPr sz="1600"/>
            </a:pPr>
            <a:endParaRPr lang="en-US"/>
          </a:p>
        </c:txPr>
        <c:crossAx val="179416448"/>
        <c:crosses val="autoZero"/>
        <c:auto val="1"/>
        <c:lblAlgn val="ctr"/>
        <c:lblOffset val="100"/>
        <c:noMultiLvlLbl val="0"/>
      </c:catAx>
      <c:valAx>
        <c:axId val="179416448"/>
        <c:scaling>
          <c:orientation val="minMax"/>
        </c:scaling>
        <c:delete val="0"/>
        <c:axPos val="l"/>
        <c:numFmt formatCode="0.0%" sourceLinked="1"/>
        <c:majorTickMark val="none"/>
        <c:minorTickMark val="none"/>
        <c:tickLblPos val="nextTo"/>
        <c:crossAx val="179414912"/>
        <c:crosses val="autoZero"/>
        <c:crossBetween val="between"/>
      </c:valAx>
    </c:plotArea>
    <c:legend>
      <c:legendPos val="b"/>
      <c:overlay val="0"/>
      <c:txPr>
        <a:bodyPr/>
        <a:lstStyle/>
        <a:p>
          <a:pPr>
            <a:defRPr sz="1800"/>
          </a:pPr>
          <a:endParaRPr lang="en-US"/>
        </a:p>
      </c:txPr>
    </c:legend>
    <c:plotVisOnly val="1"/>
    <c:dispBlanksAs val="gap"/>
    <c:showDLblsOverMax val="0"/>
  </c:chart>
  <c:txPr>
    <a:bodyPr/>
    <a:lstStyle/>
    <a:p>
      <a:pPr>
        <a:defRPr sz="7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C00000"/>
            </a:solidFill>
          </c:spPr>
          <c:dPt>
            <c:idx val="0"/>
            <c:bubble3D val="0"/>
            <c:spPr>
              <a:solidFill>
                <a:schemeClr val="accent1">
                  <a:lumMod val="75000"/>
                </a:schemeClr>
              </a:solidFill>
              <a:ln w="19050">
                <a:solidFill>
                  <a:schemeClr val="lt1"/>
                </a:solidFill>
              </a:ln>
              <a:effectLst/>
            </c:spPr>
          </c:dPt>
          <c:dPt>
            <c:idx val="1"/>
            <c:bubble3D val="0"/>
            <c:spPr>
              <a:solidFill>
                <a:srgbClr val="C0000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'[2 - NUTS-student-Emanuela per prezantim.xls]Sheet6'!$C$107:$C$108</c:f>
              <c:strCache>
                <c:ptCount val="2"/>
                <c:pt idx="0">
                  <c:v>Urbane</c:v>
                </c:pt>
                <c:pt idx="1">
                  <c:v>Rurale</c:v>
                </c:pt>
              </c:strCache>
            </c:strRef>
          </c:cat>
          <c:val>
            <c:numRef>
              <c:f>'[2 - NUTS-student-Emanuela per prezantim.xls]Sheet6'!$D$107:$D$108</c:f>
              <c:numCache>
                <c:formatCode>0%</c:formatCode>
                <c:ptCount val="2"/>
                <c:pt idx="0">
                  <c:v>0.2</c:v>
                </c:pt>
                <c:pt idx="1">
                  <c:v>0.17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651099319106841"/>
          <c:y val="5.1805674484491832E-2"/>
          <c:w val="0.13968332762752483"/>
          <c:h val="0.19518456162219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0.04954</cdr:x>
      <cdr:y>0.09898</cdr:y>
    </cdr:from>
    <cdr:to>
      <cdr:x>0.79268</cdr:x>
      <cdr:y>0.18454</cdr:y>
    </cdr:to>
    <cdr:sp macro="" textlink="">
      <cdr:nvSpPr>
        <cdr:cNvPr id="2" name="Title 1"/>
        <cdr:cNvSpPr>
          <a:spLocks xmlns:a="http://schemas.openxmlformats.org/drawingml/2006/main" noGrp="1"/>
        </cdr:cNvSpPr>
      </cdr:nvSpPr>
      <cdr:spPr>
        <a:xfrm xmlns:a="http://schemas.openxmlformats.org/drawingml/2006/main">
          <a:off x="508000" y="488950"/>
          <a:ext cx="7620000" cy="422672"/>
        </a:xfrm>
        <a:prstGeom xmlns:a="http://schemas.openxmlformats.org/drawingml/2006/main" prst="rect">
          <a:avLst/>
        </a:prstGeom>
      </cdr:spPr>
      <cdr:txBody>
        <a:bodyPr xmlns:a="http://schemas.openxmlformats.org/drawingml/2006/main" vert="horz" lIns="91440" tIns="45720" rIns="91440" bIns="45720" rtlCol="0" anchor="ctr">
          <a:noAutofit/>
        </a:bodyPr>
        <a:lstStyle xmlns:a="http://schemas.openxmlformats.org/drawingml/2006/main">
          <a:lvl1pPr algn="l" defTabSz="914400" rtl="0" eaLnBrk="1" latinLnBrk="0" hangingPunct="1">
            <a:spcBef>
              <a:spcPct val="0"/>
            </a:spcBef>
            <a:buNone/>
            <a:defRPr sz="3600" kern="1200">
              <a:solidFill>
                <a:schemeClr val="tx1">
                  <a:lumMod val="85000"/>
                  <a:lumOff val="15000"/>
                </a:schemeClr>
              </a:solidFill>
              <a:latin typeface="Bebas Neue" pitchFamily="34" charset="0"/>
              <a:ea typeface="+mj-ea"/>
              <a:cs typeface="+mj-cs"/>
            </a:defRPr>
          </a:lvl1pPr>
        </a:lstStyle>
        <a:p xmlns:a="http://schemas.openxmlformats.org/drawingml/2006/main">
          <a:endParaRPr lang="en-US" dirty="0"/>
        </a:p>
      </cdr:txBody>
    </cdr:sp>
  </cdr:relSizeAnchor>
  <cdr:relSizeAnchor xmlns:cdr="http://schemas.openxmlformats.org/drawingml/2006/chartDrawing">
    <cdr:from>
      <cdr:x>0.10226</cdr:x>
      <cdr:y>0.25089</cdr:y>
    </cdr:from>
    <cdr:to>
      <cdr:x>0.40625</cdr:x>
      <cdr:y>0.82768</cdr:y>
    </cdr:to>
    <cdr:sp macro="" textlink="">
      <cdr:nvSpPr>
        <cdr:cNvPr id="3" name="Oval 2"/>
        <cdr:cNvSpPr/>
      </cdr:nvSpPr>
      <cdr:spPr>
        <a:xfrm xmlns:a="http://schemas.openxmlformats.org/drawingml/2006/main">
          <a:off x="1048538" y="1239391"/>
          <a:ext cx="3117064" cy="2849414"/>
        </a:xfrm>
        <a:prstGeom xmlns:a="http://schemas.openxmlformats.org/drawingml/2006/main" prst="ellipse">
          <a:avLst/>
        </a:prstGeom>
        <a:solidFill xmlns:a="http://schemas.openxmlformats.org/drawingml/2006/main">
          <a:srgbClr val="C00000">
            <a:alpha val="80000"/>
          </a:srgbClr>
        </a:solidFill>
        <a:ln xmlns:a="http://schemas.openxmlformats.org/drawingml/2006/main" w="63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b"/>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JM" sz="2400" dirty="0" smtClean="0">
              <a:solidFill>
                <a:schemeClr val="bg1"/>
              </a:solidFill>
              <a:latin typeface="Bebas Neue" pitchFamily="34" charset="0"/>
            </a:rPr>
            <a:t>66%</a:t>
          </a:r>
          <a:endParaRPr lang="en-JM" sz="1100" dirty="0">
            <a:solidFill>
              <a:schemeClr val="bg1"/>
            </a:solidFill>
            <a:latin typeface="Bebas Neue" pitchFamily="34" charset="0"/>
          </a:endParaRPr>
        </a:p>
      </cdr:txBody>
    </cdr:sp>
  </cdr:relSizeAnchor>
  <cdr:relSizeAnchor xmlns:cdr="http://schemas.openxmlformats.org/drawingml/2006/chartDrawing">
    <cdr:from>
      <cdr:x>0.42663</cdr:x>
      <cdr:y>0.53247</cdr:y>
    </cdr:from>
    <cdr:to>
      <cdr:x>0.6189</cdr:x>
      <cdr:y>0.8766</cdr:y>
    </cdr:to>
    <cdr:sp macro="" textlink="">
      <cdr:nvSpPr>
        <cdr:cNvPr id="4" name="Oval 3"/>
        <cdr:cNvSpPr/>
      </cdr:nvSpPr>
      <cdr:spPr>
        <a:xfrm xmlns:a="http://schemas.openxmlformats.org/drawingml/2006/main">
          <a:off x="4374576" y="2630444"/>
          <a:ext cx="1971518" cy="1700015"/>
        </a:xfrm>
        <a:prstGeom xmlns:a="http://schemas.openxmlformats.org/drawingml/2006/main" prst="ellipse">
          <a:avLst/>
        </a:prstGeom>
        <a:solidFill xmlns:a="http://schemas.openxmlformats.org/drawingml/2006/main">
          <a:srgbClr val="00B050">
            <a:alpha val="80000"/>
          </a:srgbClr>
        </a:solidFill>
        <a:ln xmlns:a="http://schemas.openxmlformats.org/drawingml/2006/main" w="6350">
          <a:solidFill>
            <a:schemeClr val="tx1">
              <a:lumMod val="75000"/>
              <a:lumOff val="2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b"/>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JM" sz="2400" dirty="0" smtClean="0">
              <a:solidFill>
                <a:schemeClr val="bg1"/>
              </a:solidFill>
              <a:latin typeface="Bebas Neue" pitchFamily="34" charset="0"/>
            </a:rPr>
            <a:t>29%</a:t>
          </a:r>
          <a:endParaRPr lang="en-JM" sz="1400" dirty="0">
            <a:solidFill>
              <a:schemeClr val="bg1"/>
            </a:solidFill>
            <a:latin typeface="Bebas Neue" pitchFamily="34" charset="0"/>
          </a:endParaRPr>
        </a:p>
      </cdr:txBody>
    </cdr:sp>
  </cdr:relSizeAnchor>
  <cdr:relSizeAnchor xmlns:cdr="http://schemas.openxmlformats.org/drawingml/2006/chartDrawing">
    <cdr:from>
      <cdr:x>0.65768</cdr:x>
      <cdr:y>0.64073</cdr:y>
    </cdr:from>
    <cdr:to>
      <cdr:x>0.81373</cdr:x>
      <cdr:y>0.8927</cdr:y>
    </cdr:to>
    <cdr:sp macro="" textlink="">
      <cdr:nvSpPr>
        <cdr:cNvPr id="5" name="Oval 4"/>
        <cdr:cNvSpPr/>
      </cdr:nvSpPr>
      <cdr:spPr>
        <a:xfrm xmlns:a="http://schemas.openxmlformats.org/drawingml/2006/main">
          <a:off x="6743659" y="3165268"/>
          <a:ext cx="1600200" cy="1244705"/>
        </a:xfrm>
        <a:prstGeom xmlns:a="http://schemas.openxmlformats.org/drawingml/2006/main" prst="ellipse">
          <a:avLst/>
        </a:prstGeom>
        <a:solidFill xmlns:a="http://schemas.openxmlformats.org/drawingml/2006/main">
          <a:schemeClr val="accent1">
            <a:lumMod val="75000"/>
            <a:alpha val="80000"/>
          </a:schemeClr>
        </a:solidFill>
        <a:ln xmlns:a="http://schemas.openxmlformats.org/drawingml/2006/main" w="6350">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b"/>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JM" sz="2000" dirty="0" smtClean="0">
              <a:latin typeface="Bebas Neue" pitchFamily="34" charset="0"/>
            </a:rPr>
            <a:t>5%</a:t>
          </a:r>
          <a:endParaRPr lang="en-JM" sz="1050" dirty="0">
            <a:solidFill>
              <a:schemeClr val="tx1">
                <a:lumMod val="95000"/>
                <a:lumOff val="5000"/>
              </a:schemeClr>
            </a:solidFill>
            <a:latin typeface="Bebas Neue" pitchFamily="34" charset="0"/>
          </a:endParaRPr>
        </a:p>
      </cdr:txBody>
    </cdr:sp>
  </cdr:relSizeAnchor>
  <cdr:relSizeAnchor xmlns:cdr="http://schemas.openxmlformats.org/drawingml/2006/chartDrawing">
    <cdr:from>
      <cdr:x>0.11436</cdr:x>
      <cdr:y>0.12504</cdr:y>
    </cdr:from>
    <cdr:to>
      <cdr:x>0.38121</cdr:x>
      <cdr:y>0.21849</cdr:y>
    </cdr:to>
    <cdr:sp macro="" textlink="">
      <cdr:nvSpPr>
        <cdr:cNvPr id="6" name="TextBox 8"/>
        <cdr:cNvSpPr txBox="1"/>
      </cdr:nvSpPr>
      <cdr:spPr>
        <a:xfrm xmlns:a="http://schemas.openxmlformats.org/drawingml/2006/main">
          <a:off x="1172606" y="617705"/>
          <a:ext cx="273624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JM" sz="2400" b="1" dirty="0" smtClean="0">
              <a:solidFill>
                <a:schemeClr val="tx1">
                  <a:lumMod val="75000"/>
                  <a:lumOff val="25000"/>
                </a:schemeClr>
              </a:solidFill>
              <a:latin typeface="Bebas Neue" pitchFamily="34" charset="0"/>
            </a:rPr>
            <a:t>Primary School</a:t>
          </a:r>
          <a:endParaRPr lang="en-JM" sz="2400" b="1" dirty="0">
            <a:solidFill>
              <a:schemeClr val="tx1">
                <a:lumMod val="75000"/>
                <a:lumOff val="25000"/>
              </a:schemeClr>
            </a:solidFill>
            <a:latin typeface="Bebas Neue" pitchFamily="34" charset="0"/>
          </a:endParaRPr>
        </a:p>
      </cdr:txBody>
    </cdr:sp>
  </cdr:relSizeAnchor>
  <cdr:relSizeAnchor xmlns:cdr="http://schemas.openxmlformats.org/drawingml/2006/chartDrawing">
    <cdr:from>
      <cdr:x>0.42494</cdr:x>
      <cdr:y>0.4105</cdr:y>
    </cdr:from>
    <cdr:to>
      <cdr:x>0.62084</cdr:x>
      <cdr:y>0.50395</cdr:y>
    </cdr:to>
    <cdr:sp macro="" textlink="">
      <cdr:nvSpPr>
        <cdr:cNvPr id="7" name="TextBox 9"/>
        <cdr:cNvSpPr txBox="1"/>
      </cdr:nvSpPr>
      <cdr:spPr>
        <a:xfrm xmlns:a="http://schemas.openxmlformats.org/drawingml/2006/main">
          <a:off x="4357239" y="2027895"/>
          <a:ext cx="200872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noProof="0" dirty="0" smtClean="0">
              <a:solidFill>
                <a:schemeClr val="tx1"/>
              </a:solidFill>
              <a:latin typeface="Bebas Neue" pitchFamily="34" charset="0"/>
            </a:rPr>
            <a:t>High School</a:t>
          </a:r>
          <a:endParaRPr lang="sq-AL" sz="2400" b="1" noProof="0" dirty="0">
            <a:solidFill>
              <a:schemeClr val="tx1"/>
            </a:solidFill>
            <a:latin typeface="Bebas Neue" pitchFamily="34" charset="0"/>
          </a:endParaRPr>
        </a:p>
      </cdr:txBody>
    </cdr:sp>
  </cdr:relSizeAnchor>
  <cdr:relSizeAnchor xmlns:cdr="http://schemas.openxmlformats.org/drawingml/2006/chartDrawing">
    <cdr:from>
      <cdr:x>0.65129</cdr:x>
      <cdr:y>0.54605</cdr:y>
    </cdr:from>
    <cdr:to>
      <cdr:x>0.99536</cdr:x>
      <cdr:y>0.6395</cdr:y>
    </cdr:to>
    <cdr:sp macro="" textlink="">
      <cdr:nvSpPr>
        <cdr:cNvPr id="8" name="TextBox 10"/>
        <cdr:cNvSpPr txBox="1"/>
      </cdr:nvSpPr>
      <cdr:spPr>
        <a:xfrm xmlns:a="http://schemas.openxmlformats.org/drawingml/2006/main">
          <a:off x="6678186" y="2697520"/>
          <a:ext cx="3528059"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JM" sz="2400" b="1" dirty="0" smtClean="0">
              <a:solidFill>
                <a:schemeClr val="tx1">
                  <a:lumMod val="75000"/>
                  <a:lumOff val="25000"/>
                </a:schemeClr>
              </a:solidFill>
              <a:latin typeface="Bebas Neue" pitchFamily="34" charset="0"/>
            </a:rPr>
            <a:t>Professional Schools</a:t>
          </a:r>
          <a:endParaRPr lang="en-JM" sz="2400" b="1" dirty="0">
            <a:solidFill>
              <a:schemeClr val="tx1">
                <a:lumMod val="75000"/>
                <a:lumOff val="25000"/>
              </a:schemeClr>
            </a:solidFill>
            <a:latin typeface="Bebas Neue"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0.11791</cdr:x>
      <cdr:y>0.29203</cdr:y>
    </cdr:from>
    <cdr:to>
      <cdr:x>0.491</cdr:x>
      <cdr:y>0.90143</cdr:y>
    </cdr:to>
    <cdr:sp macro="" textlink="">
      <cdr:nvSpPr>
        <cdr:cNvPr id="2" name="Oval 1"/>
        <cdr:cNvSpPr/>
      </cdr:nvSpPr>
      <cdr:spPr>
        <a:xfrm xmlns:a="http://schemas.openxmlformats.org/drawingml/2006/main">
          <a:off x="1150857" y="1544236"/>
          <a:ext cx="3641434" cy="3222484"/>
        </a:xfrm>
        <a:prstGeom xmlns:a="http://schemas.openxmlformats.org/drawingml/2006/main" prst="ellipse">
          <a:avLst/>
        </a:prstGeom>
        <a:solidFill xmlns:a="http://schemas.openxmlformats.org/drawingml/2006/main">
          <a:srgbClr val="C00000">
            <a:alpha val="80000"/>
          </a:srgbClr>
        </a:solidFill>
        <a:ln xmlns:a="http://schemas.openxmlformats.org/drawingml/2006/main" w="63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b"/>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JM" sz="2400" dirty="0" smtClean="0">
            <a:solidFill>
              <a:schemeClr val="bg1"/>
            </a:solidFill>
            <a:latin typeface="Bebas Neue" pitchFamily="34" charset="0"/>
          </a:endParaRPr>
        </a:p>
        <a:p xmlns:a="http://schemas.openxmlformats.org/drawingml/2006/main">
          <a:pPr algn="ctr"/>
          <a:r>
            <a:rPr lang="en-JM" sz="2400" dirty="0" smtClean="0">
              <a:solidFill>
                <a:schemeClr val="bg1"/>
              </a:solidFill>
              <a:latin typeface="Bebas Neue" pitchFamily="34" charset="0"/>
            </a:rPr>
            <a:t>61%</a:t>
          </a:r>
          <a:endParaRPr lang="en-JM" sz="1100" dirty="0">
            <a:solidFill>
              <a:schemeClr val="bg1"/>
            </a:solidFill>
            <a:latin typeface="Bebas Neue" pitchFamily="34" charset="0"/>
          </a:endParaRPr>
        </a:p>
      </cdr:txBody>
    </cdr:sp>
  </cdr:relSizeAnchor>
  <cdr:relSizeAnchor xmlns:cdr="http://schemas.openxmlformats.org/drawingml/2006/chartDrawing">
    <cdr:from>
      <cdr:x>0.58669</cdr:x>
      <cdr:y>0.44019</cdr:y>
    </cdr:from>
    <cdr:to>
      <cdr:x>0.8576</cdr:x>
      <cdr:y>0.84316</cdr:y>
    </cdr:to>
    <cdr:sp macro="" textlink="">
      <cdr:nvSpPr>
        <cdr:cNvPr id="3" name="Oval 2"/>
        <cdr:cNvSpPr/>
      </cdr:nvSpPr>
      <cdr:spPr>
        <a:xfrm xmlns:a="http://schemas.openxmlformats.org/drawingml/2006/main">
          <a:off x="5726187" y="2327689"/>
          <a:ext cx="2644155" cy="2130917"/>
        </a:xfrm>
        <a:prstGeom xmlns:a="http://schemas.openxmlformats.org/drawingml/2006/main" prst="ellipse">
          <a:avLst/>
        </a:prstGeom>
        <a:solidFill xmlns:a="http://schemas.openxmlformats.org/drawingml/2006/main">
          <a:schemeClr val="accent1">
            <a:lumMod val="75000"/>
            <a:alpha val="80000"/>
          </a:schemeClr>
        </a:solidFill>
        <a:ln xmlns:a="http://schemas.openxmlformats.org/drawingml/2006/main" w="6350">
          <a:solidFill>
            <a:schemeClr val="tx1">
              <a:lumMod val="75000"/>
              <a:lumOff val="2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b"/>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JM" sz="2400" dirty="0" smtClean="0">
              <a:solidFill>
                <a:schemeClr val="bg1"/>
              </a:solidFill>
              <a:latin typeface="Bebas Neue" pitchFamily="34" charset="0"/>
            </a:rPr>
            <a:t>39%</a:t>
          </a:r>
          <a:endParaRPr lang="en-JM" sz="1400" dirty="0">
            <a:solidFill>
              <a:schemeClr val="bg1"/>
            </a:solidFill>
            <a:latin typeface="Bebas Neue" pitchFamily="34" charset="0"/>
          </a:endParaRPr>
        </a:p>
      </cdr:txBody>
    </cdr:sp>
  </cdr:relSizeAnchor>
  <cdr:relSizeAnchor xmlns:cdr="http://schemas.openxmlformats.org/drawingml/2006/chartDrawing">
    <cdr:from>
      <cdr:x>0.244</cdr:x>
      <cdr:y>0.20953</cdr:y>
    </cdr:from>
    <cdr:to>
      <cdr:x>0.48937</cdr:x>
      <cdr:y>0.29684</cdr:y>
    </cdr:to>
    <cdr:sp macro="" textlink="">
      <cdr:nvSpPr>
        <cdr:cNvPr id="4" name="TextBox 6"/>
        <cdr:cNvSpPr txBox="1"/>
      </cdr:nvSpPr>
      <cdr:spPr>
        <a:xfrm xmlns:a="http://schemas.openxmlformats.org/drawingml/2006/main">
          <a:off x="2237985" y="1107996"/>
          <a:ext cx="225052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JM" sz="2400" b="1" dirty="0" smtClean="0">
              <a:solidFill>
                <a:schemeClr val="tx1">
                  <a:lumMod val="75000"/>
                  <a:lumOff val="25000"/>
                </a:schemeClr>
              </a:solidFill>
              <a:latin typeface="Bebas Neue" pitchFamily="34" charset="0"/>
            </a:rPr>
            <a:t>URBAN</a:t>
          </a:r>
          <a:endParaRPr lang="en-JM" sz="2400" b="1" dirty="0">
            <a:solidFill>
              <a:schemeClr val="tx1">
                <a:lumMod val="75000"/>
                <a:lumOff val="25000"/>
              </a:schemeClr>
            </a:solidFill>
            <a:latin typeface="Bebas Neue" pitchFamily="34" charset="0"/>
          </a:endParaRPr>
        </a:p>
      </cdr:txBody>
    </cdr:sp>
  </cdr:relSizeAnchor>
  <cdr:relSizeAnchor xmlns:cdr="http://schemas.openxmlformats.org/drawingml/2006/chartDrawing">
    <cdr:from>
      <cdr:x>0.61778</cdr:x>
      <cdr:y>0.32166</cdr:y>
    </cdr:from>
    <cdr:to>
      <cdr:x>0.80169</cdr:x>
      <cdr:y>0.40896</cdr:y>
    </cdr:to>
    <cdr:sp macro="" textlink="">
      <cdr:nvSpPr>
        <cdr:cNvPr id="5" name="TextBox 7"/>
        <cdr:cNvSpPr txBox="1"/>
      </cdr:nvSpPr>
      <cdr:spPr>
        <a:xfrm xmlns:a="http://schemas.openxmlformats.org/drawingml/2006/main">
          <a:off x="5666269" y="1700900"/>
          <a:ext cx="168681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JM" sz="2400" b="1" dirty="0" smtClean="0">
              <a:solidFill>
                <a:schemeClr val="tx1">
                  <a:lumMod val="75000"/>
                  <a:lumOff val="25000"/>
                </a:schemeClr>
              </a:solidFill>
              <a:latin typeface="Bebas Neue" pitchFamily="34" charset="0"/>
            </a:rPr>
            <a:t>RURAL</a:t>
          </a:r>
          <a:endParaRPr lang="en-JM" sz="2400" b="1" dirty="0">
            <a:solidFill>
              <a:schemeClr val="tx1">
                <a:lumMod val="75000"/>
                <a:lumOff val="25000"/>
              </a:schemeClr>
            </a:solidFill>
            <a:latin typeface="Bebas Neue"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0.17663</cdr:x>
      <cdr:y>0.34061</cdr:y>
    </cdr:from>
    <cdr:to>
      <cdr:x>0.5339</cdr:x>
      <cdr:y>0.94585</cdr:y>
    </cdr:to>
    <cdr:sp macro="" textlink="">
      <cdr:nvSpPr>
        <cdr:cNvPr id="2" name="Oval 1"/>
        <cdr:cNvSpPr/>
      </cdr:nvSpPr>
      <cdr:spPr>
        <a:xfrm xmlns:a="http://schemas.openxmlformats.org/drawingml/2006/main">
          <a:off x="1967950" y="1938138"/>
          <a:ext cx="3980620" cy="3443994"/>
        </a:xfrm>
        <a:prstGeom xmlns:a="http://schemas.openxmlformats.org/drawingml/2006/main" prst="ellipse">
          <a:avLst/>
        </a:prstGeom>
        <a:solidFill xmlns:a="http://schemas.openxmlformats.org/drawingml/2006/main">
          <a:srgbClr val="C00000">
            <a:alpha val="80000"/>
          </a:srgbClr>
        </a:solidFill>
        <a:ln xmlns:a="http://schemas.openxmlformats.org/drawingml/2006/main" w="63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b"/>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JM" sz="2400" dirty="0" smtClean="0">
            <a:solidFill>
              <a:schemeClr val="bg1"/>
            </a:solidFill>
            <a:latin typeface="Bebas Neue" pitchFamily="34" charset="0"/>
          </a:endParaRPr>
        </a:p>
        <a:p xmlns:a="http://schemas.openxmlformats.org/drawingml/2006/main">
          <a:pPr algn="ctr"/>
          <a:r>
            <a:rPr lang="en-JM" sz="2400" dirty="0" smtClean="0">
              <a:solidFill>
                <a:schemeClr val="bg1"/>
              </a:solidFill>
              <a:latin typeface="Bebas Neue" pitchFamily="34" charset="0"/>
            </a:rPr>
            <a:t>95%</a:t>
          </a:r>
          <a:endParaRPr lang="en-JM" sz="1100" dirty="0">
            <a:solidFill>
              <a:schemeClr val="bg1"/>
            </a:solidFill>
            <a:latin typeface="Bebas Neue" pitchFamily="34" charset="0"/>
          </a:endParaRPr>
        </a:p>
      </cdr:txBody>
    </cdr:sp>
  </cdr:relSizeAnchor>
  <cdr:relSizeAnchor xmlns:cdr="http://schemas.openxmlformats.org/drawingml/2006/chartDrawing">
    <cdr:from>
      <cdr:x>0.5988</cdr:x>
      <cdr:y>0.62444</cdr:y>
    </cdr:from>
    <cdr:to>
      <cdr:x>0.7306</cdr:x>
      <cdr:y>0.85502</cdr:y>
    </cdr:to>
    <cdr:sp macro="" textlink="">
      <cdr:nvSpPr>
        <cdr:cNvPr id="3" name="Oval 2"/>
        <cdr:cNvSpPr/>
      </cdr:nvSpPr>
      <cdr:spPr>
        <a:xfrm xmlns:a="http://schemas.openxmlformats.org/drawingml/2006/main">
          <a:off x="6671661" y="3553196"/>
          <a:ext cx="1468488" cy="1312101"/>
        </a:xfrm>
        <a:prstGeom xmlns:a="http://schemas.openxmlformats.org/drawingml/2006/main" prst="ellipse">
          <a:avLst/>
        </a:prstGeom>
        <a:solidFill xmlns:a="http://schemas.openxmlformats.org/drawingml/2006/main">
          <a:schemeClr val="accent1">
            <a:lumMod val="75000"/>
            <a:alpha val="80000"/>
          </a:schemeClr>
        </a:solidFill>
        <a:ln xmlns:a="http://schemas.openxmlformats.org/drawingml/2006/main" w="6350">
          <a:solidFill>
            <a:schemeClr val="tx1">
              <a:lumMod val="75000"/>
              <a:lumOff val="2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b"/>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JM" sz="2400" dirty="0" smtClean="0">
              <a:solidFill>
                <a:schemeClr val="bg1"/>
              </a:solidFill>
              <a:latin typeface="Bebas Neue" pitchFamily="34" charset="0"/>
            </a:rPr>
            <a:t>5%</a:t>
          </a:r>
          <a:endParaRPr lang="en-JM" sz="1400" dirty="0">
            <a:solidFill>
              <a:schemeClr val="bg1"/>
            </a:solidFill>
            <a:latin typeface="Bebas Neue" pitchFamily="34" charset="0"/>
          </a:endParaRPr>
        </a:p>
      </cdr:txBody>
    </cdr:sp>
  </cdr:relSizeAnchor>
  <cdr:relSizeAnchor xmlns:cdr="http://schemas.openxmlformats.org/drawingml/2006/chartDrawing">
    <cdr:from>
      <cdr:x>0.25909</cdr:x>
      <cdr:y>0.21365</cdr:y>
    </cdr:from>
    <cdr:to>
      <cdr:x>0.5</cdr:x>
      <cdr:y>0.31225</cdr:y>
    </cdr:to>
    <cdr:sp macro="" textlink="">
      <cdr:nvSpPr>
        <cdr:cNvPr id="4" name="TextBox 6"/>
        <cdr:cNvSpPr txBox="1"/>
      </cdr:nvSpPr>
      <cdr:spPr>
        <a:xfrm xmlns:a="http://schemas.openxmlformats.org/drawingml/2006/main">
          <a:off x="3060793" y="1000386"/>
          <a:ext cx="2846021"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JM" sz="2400" b="1" dirty="0" smtClean="0">
              <a:solidFill>
                <a:schemeClr val="tx1">
                  <a:lumMod val="75000"/>
                  <a:lumOff val="25000"/>
                </a:schemeClr>
              </a:solidFill>
              <a:latin typeface="Bebas Neue" pitchFamily="34" charset="0"/>
            </a:rPr>
            <a:t>PUBLIC</a:t>
          </a:r>
          <a:endParaRPr lang="en-JM" sz="2400" b="1" dirty="0">
            <a:solidFill>
              <a:schemeClr val="tx1">
                <a:lumMod val="75000"/>
                <a:lumOff val="25000"/>
              </a:schemeClr>
            </a:solidFill>
            <a:latin typeface="Bebas Neue" pitchFamily="34" charset="0"/>
          </a:endParaRPr>
        </a:p>
      </cdr:txBody>
    </cdr:sp>
  </cdr:relSizeAnchor>
  <cdr:relSizeAnchor xmlns:cdr="http://schemas.openxmlformats.org/drawingml/2006/chartDrawing">
    <cdr:from>
      <cdr:x>0.59352</cdr:x>
      <cdr:y>0.52939</cdr:y>
    </cdr:from>
    <cdr:to>
      <cdr:x>0.73622</cdr:x>
      <cdr:y>0.61052</cdr:y>
    </cdr:to>
    <cdr:sp macro="" textlink="">
      <cdr:nvSpPr>
        <cdr:cNvPr id="5" name="TextBox 7"/>
        <cdr:cNvSpPr txBox="1"/>
      </cdr:nvSpPr>
      <cdr:spPr>
        <a:xfrm xmlns:a="http://schemas.openxmlformats.org/drawingml/2006/main">
          <a:off x="6612834" y="3012365"/>
          <a:ext cx="1590011"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JM" sz="2400" b="1" dirty="0" smtClean="0">
              <a:solidFill>
                <a:schemeClr val="tx1">
                  <a:lumMod val="75000"/>
                  <a:lumOff val="25000"/>
                </a:schemeClr>
              </a:solidFill>
              <a:latin typeface="Bebas Neue" pitchFamily="34" charset="0"/>
            </a:rPr>
            <a:t>PRIVATE</a:t>
          </a:r>
          <a:endParaRPr lang="en-JM" sz="2400" b="1" dirty="0">
            <a:solidFill>
              <a:schemeClr val="tx1">
                <a:lumMod val="75000"/>
                <a:lumOff val="25000"/>
              </a:schemeClr>
            </a:solidFill>
            <a:latin typeface="Bebas Neue"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pPr/>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pPr/>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C872D-C668-4AF2-BCBD-16EDD74B9A2D}"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C872D-C668-4AF2-BCBD-16EDD74B9A2D}"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C872D-C668-4AF2-BCBD-16EDD74B9A2D}"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pPr/>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en-US" smtClean="0"/>
              <a:t>Click to edit Master title style</a:t>
            </a:r>
            <a:endParaRPr lang="ru-RU" dirty="0"/>
          </a:p>
        </p:txBody>
      </p:sp>
    </p:spTree>
    <p:extLst>
      <p:ext uri="{BB962C8B-B14F-4D97-AF65-F5344CB8AC3E}">
        <p14:creationId xmlns:p14="http://schemas.microsoft.com/office/powerpoint/2010/main" val="264352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pPr/>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C872D-C668-4AF2-BCBD-16EDD74B9A2D}"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pPr/>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C872D-C668-4AF2-BCBD-16EDD74B9A2D}" type="datetimeFigureOut">
              <a:rPr lang="en-US" smtClean="0"/>
              <a:pPr/>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C872D-C668-4AF2-BCBD-16EDD74B9A2D}" type="datetimeFigureOut">
              <a:rPr lang="en-US" smtClean="0"/>
              <a:pPr/>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C872D-C668-4AF2-BCBD-16EDD74B9A2D}" type="datetimeFigureOut">
              <a:rPr lang="en-US" smtClean="0"/>
              <a:pPr/>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pPr/>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pPr/>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pPr/>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pPr/>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pPr/>
              <a:t>4/20/2017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pPr/>
              <a:t>‹#›</a:t>
            </a:fld>
            <a:endParaRPr lang="en-US"/>
          </a:p>
        </p:txBody>
      </p:sp>
      <p:sp>
        <p:nvSpPr>
          <p:cNvPr id="19" name="Rectangle 18"/>
          <p:cNvSpPr/>
          <p:nvPr/>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1"/>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0" name="Rectangle 9"/>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66" r:id="rId16"/>
    <p:sldLayoutId id="2147483667" r:id="rId17"/>
    <p:sldLayoutId id="2147483668" r:id="rId18"/>
    <p:sldLayoutId id="214748366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50000"/>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1702676"/>
            <a:ext cx="11844072" cy="3550168"/>
            <a:chOff x="-5156087" y="973969"/>
            <a:chExt cx="12648585" cy="4894903"/>
          </a:xfrm>
        </p:grpSpPr>
        <p:sp>
          <p:nvSpPr>
            <p:cNvPr id="43" name="Freeform 42"/>
            <p:cNvSpPr>
              <a:spLocks noChangeAspect="1"/>
            </p:cNvSpPr>
            <p:nvPr/>
          </p:nvSpPr>
          <p:spPr>
            <a:xfrm>
              <a:off x="-5156087" y="973969"/>
              <a:ext cx="12648585" cy="486913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F6CEC6">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sp>
          <p:nvSpPr>
            <p:cNvPr id="44" name="TextBox 43"/>
            <p:cNvSpPr txBox="1"/>
            <p:nvPr/>
          </p:nvSpPr>
          <p:spPr>
            <a:xfrm>
              <a:off x="-3850380" y="1158516"/>
              <a:ext cx="10383584" cy="4710356"/>
            </a:xfrm>
            <a:prstGeom prst="rect">
              <a:avLst/>
            </a:prstGeom>
            <a:noFill/>
          </p:spPr>
          <p:txBody>
            <a:bodyPr wrap="square" rtlCol="0" anchor="ctr" anchorCtr="1">
              <a:spAutoFit/>
            </a:bodyPr>
            <a:lstStyle/>
            <a:p>
              <a:pPr algn="ctr"/>
              <a:endParaRPr lang="en-GB" sz="3600" dirty="0" smtClean="0">
                <a:solidFill>
                  <a:srgbClr val="C00000"/>
                </a:solidFill>
              </a:endParaRPr>
            </a:p>
            <a:p>
              <a:pPr algn="ctr"/>
              <a:endParaRPr lang="en-GB" sz="3600" dirty="0" smtClean="0">
                <a:solidFill>
                  <a:srgbClr val="C00000"/>
                </a:solidFill>
              </a:endParaRPr>
            </a:p>
            <a:p>
              <a:pPr algn="ctr"/>
              <a:r>
                <a:rPr lang="en-GB" sz="3600" b="1" dirty="0" smtClean="0">
                  <a:solidFill>
                    <a:srgbClr val="C00000"/>
                  </a:solidFill>
                </a:rPr>
                <a:t>Presentation on the findings from the national survey on bullying and violent extremism in the education system in Albania</a:t>
              </a:r>
              <a:r>
                <a:rPr lang="en-GB" sz="3600" dirty="0">
                  <a:solidFill>
                    <a:srgbClr val="C00000"/>
                  </a:solidFill>
                </a:rPr>
                <a:t/>
              </a:r>
              <a:br>
                <a:rPr lang="en-GB" sz="3600" dirty="0">
                  <a:solidFill>
                    <a:srgbClr val="C00000"/>
                  </a:solidFill>
                </a:rPr>
              </a:br>
              <a:endParaRPr lang="en-US" sz="3600" b="1" dirty="0" smtClean="0">
                <a:solidFill>
                  <a:srgbClr val="C00000"/>
                </a:solidFill>
                <a:latin typeface="Candara" panose="020E0502030303020204" pitchFamily="34" charset="0"/>
                <a:cs typeface="Estrangelo Edessa" panose="03080600000000000000" pitchFamily="66" charset="0"/>
              </a:endParaRPr>
            </a:p>
          </p:txBody>
        </p:sp>
      </p:grpSp>
      <p:sp>
        <p:nvSpPr>
          <p:cNvPr id="23" name="Title 1"/>
          <p:cNvSpPr txBox="1">
            <a:spLocks/>
          </p:cNvSpPr>
          <p:nvPr/>
        </p:nvSpPr>
        <p:spPr>
          <a:xfrm>
            <a:off x="347928" y="2100432"/>
            <a:ext cx="6977974" cy="28028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200" dirty="0">
              <a:solidFill>
                <a:schemeClr val="bg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4743887"/>
              </p:ext>
            </p:extLst>
          </p:nvPr>
        </p:nvGraphicFramePr>
        <p:xfrm>
          <a:off x="3684881" y="6211566"/>
          <a:ext cx="2311879" cy="397355"/>
        </p:xfrm>
        <a:graphic>
          <a:graphicData uri="http://schemas.openxmlformats.org/presentationml/2006/ole">
            <mc:AlternateContent xmlns:mc="http://schemas.openxmlformats.org/markup-compatibility/2006">
              <mc:Choice xmlns:v="urn:schemas-microsoft-com:vml" Requires="v">
                <p:oleObj spid="_x0000_s1090" r:id="rId4" imgW="1047644" imgH="457177" progId="">
                  <p:embed/>
                </p:oleObj>
              </mc:Choice>
              <mc:Fallback>
                <p:oleObj r:id="rId4" imgW="1047644" imgH="457177" progId="">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881" y="6211566"/>
                        <a:ext cx="2311879" cy="397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 name="Picture 26"/>
          <p:cNvPicPr/>
          <p:nvPr/>
        </p:nvPicPr>
        <p:blipFill>
          <a:blip r:embed="rId6" cstate="print"/>
          <a:srcRect/>
          <a:stretch>
            <a:fillRect/>
          </a:stretch>
        </p:blipFill>
        <p:spPr bwMode="auto">
          <a:xfrm>
            <a:off x="6616658" y="5943600"/>
            <a:ext cx="1066800" cy="914400"/>
          </a:xfrm>
          <a:prstGeom prst="rect">
            <a:avLst/>
          </a:prstGeom>
          <a:noFill/>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9303" y="0"/>
            <a:ext cx="6553200" cy="1391798"/>
          </a:xfrm>
          <a:prstGeom prst="rect">
            <a:avLst/>
          </a:prstGeom>
        </p:spPr>
      </p:pic>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8" name="TextBox 87"/>
          <p:cNvSpPr txBox="1"/>
          <p:nvPr/>
        </p:nvSpPr>
        <p:spPr>
          <a:xfrm>
            <a:off x="250166" y="223724"/>
            <a:ext cx="11723298" cy="769441"/>
          </a:xfrm>
          <a:prstGeom prst="rect">
            <a:avLst/>
          </a:prstGeom>
          <a:noFill/>
        </p:spPr>
        <p:txBody>
          <a:bodyPr wrap="square" rtlCol="0">
            <a:spAutoFit/>
          </a:bodyPr>
          <a:lstStyle/>
          <a:p>
            <a:pPr algn="ctr"/>
            <a:r>
              <a:rPr lang="en-US" sz="4400" b="1" dirty="0" smtClean="0">
                <a:solidFill>
                  <a:srgbClr val="2C3749"/>
                </a:solidFill>
              </a:rPr>
              <a:t>The distribution of sample by regions</a:t>
            </a:r>
            <a:endParaRPr lang="en-US" sz="4400" b="1" dirty="0">
              <a:solidFill>
                <a:srgbClr val="2C3749"/>
              </a:solidFill>
              <a:latin typeface="Candara" panose="020E0502030303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53370941"/>
              </p:ext>
            </p:extLst>
          </p:nvPr>
        </p:nvGraphicFramePr>
        <p:xfrm>
          <a:off x="204954" y="1072059"/>
          <a:ext cx="11729544" cy="5785941"/>
        </p:xfrm>
        <a:graphic>
          <a:graphicData uri="http://schemas.openxmlformats.org/drawingml/2006/table">
            <a:tbl>
              <a:tblPr>
                <a:tableStyleId>{5C22544A-7EE6-4342-B048-85BDC9FD1C3A}</a:tableStyleId>
              </a:tblPr>
              <a:tblGrid>
                <a:gridCol w="1995056"/>
                <a:gridCol w="1651079"/>
                <a:gridCol w="1479093"/>
                <a:gridCol w="1651079"/>
                <a:gridCol w="1651079"/>
                <a:gridCol w="1651079"/>
                <a:gridCol w="1651079"/>
              </a:tblGrid>
              <a:tr h="858082">
                <a:tc>
                  <a:txBody>
                    <a:bodyPr/>
                    <a:lstStyle/>
                    <a:p>
                      <a:pPr algn="ctr" fontAlgn="ctr"/>
                      <a:r>
                        <a:rPr lang="en-US" sz="1400" u="none" strike="noStrike" dirty="0">
                          <a:effectLst/>
                        </a:rPr>
                        <a:t> </a:t>
                      </a:r>
                      <a:endParaRPr lang="en-US" sz="1400" b="0" i="0" u="none" strike="noStrike" dirty="0">
                        <a:solidFill>
                          <a:srgbClr val="000000"/>
                        </a:solidFill>
                        <a:effectLst/>
                        <a:latin typeface="Arial"/>
                      </a:endParaRPr>
                    </a:p>
                  </a:txBody>
                  <a:tcPr marL="9525" marR="9525" marT="9525" marB="0" anchor="ctr"/>
                </a:tc>
                <a:tc>
                  <a:txBody>
                    <a:bodyPr/>
                    <a:lstStyle/>
                    <a:p>
                      <a:pPr algn="ctr" fontAlgn="ctr"/>
                      <a:r>
                        <a:rPr lang="en-US" sz="1400" u="none" strike="noStrike" dirty="0">
                          <a:effectLst/>
                        </a:rPr>
                        <a:t>Students</a:t>
                      </a:r>
                      <a:endParaRPr lang="en-US" sz="1400" b="0" i="0" u="none" strike="noStrike" dirty="0">
                        <a:solidFill>
                          <a:srgbClr val="000000"/>
                        </a:solidFill>
                        <a:effectLst/>
                        <a:latin typeface="Arial"/>
                      </a:endParaRPr>
                    </a:p>
                  </a:txBody>
                  <a:tcPr marL="9525" marR="9525" marT="9525" marB="0" anchor="ctr"/>
                </a:tc>
                <a:tc>
                  <a:txBody>
                    <a:bodyPr/>
                    <a:lstStyle/>
                    <a:p>
                      <a:pPr algn="ctr" fontAlgn="ctr"/>
                      <a:r>
                        <a:rPr lang="en-US" sz="1400" u="none" strike="noStrike">
                          <a:effectLst/>
                        </a:rPr>
                        <a:t>Students Percent</a:t>
                      </a:r>
                      <a:endParaRPr lang="en-US" sz="1400" b="0" i="0" u="none" strike="noStrike">
                        <a:solidFill>
                          <a:srgbClr val="000000"/>
                        </a:solidFill>
                        <a:effectLst/>
                        <a:latin typeface="Arial"/>
                      </a:endParaRPr>
                    </a:p>
                  </a:txBody>
                  <a:tcPr marL="9525" marR="9525" marT="9525" marB="0" anchor="ctr"/>
                </a:tc>
                <a:tc>
                  <a:txBody>
                    <a:bodyPr/>
                    <a:lstStyle/>
                    <a:p>
                      <a:pPr algn="ctr" fontAlgn="ctr"/>
                      <a:r>
                        <a:rPr lang="en-US" sz="1400" u="none" strike="noStrike">
                          <a:effectLst/>
                        </a:rPr>
                        <a:t>Teacher</a:t>
                      </a:r>
                      <a:endParaRPr lang="en-US" sz="1400" b="0" i="0" u="none" strike="noStrike">
                        <a:solidFill>
                          <a:srgbClr val="000000"/>
                        </a:solidFill>
                        <a:effectLst/>
                        <a:latin typeface="Arial"/>
                      </a:endParaRPr>
                    </a:p>
                  </a:txBody>
                  <a:tcPr marL="9525" marR="9525" marT="9525" marB="0" anchor="ctr"/>
                </a:tc>
                <a:tc>
                  <a:txBody>
                    <a:bodyPr/>
                    <a:lstStyle/>
                    <a:p>
                      <a:pPr algn="ctr" fontAlgn="ctr"/>
                      <a:r>
                        <a:rPr lang="en-US" sz="1400" u="none" strike="noStrike">
                          <a:effectLst/>
                        </a:rPr>
                        <a:t>Teacher Percent</a:t>
                      </a:r>
                      <a:endParaRPr lang="en-US" sz="1400" b="0" i="0" u="none" strike="noStrike">
                        <a:solidFill>
                          <a:srgbClr val="000000"/>
                        </a:solidFill>
                        <a:effectLst/>
                        <a:latin typeface="Arial"/>
                      </a:endParaRPr>
                    </a:p>
                  </a:txBody>
                  <a:tcPr marL="9525" marR="9525" marT="9525" marB="0" anchor="ctr"/>
                </a:tc>
                <a:tc>
                  <a:txBody>
                    <a:bodyPr/>
                    <a:lstStyle/>
                    <a:p>
                      <a:pPr algn="ctr" fontAlgn="ctr"/>
                      <a:r>
                        <a:rPr lang="en-US" sz="1400" u="none" strike="noStrike">
                          <a:effectLst/>
                        </a:rPr>
                        <a:t>Parents</a:t>
                      </a:r>
                      <a:endParaRPr lang="en-US" sz="1400" b="0" i="0" u="none" strike="noStrike">
                        <a:solidFill>
                          <a:srgbClr val="000000"/>
                        </a:solidFill>
                        <a:effectLst/>
                        <a:latin typeface="Arial"/>
                      </a:endParaRPr>
                    </a:p>
                  </a:txBody>
                  <a:tcPr marL="9525" marR="9525" marT="9525" marB="0" anchor="ctr"/>
                </a:tc>
                <a:tc>
                  <a:txBody>
                    <a:bodyPr/>
                    <a:lstStyle/>
                    <a:p>
                      <a:pPr algn="ctr" fontAlgn="ctr"/>
                      <a:r>
                        <a:rPr lang="en-US" sz="1400" u="none" strike="noStrike">
                          <a:effectLst/>
                        </a:rPr>
                        <a:t>Parents Percent</a:t>
                      </a:r>
                      <a:endParaRPr lang="en-US" sz="1400" b="0" i="0" u="none" strike="noStrike">
                        <a:solidFill>
                          <a:srgbClr val="000000"/>
                        </a:solidFill>
                        <a:effectLst/>
                        <a:latin typeface="Arial"/>
                      </a:endParaRPr>
                    </a:p>
                  </a:txBody>
                  <a:tcPr marL="9525" marR="9525" marT="9525" marB="0" anchor="ctr"/>
                </a:tc>
              </a:tr>
              <a:tr h="373078">
                <a:tc>
                  <a:txBody>
                    <a:bodyPr/>
                    <a:lstStyle/>
                    <a:p>
                      <a:pPr algn="l" fontAlgn="t"/>
                      <a:r>
                        <a:rPr lang="en-US" sz="1400" u="none" strike="noStrike">
                          <a:effectLst/>
                        </a:rPr>
                        <a:t>Berat</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107</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dirty="0">
                          <a:effectLst/>
                        </a:rPr>
                        <a:t>4.5</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120</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3.4</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46</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4.7</a:t>
                      </a:r>
                      <a:endParaRPr lang="en-US" sz="1400" b="0" i="0" u="none" strike="noStrike">
                        <a:solidFill>
                          <a:srgbClr val="000000"/>
                        </a:solidFill>
                        <a:effectLst/>
                        <a:latin typeface="Arial"/>
                      </a:endParaRPr>
                    </a:p>
                  </a:txBody>
                  <a:tcPr marL="9525" marR="9525" marT="9525" marB="0"/>
                </a:tc>
              </a:tr>
              <a:tr h="373078">
                <a:tc>
                  <a:txBody>
                    <a:bodyPr/>
                    <a:lstStyle/>
                    <a:p>
                      <a:pPr algn="l" fontAlgn="t"/>
                      <a:r>
                        <a:rPr lang="en-US" sz="1400" u="none" strike="noStrike" dirty="0" err="1">
                          <a:effectLst/>
                        </a:rPr>
                        <a:t>Dibra</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115</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4.8</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146</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4.1</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50</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5.2</a:t>
                      </a:r>
                      <a:endParaRPr lang="en-US" sz="1400" b="0" i="0" u="none" strike="noStrike">
                        <a:solidFill>
                          <a:srgbClr val="000000"/>
                        </a:solidFill>
                        <a:effectLst/>
                        <a:latin typeface="Arial"/>
                      </a:endParaRPr>
                    </a:p>
                  </a:txBody>
                  <a:tcPr marL="9525" marR="9525" marT="9525" marB="0"/>
                </a:tc>
              </a:tr>
              <a:tr h="373078">
                <a:tc>
                  <a:txBody>
                    <a:bodyPr/>
                    <a:lstStyle/>
                    <a:p>
                      <a:pPr algn="l" fontAlgn="t"/>
                      <a:r>
                        <a:rPr lang="en-US" sz="1400" u="none" strike="noStrike">
                          <a:effectLst/>
                        </a:rPr>
                        <a:t>Durres</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272</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11.4</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380</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10.7</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119</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12.3</a:t>
                      </a:r>
                      <a:endParaRPr lang="en-US" sz="1400" b="0" i="0" u="none" strike="noStrike">
                        <a:solidFill>
                          <a:srgbClr val="000000"/>
                        </a:solidFill>
                        <a:effectLst/>
                        <a:latin typeface="Arial"/>
                      </a:endParaRPr>
                    </a:p>
                  </a:txBody>
                  <a:tcPr marL="9525" marR="9525" marT="9525" marB="0"/>
                </a:tc>
              </a:tr>
              <a:tr h="373078">
                <a:tc>
                  <a:txBody>
                    <a:bodyPr/>
                    <a:lstStyle/>
                    <a:p>
                      <a:pPr algn="l" fontAlgn="t"/>
                      <a:r>
                        <a:rPr lang="en-US" sz="1400" u="none" strike="noStrike" dirty="0" err="1">
                          <a:effectLst/>
                        </a:rPr>
                        <a:t>Elbasan</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230</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9.7</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241</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6.8</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54</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5.6</a:t>
                      </a:r>
                      <a:endParaRPr lang="en-US" sz="1400" b="0" i="0" u="none" strike="noStrike">
                        <a:solidFill>
                          <a:srgbClr val="000000"/>
                        </a:solidFill>
                        <a:effectLst/>
                        <a:latin typeface="Arial"/>
                      </a:endParaRPr>
                    </a:p>
                  </a:txBody>
                  <a:tcPr marL="9525" marR="9525" marT="9525" marB="0"/>
                </a:tc>
              </a:tr>
              <a:tr h="413615">
                <a:tc>
                  <a:txBody>
                    <a:bodyPr/>
                    <a:lstStyle/>
                    <a:p>
                      <a:pPr algn="l" fontAlgn="t"/>
                      <a:r>
                        <a:rPr lang="en-US" sz="1400" u="none" strike="noStrike">
                          <a:effectLst/>
                        </a:rPr>
                        <a:t>Fier</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262</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11.0</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371</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10.4</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110</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11.3</a:t>
                      </a:r>
                      <a:endParaRPr lang="en-US" sz="1400" b="0" i="0" u="none" strike="noStrike">
                        <a:solidFill>
                          <a:srgbClr val="000000"/>
                        </a:solidFill>
                        <a:effectLst/>
                        <a:latin typeface="Arial"/>
                      </a:endParaRPr>
                    </a:p>
                  </a:txBody>
                  <a:tcPr marL="9525" marR="9525" marT="9525" marB="0"/>
                </a:tc>
              </a:tr>
              <a:tr h="373078">
                <a:tc>
                  <a:txBody>
                    <a:bodyPr/>
                    <a:lstStyle/>
                    <a:p>
                      <a:pPr algn="l" fontAlgn="t"/>
                      <a:r>
                        <a:rPr lang="en-US" sz="1400" u="none" strike="noStrike" dirty="0" err="1">
                          <a:effectLst/>
                        </a:rPr>
                        <a:t>Gjirokaster</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dirty="0">
                          <a:effectLst/>
                        </a:rPr>
                        <a:t>44</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1.9</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68</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1.9</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20</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2.1</a:t>
                      </a:r>
                      <a:endParaRPr lang="en-US" sz="1400" b="0" i="0" u="none" strike="noStrike">
                        <a:solidFill>
                          <a:srgbClr val="000000"/>
                        </a:solidFill>
                        <a:effectLst/>
                        <a:latin typeface="Arial"/>
                      </a:endParaRPr>
                    </a:p>
                  </a:txBody>
                  <a:tcPr marL="9525" marR="9525" marT="9525" marB="0"/>
                </a:tc>
              </a:tr>
              <a:tr h="373078">
                <a:tc>
                  <a:txBody>
                    <a:bodyPr/>
                    <a:lstStyle/>
                    <a:p>
                      <a:pPr algn="l" fontAlgn="t"/>
                      <a:r>
                        <a:rPr lang="en-US" sz="1400" u="none" strike="noStrike" dirty="0" err="1">
                          <a:effectLst/>
                        </a:rPr>
                        <a:t>Korce</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dirty="0">
                          <a:effectLst/>
                        </a:rPr>
                        <a:t>161</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6.8</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191</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dirty="0">
                          <a:effectLst/>
                        </a:rPr>
                        <a:t>5.4</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70</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7.2</a:t>
                      </a:r>
                      <a:endParaRPr lang="en-US" sz="1400" b="0" i="0" u="none" strike="noStrike">
                        <a:solidFill>
                          <a:srgbClr val="000000"/>
                        </a:solidFill>
                        <a:effectLst/>
                        <a:latin typeface="Arial"/>
                      </a:endParaRPr>
                    </a:p>
                  </a:txBody>
                  <a:tcPr marL="9525" marR="9525" marT="9525" marB="0"/>
                </a:tc>
              </a:tr>
              <a:tr h="373078">
                <a:tc>
                  <a:txBody>
                    <a:bodyPr/>
                    <a:lstStyle/>
                    <a:p>
                      <a:pPr algn="l" fontAlgn="t"/>
                      <a:r>
                        <a:rPr lang="en-US" sz="1400" u="none" strike="noStrike">
                          <a:effectLst/>
                        </a:rPr>
                        <a:t>Kukes</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99</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4.2</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146</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4.1</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43</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4.4</a:t>
                      </a:r>
                      <a:endParaRPr lang="en-US" sz="1400" b="0" i="0" u="none" strike="noStrike">
                        <a:solidFill>
                          <a:srgbClr val="000000"/>
                        </a:solidFill>
                        <a:effectLst/>
                        <a:latin typeface="Arial"/>
                      </a:endParaRPr>
                    </a:p>
                  </a:txBody>
                  <a:tcPr marL="9525" marR="9525" marT="9525" marB="0"/>
                </a:tc>
              </a:tr>
              <a:tr h="373078">
                <a:tc>
                  <a:txBody>
                    <a:bodyPr/>
                    <a:lstStyle/>
                    <a:p>
                      <a:pPr algn="l" fontAlgn="t"/>
                      <a:r>
                        <a:rPr lang="en-US" sz="1400" u="none" strike="noStrike">
                          <a:effectLst/>
                        </a:rPr>
                        <a:t>Lezhe</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111</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4.7</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162</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4.6</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45</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4.6</a:t>
                      </a:r>
                      <a:endParaRPr lang="en-US" sz="1400" b="0" i="0" u="none" strike="noStrike">
                        <a:solidFill>
                          <a:srgbClr val="000000"/>
                        </a:solidFill>
                        <a:effectLst/>
                        <a:latin typeface="Arial"/>
                      </a:endParaRPr>
                    </a:p>
                  </a:txBody>
                  <a:tcPr marL="9525" marR="9525" marT="9525" marB="0"/>
                </a:tc>
              </a:tr>
              <a:tr h="373078">
                <a:tc>
                  <a:txBody>
                    <a:bodyPr/>
                    <a:lstStyle/>
                    <a:p>
                      <a:pPr algn="l" fontAlgn="t"/>
                      <a:r>
                        <a:rPr lang="en-US" sz="1400" u="none" strike="noStrike">
                          <a:effectLst/>
                        </a:rPr>
                        <a:t>Shkoder</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196</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8.2</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246</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6.9</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dirty="0">
                          <a:effectLst/>
                        </a:rPr>
                        <a:t>78</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8.0</a:t>
                      </a:r>
                      <a:endParaRPr lang="en-US" sz="1400" b="0" i="0" u="none" strike="noStrike">
                        <a:solidFill>
                          <a:srgbClr val="000000"/>
                        </a:solidFill>
                        <a:effectLst/>
                        <a:latin typeface="Arial"/>
                      </a:endParaRPr>
                    </a:p>
                  </a:txBody>
                  <a:tcPr marL="9525" marR="9525" marT="9525" marB="0"/>
                </a:tc>
              </a:tr>
              <a:tr h="373078">
                <a:tc>
                  <a:txBody>
                    <a:bodyPr/>
                    <a:lstStyle/>
                    <a:p>
                      <a:pPr algn="l" fontAlgn="t"/>
                      <a:r>
                        <a:rPr lang="en-US" sz="1400" u="none" strike="noStrike">
                          <a:effectLst/>
                        </a:rPr>
                        <a:t>Tirana</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635</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26.7</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1248</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35.1</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272</a:t>
                      </a:r>
                      <a:endParaRPr lang="en-US" sz="1400" b="0"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28.0</a:t>
                      </a:r>
                      <a:endParaRPr lang="en-US" sz="1400" b="0" i="0" u="none" strike="noStrike">
                        <a:solidFill>
                          <a:srgbClr val="000000"/>
                        </a:solidFill>
                        <a:effectLst/>
                        <a:latin typeface="Arial"/>
                      </a:endParaRPr>
                    </a:p>
                  </a:txBody>
                  <a:tcPr marL="9525" marR="9525" marT="9525" marB="0"/>
                </a:tc>
              </a:tr>
              <a:tr h="391732">
                <a:tc>
                  <a:txBody>
                    <a:bodyPr/>
                    <a:lstStyle/>
                    <a:p>
                      <a:pPr algn="l" fontAlgn="t"/>
                      <a:r>
                        <a:rPr lang="en-US" sz="1400" u="none" strike="noStrike">
                          <a:effectLst/>
                        </a:rPr>
                        <a:t>Vlore</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145</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6.1</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241</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6.8</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63</a:t>
                      </a:r>
                      <a:endParaRPr lang="en-US" sz="1400" b="0"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6.5</a:t>
                      </a:r>
                      <a:endParaRPr lang="en-US" sz="1400" b="0" i="0" u="none" strike="noStrike" dirty="0">
                        <a:solidFill>
                          <a:srgbClr val="000000"/>
                        </a:solidFill>
                        <a:effectLst/>
                        <a:latin typeface="Arial"/>
                      </a:endParaRPr>
                    </a:p>
                  </a:txBody>
                  <a:tcPr marL="9525" marR="9525" marT="9525" marB="0"/>
                </a:tc>
              </a:tr>
              <a:tr h="391732">
                <a:tc>
                  <a:txBody>
                    <a:bodyPr/>
                    <a:lstStyle/>
                    <a:p>
                      <a:pPr algn="l" fontAlgn="t"/>
                      <a:r>
                        <a:rPr lang="en-US" sz="1400" u="none" strike="noStrike">
                          <a:effectLst/>
                        </a:rPr>
                        <a:t>Total</a:t>
                      </a:r>
                      <a:endParaRPr lang="en-US" sz="1400" b="1"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2377</a:t>
                      </a:r>
                      <a:endParaRPr lang="en-US" sz="1400" b="1" i="0" u="none" strike="noStrike" dirty="0">
                        <a:solidFill>
                          <a:srgbClr val="000000"/>
                        </a:solidFill>
                        <a:effectLst/>
                        <a:latin typeface="Arial"/>
                      </a:endParaRPr>
                    </a:p>
                  </a:txBody>
                  <a:tcPr marL="9525" marR="9525" marT="9525" marB="0"/>
                </a:tc>
                <a:tc>
                  <a:txBody>
                    <a:bodyPr/>
                    <a:lstStyle/>
                    <a:p>
                      <a:pPr algn="r" fontAlgn="t"/>
                      <a:r>
                        <a:rPr lang="en-US" sz="1400" u="none" strike="noStrike">
                          <a:effectLst/>
                        </a:rPr>
                        <a:t>100.0</a:t>
                      </a:r>
                      <a:endParaRPr lang="en-US" sz="1400" b="1"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3560</a:t>
                      </a:r>
                      <a:endParaRPr lang="en-US" sz="1400" b="1"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100.0</a:t>
                      </a:r>
                      <a:endParaRPr lang="en-US" sz="1400" b="1" i="0" u="none" strike="noStrike">
                        <a:solidFill>
                          <a:srgbClr val="000000"/>
                        </a:solidFill>
                        <a:effectLst/>
                        <a:latin typeface="Arial"/>
                      </a:endParaRPr>
                    </a:p>
                  </a:txBody>
                  <a:tcPr marL="9525" marR="9525" marT="9525" marB="0"/>
                </a:tc>
                <a:tc>
                  <a:txBody>
                    <a:bodyPr/>
                    <a:lstStyle/>
                    <a:p>
                      <a:pPr algn="r" fontAlgn="t"/>
                      <a:r>
                        <a:rPr lang="en-US" sz="1400" u="none" strike="noStrike">
                          <a:effectLst/>
                        </a:rPr>
                        <a:t>970</a:t>
                      </a:r>
                      <a:endParaRPr lang="en-US" sz="1400" b="1" i="0" u="none" strike="noStrike">
                        <a:solidFill>
                          <a:srgbClr val="000000"/>
                        </a:solidFill>
                        <a:effectLst/>
                        <a:latin typeface="Arial"/>
                      </a:endParaRPr>
                    </a:p>
                  </a:txBody>
                  <a:tcPr marL="9525" marR="9525" marT="9525" marB="0"/>
                </a:tc>
                <a:tc>
                  <a:txBody>
                    <a:bodyPr/>
                    <a:lstStyle/>
                    <a:p>
                      <a:pPr algn="r" fontAlgn="t"/>
                      <a:r>
                        <a:rPr lang="en-US" sz="1400" u="none" strike="noStrike" dirty="0">
                          <a:effectLst/>
                        </a:rPr>
                        <a:t>100.0</a:t>
                      </a:r>
                      <a:endParaRPr lang="en-US" sz="1400" b="1" i="0" u="none" strike="noStrike" dirty="0">
                        <a:solidFill>
                          <a:srgbClr val="000000"/>
                        </a:solidFill>
                        <a:effectLst/>
                        <a:latin typeface="Arial"/>
                      </a:endParaRPr>
                    </a:p>
                  </a:txBody>
                  <a:tcPr marL="9525" marR="9525" marT="9525" marB="0"/>
                </a:tc>
              </a:tr>
            </a:tbl>
          </a:graphicData>
        </a:graphic>
      </p:graphicFrame>
    </p:spTree>
    <p:extLst>
      <p:ext uri="{BB962C8B-B14F-4D97-AF65-F5344CB8AC3E}">
        <p14:creationId xmlns:p14="http://schemas.microsoft.com/office/powerpoint/2010/main" val="2695113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258228"/>
            <a:ext cx="12191999" cy="769441"/>
          </a:xfrm>
          <a:prstGeom prst="rect">
            <a:avLst/>
          </a:prstGeom>
          <a:noFill/>
        </p:spPr>
        <p:txBody>
          <a:bodyPr wrap="square" rtlCol="0">
            <a:spAutoFit/>
          </a:bodyPr>
          <a:lstStyle/>
          <a:p>
            <a:pPr algn="ctr"/>
            <a:r>
              <a:rPr lang="en-US" sz="4400" b="1" dirty="0" smtClean="0">
                <a:solidFill>
                  <a:srgbClr val="2C3749"/>
                </a:solidFill>
              </a:rPr>
              <a:t>SAMPLE DISTRIBUTION BY SCHOOL LEVELS</a:t>
            </a:r>
            <a:endParaRPr lang="en-US" sz="4400" b="1" dirty="0">
              <a:solidFill>
                <a:srgbClr val="2C3749"/>
              </a:solidFill>
              <a:latin typeface="Candara" panose="020E0502030303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804459800"/>
              </p:ext>
            </p:extLst>
          </p:nvPr>
        </p:nvGraphicFramePr>
        <p:xfrm>
          <a:off x="1476002" y="1573384"/>
          <a:ext cx="10253784" cy="4940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258228"/>
            <a:ext cx="12191999" cy="769441"/>
          </a:xfrm>
          <a:prstGeom prst="rect">
            <a:avLst/>
          </a:prstGeom>
          <a:noFill/>
        </p:spPr>
        <p:txBody>
          <a:bodyPr wrap="square" rtlCol="0">
            <a:spAutoFit/>
          </a:bodyPr>
          <a:lstStyle/>
          <a:p>
            <a:pPr algn="ctr"/>
            <a:r>
              <a:rPr lang="en-US" sz="4400" b="1" dirty="0" smtClean="0">
                <a:solidFill>
                  <a:srgbClr val="2C3749"/>
                </a:solidFill>
              </a:rPr>
              <a:t>SAMPLE DISTRIBUTIONS BY AREA URBAN/RURAL</a:t>
            </a:r>
            <a:endParaRPr lang="en-US" sz="4400" b="1" dirty="0">
              <a:solidFill>
                <a:srgbClr val="2C3749"/>
              </a:solidFill>
              <a:latin typeface="Candara" panose="020E0502030303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2548732896"/>
              </p:ext>
            </p:extLst>
          </p:nvPr>
        </p:nvGraphicFramePr>
        <p:xfrm>
          <a:off x="1530626" y="1335906"/>
          <a:ext cx="9760226" cy="5287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0"/>
            <a:ext cx="12191999" cy="2123658"/>
          </a:xfrm>
          <a:prstGeom prst="rect">
            <a:avLst/>
          </a:prstGeom>
          <a:noFill/>
        </p:spPr>
        <p:txBody>
          <a:bodyPr wrap="square" rtlCol="0">
            <a:spAutoFit/>
          </a:bodyPr>
          <a:lstStyle/>
          <a:p>
            <a:pPr algn="ctr"/>
            <a:endParaRPr lang="en-US" sz="4400" dirty="0" smtClean="0"/>
          </a:p>
          <a:p>
            <a:pPr algn="ctr"/>
            <a:r>
              <a:rPr lang="en-US" sz="4400" b="1" dirty="0" smtClean="0"/>
              <a:t>SAMPLE DISTRIBUTION BY THE TYPE OF SCHOOL PUBLIC/PRIVATE</a:t>
            </a:r>
            <a:endParaRPr lang="en-US" sz="4400" b="1" dirty="0">
              <a:latin typeface="Candara" panose="020E0502030303020204" pitchFamily="34"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1656023355"/>
              </p:ext>
            </p:extLst>
          </p:nvPr>
        </p:nvGraphicFramePr>
        <p:xfrm>
          <a:off x="378372" y="2175641"/>
          <a:ext cx="11813628" cy="4682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258228"/>
            <a:ext cx="12191999" cy="769441"/>
          </a:xfrm>
          <a:prstGeom prst="rect">
            <a:avLst/>
          </a:prstGeom>
          <a:noFill/>
        </p:spPr>
        <p:txBody>
          <a:bodyPr wrap="square" rtlCol="0">
            <a:spAutoFit/>
          </a:bodyPr>
          <a:lstStyle/>
          <a:p>
            <a:pPr algn="ctr"/>
            <a:r>
              <a:rPr lang="en-US" sz="4400" b="1" dirty="0" smtClean="0"/>
              <a:t>TEACHER’S DISTRIBUTION BY POSITION</a:t>
            </a:r>
            <a:endParaRPr lang="en-US" sz="4400" b="1" dirty="0">
              <a:latin typeface="Candara" panose="020E0502030303020204" pitchFamily="34" charset="0"/>
            </a:endParaRPr>
          </a:p>
        </p:txBody>
      </p:sp>
      <p:graphicFrame>
        <p:nvGraphicFramePr>
          <p:cNvPr id="5" name="Content Placeholder 5"/>
          <p:cNvGraphicFramePr>
            <a:graphicFrameLocks/>
          </p:cNvGraphicFramePr>
          <p:nvPr/>
        </p:nvGraphicFramePr>
        <p:xfrm>
          <a:off x="1970690" y="1844565"/>
          <a:ext cx="8229600" cy="47138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258228"/>
            <a:ext cx="12191999" cy="769441"/>
          </a:xfrm>
          <a:prstGeom prst="rect">
            <a:avLst/>
          </a:prstGeom>
          <a:noFill/>
        </p:spPr>
        <p:txBody>
          <a:bodyPr wrap="square" rtlCol="0">
            <a:spAutoFit/>
          </a:bodyPr>
          <a:lstStyle/>
          <a:p>
            <a:pPr algn="ctr"/>
            <a:r>
              <a:rPr lang="en-US" sz="4400" b="1" dirty="0" smtClean="0"/>
              <a:t>Distribution of students by sex</a:t>
            </a:r>
            <a:endParaRPr lang="en-US" sz="4400" b="1" dirty="0">
              <a:latin typeface="Candara" panose="020E0502030303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825174273"/>
              </p:ext>
            </p:extLst>
          </p:nvPr>
        </p:nvGraphicFramePr>
        <p:xfrm>
          <a:off x="1087819" y="1458310"/>
          <a:ext cx="10799379" cy="4958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2000"/>
            <a:lum/>
          </a:blip>
          <a:srcRect/>
          <a:stretch>
            <a:fillRect t="-4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711" y="2513297"/>
            <a:ext cx="10972800" cy="1143000"/>
          </a:xfrm>
        </p:spPr>
        <p:txBody>
          <a:bodyPr>
            <a:normAutofit/>
          </a:bodyPr>
          <a:lstStyle/>
          <a:p>
            <a:pPr algn="ctr"/>
            <a:r>
              <a:rPr lang="en-US" sz="4800" dirty="0" smtClean="0">
                <a:solidFill>
                  <a:srgbClr val="FF0000"/>
                </a:solidFill>
                <a:latin typeface="Aharoni" pitchFamily="2" charset="-79"/>
                <a:cs typeface="Aharoni" pitchFamily="2" charset="-79"/>
              </a:rPr>
              <a:t>Main findings of the study</a:t>
            </a:r>
            <a:endParaRPr lang="en-US" sz="4800" dirty="0">
              <a:solidFill>
                <a:srgbClr val="FF0000"/>
              </a:solidFill>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fld id="{D9A92AC3-C538-4343-A978-6FABD6D61CFB}" type="slidenum">
              <a:rPr lang="en-US" smtClean="0"/>
              <a:pPr/>
              <a:t>16</a:t>
            </a:fld>
            <a:endParaRPr lang="en-US"/>
          </a:p>
        </p:txBody>
      </p:sp>
      <p:sp>
        <p:nvSpPr>
          <p:cNvPr id="5" name="Freeform 4"/>
          <p:cNvSpPr>
            <a:spLocks noChangeAspect="1"/>
          </p:cNvSpPr>
          <p:nvPr/>
        </p:nvSpPr>
        <p:spPr>
          <a:xfrm>
            <a:off x="541008" y="2487617"/>
            <a:ext cx="11919005" cy="1366709"/>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EE7A8B">
              <a:alpha val="46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1614426" cy="1006475"/>
          </a:xfrm>
        </p:spPr>
        <p:txBody>
          <a:bodyPr>
            <a:normAutofit fontScale="90000"/>
          </a:bodyPr>
          <a:lstStyle/>
          <a:p>
            <a:r>
              <a:rPr lang="en-US" b="1" dirty="0" smtClean="0"/>
              <a:t>The frequency of bullying by students, teachers and parents</a:t>
            </a:r>
            <a:endParaRPr lang="en-US" b="1" dirty="0"/>
          </a:p>
        </p:txBody>
      </p:sp>
      <p:sp>
        <p:nvSpPr>
          <p:cNvPr id="5" name="Slide Number Placeholder 4"/>
          <p:cNvSpPr>
            <a:spLocks noGrp="1"/>
          </p:cNvSpPr>
          <p:nvPr>
            <p:ph type="sldNum" sz="quarter" idx="12"/>
          </p:nvPr>
        </p:nvSpPr>
        <p:spPr/>
        <p:txBody>
          <a:bodyPr/>
          <a:lstStyle/>
          <a:p>
            <a:fld id="{D9A92AC3-C538-4343-A978-6FABD6D61CFB}" type="slidenum">
              <a:rPr lang="en-US" smtClean="0"/>
              <a:pPr/>
              <a:t>17</a:t>
            </a:fld>
            <a:endParaRPr lang="en-US"/>
          </a:p>
        </p:txBody>
      </p:sp>
      <p:pic>
        <p:nvPicPr>
          <p:cNvPr id="18433" name="Chart 1"/>
          <p:cNvPicPr>
            <a:picLocks noChangeArrowheads="1"/>
          </p:cNvPicPr>
          <p:nvPr/>
        </p:nvPicPr>
        <p:blipFill>
          <a:blip r:embed="rId2" cstate="print"/>
          <a:srcRect/>
          <a:stretch>
            <a:fillRect/>
          </a:stretch>
        </p:blipFill>
        <p:spPr bwMode="auto">
          <a:xfrm>
            <a:off x="3547241" y="788275"/>
            <a:ext cx="4713890" cy="3058511"/>
          </a:xfrm>
          <a:prstGeom prst="rect">
            <a:avLst/>
          </a:prstGeom>
          <a:noFill/>
          <a:ln w="9525">
            <a:noFill/>
            <a:miter lim="800000"/>
            <a:headEnd/>
            <a:tailEnd/>
          </a:ln>
        </p:spPr>
      </p:pic>
      <p:graphicFrame>
        <p:nvGraphicFramePr>
          <p:cNvPr id="10" name="Chart 9"/>
          <p:cNvGraphicFramePr/>
          <p:nvPr/>
        </p:nvGraphicFramePr>
        <p:xfrm>
          <a:off x="283779" y="3799489"/>
          <a:ext cx="4745421" cy="2822027"/>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p:nvPr/>
        </p:nvPicPr>
        <p:blipFill>
          <a:blip r:embed="rId4" cstate="print"/>
          <a:stretch>
            <a:fillRect/>
          </a:stretch>
        </p:blipFill>
        <p:spPr>
          <a:xfrm>
            <a:off x="7062953" y="3925614"/>
            <a:ext cx="4698124" cy="263284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539" y="139148"/>
            <a:ext cx="11617739" cy="1200702"/>
          </a:xfrm>
        </p:spPr>
        <p:txBody>
          <a:bodyPr>
            <a:normAutofit/>
          </a:bodyPr>
          <a:lstStyle/>
          <a:p>
            <a:pPr algn="ctr"/>
            <a:r>
              <a:rPr lang="en-US" sz="5400" b="1" dirty="0"/>
              <a:t>Prevalence of bullying </a:t>
            </a:r>
            <a:r>
              <a:rPr lang="en-US" sz="5400" b="1" dirty="0" smtClean="0"/>
              <a:t>by sex</a:t>
            </a:r>
            <a:endParaRPr lang="sq-AL" sz="5400" b="1" dirty="0">
              <a:latin typeface="+mn-lt"/>
            </a:endParaRPr>
          </a:p>
        </p:txBody>
      </p:sp>
      <p:sp>
        <p:nvSpPr>
          <p:cNvPr id="6" name="Slide Number Placeholder 5"/>
          <p:cNvSpPr>
            <a:spLocks noGrp="1"/>
          </p:cNvSpPr>
          <p:nvPr>
            <p:ph type="sldNum" sz="quarter" idx="12"/>
          </p:nvPr>
        </p:nvSpPr>
        <p:spPr/>
        <p:txBody>
          <a:bodyPr/>
          <a:lstStyle/>
          <a:p>
            <a:fld id="{D9A92AC3-C538-4343-A978-6FABD6D61CFB}" type="slidenum">
              <a:rPr lang="en-US" smtClean="0"/>
              <a:pPr/>
              <a:t>18</a:t>
            </a:fld>
            <a:endParaRPr lang="en-US"/>
          </a:p>
        </p:txBody>
      </p:sp>
      <p:sp>
        <p:nvSpPr>
          <p:cNvPr id="5" name="Content Placeholder 4"/>
          <p:cNvSpPr>
            <a:spLocks noGrp="1"/>
          </p:cNvSpPr>
          <p:nvPr>
            <p:ph idx="1"/>
          </p:nvPr>
        </p:nvSpPr>
        <p:spPr/>
        <p:txBody>
          <a:bodyPr/>
          <a:lstStyle/>
          <a:p>
            <a:endParaRPr lang="en-US"/>
          </a:p>
        </p:txBody>
      </p:sp>
      <p:graphicFrame>
        <p:nvGraphicFramePr>
          <p:cNvPr id="7" name="Chart 6"/>
          <p:cNvGraphicFramePr/>
          <p:nvPr/>
        </p:nvGraphicFramePr>
        <p:xfrm>
          <a:off x="425668" y="1277007"/>
          <a:ext cx="11351173" cy="52656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930" y="189185"/>
            <a:ext cx="11854070" cy="961697"/>
          </a:xfrm>
        </p:spPr>
        <p:txBody>
          <a:bodyPr>
            <a:normAutofit/>
          </a:bodyPr>
          <a:lstStyle/>
          <a:p>
            <a:pPr algn="ctr"/>
            <a:r>
              <a:rPr lang="en-US" b="1" dirty="0"/>
              <a:t>Prevalence of bullying by grade and category</a:t>
            </a:r>
            <a:endParaRPr lang="en-US" b="1"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D9A92AC3-C538-4343-A978-6FABD6D61CFB}" type="slidenum">
              <a:rPr lang="en-US" smtClean="0"/>
              <a:pPr/>
              <a:t>19</a:t>
            </a:fld>
            <a:endParaRPr lang="en-US" dirty="0"/>
          </a:p>
        </p:txBody>
      </p:sp>
      <p:graphicFrame>
        <p:nvGraphicFramePr>
          <p:cNvPr id="11" name="Content Placeholder 3"/>
          <p:cNvGraphicFramePr>
            <a:graphicFrameLocks noGrp="1"/>
          </p:cNvGraphicFramePr>
          <p:nvPr>
            <p:ph idx="1"/>
          </p:nvPr>
        </p:nvGraphicFramePr>
        <p:xfrm>
          <a:off x="472967" y="1166648"/>
          <a:ext cx="11382702" cy="53129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1000"/>
          </a:schemeClr>
        </a:solidFill>
        <a:effectLst/>
      </p:bgPr>
    </p:bg>
    <p:spTree>
      <p:nvGrpSpPr>
        <p:cNvPr id="1" name=""/>
        <p:cNvGrpSpPr/>
        <p:nvPr/>
      </p:nvGrpSpPr>
      <p:grpSpPr>
        <a:xfrm>
          <a:off x="0" y="0"/>
          <a:ext cx="0" cy="0"/>
          <a:chOff x="0" y="0"/>
          <a:chExt cx="0" cy="0"/>
        </a:xfrm>
      </p:grpSpPr>
      <p:sp>
        <p:nvSpPr>
          <p:cNvPr id="50" name="Freeform 49"/>
          <p:cNvSpPr/>
          <p:nvPr/>
        </p:nvSpPr>
        <p:spPr>
          <a:xfrm>
            <a:off x="0" y="5376041"/>
            <a:ext cx="12184224" cy="1481959"/>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37260" y="5454869"/>
            <a:ext cx="11946963" cy="1323439"/>
          </a:xfrm>
          <a:prstGeom prst="rect">
            <a:avLst/>
          </a:prstGeom>
          <a:noFill/>
        </p:spPr>
        <p:txBody>
          <a:bodyPr wrap="square" rtlCol="0">
            <a:spAutoFit/>
          </a:bodyPr>
          <a:lstStyle/>
          <a:p>
            <a:r>
              <a:rPr lang="en-US" sz="2000" b="1" dirty="0" smtClean="0">
                <a:solidFill>
                  <a:schemeClr val="bg1"/>
                </a:solidFill>
              </a:rPr>
              <a:t>Bullying</a:t>
            </a:r>
            <a:r>
              <a:rPr lang="en-US" sz="2000" dirty="0" smtClean="0">
                <a:solidFill>
                  <a:schemeClr val="bg1"/>
                </a:solidFill>
              </a:rPr>
              <a:t> is an aggressive behavior that has three main characteristics:</a:t>
            </a:r>
          </a:p>
          <a:p>
            <a:pPr marL="742950" lvl="1" indent="-285750">
              <a:buFont typeface="Arial" panose="020B0604020202020204" pitchFamily="34" charset="0"/>
              <a:buChar char="•"/>
            </a:pPr>
            <a:r>
              <a:rPr lang="en-US" sz="2000" dirty="0">
                <a:solidFill>
                  <a:schemeClr val="bg1"/>
                </a:solidFill>
              </a:rPr>
              <a:t>is exposed, </a:t>
            </a:r>
            <a:r>
              <a:rPr lang="en-US" sz="2000" b="1" dirty="0">
                <a:solidFill>
                  <a:schemeClr val="bg1"/>
                </a:solidFill>
              </a:rPr>
              <a:t>repeatedly and over time</a:t>
            </a:r>
            <a:r>
              <a:rPr lang="en-US" sz="2000" dirty="0">
                <a:solidFill>
                  <a:schemeClr val="bg1"/>
                </a:solidFill>
              </a:rPr>
              <a:t>, to negative actions on the part of one or more other persons </a:t>
            </a:r>
            <a:endParaRPr lang="en-US" sz="2000" dirty="0" smtClean="0">
              <a:solidFill>
                <a:schemeClr val="bg1"/>
              </a:solidFill>
            </a:endParaRPr>
          </a:p>
          <a:p>
            <a:pPr marL="742950" lvl="1" indent="-285750">
              <a:buFont typeface="Arial" panose="020B0604020202020204" pitchFamily="34" charset="0"/>
              <a:buChar char="•"/>
            </a:pPr>
            <a:r>
              <a:rPr lang="en-US" sz="2000" dirty="0" smtClean="0">
                <a:solidFill>
                  <a:schemeClr val="bg1"/>
                </a:solidFill>
              </a:rPr>
              <a:t>The aggressive behavior is </a:t>
            </a:r>
            <a:r>
              <a:rPr lang="en-US" sz="2000" b="1" dirty="0" smtClean="0">
                <a:solidFill>
                  <a:schemeClr val="bg1"/>
                </a:solidFill>
              </a:rPr>
              <a:t>intentional</a:t>
            </a:r>
          </a:p>
          <a:p>
            <a:pPr marL="742950" lvl="1" indent="-285750">
              <a:buFont typeface="Arial" panose="020B0604020202020204" pitchFamily="34" charset="0"/>
              <a:buChar char="•"/>
            </a:pPr>
            <a:r>
              <a:rPr lang="en-US" sz="2000" dirty="0">
                <a:solidFill>
                  <a:schemeClr val="bg1"/>
                </a:solidFill>
              </a:rPr>
              <a:t>and he or she has </a:t>
            </a:r>
            <a:r>
              <a:rPr lang="en-US" sz="2000" b="1" dirty="0">
                <a:solidFill>
                  <a:schemeClr val="bg1"/>
                </a:solidFill>
              </a:rPr>
              <a:t>difficulty defending himself or herself</a:t>
            </a:r>
          </a:p>
        </p:txBody>
      </p:sp>
      <p:sp>
        <p:nvSpPr>
          <p:cNvPr id="35" name="Round Diagonal Corner Rectangle 34"/>
          <p:cNvSpPr/>
          <p:nvPr/>
        </p:nvSpPr>
        <p:spPr>
          <a:xfrm>
            <a:off x="591941" y="128267"/>
            <a:ext cx="2084715" cy="2326870"/>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509410" y="2606953"/>
            <a:ext cx="2091648" cy="2302747"/>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3079174" y="2649874"/>
            <a:ext cx="2106226" cy="2298465"/>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5414012" y="2633299"/>
            <a:ext cx="2078400" cy="2326871"/>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6200000">
            <a:off x="-61972" y="2188382"/>
            <a:ext cx="1388032" cy="789564"/>
          </a:xfrm>
          <a:prstGeom prst="arc">
            <a:avLst>
              <a:gd name="adj1" fmla="val 11362305"/>
              <a:gd name="adj2" fmla="val 0"/>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2005604" y="2339519"/>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674750" y="2305750"/>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6" name="TextBox 45"/>
          <p:cNvSpPr txBox="1"/>
          <p:nvPr/>
        </p:nvSpPr>
        <p:spPr>
          <a:xfrm>
            <a:off x="709782" y="661719"/>
            <a:ext cx="1865150" cy="1754326"/>
          </a:xfrm>
          <a:prstGeom prst="rect">
            <a:avLst/>
          </a:prstGeom>
          <a:noFill/>
        </p:spPr>
        <p:txBody>
          <a:bodyPr wrap="square" rtlCol="0">
            <a:spAutoFit/>
          </a:bodyPr>
          <a:lstStyle/>
          <a:p>
            <a:pPr lvl="0"/>
            <a:r>
              <a:rPr lang="en-US" b="1" dirty="0" smtClean="0">
                <a:solidFill>
                  <a:schemeClr val="bg1"/>
                </a:solidFill>
              </a:rPr>
              <a:t>say mean and hurtful things, or make fun of him or her, or call him or her mean and hurtful names</a:t>
            </a:r>
            <a:endParaRPr lang="en-US" b="1" dirty="0">
              <a:solidFill>
                <a:schemeClr val="bg1"/>
              </a:solidFill>
            </a:endParaRPr>
          </a:p>
        </p:txBody>
      </p:sp>
      <p:sp>
        <p:nvSpPr>
          <p:cNvPr id="47" name="TextBox 46"/>
          <p:cNvSpPr txBox="1"/>
          <p:nvPr/>
        </p:nvSpPr>
        <p:spPr>
          <a:xfrm>
            <a:off x="484364" y="3211196"/>
            <a:ext cx="2090568" cy="1569660"/>
          </a:xfrm>
          <a:prstGeom prst="rect">
            <a:avLst/>
          </a:prstGeom>
          <a:noFill/>
        </p:spPr>
        <p:txBody>
          <a:bodyPr wrap="square" rtlCol="0">
            <a:spAutoFit/>
          </a:bodyPr>
          <a:lstStyle/>
          <a:p>
            <a:pPr algn="ctr" defTabSz="1219170">
              <a:spcBef>
                <a:spcPct val="20000"/>
              </a:spcBef>
              <a:defRPr/>
            </a:pPr>
            <a:r>
              <a:rPr lang="en-US" sz="1600" b="1" dirty="0" smtClean="0">
                <a:solidFill>
                  <a:schemeClr val="bg1"/>
                </a:solidFill>
              </a:rPr>
              <a:t>completely ignore or exclude him or her from their group of friends or leave him or her out of things on purpose</a:t>
            </a:r>
            <a:endParaRPr lang="en-US" sz="1200" b="1" dirty="0">
              <a:solidFill>
                <a:schemeClr val="bg1"/>
              </a:solidFill>
              <a:latin typeface="Candara" panose="020E0502030303020204" pitchFamily="34" charset="0"/>
            </a:endParaRPr>
          </a:p>
        </p:txBody>
      </p:sp>
      <p:sp>
        <p:nvSpPr>
          <p:cNvPr id="48" name="TextBox 47"/>
          <p:cNvSpPr txBox="1"/>
          <p:nvPr/>
        </p:nvSpPr>
        <p:spPr>
          <a:xfrm>
            <a:off x="3139990" y="3404027"/>
            <a:ext cx="2043917" cy="1323439"/>
          </a:xfrm>
          <a:prstGeom prst="rect">
            <a:avLst/>
          </a:prstGeom>
          <a:noFill/>
        </p:spPr>
        <p:txBody>
          <a:bodyPr wrap="square" rtlCol="0">
            <a:spAutoFit/>
          </a:bodyPr>
          <a:lstStyle/>
          <a:p>
            <a:pPr algn="ctr" defTabSz="1219170">
              <a:spcBef>
                <a:spcPct val="20000"/>
              </a:spcBef>
              <a:defRPr/>
            </a:pPr>
            <a:r>
              <a:rPr lang="en-US" sz="2000" b="1" dirty="0" smtClean="0">
                <a:solidFill>
                  <a:schemeClr val="bg1"/>
                </a:solidFill>
              </a:rPr>
              <a:t>hit, kick, push, shove around, or lock him or her inside a room</a:t>
            </a:r>
            <a:endParaRPr lang="en-US" sz="1600" b="1" dirty="0">
              <a:solidFill>
                <a:schemeClr val="bg1"/>
              </a:solidFill>
              <a:latin typeface="Candara" panose="020E0502030303020204" pitchFamily="34" charset="0"/>
            </a:endParaRPr>
          </a:p>
        </p:txBody>
      </p:sp>
      <p:sp>
        <p:nvSpPr>
          <p:cNvPr id="49" name="TextBox 48"/>
          <p:cNvSpPr txBox="1"/>
          <p:nvPr/>
        </p:nvSpPr>
        <p:spPr>
          <a:xfrm>
            <a:off x="5395599" y="3206582"/>
            <a:ext cx="2073511" cy="1631216"/>
          </a:xfrm>
          <a:prstGeom prst="rect">
            <a:avLst/>
          </a:prstGeom>
          <a:noFill/>
        </p:spPr>
        <p:txBody>
          <a:bodyPr wrap="square" rtlCol="0">
            <a:spAutoFit/>
          </a:bodyPr>
          <a:lstStyle/>
          <a:p>
            <a:pPr algn="ctr" defTabSz="1219170">
              <a:spcBef>
                <a:spcPct val="20000"/>
              </a:spcBef>
              <a:defRPr/>
            </a:pPr>
            <a:r>
              <a:rPr lang="en-US" sz="2000" b="1" dirty="0" smtClean="0">
                <a:solidFill>
                  <a:schemeClr val="bg1"/>
                </a:solidFill>
              </a:rPr>
              <a:t>bullied with mean names, comments, or gestures with a sexual meaning</a:t>
            </a:r>
            <a:endParaRPr lang="en-US" sz="1600" b="1" dirty="0">
              <a:solidFill>
                <a:schemeClr val="bg1"/>
              </a:solidFill>
              <a:latin typeface="Candara" panose="020E0502030303020204" pitchFamily="34" charset="0"/>
            </a:endParaRPr>
          </a:p>
        </p:txBody>
      </p:sp>
      <p:sp>
        <p:nvSpPr>
          <p:cNvPr id="54" name="TextBox 53"/>
          <p:cNvSpPr txBox="1"/>
          <p:nvPr/>
        </p:nvSpPr>
        <p:spPr>
          <a:xfrm>
            <a:off x="3298695" y="629982"/>
            <a:ext cx="5508978" cy="830997"/>
          </a:xfrm>
          <a:prstGeom prst="rect">
            <a:avLst/>
          </a:prstGeom>
          <a:noFill/>
        </p:spPr>
        <p:txBody>
          <a:bodyPr wrap="square" rtlCol="0">
            <a:spAutoFit/>
          </a:bodyPr>
          <a:lstStyle/>
          <a:p>
            <a:pPr algn="ctr"/>
            <a:r>
              <a:rPr lang="en-US" sz="2400" b="1" dirty="0" smtClean="0"/>
              <a:t>The definition of the concepts</a:t>
            </a:r>
          </a:p>
          <a:p>
            <a:pPr algn="ctr"/>
            <a:r>
              <a:rPr lang="en-US" sz="2400" i="1" dirty="0"/>
              <a:t>A person is bullied when he or </a:t>
            </a:r>
            <a:r>
              <a:rPr lang="en-US" sz="2400" i="1" dirty="0" smtClean="0"/>
              <a:t>she</a:t>
            </a:r>
            <a:r>
              <a:rPr lang="en-US" sz="2400" b="1" dirty="0" smtClean="0">
                <a:latin typeface="Candara" panose="020E0502030303020204" pitchFamily="34" charset="0"/>
              </a:rPr>
              <a:t>:</a:t>
            </a:r>
            <a:endParaRPr lang="en-US" sz="2400" b="1" dirty="0">
              <a:latin typeface="Candara" panose="020E0502030303020204" pitchFamily="34" charset="0"/>
            </a:endParaRPr>
          </a:p>
        </p:txBody>
      </p:sp>
      <p:sp>
        <p:nvSpPr>
          <p:cNvPr id="4" name="TextBox 3"/>
          <p:cNvSpPr txBox="1"/>
          <p:nvPr/>
        </p:nvSpPr>
        <p:spPr>
          <a:xfrm>
            <a:off x="632044" y="297391"/>
            <a:ext cx="2004507" cy="369332"/>
          </a:xfrm>
          <a:prstGeom prst="rect">
            <a:avLst/>
          </a:prstGeom>
          <a:noFill/>
        </p:spPr>
        <p:txBody>
          <a:bodyPr wrap="square" rtlCol="0">
            <a:spAutoFit/>
          </a:bodyPr>
          <a:lstStyle/>
          <a:p>
            <a:r>
              <a:rPr lang="en-US" b="1" dirty="0" smtClean="0">
                <a:solidFill>
                  <a:schemeClr val="bg1"/>
                </a:solidFill>
              </a:rPr>
              <a:t>VERBAL BULLYING</a:t>
            </a:r>
            <a:endParaRPr lang="sq-AL" b="1" dirty="0">
              <a:solidFill>
                <a:schemeClr val="bg1"/>
              </a:solidFill>
            </a:endParaRPr>
          </a:p>
        </p:txBody>
      </p:sp>
      <p:sp>
        <p:nvSpPr>
          <p:cNvPr id="5" name="TextBox 4"/>
          <p:cNvSpPr txBox="1"/>
          <p:nvPr/>
        </p:nvSpPr>
        <p:spPr>
          <a:xfrm>
            <a:off x="518479" y="2700995"/>
            <a:ext cx="2073510" cy="369332"/>
          </a:xfrm>
          <a:prstGeom prst="rect">
            <a:avLst/>
          </a:prstGeom>
          <a:noFill/>
        </p:spPr>
        <p:txBody>
          <a:bodyPr wrap="square" rtlCol="0">
            <a:spAutoFit/>
          </a:bodyPr>
          <a:lstStyle/>
          <a:p>
            <a:r>
              <a:rPr lang="en-US" b="1" dirty="0" smtClean="0">
                <a:solidFill>
                  <a:schemeClr val="bg1"/>
                </a:solidFill>
              </a:rPr>
              <a:t>SOCIAL BULLYING</a:t>
            </a:r>
            <a:endParaRPr lang="sq-AL" b="1" dirty="0">
              <a:solidFill>
                <a:schemeClr val="bg1"/>
              </a:solidFill>
            </a:endParaRPr>
          </a:p>
        </p:txBody>
      </p:sp>
      <p:sp>
        <p:nvSpPr>
          <p:cNvPr id="6" name="TextBox 5"/>
          <p:cNvSpPr txBox="1"/>
          <p:nvPr/>
        </p:nvSpPr>
        <p:spPr>
          <a:xfrm>
            <a:off x="3121572" y="2761526"/>
            <a:ext cx="2222938" cy="369332"/>
          </a:xfrm>
          <a:prstGeom prst="rect">
            <a:avLst/>
          </a:prstGeom>
          <a:noFill/>
        </p:spPr>
        <p:txBody>
          <a:bodyPr wrap="square" rtlCol="0">
            <a:spAutoFit/>
          </a:bodyPr>
          <a:lstStyle/>
          <a:p>
            <a:r>
              <a:rPr lang="en-US" b="1" dirty="0" smtClean="0">
                <a:solidFill>
                  <a:schemeClr val="bg1"/>
                </a:solidFill>
              </a:rPr>
              <a:t>PHYSICAL BULLYING</a:t>
            </a:r>
            <a:endParaRPr lang="sq-AL" b="1" dirty="0">
              <a:solidFill>
                <a:schemeClr val="bg1"/>
              </a:solidFill>
            </a:endParaRPr>
          </a:p>
        </p:txBody>
      </p:sp>
      <p:sp>
        <p:nvSpPr>
          <p:cNvPr id="29" name="TextBox 28"/>
          <p:cNvSpPr txBox="1"/>
          <p:nvPr/>
        </p:nvSpPr>
        <p:spPr>
          <a:xfrm>
            <a:off x="5439123" y="2761526"/>
            <a:ext cx="2177832" cy="369332"/>
          </a:xfrm>
          <a:prstGeom prst="rect">
            <a:avLst/>
          </a:prstGeom>
          <a:noFill/>
        </p:spPr>
        <p:txBody>
          <a:bodyPr wrap="square" rtlCol="0">
            <a:spAutoFit/>
          </a:bodyPr>
          <a:lstStyle/>
          <a:p>
            <a:r>
              <a:rPr lang="en-US" b="1" dirty="0" smtClean="0">
                <a:solidFill>
                  <a:schemeClr val="bg1"/>
                </a:solidFill>
              </a:rPr>
              <a:t>SEXUAL BULLYING</a:t>
            </a:r>
            <a:endParaRPr lang="sq-AL" b="1" dirty="0">
              <a:solidFill>
                <a:schemeClr val="bg1"/>
              </a:solidFill>
            </a:endParaRPr>
          </a:p>
        </p:txBody>
      </p:sp>
      <p:sp>
        <p:nvSpPr>
          <p:cNvPr id="30" name="Round Diagonal Corner Rectangle 29"/>
          <p:cNvSpPr/>
          <p:nvPr/>
        </p:nvSpPr>
        <p:spPr>
          <a:xfrm>
            <a:off x="9867620" y="2705589"/>
            <a:ext cx="2015094" cy="2302748"/>
          </a:xfrm>
          <a:prstGeom prst="round2Diag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Arc 30"/>
          <p:cNvSpPr/>
          <p:nvPr/>
        </p:nvSpPr>
        <p:spPr>
          <a:xfrm rot="19051047">
            <a:off x="4859666" y="2254784"/>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2" name="TextBox 31"/>
          <p:cNvSpPr txBox="1"/>
          <p:nvPr/>
        </p:nvSpPr>
        <p:spPr>
          <a:xfrm>
            <a:off x="9437996" y="332276"/>
            <a:ext cx="2073510" cy="369332"/>
          </a:xfrm>
          <a:prstGeom prst="rect">
            <a:avLst/>
          </a:prstGeom>
          <a:noFill/>
        </p:spPr>
        <p:txBody>
          <a:bodyPr wrap="square" rtlCol="0">
            <a:spAutoFit/>
          </a:bodyPr>
          <a:lstStyle/>
          <a:p>
            <a:r>
              <a:rPr lang="en-US" smtClean="0"/>
              <a:t>BULLIZ</a:t>
            </a:r>
            <a:r>
              <a:rPr lang="sq-AL" smtClean="0"/>
              <a:t>Ë</a:t>
            </a:r>
            <a:r>
              <a:rPr lang="en-US" smtClean="0"/>
              <a:t>M </a:t>
            </a:r>
            <a:r>
              <a:rPr lang="en-US" dirty="0" smtClean="0"/>
              <a:t>RACOR</a:t>
            </a:r>
            <a:endParaRPr lang="sq-AL" dirty="0"/>
          </a:p>
        </p:txBody>
      </p:sp>
      <p:sp>
        <p:nvSpPr>
          <p:cNvPr id="33" name="TextBox 32"/>
          <p:cNvSpPr txBox="1"/>
          <p:nvPr/>
        </p:nvSpPr>
        <p:spPr>
          <a:xfrm>
            <a:off x="9836741" y="3455206"/>
            <a:ext cx="2073511" cy="1323439"/>
          </a:xfrm>
          <a:prstGeom prst="rect">
            <a:avLst/>
          </a:prstGeom>
          <a:noFill/>
        </p:spPr>
        <p:txBody>
          <a:bodyPr wrap="square" rtlCol="0">
            <a:spAutoFit/>
          </a:bodyPr>
          <a:lstStyle/>
          <a:p>
            <a:pPr algn="ctr" defTabSz="1219170">
              <a:spcBef>
                <a:spcPct val="20000"/>
              </a:spcBef>
              <a:defRPr/>
            </a:pPr>
            <a:r>
              <a:rPr lang="en-US" sz="2000" b="1" dirty="0" smtClean="0"/>
              <a:t>bullied with mean names or comments about my race or color</a:t>
            </a:r>
            <a:endParaRPr lang="en-US" sz="1600" b="1" dirty="0">
              <a:solidFill>
                <a:schemeClr val="bg1"/>
              </a:solidFill>
              <a:latin typeface="Candara" panose="020E0502030303020204" pitchFamily="34" charset="0"/>
            </a:endParaRPr>
          </a:p>
        </p:txBody>
      </p:sp>
      <p:sp>
        <p:nvSpPr>
          <p:cNvPr id="34" name="Round Diagonal Corner Rectangle 33"/>
          <p:cNvSpPr/>
          <p:nvPr/>
        </p:nvSpPr>
        <p:spPr>
          <a:xfrm>
            <a:off x="9480240" y="148485"/>
            <a:ext cx="1959339" cy="2286434"/>
          </a:xfrm>
          <a:prstGeom prst="round2Diag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Arc 38"/>
          <p:cNvSpPr/>
          <p:nvPr/>
        </p:nvSpPr>
        <p:spPr>
          <a:xfrm rot="19051047" flipH="1" flipV="1">
            <a:off x="10903369" y="2009713"/>
            <a:ext cx="1189252" cy="1214061"/>
          </a:xfrm>
          <a:prstGeom prst="arc">
            <a:avLst>
              <a:gd name="adj1" fmla="val 7742027"/>
              <a:gd name="adj2" fmla="val 18885075"/>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0" name="TextBox 39"/>
          <p:cNvSpPr txBox="1"/>
          <p:nvPr/>
        </p:nvSpPr>
        <p:spPr>
          <a:xfrm>
            <a:off x="9867620" y="2851421"/>
            <a:ext cx="2073510" cy="369332"/>
          </a:xfrm>
          <a:prstGeom prst="rect">
            <a:avLst/>
          </a:prstGeom>
          <a:noFill/>
        </p:spPr>
        <p:txBody>
          <a:bodyPr wrap="square" rtlCol="0">
            <a:spAutoFit/>
          </a:bodyPr>
          <a:lstStyle/>
          <a:p>
            <a:r>
              <a:rPr lang="en-US" b="1" dirty="0" smtClean="0"/>
              <a:t>RACIAL BULLYING</a:t>
            </a:r>
            <a:endParaRPr lang="sq-AL" b="1" dirty="0"/>
          </a:p>
        </p:txBody>
      </p:sp>
      <p:sp>
        <p:nvSpPr>
          <p:cNvPr id="41" name="TextBox 40"/>
          <p:cNvSpPr txBox="1"/>
          <p:nvPr/>
        </p:nvSpPr>
        <p:spPr>
          <a:xfrm>
            <a:off x="9480240" y="343074"/>
            <a:ext cx="2073510" cy="369332"/>
          </a:xfrm>
          <a:prstGeom prst="rect">
            <a:avLst/>
          </a:prstGeom>
          <a:noFill/>
        </p:spPr>
        <p:txBody>
          <a:bodyPr wrap="square" rtlCol="0">
            <a:spAutoFit/>
          </a:bodyPr>
          <a:lstStyle/>
          <a:p>
            <a:r>
              <a:rPr lang="en-US" b="1" dirty="0" smtClean="0"/>
              <a:t>VIRTUAL BULLYING</a:t>
            </a:r>
            <a:endParaRPr lang="sq-AL" b="1" dirty="0"/>
          </a:p>
        </p:txBody>
      </p:sp>
      <p:sp>
        <p:nvSpPr>
          <p:cNvPr id="52" name="TextBox 51"/>
          <p:cNvSpPr txBox="1"/>
          <p:nvPr/>
        </p:nvSpPr>
        <p:spPr>
          <a:xfrm>
            <a:off x="9408787" y="726380"/>
            <a:ext cx="2073511" cy="1323439"/>
          </a:xfrm>
          <a:prstGeom prst="rect">
            <a:avLst/>
          </a:prstGeom>
          <a:noFill/>
        </p:spPr>
        <p:txBody>
          <a:bodyPr wrap="square" rtlCol="0">
            <a:spAutoFit/>
          </a:bodyPr>
          <a:lstStyle/>
          <a:p>
            <a:pPr algn="ctr" defTabSz="1219170">
              <a:spcBef>
                <a:spcPct val="20000"/>
              </a:spcBef>
              <a:defRPr/>
            </a:pPr>
            <a:r>
              <a:rPr lang="en-US" sz="1600" b="1" dirty="0" smtClean="0">
                <a:solidFill>
                  <a:srgbClr val="2C3749"/>
                </a:solidFill>
              </a:rPr>
              <a:t>say mean and hurtful things, or make fun of him or her, or call him or her mean and hurtful names</a:t>
            </a:r>
            <a:endParaRPr lang="en-US" sz="1200" b="1" dirty="0">
              <a:solidFill>
                <a:srgbClr val="2C3749"/>
              </a:solidFill>
              <a:latin typeface="Candara" panose="020E0502030303020204" pitchFamily="34" charset="0"/>
            </a:endParaRPr>
          </a:p>
        </p:txBody>
      </p:sp>
      <p:sp>
        <p:nvSpPr>
          <p:cNvPr id="42" name="Round Diagonal Corner Rectangle 41"/>
          <p:cNvSpPr/>
          <p:nvPr/>
        </p:nvSpPr>
        <p:spPr>
          <a:xfrm>
            <a:off x="7619522" y="2684917"/>
            <a:ext cx="2084715" cy="2326870"/>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sq-AL" b="1" dirty="0"/>
          </a:p>
        </p:txBody>
      </p:sp>
      <p:sp>
        <p:nvSpPr>
          <p:cNvPr id="43" name="TextBox 42"/>
          <p:cNvSpPr txBox="1"/>
          <p:nvPr/>
        </p:nvSpPr>
        <p:spPr>
          <a:xfrm>
            <a:off x="7655191" y="2707110"/>
            <a:ext cx="1980111" cy="646331"/>
          </a:xfrm>
          <a:prstGeom prst="rect">
            <a:avLst/>
          </a:prstGeom>
          <a:noFill/>
        </p:spPr>
        <p:txBody>
          <a:bodyPr wrap="square" rtlCol="0">
            <a:spAutoFit/>
          </a:bodyPr>
          <a:lstStyle/>
          <a:p>
            <a:r>
              <a:rPr lang="en-US" b="1" dirty="0" smtClean="0">
                <a:solidFill>
                  <a:schemeClr val="bg1"/>
                </a:solidFill>
              </a:rPr>
              <a:t>PSYCHOLOGICAL BULLYING</a:t>
            </a:r>
            <a:endParaRPr lang="sq-AL" b="1" dirty="0">
              <a:solidFill>
                <a:schemeClr val="bg1"/>
              </a:solidFill>
            </a:endParaRPr>
          </a:p>
        </p:txBody>
      </p:sp>
      <p:sp>
        <p:nvSpPr>
          <p:cNvPr id="44" name="TextBox 43"/>
          <p:cNvSpPr txBox="1"/>
          <p:nvPr/>
        </p:nvSpPr>
        <p:spPr>
          <a:xfrm>
            <a:off x="7625123" y="3360407"/>
            <a:ext cx="2073511" cy="1569660"/>
          </a:xfrm>
          <a:prstGeom prst="rect">
            <a:avLst/>
          </a:prstGeom>
          <a:noFill/>
        </p:spPr>
        <p:txBody>
          <a:bodyPr wrap="square" rtlCol="0">
            <a:spAutoFit/>
          </a:bodyPr>
          <a:lstStyle/>
          <a:p>
            <a:pPr algn="ctr" defTabSz="1219170">
              <a:spcBef>
                <a:spcPct val="20000"/>
              </a:spcBef>
              <a:defRPr/>
            </a:pPr>
            <a:r>
              <a:rPr lang="en-US" sz="1600" b="1" dirty="0" smtClean="0">
                <a:solidFill>
                  <a:schemeClr val="bg1"/>
                </a:solidFill>
              </a:rPr>
              <a:t>tell lies or spread false rumors about him or her or send mean notes and try to make other students dislike him or her </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wipe(left)">
                                      <p:cBhvr>
                                        <p:cTn id="52" dur="500"/>
                                        <p:tgtEl>
                                          <p:spTgt spid="87"/>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up)">
                                      <p:cBhvr>
                                        <p:cTn id="56" dur="500"/>
                                        <p:tgtEl>
                                          <p:spTgt spid="4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wipe(left)">
                                      <p:cBhvr>
                                        <p:cTn id="60" dur="500"/>
                                        <p:tgtEl>
                                          <p:spTgt spid="88"/>
                                        </p:tgtEl>
                                      </p:cBhvr>
                                    </p:animEffect>
                                  </p:childTnLst>
                                </p:cTn>
                              </p:par>
                            </p:childTnLst>
                          </p:cTn>
                        </p:par>
                        <p:par>
                          <p:cTn id="61" fill="hold">
                            <p:stCondLst>
                              <p:cond delay="2000"/>
                            </p:stCondLst>
                            <p:childTnLst>
                              <p:par>
                                <p:cTn id="62" presetID="22" presetClass="entr" presetSubtype="1"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up)">
                                      <p:cBhvr>
                                        <p:cTn id="64" dur="500"/>
                                        <p:tgtEl>
                                          <p:spTgt spid="48"/>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wipe(left)">
                                      <p:cBhvr>
                                        <p:cTn id="68" dur="500"/>
                                        <p:tgtEl>
                                          <p:spTgt spid="89"/>
                                        </p:tgtEl>
                                      </p:cBhvr>
                                    </p:animEffect>
                                  </p:childTnLst>
                                </p:cTn>
                              </p:par>
                            </p:childTnLst>
                          </p:cTn>
                        </p:par>
                        <p:par>
                          <p:cTn id="69" fill="hold">
                            <p:stCondLst>
                              <p:cond delay="3000"/>
                            </p:stCondLst>
                            <p:childTnLst>
                              <p:par>
                                <p:cTn id="70" presetID="22" presetClass="entr" presetSubtype="1"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up)">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1000"/>
                            </p:stCondLst>
                            <p:childTnLst>
                              <p:par>
                                <p:cTn id="89" presetID="22" presetClass="entr" presetSubtype="1"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up)">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left)">
                                      <p:cBhvr>
                                        <p:cTn id="102" dur="500"/>
                                        <p:tgtEl>
                                          <p:spTgt spid="39"/>
                                        </p:tgtEl>
                                      </p:cBhvr>
                                    </p:animEffect>
                                  </p:childTnLst>
                                </p:cTn>
                              </p:par>
                            </p:childTnLst>
                          </p:cTn>
                        </p:par>
                        <p:par>
                          <p:cTn id="103" fill="hold">
                            <p:stCondLst>
                              <p:cond delay="1000"/>
                            </p:stCondLst>
                            <p:childTnLst>
                              <p:par>
                                <p:cTn id="104" presetID="22" presetClass="entr" presetSubtype="1"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up)">
                                      <p:cBhvr>
                                        <p:cTn id="106" dur="500"/>
                                        <p:tgtEl>
                                          <p:spTgt spid="52"/>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anim calcmode="lin" valueType="num">
                                      <p:cBhvr>
                                        <p:cTn id="111" dur="500" fill="hold"/>
                                        <p:tgtEl>
                                          <p:spTgt spid="42"/>
                                        </p:tgtEl>
                                        <p:attrNameLst>
                                          <p:attrName>ppt_w</p:attrName>
                                        </p:attrNameLst>
                                      </p:cBhvr>
                                      <p:tavLst>
                                        <p:tav tm="0">
                                          <p:val>
                                            <p:fltVal val="0"/>
                                          </p:val>
                                        </p:tav>
                                        <p:tav tm="100000">
                                          <p:val>
                                            <p:strVal val="#ppt_w"/>
                                          </p:val>
                                        </p:tav>
                                      </p:tavLst>
                                    </p:anim>
                                    <p:anim calcmode="lin" valueType="num">
                                      <p:cBhvr>
                                        <p:cTn id="112" dur="500" fill="hold"/>
                                        <p:tgtEl>
                                          <p:spTgt spid="42"/>
                                        </p:tgtEl>
                                        <p:attrNameLst>
                                          <p:attrName>ppt_h</p:attrName>
                                        </p:attrNameLst>
                                      </p:cBhvr>
                                      <p:tavLst>
                                        <p:tav tm="0">
                                          <p:val>
                                            <p:fltVal val="0"/>
                                          </p:val>
                                        </p:tav>
                                        <p:tav tm="100000">
                                          <p:val>
                                            <p:strVal val="#ppt_h"/>
                                          </p:val>
                                        </p:tav>
                                      </p:tavLst>
                                    </p:anim>
                                    <p:animEffect transition="in" filter="fade">
                                      <p:cBhvr>
                                        <p:cTn id="113" dur="500"/>
                                        <p:tgtEl>
                                          <p:spTgt spid="42"/>
                                        </p:tgtEl>
                                      </p:cBhvr>
                                    </p:animEffect>
                                  </p:childTnLst>
                                </p:cTn>
                              </p:par>
                            </p:childTnLst>
                          </p:cTn>
                        </p:par>
                        <p:par>
                          <p:cTn id="114" fill="hold">
                            <p:stCondLst>
                              <p:cond delay="500"/>
                            </p:stCondLst>
                            <p:childTnLst>
                              <p:par>
                                <p:cTn id="115" presetID="22" presetClass="entr" presetSubtype="1" fill="hold" grpId="0" nodeType="after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up)">
                                      <p:cBhvr>
                                        <p:cTn id="117" dur="5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4"/>
                                        </p:tgtEl>
                                        <p:attrNameLst>
                                          <p:attrName>style.visibility</p:attrName>
                                        </p:attrNameLst>
                                      </p:cBhvr>
                                      <p:to>
                                        <p:strVal val="visible"/>
                                      </p:to>
                                    </p:set>
                                    <p:anim calcmode="lin" valueType="num">
                                      <p:cBhvr additive="base">
                                        <p:cTn id="122" dur="500" fill="hold"/>
                                        <p:tgtEl>
                                          <p:spTgt spid="4"/>
                                        </p:tgtEl>
                                        <p:attrNameLst>
                                          <p:attrName>ppt_x</p:attrName>
                                        </p:attrNameLst>
                                      </p:cBhvr>
                                      <p:tavLst>
                                        <p:tav tm="0">
                                          <p:val>
                                            <p:strVal val="#ppt_x"/>
                                          </p:val>
                                        </p:tav>
                                        <p:tav tm="100000">
                                          <p:val>
                                            <p:strVal val="#ppt_x"/>
                                          </p:val>
                                        </p:tav>
                                      </p:tavLst>
                                    </p:anim>
                                    <p:anim calcmode="lin" valueType="num">
                                      <p:cBhvr additive="base">
                                        <p:cTn id="1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6" grpId="0"/>
      <p:bldP spid="47" grpId="0"/>
      <p:bldP spid="48" grpId="0"/>
      <p:bldP spid="49" grpId="0"/>
      <p:bldP spid="54" grpId="0"/>
      <p:bldP spid="4" grpId="0"/>
      <p:bldP spid="30" grpId="0" animBg="1"/>
      <p:bldP spid="31" grpId="0" animBg="1"/>
      <p:bldP spid="33" grpId="0"/>
      <p:bldP spid="34" grpId="0" animBg="1"/>
      <p:bldP spid="39" grpId="0" animBg="1"/>
      <p:bldP spid="52" grpId="0"/>
      <p:bldP spid="42"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216" y="156307"/>
            <a:ext cx="10738338" cy="1280890"/>
          </a:xfrm>
        </p:spPr>
        <p:txBody>
          <a:bodyPr>
            <a:normAutofit/>
          </a:bodyPr>
          <a:lstStyle/>
          <a:p>
            <a:pPr algn="ctr"/>
            <a:r>
              <a:rPr lang="en-US" b="1" dirty="0"/>
              <a:t>Prevalence of bullying in urban/ rural  area</a:t>
            </a:r>
          </a:p>
        </p:txBody>
      </p:sp>
      <p:sp>
        <p:nvSpPr>
          <p:cNvPr id="5" name="Slide Number Placeholder 4"/>
          <p:cNvSpPr>
            <a:spLocks noGrp="1"/>
          </p:cNvSpPr>
          <p:nvPr>
            <p:ph type="sldNum" sz="quarter" idx="12"/>
          </p:nvPr>
        </p:nvSpPr>
        <p:spPr/>
        <p:txBody>
          <a:bodyPr/>
          <a:lstStyle/>
          <a:p>
            <a:fld id="{D9A92AC3-C538-4343-A978-6FABD6D61CFB}" type="slidenum">
              <a:rPr lang="en-US" smtClean="0"/>
              <a:pPr/>
              <a:t>20</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51398576"/>
              </p:ext>
            </p:extLst>
          </p:nvPr>
        </p:nvGraphicFramePr>
        <p:xfrm>
          <a:off x="487017" y="1610139"/>
          <a:ext cx="11251096" cy="5111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29209"/>
            <a:ext cx="10972800" cy="934277"/>
          </a:xfrm>
        </p:spPr>
        <p:txBody>
          <a:bodyPr>
            <a:normAutofit/>
          </a:bodyPr>
          <a:lstStyle/>
          <a:p>
            <a:pPr algn="ctr"/>
            <a:r>
              <a:rPr lang="en-US" b="1" dirty="0" smtClean="0"/>
              <a:t>Forms of bullying by gender</a:t>
            </a:r>
            <a:endParaRPr lang="en-US" b="1" dirty="0"/>
          </a:p>
        </p:txBody>
      </p:sp>
      <p:sp>
        <p:nvSpPr>
          <p:cNvPr id="12" name="Slide Number Placeholder 11"/>
          <p:cNvSpPr>
            <a:spLocks noGrp="1"/>
          </p:cNvSpPr>
          <p:nvPr>
            <p:ph type="sldNum" sz="quarter" idx="12"/>
          </p:nvPr>
        </p:nvSpPr>
        <p:spPr/>
        <p:txBody>
          <a:bodyPr/>
          <a:lstStyle/>
          <a:p>
            <a:fld id="{D9A92AC3-C538-4343-A978-6FABD6D61CFB}" type="slidenum">
              <a:rPr lang="en-US" smtClean="0"/>
              <a:pPr/>
              <a:t>21</a:t>
            </a:fld>
            <a:endParaRPr lang="en-US"/>
          </a:p>
        </p:txBody>
      </p:sp>
      <p:graphicFrame>
        <p:nvGraphicFramePr>
          <p:cNvPr id="5" name="Chart 4"/>
          <p:cNvGraphicFramePr/>
          <p:nvPr/>
        </p:nvGraphicFramePr>
        <p:xfrm>
          <a:off x="425669" y="1056290"/>
          <a:ext cx="11209283" cy="54706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96" y="152400"/>
            <a:ext cx="11405704" cy="1030357"/>
          </a:xfrm>
        </p:spPr>
        <p:txBody>
          <a:bodyPr>
            <a:normAutofit/>
          </a:bodyPr>
          <a:lstStyle/>
          <a:p>
            <a:pPr algn="ctr"/>
            <a:r>
              <a:rPr lang="en-US" b="1" dirty="0" smtClean="0"/>
              <a:t>Forms of bullying by type of schools</a:t>
            </a:r>
            <a:endParaRPr lang="en-GB" b="1" dirty="0"/>
          </a:p>
        </p:txBody>
      </p:sp>
      <p:sp>
        <p:nvSpPr>
          <p:cNvPr id="5" name="Slide Number Placeholder 4"/>
          <p:cNvSpPr>
            <a:spLocks noGrp="1"/>
          </p:cNvSpPr>
          <p:nvPr>
            <p:ph type="sldNum" sz="quarter" idx="12"/>
          </p:nvPr>
        </p:nvSpPr>
        <p:spPr/>
        <p:txBody>
          <a:bodyPr/>
          <a:lstStyle/>
          <a:p>
            <a:fld id="{D9A92AC3-C538-4343-A978-6FABD6D61CFB}" type="slidenum">
              <a:rPr lang="en-US" smtClean="0"/>
              <a:pPr/>
              <a:t>22</a:t>
            </a:fld>
            <a:endParaRPr lang="en-US"/>
          </a:p>
        </p:txBody>
      </p:sp>
      <p:graphicFrame>
        <p:nvGraphicFramePr>
          <p:cNvPr id="7" name="Content Placeholder 6"/>
          <p:cNvGraphicFramePr>
            <a:graphicFrameLocks noGrp="1"/>
          </p:cNvGraphicFramePr>
          <p:nvPr>
            <p:ph idx="1"/>
          </p:nvPr>
        </p:nvGraphicFramePr>
        <p:xfrm>
          <a:off x="551793" y="851338"/>
          <a:ext cx="11240814" cy="5691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8196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540" y="216877"/>
            <a:ext cx="11445460" cy="1280890"/>
          </a:xfrm>
        </p:spPr>
        <p:txBody>
          <a:bodyPr>
            <a:normAutofit/>
          </a:bodyPr>
          <a:lstStyle/>
          <a:p>
            <a:pPr algn="ctr"/>
            <a:r>
              <a:rPr lang="en-US" b="1" dirty="0" smtClean="0"/>
              <a:t>Forms of bullying by private </a:t>
            </a:r>
            <a:r>
              <a:rPr lang="en-US" b="1" dirty="0" err="1" smtClean="0"/>
              <a:t>vs</a:t>
            </a:r>
            <a:r>
              <a:rPr lang="en-US" b="1" dirty="0" smtClean="0"/>
              <a:t> public schools</a:t>
            </a:r>
            <a:endParaRPr lang="en-US" b="1" dirty="0"/>
          </a:p>
        </p:txBody>
      </p:sp>
      <p:sp>
        <p:nvSpPr>
          <p:cNvPr id="5" name="Slide Number Placeholder 4"/>
          <p:cNvSpPr>
            <a:spLocks noGrp="1"/>
          </p:cNvSpPr>
          <p:nvPr>
            <p:ph type="sldNum" sz="quarter" idx="12"/>
          </p:nvPr>
        </p:nvSpPr>
        <p:spPr/>
        <p:txBody>
          <a:bodyPr/>
          <a:lstStyle/>
          <a:p>
            <a:fld id="{D9A92AC3-C538-4343-A978-6FABD6D61CFB}" type="slidenum">
              <a:rPr lang="en-US" smtClean="0"/>
              <a:pPr/>
              <a:t>23</a:t>
            </a:fld>
            <a:endParaRPr lang="en-US"/>
          </a:p>
        </p:txBody>
      </p:sp>
      <p:pic>
        <p:nvPicPr>
          <p:cNvPr id="12289" name="Chart 12"/>
          <p:cNvPicPr>
            <a:picLocks noGrp="1" noChangeArrowheads="1"/>
          </p:cNvPicPr>
          <p:nvPr>
            <p:ph idx="1"/>
          </p:nvPr>
        </p:nvPicPr>
        <p:blipFill>
          <a:blip r:embed="rId2" cstate="print"/>
          <a:srcRect/>
          <a:stretch>
            <a:fillRect/>
          </a:stretch>
        </p:blipFill>
        <p:spPr bwMode="auto">
          <a:xfrm>
            <a:off x="583323" y="1734206"/>
            <a:ext cx="10925505" cy="4792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261" y="0"/>
            <a:ext cx="10774017" cy="1133061"/>
          </a:xfrm>
        </p:spPr>
        <p:txBody>
          <a:bodyPr/>
          <a:lstStyle/>
          <a:p>
            <a:pPr algn="ctr"/>
            <a:r>
              <a:rPr lang="en-GB" b="1" dirty="0" smtClean="0"/>
              <a:t>Who bully student by gender?</a:t>
            </a:r>
            <a:endParaRPr lang="en-GB" b="1" dirty="0"/>
          </a:p>
        </p:txBody>
      </p:sp>
      <p:sp>
        <p:nvSpPr>
          <p:cNvPr id="5" name="Slide Number Placeholder 4"/>
          <p:cNvSpPr>
            <a:spLocks noGrp="1"/>
          </p:cNvSpPr>
          <p:nvPr>
            <p:ph type="sldNum" sz="quarter" idx="12"/>
          </p:nvPr>
        </p:nvSpPr>
        <p:spPr/>
        <p:txBody>
          <a:bodyPr/>
          <a:lstStyle/>
          <a:p>
            <a:fld id="{D9A92AC3-C538-4343-A978-6FABD6D61CFB}" type="slidenum">
              <a:rPr lang="en-US" smtClean="0"/>
              <a:pPr/>
              <a:t>24</a:t>
            </a:fld>
            <a:endParaRPr lang="en-US"/>
          </a:p>
        </p:txBody>
      </p:sp>
      <p:sp>
        <p:nvSpPr>
          <p:cNvPr id="7" name="Content Placeholder 6"/>
          <p:cNvSpPr>
            <a:spLocks noGrp="1"/>
          </p:cNvSpPr>
          <p:nvPr>
            <p:ph idx="1"/>
          </p:nvPr>
        </p:nvSpPr>
        <p:spPr/>
        <p:txBody>
          <a:bodyPr/>
          <a:lstStyle/>
          <a:p>
            <a:endParaRPr lang="en-US" dirty="0"/>
          </a:p>
        </p:txBody>
      </p:sp>
      <p:pic>
        <p:nvPicPr>
          <p:cNvPr id="11265" name="Picture 1"/>
          <p:cNvPicPr>
            <a:picLocks noChangeArrowheads="1"/>
          </p:cNvPicPr>
          <p:nvPr/>
        </p:nvPicPr>
        <p:blipFill>
          <a:blip r:embed="rId2" cstate="print"/>
          <a:srcRect b="-58"/>
          <a:stretch>
            <a:fillRect/>
          </a:stretch>
        </p:blipFill>
        <p:spPr bwMode="auto">
          <a:xfrm>
            <a:off x="378372" y="1213945"/>
            <a:ext cx="11556124" cy="5470635"/>
          </a:xfrm>
          <a:prstGeom prst="rect">
            <a:avLst/>
          </a:prstGeom>
          <a:noFill/>
          <a:ln w="9525">
            <a:noFill/>
            <a:miter lim="800000"/>
            <a:headEnd/>
            <a:tailEnd/>
          </a:ln>
        </p:spPr>
      </p:pic>
    </p:spTree>
    <p:extLst>
      <p:ext uri="{BB962C8B-B14F-4D97-AF65-F5344CB8AC3E}">
        <p14:creationId xmlns:p14="http://schemas.microsoft.com/office/powerpoint/2010/main" val="2024909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5" y="123273"/>
            <a:ext cx="10972800" cy="762000"/>
          </a:xfrm>
        </p:spPr>
        <p:txBody>
          <a:bodyPr>
            <a:noAutofit/>
          </a:bodyPr>
          <a:lstStyle/>
          <a:p>
            <a:pPr algn="ctr"/>
            <a:r>
              <a:rPr lang="en-US" sz="3600" b="1" dirty="0"/>
              <a:t>Where bullying </a:t>
            </a:r>
            <a:r>
              <a:rPr lang="en-US" sz="3600" b="1" dirty="0" smtClean="0"/>
              <a:t>takes place </a:t>
            </a:r>
            <a:r>
              <a:rPr lang="en-GB" sz="3600" b="1" dirty="0" smtClean="0"/>
              <a:t>by gender</a:t>
            </a:r>
            <a:endParaRPr lang="en-US" sz="3600" b="1" dirty="0"/>
          </a:p>
        </p:txBody>
      </p:sp>
      <p:sp>
        <p:nvSpPr>
          <p:cNvPr id="8" name="Slide Number Placeholder 7"/>
          <p:cNvSpPr>
            <a:spLocks noGrp="1"/>
          </p:cNvSpPr>
          <p:nvPr>
            <p:ph type="sldNum" sz="quarter" idx="12"/>
          </p:nvPr>
        </p:nvSpPr>
        <p:spPr/>
        <p:txBody>
          <a:bodyPr/>
          <a:lstStyle/>
          <a:p>
            <a:fld id="{D9A92AC3-C538-4343-A978-6FABD6D61CFB}" type="slidenum">
              <a:rPr lang="en-US" smtClean="0"/>
              <a:pPr/>
              <a:t>25</a:t>
            </a:fld>
            <a:endParaRPr lang="en-US"/>
          </a:p>
        </p:txBody>
      </p:sp>
      <p:pic>
        <p:nvPicPr>
          <p:cNvPr id="10241" name="Picture 1"/>
          <p:cNvPicPr>
            <a:picLocks noChangeArrowheads="1"/>
          </p:cNvPicPr>
          <p:nvPr/>
        </p:nvPicPr>
        <p:blipFill>
          <a:blip r:embed="rId2" cstate="print"/>
          <a:srcRect b="-96"/>
          <a:stretch>
            <a:fillRect/>
          </a:stretch>
        </p:blipFill>
        <p:spPr bwMode="auto">
          <a:xfrm>
            <a:off x="268014" y="1182414"/>
            <a:ext cx="5896303" cy="5675585"/>
          </a:xfrm>
          <a:prstGeom prst="rect">
            <a:avLst/>
          </a:prstGeom>
          <a:noFill/>
          <a:ln w="9525">
            <a:noFill/>
            <a:miter lim="800000"/>
            <a:headEnd/>
            <a:tailEnd/>
          </a:ln>
        </p:spPr>
      </p:pic>
      <p:pic>
        <p:nvPicPr>
          <p:cNvPr id="10242" name="Chart 17"/>
          <p:cNvPicPr>
            <a:picLocks noChangeArrowheads="1"/>
          </p:cNvPicPr>
          <p:nvPr/>
        </p:nvPicPr>
        <p:blipFill>
          <a:blip r:embed="rId3" cstate="print"/>
          <a:srcRect/>
          <a:stretch>
            <a:fillRect/>
          </a:stretch>
        </p:blipFill>
        <p:spPr bwMode="auto">
          <a:xfrm>
            <a:off x="6227378" y="1150882"/>
            <a:ext cx="5644055" cy="57071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881" y="199696"/>
            <a:ext cx="10972800" cy="487362"/>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What are the motives of victimization by teachers perspective</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D9A92AC3-C538-4343-A978-6FABD6D61CFB}" type="slidenum">
              <a:rPr lang="en-US" smtClean="0"/>
              <a:pPr/>
              <a:t>26</a:t>
            </a:fld>
            <a:endParaRPr lang="en-US"/>
          </a:p>
        </p:txBody>
      </p:sp>
      <p:graphicFrame>
        <p:nvGraphicFramePr>
          <p:cNvPr id="7" name="Content Placeholder 6"/>
          <p:cNvGraphicFramePr>
            <a:graphicFrameLocks noGrp="1"/>
          </p:cNvGraphicFramePr>
          <p:nvPr>
            <p:ph idx="1"/>
          </p:nvPr>
        </p:nvGraphicFramePr>
        <p:xfrm>
          <a:off x="331076" y="1056290"/>
          <a:ext cx="11398469" cy="54706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2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9144" y="2344971"/>
            <a:ext cx="7847054" cy="1143000"/>
          </a:xfrm>
        </p:spPr>
        <p:txBody>
          <a:bodyPr/>
          <a:lstStyle/>
          <a:p>
            <a:pPr algn="ctr"/>
            <a:r>
              <a:rPr lang="en-US" b="1" dirty="0" smtClean="0">
                <a:solidFill>
                  <a:srgbClr val="FF0000"/>
                </a:solidFill>
                <a:latin typeface="Aharoni" panose="02010803020104030203" pitchFamily="2" charset="-79"/>
                <a:cs typeface="Aharoni" panose="02010803020104030203" pitchFamily="2" charset="-79"/>
              </a:rPr>
              <a:t>Bullying report</a:t>
            </a:r>
            <a:endParaRPr lang="en-US" b="1" dirty="0">
              <a:solidFill>
                <a:srgbClr val="FF0000"/>
              </a:solidFill>
              <a:latin typeface="Aharoni" panose="02010803020104030203" pitchFamily="2" charset="-79"/>
              <a:cs typeface="Aharoni" panose="02010803020104030203" pitchFamily="2" charset="-79"/>
            </a:endParaRPr>
          </a:p>
        </p:txBody>
      </p:sp>
      <p:sp>
        <p:nvSpPr>
          <p:cNvPr id="5" name="Slide Number Placeholder 4"/>
          <p:cNvSpPr>
            <a:spLocks noGrp="1"/>
          </p:cNvSpPr>
          <p:nvPr>
            <p:ph type="sldNum" sz="quarter" idx="12"/>
          </p:nvPr>
        </p:nvSpPr>
        <p:spPr/>
        <p:txBody>
          <a:bodyPr/>
          <a:lstStyle/>
          <a:p>
            <a:fld id="{D9A92AC3-C538-4343-A978-6FABD6D61CFB}" type="slidenum">
              <a:rPr lang="en-US" smtClean="0"/>
              <a:pPr/>
              <a:t>27</a:t>
            </a:fld>
            <a:endParaRPr lang="en-US" dirty="0"/>
          </a:p>
        </p:txBody>
      </p:sp>
      <p:sp>
        <p:nvSpPr>
          <p:cNvPr id="6" name="Freeform 5"/>
          <p:cNvSpPr>
            <a:spLocks noChangeAspect="1"/>
          </p:cNvSpPr>
          <p:nvPr/>
        </p:nvSpPr>
        <p:spPr>
          <a:xfrm>
            <a:off x="146871" y="2359241"/>
            <a:ext cx="11919005" cy="1366709"/>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5400" b="1" dirty="0" smtClean="0">
                <a:solidFill>
                  <a:srgbClr val="FF0000"/>
                </a:solidFill>
              </a:rPr>
              <a:t>Reporting bullying</a:t>
            </a:r>
            <a:endParaRPr lang="en-US" sz="54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200" y="228600"/>
            <a:ext cx="11074400" cy="914400"/>
          </a:xfrm>
        </p:spPr>
        <p:txBody>
          <a:bodyPr>
            <a:normAutofit/>
          </a:bodyPr>
          <a:lstStyle/>
          <a:p>
            <a:pPr algn="ctr"/>
            <a:r>
              <a:rPr lang="en-US" sz="4000" b="1" dirty="0" smtClean="0">
                <a:solidFill>
                  <a:prstClr val="black"/>
                </a:solidFill>
                <a:latin typeface="Calibri"/>
              </a:rPr>
              <a:t>Whom do students tell about being bullied?</a:t>
            </a:r>
            <a:endParaRPr lang="en-US" sz="2400" b="1" dirty="0"/>
          </a:p>
        </p:txBody>
      </p:sp>
      <p:sp>
        <p:nvSpPr>
          <p:cNvPr id="8" name="Slide Number Placeholder 7"/>
          <p:cNvSpPr>
            <a:spLocks noGrp="1"/>
          </p:cNvSpPr>
          <p:nvPr>
            <p:ph type="sldNum" sz="quarter" idx="12"/>
          </p:nvPr>
        </p:nvSpPr>
        <p:spPr/>
        <p:txBody>
          <a:bodyPr/>
          <a:lstStyle/>
          <a:p>
            <a:fld id="{D9A92AC3-C538-4343-A978-6FABD6D61CFB}" type="slidenum">
              <a:rPr lang="en-US" smtClean="0"/>
              <a:pPr/>
              <a:t>28</a:t>
            </a:fld>
            <a:endParaRPr lang="en-US"/>
          </a:p>
        </p:txBody>
      </p:sp>
      <p:graphicFrame>
        <p:nvGraphicFramePr>
          <p:cNvPr id="10" name="Content Placeholder 9"/>
          <p:cNvGraphicFramePr>
            <a:graphicFrameLocks noGrp="1"/>
          </p:cNvGraphicFramePr>
          <p:nvPr>
            <p:ph sz="half" idx="2"/>
          </p:nvPr>
        </p:nvGraphicFramePr>
        <p:xfrm>
          <a:off x="6172199" y="1340069"/>
          <a:ext cx="5541579" cy="5297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3"/>
          <p:cNvGraphicFramePr>
            <a:graphicFrameLocks noGrp="1"/>
          </p:cNvGraphicFramePr>
          <p:nvPr>
            <p:ph sz="half" idx="1"/>
          </p:nvPr>
        </p:nvGraphicFramePr>
        <p:xfrm>
          <a:off x="299545" y="1497724"/>
          <a:ext cx="5720255" cy="50607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600" y="208817"/>
            <a:ext cx="10515600" cy="1325563"/>
          </a:xfrm>
        </p:spPr>
        <p:txBody>
          <a:bodyPr/>
          <a:lstStyle/>
          <a:p>
            <a:pPr algn="ctr"/>
            <a:r>
              <a:rPr lang="en-GB" b="1" dirty="0" smtClean="0">
                <a:latin typeface="+mn-lt"/>
              </a:rPr>
              <a:t>Reporting by grade</a:t>
            </a:r>
            <a:endParaRPr lang="en-GB" b="1" dirty="0">
              <a:latin typeface="+mn-lt"/>
            </a:endParaRPr>
          </a:p>
        </p:txBody>
      </p:sp>
      <p:sp>
        <p:nvSpPr>
          <p:cNvPr id="5" name="Slide Number Placeholder 4"/>
          <p:cNvSpPr>
            <a:spLocks noGrp="1"/>
          </p:cNvSpPr>
          <p:nvPr>
            <p:ph type="sldNum" sz="quarter" idx="12"/>
          </p:nvPr>
        </p:nvSpPr>
        <p:spPr/>
        <p:txBody>
          <a:bodyPr/>
          <a:lstStyle/>
          <a:p>
            <a:fld id="{D9A92AC3-C538-4343-A978-6FABD6D61CFB}" type="slidenum">
              <a:rPr lang="en-US" smtClean="0"/>
              <a:pPr/>
              <a:t>29</a:t>
            </a:fld>
            <a:endParaRPr lang="en-US"/>
          </a:p>
        </p:txBody>
      </p:sp>
      <p:graphicFrame>
        <p:nvGraphicFramePr>
          <p:cNvPr id="8" name="Content Placeholder 7"/>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0571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35000"/>
          </a:schemeClr>
        </a:solidFill>
        <a:effectLst/>
      </p:bgPr>
    </p:bg>
    <p:spTree>
      <p:nvGrpSpPr>
        <p:cNvPr id="1" name=""/>
        <p:cNvGrpSpPr/>
        <p:nvPr/>
      </p:nvGrpSpPr>
      <p:grpSpPr>
        <a:xfrm>
          <a:off x="0" y="0"/>
          <a:ext cx="0" cy="0"/>
          <a:chOff x="0" y="0"/>
          <a:chExt cx="0" cy="0"/>
        </a:xfrm>
      </p:grpSpPr>
      <p:sp>
        <p:nvSpPr>
          <p:cNvPr id="45" name="Teardrop 44"/>
          <p:cNvSpPr/>
          <p:nvPr/>
        </p:nvSpPr>
        <p:spPr>
          <a:xfrm rot="2720395">
            <a:off x="9180773" y="514861"/>
            <a:ext cx="2492136" cy="2500525"/>
          </a:xfrm>
          <a:prstGeom prst="teardrop">
            <a:avLst/>
          </a:prstGeom>
          <a:solidFill>
            <a:schemeClr val="accent4">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4878278" y="1836534"/>
            <a:ext cx="2492136" cy="2500525"/>
          </a:xfrm>
          <a:prstGeom prst="teardrop">
            <a:avLst/>
          </a:prstGeom>
          <a:solidFill>
            <a:schemeClr val="accent1">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519093" y="841432"/>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906486" y="258228"/>
            <a:ext cx="7445828" cy="1046440"/>
          </a:xfrm>
          <a:prstGeom prst="rect">
            <a:avLst/>
          </a:prstGeom>
          <a:noFill/>
        </p:spPr>
        <p:txBody>
          <a:bodyPr wrap="square" rtlCol="0">
            <a:spAutoFit/>
          </a:bodyPr>
          <a:lstStyle/>
          <a:p>
            <a:pPr algn="ctr"/>
            <a:r>
              <a:rPr lang="en-US" sz="4400" b="1" dirty="0" smtClean="0"/>
              <a:t>VIOLENT EXTREMISM</a:t>
            </a:r>
          </a:p>
          <a:p>
            <a:pPr algn="ctr"/>
            <a:endParaRPr lang="en-US" dirty="0">
              <a:latin typeface="Candara" panose="020E0502030303020204" pitchFamily="34" charset="0"/>
            </a:endParaRPr>
          </a:p>
        </p:txBody>
      </p:sp>
      <p:sp>
        <p:nvSpPr>
          <p:cNvPr id="26" name="TextBox 25"/>
          <p:cNvSpPr txBox="1"/>
          <p:nvPr/>
        </p:nvSpPr>
        <p:spPr>
          <a:xfrm>
            <a:off x="359216" y="3347357"/>
            <a:ext cx="3412684" cy="2862322"/>
          </a:xfrm>
          <a:prstGeom prst="rect">
            <a:avLst/>
          </a:prstGeom>
          <a:noFill/>
        </p:spPr>
        <p:txBody>
          <a:bodyPr wrap="square" rtlCol="0">
            <a:spAutoFit/>
          </a:bodyPr>
          <a:lstStyle/>
          <a:p>
            <a:pPr algn="ctr" defTabSz="1219170">
              <a:spcBef>
                <a:spcPct val="20000"/>
              </a:spcBef>
              <a:defRPr/>
            </a:pPr>
            <a:r>
              <a:rPr lang="en-US" sz="2000" dirty="0" smtClean="0"/>
              <a:t>“when you do not allow for a different point of view; when you hold your own views as being quite exclusive, when you don’t allow for the possibility of difference and when you want to impose this view on others using violence if necessary”</a:t>
            </a:r>
            <a:endParaRPr lang="en-US" sz="2000" dirty="0">
              <a:solidFill>
                <a:schemeClr val="bg1"/>
              </a:solidFill>
              <a:latin typeface="Candara" panose="020E0502030303020204" pitchFamily="34" charset="0"/>
            </a:endParaRPr>
          </a:p>
        </p:txBody>
      </p:sp>
      <p:sp>
        <p:nvSpPr>
          <p:cNvPr id="27" name="TextBox 26"/>
          <p:cNvSpPr txBox="1"/>
          <p:nvPr/>
        </p:nvSpPr>
        <p:spPr>
          <a:xfrm>
            <a:off x="4344869" y="4303455"/>
            <a:ext cx="3443860" cy="2554545"/>
          </a:xfrm>
          <a:prstGeom prst="rect">
            <a:avLst/>
          </a:prstGeom>
          <a:noFill/>
        </p:spPr>
        <p:txBody>
          <a:bodyPr wrap="square" rtlCol="0">
            <a:spAutoFit/>
          </a:bodyPr>
          <a:lstStyle/>
          <a:p>
            <a:pPr algn="ctr" defTabSz="1219170">
              <a:spcBef>
                <a:spcPct val="20000"/>
              </a:spcBef>
              <a:defRPr/>
            </a:pPr>
            <a:r>
              <a:rPr lang="en-US" sz="2000" dirty="0" smtClean="0"/>
              <a:t>Violent extremist views can be exhibited along a range of issues, including politics, religion and gender relations. No society, religious community or worldview is immune to such violent extremism</a:t>
            </a:r>
            <a:endParaRPr lang="en-US" sz="2000" dirty="0">
              <a:latin typeface="Candara" panose="020E0502030303020204" pitchFamily="34" charset="0"/>
            </a:endParaRPr>
          </a:p>
        </p:txBody>
      </p:sp>
      <p:sp>
        <p:nvSpPr>
          <p:cNvPr id="28" name="TextBox 27"/>
          <p:cNvSpPr txBox="1"/>
          <p:nvPr/>
        </p:nvSpPr>
        <p:spPr>
          <a:xfrm>
            <a:off x="8556171" y="3072348"/>
            <a:ext cx="3635829" cy="3785652"/>
          </a:xfrm>
          <a:prstGeom prst="rect">
            <a:avLst/>
          </a:prstGeom>
          <a:noFill/>
        </p:spPr>
        <p:txBody>
          <a:bodyPr wrap="square" rtlCol="0">
            <a:spAutoFit/>
          </a:bodyPr>
          <a:lstStyle/>
          <a:p>
            <a:pPr algn="ctr"/>
            <a:r>
              <a:rPr lang="en-US" sz="2000" dirty="0" smtClean="0"/>
              <a:t>Violent extremism is the lack of provided opportunities and/or the prohibition of different point of views, overestimation of personal insights and underestimation of others insights, the imposition of personal thoughts without allowing the possibility to give reasons and to make the comparison with other standpoints</a:t>
            </a:r>
          </a:p>
        </p:txBody>
      </p:sp>
      <p:grpSp>
        <p:nvGrpSpPr>
          <p:cNvPr id="2" name="Group 34"/>
          <p:cNvGrpSpPr>
            <a:grpSpLocks noChangeAspect="1"/>
          </p:cNvGrpSpPr>
          <p:nvPr/>
        </p:nvGrpSpPr>
        <p:grpSpPr>
          <a:xfrm>
            <a:off x="5806846" y="2871272"/>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37"/>
          <p:cNvGrpSpPr>
            <a:grpSpLocks noChangeAspect="1"/>
          </p:cNvGrpSpPr>
          <p:nvPr/>
        </p:nvGrpSpPr>
        <p:grpSpPr>
          <a:xfrm>
            <a:off x="10305440" y="1801073"/>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457355" y="193703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Rectangle 22"/>
          <p:cNvSpPr/>
          <p:nvPr/>
        </p:nvSpPr>
        <p:spPr>
          <a:xfrm>
            <a:off x="5387925" y="1072634"/>
            <a:ext cx="1742721" cy="369332"/>
          </a:xfrm>
          <a:prstGeom prst="rect">
            <a:avLst/>
          </a:prstGeom>
        </p:spPr>
        <p:txBody>
          <a:bodyPr wrap="none">
            <a:spAutoFit/>
          </a:bodyPr>
          <a:lstStyle/>
          <a:p>
            <a:r>
              <a:rPr lang="sq-AL" dirty="0" smtClean="0">
                <a:solidFill>
                  <a:schemeClr val="bg1"/>
                </a:solidFill>
              </a:rPr>
              <a:t>(</a:t>
            </a:r>
            <a:r>
              <a:rPr lang="sq-AL" dirty="0" smtClean="0"/>
              <a:t>UNESCO, 2016).</a:t>
            </a:r>
            <a:endParaRPr lang="en-US" dirty="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 calcmode="lin" valueType="num">
                                      <p:cBhvr>
                                        <p:cTn id="33" dur="500" fill="hold"/>
                                        <p:tgtEl>
                                          <p:spTgt spid="44"/>
                                        </p:tgtEl>
                                        <p:attrNameLst>
                                          <p:attrName>style.rotation</p:attrName>
                                        </p:attrNameLst>
                                      </p:cBhvr>
                                      <p:tavLst>
                                        <p:tav tm="0">
                                          <p:val>
                                            <p:fltVal val="360"/>
                                          </p:val>
                                        </p:tav>
                                        <p:tav tm="100000">
                                          <p:val>
                                            <p:fltVal val="0"/>
                                          </p:val>
                                        </p:tav>
                                      </p:tavLst>
                                    </p:anim>
                                    <p:animEffect transition="in" filter="fade">
                                      <p:cBhvr>
                                        <p:cTn id="34" dur="500"/>
                                        <p:tgtEl>
                                          <p:spTgt spid="44"/>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 calcmode="lin" valueType="num">
                                      <p:cBhvr>
                                        <p:cTn id="52" dur="500" fill="hold"/>
                                        <p:tgtEl>
                                          <p:spTgt spid="45"/>
                                        </p:tgtEl>
                                        <p:attrNameLst>
                                          <p:attrName>style.rotation</p:attrName>
                                        </p:attrNameLst>
                                      </p:cBhvr>
                                      <p:tavLst>
                                        <p:tav tm="0">
                                          <p:val>
                                            <p:fltVal val="360"/>
                                          </p:val>
                                        </p:tav>
                                        <p:tav tm="100000">
                                          <p:val>
                                            <p:fltVal val="0"/>
                                          </p:val>
                                        </p:tav>
                                      </p:tavLst>
                                    </p:anim>
                                    <p:animEffect transition="in" filter="fade">
                                      <p:cBhvr>
                                        <p:cTn id="53" dur="500"/>
                                        <p:tgtEl>
                                          <p:spTgt spid="45"/>
                                        </p:tgtEl>
                                      </p:cBhvr>
                                    </p:animEffect>
                                  </p:childTnLst>
                                </p:cTn>
                              </p:par>
                            </p:childTnLst>
                          </p:cTn>
                        </p:par>
                        <p:par>
                          <p:cTn id="54" fill="hold">
                            <p:stCondLst>
                              <p:cond delay="500"/>
                            </p:stCondLst>
                            <p:childTnLst>
                              <p:par>
                                <p:cTn id="55" presetID="53" presetClass="entr" presetSubtype="16"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11" grpId="0" animBg="1"/>
      <p:bldP spid="25" grpId="0"/>
      <p:bldP spid="26" grpId="0"/>
      <p:bldP spid="27" grpId="0"/>
      <p:bldP spid="28" grpId="0"/>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892" y="232265"/>
            <a:ext cx="10759831" cy="940044"/>
          </a:xfrm>
        </p:spPr>
        <p:txBody>
          <a:bodyPr>
            <a:normAutofit/>
          </a:bodyPr>
          <a:lstStyle/>
          <a:p>
            <a:pPr algn="ctr"/>
            <a:r>
              <a:rPr lang="en-US" b="1" dirty="0" smtClean="0"/>
              <a:t>To whom do students report by grade?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5867706"/>
              </p:ext>
            </p:extLst>
          </p:nvPr>
        </p:nvGraphicFramePr>
        <p:xfrm>
          <a:off x="95251" y="1438274"/>
          <a:ext cx="11725274" cy="5324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600" y="193187"/>
            <a:ext cx="10515600" cy="1325563"/>
          </a:xfrm>
        </p:spPr>
        <p:txBody>
          <a:bodyPr/>
          <a:lstStyle/>
          <a:p>
            <a:pPr algn="ctr"/>
            <a:r>
              <a:rPr lang="en-GB" b="1" dirty="0" smtClean="0"/>
              <a:t>Do parents report the bullying incidence ?</a:t>
            </a:r>
            <a:endParaRPr lang="en-GB" b="1" dirty="0"/>
          </a:p>
        </p:txBody>
      </p:sp>
      <p:sp>
        <p:nvSpPr>
          <p:cNvPr id="6" name="Slide Number Placeholder 5"/>
          <p:cNvSpPr>
            <a:spLocks noGrp="1"/>
          </p:cNvSpPr>
          <p:nvPr>
            <p:ph type="sldNum" sz="quarter" idx="12"/>
          </p:nvPr>
        </p:nvSpPr>
        <p:spPr/>
        <p:txBody>
          <a:bodyPr/>
          <a:lstStyle/>
          <a:p>
            <a:fld id="{D9A92AC3-C538-4343-A978-6FABD6D61CFB}" type="slidenum">
              <a:rPr lang="en-US" smtClean="0"/>
              <a:pPr/>
              <a:t>31</a:t>
            </a:fld>
            <a:endParaRPr lang="en-US"/>
          </a:p>
        </p:txBody>
      </p:sp>
      <p:pic>
        <p:nvPicPr>
          <p:cNvPr id="43010" name="Picture 14"/>
          <p:cNvPicPr>
            <a:picLocks noChangeAspect="1" noChangeArrowheads="1"/>
          </p:cNvPicPr>
          <p:nvPr/>
        </p:nvPicPr>
        <p:blipFill>
          <a:blip r:embed="rId2" cstate="print"/>
          <a:srcRect/>
          <a:stretch>
            <a:fillRect/>
          </a:stretch>
        </p:blipFill>
        <p:spPr bwMode="auto">
          <a:xfrm>
            <a:off x="961697" y="2033752"/>
            <a:ext cx="9869213" cy="4351282"/>
          </a:xfrm>
          <a:prstGeom prst="rect">
            <a:avLst/>
          </a:prstGeom>
          <a:noFill/>
          <a:ln w="9525">
            <a:noFill/>
            <a:miter lim="800000"/>
            <a:headEnd/>
            <a:tailEnd/>
          </a:ln>
        </p:spPr>
      </p:pic>
    </p:spTree>
    <p:extLst>
      <p:ext uri="{BB962C8B-B14F-4D97-AF65-F5344CB8AC3E}">
        <p14:creationId xmlns:p14="http://schemas.microsoft.com/office/powerpoint/2010/main" val="1078376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4195"/>
            <a:ext cx="12250310" cy="639762"/>
          </a:xfrm>
        </p:spPr>
        <p:txBody>
          <a:bodyPr>
            <a:normAutofit fontScale="90000"/>
          </a:bodyPr>
          <a:lstStyle/>
          <a:p>
            <a:pPr algn="ctr"/>
            <a:r>
              <a:rPr lang="en-US" b="1" dirty="0" smtClean="0"/>
              <a:t>Who did parents report the bullying to?</a:t>
            </a:r>
            <a:endParaRPr lang="en-US" b="1" dirty="0"/>
          </a:p>
        </p:txBody>
      </p:sp>
      <p:sp>
        <p:nvSpPr>
          <p:cNvPr id="6" name="Slide Number Placeholder 5"/>
          <p:cNvSpPr>
            <a:spLocks noGrp="1"/>
          </p:cNvSpPr>
          <p:nvPr>
            <p:ph type="sldNum" sz="quarter" idx="12"/>
          </p:nvPr>
        </p:nvSpPr>
        <p:spPr/>
        <p:txBody>
          <a:bodyPr/>
          <a:lstStyle/>
          <a:p>
            <a:fld id="{D9A92AC3-C538-4343-A978-6FABD6D61CFB}" type="slidenum">
              <a:rPr lang="en-US" smtClean="0"/>
              <a:pPr/>
              <a:t>32</a:t>
            </a:fld>
            <a:endParaRPr lang="en-US"/>
          </a:p>
        </p:txBody>
      </p:sp>
      <p:pic>
        <p:nvPicPr>
          <p:cNvPr id="44034" name="Picture 2"/>
          <p:cNvPicPr>
            <a:picLocks noChangeArrowheads="1"/>
          </p:cNvPicPr>
          <p:nvPr/>
        </p:nvPicPr>
        <p:blipFill>
          <a:blip r:embed="rId2" cstate="print"/>
          <a:srcRect b="-61"/>
          <a:stretch>
            <a:fillRect/>
          </a:stretch>
        </p:blipFill>
        <p:spPr bwMode="auto">
          <a:xfrm>
            <a:off x="457200" y="1040524"/>
            <a:ext cx="11146222" cy="5439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711" y="2513297"/>
            <a:ext cx="10972800" cy="1143000"/>
          </a:xfrm>
        </p:spPr>
        <p:txBody>
          <a:bodyPr>
            <a:normAutofit fontScale="90000"/>
          </a:bodyPr>
          <a:lstStyle/>
          <a:p>
            <a:pPr algn="ctr"/>
            <a:r>
              <a:rPr lang="en-US" sz="4800" b="1" dirty="0" smtClean="0">
                <a:solidFill>
                  <a:srgbClr val="FF0000"/>
                </a:solidFill>
              </a:rPr>
              <a:t>How peers, teacher and parents respond to bullying</a:t>
            </a:r>
            <a:endParaRPr lang="en-US" sz="4800" b="1" dirty="0">
              <a:solidFill>
                <a:srgbClr val="FF0000"/>
              </a:solidFill>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fld id="{D9A92AC3-C538-4343-A978-6FABD6D61CFB}" type="slidenum">
              <a:rPr lang="en-US" smtClean="0"/>
              <a:pPr/>
              <a:t>33</a:t>
            </a:fld>
            <a:endParaRPr lang="en-US"/>
          </a:p>
        </p:txBody>
      </p:sp>
      <p:sp>
        <p:nvSpPr>
          <p:cNvPr id="5" name="Freeform 4"/>
          <p:cNvSpPr>
            <a:spLocks noChangeAspect="1"/>
          </p:cNvSpPr>
          <p:nvPr/>
        </p:nvSpPr>
        <p:spPr>
          <a:xfrm>
            <a:off x="0" y="2345728"/>
            <a:ext cx="11919005" cy="1366709"/>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EE7A8B">
              <a:alpha val="46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How do teachers respond to bullying? </a:t>
            </a:r>
            <a:endParaRPr lang="en-US" b="1" dirty="0"/>
          </a:p>
        </p:txBody>
      </p:sp>
      <p:graphicFrame>
        <p:nvGraphicFramePr>
          <p:cNvPr id="4" name="Content Placeholder 3"/>
          <p:cNvGraphicFramePr>
            <a:graphicFrameLocks noGrp="1"/>
          </p:cNvGraphicFramePr>
          <p:nvPr>
            <p:ph idx="1"/>
          </p:nvPr>
        </p:nvGraphicFramePr>
        <p:xfrm>
          <a:off x="609600" y="1600201"/>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fld id="{C3CAECC1-CD38-48FA-85C0-78C1330C1BD4}" type="datetime1">
              <a:rPr lang="en-US" smtClean="0"/>
              <a:pPr/>
              <a:t>4/20/2017</a:t>
            </a:fld>
            <a:endParaRPr lang="en-US"/>
          </a:p>
        </p:txBody>
      </p:sp>
      <p:sp>
        <p:nvSpPr>
          <p:cNvPr id="6" name="Slide Number Placeholder 5"/>
          <p:cNvSpPr>
            <a:spLocks noGrp="1"/>
          </p:cNvSpPr>
          <p:nvPr>
            <p:ph type="sldNum" sz="quarter" idx="12"/>
          </p:nvPr>
        </p:nvSpPr>
        <p:spPr/>
        <p:txBody>
          <a:bodyPr/>
          <a:lstStyle/>
          <a:p>
            <a:fld id="{D9A92AC3-C538-4343-A978-6FABD6D61CF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How do students respond to bullying? </a:t>
            </a:r>
            <a:endParaRPr lang="en-US" b="1" dirty="0"/>
          </a:p>
        </p:txBody>
      </p:sp>
      <p:graphicFrame>
        <p:nvGraphicFramePr>
          <p:cNvPr id="4" name="Content Placeholder 3"/>
          <p:cNvGraphicFramePr>
            <a:graphicFrameLocks noGrp="1"/>
          </p:cNvGraphicFramePr>
          <p:nvPr>
            <p:ph idx="1"/>
          </p:nvPr>
        </p:nvGraphicFramePr>
        <p:xfrm>
          <a:off x="609600" y="1600201"/>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fld id="{5557D592-29B8-4A80-BF60-90D547AF0061}" type="datetime1">
              <a:rPr lang="en-US" smtClean="0"/>
              <a:pPr/>
              <a:t>4/20/2017</a:t>
            </a:fld>
            <a:endParaRPr lang="en-US"/>
          </a:p>
        </p:txBody>
      </p:sp>
      <p:sp>
        <p:nvSpPr>
          <p:cNvPr id="6" name="Slide Number Placeholder 5"/>
          <p:cNvSpPr>
            <a:spLocks noGrp="1"/>
          </p:cNvSpPr>
          <p:nvPr>
            <p:ph type="sldNum" sz="quarter" idx="12"/>
          </p:nvPr>
        </p:nvSpPr>
        <p:spPr/>
        <p:txBody>
          <a:bodyPr/>
          <a:lstStyle/>
          <a:p>
            <a:fld id="{D9A92AC3-C538-4343-A978-6FABD6D61CF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66800"/>
          </a:xfrm>
        </p:spPr>
        <p:txBody>
          <a:bodyPr>
            <a:normAutofit/>
          </a:bodyPr>
          <a:lstStyle/>
          <a:p>
            <a:pPr algn="ctr"/>
            <a:r>
              <a:rPr lang="en-US" b="1" dirty="0" smtClean="0"/>
              <a:t> </a:t>
            </a:r>
            <a:r>
              <a:rPr lang="en-US" sz="2400" b="1" dirty="0" smtClean="0"/>
              <a:t>Response to peers’ bullying incidents: desire to help versus taking action to help </a:t>
            </a:r>
            <a:endParaRPr lang="en-US" sz="2400" dirty="0"/>
          </a:p>
        </p:txBody>
      </p:sp>
      <p:graphicFrame>
        <p:nvGraphicFramePr>
          <p:cNvPr id="6" name="Content Placeholder 3"/>
          <p:cNvGraphicFramePr>
            <a:graphicFrameLocks noGrp="1"/>
          </p:cNvGraphicFramePr>
          <p:nvPr>
            <p:ph idx="1"/>
          </p:nvPr>
        </p:nvGraphicFramePr>
        <p:xfrm>
          <a:off x="609600" y="1143001"/>
          <a:ext cx="10972800" cy="49831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fld id="{56482B9A-C2E5-4F0A-8A09-2B71631E13AB}" type="datetime1">
              <a:rPr lang="en-US" smtClean="0"/>
              <a:pPr/>
              <a:t>4/20/2017</a:t>
            </a:fld>
            <a:endParaRPr lang="en-US"/>
          </a:p>
        </p:txBody>
      </p:sp>
      <p:sp>
        <p:nvSpPr>
          <p:cNvPr id="5" name="Slide Number Placeholder 4"/>
          <p:cNvSpPr>
            <a:spLocks noGrp="1"/>
          </p:cNvSpPr>
          <p:nvPr>
            <p:ph type="sldNum" sz="quarter" idx="12"/>
          </p:nvPr>
        </p:nvSpPr>
        <p:spPr/>
        <p:txBody>
          <a:bodyPr/>
          <a:lstStyle/>
          <a:p>
            <a:fld id="{D9A92AC3-C538-4343-A978-6FABD6D61CF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75790"/>
          </a:xfrm>
        </p:spPr>
        <p:txBody>
          <a:bodyPr>
            <a:normAutofit fontScale="90000"/>
          </a:bodyPr>
          <a:lstStyle/>
          <a:p>
            <a:pPr algn="ctr"/>
            <a:r>
              <a:rPr lang="en-US" b="1" dirty="0" smtClean="0"/>
              <a:t>Response to peers’ bullying incidents: Empathy with the victims</a:t>
            </a:r>
            <a:endParaRPr lang="en-US" dirty="0"/>
          </a:p>
        </p:txBody>
      </p:sp>
      <p:graphicFrame>
        <p:nvGraphicFramePr>
          <p:cNvPr id="4" name="Content Placeholder 3"/>
          <p:cNvGraphicFramePr>
            <a:graphicFrameLocks noGrp="1"/>
          </p:cNvGraphicFramePr>
          <p:nvPr>
            <p:ph idx="1"/>
          </p:nvPr>
        </p:nvGraphicFramePr>
        <p:xfrm>
          <a:off x="609600" y="1600201"/>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fld id="{603533D8-B016-445C-9E24-F9744AA30CEE}" type="datetime1">
              <a:rPr lang="en-US" smtClean="0"/>
              <a:pPr/>
              <a:t>4/20/2017</a:t>
            </a:fld>
            <a:endParaRPr lang="en-US"/>
          </a:p>
        </p:txBody>
      </p:sp>
      <p:sp>
        <p:nvSpPr>
          <p:cNvPr id="6" name="Slide Number Placeholder 5"/>
          <p:cNvSpPr>
            <a:spLocks noGrp="1"/>
          </p:cNvSpPr>
          <p:nvPr>
            <p:ph type="sldNum" sz="quarter" idx="12"/>
          </p:nvPr>
        </p:nvSpPr>
        <p:spPr/>
        <p:txBody>
          <a:bodyPr/>
          <a:lstStyle/>
          <a:p>
            <a:fld id="{D9A92AC3-C538-4343-A978-6FABD6D61CF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209800"/>
            <a:ext cx="10160000" cy="1676400"/>
          </a:xfrm>
        </p:spPr>
        <p:txBody>
          <a:bodyPr>
            <a:normAutofit/>
          </a:bodyPr>
          <a:lstStyle/>
          <a:p>
            <a:r>
              <a:rPr lang="en-US" dirty="0" smtClean="0">
                <a:solidFill>
                  <a:srgbClr val="FF0000"/>
                </a:solidFill>
                <a:latin typeface="Aharoni" panose="02010803020104030203" pitchFamily="2" charset="-79"/>
                <a:cs typeface="Aharoni" panose="02010803020104030203" pitchFamily="2" charset="-79"/>
              </a:rPr>
              <a:t>Intervention and prevention strategy used by schools</a:t>
            </a:r>
            <a:endParaRPr lang="en-US" dirty="0">
              <a:solidFill>
                <a:srgbClr val="FF0000"/>
              </a:solidFill>
              <a:latin typeface="Aharoni" panose="02010803020104030203" pitchFamily="2" charset="-79"/>
              <a:cs typeface="Aharoni" panose="02010803020104030203" pitchFamily="2" charset="-79"/>
            </a:endParaRPr>
          </a:p>
        </p:txBody>
      </p:sp>
      <p:sp>
        <p:nvSpPr>
          <p:cNvPr id="4" name="Date Placeholder 3"/>
          <p:cNvSpPr>
            <a:spLocks noGrp="1"/>
          </p:cNvSpPr>
          <p:nvPr>
            <p:ph type="dt" sz="half" idx="10"/>
          </p:nvPr>
        </p:nvSpPr>
        <p:spPr/>
        <p:txBody>
          <a:bodyPr/>
          <a:lstStyle/>
          <a:p>
            <a:fld id="{20BFE31E-9A3A-4063-8886-01DED0C65E5E}" type="datetime2">
              <a:rPr lang="sq-AL" smtClean="0"/>
              <a:pPr/>
              <a:t>e enjte, 2017-04-20</a:t>
            </a:fld>
            <a:endParaRPr lang="en-US"/>
          </a:p>
        </p:txBody>
      </p:sp>
      <p:sp>
        <p:nvSpPr>
          <p:cNvPr id="5" name="Slide Number Placeholder 4"/>
          <p:cNvSpPr>
            <a:spLocks noGrp="1"/>
          </p:cNvSpPr>
          <p:nvPr>
            <p:ph type="sldNum" sz="quarter" idx="12"/>
          </p:nvPr>
        </p:nvSpPr>
        <p:spPr/>
        <p:txBody>
          <a:bodyPr/>
          <a:lstStyle/>
          <a:p>
            <a:fld id="{D9A92AC3-C538-4343-A978-6FABD6D61CFB}" type="slidenum">
              <a:rPr lang="en-US" smtClean="0"/>
              <a:pPr/>
              <a:t>38</a:t>
            </a:fld>
            <a:endParaRPr lang="en-US"/>
          </a:p>
        </p:txBody>
      </p:sp>
      <p:sp>
        <p:nvSpPr>
          <p:cNvPr id="6" name="Freeform 5"/>
          <p:cNvSpPr>
            <a:spLocks noChangeAspect="1"/>
          </p:cNvSpPr>
          <p:nvPr/>
        </p:nvSpPr>
        <p:spPr>
          <a:xfrm>
            <a:off x="136224" y="2257098"/>
            <a:ext cx="11919005" cy="158753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EE7A8B">
              <a:alpha val="41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762000"/>
          </a:xfrm>
        </p:spPr>
        <p:txBody>
          <a:bodyPr>
            <a:normAutofit/>
          </a:bodyPr>
          <a:lstStyle/>
          <a:p>
            <a:pPr algn="ctr"/>
            <a:r>
              <a:rPr lang="en-US" sz="2800" b="1" dirty="0" smtClean="0">
                <a:latin typeface="Aharoni" panose="02010803020104030203" pitchFamily="2" charset="-79"/>
                <a:cs typeface="Aharoni" panose="02010803020104030203" pitchFamily="2" charset="-79"/>
              </a:rPr>
              <a:t>What interventions undertake schools to fight bullying?</a:t>
            </a:r>
            <a:endParaRPr lang="en-US" sz="2800" dirty="0">
              <a:latin typeface="Aharoni" panose="02010803020104030203" pitchFamily="2" charset="-79"/>
              <a:cs typeface="Aharoni" panose="02010803020104030203" pitchFamily="2" charset="-79"/>
            </a:endParaRPr>
          </a:p>
        </p:txBody>
      </p:sp>
      <p:sp>
        <p:nvSpPr>
          <p:cNvPr id="6" name="Slide Number Placeholder 5"/>
          <p:cNvSpPr>
            <a:spLocks noGrp="1"/>
          </p:cNvSpPr>
          <p:nvPr>
            <p:ph type="sldNum" sz="quarter" idx="12"/>
          </p:nvPr>
        </p:nvSpPr>
        <p:spPr/>
        <p:txBody>
          <a:bodyPr/>
          <a:lstStyle/>
          <a:p>
            <a:fld id="{D9A92AC3-C538-4343-A978-6FABD6D61CFB}" type="slidenum">
              <a:rPr lang="en-US" smtClean="0"/>
              <a:pPr/>
              <a:t>39</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1882454"/>
              </p:ext>
            </p:extLst>
          </p:nvPr>
        </p:nvGraphicFramePr>
        <p:xfrm>
          <a:off x="1" y="930166"/>
          <a:ext cx="12076386" cy="59278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0127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6" name="Teardrop 45"/>
          <p:cNvSpPr/>
          <p:nvPr/>
        </p:nvSpPr>
        <p:spPr>
          <a:xfrm rot="2720395">
            <a:off x="8309916" y="1373482"/>
            <a:ext cx="2492136" cy="2500525"/>
          </a:xfrm>
          <a:prstGeom prst="teardrop">
            <a:avLst/>
          </a:prstGeom>
          <a:solidFill>
            <a:schemeClr val="bg1">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949401" y="1393015"/>
            <a:ext cx="2492136" cy="2500525"/>
          </a:xfrm>
          <a:prstGeom prst="teardrop">
            <a:avLst/>
          </a:prstGeom>
          <a:solidFill>
            <a:schemeClr val="accent4">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96076" y="1370092"/>
            <a:ext cx="2492136" cy="2500525"/>
          </a:xfrm>
          <a:prstGeom prst="teardrop">
            <a:avLst/>
          </a:prstGeom>
          <a:solidFill>
            <a:schemeClr val="accent1">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791927" y="1262307"/>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75449" y="258228"/>
            <a:ext cx="9233833" cy="769441"/>
          </a:xfrm>
          <a:prstGeom prst="rect">
            <a:avLst/>
          </a:prstGeom>
          <a:noFill/>
        </p:spPr>
        <p:txBody>
          <a:bodyPr wrap="square" rtlCol="0">
            <a:spAutoFit/>
          </a:bodyPr>
          <a:lstStyle/>
          <a:p>
            <a:pPr algn="ctr"/>
            <a:r>
              <a:rPr lang="en-US" sz="4400" b="1" dirty="0" smtClean="0"/>
              <a:t>THE MAIN OBJECTIVES OF THE STUDY</a:t>
            </a:r>
          </a:p>
        </p:txBody>
      </p:sp>
      <p:sp>
        <p:nvSpPr>
          <p:cNvPr id="26" name="TextBox 25"/>
          <p:cNvSpPr txBox="1"/>
          <p:nvPr/>
        </p:nvSpPr>
        <p:spPr>
          <a:xfrm>
            <a:off x="396815" y="3816688"/>
            <a:ext cx="2820838" cy="1631216"/>
          </a:xfrm>
          <a:prstGeom prst="rect">
            <a:avLst/>
          </a:prstGeom>
          <a:noFill/>
        </p:spPr>
        <p:txBody>
          <a:bodyPr wrap="square" rtlCol="0">
            <a:spAutoFit/>
          </a:bodyPr>
          <a:lstStyle/>
          <a:p>
            <a:pPr marL="514350" lvl="0" indent="-514350" algn="ctr"/>
            <a:r>
              <a:rPr lang="en-US" sz="2000" b="1" dirty="0" smtClean="0"/>
              <a:t>To establish the prevalence and types, scope of bullying in schools in Albania</a:t>
            </a:r>
            <a:endParaRPr lang="en-US" sz="2000" b="1" dirty="0"/>
          </a:p>
        </p:txBody>
      </p:sp>
      <p:sp>
        <p:nvSpPr>
          <p:cNvPr id="27" name="TextBox 26"/>
          <p:cNvSpPr txBox="1"/>
          <p:nvPr/>
        </p:nvSpPr>
        <p:spPr>
          <a:xfrm>
            <a:off x="3243532" y="3842568"/>
            <a:ext cx="2570672" cy="1631216"/>
          </a:xfrm>
          <a:prstGeom prst="rect">
            <a:avLst/>
          </a:prstGeom>
          <a:noFill/>
        </p:spPr>
        <p:txBody>
          <a:bodyPr wrap="square" rtlCol="0">
            <a:spAutoFit/>
          </a:bodyPr>
          <a:lstStyle/>
          <a:p>
            <a:pPr lvl="0" algn="ctr"/>
            <a:r>
              <a:rPr lang="en-US" sz="2000" b="1" dirty="0" smtClean="0"/>
              <a:t>To assess the tolerance`s level to bullying and violence among school stakeholders</a:t>
            </a:r>
            <a:endParaRPr lang="sq-AL" sz="2000" b="1" dirty="0" smtClean="0"/>
          </a:p>
        </p:txBody>
      </p:sp>
      <p:sp>
        <p:nvSpPr>
          <p:cNvPr id="28" name="TextBox 27"/>
          <p:cNvSpPr txBox="1"/>
          <p:nvPr/>
        </p:nvSpPr>
        <p:spPr>
          <a:xfrm>
            <a:off x="5961473" y="3928832"/>
            <a:ext cx="2621810" cy="1938992"/>
          </a:xfrm>
          <a:prstGeom prst="rect">
            <a:avLst/>
          </a:prstGeom>
          <a:noFill/>
        </p:spPr>
        <p:txBody>
          <a:bodyPr wrap="square" rtlCol="0">
            <a:spAutoFit/>
          </a:bodyPr>
          <a:lstStyle/>
          <a:p>
            <a:pPr marL="514350" lvl="0" indent="-514350" algn="ctr"/>
            <a:r>
              <a:rPr lang="en-US" sz="2000" b="1" dirty="0" smtClean="0"/>
              <a:t>To assess the level of extremist attitudes and beliefs among school stakeholders</a:t>
            </a:r>
            <a:r>
              <a:rPr lang="en-US" sz="2000" dirty="0" smtClean="0"/>
              <a:t> </a:t>
            </a:r>
            <a:endParaRPr lang="en-US" sz="2000" dirty="0"/>
          </a:p>
        </p:txBody>
      </p:sp>
      <p:sp>
        <p:nvSpPr>
          <p:cNvPr id="29" name="TextBox 28"/>
          <p:cNvSpPr txBox="1"/>
          <p:nvPr/>
        </p:nvSpPr>
        <p:spPr>
          <a:xfrm>
            <a:off x="8872962" y="4006468"/>
            <a:ext cx="2453521" cy="1938992"/>
          </a:xfrm>
          <a:prstGeom prst="rect">
            <a:avLst/>
          </a:prstGeom>
          <a:noFill/>
        </p:spPr>
        <p:txBody>
          <a:bodyPr wrap="square" rtlCol="0">
            <a:spAutoFit/>
          </a:bodyPr>
          <a:lstStyle/>
          <a:p>
            <a:pPr marL="514350" lvl="0" indent="-514350" algn="ctr"/>
            <a:r>
              <a:rPr lang="en-US" sz="2000" b="1" dirty="0" smtClean="0"/>
              <a:t>To identify anti-bullying policies and procedures that are already in place by schools</a:t>
            </a:r>
            <a:endParaRPr lang="en-US" sz="2000" b="1" dirty="0"/>
          </a:p>
        </p:txBody>
      </p:sp>
      <p:pic>
        <p:nvPicPr>
          <p:cNvPr id="84994" name="Picture 2" descr="Image result for symbol with 1"/>
          <p:cNvPicPr>
            <a:picLocks noChangeAspect="1" noChangeArrowheads="1"/>
          </p:cNvPicPr>
          <p:nvPr/>
        </p:nvPicPr>
        <p:blipFill>
          <a:blip r:embed="rId2" cstate="print"/>
          <a:srcRect/>
          <a:stretch>
            <a:fillRect/>
          </a:stretch>
        </p:blipFill>
        <p:spPr bwMode="auto">
          <a:xfrm>
            <a:off x="1418320" y="1880373"/>
            <a:ext cx="1239349" cy="1195754"/>
          </a:xfrm>
          <a:prstGeom prst="rect">
            <a:avLst/>
          </a:prstGeom>
          <a:noFill/>
        </p:spPr>
      </p:pic>
      <p:sp>
        <p:nvSpPr>
          <p:cNvPr id="84996" name="AutoShape 4" descr="Image result for symbol with number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Image result for symbol with number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5000" name="AutoShape 8" descr="Image result for symbol with number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5002" name="Picture 10" descr="Image result for symbol with number 2"/>
          <p:cNvPicPr>
            <a:picLocks noChangeAspect="1" noChangeArrowheads="1"/>
          </p:cNvPicPr>
          <p:nvPr/>
        </p:nvPicPr>
        <p:blipFill>
          <a:blip r:embed="rId3" cstate="print"/>
          <a:srcRect/>
          <a:stretch>
            <a:fillRect/>
          </a:stretch>
        </p:blipFill>
        <p:spPr bwMode="auto">
          <a:xfrm>
            <a:off x="6869723" y="2172677"/>
            <a:ext cx="922458" cy="922458"/>
          </a:xfrm>
          <a:prstGeom prst="rect">
            <a:avLst/>
          </a:prstGeom>
          <a:noFill/>
        </p:spPr>
      </p:pic>
      <p:pic>
        <p:nvPicPr>
          <p:cNvPr id="85004" name="Picture 12" descr="Related image"/>
          <p:cNvPicPr>
            <a:picLocks noChangeAspect="1" noChangeArrowheads="1"/>
          </p:cNvPicPr>
          <p:nvPr/>
        </p:nvPicPr>
        <p:blipFill>
          <a:blip r:embed="rId4" cstate="print"/>
          <a:srcRect/>
          <a:stretch>
            <a:fillRect/>
          </a:stretch>
        </p:blipFill>
        <p:spPr bwMode="auto">
          <a:xfrm>
            <a:off x="4180498" y="2188308"/>
            <a:ext cx="1014046" cy="1014046"/>
          </a:xfrm>
          <a:prstGeom prst="rect">
            <a:avLst/>
          </a:prstGeom>
          <a:noFill/>
        </p:spPr>
      </p:pic>
      <p:pic>
        <p:nvPicPr>
          <p:cNvPr id="85006" name="Picture 14" descr="Related image"/>
          <p:cNvPicPr>
            <a:picLocks noChangeAspect="1" noChangeArrowheads="1"/>
          </p:cNvPicPr>
          <p:nvPr/>
        </p:nvPicPr>
        <p:blipFill>
          <a:blip r:embed="rId5" cstate="print"/>
          <a:srcRect/>
          <a:stretch>
            <a:fillRect/>
          </a:stretch>
        </p:blipFill>
        <p:spPr bwMode="auto">
          <a:xfrm>
            <a:off x="9315207" y="2280627"/>
            <a:ext cx="844794" cy="844794"/>
          </a:xfrm>
          <a:prstGeom prst="rect">
            <a:avLst/>
          </a:prstGeom>
          <a:noFill/>
        </p:spPr>
      </p:pic>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499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500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500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5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A92AC3-C538-4343-A978-6FABD6D61CFB}" type="slidenum">
              <a:rPr lang="en-US" smtClean="0"/>
              <a:pPr/>
              <a:t>40</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34957767"/>
              </p:ext>
            </p:extLst>
          </p:nvPr>
        </p:nvGraphicFramePr>
        <p:xfrm>
          <a:off x="283778" y="299545"/>
          <a:ext cx="11634953" cy="60539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3954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Please, indicate below whether you believe there is a need for national anti-bullying guidelines in schools?</a:t>
            </a:r>
            <a:endParaRPr lang="en-US" sz="2800" dirty="0"/>
          </a:p>
        </p:txBody>
      </p:sp>
      <p:graphicFrame>
        <p:nvGraphicFramePr>
          <p:cNvPr id="4" name="Content Placeholder 3"/>
          <p:cNvGraphicFramePr>
            <a:graphicFrameLocks noGrp="1"/>
          </p:cNvGraphicFramePr>
          <p:nvPr>
            <p:ph idx="1"/>
          </p:nvPr>
        </p:nvGraphicFramePr>
        <p:xfrm>
          <a:off x="609600" y="1600201"/>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fld id="{D7C32F7F-E545-4E38-B967-370CD8D2D51F}" type="datetime1">
              <a:rPr lang="en-US" smtClean="0"/>
              <a:pPr/>
              <a:t>4/20/2017</a:t>
            </a:fld>
            <a:endParaRPr lang="en-US"/>
          </a:p>
        </p:txBody>
      </p:sp>
      <p:sp>
        <p:nvSpPr>
          <p:cNvPr id="6" name="Slide Number Placeholder 5"/>
          <p:cNvSpPr>
            <a:spLocks noGrp="1"/>
          </p:cNvSpPr>
          <p:nvPr>
            <p:ph type="sldNum" sz="quarter" idx="12"/>
          </p:nvPr>
        </p:nvSpPr>
        <p:spPr/>
        <p:txBody>
          <a:bodyPr/>
          <a:lstStyle/>
          <a:p>
            <a:fld id="{D9A92AC3-C538-4343-A978-6FABD6D61CF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7248" y="228600"/>
            <a:ext cx="9107214" cy="838200"/>
          </a:xfrm>
        </p:spPr>
        <p:txBody>
          <a:bodyPr>
            <a:normAutofit/>
          </a:bodyPr>
          <a:lstStyle/>
          <a:p>
            <a:pPr algn="ctr"/>
            <a:r>
              <a:rPr lang="en-US" sz="3600" b="1" dirty="0" smtClean="0"/>
              <a:t>Strategy used by schools to fight bullying</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9009401"/>
              </p:ext>
            </p:extLst>
          </p:nvPr>
        </p:nvGraphicFramePr>
        <p:xfrm>
          <a:off x="0" y="851338"/>
          <a:ext cx="12192000" cy="6006662"/>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fld id="{FEEE7DE8-CDFE-45C1-A615-A2C81C6860C2}" type="datetime1">
              <a:rPr lang="en-US" smtClean="0"/>
              <a:pPr/>
              <a:t>4/20/2017</a:t>
            </a:fld>
            <a:endParaRPr lang="en-US"/>
          </a:p>
        </p:txBody>
      </p:sp>
      <p:sp>
        <p:nvSpPr>
          <p:cNvPr id="6" name="Slide Number Placeholder 5"/>
          <p:cNvSpPr>
            <a:spLocks noGrp="1"/>
          </p:cNvSpPr>
          <p:nvPr>
            <p:ph type="sldNum" sz="quarter" idx="12"/>
          </p:nvPr>
        </p:nvSpPr>
        <p:spPr/>
        <p:txBody>
          <a:bodyPr/>
          <a:lstStyle/>
          <a:p>
            <a:fld id="{D9A92AC3-C538-4343-A978-6FABD6D61CF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44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6782" y="2582186"/>
            <a:ext cx="10972800" cy="1143000"/>
          </a:xfrm>
        </p:spPr>
        <p:txBody>
          <a:bodyPr>
            <a:normAutofit/>
          </a:bodyPr>
          <a:lstStyle/>
          <a:p>
            <a:pPr algn="ctr"/>
            <a:r>
              <a:rPr lang="en-US" sz="5400" b="1" dirty="0" smtClean="0">
                <a:solidFill>
                  <a:srgbClr val="C00000"/>
                </a:solidFill>
              </a:rPr>
              <a:t>Violent extremisms in schools</a:t>
            </a:r>
            <a:endParaRPr lang="en-US" sz="5400" dirty="0">
              <a:solidFill>
                <a:srgbClr val="C00000"/>
              </a:solidFill>
            </a:endParaRPr>
          </a:p>
        </p:txBody>
      </p:sp>
      <p:sp>
        <p:nvSpPr>
          <p:cNvPr id="3" name="Date Placeholder 2"/>
          <p:cNvSpPr>
            <a:spLocks noGrp="1"/>
          </p:cNvSpPr>
          <p:nvPr>
            <p:ph type="dt" sz="half" idx="10"/>
          </p:nvPr>
        </p:nvSpPr>
        <p:spPr/>
        <p:txBody>
          <a:bodyPr/>
          <a:lstStyle/>
          <a:p>
            <a:fld id="{807A9BC9-394D-4056-81E8-6F94F625256B}" type="datetime2">
              <a:rPr lang="sq-AL" smtClean="0"/>
              <a:pPr/>
              <a:t>e enjte, 2017-04-20</a:t>
            </a:fld>
            <a:endParaRPr lang="en-US"/>
          </a:p>
        </p:txBody>
      </p:sp>
      <p:sp>
        <p:nvSpPr>
          <p:cNvPr id="4" name="Slide Number Placeholder 3"/>
          <p:cNvSpPr>
            <a:spLocks noGrp="1"/>
          </p:cNvSpPr>
          <p:nvPr>
            <p:ph type="sldNum" sz="quarter" idx="12"/>
          </p:nvPr>
        </p:nvSpPr>
        <p:spPr/>
        <p:txBody>
          <a:bodyPr/>
          <a:lstStyle/>
          <a:p>
            <a:fld id="{D9A92AC3-C538-4343-A978-6FABD6D61CFB}" type="slidenum">
              <a:rPr lang="en-US" smtClean="0"/>
              <a:pPr/>
              <a:t>43</a:t>
            </a:fld>
            <a:endParaRPr lang="en-US"/>
          </a:p>
        </p:txBody>
      </p:sp>
      <p:sp>
        <p:nvSpPr>
          <p:cNvPr id="5" name="Freeform 4"/>
          <p:cNvSpPr>
            <a:spLocks noChangeAspect="1"/>
          </p:cNvSpPr>
          <p:nvPr/>
        </p:nvSpPr>
        <p:spPr>
          <a:xfrm>
            <a:off x="0" y="2365911"/>
            <a:ext cx="12192000" cy="1366709"/>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EE7A8B">
              <a:alpha val="35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138" y="254383"/>
            <a:ext cx="11540359" cy="812417"/>
          </a:xfrm>
        </p:spPr>
        <p:txBody>
          <a:bodyPr>
            <a:noAutofit/>
          </a:bodyPr>
          <a:lstStyle/>
          <a:p>
            <a:pPr algn="ctr"/>
            <a:r>
              <a:rPr lang="en-US" sz="3600" b="1" dirty="0" smtClean="0"/>
              <a:t>Teacher attitudes  about violent extremism (Agree/ Strongly Agree)</a:t>
            </a:r>
            <a:endParaRPr lang="en-US" sz="3600" b="1" dirty="0">
              <a:latin typeface="Aharoni" panose="02010803020104030203" pitchFamily="2" charset="-79"/>
              <a:cs typeface="Aharoni" panose="02010803020104030203" pitchFamily="2" charset="-79"/>
            </a:endParaRPr>
          </a:p>
        </p:txBody>
      </p:sp>
      <p:sp>
        <p:nvSpPr>
          <p:cNvPr id="6" name="Slide Number Placeholder 5"/>
          <p:cNvSpPr>
            <a:spLocks noGrp="1"/>
          </p:cNvSpPr>
          <p:nvPr>
            <p:ph type="sldNum" sz="quarter" idx="12"/>
          </p:nvPr>
        </p:nvSpPr>
        <p:spPr/>
        <p:txBody>
          <a:bodyPr/>
          <a:lstStyle/>
          <a:p>
            <a:fld id="{D9A92AC3-C538-4343-A978-6FABD6D61CFB}" type="slidenum">
              <a:rPr lang="en-US" smtClean="0"/>
              <a:pPr/>
              <a:t>44</a:t>
            </a:fld>
            <a:endParaRPr lang="en-US"/>
          </a:p>
        </p:txBody>
      </p:sp>
      <p:graphicFrame>
        <p:nvGraphicFramePr>
          <p:cNvPr id="8" name="Content Placeholder 3"/>
          <p:cNvGraphicFramePr>
            <a:graphicFrameLocks noGrp="1"/>
          </p:cNvGraphicFramePr>
          <p:nvPr>
            <p:ph idx="1"/>
          </p:nvPr>
        </p:nvGraphicFramePr>
        <p:xfrm>
          <a:off x="475593" y="819807"/>
          <a:ext cx="11353800" cy="57859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2166528"/>
              </p:ext>
            </p:extLst>
          </p:nvPr>
        </p:nvGraphicFramePr>
        <p:xfrm>
          <a:off x="425669" y="945931"/>
          <a:ext cx="11177752" cy="576706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520278" y="173421"/>
            <a:ext cx="11556108" cy="646331"/>
          </a:xfrm>
          <a:prstGeom prst="rect">
            <a:avLst/>
          </a:prstGeom>
        </p:spPr>
        <p:txBody>
          <a:bodyPr wrap="square">
            <a:spAutoFit/>
          </a:bodyPr>
          <a:lstStyle/>
          <a:p>
            <a:r>
              <a:rPr lang="en-US" sz="3600" b="1" dirty="0"/>
              <a:t>Incident occurred in the school during the past 12 months</a:t>
            </a:r>
            <a:endParaRPr lang="sq-AL"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209" y="10615"/>
            <a:ext cx="12062791" cy="1066800"/>
          </a:xfrm>
        </p:spPr>
        <p:txBody>
          <a:bodyPr>
            <a:normAutofit/>
          </a:bodyPr>
          <a:lstStyle/>
          <a:p>
            <a:pPr algn="ctr"/>
            <a:r>
              <a:rPr lang="en-US" sz="3200" b="1" dirty="0" smtClean="0"/>
              <a:t>Strategies for preventing extremism and intolerance by teacher perspective</a:t>
            </a:r>
            <a:endParaRPr lang="en-US" sz="3200" b="1" dirty="0">
              <a:latin typeface="Aharoni" panose="02010803020104030203" pitchFamily="2" charset="-79"/>
              <a:cs typeface="Aharoni" panose="02010803020104030203" pitchFamily="2" charset="-79"/>
            </a:endParaRPr>
          </a:p>
        </p:txBody>
      </p:sp>
      <p:sp>
        <p:nvSpPr>
          <p:cNvPr id="6" name="Slide Number Placeholder 5"/>
          <p:cNvSpPr>
            <a:spLocks noGrp="1"/>
          </p:cNvSpPr>
          <p:nvPr>
            <p:ph type="sldNum" sz="quarter" idx="12"/>
          </p:nvPr>
        </p:nvSpPr>
        <p:spPr/>
        <p:txBody>
          <a:bodyPr/>
          <a:lstStyle/>
          <a:p>
            <a:fld id="{D9A92AC3-C538-4343-A978-6FABD6D61CFB}" type="slidenum">
              <a:rPr lang="en-US" smtClean="0"/>
              <a:pPr/>
              <a:t>46</a:t>
            </a:fld>
            <a:endParaRPr lang="en-US"/>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98044129"/>
              </p:ext>
            </p:extLst>
          </p:nvPr>
        </p:nvGraphicFramePr>
        <p:xfrm>
          <a:off x="838200" y="1261241"/>
          <a:ext cx="10515600" cy="5423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40" name="Group 39"/>
          <p:cNvGrpSpPr/>
          <p:nvPr/>
        </p:nvGrpSpPr>
        <p:grpSpPr>
          <a:xfrm>
            <a:off x="-1" y="1441174"/>
            <a:ext cx="5009323" cy="4572000"/>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67" name="TextBox 66"/>
          <p:cNvSpPr txBox="1"/>
          <p:nvPr/>
        </p:nvSpPr>
        <p:spPr>
          <a:xfrm>
            <a:off x="5046887" y="2346057"/>
            <a:ext cx="6965958" cy="3243965"/>
          </a:xfrm>
          <a:prstGeom prst="rect">
            <a:avLst/>
          </a:prstGeom>
          <a:noFill/>
        </p:spPr>
        <p:txBody>
          <a:bodyPr wrap="square" rtlCol="0">
            <a:spAutoFit/>
          </a:bodyPr>
          <a:lstStyle/>
          <a:p>
            <a:pPr defTabSz="1219170">
              <a:spcBef>
                <a:spcPct val="20000"/>
              </a:spcBef>
              <a:defRPr/>
            </a:pPr>
            <a:r>
              <a:rPr lang="en-US" sz="3200" dirty="0" smtClean="0"/>
              <a:t>Developing a coherent </a:t>
            </a:r>
            <a:r>
              <a:rPr lang="en-US" sz="3200" dirty="0" smtClean="0"/>
              <a:t>anti-bullying policy </a:t>
            </a:r>
            <a:r>
              <a:rPr lang="en-US" sz="3200" dirty="0" smtClean="0"/>
              <a:t>at national level which would aim at:</a:t>
            </a:r>
            <a:endParaRPr lang="en-GB" sz="3200" dirty="0" smtClean="0"/>
          </a:p>
          <a:p>
            <a:pPr marL="914400" lvl="1" indent="-457200" defTabSz="1219170">
              <a:spcBef>
                <a:spcPct val="20000"/>
              </a:spcBef>
              <a:buFont typeface="Wingdings" panose="05000000000000000000" pitchFamily="2" charset="2"/>
              <a:buChar char="§"/>
              <a:defRPr/>
            </a:pPr>
            <a:r>
              <a:rPr lang="sq-AL" sz="3200" dirty="0" smtClean="0"/>
              <a:t>increas</a:t>
            </a:r>
            <a:r>
              <a:rPr lang="en-US" sz="3200" dirty="0" err="1" smtClean="0"/>
              <a:t>ing</a:t>
            </a:r>
            <a:r>
              <a:rPr lang="sq-AL" sz="3200" dirty="0" smtClean="0"/>
              <a:t> school safety</a:t>
            </a:r>
            <a:r>
              <a:rPr lang="en-GB" sz="3200" dirty="0" smtClean="0"/>
              <a:t>;</a:t>
            </a:r>
            <a:r>
              <a:rPr lang="sq-AL" sz="3200" dirty="0" smtClean="0"/>
              <a:t> </a:t>
            </a:r>
            <a:r>
              <a:rPr lang="en-US" sz="3200" dirty="0" smtClean="0"/>
              <a:t>and</a:t>
            </a:r>
            <a:r>
              <a:rPr lang="sq-AL" sz="3200" dirty="0" smtClean="0"/>
              <a:t> </a:t>
            </a:r>
            <a:endParaRPr lang="en-GB" sz="3200" dirty="0" smtClean="0"/>
          </a:p>
          <a:p>
            <a:pPr marL="914400" lvl="1" indent="-457200" defTabSz="1219170">
              <a:spcBef>
                <a:spcPct val="20000"/>
              </a:spcBef>
              <a:buFont typeface="Wingdings" panose="05000000000000000000" pitchFamily="2" charset="2"/>
              <a:buChar char="§"/>
              <a:defRPr/>
            </a:pPr>
            <a:r>
              <a:rPr lang="en-US" sz="3200" dirty="0" smtClean="0"/>
              <a:t>establishing</a:t>
            </a:r>
            <a:r>
              <a:rPr lang="sq-AL" sz="3200" dirty="0" smtClean="0"/>
              <a:t> a supportive social environment</a:t>
            </a:r>
            <a:endParaRPr lang="en-US" sz="3200" dirty="0">
              <a:latin typeface="Candara" panose="020E0502030303020204" pitchFamily="34" charset="0"/>
            </a:endParaRPr>
          </a:p>
        </p:txBody>
      </p:sp>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smtClean="0"/>
              <a:t>RECOMMENDATIONS</a:t>
            </a:r>
            <a:endParaRPr lang="en-US" sz="4400" b="1" dirty="0">
              <a:latin typeface="Candara" panose="020E0502030303020204" pitchFamily="34" charset="0"/>
            </a:endParaRPr>
          </a:p>
        </p:txBody>
      </p:sp>
      <p:sp>
        <p:nvSpPr>
          <p:cNvPr id="8" name="Rectangle 7"/>
          <p:cNvSpPr/>
          <p:nvPr/>
        </p:nvSpPr>
        <p:spPr>
          <a:xfrm>
            <a:off x="920519" y="3424903"/>
            <a:ext cx="3317703" cy="461665"/>
          </a:xfrm>
          <a:prstGeom prst="rect">
            <a:avLst/>
          </a:prstGeom>
        </p:spPr>
        <p:txBody>
          <a:bodyPr wrap="none">
            <a:spAutoFit/>
          </a:bodyPr>
          <a:lstStyle/>
          <a:p>
            <a:pPr defTabSz="1219170">
              <a:spcBef>
                <a:spcPct val="20000"/>
              </a:spcBef>
              <a:defRPr/>
            </a:pPr>
            <a:r>
              <a:rPr lang="en-US" sz="2400" b="1" dirty="0" smtClean="0">
                <a:solidFill>
                  <a:schemeClr val="bg1"/>
                </a:solidFill>
              </a:rPr>
              <a:t> Main Recommendation</a:t>
            </a:r>
          </a:p>
        </p:txBody>
      </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style.rotation</p:attrName>
                                        </p:attrNameLst>
                                      </p:cBhvr>
                                      <p:tavLst>
                                        <p:tav tm="0">
                                          <p:val>
                                            <p:fltVal val="720"/>
                                          </p:val>
                                        </p:tav>
                                        <p:tav tm="100000">
                                          <p:val>
                                            <p:fltVal val="0"/>
                                          </p:val>
                                        </p:tav>
                                      </p:tavLst>
                                    </p:anim>
                                    <p:anim calcmode="lin" valueType="num">
                                      <p:cBhvr>
                                        <p:cTn id="9" dur="2000" fill="hold"/>
                                        <p:tgtEl>
                                          <p:spTgt spid="40"/>
                                        </p:tgtEl>
                                        <p:attrNameLst>
                                          <p:attrName>ppt_h</p:attrName>
                                        </p:attrNameLst>
                                      </p:cBhvr>
                                      <p:tavLst>
                                        <p:tav tm="0">
                                          <p:val>
                                            <p:fltVal val="0"/>
                                          </p:val>
                                        </p:tav>
                                        <p:tav tm="100000">
                                          <p:val>
                                            <p:strVal val="#ppt_h"/>
                                          </p:val>
                                        </p:tav>
                                      </p:tavLst>
                                    </p:anim>
                                    <p:anim calcmode="lin" valueType="num">
                                      <p:cBhvr>
                                        <p:cTn id="10" dur="2000" fill="hold"/>
                                        <p:tgtEl>
                                          <p:spTgt spid="40"/>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left)">
                                      <p:cBhvr>
                                        <p:cTn id="1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4838378" y="3967498"/>
            <a:ext cx="2315955" cy="369332"/>
          </a:xfrm>
          <a:prstGeom prst="rect">
            <a:avLst/>
          </a:prstGeom>
          <a:noFill/>
        </p:spPr>
        <p:txBody>
          <a:bodyPr wrap="none">
            <a:spAutoFit/>
          </a:bodyPr>
          <a:lstStyle/>
          <a:p>
            <a:pPr algn="ctr" defTabSz="1450940"/>
            <a:r>
              <a:rPr lang="en-US" b="1" dirty="0" smtClean="0">
                <a:solidFill>
                  <a:schemeClr val="bg1"/>
                </a:solidFill>
                <a:latin typeface="Candara" panose="020E0502030303020204" pitchFamily="34" charset="0"/>
                <a:ea typeface="Open Sans" pitchFamily="34" charset="0"/>
                <a:cs typeface="Open Sans" pitchFamily="34" charset="0"/>
              </a:rPr>
              <a:t>RECOMMENDATIONS</a:t>
            </a:r>
            <a:endParaRPr lang="en-US" b="1" dirty="0">
              <a:solidFill>
                <a:schemeClr val="bg1"/>
              </a:solidFill>
              <a:latin typeface="Candara" panose="020E0502030303020204" pitchFamily="34" charset="0"/>
              <a:ea typeface="Open Sans" pitchFamily="34" charset="0"/>
              <a:cs typeface="Open Sans" pitchFamily="34" charset="0"/>
            </a:endParaRPr>
          </a:p>
        </p:txBody>
      </p:sp>
      <p:sp>
        <p:nvSpPr>
          <p:cNvPr id="32" name="TextBox 31"/>
          <p:cNvSpPr txBox="1"/>
          <p:nvPr/>
        </p:nvSpPr>
        <p:spPr>
          <a:xfrm>
            <a:off x="662152" y="258228"/>
            <a:ext cx="10819606" cy="769441"/>
          </a:xfrm>
          <a:prstGeom prst="rect">
            <a:avLst/>
          </a:prstGeom>
          <a:noFill/>
        </p:spPr>
        <p:txBody>
          <a:bodyPr wrap="square" rtlCol="0">
            <a:spAutoFit/>
          </a:bodyPr>
          <a:lstStyle/>
          <a:p>
            <a:pPr lvl="0" algn="ctr"/>
            <a:r>
              <a:rPr lang="en-US" sz="4400" b="1" dirty="0" smtClean="0"/>
              <a:t>CENTRAL AND LOCAL INSTITUTIONS</a:t>
            </a:r>
            <a:endParaRPr lang="sq-AL" sz="4400" dirty="0"/>
          </a:p>
        </p:txBody>
      </p:sp>
      <p:sp>
        <p:nvSpPr>
          <p:cNvPr id="34" name="TextBox 33"/>
          <p:cNvSpPr txBox="1"/>
          <p:nvPr/>
        </p:nvSpPr>
        <p:spPr>
          <a:xfrm>
            <a:off x="8980098" y="1585425"/>
            <a:ext cx="3211902" cy="923330"/>
          </a:xfrm>
          <a:prstGeom prst="rect">
            <a:avLst/>
          </a:prstGeom>
          <a:noFill/>
        </p:spPr>
        <p:txBody>
          <a:bodyPr wrap="square" rtlCol="0">
            <a:spAutoFit/>
          </a:bodyPr>
          <a:lstStyle/>
          <a:p>
            <a:pPr lvl="0"/>
            <a:r>
              <a:rPr lang="en-US" b="1" dirty="0" smtClean="0"/>
              <a:t>Bullying </a:t>
            </a:r>
            <a:r>
              <a:rPr lang="en-US" b="1" dirty="0" smtClean="0"/>
              <a:t>behaviors and different aspects of it become part of the school </a:t>
            </a:r>
            <a:r>
              <a:rPr lang="en-US" b="1" dirty="0" smtClean="0"/>
              <a:t>curriculum.</a:t>
            </a:r>
            <a:endParaRPr lang="en-US" b="1" dirty="0"/>
          </a:p>
        </p:txBody>
      </p:sp>
      <p:sp>
        <p:nvSpPr>
          <p:cNvPr id="35" name="TextBox 34"/>
          <p:cNvSpPr txBox="1"/>
          <p:nvPr/>
        </p:nvSpPr>
        <p:spPr>
          <a:xfrm>
            <a:off x="8988725" y="3271565"/>
            <a:ext cx="3203275" cy="1077218"/>
          </a:xfrm>
          <a:prstGeom prst="rect">
            <a:avLst/>
          </a:prstGeom>
          <a:noFill/>
        </p:spPr>
        <p:txBody>
          <a:bodyPr wrap="square" rtlCol="0">
            <a:spAutoFit/>
          </a:bodyPr>
          <a:lstStyle/>
          <a:p>
            <a:pPr lvl="0"/>
            <a:r>
              <a:rPr lang="en-US" sz="1600" b="1" dirty="0" smtClean="0"/>
              <a:t>All school personnel should be trained to understand, identify and intervene on issues such as bullying or violent extremism.</a:t>
            </a:r>
            <a:endParaRPr lang="sq-AL" sz="1600" b="1" dirty="0"/>
          </a:p>
        </p:txBody>
      </p:sp>
      <p:sp>
        <p:nvSpPr>
          <p:cNvPr id="37" name="TextBox 36"/>
          <p:cNvSpPr txBox="1"/>
          <p:nvPr/>
        </p:nvSpPr>
        <p:spPr>
          <a:xfrm>
            <a:off x="869754" y="1537895"/>
            <a:ext cx="3335177" cy="1200329"/>
          </a:xfrm>
          <a:prstGeom prst="rect">
            <a:avLst/>
          </a:prstGeom>
          <a:noFill/>
        </p:spPr>
        <p:txBody>
          <a:bodyPr wrap="square" rtlCol="0">
            <a:spAutoFit/>
          </a:bodyPr>
          <a:lstStyle/>
          <a:p>
            <a:pPr lvl="0"/>
            <a:r>
              <a:rPr lang="en-US" b="1" dirty="0" smtClean="0"/>
              <a:t>The establishment of a national mechanism for identification, referral and addressing the bullying phenomenon.</a:t>
            </a:r>
            <a:endParaRPr lang="en-US" b="1" dirty="0"/>
          </a:p>
        </p:txBody>
      </p:sp>
      <p:sp>
        <p:nvSpPr>
          <p:cNvPr id="38" name="TextBox 37"/>
          <p:cNvSpPr txBox="1"/>
          <p:nvPr/>
        </p:nvSpPr>
        <p:spPr>
          <a:xfrm>
            <a:off x="762372" y="4081206"/>
            <a:ext cx="3154021" cy="1477328"/>
          </a:xfrm>
          <a:prstGeom prst="rect">
            <a:avLst/>
          </a:prstGeom>
          <a:noFill/>
        </p:spPr>
        <p:txBody>
          <a:bodyPr wrap="square" rtlCol="0">
            <a:spAutoFit/>
          </a:bodyPr>
          <a:lstStyle/>
          <a:p>
            <a:pPr lvl="0"/>
            <a:r>
              <a:rPr lang="en-US" b="1" dirty="0" smtClean="0"/>
              <a:t>Preparation of guidelines or manuals for teachers and leaders, so that they can identify and manage </a:t>
            </a:r>
            <a:r>
              <a:rPr lang="en-US" b="1" dirty="0" smtClean="0"/>
              <a:t>bullying behaviors.</a:t>
            </a:r>
            <a:endParaRPr lang="en-US" b="1" dirty="0"/>
          </a:p>
        </p:txBody>
      </p:sp>
      <p:grpSp>
        <p:nvGrpSpPr>
          <p:cNvPr id="3"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8" name="Rectangle 47"/>
          <p:cNvSpPr/>
          <p:nvPr/>
        </p:nvSpPr>
        <p:spPr>
          <a:xfrm>
            <a:off x="276046" y="1690777"/>
            <a:ext cx="474452" cy="336431"/>
          </a:xfrm>
          <a:prstGeom prst="rect">
            <a:avLst/>
          </a:prstGeom>
          <a:solidFill>
            <a:srgbClr val="EF3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haroni" pitchFamily="2" charset="-79"/>
              </a:rPr>
              <a:t>01</a:t>
            </a:r>
            <a:endParaRPr lang="en-US" b="1" dirty="0">
              <a:cs typeface="Aharoni" pitchFamily="2" charset="-79"/>
            </a:endParaRPr>
          </a:p>
        </p:txBody>
      </p:sp>
      <p:sp>
        <p:nvSpPr>
          <p:cNvPr id="52" name="Rectangle 51"/>
          <p:cNvSpPr/>
          <p:nvPr/>
        </p:nvSpPr>
        <p:spPr>
          <a:xfrm>
            <a:off x="264544" y="4215441"/>
            <a:ext cx="474452" cy="3364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cs typeface="Aharoni" pitchFamily="2" charset="-79"/>
              </a:rPr>
              <a:t>02</a:t>
            </a:r>
            <a:endParaRPr lang="en-US" b="1" dirty="0">
              <a:solidFill>
                <a:schemeClr val="tx1"/>
              </a:solidFill>
              <a:cs typeface="Aharoni" pitchFamily="2" charset="-79"/>
            </a:endParaRPr>
          </a:p>
        </p:txBody>
      </p:sp>
      <p:sp>
        <p:nvSpPr>
          <p:cNvPr id="53" name="Rectangle 52"/>
          <p:cNvSpPr/>
          <p:nvPr/>
        </p:nvSpPr>
        <p:spPr>
          <a:xfrm>
            <a:off x="8471140" y="1708030"/>
            <a:ext cx="474452" cy="3364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cs typeface="Aharoni" pitchFamily="2" charset="-79"/>
              </a:rPr>
              <a:t>03</a:t>
            </a:r>
            <a:endParaRPr lang="en-US" b="1" dirty="0">
              <a:solidFill>
                <a:schemeClr val="bg1"/>
              </a:solidFill>
              <a:cs typeface="Aharoni" pitchFamily="2" charset="-79"/>
            </a:endParaRPr>
          </a:p>
        </p:txBody>
      </p:sp>
      <p:sp>
        <p:nvSpPr>
          <p:cNvPr id="55" name="Rectangle 54"/>
          <p:cNvSpPr/>
          <p:nvPr/>
        </p:nvSpPr>
        <p:spPr>
          <a:xfrm>
            <a:off x="8527157" y="3653804"/>
            <a:ext cx="474452" cy="33643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haroni" pitchFamily="2" charset="-79"/>
              </a:rPr>
              <a:t>04</a:t>
            </a:r>
            <a:endParaRPr lang="en-US" b="1" dirty="0">
              <a:cs typeface="Aharoni" pitchFamily="2" charset="-79"/>
            </a:endParaRPr>
          </a:p>
        </p:txBody>
      </p:sp>
      <p:pic>
        <p:nvPicPr>
          <p:cNvPr id="67586" name="Picture 2" descr="Image result for school regulation symbols for bullying"/>
          <p:cNvPicPr>
            <a:picLocks noChangeAspect="1" noChangeArrowheads="1"/>
          </p:cNvPicPr>
          <p:nvPr/>
        </p:nvPicPr>
        <p:blipFill>
          <a:blip r:embed="rId2" cstate="print"/>
          <a:srcRect/>
          <a:stretch>
            <a:fillRect/>
          </a:stretch>
        </p:blipFill>
        <p:spPr bwMode="auto">
          <a:xfrm>
            <a:off x="4715123" y="2270169"/>
            <a:ext cx="662139" cy="681779"/>
          </a:xfrm>
          <a:prstGeom prst="rect">
            <a:avLst/>
          </a:prstGeom>
          <a:noFill/>
        </p:spPr>
      </p:pic>
      <p:pic>
        <p:nvPicPr>
          <p:cNvPr id="67588" name="Picture 4" descr="Image result for school policy symbols for bullying"/>
          <p:cNvPicPr>
            <a:picLocks noChangeAspect="1" noChangeArrowheads="1"/>
          </p:cNvPicPr>
          <p:nvPr/>
        </p:nvPicPr>
        <p:blipFill>
          <a:blip r:embed="rId3" cstate="print"/>
          <a:srcRect/>
          <a:stretch>
            <a:fillRect/>
          </a:stretch>
        </p:blipFill>
        <p:spPr bwMode="auto">
          <a:xfrm>
            <a:off x="3957623" y="3760967"/>
            <a:ext cx="683812" cy="683812"/>
          </a:xfrm>
          <a:prstGeom prst="rect">
            <a:avLst/>
          </a:prstGeom>
          <a:noFill/>
        </p:spPr>
      </p:pic>
      <p:sp>
        <p:nvSpPr>
          <p:cNvPr id="67590" name="AutoShape 6" descr="Image result for school staff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2" name="AutoShape 8" descr="Image result for school staff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594" name="Picture 10" descr="Image result for school staff meeting"/>
          <p:cNvPicPr>
            <a:picLocks noChangeAspect="1" noChangeArrowheads="1"/>
          </p:cNvPicPr>
          <p:nvPr/>
        </p:nvPicPr>
        <p:blipFill>
          <a:blip r:embed="rId4" cstate="print"/>
          <a:srcRect/>
          <a:stretch>
            <a:fillRect/>
          </a:stretch>
        </p:blipFill>
        <p:spPr bwMode="auto">
          <a:xfrm>
            <a:off x="7349917" y="3750323"/>
            <a:ext cx="839926" cy="567235"/>
          </a:xfrm>
          <a:prstGeom prst="rect">
            <a:avLst/>
          </a:prstGeom>
          <a:noFill/>
        </p:spPr>
      </p:pic>
      <p:sp>
        <p:nvSpPr>
          <p:cNvPr id="39" name="Freeform 38"/>
          <p:cNvSpPr>
            <a:spLocks/>
          </p:cNvSpPr>
          <p:nvPr/>
        </p:nvSpPr>
        <p:spPr bwMode="auto">
          <a:xfrm rot="3615601">
            <a:off x="6354193" y="4477770"/>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TextBox 39"/>
          <p:cNvSpPr txBox="1"/>
          <p:nvPr/>
        </p:nvSpPr>
        <p:spPr>
          <a:xfrm>
            <a:off x="8708366" y="5096167"/>
            <a:ext cx="3203275" cy="1569660"/>
          </a:xfrm>
          <a:prstGeom prst="rect">
            <a:avLst/>
          </a:prstGeom>
          <a:noFill/>
        </p:spPr>
        <p:txBody>
          <a:bodyPr wrap="square" rtlCol="0">
            <a:spAutoFit/>
          </a:bodyPr>
          <a:lstStyle/>
          <a:p>
            <a:r>
              <a:rPr lang="en-US" sz="1600" b="1" dirty="0" smtClean="0"/>
              <a:t>Strengthening psycho- social support system by increasing the number and presence as well as further professionalization of psychologists and social workers in schools.</a:t>
            </a:r>
            <a:endParaRPr lang="en-US" sz="1600" b="1" dirty="0"/>
          </a:p>
        </p:txBody>
      </p:sp>
      <p:sp>
        <p:nvSpPr>
          <p:cNvPr id="56" name="Rectangle 55"/>
          <p:cNvSpPr/>
          <p:nvPr/>
        </p:nvSpPr>
        <p:spPr>
          <a:xfrm>
            <a:off x="8116295" y="5438717"/>
            <a:ext cx="474452" cy="3364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haroni" pitchFamily="2" charset="-79"/>
              </a:rPr>
              <a:t>05</a:t>
            </a:r>
            <a:endParaRPr lang="en-US" b="1" dirty="0">
              <a:cs typeface="Aharoni" pitchFamily="2" charset="-79"/>
            </a:endParaRPr>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anim calcmode="lin" valueType="num">
                                      <p:cBhvr>
                                        <p:cTn id="50" dur="500" fill="hold"/>
                                        <p:tgtEl>
                                          <p:spTgt spid="34"/>
                                        </p:tgtEl>
                                        <p:attrNameLst>
                                          <p:attrName>ppt_x</p:attrName>
                                        </p:attrNameLst>
                                      </p:cBhvr>
                                      <p:tavLst>
                                        <p:tav tm="0">
                                          <p:val>
                                            <p:fltVal val="0.5"/>
                                          </p:val>
                                        </p:tav>
                                        <p:tav tm="100000">
                                          <p:val>
                                            <p:strVal val="#ppt_x"/>
                                          </p:val>
                                        </p:tav>
                                      </p:tavLst>
                                    </p:anim>
                                    <p:anim calcmode="lin" valueType="num">
                                      <p:cBhvr>
                                        <p:cTn id="51" dur="500" fill="hold"/>
                                        <p:tgtEl>
                                          <p:spTgt spid="34"/>
                                        </p:tgtEl>
                                        <p:attrNameLst>
                                          <p:attrName>ppt_y</p:attrName>
                                        </p:attrNameLst>
                                      </p:cBhvr>
                                      <p:tavLst>
                                        <p:tav tm="0">
                                          <p:val>
                                            <p:fltVal val="0.5"/>
                                          </p:val>
                                        </p:tav>
                                        <p:tav tm="100000">
                                          <p:val>
                                            <p:strVal val="#ppt_y"/>
                                          </p:val>
                                        </p:tav>
                                      </p:tavLst>
                                    </p:anim>
                                  </p:childTnLst>
                                </p:cTn>
                              </p:par>
                            </p:childTnLst>
                          </p:cTn>
                        </p:par>
                        <p:par>
                          <p:cTn id="52" fill="hold">
                            <p:stCondLst>
                              <p:cond delay="4000"/>
                            </p:stCondLst>
                            <p:childTnLst>
                              <p:par>
                                <p:cTn id="53" presetID="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53" presetClass="entr" presetSubtype="528"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anim calcmode="lin" valueType="num">
                                      <p:cBhvr>
                                        <p:cTn id="63" dur="500" fill="hold"/>
                                        <p:tgtEl>
                                          <p:spTgt spid="38"/>
                                        </p:tgtEl>
                                        <p:attrNameLst>
                                          <p:attrName>ppt_x</p:attrName>
                                        </p:attrNameLst>
                                      </p:cBhvr>
                                      <p:tavLst>
                                        <p:tav tm="0">
                                          <p:val>
                                            <p:fltVal val="0.5"/>
                                          </p:val>
                                        </p:tav>
                                        <p:tav tm="100000">
                                          <p:val>
                                            <p:strVal val="#ppt_x"/>
                                          </p:val>
                                        </p:tav>
                                      </p:tavLst>
                                    </p:anim>
                                    <p:anim calcmode="lin" valueType="num">
                                      <p:cBhvr>
                                        <p:cTn id="64" dur="500" fill="hold"/>
                                        <p:tgtEl>
                                          <p:spTgt spid="38"/>
                                        </p:tgtEl>
                                        <p:attrNameLst>
                                          <p:attrName>ppt_y</p:attrName>
                                        </p:attrNameLst>
                                      </p:cBhvr>
                                      <p:tavLst>
                                        <p:tav tm="0">
                                          <p:val>
                                            <p:fltVal val="0.5"/>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528"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anim calcmode="lin" valueType="num">
                                      <p:cBhvr>
                                        <p:cTn id="76" dur="500" fill="hold"/>
                                        <p:tgtEl>
                                          <p:spTgt spid="35"/>
                                        </p:tgtEl>
                                        <p:attrNameLst>
                                          <p:attrName>ppt_x</p:attrName>
                                        </p:attrNameLst>
                                      </p:cBhvr>
                                      <p:tavLst>
                                        <p:tav tm="0">
                                          <p:val>
                                            <p:fltVal val="0.5"/>
                                          </p:val>
                                        </p:tav>
                                        <p:tav tm="100000">
                                          <p:val>
                                            <p:strVal val="#ppt_x"/>
                                          </p:val>
                                        </p:tav>
                                      </p:tavLst>
                                    </p:anim>
                                    <p:anim calcmode="lin" valueType="num">
                                      <p:cBhvr>
                                        <p:cTn id="77" dur="500" fill="hold"/>
                                        <p:tgtEl>
                                          <p:spTgt spid="35"/>
                                        </p:tgtEl>
                                        <p:attrNameLst>
                                          <p:attrName>ppt_y</p:attrName>
                                        </p:attrNameLst>
                                      </p:cBhvr>
                                      <p:tavLst>
                                        <p:tav tm="0">
                                          <p:val>
                                            <p:fltVal val="0.5"/>
                                          </p:val>
                                        </p:tav>
                                        <p:tav tm="100000">
                                          <p:val>
                                            <p:strVal val="#ppt_y"/>
                                          </p:val>
                                        </p:tav>
                                      </p:tavLst>
                                    </p:anim>
                                  </p:childTnLst>
                                </p:cTn>
                              </p:par>
                            </p:childTnLst>
                          </p:cTn>
                        </p:par>
                        <p:par>
                          <p:cTn id="78" fill="hold">
                            <p:stCondLst>
                              <p:cond delay="6000"/>
                            </p:stCondLst>
                            <p:childTnLst>
                              <p:par>
                                <p:cTn id="79" presetID="2" presetClass="entr" presetSubtype="4"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par>
                          <p:cTn id="83" fill="hold">
                            <p:stCondLst>
                              <p:cond delay="6500"/>
                            </p:stCondLst>
                            <p:childTnLst>
                              <p:par>
                                <p:cTn id="84" presetID="53" presetClass="entr" presetSubtype="528" fill="hold" grpId="0" nodeType="after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p:cTn id="86" dur="500" fill="hold"/>
                                        <p:tgtEl>
                                          <p:spTgt spid="40"/>
                                        </p:tgtEl>
                                        <p:attrNameLst>
                                          <p:attrName>ppt_w</p:attrName>
                                        </p:attrNameLst>
                                      </p:cBhvr>
                                      <p:tavLst>
                                        <p:tav tm="0">
                                          <p:val>
                                            <p:fltVal val="0"/>
                                          </p:val>
                                        </p:tav>
                                        <p:tav tm="100000">
                                          <p:val>
                                            <p:strVal val="#ppt_w"/>
                                          </p:val>
                                        </p:tav>
                                      </p:tavLst>
                                    </p:anim>
                                    <p:anim calcmode="lin" valueType="num">
                                      <p:cBhvr>
                                        <p:cTn id="87" dur="500" fill="hold"/>
                                        <p:tgtEl>
                                          <p:spTgt spid="40"/>
                                        </p:tgtEl>
                                        <p:attrNameLst>
                                          <p:attrName>ppt_h</p:attrName>
                                        </p:attrNameLst>
                                      </p:cBhvr>
                                      <p:tavLst>
                                        <p:tav tm="0">
                                          <p:val>
                                            <p:fltVal val="0"/>
                                          </p:val>
                                        </p:tav>
                                        <p:tav tm="100000">
                                          <p:val>
                                            <p:strVal val="#ppt_h"/>
                                          </p:val>
                                        </p:tav>
                                      </p:tavLst>
                                    </p:anim>
                                    <p:animEffect transition="in" filter="fade">
                                      <p:cBhvr>
                                        <p:cTn id="88" dur="500"/>
                                        <p:tgtEl>
                                          <p:spTgt spid="40"/>
                                        </p:tgtEl>
                                      </p:cBhvr>
                                    </p:animEffect>
                                    <p:anim calcmode="lin" valueType="num">
                                      <p:cBhvr>
                                        <p:cTn id="89" dur="500" fill="hold"/>
                                        <p:tgtEl>
                                          <p:spTgt spid="40"/>
                                        </p:tgtEl>
                                        <p:attrNameLst>
                                          <p:attrName>ppt_x</p:attrName>
                                        </p:attrNameLst>
                                      </p:cBhvr>
                                      <p:tavLst>
                                        <p:tav tm="0">
                                          <p:val>
                                            <p:fltVal val="0.5"/>
                                          </p:val>
                                        </p:tav>
                                        <p:tav tm="100000">
                                          <p:val>
                                            <p:strVal val="#ppt_x"/>
                                          </p:val>
                                        </p:tav>
                                      </p:tavLst>
                                    </p:anim>
                                    <p:anim calcmode="lin" valueType="num">
                                      <p:cBhvr>
                                        <p:cTn id="90"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P spid="8" grpId="0" animBg="1"/>
      <p:bldP spid="7" grpId="0" animBg="1"/>
      <p:bldP spid="54" grpId="0"/>
      <p:bldP spid="34" grpId="0"/>
      <p:bldP spid="35" grpId="0"/>
      <p:bldP spid="37" grpId="0"/>
      <p:bldP spid="38"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098780" y="2948323"/>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FF000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4838378" y="3967498"/>
            <a:ext cx="2315955" cy="369332"/>
          </a:xfrm>
          <a:prstGeom prst="rect">
            <a:avLst/>
          </a:prstGeom>
          <a:noFill/>
        </p:spPr>
        <p:txBody>
          <a:bodyPr wrap="none">
            <a:spAutoFit/>
          </a:bodyPr>
          <a:lstStyle/>
          <a:p>
            <a:pPr algn="ctr" defTabSz="1450940"/>
            <a:r>
              <a:rPr lang="en-US" b="1" dirty="0" smtClean="0">
                <a:solidFill>
                  <a:schemeClr val="bg1"/>
                </a:solidFill>
                <a:latin typeface="Candara" panose="020E0502030303020204" pitchFamily="34" charset="0"/>
                <a:ea typeface="Open Sans" pitchFamily="34" charset="0"/>
                <a:cs typeface="Open Sans" pitchFamily="34" charset="0"/>
              </a:rPr>
              <a:t>RECOMMENDATIONS</a:t>
            </a:r>
            <a:endParaRPr lang="en-US" b="1" dirty="0">
              <a:solidFill>
                <a:schemeClr val="bg1"/>
              </a:solidFill>
              <a:latin typeface="Candara" panose="020E0502030303020204" pitchFamily="34" charset="0"/>
              <a:ea typeface="Open Sans" pitchFamily="34" charset="0"/>
              <a:cs typeface="Open Sans" pitchFamily="34" charset="0"/>
            </a:endParaRPr>
          </a:p>
        </p:txBody>
      </p:sp>
      <p:sp>
        <p:nvSpPr>
          <p:cNvPr id="32" name="TextBox 31"/>
          <p:cNvSpPr txBox="1"/>
          <p:nvPr/>
        </p:nvSpPr>
        <p:spPr>
          <a:xfrm>
            <a:off x="2979683" y="284107"/>
            <a:ext cx="6186032" cy="769441"/>
          </a:xfrm>
          <a:prstGeom prst="rect">
            <a:avLst/>
          </a:prstGeom>
          <a:noFill/>
        </p:spPr>
        <p:txBody>
          <a:bodyPr wrap="square" rtlCol="0">
            <a:spAutoFit/>
          </a:bodyPr>
          <a:lstStyle/>
          <a:p>
            <a:pPr lvl="0" algn="ctr"/>
            <a:r>
              <a:rPr lang="en-US" sz="4400" b="1" dirty="0" smtClean="0"/>
              <a:t>SCHOOL DIRECTORATES</a:t>
            </a:r>
            <a:endParaRPr lang="sq-AL" sz="4400" dirty="0"/>
          </a:p>
        </p:txBody>
      </p:sp>
      <p:sp>
        <p:nvSpPr>
          <p:cNvPr id="34" name="TextBox 33"/>
          <p:cNvSpPr txBox="1"/>
          <p:nvPr/>
        </p:nvSpPr>
        <p:spPr>
          <a:xfrm>
            <a:off x="8980098" y="1585425"/>
            <a:ext cx="3211902" cy="923330"/>
          </a:xfrm>
          <a:prstGeom prst="rect">
            <a:avLst/>
          </a:prstGeom>
          <a:noFill/>
        </p:spPr>
        <p:txBody>
          <a:bodyPr wrap="square" rtlCol="0">
            <a:spAutoFit/>
          </a:bodyPr>
          <a:lstStyle/>
          <a:p>
            <a:pPr lvl="0"/>
            <a:r>
              <a:rPr lang="en-US" b="1" dirty="0" smtClean="0"/>
              <a:t>Every school should implement a continuous monitoring for displaying extremist behavior.</a:t>
            </a:r>
            <a:endParaRPr lang="sq-AL" b="1" dirty="0"/>
          </a:p>
        </p:txBody>
      </p:sp>
      <p:sp>
        <p:nvSpPr>
          <p:cNvPr id="37" name="TextBox 36"/>
          <p:cNvSpPr txBox="1"/>
          <p:nvPr/>
        </p:nvSpPr>
        <p:spPr>
          <a:xfrm>
            <a:off x="727864" y="1569427"/>
            <a:ext cx="3335177" cy="1200329"/>
          </a:xfrm>
          <a:prstGeom prst="rect">
            <a:avLst/>
          </a:prstGeom>
          <a:noFill/>
        </p:spPr>
        <p:txBody>
          <a:bodyPr wrap="square" rtlCol="0">
            <a:spAutoFit/>
          </a:bodyPr>
          <a:lstStyle/>
          <a:p>
            <a:pPr lvl="0"/>
            <a:r>
              <a:rPr lang="en-US" b="1" dirty="0" smtClean="0"/>
              <a:t>Each school should develop a mid-term plan to combat bullying through awareness and capacity building.</a:t>
            </a:r>
            <a:endParaRPr lang="sq-AL" b="1" dirty="0"/>
          </a:p>
        </p:txBody>
      </p:sp>
      <p:sp>
        <p:nvSpPr>
          <p:cNvPr id="38" name="TextBox 37"/>
          <p:cNvSpPr txBox="1"/>
          <p:nvPr/>
        </p:nvSpPr>
        <p:spPr>
          <a:xfrm>
            <a:off x="705628" y="3848476"/>
            <a:ext cx="3154021" cy="1754326"/>
          </a:xfrm>
          <a:prstGeom prst="rect">
            <a:avLst/>
          </a:prstGeom>
          <a:noFill/>
        </p:spPr>
        <p:txBody>
          <a:bodyPr wrap="square" rtlCol="0">
            <a:spAutoFit/>
          </a:bodyPr>
          <a:lstStyle/>
          <a:p>
            <a:pPr lvl="0"/>
            <a:r>
              <a:rPr lang="en-US" b="1" dirty="0" smtClean="0"/>
              <a:t>Each school must perform regularly, every year, a monitoring and evaluation on the prevalence of bullying, most frequently the places where it happens a lot.</a:t>
            </a:r>
            <a:endParaRPr lang="sq-AL" b="1" dirty="0"/>
          </a:p>
        </p:txBody>
      </p:sp>
      <p:grpSp>
        <p:nvGrpSpPr>
          <p:cNvPr id="2"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8" name="Rectangle 47"/>
          <p:cNvSpPr/>
          <p:nvPr/>
        </p:nvSpPr>
        <p:spPr>
          <a:xfrm>
            <a:off x="276046" y="1690777"/>
            <a:ext cx="474452" cy="336431"/>
          </a:xfrm>
          <a:prstGeom prst="rect">
            <a:avLst/>
          </a:prstGeom>
          <a:solidFill>
            <a:srgbClr val="EF3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haroni" pitchFamily="2" charset="-79"/>
              </a:rPr>
              <a:t>01</a:t>
            </a:r>
            <a:endParaRPr lang="en-US" b="1" dirty="0">
              <a:cs typeface="Aharoni" pitchFamily="2" charset="-79"/>
            </a:endParaRPr>
          </a:p>
        </p:txBody>
      </p:sp>
      <p:sp>
        <p:nvSpPr>
          <p:cNvPr id="52" name="Rectangle 51"/>
          <p:cNvSpPr/>
          <p:nvPr/>
        </p:nvSpPr>
        <p:spPr>
          <a:xfrm>
            <a:off x="140657" y="3967497"/>
            <a:ext cx="474452" cy="3364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cs typeface="Aharoni" pitchFamily="2" charset="-79"/>
              </a:rPr>
              <a:t>02</a:t>
            </a:r>
            <a:endParaRPr lang="en-US" b="1" dirty="0">
              <a:solidFill>
                <a:schemeClr val="tx1"/>
              </a:solidFill>
              <a:cs typeface="Aharoni" pitchFamily="2" charset="-79"/>
            </a:endParaRPr>
          </a:p>
        </p:txBody>
      </p:sp>
      <p:sp>
        <p:nvSpPr>
          <p:cNvPr id="53" name="Rectangle 52"/>
          <p:cNvSpPr/>
          <p:nvPr/>
        </p:nvSpPr>
        <p:spPr>
          <a:xfrm>
            <a:off x="8471140" y="1708030"/>
            <a:ext cx="474452" cy="33643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cs typeface="Aharoni" pitchFamily="2" charset="-79"/>
              </a:rPr>
              <a:t>03</a:t>
            </a:r>
            <a:endParaRPr lang="en-US" b="1" dirty="0">
              <a:solidFill>
                <a:schemeClr val="tx1"/>
              </a:solidFill>
              <a:cs typeface="Aharoni" pitchFamily="2" charset="-79"/>
            </a:endParaRPr>
          </a:p>
        </p:txBody>
      </p:sp>
      <p:sp>
        <p:nvSpPr>
          <p:cNvPr id="55" name="Rectangle 54"/>
          <p:cNvSpPr/>
          <p:nvPr/>
        </p:nvSpPr>
        <p:spPr>
          <a:xfrm>
            <a:off x="8460606" y="3465710"/>
            <a:ext cx="474452" cy="3364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haroni" pitchFamily="2" charset="-79"/>
              </a:rPr>
              <a:t>04</a:t>
            </a:r>
            <a:endParaRPr lang="en-US" b="1" dirty="0">
              <a:cs typeface="Aharoni" pitchFamily="2" charset="-79"/>
            </a:endParaRPr>
          </a:p>
        </p:txBody>
      </p:sp>
      <p:sp>
        <p:nvSpPr>
          <p:cNvPr id="25" name="TextBox 24"/>
          <p:cNvSpPr txBox="1"/>
          <p:nvPr/>
        </p:nvSpPr>
        <p:spPr>
          <a:xfrm>
            <a:off x="8970155" y="3228833"/>
            <a:ext cx="3335177" cy="1200329"/>
          </a:xfrm>
          <a:prstGeom prst="rect">
            <a:avLst/>
          </a:prstGeom>
          <a:noFill/>
        </p:spPr>
        <p:txBody>
          <a:bodyPr wrap="square" rtlCol="0">
            <a:spAutoFit/>
          </a:bodyPr>
          <a:lstStyle/>
          <a:p>
            <a:pPr lvl="0"/>
            <a:r>
              <a:rPr lang="en-US" b="1" dirty="0" smtClean="0"/>
              <a:t>The internal review of school regulations, where clearly defined </a:t>
            </a:r>
            <a:r>
              <a:rPr lang="en-US" b="1" dirty="0" smtClean="0"/>
              <a:t>bullying behaviors </a:t>
            </a:r>
            <a:r>
              <a:rPr lang="en-US" b="1" dirty="0" smtClean="0"/>
              <a:t>and measures for its prevention.</a:t>
            </a:r>
            <a:endParaRPr lang="en-US" b="1" dirty="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53" presetClass="entr" presetSubtype="52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anim calcmode="lin" valueType="num">
                                      <p:cBhvr>
                                        <p:cTn id="45" dur="500" fill="hold"/>
                                        <p:tgtEl>
                                          <p:spTgt spid="34"/>
                                        </p:tgtEl>
                                        <p:attrNameLst>
                                          <p:attrName>ppt_x</p:attrName>
                                        </p:attrNameLst>
                                      </p:cBhvr>
                                      <p:tavLst>
                                        <p:tav tm="0">
                                          <p:val>
                                            <p:fltVal val="0.5"/>
                                          </p:val>
                                        </p:tav>
                                        <p:tav tm="100000">
                                          <p:val>
                                            <p:strVal val="#ppt_x"/>
                                          </p:val>
                                        </p:tav>
                                      </p:tavLst>
                                    </p:anim>
                                    <p:anim calcmode="lin" valueType="num">
                                      <p:cBhvr>
                                        <p:cTn id="46" dur="500" fill="hold"/>
                                        <p:tgtEl>
                                          <p:spTgt spid="34"/>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transition="in" filter="fade">
                                      <p:cBhvr>
                                        <p:cTn id="70" dur="500"/>
                                        <p:tgtEl>
                                          <p:spTgt spid="25"/>
                                        </p:tgtEl>
                                      </p:cBhvr>
                                    </p:animEffect>
                                    <p:anim calcmode="lin" valueType="num">
                                      <p:cBhvr>
                                        <p:cTn id="71" dur="500" fill="hold"/>
                                        <p:tgtEl>
                                          <p:spTgt spid="25"/>
                                        </p:tgtEl>
                                        <p:attrNameLst>
                                          <p:attrName>ppt_x</p:attrName>
                                        </p:attrNameLst>
                                      </p:cBhvr>
                                      <p:tavLst>
                                        <p:tav tm="0">
                                          <p:val>
                                            <p:fltVal val="0.5"/>
                                          </p:val>
                                        </p:tav>
                                        <p:tav tm="100000">
                                          <p:val>
                                            <p:strVal val="#ppt_x"/>
                                          </p:val>
                                        </p:tav>
                                      </p:tavLst>
                                    </p:anim>
                                    <p:anim calcmode="lin" valueType="num">
                                      <p:cBhvr>
                                        <p:cTn id="72"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P spid="8" grpId="0" animBg="1"/>
      <p:bldP spid="7" grpId="0" animBg="1"/>
      <p:bldP spid="54" grpId="0"/>
      <p:bldP spid="34" grpId="0"/>
      <p:bldP spid="37" grpId="0"/>
      <p:bldP spid="38"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 name="Group 4"/>
          <p:cNvGrpSpPr/>
          <p:nvPr/>
        </p:nvGrpSpPr>
        <p:grpSpPr>
          <a:xfrm>
            <a:off x="7615464" y="1632071"/>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b="1" dirty="0">
                <a:solidFill>
                  <a:schemeClr val="tx1"/>
                </a:solidFill>
              </a:endParaRPr>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endParaRPr>
            </a:p>
          </p:txBody>
        </p:sp>
      </p:grpSp>
      <p:grpSp>
        <p:nvGrpSpPr>
          <p:cNvPr id="3" name="Group 7"/>
          <p:cNvGrpSpPr/>
          <p:nvPr/>
        </p:nvGrpSpPr>
        <p:grpSpPr>
          <a:xfrm>
            <a:off x="9635090" y="2739494"/>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b="1" dirty="0">
                <a:solidFill>
                  <a:schemeClr val="tx1"/>
                </a:solidFill>
              </a:endParaRPr>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endParaRPr>
            </a:p>
          </p:txBody>
        </p:sp>
      </p:grpSp>
      <p:grpSp>
        <p:nvGrpSpPr>
          <p:cNvPr id="4" name="Group 10"/>
          <p:cNvGrpSpPr/>
          <p:nvPr/>
        </p:nvGrpSpPr>
        <p:grpSpPr>
          <a:xfrm>
            <a:off x="8494073" y="4130003"/>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b="1" dirty="0">
                <a:solidFill>
                  <a:schemeClr val="tx1"/>
                </a:solidFill>
              </a:endParaRPr>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endParaRPr>
            </a:p>
          </p:txBody>
        </p:sp>
      </p:grpSp>
      <p:grpSp>
        <p:nvGrpSpPr>
          <p:cNvPr id="5" name="Group 13"/>
          <p:cNvGrpSpPr/>
          <p:nvPr/>
        </p:nvGrpSpPr>
        <p:grpSpPr>
          <a:xfrm>
            <a:off x="9865381" y="1157731"/>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b="1" dirty="0">
                <a:solidFill>
                  <a:schemeClr val="tx1"/>
                </a:solidFill>
              </a:endParaRPr>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b="1" dirty="0">
                <a:solidFill>
                  <a:schemeClr val="tx1"/>
                </a:solidFill>
              </a:endParaRPr>
            </a:p>
          </p:txBody>
        </p:sp>
      </p:grpSp>
      <p:sp>
        <p:nvSpPr>
          <p:cNvPr id="21" name="Text Placeholder 3"/>
          <p:cNvSpPr txBox="1">
            <a:spLocks/>
          </p:cNvSpPr>
          <p:nvPr/>
        </p:nvSpPr>
        <p:spPr>
          <a:xfrm>
            <a:off x="1133830" y="1015021"/>
            <a:ext cx="458487" cy="246221"/>
          </a:xfrm>
          <a:prstGeom prst="rect">
            <a:avLst/>
          </a:prstGeom>
          <a:solidFill>
            <a:schemeClr val="accent2"/>
          </a:solid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dirty="0">
                <a:solidFill>
                  <a:schemeClr val="tx1"/>
                </a:solidFill>
                <a:latin typeface="Lato"/>
              </a:rPr>
              <a:t>01</a:t>
            </a:r>
          </a:p>
        </p:txBody>
      </p:sp>
      <p:sp>
        <p:nvSpPr>
          <p:cNvPr id="24" name="Text Placeholder 3"/>
          <p:cNvSpPr txBox="1">
            <a:spLocks/>
          </p:cNvSpPr>
          <p:nvPr/>
        </p:nvSpPr>
        <p:spPr>
          <a:xfrm>
            <a:off x="1068520" y="1487689"/>
            <a:ext cx="501487" cy="246221"/>
          </a:xfrm>
          <a:prstGeom prst="rect">
            <a:avLst/>
          </a:prstGeom>
          <a:solidFill>
            <a:schemeClr val="accent2"/>
          </a:solid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dirty="0">
                <a:solidFill>
                  <a:schemeClr val="tx1"/>
                </a:solidFill>
                <a:latin typeface="Lato"/>
              </a:rPr>
              <a:t>02</a:t>
            </a:r>
          </a:p>
        </p:txBody>
      </p:sp>
      <p:sp>
        <p:nvSpPr>
          <p:cNvPr id="42" name="TextBox 41"/>
          <p:cNvSpPr txBox="1"/>
          <p:nvPr/>
        </p:nvSpPr>
        <p:spPr>
          <a:xfrm>
            <a:off x="1702738" y="1007328"/>
            <a:ext cx="5737508" cy="338554"/>
          </a:xfrm>
          <a:prstGeom prst="rect">
            <a:avLst/>
          </a:prstGeom>
          <a:noFill/>
        </p:spPr>
        <p:txBody>
          <a:bodyPr wrap="square" rtlCol="0">
            <a:spAutoFit/>
          </a:bodyPr>
          <a:lstStyle/>
          <a:p>
            <a:pPr marL="514350" indent="-514350"/>
            <a:r>
              <a:rPr lang="en-US" sz="1600" b="1" dirty="0" smtClean="0"/>
              <a:t>What percentage of students are bullied and/or bully others ?</a:t>
            </a:r>
          </a:p>
        </p:txBody>
      </p:sp>
      <p:sp>
        <p:nvSpPr>
          <p:cNvPr id="43" name="TextBox 42"/>
          <p:cNvSpPr txBox="1"/>
          <p:nvPr/>
        </p:nvSpPr>
        <p:spPr>
          <a:xfrm>
            <a:off x="1684191" y="1393260"/>
            <a:ext cx="5591932" cy="338554"/>
          </a:xfrm>
          <a:prstGeom prst="rect">
            <a:avLst/>
          </a:prstGeom>
          <a:noFill/>
        </p:spPr>
        <p:txBody>
          <a:bodyPr wrap="square" rtlCol="0">
            <a:spAutoFit/>
          </a:bodyPr>
          <a:lstStyle/>
          <a:p>
            <a:pPr algn="just"/>
            <a:r>
              <a:rPr lang="en-US" sz="1600" b="1" dirty="0" smtClean="0"/>
              <a:t>What are the ways in which students are most often bullied ?</a:t>
            </a:r>
            <a:endParaRPr lang="sq-AL" sz="1600" b="1" dirty="0" smtClean="0"/>
          </a:p>
        </p:txBody>
      </p:sp>
      <p:sp>
        <p:nvSpPr>
          <p:cNvPr id="44" name="TextBox 43"/>
          <p:cNvSpPr txBox="1"/>
          <p:nvPr/>
        </p:nvSpPr>
        <p:spPr>
          <a:xfrm>
            <a:off x="1591304" y="1809502"/>
            <a:ext cx="5315124" cy="584775"/>
          </a:xfrm>
          <a:prstGeom prst="rect">
            <a:avLst/>
          </a:prstGeom>
          <a:noFill/>
        </p:spPr>
        <p:txBody>
          <a:bodyPr wrap="square" rtlCol="0">
            <a:spAutoFit/>
          </a:bodyPr>
          <a:lstStyle/>
          <a:p>
            <a:pPr marL="514350" indent="-514350"/>
            <a:r>
              <a:rPr lang="en-US" sz="1600" b="1" dirty="0" smtClean="0"/>
              <a:t>In how many ways are most students bullied ?  How long does bullying last? </a:t>
            </a:r>
          </a:p>
        </p:txBody>
      </p:sp>
      <p:sp>
        <p:nvSpPr>
          <p:cNvPr id="45" name="TextBox 44"/>
          <p:cNvSpPr txBox="1"/>
          <p:nvPr/>
        </p:nvSpPr>
        <p:spPr>
          <a:xfrm>
            <a:off x="1694524" y="2426589"/>
            <a:ext cx="5315124" cy="338554"/>
          </a:xfrm>
          <a:prstGeom prst="rect">
            <a:avLst/>
          </a:prstGeom>
          <a:noFill/>
        </p:spPr>
        <p:txBody>
          <a:bodyPr wrap="square" rtlCol="0">
            <a:spAutoFit/>
          </a:bodyPr>
          <a:lstStyle/>
          <a:p>
            <a:pPr marL="514350" indent="-514350"/>
            <a:r>
              <a:rPr lang="en-US" sz="1600" b="1" dirty="0" smtClean="0"/>
              <a:t>Whom do students tell about being bullied?</a:t>
            </a:r>
          </a:p>
        </p:txBody>
      </p:sp>
      <p:sp>
        <p:nvSpPr>
          <p:cNvPr id="46" name="Freeform 202"/>
          <p:cNvSpPr>
            <a:spLocks noEditPoints="1"/>
          </p:cNvSpPr>
          <p:nvPr/>
        </p:nvSpPr>
        <p:spPr bwMode="auto">
          <a:xfrm>
            <a:off x="9088489" y="468632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b="1"/>
          </a:p>
        </p:txBody>
      </p:sp>
      <p:sp>
        <p:nvSpPr>
          <p:cNvPr id="47" name="Freeform 37"/>
          <p:cNvSpPr>
            <a:spLocks noEditPoints="1"/>
          </p:cNvSpPr>
          <p:nvPr/>
        </p:nvSpPr>
        <p:spPr bwMode="auto">
          <a:xfrm>
            <a:off x="8697779" y="246018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b="1"/>
          </a:p>
        </p:txBody>
      </p:sp>
      <p:grpSp>
        <p:nvGrpSpPr>
          <p:cNvPr id="8" name="Group 47"/>
          <p:cNvGrpSpPr/>
          <p:nvPr/>
        </p:nvGrpSpPr>
        <p:grpSpPr>
          <a:xfrm>
            <a:off x="10405563" y="1710460"/>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grpSp>
      <p:grpSp>
        <p:nvGrpSpPr>
          <p:cNvPr id="11" name="Group 56"/>
          <p:cNvGrpSpPr/>
          <p:nvPr/>
        </p:nvGrpSpPr>
        <p:grpSpPr>
          <a:xfrm>
            <a:off x="10417731" y="3620309"/>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b="1"/>
            </a:p>
          </p:txBody>
        </p:sp>
      </p:grpSp>
      <p:sp>
        <p:nvSpPr>
          <p:cNvPr id="63" name="TextBox 62"/>
          <p:cNvSpPr txBox="1"/>
          <p:nvPr/>
        </p:nvSpPr>
        <p:spPr>
          <a:xfrm>
            <a:off x="1355834" y="180593"/>
            <a:ext cx="10011104" cy="769441"/>
          </a:xfrm>
          <a:prstGeom prst="rect">
            <a:avLst/>
          </a:prstGeom>
          <a:noFill/>
        </p:spPr>
        <p:txBody>
          <a:bodyPr wrap="square" rtlCol="0">
            <a:spAutoFit/>
          </a:bodyPr>
          <a:lstStyle/>
          <a:p>
            <a:pPr algn="ctr"/>
            <a:r>
              <a:rPr lang="en-US" sz="4400" b="1" dirty="0" smtClean="0"/>
              <a:t>THE RESEARCH QUESTIONS</a:t>
            </a:r>
            <a:endParaRPr lang="en-US" sz="4400" b="1" dirty="0">
              <a:latin typeface="Candara" panose="020E0502030303020204" pitchFamily="34" charset="0"/>
            </a:endParaRPr>
          </a:p>
        </p:txBody>
      </p:sp>
      <p:sp>
        <p:nvSpPr>
          <p:cNvPr id="41" name="TextBox 40"/>
          <p:cNvSpPr txBox="1"/>
          <p:nvPr/>
        </p:nvSpPr>
        <p:spPr>
          <a:xfrm>
            <a:off x="1655436" y="2934513"/>
            <a:ext cx="5315124" cy="584775"/>
          </a:xfrm>
          <a:prstGeom prst="rect">
            <a:avLst/>
          </a:prstGeom>
          <a:noFill/>
        </p:spPr>
        <p:txBody>
          <a:bodyPr wrap="square" rtlCol="0">
            <a:spAutoFit/>
          </a:bodyPr>
          <a:lstStyle/>
          <a:p>
            <a:pPr marL="514350" indent="-514350"/>
            <a:r>
              <a:rPr lang="en-US" sz="1600" b="1" dirty="0" smtClean="0"/>
              <a:t>What are the teachers’ attitudes, beliefs and understanding about bullying and violent extremism?</a:t>
            </a:r>
          </a:p>
        </p:txBody>
      </p:sp>
      <p:sp>
        <p:nvSpPr>
          <p:cNvPr id="48" name="TextBox 47"/>
          <p:cNvSpPr txBox="1"/>
          <p:nvPr/>
        </p:nvSpPr>
        <p:spPr>
          <a:xfrm>
            <a:off x="1646809" y="3667758"/>
            <a:ext cx="5315124" cy="584775"/>
          </a:xfrm>
          <a:prstGeom prst="rect">
            <a:avLst/>
          </a:prstGeom>
          <a:noFill/>
        </p:spPr>
        <p:txBody>
          <a:bodyPr wrap="square" rtlCol="0">
            <a:spAutoFit/>
          </a:bodyPr>
          <a:lstStyle/>
          <a:p>
            <a:r>
              <a:rPr lang="en-US" sz="1600" b="1" dirty="0" smtClean="0"/>
              <a:t>What kinds of strategies or interventions do teachers apply when they face bullying by students in the classroom?</a:t>
            </a:r>
          </a:p>
        </p:txBody>
      </p:sp>
      <p:sp>
        <p:nvSpPr>
          <p:cNvPr id="57" name="TextBox 56"/>
          <p:cNvSpPr txBox="1"/>
          <p:nvPr/>
        </p:nvSpPr>
        <p:spPr>
          <a:xfrm>
            <a:off x="1652560" y="4441260"/>
            <a:ext cx="5315124" cy="584775"/>
          </a:xfrm>
          <a:prstGeom prst="rect">
            <a:avLst/>
          </a:prstGeom>
          <a:noFill/>
        </p:spPr>
        <p:txBody>
          <a:bodyPr wrap="square" rtlCol="0">
            <a:spAutoFit/>
          </a:bodyPr>
          <a:lstStyle/>
          <a:p>
            <a:r>
              <a:rPr lang="en-US" sz="1600" b="1" dirty="0" smtClean="0"/>
              <a:t>What methods or techniques do teachers suggest to prevent bullying?</a:t>
            </a:r>
          </a:p>
        </p:txBody>
      </p:sp>
      <p:sp>
        <p:nvSpPr>
          <p:cNvPr id="62" name="TextBox 61"/>
          <p:cNvSpPr txBox="1"/>
          <p:nvPr/>
        </p:nvSpPr>
        <p:spPr>
          <a:xfrm>
            <a:off x="1600801" y="5088241"/>
            <a:ext cx="5315124" cy="584775"/>
          </a:xfrm>
          <a:prstGeom prst="rect">
            <a:avLst/>
          </a:prstGeom>
          <a:noFill/>
        </p:spPr>
        <p:txBody>
          <a:bodyPr wrap="square" rtlCol="0">
            <a:spAutoFit/>
          </a:bodyPr>
          <a:lstStyle/>
          <a:p>
            <a:r>
              <a:rPr lang="en-US" sz="1600" b="1" dirty="0" smtClean="0"/>
              <a:t>What are the parents’ attitudes, beliefs and understanding about bullying?</a:t>
            </a:r>
          </a:p>
        </p:txBody>
      </p:sp>
      <p:sp>
        <p:nvSpPr>
          <p:cNvPr id="65" name="TextBox 64"/>
          <p:cNvSpPr txBox="1"/>
          <p:nvPr/>
        </p:nvSpPr>
        <p:spPr>
          <a:xfrm>
            <a:off x="1626682" y="5838740"/>
            <a:ext cx="5315124" cy="584775"/>
          </a:xfrm>
          <a:prstGeom prst="rect">
            <a:avLst/>
          </a:prstGeom>
          <a:noFill/>
        </p:spPr>
        <p:txBody>
          <a:bodyPr wrap="square" rtlCol="0">
            <a:spAutoFit/>
          </a:bodyPr>
          <a:lstStyle/>
          <a:p>
            <a:r>
              <a:rPr lang="en-US" sz="1600" b="1" dirty="0" smtClean="0"/>
              <a:t> How parents perceived school administrators, teachers, and </a:t>
            </a:r>
            <a:r>
              <a:rPr lang="en-US" sz="1600" b="1" dirty="0" err="1" smtClean="0"/>
              <a:t>antibullying</a:t>
            </a:r>
            <a:r>
              <a:rPr lang="en-US" sz="1600" b="1" dirty="0" smtClean="0"/>
              <a:t> policies or programs that were already in place?</a:t>
            </a:r>
          </a:p>
        </p:txBody>
      </p:sp>
      <p:sp>
        <p:nvSpPr>
          <p:cNvPr id="66" name="Text Placeholder 3"/>
          <p:cNvSpPr txBox="1">
            <a:spLocks/>
          </p:cNvSpPr>
          <p:nvPr/>
        </p:nvSpPr>
        <p:spPr>
          <a:xfrm>
            <a:off x="1074271" y="2036904"/>
            <a:ext cx="501487" cy="246221"/>
          </a:xfrm>
          <a:prstGeom prst="rect">
            <a:avLst/>
          </a:prstGeom>
          <a:solidFill>
            <a:schemeClr val="accent2"/>
          </a:solid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dirty="0" smtClean="0">
                <a:solidFill>
                  <a:schemeClr val="tx1"/>
                </a:solidFill>
                <a:latin typeface="Lato"/>
              </a:rPr>
              <a:t>03</a:t>
            </a:r>
            <a:endParaRPr lang="en-US" sz="1600" dirty="0">
              <a:solidFill>
                <a:schemeClr val="tx1"/>
              </a:solidFill>
              <a:latin typeface="Lato"/>
            </a:endParaRPr>
          </a:p>
        </p:txBody>
      </p:sp>
      <p:sp>
        <p:nvSpPr>
          <p:cNvPr id="67" name="Text Placeholder 3"/>
          <p:cNvSpPr txBox="1">
            <a:spLocks/>
          </p:cNvSpPr>
          <p:nvPr/>
        </p:nvSpPr>
        <p:spPr>
          <a:xfrm>
            <a:off x="1062769" y="2473976"/>
            <a:ext cx="501487" cy="246221"/>
          </a:xfrm>
          <a:prstGeom prst="rect">
            <a:avLst/>
          </a:prstGeom>
          <a:solidFill>
            <a:schemeClr val="accent2"/>
          </a:solid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dirty="0" smtClean="0">
                <a:solidFill>
                  <a:schemeClr val="tx1"/>
                </a:solidFill>
                <a:latin typeface="Lato"/>
              </a:rPr>
              <a:t>04</a:t>
            </a:r>
            <a:endParaRPr lang="en-US" sz="1600" dirty="0">
              <a:solidFill>
                <a:schemeClr val="tx1"/>
              </a:solidFill>
              <a:latin typeface="Lato"/>
            </a:endParaRPr>
          </a:p>
        </p:txBody>
      </p:sp>
      <p:sp>
        <p:nvSpPr>
          <p:cNvPr id="68" name="Text Placeholder 3"/>
          <p:cNvSpPr txBox="1">
            <a:spLocks/>
          </p:cNvSpPr>
          <p:nvPr/>
        </p:nvSpPr>
        <p:spPr>
          <a:xfrm>
            <a:off x="1054143" y="2991560"/>
            <a:ext cx="501487" cy="246221"/>
          </a:xfrm>
          <a:prstGeom prst="rect">
            <a:avLst/>
          </a:prstGeom>
          <a:solidFill>
            <a:schemeClr val="accent2"/>
          </a:solid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dirty="0" smtClean="0">
                <a:solidFill>
                  <a:schemeClr val="tx1"/>
                </a:solidFill>
                <a:latin typeface="Lato"/>
              </a:rPr>
              <a:t>05</a:t>
            </a:r>
            <a:endParaRPr lang="en-US" sz="1600" dirty="0">
              <a:solidFill>
                <a:schemeClr val="tx1"/>
              </a:solidFill>
              <a:latin typeface="Lato"/>
            </a:endParaRPr>
          </a:p>
        </p:txBody>
      </p:sp>
      <p:sp>
        <p:nvSpPr>
          <p:cNvPr id="69" name="Text Placeholder 3"/>
          <p:cNvSpPr txBox="1">
            <a:spLocks/>
          </p:cNvSpPr>
          <p:nvPr/>
        </p:nvSpPr>
        <p:spPr>
          <a:xfrm>
            <a:off x="1034015" y="3730556"/>
            <a:ext cx="501487" cy="246221"/>
          </a:xfrm>
          <a:prstGeom prst="rect">
            <a:avLst/>
          </a:prstGeom>
          <a:solidFill>
            <a:schemeClr val="accent2"/>
          </a:solid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dirty="0" smtClean="0">
                <a:solidFill>
                  <a:schemeClr val="tx1"/>
                </a:solidFill>
                <a:latin typeface="Lato"/>
              </a:rPr>
              <a:t>06</a:t>
            </a:r>
            <a:endParaRPr lang="en-US" sz="1600" dirty="0">
              <a:solidFill>
                <a:schemeClr val="tx1"/>
              </a:solidFill>
              <a:latin typeface="Lato"/>
            </a:endParaRPr>
          </a:p>
        </p:txBody>
      </p:sp>
      <p:sp>
        <p:nvSpPr>
          <p:cNvPr id="70" name="Text Placeholder 3"/>
          <p:cNvSpPr txBox="1">
            <a:spLocks/>
          </p:cNvSpPr>
          <p:nvPr/>
        </p:nvSpPr>
        <p:spPr>
          <a:xfrm>
            <a:off x="999509" y="4524186"/>
            <a:ext cx="501487" cy="246221"/>
          </a:xfrm>
          <a:prstGeom prst="rect">
            <a:avLst/>
          </a:prstGeom>
          <a:solidFill>
            <a:schemeClr val="accent2"/>
          </a:solid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dirty="0" smtClean="0">
                <a:solidFill>
                  <a:schemeClr val="tx1"/>
                </a:solidFill>
                <a:latin typeface="Lato"/>
              </a:rPr>
              <a:t>07</a:t>
            </a:r>
            <a:endParaRPr lang="en-US" sz="1600" dirty="0">
              <a:solidFill>
                <a:schemeClr val="tx1"/>
              </a:solidFill>
              <a:latin typeface="Lato"/>
            </a:endParaRPr>
          </a:p>
        </p:txBody>
      </p:sp>
      <p:sp>
        <p:nvSpPr>
          <p:cNvPr id="71" name="Text Placeholder 3"/>
          <p:cNvSpPr txBox="1">
            <a:spLocks/>
          </p:cNvSpPr>
          <p:nvPr/>
        </p:nvSpPr>
        <p:spPr>
          <a:xfrm>
            <a:off x="990883" y="5179794"/>
            <a:ext cx="501487" cy="246221"/>
          </a:xfrm>
          <a:prstGeom prst="rect">
            <a:avLst/>
          </a:prstGeom>
          <a:solidFill>
            <a:schemeClr val="accent2"/>
          </a:solid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dirty="0" smtClean="0">
                <a:solidFill>
                  <a:schemeClr val="tx1"/>
                </a:solidFill>
                <a:latin typeface="Lato"/>
              </a:rPr>
              <a:t>08</a:t>
            </a:r>
            <a:endParaRPr lang="en-US" sz="1600" dirty="0">
              <a:solidFill>
                <a:schemeClr val="tx1"/>
              </a:solidFill>
              <a:latin typeface="Lato"/>
            </a:endParaRPr>
          </a:p>
        </p:txBody>
      </p:sp>
      <p:sp>
        <p:nvSpPr>
          <p:cNvPr id="72" name="Text Placeholder 3"/>
          <p:cNvSpPr txBox="1">
            <a:spLocks/>
          </p:cNvSpPr>
          <p:nvPr/>
        </p:nvSpPr>
        <p:spPr>
          <a:xfrm>
            <a:off x="990883" y="5956171"/>
            <a:ext cx="501487" cy="246221"/>
          </a:xfrm>
          <a:prstGeom prst="rect">
            <a:avLst/>
          </a:prstGeom>
          <a:solidFill>
            <a:schemeClr val="accent2"/>
          </a:solid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dirty="0" smtClean="0">
                <a:solidFill>
                  <a:schemeClr val="tx1"/>
                </a:solidFill>
                <a:latin typeface="Lato"/>
              </a:rPr>
              <a:t>09</a:t>
            </a:r>
            <a:endParaRPr lang="en-US" sz="1600" dirty="0">
              <a:solidFill>
                <a:schemeClr val="tx1"/>
              </a:solidFill>
              <a:latin typeface="Lato"/>
            </a:endParaRPr>
          </a:p>
        </p:txBody>
      </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53" presetClass="entr" presetSubtype="16"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2000" fill="hold"/>
                                        <p:tgtEl>
                                          <p:spTgt spid="47"/>
                                        </p:tgtEl>
                                        <p:attrNameLst>
                                          <p:attrName>ppt_w</p:attrName>
                                        </p:attrNameLst>
                                      </p:cBhvr>
                                      <p:tavLst>
                                        <p:tav tm="0">
                                          <p:val>
                                            <p:fltVal val="0"/>
                                          </p:val>
                                        </p:tav>
                                        <p:tav tm="100000">
                                          <p:val>
                                            <p:strVal val="#ppt_w"/>
                                          </p:val>
                                        </p:tav>
                                      </p:tavLst>
                                    </p:anim>
                                    <p:anim calcmode="lin" valueType="num">
                                      <p:cBhvr>
                                        <p:cTn id="14" dur="2000" fill="hold"/>
                                        <p:tgtEl>
                                          <p:spTgt spid="47"/>
                                        </p:tgtEl>
                                        <p:attrNameLst>
                                          <p:attrName>ppt_h</p:attrName>
                                        </p:attrNameLst>
                                      </p:cBhvr>
                                      <p:tavLst>
                                        <p:tav tm="0">
                                          <p:val>
                                            <p:fltVal val="0"/>
                                          </p:val>
                                        </p:tav>
                                        <p:tav tm="100000">
                                          <p:val>
                                            <p:strVal val="#ppt_h"/>
                                          </p:val>
                                        </p:tav>
                                      </p:tavLst>
                                    </p:anim>
                                    <p:animEffect transition="in" filter="fade">
                                      <p:cBhvr>
                                        <p:cTn id="15" dur="2000"/>
                                        <p:tgtEl>
                                          <p:spTgt spid="47"/>
                                        </p:tgtEl>
                                      </p:cBhvr>
                                    </p:animEffect>
                                  </p:childTnLst>
                                </p:cTn>
                              </p:par>
                            </p:childTnLst>
                          </p:cTn>
                        </p:par>
                        <p:par>
                          <p:cTn id="16" fill="hold">
                            <p:stCondLst>
                              <p:cond delay="2000"/>
                            </p:stCondLst>
                            <p:childTnLst>
                              <p:par>
                                <p:cTn id="17" presetID="37"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900" decel="100000" fill="hold"/>
                                        <p:tgtEl>
                                          <p:spTgt spid="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style.rotation</p:attrName>
                                        </p:attrNameLst>
                                      </p:cBhvr>
                                      <p:tavLst>
                                        <p:tav tm="0">
                                          <p:val>
                                            <p:fltVal val="720"/>
                                          </p:val>
                                        </p:tav>
                                        <p:tav tm="100000">
                                          <p:val>
                                            <p:fltVal val="0"/>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 calcmode="lin" valueType="num">
                                      <p:cBhvr>
                                        <p:cTn id="33" dur="2000" fill="hold"/>
                                        <p:tgtEl>
                                          <p:spTgt spid="5"/>
                                        </p:tgtEl>
                                        <p:attrNameLst>
                                          <p:attrName>ppt_w</p:attrName>
                                        </p:attrNameLst>
                                      </p:cBhvr>
                                      <p:tavLst>
                                        <p:tav tm="0">
                                          <p:val>
                                            <p:fltVal val="0"/>
                                          </p:val>
                                        </p:tav>
                                        <p:tav tm="100000">
                                          <p:val>
                                            <p:strVal val="#ppt_w"/>
                                          </p:val>
                                        </p:tav>
                                      </p:tavLst>
                                    </p:anim>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p:val>
                                            <p:fltVal val="0"/>
                                          </p:val>
                                        </p:tav>
                                        <p:tav tm="100000">
                                          <p:val>
                                            <p:strVal val="#ppt_w"/>
                                          </p:val>
                                        </p:tav>
                                      </p:tavLst>
                                    </p:anim>
                                    <p:anim calcmode="lin" valueType="num">
                                      <p:cBhvr>
                                        <p:cTn id="37" dur="2000" fill="hold"/>
                                        <p:tgtEl>
                                          <p:spTgt spid="8"/>
                                        </p:tgtEl>
                                        <p:attrNameLst>
                                          <p:attrName>ppt_h</p:attrName>
                                        </p:attrNameLst>
                                      </p:cBhvr>
                                      <p:tavLst>
                                        <p:tav tm="0">
                                          <p:val>
                                            <p:fltVal val="0"/>
                                          </p:val>
                                        </p:tav>
                                        <p:tav tm="100000">
                                          <p:val>
                                            <p:strVal val="#ppt_h"/>
                                          </p:val>
                                        </p:tav>
                                      </p:tavLst>
                                    </p:anim>
                                    <p:animEffect transition="in" filter="fade">
                                      <p:cBhvr>
                                        <p:cTn id="38" dur="2000"/>
                                        <p:tgtEl>
                                          <p:spTgt spid="8"/>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7000"/>
                            </p:stCondLst>
                            <p:childTnLst>
                              <p:par>
                                <p:cTn id="51" presetID="35"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000"/>
                                        <p:tgtEl>
                                          <p:spTgt spid="3"/>
                                        </p:tgtEl>
                                      </p:cBhvr>
                                    </p:animEffect>
                                    <p:anim calcmode="lin" valueType="num">
                                      <p:cBhvr>
                                        <p:cTn id="54" dur="2000" fill="hold"/>
                                        <p:tgtEl>
                                          <p:spTgt spid="3"/>
                                        </p:tgtEl>
                                        <p:attrNameLst>
                                          <p:attrName>style.rotation</p:attrName>
                                        </p:attrNameLst>
                                      </p:cBhvr>
                                      <p:tavLst>
                                        <p:tav tm="0">
                                          <p:val>
                                            <p:fltVal val="720"/>
                                          </p:val>
                                        </p:tav>
                                        <p:tav tm="100000">
                                          <p:val>
                                            <p:fltVal val="0"/>
                                          </p:val>
                                        </p:tav>
                                      </p:tavLst>
                                    </p:anim>
                                    <p:anim calcmode="lin" valueType="num">
                                      <p:cBhvr>
                                        <p:cTn id="55" dur="2000" fill="hold"/>
                                        <p:tgtEl>
                                          <p:spTgt spid="3"/>
                                        </p:tgtEl>
                                        <p:attrNameLst>
                                          <p:attrName>ppt_h</p:attrName>
                                        </p:attrNameLst>
                                      </p:cBhvr>
                                      <p:tavLst>
                                        <p:tav tm="0">
                                          <p:val>
                                            <p:fltVal val="0"/>
                                          </p:val>
                                        </p:tav>
                                        <p:tav tm="100000">
                                          <p:val>
                                            <p:strVal val="#ppt_h"/>
                                          </p:val>
                                        </p:tav>
                                      </p:tavLst>
                                    </p:anim>
                                    <p:anim calcmode="lin" valueType="num">
                                      <p:cBhvr>
                                        <p:cTn id="56" dur="2000" fill="hold"/>
                                        <p:tgtEl>
                                          <p:spTgt spid="3"/>
                                        </p:tgtEl>
                                        <p:attrNameLst>
                                          <p:attrName>ppt_w</p:attrName>
                                        </p:attrNameLst>
                                      </p:cBhvr>
                                      <p:tavLst>
                                        <p:tav tm="0">
                                          <p:val>
                                            <p:fltVal val="0"/>
                                          </p:val>
                                        </p:tav>
                                        <p:tav tm="100000">
                                          <p:val>
                                            <p:strVal val="#ppt_w"/>
                                          </p:val>
                                        </p:tav>
                                      </p:tavLst>
                                    </p:anim>
                                  </p:childTnLst>
                                </p:cTn>
                              </p:par>
                              <p:par>
                                <p:cTn id="57" presetID="53" presetClass="entr" presetSubtype="16"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2000" fill="hold"/>
                                        <p:tgtEl>
                                          <p:spTgt spid="11"/>
                                        </p:tgtEl>
                                        <p:attrNameLst>
                                          <p:attrName>ppt_w</p:attrName>
                                        </p:attrNameLst>
                                      </p:cBhvr>
                                      <p:tavLst>
                                        <p:tav tm="0">
                                          <p:val>
                                            <p:fltVal val="0"/>
                                          </p:val>
                                        </p:tav>
                                        <p:tav tm="100000">
                                          <p:val>
                                            <p:strVal val="#ppt_w"/>
                                          </p:val>
                                        </p:tav>
                                      </p:tavLst>
                                    </p:anim>
                                    <p:anim calcmode="lin" valueType="num">
                                      <p:cBhvr>
                                        <p:cTn id="60" dur="2000" fill="hold"/>
                                        <p:tgtEl>
                                          <p:spTgt spid="11"/>
                                        </p:tgtEl>
                                        <p:attrNameLst>
                                          <p:attrName>ppt_h</p:attrName>
                                        </p:attrNameLst>
                                      </p:cBhvr>
                                      <p:tavLst>
                                        <p:tav tm="0">
                                          <p:val>
                                            <p:fltVal val="0"/>
                                          </p:val>
                                        </p:tav>
                                        <p:tav tm="100000">
                                          <p:val>
                                            <p:strVal val="#ppt_h"/>
                                          </p:val>
                                        </p:tav>
                                      </p:tavLst>
                                    </p:anim>
                                    <p:animEffect transition="in" filter="fade">
                                      <p:cBhvr>
                                        <p:cTn id="61" dur="2000"/>
                                        <p:tgtEl>
                                          <p:spTgt spid="11"/>
                                        </p:tgtEl>
                                      </p:cBhvr>
                                    </p:animEffect>
                                  </p:childTnLst>
                                </p:cTn>
                              </p:par>
                            </p:childTnLst>
                          </p:cTn>
                        </p:par>
                        <p:par>
                          <p:cTn id="62" fill="hold">
                            <p:stCondLst>
                              <p:cond delay="9000"/>
                            </p:stCondLst>
                            <p:childTnLst>
                              <p:par>
                                <p:cTn id="63" presetID="22" presetClass="entr" presetSubtype="8"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500"/>
                                        <p:tgtEl>
                                          <p:spTgt spid="44"/>
                                        </p:tgtEl>
                                      </p:cBhvr>
                                    </p:animEffect>
                                  </p:childTnLst>
                                </p:cTn>
                              </p:par>
                            </p:childTnLst>
                          </p:cTn>
                        </p:par>
                        <p:par>
                          <p:cTn id="66" fill="hold">
                            <p:stCondLst>
                              <p:cond delay="9500"/>
                            </p:stCondLst>
                            <p:childTnLst>
                              <p:par>
                                <p:cTn id="67" presetID="35" presetClass="entr" presetSubtype="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2000"/>
                                        <p:tgtEl>
                                          <p:spTgt spid="4"/>
                                        </p:tgtEl>
                                      </p:cBhvr>
                                    </p:animEffect>
                                    <p:anim calcmode="lin" valueType="num">
                                      <p:cBhvr>
                                        <p:cTn id="70" dur="2000" fill="hold"/>
                                        <p:tgtEl>
                                          <p:spTgt spid="4"/>
                                        </p:tgtEl>
                                        <p:attrNameLst>
                                          <p:attrName>style.rotation</p:attrName>
                                        </p:attrNameLst>
                                      </p:cBhvr>
                                      <p:tavLst>
                                        <p:tav tm="0">
                                          <p:val>
                                            <p:fltVal val="720"/>
                                          </p:val>
                                        </p:tav>
                                        <p:tav tm="100000">
                                          <p:val>
                                            <p:fltVal val="0"/>
                                          </p:val>
                                        </p:tav>
                                      </p:tavLst>
                                    </p:anim>
                                    <p:anim calcmode="lin" valueType="num">
                                      <p:cBhvr>
                                        <p:cTn id="71" dur="2000" fill="hold"/>
                                        <p:tgtEl>
                                          <p:spTgt spid="4"/>
                                        </p:tgtEl>
                                        <p:attrNameLst>
                                          <p:attrName>ppt_h</p:attrName>
                                        </p:attrNameLst>
                                      </p:cBhvr>
                                      <p:tavLst>
                                        <p:tav tm="0">
                                          <p:val>
                                            <p:fltVal val="0"/>
                                          </p:val>
                                        </p:tav>
                                        <p:tav tm="100000">
                                          <p:val>
                                            <p:strVal val="#ppt_h"/>
                                          </p:val>
                                        </p:tav>
                                      </p:tavLst>
                                    </p:anim>
                                    <p:anim calcmode="lin" valueType="num">
                                      <p:cBhvr>
                                        <p:cTn id="72" dur="2000" fill="hold"/>
                                        <p:tgtEl>
                                          <p:spTgt spid="4"/>
                                        </p:tgtEl>
                                        <p:attrNameLst>
                                          <p:attrName>ppt_w</p:attrName>
                                        </p:attrNameLst>
                                      </p:cBhvr>
                                      <p:tavLst>
                                        <p:tav tm="0">
                                          <p:val>
                                            <p:fltVal val="0"/>
                                          </p:val>
                                        </p:tav>
                                        <p:tav tm="100000">
                                          <p:val>
                                            <p:strVal val="#ppt_w"/>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2000" fill="hold"/>
                                        <p:tgtEl>
                                          <p:spTgt spid="46"/>
                                        </p:tgtEl>
                                        <p:attrNameLst>
                                          <p:attrName>ppt_w</p:attrName>
                                        </p:attrNameLst>
                                      </p:cBhvr>
                                      <p:tavLst>
                                        <p:tav tm="0">
                                          <p:val>
                                            <p:fltVal val="0"/>
                                          </p:val>
                                        </p:tav>
                                        <p:tav tm="100000">
                                          <p:val>
                                            <p:strVal val="#ppt_w"/>
                                          </p:val>
                                        </p:tav>
                                      </p:tavLst>
                                    </p:anim>
                                    <p:anim calcmode="lin" valueType="num">
                                      <p:cBhvr>
                                        <p:cTn id="76" dur="2000" fill="hold"/>
                                        <p:tgtEl>
                                          <p:spTgt spid="46"/>
                                        </p:tgtEl>
                                        <p:attrNameLst>
                                          <p:attrName>ppt_h</p:attrName>
                                        </p:attrNameLst>
                                      </p:cBhvr>
                                      <p:tavLst>
                                        <p:tav tm="0">
                                          <p:val>
                                            <p:fltVal val="0"/>
                                          </p:val>
                                        </p:tav>
                                        <p:tav tm="100000">
                                          <p:val>
                                            <p:strVal val="#ppt_h"/>
                                          </p:val>
                                        </p:tav>
                                      </p:tavLst>
                                    </p:anim>
                                    <p:animEffect transition="in" filter="fade">
                                      <p:cBhvr>
                                        <p:cTn id="77" dur="2000"/>
                                        <p:tgtEl>
                                          <p:spTgt spid="46"/>
                                        </p:tgtEl>
                                      </p:cBhvr>
                                    </p:animEffect>
                                  </p:childTnLst>
                                </p:cTn>
                              </p:par>
                            </p:childTnLst>
                          </p:cTn>
                        </p:par>
                        <p:par>
                          <p:cTn id="78" fill="hold">
                            <p:stCondLst>
                              <p:cond delay="11500"/>
                            </p:stCondLst>
                            <p:childTnLst>
                              <p:par>
                                <p:cTn id="79" presetID="22" presetClass="entr" presetSubtype="8"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left)">
                                      <p:cBhvr>
                                        <p:cTn id="81" dur="500"/>
                                        <p:tgtEl>
                                          <p:spTgt spid="45"/>
                                        </p:tgtEl>
                                      </p:cBhvr>
                                    </p:animEffect>
                                  </p:childTnLst>
                                </p:cTn>
                              </p:par>
                            </p:childTnLst>
                          </p:cTn>
                        </p:par>
                        <p:par>
                          <p:cTn id="82" fill="hold">
                            <p:stCondLst>
                              <p:cond delay="12000"/>
                            </p:stCondLst>
                            <p:childTnLst>
                              <p:par>
                                <p:cTn id="83" presetID="22" presetClass="entr" presetSubtype="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left)">
                                      <p:cBhvr>
                                        <p:cTn id="85" dur="500"/>
                                        <p:tgtEl>
                                          <p:spTgt spid="41"/>
                                        </p:tgtEl>
                                      </p:cBhvr>
                                    </p:animEffect>
                                  </p:childTnLst>
                                </p:cTn>
                              </p:par>
                            </p:childTnLst>
                          </p:cTn>
                        </p:par>
                        <p:par>
                          <p:cTn id="86" fill="hold">
                            <p:stCondLst>
                              <p:cond delay="1250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par>
                          <p:cTn id="90" fill="hold">
                            <p:stCondLst>
                              <p:cond delay="13000"/>
                            </p:stCondLst>
                            <p:childTnLst>
                              <p:par>
                                <p:cTn id="91" presetID="22" presetClass="entr" presetSubtype="8" fill="hold" grpId="0" nodeType="after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wipe(left)">
                                      <p:cBhvr>
                                        <p:cTn id="93" dur="500"/>
                                        <p:tgtEl>
                                          <p:spTgt spid="57"/>
                                        </p:tgtEl>
                                      </p:cBhvr>
                                    </p:animEffect>
                                  </p:childTnLst>
                                </p:cTn>
                              </p:par>
                            </p:childTnLst>
                          </p:cTn>
                        </p:par>
                        <p:par>
                          <p:cTn id="94" fill="hold">
                            <p:stCondLst>
                              <p:cond delay="13500"/>
                            </p:stCondLst>
                            <p:childTnLst>
                              <p:par>
                                <p:cTn id="95" presetID="22" presetClass="entr" presetSubtype="8"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wipe(left)">
                                      <p:cBhvr>
                                        <p:cTn id="97" dur="500"/>
                                        <p:tgtEl>
                                          <p:spTgt spid="62"/>
                                        </p:tgtEl>
                                      </p:cBhvr>
                                    </p:animEffect>
                                  </p:childTnLst>
                                </p:cTn>
                              </p:par>
                            </p:childTnLst>
                          </p:cTn>
                        </p:par>
                        <p:par>
                          <p:cTn id="98" fill="hold">
                            <p:stCondLst>
                              <p:cond delay="14000"/>
                            </p:stCondLst>
                            <p:childTnLst>
                              <p:par>
                                <p:cTn id="99" presetID="22" presetClass="entr" presetSubtype="8" fill="hold" grpId="0" nodeType="after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wipe(left)">
                                      <p:cBhvr>
                                        <p:cTn id="101" dur="500"/>
                                        <p:tgtEl>
                                          <p:spTgt spid="65"/>
                                        </p:tgtEl>
                                      </p:cBhvr>
                                    </p:animEffect>
                                  </p:childTnLst>
                                </p:cTn>
                              </p:par>
                            </p:childTnLst>
                          </p:cTn>
                        </p:par>
                        <p:par>
                          <p:cTn id="102" fill="hold">
                            <p:stCondLst>
                              <p:cond delay="14500"/>
                            </p:stCondLst>
                            <p:childTnLst>
                              <p:par>
                                <p:cTn id="103" presetID="37" presetClass="entr" presetSubtype="0" fill="hold" grpId="0" nodeType="after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fade">
                                      <p:cBhvr>
                                        <p:cTn id="105" dur="1000"/>
                                        <p:tgtEl>
                                          <p:spTgt spid="66"/>
                                        </p:tgtEl>
                                      </p:cBhvr>
                                    </p:animEffect>
                                    <p:anim calcmode="lin" valueType="num">
                                      <p:cBhvr>
                                        <p:cTn id="106" dur="1000" fill="hold"/>
                                        <p:tgtEl>
                                          <p:spTgt spid="66"/>
                                        </p:tgtEl>
                                        <p:attrNameLst>
                                          <p:attrName>ppt_x</p:attrName>
                                        </p:attrNameLst>
                                      </p:cBhvr>
                                      <p:tavLst>
                                        <p:tav tm="0">
                                          <p:val>
                                            <p:strVal val="#ppt_x"/>
                                          </p:val>
                                        </p:tav>
                                        <p:tav tm="100000">
                                          <p:val>
                                            <p:strVal val="#ppt_x"/>
                                          </p:val>
                                        </p:tav>
                                      </p:tavLst>
                                    </p:anim>
                                    <p:anim calcmode="lin" valueType="num">
                                      <p:cBhvr>
                                        <p:cTn id="107" dur="900" decel="100000" fill="hold"/>
                                        <p:tgtEl>
                                          <p:spTgt spid="66"/>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09" fill="hold">
                            <p:stCondLst>
                              <p:cond delay="15500"/>
                            </p:stCondLst>
                            <p:childTnLst>
                              <p:par>
                                <p:cTn id="110" presetID="37" presetClass="entr" presetSubtype="0" fill="hold" grpId="0" nodeType="after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fade">
                                      <p:cBhvr>
                                        <p:cTn id="112" dur="1000"/>
                                        <p:tgtEl>
                                          <p:spTgt spid="67"/>
                                        </p:tgtEl>
                                      </p:cBhvr>
                                    </p:animEffect>
                                    <p:anim calcmode="lin" valueType="num">
                                      <p:cBhvr>
                                        <p:cTn id="113" dur="1000" fill="hold"/>
                                        <p:tgtEl>
                                          <p:spTgt spid="67"/>
                                        </p:tgtEl>
                                        <p:attrNameLst>
                                          <p:attrName>ppt_x</p:attrName>
                                        </p:attrNameLst>
                                      </p:cBhvr>
                                      <p:tavLst>
                                        <p:tav tm="0">
                                          <p:val>
                                            <p:strVal val="#ppt_x"/>
                                          </p:val>
                                        </p:tav>
                                        <p:tav tm="100000">
                                          <p:val>
                                            <p:strVal val="#ppt_x"/>
                                          </p:val>
                                        </p:tav>
                                      </p:tavLst>
                                    </p:anim>
                                    <p:anim calcmode="lin" valueType="num">
                                      <p:cBhvr>
                                        <p:cTn id="114" dur="900" decel="100000" fill="hold"/>
                                        <p:tgtEl>
                                          <p:spTgt spid="67"/>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16" fill="hold">
                            <p:stCondLst>
                              <p:cond delay="16500"/>
                            </p:stCondLst>
                            <p:childTnLst>
                              <p:par>
                                <p:cTn id="117" presetID="37" presetClass="entr" presetSubtype="0" fill="hold" grpId="0" nodeType="afterEffect">
                                  <p:stCondLst>
                                    <p:cond delay="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1000"/>
                                        <p:tgtEl>
                                          <p:spTgt spid="68"/>
                                        </p:tgtEl>
                                      </p:cBhvr>
                                    </p:animEffect>
                                    <p:anim calcmode="lin" valueType="num">
                                      <p:cBhvr>
                                        <p:cTn id="120" dur="1000" fill="hold"/>
                                        <p:tgtEl>
                                          <p:spTgt spid="68"/>
                                        </p:tgtEl>
                                        <p:attrNameLst>
                                          <p:attrName>ppt_x</p:attrName>
                                        </p:attrNameLst>
                                      </p:cBhvr>
                                      <p:tavLst>
                                        <p:tav tm="0">
                                          <p:val>
                                            <p:strVal val="#ppt_x"/>
                                          </p:val>
                                        </p:tav>
                                        <p:tav tm="100000">
                                          <p:val>
                                            <p:strVal val="#ppt_x"/>
                                          </p:val>
                                        </p:tav>
                                      </p:tavLst>
                                    </p:anim>
                                    <p:anim calcmode="lin" valueType="num">
                                      <p:cBhvr>
                                        <p:cTn id="121" dur="900" decel="100000" fill="hold"/>
                                        <p:tgtEl>
                                          <p:spTgt spid="68"/>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23" fill="hold">
                            <p:stCondLst>
                              <p:cond delay="17500"/>
                            </p:stCondLst>
                            <p:childTnLst>
                              <p:par>
                                <p:cTn id="124" presetID="37" presetClass="entr" presetSubtype="0" fill="hold" grpId="0" nodeType="afterEffect">
                                  <p:stCondLst>
                                    <p:cond delay="0"/>
                                  </p:stCondLst>
                                  <p:childTnLst>
                                    <p:set>
                                      <p:cBhvr>
                                        <p:cTn id="125" dur="1" fill="hold">
                                          <p:stCondLst>
                                            <p:cond delay="0"/>
                                          </p:stCondLst>
                                        </p:cTn>
                                        <p:tgtEl>
                                          <p:spTgt spid="69"/>
                                        </p:tgtEl>
                                        <p:attrNameLst>
                                          <p:attrName>style.visibility</p:attrName>
                                        </p:attrNameLst>
                                      </p:cBhvr>
                                      <p:to>
                                        <p:strVal val="visible"/>
                                      </p:to>
                                    </p:set>
                                    <p:animEffect transition="in" filter="fade">
                                      <p:cBhvr>
                                        <p:cTn id="126" dur="1000"/>
                                        <p:tgtEl>
                                          <p:spTgt spid="69"/>
                                        </p:tgtEl>
                                      </p:cBhvr>
                                    </p:animEffect>
                                    <p:anim calcmode="lin" valueType="num">
                                      <p:cBhvr>
                                        <p:cTn id="127" dur="1000" fill="hold"/>
                                        <p:tgtEl>
                                          <p:spTgt spid="69"/>
                                        </p:tgtEl>
                                        <p:attrNameLst>
                                          <p:attrName>ppt_x</p:attrName>
                                        </p:attrNameLst>
                                      </p:cBhvr>
                                      <p:tavLst>
                                        <p:tav tm="0">
                                          <p:val>
                                            <p:strVal val="#ppt_x"/>
                                          </p:val>
                                        </p:tav>
                                        <p:tav tm="100000">
                                          <p:val>
                                            <p:strVal val="#ppt_x"/>
                                          </p:val>
                                        </p:tav>
                                      </p:tavLst>
                                    </p:anim>
                                    <p:anim calcmode="lin" valueType="num">
                                      <p:cBhvr>
                                        <p:cTn id="128" dur="900" decel="100000" fill="hold"/>
                                        <p:tgtEl>
                                          <p:spTgt spid="69"/>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30" fill="hold">
                            <p:stCondLst>
                              <p:cond delay="18500"/>
                            </p:stCondLst>
                            <p:childTnLst>
                              <p:par>
                                <p:cTn id="131" presetID="37" presetClass="entr" presetSubtype="0" fill="hold" grpId="0" nodeType="after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1000"/>
                                        <p:tgtEl>
                                          <p:spTgt spid="70"/>
                                        </p:tgtEl>
                                      </p:cBhvr>
                                    </p:animEffect>
                                    <p:anim calcmode="lin" valueType="num">
                                      <p:cBhvr>
                                        <p:cTn id="134" dur="1000" fill="hold"/>
                                        <p:tgtEl>
                                          <p:spTgt spid="70"/>
                                        </p:tgtEl>
                                        <p:attrNameLst>
                                          <p:attrName>ppt_x</p:attrName>
                                        </p:attrNameLst>
                                      </p:cBhvr>
                                      <p:tavLst>
                                        <p:tav tm="0">
                                          <p:val>
                                            <p:strVal val="#ppt_x"/>
                                          </p:val>
                                        </p:tav>
                                        <p:tav tm="100000">
                                          <p:val>
                                            <p:strVal val="#ppt_x"/>
                                          </p:val>
                                        </p:tav>
                                      </p:tavLst>
                                    </p:anim>
                                    <p:anim calcmode="lin" valueType="num">
                                      <p:cBhvr>
                                        <p:cTn id="135" dur="900" decel="100000" fill="hold"/>
                                        <p:tgtEl>
                                          <p:spTgt spid="70"/>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37" fill="hold">
                            <p:stCondLst>
                              <p:cond delay="19500"/>
                            </p:stCondLst>
                            <p:childTnLst>
                              <p:par>
                                <p:cTn id="138" presetID="37" presetClass="entr" presetSubtype="0"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Effect transition="in" filter="fade">
                                      <p:cBhvr>
                                        <p:cTn id="140" dur="1000"/>
                                        <p:tgtEl>
                                          <p:spTgt spid="71"/>
                                        </p:tgtEl>
                                      </p:cBhvr>
                                    </p:animEffect>
                                    <p:anim calcmode="lin" valueType="num">
                                      <p:cBhvr>
                                        <p:cTn id="141" dur="1000" fill="hold"/>
                                        <p:tgtEl>
                                          <p:spTgt spid="71"/>
                                        </p:tgtEl>
                                        <p:attrNameLst>
                                          <p:attrName>ppt_x</p:attrName>
                                        </p:attrNameLst>
                                      </p:cBhvr>
                                      <p:tavLst>
                                        <p:tav tm="0">
                                          <p:val>
                                            <p:strVal val="#ppt_x"/>
                                          </p:val>
                                        </p:tav>
                                        <p:tav tm="100000">
                                          <p:val>
                                            <p:strVal val="#ppt_x"/>
                                          </p:val>
                                        </p:tav>
                                      </p:tavLst>
                                    </p:anim>
                                    <p:anim calcmode="lin" valueType="num">
                                      <p:cBhvr>
                                        <p:cTn id="142" dur="900" decel="100000" fill="hold"/>
                                        <p:tgtEl>
                                          <p:spTgt spid="71"/>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44" fill="hold">
                            <p:stCondLst>
                              <p:cond delay="20500"/>
                            </p:stCondLst>
                            <p:childTnLst>
                              <p:par>
                                <p:cTn id="145" presetID="37" presetClass="entr" presetSubtype="0" fill="hold" grpId="0" nodeType="after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fade">
                                      <p:cBhvr>
                                        <p:cTn id="147" dur="1000"/>
                                        <p:tgtEl>
                                          <p:spTgt spid="72"/>
                                        </p:tgtEl>
                                      </p:cBhvr>
                                    </p:animEffect>
                                    <p:anim calcmode="lin" valueType="num">
                                      <p:cBhvr>
                                        <p:cTn id="148" dur="1000" fill="hold"/>
                                        <p:tgtEl>
                                          <p:spTgt spid="72"/>
                                        </p:tgtEl>
                                        <p:attrNameLst>
                                          <p:attrName>ppt_x</p:attrName>
                                        </p:attrNameLst>
                                      </p:cBhvr>
                                      <p:tavLst>
                                        <p:tav tm="0">
                                          <p:val>
                                            <p:strVal val="#ppt_x"/>
                                          </p:val>
                                        </p:tav>
                                        <p:tav tm="100000">
                                          <p:val>
                                            <p:strVal val="#ppt_x"/>
                                          </p:val>
                                        </p:tav>
                                      </p:tavLst>
                                    </p:anim>
                                    <p:anim calcmode="lin" valueType="num">
                                      <p:cBhvr>
                                        <p:cTn id="149" dur="900" decel="100000" fill="hold"/>
                                        <p:tgtEl>
                                          <p:spTgt spid="72"/>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42" grpId="0"/>
      <p:bldP spid="43" grpId="0"/>
      <p:bldP spid="44" grpId="0"/>
      <p:bldP spid="45" grpId="0"/>
      <p:bldP spid="46" grpId="0" animBg="1"/>
      <p:bldP spid="47" grpId="0" animBg="1"/>
      <p:bldP spid="41" grpId="0"/>
      <p:bldP spid="48" grpId="0"/>
      <p:bldP spid="57" grpId="0"/>
      <p:bldP spid="62" grpId="0"/>
      <p:bldP spid="65" grpId="0"/>
      <p:bldP spid="66" grpId="0" animBg="1"/>
      <p:bldP spid="67" grpId="0" animBg="1"/>
      <p:bldP spid="68" grpId="0" animBg="1"/>
      <p:bldP spid="69" grpId="0" animBg="1"/>
      <p:bldP spid="70" grpId="0" animBg="1"/>
      <p:bldP spid="71" grpId="0" animBg="1"/>
      <p:bldP spid="7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4838378" y="3967498"/>
            <a:ext cx="2315955" cy="369332"/>
          </a:xfrm>
          <a:prstGeom prst="rect">
            <a:avLst/>
          </a:prstGeom>
          <a:noFill/>
        </p:spPr>
        <p:txBody>
          <a:bodyPr wrap="none">
            <a:spAutoFit/>
          </a:bodyPr>
          <a:lstStyle/>
          <a:p>
            <a:pPr algn="ctr" defTabSz="1450940"/>
            <a:r>
              <a:rPr lang="en-US" b="1" dirty="0" smtClean="0">
                <a:solidFill>
                  <a:schemeClr val="bg1"/>
                </a:solidFill>
                <a:latin typeface="Candara" panose="020E0502030303020204" pitchFamily="34" charset="0"/>
                <a:ea typeface="Open Sans" pitchFamily="34" charset="0"/>
                <a:cs typeface="Open Sans" pitchFamily="34" charset="0"/>
              </a:rPr>
              <a:t>RECOMMENDATIONS</a:t>
            </a:r>
            <a:endParaRPr lang="en-US" b="1" dirty="0">
              <a:solidFill>
                <a:schemeClr val="bg1"/>
              </a:solidFill>
              <a:latin typeface="Candara" panose="020E0502030303020204" pitchFamily="34" charset="0"/>
              <a:ea typeface="Open Sans" pitchFamily="34" charset="0"/>
              <a:cs typeface="Open Sans" pitchFamily="34" charset="0"/>
            </a:endParaRPr>
          </a:p>
        </p:txBody>
      </p:sp>
      <p:sp>
        <p:nvSpPr>
          <p:cNvPr id="32" name="TextBox 31"/>
          <p:cNvSpPr txBox="1"/>
          <p:nvPr/>
        </p:nvSpPr>
        <p:spPr>
          <a:xfrm>
            <a:off x="1544128" y="258228"/>
            <a:ext cx="9937630" cy="769441"/>
          </a:xfrm>
          <a:prstGeom prst="rect">
            <a:avLst/>
          </a:prstGeom>
          <a:noFill/>
        </p:spPr>
        <p:txBody>
          <a:bodyPr wrap="square" rtlCol="0">
            <a:spAutoFit/>
          </a:bodyPr>
          <a:lstStyle/>
          <a:p>
            <a:pPr lvl="0" algn="ctr"/>
            <a:r>
              <a:rPr lang="en-US" sz="4400" b="1" dirty="0" smtClean="0"/>
              <a:t>CLASS LEVEL</a:t>
            </a:r>
            <a:endParaRPr lang="sq-AL" sz="4400" b="1" dirty="0"/>
          </a:p>
        </p:txBody>
      </p:sp>
      <p:sp>
        <p:nvSpPr>
          <p:cNvPr id="34" name="TextBox 33"/>
          <p:cNvSpPr txBox="1"/>
          <p:nvPr/>
        </p:nvSpPr>
        <p:spPr>
          <a:xfrm>
            <a:off x="8952236" y="880740"/>
            <a:ext cx="2998026" cy="3539430"/>
          </a:xfrm>
          <a:prstGeom prst="rect">
            <a:avLst/>
          </a:prstGeom>
          <a:noFill/>
        </p:spPr>
        <p:txBody>
          <a:bodyPr wrap="square" rtlCol="0">
            <a:spAutoFit/>
          </a:bodyPr>
          <a:lstStyle/>
          <a:p>
            <a:pPr lvl="0"/>
            <a:r>
              <a:rPr lang="en-US" sz="2800" b="1" dirty="0" smtClean="0"/>
              <a:t>Teachers should collaborate with parents and other stakeholders in the community to enhance the effectiveness of intervention</a:t>
            </a:r>
            <a:endParaRPr lang="en-US" sz="2800" b="1" dirty="0"/>
          </a:p>
        </p:txBody>
      </p:sp>
      <p:sp>
        <p:nvSpPr>
          <p:cNvPr id="37" name="TextBox 36"/>
          <p:cNvSpPr txBox="1"/>
          <p:nvPr/>
        </p:nvSpPr>
        <p:spPr>
          <a:xfrm>
            <a:off x="204953" y="879314"/>
            <a:ext cx="3783724" cy="4401205"/>
          </a:xfrm>
          <a:prstGeom prst="rect">
            <a:avLst/>
          </a:prstGeom>
          <a:noFill/>
        </p:spPr>
        <p:txBody>
          <a:bodyPr wrap="square" rtlCol="0">
            <a:spAutoFit/>
          </a:bodyPr>
          <a:lstStyle/>
          <a:p>
            <a:r>
              <a:rPr lang="en-US" sz="2800" b="1" dirty="0" smtClean="0"/>
              <a:t>Teachers should conduct activities in the classroom as well as specific topics and discussions on bullying and extremism, where students are encouraged to share their experiences and their personal attitudes</a:t>
            </a:r>
            <a:endParaRPr lang="sq-AL" sz="2800" b="1" dirty="0"/>
          </a:p>
        </p:txBody>
      </p:sp>
      <p:grpSp>
        <p:nvGrpSpPr>
          <p:cNvPr id="2"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Rectangle 47"/>
          <p:cNvSpPr/>
          <p:nvPr/>
        </p:nvSpPr>
        <p:spPr>
          <a:xfrm>
            <a:off x="4176976" y="933468"/>
            <a:ext cx="474452" cy="336431"/>
          </a:xfrm>
          <a:prstGeom prst="rect">
            <a:avLst/>
          </a:prstGeom>
          <a:solidFill>
            <a:srgbClr val="EF3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haroni" pitchFamily="2" charset="-79"/>
              </a:rPr>
              <a:t>01</a:t>
            </a:r>
            <a:endParaRPr lang="en-US" b="1" dirty="0">
              <a:cs typeface="Aharoni" pitchFamily="2" charset="-79"/>
            </a:endParaRPr>
          </a:p>
        </p:txBody>
      </p:sp>
      <p:sp>
        <p:nvSpPr>
          <p:cNvPr id="53" name="Rectangle 52"/>
          <p:cNvSpPr/>
          <p:nvPr/>
        </p:nvSpPr>
        <p:spPr>
          <a:xfrm>
            <a:off x="8277301" y="950528"/>
            <a:ext cx="671822" cy="39695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cs typeface="Aharoni" pitchFamily="2" charset="-79"/>
              </a:rPr>
              <a:t>02</a:t>
            </a:r>
            <a:endParaRPr lang="en-US" b="1" dirty="0">
              <a:solidFill>
                <a:schemeClr val="tx1"/>
              </a:solidFill>
              <a:cs typeface="Aharoni" pitchFamily="2" charset="-79"/>
            </a:endParaRPr>
          </a:p>
        </p:txBody>
      </p:sp>
      <p:sp>
        <p:nvSpPr>
          <p:cNvPr id="24" name="Freeform 23"/>
          <p:cNvSpPr>
            <a:spLocks/>
          </p:cNvSpPr>
          <p:nvPr/>
        </p:nvSpPr>
        <p:spPr bwMode="auto">
          <a:xfrm rot="9181352">
            <a:off x="6636483" y="4101419"/>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8347892" y="5037582"/>
            <a:ext cx="2812211" cy="523220"/>
          </a:xfrm>
          <a:prstGeom prst="rect">
            <a:avLst/>
          </a:prstGeom>
          <a:noFill/>
        </p:spPr>
        <p:txBody>
          <a:bodyPr wrap="square" rtlCol="0">
            <a:spAutoFit/>
          </a:bodyPr>
          <a:lstStyle/>
          <a:p>
            <a:pPr lvl="0"/>
            <a:endParaRPr lang="en-US" sz="2800" dirty="0">
              <a:solidFill>
                <a:schemeClr val="bg1"/>
              </a:solidFill>
            </a:endParaRPr>
          </a:p>
        </p:txBody>
      </p:sp>
      <p:sp>
        <p:nvSpPr>
          <p:cNvPr id="26" name="Rectangle 25"/>
          <p:cNvSpPr/>
          <p:nvPr/>
        </p:nvSpPr>
        <p:spPr>
          <a:xfrm>
            <a:off x="8891752" y="4836650"/>
            <a:ext cx="3300248" cy="1384995"/>
          </a:xfrm>
          <a:prstGeom prst="rect">
            <a:avLst/>
          </a:prstGeom>
        </p:spPr>
        <p:txBody>
          <a:bodyPr wrap="square">
            <a:spAutoFit/>
          </a:bodyPr>
          <a:lstStyle/>
          <a:p>
            <a:r>
              <a:rPr lang="en-US" sz="2800" b="1" dirty="0" smtClean="0"/>
              <a:t>Creating a peer support system</a:t>
            </a:r>
          </a:p>
          <a:p>
            <a:r>
              <a:rPr lang="en-US" sz="2800" b="1" dirty="0" smtClean="0"/>
              <a:t>in class</a:t>
            </a:r>
            <a:endParaRPr lang="en-US" sz="2800" b="1" dirty="0"/>
          </a:p>
        </p:txBody>
      </p:sp>
      <p:sp>
        <p:nvSpPr>
          <p:cNvPr id="27" name="Rectangle 26"/>
          <p:cNvSpPr/>
          <p:nvPr/>
        </p:nvSpPr>
        <p:spPr>
          <a:xfrm>
            <a:off x="8208984" y="4902418"/>
            <a:ext cx="671822" cy="396952"/>
          </a:xfrm>
          <a:prstGeom prst="rect">
            <a:avLst/>
          </a:prstGeom>
          <a:solidFill>
            <a:srgbClr val="EF34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cs typeface="Aharoni" pitchFamily="2" charset="-79"/>
              </a:rPr>
              <a:t>03</a:t>
            </a:r>
            <a:endParaRPr lang="en-US" b="1" dirty="0">
              <a:solidFill>
                <a:schemeClr val="tx1"/>
              </a:solidFill>
              <a:cs typeface="Aharoni" pitchFamily="2" charset="-79"/>
            </a:endParaRPr>
          </a:p>
        </p:txBody>
      </p:sp>
      <p:grpSp>
        <p:nvGrpSpPr>
          <p:cNvPr id="28" name="Group 47"/>
          <p:cNvGrpSpPr>
            <a:grpSpLocks noChangeAspect="1"/>
          </p:cNvGrpSpPr>
          <p:nvPr/>
        </p:nvGrpSpPr>
        <p:grpSpPr>
          <a:xfrm>
            <a:off x="7171348" y="4744386"/>
            <a:ext cx="664114" cy="507486"/>
            <a:chOff x="1201738" y="1511300"/>
            <a:chExt cx="168275" cy="128588"/>
          </a:xfrm>
          <a:solidFill>
            <a:schemeClr val="bg1"/>
          </a:solidFill>
          <a:effectLst>
            <a:outerShdw blurRad="50800" dist="38100" dir="2700000" algn="tl" rotWithShape="0">
              <a:prstClr val="black">
                <a:alpha val="40000"/>
              </a:prstClr>
            </a:outerShdw>
          </a:effectLst>
        </p:grpSpPr>
        <p:sp>
          <p:nvSpPr>
            <p:cNvPr id="2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500" fill="hold"/>
                                        <p:tgtEl>
                                          <p:spTgt spid="75"/>
                                        </p:tgtEl>
                                        <p:attrNameLst>
                                          <p:attrName>ppt_w</p:attrName>
                                        </p:attrNameLst>
                                      </p:cBhvr>
                                      <p:tavLst>
                                        <p:tav tm="0">
                                          <p:val>
                                            <p:fltVal val="0"/>
                                          </p:val>
                                        </p:tav>
                                        <p:tav tm="100000">
                                          <p:val>
                                            <p:strVal val="#ppt_w"/>
                                          </p:val>
                                        </p:tav>
                                      </p:tavLst>
                                    </p:anim>
                                    <p:anim calcmode="lin" valueType="num">
                                      <p:cBhvr>
                                        <p:cTn id="30" dur="500" fill="hold"/>
                                        <p:tgtEl>
                                          <p:spTgt spid="75"/>
                                        </p:tgtEl>
                                        <p:attrNameLst>
                                          <p:attrName>ppt_h</p:attrName>
                                        </p:attrNameLst>
                                      </p:cBhvr>
                                      <p:tavLst>
                                        <p:tav tm="0">
                                          <p:val>
                                            <p:fltVal val="0"/>
                                          </p:val>
                                        </p:tav>
                                        <p:tav tm="100000">
                                          <p:val>
                                            <p:strVal val="#ppt_h"/>
                                          </p:val>
                                        </p:tav>
                                      </p:tavLst>
                                    </p:anim>
                                    <p:animEffect transition="in" filter="fade">
                                      <p:cBhvr>
                                        <p:cTn id="31" dur="500"/>
                                        <p:tgtEl>
                                          <p:spTgt spid="75"/>
                                        </p:tgtEl>
                                      </p:cBhvr>
                                    </p:animEffect>
                                  </p:childTnLst>
                                </p:cTn>
                              </p:par>
                            </p:childTnLst>
                          </p:cTn>
                        </p:par>
                        <p:par>
                          <p:cTn id="32" fill="hold">
                            <p:stCondLst>
                              <p:cond delay="2500"/>
                            </p:stCondLst>
                            <p:childTnLst>
                              <p:par>
                                <p:cTn id="33" presetID="53" presetClass="entr" presetSubtype="52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fltVal val="0.5"/>
                                          </p:val>
                                        </p:tav>
                                        <p:tav tm="100000">
                                          <p:val>
                                            <p:strVal val="#ppt_x"/>
                                          </p:val>
                                        </p:tav>
                                      </p:tavLst>
                                    </p:anim>
                                    <p:anim calcmode="lin" valueType="num">
                                      <p:cBhvr>
                                        <p:cTn id="39" dur="500" fill="hold"/>
                                        <p:tgtEl>
                                          <p:spTgt spid="37"/>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3" presetClass="entr" presetSubtype="16"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childTnLst>
                                </p:cTn>
                              </p:par>
                            </p:childTnLst>
                          </p:cTn>
                        </p:par>
                        <p:par>
                          <p:cTn id="50" fill="hold">
                            <p:stCondLst>
                              <p:cond delay="4000"/>
                            </p:stCondLst>
                            <p:childTnLst>
                              <p:par>
                                <p:cTn id="51" presetID="53" presetClass="entr" presetSubtype="528"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fltVal val="0.5"/>
                                          </p:val>
                                        </p:tav>
                                        <p:tav tm="100000">
                                          <p:val>
                                            <p:strVal val="#ppt_x"/>
                                          </p:val>
                                        </p:tav>
                                      </p:tavLst>
                                    </p:anim>
                                    <p:anim calcmode="lin" valueType="num">
                                      <p:cBhvr>
                                        <p:cTn id="57" dur="500" fill="hold"/>
                                        <p:tgtEl>
                                          <p:spTgt spid="34"/>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nodePh="1">
                                  <p:stCondLst>
                                    <p:cond delay="0"/>
                                  </p:stCondLst>
                                  <p:endCondLst>
                                    <p:cond evt="begin" delay="0">
                                      <p:tn val="64"/>
                                    </p:cond>
                                  </p:end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anim calcmode="lin" valueType="num">
                                      <p:cBhvr>
                                        <p:cTn id="69" dur="500" fill="hold"/>
                                        <p:tgtEl>
                                          <p:spTgt spid="25"/>
                                        </p:tgtEl>
                                        <p:attrNameLst>
                                          <p:attrName>ppt_x</p:attrName>
                                        </p:attrNameLst>
                                      </p:cBhvr>
                                      <p:tavLst>
                                        <p:tav tm="0">
                                          <p:val>
                                            <p:fltVal val="0.5"/>
                                          </p:val>
                                        </p:tav>
                                        <p:tav tm="100000">
                                          <p:val>
                                            <p:strVal val="#ppt_x"/>
                                          </p:val>
                                        </p:tav>
                                      </p:tavLst>
                                    </p:anim>
                                    <p:anim calcmode="lin" valueType="num">
                                      <p:cBhvr>
                                        <p:cTn id="70" dur="500" fill="hold"/>
                                        <p:tgtEl>
                                          <p:spTgt spid="25"/>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7" grpId="0" animBg="1"/>
      <p:bldP spid="54" grpId="0"/>
      <p:bldP spid="34" grpId="0"/>
      <p:bldP spid="37" grpId="0"/>
      <p:bldP spid="75" grpId="0" animBg="1"/>
      <p:bldP spid="24" grpId="0" animBg="1"/>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6000"/>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smtClean="0">
                <a:solidFill>
                  <a:srgbClr val="C00000"/>
                </a:solidFill>
                <a:latin typeface="Candara" panose="020E0502030303020204" pitchFamily="34" charset="0"/>
              </a:rPr>
              <a:t>Thank you!</a:t>
            </a:r>
            <a:endParaRPr lang="en-US" sz="4400" b="1" dirty="0">
              <a:solidFill>
                <a:srgbClr val="C00000"/>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a:spLocks noChangeAspect="1"/>
          </p:cNvSpPr>
          <p:nvPr/>
        </p:nvSpPr>
        <p:spPr>
          <a:xfrm>
            <a:off x="477946" y="2050600"/>
            <a:ext cx="11919005" cy="1366709"/>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EE7A8B">
              <a:alpha val="28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Tree>
    <p:extLst>
      <p:ext uri="{BB962C8B-B14F-4D97-AF65-F5344CB8AC3E}">
        <p14:creationId xmlns:p14="http://schemas.microsoft.com/office/powerpoint/2010/main" val="365267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3341510" y="258228"/>
            <a:ext cx="6889417" cy="769441"/>
          </a:xfrm>
          <a:prstGeom prst="rect">
            <a:avLst/>
          </a:prstGeom>
          <a:noFill/>
        </p:spPr>
        <p:txBody>
          <a:bodyPr wrap="square" rtlCol="0">
            <a:spAutoFit/>
          </a:bodyPr>
          <a:lstStyle/>
          <a:p>
            <a:pPr algn="ctr"/>
            <a:r>
              <a:rPr lang="en-US" sz="4400" b="1" dirty="0" smtClean="0"/>
              <a:t>METHODOLOGY</a:t>
            </a:r>
            <a:endParaRPr lang="en-US" sz="4400" b="1" dirty="0">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18134652">
            <a:off x="3750479" y="1427176"/>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5566169">
            <a:off x="6593900" y="1116144"/>
            <a:ext cx="1453612" cy="2415521"/>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7407706">
            <a:off x="7086205" y="343405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837540" y="3816436"/>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     Pupils</a:t>
            </a:r>
          </a:p>
        </p:txBody>
      </p:sp>
      <p:sp>
        <p:nvSpPr>
          <p:cNvPr id="27" name="Freeform 26"/>
          <p:cNvSpPr/>
          <p:nvPr/>
        </p:nvSpPr>
        <p:spPr>
          <a:xfrm rot="14926064">
            <a:off x="3773824" y="357997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21367102">
            <a:off x="4235028" y="4083988"/>
            <a:ext cx="1243634" cy="1044102"/>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Parents</a:t>
            </a:r>
            <a:endParaRPr lang="en-US" dirty="0"/>
          </a:p>
        </p:txBody>
      </p:sp>
      <p:sp>
        <p:nvSpPr>
          <p:cNvPr id="33" name="TextBox 32"/>
          <p:cNvSpPr txBox="1"/>
          <p:nvPr/>
        </p:nvSpPr>
        <p:spPr>
          <a:xfrm>
            <a:off x="8847664" y="4884674"/>
            <a:ext cx="3200400" cy="1754326"/>
          </a:xfrm>
          <a:prstGeom prst="rect">
            <a:avLst/>
          </a:prstGeom>
          <a:noFill/>
        </p:spPr>
        <p:txBody>
          <a:bodyPr wrap="square" rtlCol="0">
            <a:spAutoFit/>
          </a:bodyPr>
          <a:lstStyle/>
          <a:p>
            <a:pPr lvl="1">
              <a:buNone/>
            </a:pPr>
            <a:r>
              <a:rPr lang="en-US" b="1" dirty="0" smtClean="0"/>
              <a:t>A widely used standardized instrument –Bully/ Victim Questionnaire  with students created by Prof. Dan </a:t>
            </a:r>
            <a:r>
              <a:rPr lang="en-US" b="1" dirty="0" err="1" smtClean="0"/>
              <a:t>Olweus</a:t>
            </a:r>
            <a:r>
              <a:rPr lang="en-US" b="1" dirty="0" smtClean="0"/>
              <a:t>.</a:t>
            </a:r>
          </a:p>
        </p:txBody>
      </p:sp>
      <p:sp>
        <p:nvSpPr>
          <p:cNvPr id="36" name="TextBox 35"/>
          <p:cNvSpPr txBox="1"/>
          <p:nvPr/>
        </p:nvSpPr>
        <p:spPr>
          <a:xfrm>
            <a:off x="340014" y="4494362"/>
            <a:ext cx="3200400" cy="1938992"/>
          </a:xfrm>
          <a:prstGeom prst="rect">
            <a:avLst/>
          </a:prstGeom>
          <a:noFill/>
        </p:spPr>
        <p:txBody>
          <a:bodyPr wrap="square" rtlCol="0">
            <a:spAutoFit/>
          </a:bodyPr>
          <a:lstStyle/>
          <a:p>
            <a:pPr marL="0" lvl="1"/>
            <a:r>
              <a:rPr lang="en-US" sz="2000" b="1" dirty="0" smtClean="0"/>
              <a:t>The questionnaire with closed questions for the parents, which measured their attitudes and beliefs towards bullying phenomenon.</a:t>
            </a:r>
          </a:p>
        </p:txBody>
      </p:sp>
      <p:sp>
        <p:nvSpPr>
          <p:cNvPr id="20" name="Rectangle 19"/>
          <p:cNvSpPr/>
          <p:nvPr/>
        </p:nvSpPr>
        <p:spPr>
          <a:xfrm>
            <a:off x="640212" y="1414186"/>
            <a:ext cx="3264355" cy="646331"/>
          </a:xfrm>
          <a:prstGeom prst="rect">
            <a:avLst/>
          </a:prstGeom>
        </p:spPr>
        <p:txBody>
          <a:bodyPr wrap="square">
            <a:spAutoFit/>
          </a:bodyPr>
          <a:lstStyle/>
          <a:p>
            <a:r>
              <a:rPr lang="en-US" b="1" dirty="0" smtClean="0"/>
              <a:t>The basic instruments: three questionnaires</a:t>
            </a:r>
          </a:p>
        </p:txBody>
      </p:sp>
      <p:sp>
        <p:nvSpPr>
          <p:cNvPr id="23" name="Freeform 22"/>
          <p:cNvSpPr/>
          <p:nvPr/>
        </p:nvSpPr>
        <p:spPr>
          <a:xfrm>
            <a:off x="4062787" y="2383693"/>
            <a:ext cx="1344785" cy="945662"/>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Quantitative study</a:t>
            </a:r>
            <a:endParaRPr lang="en-US" dirty="0">
              <a:solidFill>
                <a:schemeClr val="bg1"/>
              </a:solidFill>
              <a:latin typeface="Candara" panose="020E0502030303020204" pitchFamily="34" charset="0"/>
            </a:endParaRPr>
          </a:p>
        </p:txBody>
      </p:sp>
      <p:sp>
        <p:nvSpPr>
          <p:cNvPr id="25" name="TextBox 24"/>
          <p:cNvSpPr txBox="1"/>
          <p:nvPr/>
        </p:nvSpPr>
        <p:spPr>
          <a:xfrm>
            <a:off x="8536285" y="1711438"/>
            <a:ext cx="3200400" cy="2246769"/>
          </a:xfrm>
          <a:prstGeom prst="rect">
            <a:avLst/>
          </a:prstGeom>
          <a:noFill/>
        </p:spPr>
        <p:txBody>
          <a:bodyPr wrap="square" rtlCol="0">
            <a:spAutoFit/>
          </a:bodyPr>
          <a:lstStyle/>
          <a:p>
            <a:pPr marL="0" lvl="1"/>
            <a:r>
              <a:rPr lang="en-US" sz="2000" b="1" dirty="0" smtClean="0"/>
              <a:t>The questionnaire with closed questions which measures the attitudes and personal beliefs of teachers towards the bullying phenomenon and violent extremism</a:t>
            </a:r>
          </a:p>
        </p:txBody>
      </p:sp>
      <p:sp>
        <p:nvSpPr>
          <p:cNvPr id="29" name="Freeform 28"/>
          <p:cNvSpPr/>
          <p:nvPr/>
        </p:nvSpPr>
        <p:spPr>
          <a:xfrm>
            <a:off x="6285170" y="174818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Teachers</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1+#ppt_w/2"/>
                                          </p:val>
                                        </p:tav>
                                        <p:tav tm="100000">
                                          <p:val>
                                            <p:strVal val="#ppt_x"/>
                                          </p:val>
                                        </p:tav>
                                      </p:tavLst>
                                    </p:anim>
                                    <p:anim calcmode="lin" valueType="num">
                                      <p:cBhvr additive="base">
                                        <p:cTn id="3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0-#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8" grpId="0" animBg="1"/>
      <p:bldP spid="21" grpId="0" animBg="1"/>
      <p:bldP spid="22" grpId="0" animBg="1"/>
      <p:bldP spid="27" grpId="0" animBg="1"/>
      <p:bldP spid="28" grpId="0" animBg="1"/>
      <p:bldP spid="33" grpId="0"/>
      <p:bldP spid="36" grpId="0"/>
      <p:bldP spid="20" grpId="0"/>
      <p:bldP spid="23" grpId="0" animBg="1"/>
      <p:bldP spid="25"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5" name="Teardrop 44"/>
          <p:cNvSpPr/>
          <p:nvPr/>
        </p:nvSpPr>
        <p:spPr>
          <a:xfrm rot="2720395">
            <a:off x="9180773" y="969088"/>
            <a:ext cx="2492136" cy="2500525"/>
          </a:xfrm>
          <a:prstGeom prst="teardrop">
            <a:avLst/>
          </a:prstGeom>
          <a:solidFill>
            <a:schemeClr val="accent4">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4878278" y="1137828"/>
            <a:ext cx="2492136" cy="2500525"/>
          </a:xfrm>
          <a:prstGeom prst="teardrop">
            <a:avLst/>
          </a:prstGeom>
          <a:solidFill>
            <a:schemeClr val="accent1">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519093" y="841432"/>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54347" y="258228"/>
            <a:ext cx="9825487" cy="769441"/>
          </a:xfrm>
          <a:prstGeom prst="rect">
            <a:avLst/>
          </a:prstGeom>
          <a:noFill/>
        </p:spPr>
        <p:txBody>
          <a:bodyPr wrap="square" rtlCol="0">
            <a:spAutoFit/>
          </a:bodyPr>
          <a:lstStyle/>
          <a:p>
            <a:pPr algn="ctr"/>
            <a:r>
              <a:rPr lang="en-US" sz="4400" b="1" dirty="0" smtClean="0"/>
              <a:t>Reliability and Validity</a:t>
            </a:r>
            <a:endParaRPr lang="en-US" b="1" dirty="0">
              <a:latin typeface="Candara" panose="020E0502030303020204" pitchFamily="34" charset="0"/>
            </a:endParaRPr>
          </a:p>
        </p:txBody>
      </p:sp>
      <p:sp>
        <p:nvSpPr>
          <p:cNvPr id="26" name="TextBox 25"/>
          <p:cNvSpPr txBox="1"/>
          <p:nvPr/>
        </p:nvSpPr>
        <p:spPr>
          <a:xfrm>
            <a:off x="359216" y="3347357"/>
            <a:ext cx="3412684" cy="2677656"/>
          </a:xfrm>
          <a:prstGeom prst="rect">
            <a:avLst/>
          </a:prstGeom>
          <a:noFill/>
        </p:spPr>
        <p:txBody>
          <a:bodyPr wrap="square" rtlCol="0">
            <a:spAutoFit/>
          </a:bodyPr>
          <a:lstStyle/>
          <a:p>
            <a:pPr algn="ctr"/>
            <a:r>
              <a:rPr lang="en-US" sz="2400" b="1" dirty="0" smtClean="0"/>
              <a:t>The questionnaires were subjected to two-way translation. Then they underwent a pilot test before we undergo psychometric testing on attributes.</a:t>
            </a:r>
          </a:p>
        </p:txBody>
      </p:sp>
      <p:sp>
        <p:nvSpPr>
          <p:cNvPr id="27" name="TextBox 26"/>
          <p:cNvSpPr txBox="1"/>
          <p:nvPr/>
        </p:nvSpPr>
        <p:spPr>
          <a:xfrm>
            <a:off x="4344869" y="3665131"/>
            <a:ext cx="3443860" cy="3046988"/>
          </a:xfrm>
          <a:prstGeom prst="rect">
            <a:avLst/>
          </a:prstGeom>
          <a:noFill/>
        </p:spPr>
        <p:txBody>
          <a:bodyPr wrap="square" rtlCol="0">
            <a:spAutoFit/>
          </a:bodyPr>
          <a:lstStyle/>
          <a:p>
            <a:pPr algn="ctr"/>
            <a:r>
              <a:rPr lang="en-US" sz="2400" b="1" dirty="0" smtClean="0"/>
              <a:t>The test-retest reliability coefficient of Pierson resulted (Pearson) r = 0.78 in the case of being victims and r = 0.77 in the case of being the aggressor. (N = 40, for a 7-day period)</a:t>
            </a:r>
            <a:endParaRPr lang="sq-AL" sz="2400" b="1" dirty="0" smtClean="0">
              <a:cs typeface="Arial" pitchFamily="34" charset="0"/>
            </a:endParaRPr>
          </a:p>
        </p:txBody>
      </p:sp>
      <p:sp>
        <p:nvSpPr>
          <p:cNvPr id="28" name="TextBox 27"/>
          <p:cNvSpPr txBox="1"/>
          <p:nvPr/>
        </p:nvSpPr>
        <p:spPr>
          <a:xfrm>
            <a:off x="8556171" y="3526972"/>
            <a:ext cx="3635829" cy="1938992"/>
          </a:xfrm>
          <a:prstGeom prst="rect">
            <a:avLst/>
          </a:prstGeom>
          <a:noFill/>
        </p:spPr>
        <p:txBody>
          <a:bodyPr wrap="square" rtlCol="0">
            <a:spAutoFit/>
          </a:bodyPr>
          <a:lstStyle/>
          <a:p>
            <a:pPr algn="ctr"/>
            <a:r>
              <a:rPr lang="en-US" sz="2400" b="1" dirty="0" smtClean="0"/>
              <a:t>Alpha of Cronbach 0.71, in case of questions about being a victim, and 0.75 in case of questions about being the aggressor.</a:t>
            </a:r>
            <a:endParaRPr lang="en-US" sz="2400" b="1" dirty="0"/>
          </a:p>
        </p:txBody>
      </p:sp>
      <p:pic>
        <p:nvPicPr>
          <p:cNvPr id="81922" name="Picture 2" descr="Related image"/>
          <p:cNvPicPr>
            <a:picLocks noChangeAspect="1" noChangeArrowheads="1"/>
          </p:cNvPicPr>
          <p:nvPr/>
        </p:nvPicPr>
        <p:blipFill>
          <a:blip r:embed="rId2" cstate="print"/>
          <a:srcRect/>
          <a:stretch>
            <a:fillRect/>
          </a:stretch>
        </p:blipFill>
        <p:spPr bwMode="auto">
          <a:xfrm>
            <a:off x="1340318" y="1694636"/>
            <a:ext cx="945197" cy="945198"/>
          </a:xfrm>
          <a:prstGeom prst="rect">
            <a:avLst/>
          </a:prstGeom>
          <a:noFill/>
        </p:spPr>
      </p:pic>
      <p:pic>
        <p:nvPicPr>
          <p:cNvPr id="81924" name="Picture 4" descr="Image result for symbol with coefficient person"/>
          <p:cNvPicPr>
            <a:picLocks noChangeAspect="1" noChangeArrowheads="1"/>
          </p:cNvPicPr>
          <p:nvPr/>
        </p:nvPicPr>
        <p:blipFill>
          <a:blip r:embed="rId3" cstate="print"/>
          <a:srcRect/>
          <a:stretch>
            <a:fillRect/>
          </a:stretch>
        </p:blipFill>
        <p:spPr bwMode="auto">
          <a:xfrm>
            <a:off x="5383033" y="2057547"/>
            <a:ext cx="1302799" cy="868533"/>
          </a:xfrm>
          <a:prstGeom prst="rect">
            <a:avLst/>
          </a:prstGeom>
          <a:noFill/>
        </p:spPr>
      </p:pic>
      <p:pic>
        <p:nvPicPr>
          <p:cNvPr id="81926" name="Picture 6" descr="Image result for symbol with alpha de cronbach"/>
          <p:cNvPicPr>
            <a:picLocks noChangeAspect="1" noChangeArrowheads="1"/>
          </p:cNvPicPr>
          <p:nvPr/>
        </p:nvPicPr>
        <p:blipFill>
          <a:blip r:embed="rId4" cstate="print"/>
          <a:srcRect/>
          <a:stretch>
            <a:fillRect/>
          </a:stretch>
        </p:blipFill>
        <p:spPr bwMode="auto">
          <a:xfrm>
            <a:off x="9675191" y="2091193"/>
            <a:ext cx="1273756" cy="644055"/>
          </a:xfrm>
          <a:prstGeom prst="rect">
            <a:avLst/>
          </a:prstGeom>
          <a:noFill/>
        </p:spPr>
      </p:pic>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up)">
                                      <p:cBhvr>
                                        <p:cTn id="29" dur="500"/>
                                        <p:tgtEl>
                                          <p:spTgt spid="27"/>
                                        </p:tgtEl>
                                      </p:cBhvr>
                                    </p:animEffect>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anim calcmode="lin" valueType="num">
                                      <p:cBhvr>
                                        <p:cTn id="35" dur="500" fill="hold"/>
                                        <p:tgtEl>
                                          <p:spTgt spid="45"/>
                                        </p:tgtEl>
                                        <p:attrNameLst>
                                          <p:attrName>style.rotation</p:attrName>
                                        </p:attrNameLst>
                                      </p:cBhvr>
                                      <p:tavLst>
                                        <p:tav tm="0">
                                          <p:val>
                                            <p:fltVal val="360"/>
                                          </p:val>
                                        </p:tav>
                                        <p:tav tm="100000">
                                          <p:val>
                                            <p:fltVal val="0"/>
                                          </p:val>
                                        </p:tav>
                                      </p:tavLst>
                                    </p:anim>
                                    <p:animEffect transition="in" filter="fade">
                                      <p:cBhvr>
                                        <p:cTn id="36" dur="500"/>
                                        <p:tgtEl>
                                          <p:spTgt spid="45"/>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11" grpId="0" animBg="1"/>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408119" y="4451943"/>
            <a:ext cx="3016390" cy="1323439"/>
          </a:xfrm>
          <a:prstGeom prst="rect">
            <a:avLst/>
          </a:prstGeom>
          <a:noFill/>
        </p:spPr>
        <p:txBody>
          <a:bodyPr wrap="square" rtlCol="0">
            <a:spAutoFit/>
          </a:bodyPr>
          <a:lstStyle/>
          <a:p>
            <a:pPr algn="ctr" defTabSz="1219170">
              <a:spcBef>
                <a:spcPct val="20000"/>
              </a:spcBef>
              <a:defRPr/>
            </a:pPr>
            <a:r>
              <a:rPr lang="en-US" sz="2000" dirty="0" smtClean="0"/>
              <a:t>Initially a random sample of 144 schools were selected based on the criteria's mentioned above</a:t>
            </a:r>
            <a:endParaRPr lang="en-US" sz="2000" dirty="0">
              <a:latin typeface="Candara" panose="020E0502030303020204" pitchFamily="34" charset="0"/>
            </a:endParaRPr>
          </a:p>
        </p:txBody>
      </p:sp>
      <p:sp>
        <p:nvSpPr>
          <p:cNvPr id="54" name="TextBox 53"/>
          <p:cNvSpPr txBox="1"/>
          <p:nvPr/>
        </p:nvSpPr>
        <p:spPr>
          <a:xfrm>
            <a:off x="220139" y="777475"/>
            <a:ext cx="2885668" cy="3170099"/>
          </a:xfrm>
          <a:prstGeom prst="rect">
            <a:avLst/>
          </a:prstGeom>
          <a:noFill/>
        </p:spPr>
        <p:txBody>
          <a:bodyPr wrap="square" rtlCol="0">
            <a:spAutoFit/>
          </a:bodyPr>
          <a:lstStyle/>
          <a:p>
            <a:pPr lvl="1">
              <a:buFont typeface="Arial" pitchFamily="34" charset="0"/>
              <a:buChar char="•"/>
            </a:pPr>
            <a:r>
              <a:rPr lang="en-US" sz="2000" i="1" dirty="0" smtClean="0"/>
              <a:t>Geographical, </a:t>
            </a:r>
          </a:p>
          <a:p>
            <a:pPr lvl="1">
              <a:buFont typeface="Arial" pitchFamily="34" charset="0"/>
              <a:buChar char="•"/>
            </a:pPr>
            <a:r>
              <a:rPr lang="en-US" sz="2000" i="1" dirty="0" smtClean="0"/>
              <a:t>urban/rural, </a:t>
            </a:r>
            <a:endParaRPr lang="en-US" sz="2000" dirty="0" smtClean="0"/>
          </a:p>
          <a:p>
            <a:pPr lvl="1">
              <a:buFont typeface="Arial" pitchFamily="34" charset="0"/>
              <a:buChar char="•"/>
            </a:pPr>
            <a:r>
              <a:rPr lang="en-US" sz="2000" i="1" dirty="0" smtClean="0"/>
              <a:t>Size of schools, </a:t>
            </a:r>
            <a:endParaRPr lang="en-US" sz="2000" dirty="0" smtClean="0"/>
          </a:p>
          <a:p>
            <a:pPr lvl="1">
              <a:buFont typeface="Arial" pitchFamily="34" charset="0"/>
              <a:buChar char="•"/>
            </a:pPr>
            <a:r>
              <a:rPr lang="en-US" sz="2000" i="1" dirty="0" smtClean="0"/>
              <a:t>Type of school, public/private school.</a:t>
            </a:r>
          </a:p>
          <a:p>
            <a:pPr lvl="1">
              <a:buFont typeface="Arial" pitchFamily="34" charset="0"/>
              <a:buChar char="•"/>
            </a:pPr>
            <a:r>
              <a:rPr lang="en-US" sz="2000" i="1" dirty="0" smtClean="0"/>
              <a:t>Primary (4 grade)/secondary/upper secondary</a:t>
            </a:r>
          </a:p>
          <a:p>
            <a:pPr lvl="1">
              <a:buFont typeface="Arial" pitchFamily="34" charset="0"/>
              <a:buChar char="•"/>
            </a:pPr>
            <a:r>
              <a:rPr lang="en-US" sz="2000" i="1" dirty="0" smtClean="0"/>
              <a:t>General gymnasium/VET</a:t>
            </a:r>
            <a:endParaRPr lang="en-US" sz="2000" dirty="0"/>
          </a:p>
        </p:txBody>
      </p:sp>
      <p:sp>
        <p:nvSpPr>
          <p:cNvPr id="55" name="TextBox 54"/>
          <p:cNvSpPr txBox="1"/>
          <p:nvPr/>
        </p:nvSpPr>
        <p:spPr>
          <a:xfrm>
            <a:off x="8765600" y="4199695"/>
            <a:ext cx="2743200" cy="1938992"/>
          </a:xfrm>
          <a:prstGeom prst="rect">
            <a:avLst/>
          </a:prstGeom>
          <a:noFill/>
        </p:spPr>
        <p:txBody>
          <a:bodyPr wrap="square" rtlCol="0">
            <a:spAutoFit/>
          </a:bodyPr>
          <a:lstStyle/>
          <a:p>
            <a:r>
              <a:rPr lang="en-US" sz="2000" dirty="0" smtClean="0"/>
              <a:t>The questionnaire items were asked of </a:t>
            </a:r>
            <a:r>
              <a:rPr lang="sq-AL" sz="2000" dirty="0" smtClean="0"/>
              <a:t>the </a:t>
            </a:r>
            <a:r>
              <a:rPr lang="en-US" sz="2000" dirty="0" smtClean="0"/>
              <a:t>students in grades four through twelve in all twelve regions of Albania.</a:t>
            </a:r>
          </a:p>
        </p:txBody>
      </p:sp>
      <p:sp>
        <p:nvSpPr>
          <p:cNvPr id="56" name="TextBox 55"/>
          <p:cNvSpPr txBox="1"/>
          <p:nvPr/>
        </p:nvSpPr>
        <p:spPr>
          <a:xfrm>
            <a:off x="9093323" y="2591402"/>
            <a:ext cx="3098677" cy="1323439"/>
          </a:xfrm>
          <a:prstGeom prst="rect">
            <a:avLst/>
          </a:prstGeom>
          <a:noFill/>
        </p:spPr>
        <p:txBody>
          <a:bodyPr wrap="square" rtlCol="0">
            <a:spAutoFit/>
          </a:bodyPr>
          <a:lstStyle/>
          <a:p>
            <a:r>
              <a:rPr lang="en-US" sz="2000" dirty="0" smtClean="0"/>
              <a:t>Than the random sample method was used to select the students, teachers and parents form each school.</a:t>
            </a:r>
          </a:p>
        </p:txBody>
      </p:sp>
      <p:sp>
        <p:nvSpPr>
          <p:cNvPr id="57" name="TextBox 56"/>
          <p:cNvSpPr txBox="1"/>
          <p:nvPr/>
        </p:nvSpPr>
        <p:spPr>
          <a:xfrm>
            <a:off x="6620807" y="1264257"/>
            <a:ext cx="5571193" cy="769441"/>
          </a:xfrm>
          <a:prstGeom prst="rect">
            <a:avLst/>
          </a:prstGeom>
          <a:noFill/>
        </p:spPr>
        <p:txBody>
          <a:bodyPr wrap="square" rtlCol="0">
            <a:spAutoFit/>
          </a:bodyPr>
          <a:lstStyle/>
          <a:p>
            <a:pPr defTabSz="1219170">
              <a:spcBef>
                <a:spcPct val="20000"/>
              </a:spcBef>
              <a:defRPr/>
            </a:pPr>
            <a:endParaRPr lang="en-US" sz="2000" dirty="0" smtClean="0"/>
          </a:p>
          <a:p>
            <a:pPr defTabSz="1219170">
              <a:spcBef>
                <a:spcPct val="20000"/>
              </a:spcBef>
              <a:defRPr/>
            </a:pPr>
            <a:endParaRPr lang="en-US" sz="2000" dirty="0">
              <a:latin typeface="Candara" panose="020E0502030303020204" pitchFamily="34" charset="0"/>
            </a:endParaRPr>
          </a:p>
        </p:txBody>
      </p:sp>
      <p:sp>
        <p:nvSpPr>
          <p:cNvPr id="41" name="Title 1"/>
          <p:cNvSpPr>
            <a:spLocks noGrp="1"/>
          </p:cNvSpPr>
          <p:nvPr>
            <p:ph type="title"/>
          </p:nvPr>
        </p:nvSpPr>
        <p:spPr>
          <a:xfrm>
            <a:off x="1582751" y="391639"/>
            <a:ext cx="7886700" cy="548640"/>
          </a:xfrm>
        </p:spPr>
        <p:txBody>
          <a:bodyPr>
            <a:normAutofit/>
          </a:bodyPr>
          <a:lstStyle/>
          <a:p>
            <a:pPr algn="ctr"/>
            <a:r>
              <a:rPr lang="en-US" dirty="0" smtClean="0">
                <a:solidFill>
                  <a:schemeClr val="tx1"/>
                </a:solidFill>
              </a:rPr>
              <a:t>THE SAMPLE SIZE</a:t>
            </a:r>
            <a:endParaRPr lang="en-US" dirty="0">
              <a:solidFill>
                <a:schemeClr val="tx1"/>
              </a:solidFill>
            </a:endParaRPr>
          </a:p>
        </p:txBody>
      </p:sp>
      <p:sp>
        <p:nvSpPr>
          <p:cNvPr id="40" name="Rectangle 39"/>
          <p:cNvSpPr/>
          <p:nvPr/>
        </p:nvSpPr>
        <p:spPr>
          <a:xfrm>
            <a:off x="7662041" y="1284972"/>
            <a:ext cx="4214047" cy="646331"/>
          </a:xfrm>
          <a:prstGeom prst="rect">
            <a:avLst/>
          </a:prstGeom>
        </p:spPr>
        <p:txBody>
          <a:bodyPr wrap="square">
            <a:spAutoFit/>
          </a:bodyPr>
          <a:lstStyle/>
          <a:p>
            <a:pPr lvl="0"/>
            <a:r>
              <a:rPr lang="en-US" dirty="0" smtClean="0">
                <a:solidFill>
                  <a:prstClr val="black"/>
                </a:solidFill>
              </a:rPr>
              <a:t>The technique of stratified sampling procedure was used </a:t>
            </a:r>
            <a:endParaRPr lang="en-US" dirty="0">
              <a:solidFill>
                <a:prstClr val="black"/>
              </a:solidFill>
            </a:endParaRPr>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18" presetClass="entr" presetSubtype="9"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up)">
                                      <p:cBhvr>
                                        <p:cTn id="22" dur="500"/>
                                        <p:tgtEl>
                                          <p:spTgt spid="53"/>
                                        </p:tgtEl>
                                      </p:cBhvr>
                                    </p:animEffect>
                                  </p:childTnLst>
                                </p:cTn>
                              </p:par>
                            </p:childTnLst>
                          </p:cTn>
                        </p:par>
                        <p:par>
                          <p:cTn id="23" fill="hold">
                            <p:stCondLst>
                              <p:cond delay="500"/>
                            </p:stCondLst>
                            <p:childTnLst>
                              <p:par>
                                <p:cTn id="24" presetID="18" presetClass="entr" presetSubtype="3"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500"/>
                                        <p:tgtEl>
                                          <p:spTgt spid="10"/>
                                        </p:tgtEl>
                                      </p:cBhvr>
                                    </p:animEffect>
                                  </p:childTnLst>
                                </p:cTn>
                              </p:par>
                            </p:childTnLst>
                          </p:cTn>
                        </p:par>
                        <p:par>
                          <p:cTn id="27" fill="hold">
                            <p:stCondLst>
                              <p:cond delay="1000"/>
                            </p:stCondLst>
                            <p:childTnLst>
                              <p:par>
                                <p:cTn id="28" presetID="18" presetClass="entr" presetSubtype="9"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upLeft)">
                                      <p:cBhvr>
                                        <p:cTn id="30" dur="500"/>
                                        <p:tgtEl>
                                          <p:spTgt spid="21"/>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up)">
                                      <p:cBhvr>
                                        <p:cTn id="41" dur="500"/>
                                        <p:tgtEl>
                                          <p:spTgt spid="54"/>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nodePh="1">
                                  <p:stCondLst>
                                    <p:cond delay="0"/>
                                  </p:stCondLst>
                                  <p:endCondLst>
                                    <p:cond evt="begin" delay="0">
                                      <p:tn val="54"/>
                                    </p:cond>
                                  </p:end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par>
                          <p:cTn id="57" fill="hold">
                            <p:stCondLst>
                              <p:cond delay="500"/>
                            </p:stCondLst>
                            <p:childTnLst>
                              <p:par>
                                <p:cTn id="58" presetID="18" presetClass="entr" presetSubtype="9"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strips(upLeft)">
                                      <p:cBhvr>
                                        <p:cTn id="60" dur="500"/>
                                        <p:tgtEl>
                                          <p:spTgt spid="13"/>
                                        </p:tgtEl>
                                      </p:cBhvr>
                                    </p:animEffect>
                                  </p:childTnLst>
                                </p:cTn>
                              </p:par>
                            </p:childTnLst>
                          </p:cTn>
                        </p:par>
                        <p:par>
                          <p:cTn id="61" fill="hold">
                            <p:stCondLst>
                              <p:cond delay="1000"/>
                            </p:stCondLst>
                            <p:childTnLst>
                              <p:par>
                                <p:cTn id="62" presetID="18" presetClass="entr" presetSubtype="3"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15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up)">
                                      <p:cBhvr>
                                        <p:cTn id="75" dur="500"/>
                                        <p:tgtEl>
                                          <p:spTgt spid="56"/>
                                        </p:tgtEl>
                                      </p:cBhvr>
                                    </p:animEffect>
                                  </p:childTnLst>
                                </p:cTn>
                              </p:par>
                            </p:childTnLst>
                          </p:cTn>
                        </p:par>
                        <p:par>
                          <p:cTn id="76" fill="hold">
                            <p:stCondLst>
                              <p:cond delay="500"/>
                            </p:stCondLst>
                            <p:childTnLst>
                              <p:par>
                                <p:cTn id="77" presetID="18" presetClass="entr" presetSubtype="9"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strips(upLeft)">
                                      <p:cBhvr>
                                        <p:cTn id="79" dur="500"/>
                                        <p:tgtEl>
                                          <p:spTgt spid="4"/>
                                        </p:tgtEl>
                                      </p:cBhvr>
                                    </p:animEffect>
                                  </p:childTnLst>
                                </p:cTn>
                              </p:par>
                            </p:childTnLst>
                          </p:cTn>
                        </p:par>
                        <p:par>
                          <p:cTn id="80" fill="hold">
                            <p:stCondLst>
                              <p:cond delay="1000"/>
                            </p:stCondLst>
                            <p:childTnLst>
                              <p:par>
                                <p:cTn id="81" presetID="18" presetClass="entr" presetSubtype="3"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strips(upRight)">
                                      <p:cBhvr>
                                        <p:cTn id="83" dur="500"/>
                                        <p:tgtEl>
                                          <p:spTgt spid="19"/>
                                        </p:tgtEl>
                                      </p:cBhvr>
                                    </p:animEffect>
                                  </p:childTnLst>
                                </p:cTn>
                              </p:par>
                            </p:childTnLst>
                          </p:cTn>
                        </p:par>
                        <p:par>
                          <p:cTn id="84" fill="hold">
                            <p:stCondLst>
                              <p:cond delay="150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up)">
                                      <p:cBhvr>
                                        <p:cTn id="9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3" name="Group 43"/>
          <p:cNvGrpSpPr>
            <a:grpSpLocks noChangeAspect="1"/>
          </p:cNvGrpSpPr>
          <p:nvPr/>
        </p:nvGrpSpPr>
        <p:grpSpPr>
          <a:xfrm>
            <a:off x="6320490" y="1811064"/>
            <a:ext cx="2377444" cy="2377440"/>
            <a:chOff x="953424" y="1486519"/>
            <a:chExt cx="2228412" cy="2228408"/>
          </a:xfrm>
          <a:solidFill>
            <a:schemeClr val="accent4">
              <a:lumMod val="75000"/>
            </a:schemeClr>
          </a:solidFill>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 name="Group 46"/>
          <p:cNvGrpSpPr>
            <a:grpSpLocks noChangeAspect="1"/>
          </p:cNvGrpSpPr>
          <p:nvPr/>
        </p:nvGrpSpPr>
        <p:grpSpPr>
          <a:xfrm>
            <a:off x="9294712" y="2445357"/>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 name="Group 50"/>
          <p:cNvGrpSpPr>
            <a:grpSpLocks noChangeAspect="1"/>
          </p:cNvGrpSpPr>
          <p:nvPr/>
        </p:nvGrpSpPr>
        <p:grpSpPr>
          <a:xfrm>
            <a:off x="2954216" y="2117970"/>
            <a:ext cx="2758830" cy="2432624"/>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0" y="4303455"/>
            <a:ext cx="2993873" cy="2062103"/>
          </a:xfrm>
          <a:prstGeom prst="rect">
            <a:avLst/>
          </a:prstGeom>
          <a:noFill/>
        </p:spPr>
        <p:txBody>
          <a:bodyPr wrap="square" rtlCol="0">
            <a:spAutoFit/>
          </a:bodyPr>
          <a:lstStyle/>
          <a:p>
            <a:pPr algn="ctr"/>
            <a:r>
              <a:rPr lang="en-US" sz="3200" dirty="0" smtClean="0"/>
              <a:t>7% of schools in national range were selected</a:t>
            </a:r>
            <a:r>
              <a:rPr lang="sq-AL" sz="3200" dirty="0" smtClean="0"/>
              <a:t>: 141</a:t>
            </a:r>
          </a:p>
        </p:txBody>
      </p:sp>
      <p:sp>
        <p:nvSpPr>
          <p:cNvPr id="68" name="TextBox 67"/>
          <p:cNvSpPr txBox="1"/>
          <p:nvPr/>
        </p:nvSpPr>
        <p:spPr>
          <a:xfrm>
            <a:off x="9219038" y="4592042"/>
            <a:ext cx="2743200" cy="1077218"/>
          </a:xfrm>
          <a:prstGeom prst="rect">
            <a:avLst/>
          </a:prstGeom>
          <a:noFill/>
        </p:spPr>
        <p:txBody>
          <a:bodyPr wrap="square" rtlCol="0">
            <a:spAutoFit/>
          </a:bodyPr>
          <a:lstStyle/>
          <a:p>
            <a:pPr algn="ctr"/>
            <a:r>
              <a:rPr lang="en-US" sz="3200" dirty="0" smtClean="0"/>
              <a:t>Confidence interval</a:t>
            </a:r>
            <a:r>
              <a:rPr lang="sq-AL" sz="3200" dirty="0" smtClean="0"/>
              <a:t>: 4</a:t>
            </a:r>
            <a:endParaRPr lang="sq-AL" sz="3200" dirty="0"/>
          </a:p>
        </p:txBody>
      </p:sp>
      <p:sp>
        <p:nvSpPr>
          <p:cNvPr id="69" name="TextBox 68"/>
          <p:cNvSpPr txBox="1"/>
          <p:nvPr/>
        </p:nvSpPr>
        <p:spPr>
          <a:xfrm>
            <a:off x="6304843" y="4638934"/>
            <a:ext cx="2743200" cy="1077218"/>
          </a:xfrm>
          <a:prstGeom prst="rect">
            <a:avLst/>
          </a:prstGeom>
          <a:noFill/>
        </p:spPr>
        <p:txBody>
          <a:bodyPr wrap="square" rtlCol="0">
            <a:spAutoFit/>
          </a:bodyPr>
          <a:lstStyle/>
          <a:p>
            <a:pPr algn="ctr"/>
            <a:r>
              <a:rPr lang="en-US" sz="3200" dirty="0" smtClean="0"/>
              <a:t>Confidence level</a:t>
            </a:r>
            <a:r>
              <a:rPr lang="sq-AL" sz="3200" dirty="0" smtClean="0"/>
              <a:t>: 95%</a:t>
            </a:r>
          </a:p>
        </p:txBody>
      </p:sp>
      <p:sp>
        <p:nvSpPr>
          <p:cNvPr id="70" name="TextBox 69"/>
          <p:cNvSpPr txBox="1"/>
          <p:nvPr/>
        </p:nvSpPr>
        <p:spPr>
          <a:xfrm>
            <a:off x="3270751" y="4787509"/>
            <a:ext cx="2743200" cy="1077218"/>
          </a:xfrm>
          <a:prstGeom prst="rect">
            <a:avLst/>
          </a:prstGeom>
          <a:noFill/>
        </p:spPr>
        <p:txBody>
          <a:bodyPr wrap="square" rtlCol="0">
            <a:spAutoFit/>
          </a:bodyPr>
          <a:lstStyle/>
          <a:p>
            <a:pPr algn="ctr"/>
            <a:r>
              <a:rPr lang="en-US" sz="3200" dirty="0" smtClean="0"/>
              <a:t>12 regions of the country</a:t>
            </a:r>
            <a:endParaRPr lang="sq-AL" sz="3200" dirty="0" smtClean="0"/>
          </a:p>
        </p:txBody>
      </p:sp>
      <p:sp>
        <p:nvSpPr>
          <p:cNvPr id="88" name="TextBox 87"/>
          <p:cNvSpPr txBox="1"/>
          <p:nvPr/>
        </p:nvSpPr>
        <p:spPr>
          <a:xfrm>
            <a:off x="2182484" y="534260"/>
            <a:ext cx="8091576" cy="769441"/>
          </a:xfrm>
          <a:prstGeom prst="rect">
            <a:avLst/>
          </a:prstGeom>
          <a:noFill/>
        </p:spPr>
        <p:txBody>
          <a:bodyPr wrap="square" rtlCol="0">
            <a:spAutoFit/>
          </a:bodyPr>
          <a:lstStyle/>
          <a:p>
            <a:pPr algn="ctr"/>
            <a:r>
              <a:rPr lang="en-US" sz="4400" b="1" dirty="0" smtClean="0"/>
              <a:t>THE SAMPLE FEATURES</a:t>
            </a:r>
            <a:endParaRPr lang="en-US" sz="4400" b="1" dirty="0">
              <a:latin typeface="Candara" panose="020E0502030303020204" pitchFamily="34" charset="0"/>
            </a:endParaRPr>
          </a:p>
        </p:txBody>
      </p:sp>
      <p:pic>
        <p:nvPicPr>
          <p:cNvPr id="79874" name="Picture 2" descr="Related image"/>
          <p:cNvPicPr>
            <a:picLocks noChangeAspect="1" noChangeArrowheads="1"/>
          </p:cNvPicPr>
          <p:nvPr/>
        </p:nvPicPr>
        <p:blipFill>
          <a:blip r:embed="rId3" cstate="print"/>
          <a:srcRect/>
          <a:stretch>
            <a:fillRect/>
          </a:stretch>
        </p:blipFill>
        <p:spPr bwMode="auto">
          <a:xfrm>
            <a:off x="1085607" y="2680677"/>
            <a:ext cx="997570" cy="617415"/>
          </a:xfrm>
          <a:prstGeom prst="rect">
            <a:avLst/>
          </a:prstGeom>
          <a:noFill/>
        </p:spPr>
      </p:pic>
      <p:pic>
        <p:nvPicPr>
          <p:cNvPr id="79876" name="Picture 4" descr="Image result for symbol with albania map"/>
          <p:cNvPicPr>
            <a:picLocks noChangeAspect="1" noChangeArrowheads="1"/>
          </p:cNvPicPr>
          <p:nvPr/>
        </p:nvPicPr>
        <p:blipFill>
          <a:blip r:embed="rId4" cstate="print"/>
          <a:srcRect/>
          <a:stretch>
            <a:fillRect/>
          </a:stretch>
        </p:blipFill>
        <p:spPr bwMode="auto">
          <a:xfrm>
            <a:off x="3860506" y="2822738"/>
            <a:ext cx="899064" cy="975539"/>
          </a:xfrm>
          <a:prstGeom prst="rect">
            <a:avLst/>
          </a:prstGeom>
          <a:noFill/>
        </p:spPr>
      </p:pic>
      <p:pic>
        <p:nvPicPr>
          <p:cNvPr id="79878" name="Picture 6" descr="Image result for symbol with confidence interval"/>
          <p:cNvPicPr>
            <a:picLocks noChangeAspect="1" noChangeArrowheads="1"/>
          </p:cNvPicPr>
          <p:nvPr/>
        </p:nvPicPr>
        <p:blipFill>
          <a:blip r:embed="rId5" cstate="print"/>
          <a:srcRect/>
          <a:stretch>
            <a:fillRect/>
          </a:stretch>
        </p:blipFill>
        <p:spPr bwMode="auto">
          <a:xfrm>
            <a:off x="6916615" y="2665046"/>
            <a:ext cx="1055077" cy="593968"/>
          </a:xfrm>
          <a:prstGeom prst="rect">
            <a:avLst/>
          </a:prstGeom>
          <a:noFill/>
        </p:spPr>
      </p:pic>
      <p:pic>
        <p:nvPicPr>
          <p:cNvPr id="79880" name="Picture 8" descr="Image result for symbol with confidence interval"/>
          <p:cNvPicPr>
            <a:picLocks noChangeAspect="1" noChangeArrowheads="1"/>
          </p:cNvPicPr>
          <p:nvPr/>
        </p:nvPicPr>
        <p:blipFill>
          <a:blip r:embed="rId6" cstate="print"/>
          <a:srcRect/>
          <a:stretch>
            <a:fillRect/>
          </a:stretch>
        </p:blipFill>
        <p:spPr bwMode="auto">
          <a:xfrm>
            <a:off x="9726192" y="3087119"/>
            <a:ext cx="790917" cy="494323"/>
          </a:xfrm>
          <a:prstGeom prst="rect">
            <a:avLst/>
          </a:prstGeom>
          <a:noFill/>
        </p:spPr>
      </p:pic>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style.rotation</p:attrName>
                                        </p:attrNameLst>
                                      </p:cBhvr>
                                      <p:tavLst>
                                        <p:tav tm="0">
                                          <p:val>
                                            <p:fltVal val="720"/>
                                          </p:val>
                                        </p:tav>
                                        <p:tav tm="100000">
                                          <p:val>
                                            <p:fltVal val="0"/>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 calcmode="lin" valueType="num">
                                      <p:cBhvr>
                                        <p:cTn id="23"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5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000"/>
                                        <p:tgtEl>
                                          <p:spTgt spid="3"/>
                                        </p:tgtEl>
                                      </p:cBhvr>
                                    </p:animEffect>
                                    <p:anim calcmode="lin" valueType="num">
                                      <p:cBhvr>
                                        <p:cTn id="34" dur="2000" fill="hold"/>
                                        <p:tgtEl>
                                          <p:spTgt spid="3"/>
                                        </p:tgtEl>
                                        <p:attrNameLst>
                                          <p:attrName>style.rotation</p:attrName>
                                        </p:attrNameLst>
                                      </p:cBhvr>
                                      <p:tavLst>
                                        <p:tav tm="0">
                                          <p:val>
                                            <p:fltVal val="720"/>
                                          </p:val>
                                        </p:tav>
                                        <p:tav tm="100000">
                                          <p:val>
                                            <p:fltVal val="0"/>
                                          </p:val>
                                        </p:tav>
                                      </p:tavLst>
                                    </p:anim>
                                    <p:anim calcmode="lin" valueType="num">
                                      <p:cBhvr>
                                        <p:cTn id="35" dur="2000" fill="hold"/>
                                        <p:tgtEl>
                                          <p:spTgt spid="3"/>
                                        </p:tgtEl>
                                        <p:attrNameLst>
                                          <p:attrName>ppt_h</p:attrName>
                                        </p:attrNameLst>
                                      </p:cBhvr>
                                      <p:tavLst>
                                        <p:tav tm="0">
                                          <p:val>
                                            <p:fltVal val="0"/>
                                          </p:val>
                                        </p:tav>
                                        <p:tav tm="100000">
                                          <p:val>
                                            <p:strVal val="#ppt_h"/>
                                          </p:val>
                                        </p:tav>
                                      </p:tavLst>
                                    </p:anim>
                                    <p:anim calcmode="lin" valueType="num">
                                      <p:cBhvr>
                                        <p:cTn id="36" dur="2000" fill="hold"/>
                                        <p:tgtEl>
                                          <p:spTgt spid="3"/>
                                        </p:tgtEl>
                                        <p:attrNameLst>
                                          <p:attrName>ppt_w</p:attrName>
                                        </p:attrNameLst>
                                      </p:cBhvr>
                                      <p:tavLst>
                                        <p:tav tm="0">
                                          <p:val>
                                            <p:fltVal val="0"/>
                                          </p:val>
                                        </p:tav>
                                        <p:tav tm="100000">
                                          <p:val>
                                            <p:strVal val="#ppt_w"/>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anim calcmode="lin" valueType="num">
                                      <p:cBhvr>
                                        <p:cTn id="46" dur="2000" fill="hold"/>
                                        <p:tgtEl>
                                          <p:spTgt spid="4"/>
                                        </p:tgtEl>
                                        <p:attrNameLst>
                                          <p:attrName>style.rotation</p:attrName>
                                        </p:attrNameLst>
                                      </p:cBhvr>
                                      <p:tavLst>
                                        <p:tav tm="0">
                                          <p:val>
                                            <p:fltVal val="720"/>
                                          </p:val>
                                        </p:tav>
                                        <p:tav tm="100000">
                                          <p:val>
                                            <p:fltVal val="0"/>
                                          </p:val>
                                        </p:tav>
                                      </p:tavLst>
                                    </p:anim>
                                    <p:anim calcmode="lin" valueType="num">
                                      <p:cBhvr>
                                        <p:cTn id="47" dur="2000" fill="hold"/>
                                        <p:tgtEl>
                                          <p:spTgt spid="4"/>
                                        </p:tgtEl>
                                        <p:attrNameLst>
                                          <p:attrName>ppt_h</p:attrName>
                                        </p:attrNameLst>
                                      </p:cBhvr>
                                      <p:tavLst>
                                        <p:tav tm="0">
                                          <p:val>
                                            <p:fltVal val="0"/>
                                          </p:val>
                                        </p:tav>
                                        <p:tav tm="100000">
                                          <p:val>
                                            <p:strVal val="#ppt_h"/>
                                          </p:val>
                                        </p:tav>
                                      </p:tavLst>
                                    </p:anim>
                                    <p:anim calcmode="lin" valueType="num">
                                      <p:cBhvr>
                                        <p:cTn id="48"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wipe(left)">
                                      <p:cBhvr>
                                        <p:cTn id="5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theme/theme1.xml><?xml version="1.0" encoding="utf-8"?>
<a:theme xmlns:a="http://schemas.openxmlformats.org/drawingml/2006/main" name="school-bullying-IS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school-bullying-ISOP</Template>
  <TotalTime>2689</TotalTime>
  <Words>1654</Words>
  <Application>Microsoft Office PowerPoint</Application>
  <PresentationFormat>Custom</PresentationFormat>
  <Paragraphs>325</Paragraphs>
  <Slides>51</Slides>
  <Notes>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51</vt:i4>
      </vt:variant>
    </vt:vector>
  </HeadingPairs>
  <TitlesOfParts>
    <vt:vector size="52" baseType="lpstr">
      <vt:lpstr>school-bullying-ISOP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SAMPLE 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findings of the study</vt:lpstr>
      <vt:lpstr>The frequency of bullying by students, teachers and parents</vt:lpstr>
      <vt:lpstr>Prevalence of bullying by sex</vt:lpstr>
      <vt:lpstr>Prevalence of bullying by grade and category</vt:lpstr>
      <vt:lpstr>Prevalence of bullying in urban/ rural  area</vt:lpstr>
      <vt:lpstr>Forms of bullying by gender</vt:lpstr>
      <vt:lpstr>Forms of bullying by type of schools</vt:lpstr>
      <vt:lpstr>Forms of bullying by private vs public schools</vt:lpstr>
      <vt:lpstr>Who bully student by gender?</vt:lpstr>
      <vt:lpstr>Where bullying takes place by gender</vt:lpstr>
      <vt:lpstr>  What are the motives of victimization by teachers perspective </vt:lpstr>
      <vt:lpstr>Bullying report</vt:lpstr>
      <vt:lpstr>Whom do students tell about being bullied?</vt:lpstr>
      <vt:lpstr>Reporting by grade</vt:lpstr>
      <vt:lpstr>To whom do students report by grade?</vt:lpstr>
      <vt:lpstr>Do parents report the bullying incidence ?</vt:lpstr>
      <vt:lpstr>Who did parents report the bullying to?</vt:lpstr>
      <vt:lpstr>How peers, teacher and parents respond to bullying</vt:lpstr>
      <vt:lpstr>How do teachers respond to bullying? </vt:lpstr>
      <vt:lpstr>How do students respond to bullying? </vt:lpstr>
      <vt:lpstr> Response to peers’ bullying incidents: desire to help versus taking action to help </vt:lpstr>
      <vt:lpstr>Response to peers’ bullying incidents: Empathy with the victims</vt:lpstr>
      <vt:lpstr>Intervention and prevention strategy used by schools</vt:lpstr>
      <vt:lpstr>What interventions undertake schools to fight bullying?</vt:lpstr>
      <vt:lpstr>PowerPoint Presentation</vt:lpstr>
      <vt:lpstr>Please, indicate below whether you believe there is a need for national anti-bullying guidelines in schools?</vt:lpstr>
      <vt:lpstr>Strategy used by schools to fight bullying</vt:lpstr>
      <vt:lpstr>Violent extremisms in schools</vt:lpstr>
      <vt:lpstr>Teacher attitudes  about violent extremism (Agree/ Strongly Agree)</vt:lpstr>
      <vt:lpstr>PowerPoint Presentation</vt:lpstr>
      <vt:lpstr>Strategies for preventing extremism and intolerance by teacher perspective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CICI Delina</cp:lastModifiedBy>
  <cp:revision>526</cp:revision>
  <dcterms:created xsi:type="dcterms:W3CDTF">2016-09-28T22:08:47Z</dcterms:created>
  <dcterms:modified xsi:type="dcterms:W3CDTF">2017-04-20T12:24:13Z</dcterms:modified>
</cp:coreProperties>
</file>