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5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7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8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3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4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5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6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7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8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9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30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31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2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33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34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35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36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37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38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4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61" r:id="rId2"/>
    <p:sldId id="311" r:id="rId3"/>
    <p:sldId id="291" r:id="rId4"/>
    <p:sldId id="292" r:id="rId5"/>
    <p:sldId id="305" r:id="rId6"/>
    <p:sldId id="293" r:id="rId7"/>
    <p:sldId id="304" r:id="rId8"/>
    <p:sldId id="317" r:id="rId9"/>
    <p:sldId id="319" r:id="rId10"/>
    <p:sldId id="294" r:id="rId11"/>
    <p:sldId id="295" r:id="rId12"/>
    <p:sldId id="297" r:id="rId13"/>
    <p:sldId id="315" r:id="rId14"/>
    <p:sldId id="318" r:id="rId15"/>
    <p:sldId id="301" r:id="rId16"/>
    <p:sldId id="302" r:id="rId17"/>
    <p:sldId id="303" r:id="rId18"/>
    <p:sldId id="306" r:id="rId19"/>
    <p:sldId id="313" r:id="rId20"/>
    <p:sldId id="282" r:id="rId21"/>
    <p:sldId id="283" r:id="rId22"/>
    <p:sldId id="310" r:id="rId23"/>
    <p:sldId id="299" r:id="rId24"/>
    <p:sldId id="307" r:id="rId25"/>
    <p:sldId id="308" r:id="rId26"/>
    <p:sldId id="314" r:id="rId27"/>
    <p:sldId id="316" r:id="rId28"/>
    <p:sldId id="309" r:id="rId29"/>
    <p:sldId id="277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12" r:id="rId41"/>
    <p:sldId id="320" r:id="rId42"/>
    <p:sldId id="331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79CC93D-E52E-4D84-901B-11D7331DD495}">
          <p14:sldIdLst>
            <p14:sldId id="261"/>
            <p14:sldId id="311"/>
            <p14:sldId id="291"/>
            <p14:sldId id="292"/>
            <p14:sldId id="305"/>
            <p14:sldId id="293"/>
            <p14:sldId id="304"/>
            <p14:sldId id="317"/>
            <p14:sldId id="319"/>
            <p14:sldId id="294"/>
            <p14:sldId id="295"/>
            <p14:sldId id="297"/>
            <p14:sldId id="315"/>
            <p14:sldId id="318"/>
            <p14:sldId id="301"/>
            <p14:sldId id="302"/>
            <p14:sldId id="303"/>
            <p14:sldId id="306"/>
            <p14:sldId id="313"/>
            <p14:sldId id="282"/>
            <p14:sldId id="283"/>
            <p14:sldId id="310"/>
            <p14:sldId id="299"/>
            <p14:sldId id="307"/>
            <p14:sldId id="308"/>
            <p14:sldId id="314"/>
            <p14:sldId id="316"/>
            <p14:sldId id="309"/>
          </p14:sldIdLst>
        </p14:section>
        <p14:section name="Vue d’ensemble et objectifs" id="{ABA716BF-3A5C-4ADB-94C9-CFEF84EBA240}">
          <p14:sldIdLst>
            <p14:sldId id="277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12"/>
            <p14:sldId id="320"/>
            <p14:sldId id="331"/>
          </p14:sldIdLst>
        </p14:section>
        <p14:section name="Sujet 1" id="{6D9936A3-3945-4757-BC8B-B5C252D8E036}">
          <p14:sldIdLst/>
        </p14:section>
        <p14:section name="Exemples de diapositives pour les effets visuels" id="{BAB3A466-96C9-4230-9978-795378D75699}">
          <p14:sldIdLst/>
        </p14:section>
        <p14:section name="Étude de cas" id="{8C0305C9-B152-4FBA-A789-FE1976D53990}">
          <p14:sldIdLst/>
        </p14:section>
        <p14:section name="Conclusion et résumé" id="{790CEF5B-569A-4C2F-BED5-750B08C0E5AD}">
          <p14:sldIdLst/>
        </p14:section>
        <p14:section name="Annexe" id="{3F78B471-41DA-46F2-A8E4-97E471896AB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83977" autoAdjust="0"/>
  </p:normalViewPr>
  <p:slideViewPr>
    <p:cSldViewPr>
      <p:cViewPr>
        <p:scale>
          <a:sx n="73" d="100"/>
          <a:sy n="73" d="100"/>
        </p:scale>
        <p:origin x="-6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fr-FR" sz="1200"/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fr-FR" sz="1200"/>
            </a:lvl1pPr>
          </a:lstStyle>
          <a:p>
            <a:fld id="{D83FDC75-7F73-4A4A-A77C-09AADF00E0EA}" type="datetimeFigureOut">
              <a:rPr lang="fr-FR" smtClean="0"/>
              <a:pPr/>
              <a:t>17/03/2017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fr-FR" sz="1200"/>
            </a:lvl1pPr>
          </a:lstStyle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fr-FR" sz="1200"/>
            </a:lvl1pPr>
          </a:lstStyle>
          <a:p>
            <a:fld id="{459226BF-1F13-42D3-80DC-373E7ADD1EB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33606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fr-FR" sz="1200"/>
            </a:lvl1pPr>
          </a:lstStyle>
          <a:p>
            <a:fld id="{48AEF76B-3757-4A0B-AF93-28494465C1DD}" type="datetimeFigureOut">
              <a:rPr lang="fr-FR"/>
              <a:pPr/>
              <a:t>17/03/2017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fr-FR" sz="1200"/>
            </a:lvl1pPr>
          </a:lstStyle>
          <a:p>
            <a:fld id="{75693FD4-8F83-4EF7-AC3F-0DC0388986B0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4616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dirty="0" smtClean="0"/>
              <a:t>Fournissez une brève vue d’ensemble de la présentation.</a:t>
            </a:r>
            <a:r>
              <a:rPr lang="fr-FR" baseline="0" dirty="0" smtClean="0"/>
              <a:t> D</a:t>
            </a:r>
            <a:r>
              <a:rPr lang="fr-FR" dirty="0" smtClean="0"/>
              <a:t>écrivez l’objectif principal de la présentation et expliquez son importance.</a:t>
            </a:r>
          </a:p>
          <a:p>
            <a:pPr>
              <a:lnSpc>
                <a:spcPct val="80000"/>
              </a:lnSpc>
            </a:pPr>
            <a:r>
              <a:rPr lang="fr-FR" dirty="0" smtClean="0"/>
              <a:t>Présentez chaque sujet principal.</a:t>
            </a:r>
          </a:p>
          <a:p>
            <a:r>
              <a:rPr lang="fr-FR" dirty="0" smtClean="0"/>
              <a:t>Pour fournir une feuille de route à votre audience, vous</a:t>
            </a:r>
            <a:r>
              <a:rPr lang="fr-FR" baseline="0" dirty="0" smtClean="0"/>
              <a:t> pouvez </a:t>
            </a:r>
            <a:r>
              <a:rPr lang="fr-FR" dirty="0" smtClean="0"/>
              <a:t>répéter cette diapositive de vue d’ensemble tout au long de la présentation afin de mettre en évidence le sujet suivant.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13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14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19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26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27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29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30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31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32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33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34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35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36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37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38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39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FR" dirty="0" smtClean="0"/>
              <a:t>Voici un autre exemple de diapositives de vue d’ensemble utilisant des transitions entre chaque diapositive.</a:t>
            </a:r>
          </a:p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41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42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Sections</a:t>
            </a:r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200" dirty="0" smtClean="0"/>
              <a:t>Les sections permettent d’organiser les diapositives et facilitent la collaboration entre plusieurs auteurs. </a:t>
            </a:r>
            <a:r>
              <a:rPr lang="fr-FR" dirty="0" smtClean="0"/>
              <a:t>Sous l'onglet </a:t>
            </a:r>
            <a:r>
              <a:rPr lang="fr-FR" b="1" dirty="0" smtClean="0"/>
              <a:t>Accueil</a:t>
            </a:r>
            <a:r>
              <a:rPr lang="fr-FR" dirty="0" smtClean="0"/>
              <a:t>, sous </a:t>
            </a:r>
            <a:r>
              <a:rPr lang="fr-FR" b="1" dirty="0" smtClean="0"/>
              <a:t>Diapositives</a:t>
            </a:r>
            <a:r>
              <a:rPr lang="fr-FR" dirty="0" smtClean="0"/>
              <a:t>, cliquez sur </a:t>
            </a:r>
            <a:r>
              <a:rPr lang="fr-FR" b="1" dirty="0" smtClean="0"/>
              <a:t>Section</a:t>
            </a:r>
            <a:r>
              <a:rPr lang="fr-FR" dirty="0" smtClean="0"/>
              <a:t>, puis sur </a:t>
            </a:r>
            <a:r>
              <a:rPr lang="fr-FR" b="1" dirty="0" smtClean="0"/>
              <a:t>Ajouter une section</a:t>
            </a:r>
            <a:r>
              <a:rPr lang="fr-FR" sz="1200" dirty="0" smtClean="0"/>
              <a:t>.</a:t>
            </a:r>
          </a:p>
          <a:p>
            <a:pPr>
              <a:spcBef>
                <a:spcPct val="0"/>
              </a:spcBef>
            </a:pPr>
            <a:endParaRPr lang="fr-FR" sz="1200" b="1" dirty="0" smtClean="0"/>
          </a:p>
          <a:p>
            <a:pPr>
              <a:spcBef>
                <a:spcPct val="0"/>
              </a:spcBef>
            </a:pPr>
            <a:r>
              <a:rPr lang="fr-FR" sz="1200" b="1" dirty="0" smtClean="0"/>
              <a:t>Notes</a:t>
            </a:r>
          </a:p>
          <a:p>
            <a:pPr>
              <a:spcBef>
                <a:spcPct val="0"/>
              </a:spcBef>
            </a:pPr>
            <a:r>
              <a:rPr lang="fr-FR" sz="1200" dirty="0" smtClean="0"/>
              <a:t>Utilisez le volet Notes pour les notes de présentation ou pour fournir des informations  supplémentaires à l’audience. Vous pouvez afficher ces notes en mode Présentation pendant votre présentation.</a:t>
            </a:r>
            <a:endParaRPr lang="fr-FR" sz="1200" baseline="0" dirty="0" smtClean="0"/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8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</a:t>
            </a:r>
            <a:r>
              <a:rPr lang="fr-FR" b="1" dirty="0" smtClean="0"/>
              <a:t>Excellence en ingénierie</a:t>
            </a:r>
            <a:endParaRPr lang="fr-F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dirty="0" smtClean="0"/>
              <a:t>Microsoft Confidentiel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fr-FR" smtClean="0"/>
              <a:pPr/>
              <a:t>9</a:t>
            </a:fld>
            <a:endParaRPr lang="fr-F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fr-FR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fr-FR"/>
              <a:t>Modifiez le style du titre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fr-FR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kumimoji="0" lang="fr-FR" smtClean="0"/>
              <a:t>Cliquez pour modifier le style des sous-titres du masque</a:t>
            </a:r>
            <a:endParaRPr kumimoji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fr-FR" sz="2000" baseline="0"/>
            </a:lvl1pPr>
          </a:lstStyle>
          <a:p>
            <a:r>
              <a:rPr kumimoji="0" lang="fr-FR"/>
              <a:t>Logo de la société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ière-plan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endParaRPr kumimoji="0"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lang="fr-FR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fr-FR"/>
              <a:t>Modifiez le style du titre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fr-FR" sz="1800"/>
            </a:lvl1pPr>
          </a:lstStyle>
          <a:p>
            <a:r>
              <a:rPr kumimoji="0" lang="fr-FR"/>
              <a:t>Logo de la société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eaLnBrk="1" latinLnBrk="0" hangingPunct="1">
              <a:defRPr kumimoji="0" lang="fr-FR"/>
            </a:lvl1pPr>
          </a:lstStyle>
          <a:p>
            <a:r>
              <a:rPr kumimoji="0" lang="fr-FR"/>
              <a:t>Modifiez le style du 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fr-FR" sz="3200">
                <a:latin typeface="+mn-lt"/>
              </a:defRPr>
            </a:lvl1pPr>
            <a:lvl2pPr eaLnBrk="1" latinLnBrk="0" hangingPunct="1">
              <a:defRPr kumimoji="0" lang="fr-FR" sz="2800">
                <a:latin typeface="+mn-lt"/>
              </a:defRPr>
            </a:lvl2pPr>
            <a:lvl3pPr eaLnBrk="1" latinLnBrk="0" hangingPunct="1">
              <a:defRPr kumimoji="0" lang="fr-FR" sz="2400">
                <a:latin typeface="+mn-lt"/>
              </a:defRPr>
            </a:lvl3pPr>
            <a:lvl4pPr eaLnBrk="1" latinLnBrk="0" hangingPunct="1">
              <a:defRPr kumimoji="0" lang="fr-FR" sz="2400">
                <a:latin typeface="+mn-lt"/>
              </a:defRPr>
            </a:lvl4pPr>
            <a:lvl5pPr eaLnBrk="1" latinLnBrk="0" hangingPunct="1">
              <a:defRPr kumimoji="0" lang="fr-FR" sz="2400">
                <a:latin typeface="+mn-lt"/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fr-FR" sz="2800"/>
            </a:lvl1pPr>
            <a:lvl2pPr eaLnBrk="1" latinLnBrk="0" hangingPunct="1">
              <a:defRPr kumimoji="0" lang="fr-FR" sz="2400"/>
            </a:lvl2pPr>
            <a:lvl3pPr eaLnBrk="1" latinLnBrk="0" hangingPunct="1">
              <a:defRPr kumimoji="0" lang="fr-FR" sz="2000"/>
            </a:lvl3pPr>
            <a:lvl4pPr eaLnBrk="1" latinLnBrk="0" hangingPunct="1">
              <a:defRPr kumimoji="0" lang="fr-FR" sz="1800"/>
            </a:lvl4pPr>
            <a:lvl5pPr eaLnBrk="1" latinLnBrk="0" hangingPunct="1">
              <a:defRPr kumimoji="0" lang="fr-FR" sz="1800"/>
            </a:lvl5pPr>
            <a:lvl6pPr eaLnBrk="1" latinLnBrk="0" hangingPunct="1">
              <a:defRPr kumimoji="0" lang="fr-FR" sz="1800"/>
            </a:lvl6pPr>
            <a:lvl7pPr eaLnBrk="1" latinLnBrk="0" hangingPunct="1">
              <a:defRPr kumimoji="0" lang="fr-FR" sz="1800"/>
            </a:lvl7pPr>
            <a:lvl8pPr eaLnBrk="1" latinLnBrk="0" hangingPunct="1">
              <a:defRPr kumimoji="0" lang="fr-FR" sz="1800"/>
            </a:lvl8pPr>
            <a:lvl9pPr eaLnBrk="1" latinLnBrk="0" hangingPunct="1">
              <a:defRPr kumimoji="0" lang="fr-FR" sz="1800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fr-FR" sz="2800"/>
            </a:lvl1pPr>
            <a:lvl2pPr eaLnBrk="1" latinLnBrk="0" hangingPunct="1">
              <a:defRPr kumimoji="0" lang="fr-FR" sz="2400"/>
            </a:lvl2pPr>
            <a:lvl3pPr eaLnBrk="1" latinLnBrk="0" hangingPunct="1">
              <a:defRPr kumimoji="0" lang="fr-FR" sz="2000"/>
            </a:lvl3pPr>
            <a:lvl4pPr eaLnBrk="1" latinLnBrk="0" hangingPunct="1">
              <a:defRPr kumimoji="0" lang="fr-FR" sz="1800"/>
            </a:lvl4pPr>
            <a:lvl5pPr eaLnBrk="1" latinLnBrk="0" hangingPunct="1">
              <a:defRPr kumimoji="0" lang="fr-FR" sz="1800"/>
            </a:lvl5pPr>
            <a:lvl6pPr eaLnBrk="1" latinLnBrk="0" hangingPunct="1">
              <a:defRPr kumimoji="0" lang="fr-FR" sz="1800"/>
            </a:lvl6pPr>
            <a:lvl7pPr eaLnBrk="1" latinLnBrk="0" hangingPunct="1">
              <a:defRPr kumimoji="0" lang="fr-FR" sz="1800"/>
            </a:lvl7pPr>
            <a:lvl8pPr eaLnBrk="1" latinLnBrk="0" hangingPunct="1">
              <a:defRPr kumimoji="0" lang="fr-FR" sz="1800"/>
            </a:lvl8pPr>
            <a:lvl9pPr eaLnBrk="1" latinLnBrk="0" hangingPunct="1">
              <a:defRPr kumimoji="0" lang="fr-FR" sz="1800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fr-FR"/>
            </a:lvl1pPr>
          </a:lstStyle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fr-FR" sz="2400" b="1"/>
            </a:lvl1pPr>
            <a:lvl2pPr marL="457200" indent="0" eaLnBrk="1" latinLnBrk="0" hangingPunct="1">
              <a:buNone/>
              <a:defRPr kumimoji="0" lang="fr-FR" sz="2000" b="1"/>
            </a:lvl2pPr>
            <a:lvl3pPr marL="914400" indent="0" eaLnBrk="1" latinLnBrk="0" hangingPunct="1">
              <a:buNone/>
              <a:defRPr kumimoji="0" lang="fr-FR" sz="1800" b="1"/>
            </a:lvl3pPr>
            <a:lvl4pPr marL="1371600" indent="0" eaLnBrk="1" latinLnBrk="0" hangingPunct="1">
              <a:buNone/>
              <a:defRPr kumimoji="0" lang="fr-FR" sz="1600" b="1"/>
            </a:lvl4pPr>
            <a:lvl5pPr marL="1828800" indent="0" eaLnBrk="1" latinLnBrk="0" hangingPunct="1">
              <a:buNone/>
              <a:defRPr kumimoji="0" lang="fr-FR" sz="1600" b="1"/>
            </a:lvl5pPr>
            <a:lvl6pPr marL="2286000" indent="0" eaLnBrk="1" latinLnBrk="0" hangingPunct="1">
              <a:buNone/>
              <a:defRPr kumimoji="0" lang="fr-FR" sz="1600" b="1"/>
            </a:lvl6pPr>
            <a:lvl7pPr marL="2743200" indent="0" eaLnBrk="1" latinLnBrk="0" hangingPunct="1">
              <a:buNone/>
              <a:defRPr kumimoji="0" lang="fr-FR" sz="1600" b="1"/>
            </a:lvl7pPr>
            <a:lvl8pPr marL="3200400" indent="0" eaLnBrk="1" latinLnBrk="0" hangingPunct="1">
              <a:buNone/>
              <a:defRPr kumimoji="0" lang="fr-FR" sz="1600" b="1"/>
            </a:lvl8pPr>
            <a:lvl9pPr marL="3657600" indent="0" eaLnBrk="1" latinLnBrk="0" hangingPunct="1">
              <a:buNone/>
              <a:defRPr kumimoji="0" lang="fr-FR" sz="1600" b="1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fr-FR" sz="2400"/>
            </a:lvl1pPr>
            <a:lvl2pPr eaLnBrk="1" latinLnBrk="0" hangingPunct="1">
              <a:defRPr kumimoji="0" lang="fr-FR" sz="2000"/>
            </a:lvl2pPr>
            <a:lvl3pPr eaLnBrk="1" latinLnBrk="0" hangingPunct="1">
              <a:defRPr kumimoji="0" lang="fr-FR" sz="1800"/>
            </a:lvl3pPr>
            <a:lvl4pPr eaLnBrk="1" latinLnBrk="0" hangingPunct="1">
              <a:defRPr kumimoji="0" lang="fr-FR" sz="1600"/>
            </a:lvl4pPr>
            <a:lvl5pPr eaLnBrk="1" latinLnBrk="0" hangingPunct="1">
              <a:defRPr kumimoji="0" lang="fr-FR" sz="1600"/>
            </a:lvl5pPr>
            <a:lvl6pPr eaLnBrk="1" latinLnBrk="0" hangingPunct="1">
              <a:defRPr kumimoji="0" lang="fr-FR" sz="1600"/>
            </a:lvl6pPr>
            <a:lvl7pPr eaLnBrk="1" latinLnBrk="0" hangingPunct="1">
              <a:defRPr kumimoji="0" lang="fr-FR" sz="1600"/>
            </a:lvl7pPr>
            <a:lvl8pPr eaLnBrk="1" latinLnBrk="0" hangingPunct="1">
              <a:defRPr kumimoji="0" lang="fr-FR" sz="1600"/>
            </a:lvl8pPr>
            <a:lvl9pPr eaLnBrk="1" latinLnBrk="0" hangingPunct="1">
              <a:defRPr kumimoji="0" lang="fr-FR" sz="1600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fr-FR" sz="2400" b="1"/>
            </a:lvl1pPr>
            <a:lvl2pPr marL="457200" indent="0" eaLnBrk="1" latinLnBrk="0" hangingPunct="1">
              <a:buNone/>
              <a:defRPr kumimoji="0" lang="fr-FR" sz="2000" b="1"/>
            </a:lvl2pPr>
            <a:lvl3pPr marL="914400" indent="0" eaLnBrk="1" latinLnBrk="0" hangingPunct="1">
              <a:buNone/>
              <a:defRPr kumimoji="0" lang="fr-FR" sz="1800" b="1"/>
            </a:lvl3pPr>
            <a:lvl4pPr marL="1371600" indent="0" eaLnBrk="1" latinLnBrk="0" hangingPunct="1">
              <a:buNone/>
              <a:defRPr kumimoji="0" lang="fr-FR" sz="1600" b="1"/>
            </a:lvl4pPr>
            <a:lvl5pPr marL="1828800" indent="0" eaLnBrk="1" latinLnBrk="0" hangingPunct="1">
              <a:buNone/>
              <a:defRPr kumimoji="0" lang="fr-FR" sz="1600" b="1"/>
            </a:lvl5pPr>
            <a:lvl6pPr marL="2286000" indent="0" eaLnBrk="1" latinLnBrk="0" hangingPunct="1">
              <a:buNone/>
              <a:defRPr kumimoji="0" lang="fr-FR" sz="1600" b="1"/>
            </a:lvl6pPr>
            <a:lvl7pPr marL="2743200" indent="0" eaLnBrk="1" latinLnBrk="0" hangingPunct="1">
              <a:buNone/>
              <a:defRPr kumimoji="0" lang="fr-FR" sz="1600" b="1"/>
            </a:lvl7pPr>
            <a:lvl8pPr marL="3200400" indent="0" eaLnBrk="1" latinLnBrk="0" hangingPunct="1">
              <a:buNone/>
              <a:defRPr kumimoji="0" lang="fr-FR" sz="1600" b="1"/>
            </a:lvl8pPr>
            <a:lvl9pPr marL="3657600" indent="0" eaLnBrk="1" latinLnBrk="0" hangingPunct="1">
              <a:buNone/>
              <a:defRPr kumimoji="0" lang="fr-FR" sz="1600" b="1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fr-FR" sz="2400"/>
            </a:lvl1pPr>
            <a:lvl2pPr eaLnBrk="1" latinLnBrk="0" hangingPunct="1">
              <a:defRPr kumimoji="0" lang="fr-FR" sz="2000"/>
            </a:lvl2pPr>
            <a:lvl3pPr eaLnBrk="1" latinLnBrk="0" hangingPunct="1">
              <a:defRPr kumimoji="0" lang="fr-FR" sz="1800"/>
            </a:lvl3pPr>
            <a:lvl4pPr eaLnBrk="1" latinLnBrk="0" hangingPunct="1">
              <a:defRPr kumimoji="0" lang="fr-FR" sz="1600"/>
            </a:lvl4pPr>
            <a:lvl5pPr eaLnBrk="1" latinLnBrk="0" hangingPunct="1">
              <a:defRPr kumimoji="0" lang="fr-FR" sz="1600"/>
            </a:lvl5pPr>
            <a:lvl6pPr eaLnBrk="1" latinLnBrk="0" hangingPunct="1">
              <a:defRPr kumimoji="0" lang="fr-FR" sz="1600"/>
            </a:lvl6pPr>
            <a:lvl7pPr eaLnBrk="1" latinLnBrk="0" hangingPunct="1">
              <a:defRPr kumimoji="0" lang="fr-FR" sz="1600"/>
            </a:lvl7pPr>
            <a:lvl8pPr eaLnBrk="1" latinLnBrk="0" hangingPunct="1">
              <a:defRPr kumimoji="0" lang="fr-FR" sz="1600"/>
            </a:lvl8pPr>
            <a:lvl9pPr eaLnBrk="1" latinLnBrk="0" hangingPunct="1">
              <a:defRPr kumimoji="0" lang="fr-FR" sz="1600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fr-FR" sz="2000" b="1"/>
            </a:lvl1pPr>
          </a:lstStyle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fr-FR" sz="3200"/>
            </a:lvl1pPr>
            <a:lvl2pPr eaLnBrk="1" latinLnBrk="0" hangingPunct="1">
              <a:defRPr kumimoji="0" lang="fr-FR" sz="2800"/>
            </a:lvl2pPr>
            <a:lvl3pPr eaLnBrk="1" latinLnBrk="0" hangingPunct="1">
              <a:defRPr kumimoji="0" lang="fr-FR" sz="2400"/>
            </a:lvl3pPr>
            <a:lvl4pPr eaLnBrk="1" latinLnBrk="0" hangingPunct="1">
              <a:defRPr kumimoji="0" lang="fr-FR" sz="2000"/>
            </a:lvl4pPr>
            <a:lvl5pPr eaLnBrk="1" latinLnBrk="0" hangingPunct="1">
              <a:defRPr kumimoji="0" lang="fr-FR" sz="2000"/>
            </a:lvl5pPr>
            <a:lvl6pPr eaLnBrk="1" latinLnBrk="0" hangingPunct="1">
              <a:defRPr kumimoji="0" lang="fr-FR" sz="2000"/>
            </a:lvl6pPr>
            <a:lvl7pPr eaLnBrk="1" latinLnBrk="0" hangingPunct="1">
              <a:defRPr kumimoji="0" lang="fr-FR" sz="2000"/>
            </a:lvl7pPr>
            <a:lvl8pPr eaLnBrk="1" latinLnBrk="0" hangingPunct="1">
              <a:defRPr kumimoji="0" lang="fr-FR" sz="2000"/>
            </a:lvl8pPr>
            <a:lvl9pPr eaLnBrk="1" latinLnBrk="0" hangingPunct="1">
              <a:defRPr kumimoji="0" lang="fr-FR" sz="2000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fr-FR" sz="1400"/>
            </a:lvl1pPr>
            <a:lvl2pPr marL="457200" indent="0" eaLnBrk="1" latinLnBrk="0" hangingPunct="1">
              <a:buNone/>
              <a:defRPr kumimoji="0" lang="fr-FR" sz="1200"/>
            </a:lvl2pPr>
            <a:lvl3pPr marL="914400" indent="0" eaLnBrk="1" latinLnBrk="0" hangingPunct="1">
              <a:buNone/>
              <a:defRPr kumimoji="0" lang="fr-FR" sz="1000"/>
            </a:lvl3pPr>
            <a:lvl4pPr marL="1371600" indent="0" eaLnBrk="1" latinLnBrk="0" hangingPunct="1">
              <a:buNone/>
              <a:defRPr kumimoji="0" lang="fr-FR" sz="900"/>
            </a:lvl4pPr>
            <a:lvl5pPr marL="1828800" indent="0" eaLnBrk="1" latinLnBrk="0" hangingPunct="1">
              <a:buNone/>
              <a:defRPr kumimoji="0" lang="fr-FR" sz="900"/>
            </a:lvl5pPr>
            <a:lvl6pPr marL="2286000" indent="0" eaLnBrk="1" latinLnBrk="0" hangingPunct="1">
              <a:buNone/>
              <a:defRPr kumimoji="0" lang="fr-FR" sz="900"/>
            </a:lvl6pPr>
            <a:lvl7pPr marL="2743200" indent="0" eaLnBrk="1" latinLnBrk="0" hangingPunct="1">
              <a:buNone/>
              <a:defRPr kumimoji="0" lang="fr-FR" sz="900"/>
            </a:lvl7pPr>
            <a:lvl8pPr marL="3200400" indent="0" eaLnBrk="1" latinLnBrk="0" hangingPunct="1">
              <a:buNone/>
              <a:defRPr kumimoji="0" lang="fr-FR" sz="900"/>
            </a:lvl8pPr>
            <a:lvl9pPr marL="3657600" indent="0" eaLnBrk="1" latinLnBrk="0" hangingPunct="1">
              <a:buNone/>
              <a:defRPr kumimoji="0" lang="fr-FR" sz="900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fr-FR" sz="2000" b="1"/>
            </a:lvl1pPr>
          </a:lstStyle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fr-FR" sz="3200"/>
            </a:lvl1pPr>
            <a:lvl2pPr marL="457200" indent="0" eaLnBrk="1" latinLnBrk="0" hangingPunct="1">
              <a:buNone/>
              <a:defRPr kumimoji="0" lang="fr-FR" sz="2800"/>
            </a:lvl2pPr>
            <a:lvl3pPr marL="914400" indent="0" eaLnBrk="1" latinLnBrk="0" hangingPunct="1">
              <a:buNone/>
              <a:defRPr kumimoji="0" lang="fr-FR" sz="2400"/>
            </a:lvl3pPr>
            <a:lvl4pPr marL="1371600" indent="0" eaLnBrk="1" latinLnBrk="0" hangingPunct="1">
              <a:buNone/>
              <a:defRPr kumimoji="0" lang="fr-FR" sz="2000"/>
            </a:lvl4pPr>
            <a:lvl5pPr marL="1828800" indent="0" eaLnBrk="1" latinLnBrk="0" hangingPunct="1">
              <a:buNone/>
              <a:defRPr kumimoji="0" lang="fr-FR" sz="2000"/>
            </a:lvl5pPr>
            <a:lvl6pPr marL="2286000" indent="0" eaLnBrk="1" latinLnBrk="0" hangingPunct="1">
              <a:buNone/>
              <a:defRPr kumimoji="0" lang="fr-FR" sz="2000"/>
            </a:lvl6pPr>
            <a:lvl7pPr marL="2743200" indent="0" eaLnBrk="1" latinLnBrk="0" hangingPunct="1">
              <a:buNone/>
              <a:defRPr kumimoji="0" lang="fr-FR" sz="2000"/>
            </a:lvl7pPr>
            <a:lvl8pPr marL="3200400" indent="0" eaLnBrk="1" latinLnBrk="0" hangingPunct="1">
              <a:buNone/>
              <a:defRPr kumimoji="0" lang="fr-FR" sz="2000"/>
            </a:lvl8pPr>
            <a:lvl9pPr marL="3657600" indent="0" eaLnBrk="1" latinLnBrk="0" hangingPunct="1">
              <a:buNone/>
              <a:defRPr kumimoji="0" lang="fr-FR" sz="2000"/>
            </a:lvl9pPr>
          </a:lstStyle>
          <a:p>
            <a:pPr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fr-FR" sz="1400"/>
            </a:lvl1pPr>
            <a:lvl2pPr marL="457200" indent="0" eaLnBrk="1" latinLnBrk="0" hangingPunct="1">
              <a:buNone/>
              <a:defRPr kumimoji="0" lang="fr-FR" sz="1200"/>
            </a:lvl2pPr>
            <a:lvl3pPr marL="914400" indent="0" eaLnBrk="1" latinLnBrk="0" hangingPunct="1">
              <a:buNone/>
              <a:defRPr kumimoji="0" lang="fr-FR" sz="1000"/>
            </a:lvl3pPr>
            <a:lvl4pPr marL="1371600" indent="0" eaLnBrk="1" latinLnBrk="0" hangingPunct="1">
              <a:buNone/>
              <a:defRPr kumimoji="0" lang="fr-FR" sz="900"/>
            </a:lvl4pPr>
            <a:lvl5pPr marL="1828800" indent="0" eaLnBrk="1" latinLnBrk="0" hangingPunct="1">
              <a:buNone/>
              <a:defRPr kumimoji="0" lang="fr-FR" sz="900"/>
            </a:lvl5pPr>
            <a:lvl6pPr marL="2286000" indent="0" eaLnBrk="1" latinLnBrk="0" hangingPunct="1">
              <a:buNone/>
              <a:defRPr kumimoji="0" lang="fr-FR" sz="900"/>
            </a:lvl6pPr>
            <a:lvl7pPr marL="2743200" indent="0" eaLnBrk="1" latinLnBrk="0" hangingPunct="1">
              <a:buNone/>
              <a:defRPr kumimoji="0" lang="fr-FR" sz="900"/>
            </a:lvl7pPr>
            <a:lvl8pPr marL="3200400" indent="0" eaLnBrk="1" latinLnBrk="0" hangingPunct="1">
              <a:buNone/>
              <a:defRPr kumimoji="0" lang="fr-FR" sz="900"/>
            </a:lvl8pPr>
            <a:lvl9pPr marL="3657600" indent="0" eaLnBrk="1" latinLnBrk="0" hangingPunct="1">
              <a:buNone/>
              <a:defRPr kumimoji="0" lang="fr-FR" sz="900"/>
            </a:lvl9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fr-FR" smtClean="0"/>
              <a:t>Cliquez et modifiez le titre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fr-F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fr-F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fr-F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kumimoji="0"/>
              <a:pPr/>
              <a:t>‹#›</a:t>
            </a:fld>
            <a:endParaRPr kumimoji="0"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spd="slow">
    <p:wipe dir="d"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kumimoji="0" lang="fr-FR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fr-F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fr-FR"/>
      </a:defPPr>
      <a:lvl1pPr marL="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5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8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9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openxmlformats.org/officeDocument/2006/relationships/tags" Target="../tags/tag10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3" Type="http://schemas.openxmlformats.org/officeDocument/2006/relationships/tags" Target="../tags/tag12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1711568"/>
          </a:xfrm>
        </p:spPr>
        <p:txBody>
          <a:bodyPr>
            <a:normAutofit/>
          </a:bodyPr>
          <a:lstStyle/>
          <a:p>
            <a:r>
              <a:rPr lang="fr-FR" b="1" dirty="0" smtClean="0"/>
              <a:t> </a:t>
            </a:r>
            <a:r>
              <a:rPr lang="fr-FR" sz="2700" b="1" dirty="0" smtClean="0"/>
              <a:t> </a:t>
            </a:r>
            <a:r>
              <a:rPr lang="fr-FR" sz="2400" b="1" dirty="0" smtClean="0">
                <a:solidFill>
                  <a:srgbClr val="008000"/>
                </a:solidFill>
                <a:latin typeface="Apple Chancery"/>
                <a:cs typeface="Apple Chancery"/>
              </a:rPr>
              <a:t>30</a:t>
            </a:r>
            <a:r>
              <a:rPr lang="fr-FR" sz="2400" b="1" baseline="30000" dirty="0" smtClean="0">
                <a:solidFill>
                  <a:srgbClr val="008000"/>
                </a:solidFill>
                <a:latin typeface="Apple Chancery"/>
                <a:cs typeface="Apple Chancery"/>
              </a:rPr>
              <a:t>ème</a:t>
            </a:r>
            <a:r>
              <a:rPr lang="fr-FR" sz="2400" b="1" dirty="0" smtClean="0">
                <a:solidFill>
                  <a:srgbClr val="008000"/>
                </a:solidFill>
                <a:latin typeface="Apple Chancery"/>
                <a:cs typeface="Apple Chancery"/>
              </a:rPr>
              <a:t> </a:t>
            </a:r>
            <a:r>
              <a:rPr lang="fr-FR" sz="2400" b="1" dirty="0">
                <a:solidFill>
                  <a:srgbClr val="008000"/>
                </a:solidFill>
                <a:latin typeface="Apple Chancery"/>
                <a:cs typeface="Apple Chancery"/>
              </a:rPr>
              <a:t>Anniversaire </a:t>
            </a:r>
            <a:r>
              <a:rPr lang="fr-FR" sz="2400" b="1" dirty="0" smtClean="0">
                <a:solidFill>
                  <a:srgbClr val="008000"/>
                </a:solidFill>
                <a:latin typeface="Apple Chancery"/>
                <a:cs typeface="Apple Chancery"/>
              </a:rPr>
              <a:t> de </a:t>
            </a:r>
            <a:r>
              <a:rPr lang="fr-FR" sz="2400" b="1" dirty="0">
                <a:solidFill>
                  <a:srgbClr val="008000"/>
                </a:solidFill>
                <a:latin typeface="Apple Chancery"/>
                <a:cs typeface="Apple Chancery"/>
              </a:rPr>
              <a:t>l’Accord EUR-OPA Risques </a:t>
            </a:r>
            <a:r>
              <a:rPr lang="fr-FR" sz="2400" b="1" dirty="0" smtClean="0">
                <a:solidFill>
                  <a:srgbClr val="008000"/>
                </a:solidFill>
                <a:latin typeface="Apple Chancery"/>
                <a:cs typeface="Apple Chancery"/>
              </a:rPr>
              <a:t>Majeurs     </a:t>
            </a:r>
            <a:r>
              <a:rPr lang="fr-FR" sz="2400" b="1" dirty="0" smtClean="0">
                <a:solidFill>
                  <a:srgbClr val="3366FF"/>
                </a:solidFill>
                <a:latin typeface="Apple Chancery"/>
                <a:cs typeface="Apple Chancery"/>
              </a:rPr>
              <a:t>			Monaco </a:t>
            </a:r>
            <a:r>
              <a:rPr lang="fr-FR" sz="2400" b="1" dirty="0">
                <a:solidFill>
                  <a:srgbClr val="3366FF"/>
                </a:solidFill>
                <a:latin typeface="Apple Chancery"/>
                <a:cs typeface="Apple Chancery"/>
              </a:rPr>
              <a:t>le 14 Mars 2017</a:t>
            </a:r>
            <a:r>
              <a:rPr lang="fr-FR" sz="2700" b="1" dirty="0">
                <a:solidFill>
                  <a:srgbClr val="3366FF"/>
                </a:solidFill>
              </a:rPr>
              <a:t> 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0" y="2133600"/>
            <a:ext cx="8077200" cy="3760176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00FF"/>
                </a:solidFill>
                <a:latin typeface="Apple Chancery"/>
                <a:cs typeface="Apple Chancery"/>
              </a:rPr>
              <a:t>… Je voudrai tout d’abord vous remercier de m’avoir invité à prendre part à la célébration du 30ème Anniversaire de l’Accord EUR-OPA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1</a:t>
            </a:fld>
            <a:endParaRPr kumimoji="0"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25050" y="1341636"/>
            <a:ext cx="2561550" cy="140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28800" y="457200"/>
            <a:ext cx="6858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8000"/>
                </a:solidFill>
              </a:rPr>
              <a:t>Le 25/09/ 1985 </a:t>
            </a:r>
            <a:r>
              <a:rPr lang="fr-FR" sz="3600" dirty="0"/>
              <a:t>M.H. Tazieff Secrétaire d’Etat français chargé de la Prévention des Risques naturels et technologiques  auprès du Premier Ministre, présentait la </a:t>
            </a:r>
            <a:r>
              <a:rPr lang="fr-FR" sz="3600" dirty="0">
                <a:solidFill>
                  <a:srgbClr val="FF0000"/>
                </a:solidFill>
              </a:rPr>
              <a:t>proposition de création d’un </a:t>
            </a:r>
            <a:r>
              <a:rPr lang="fr-FR" sz="3600" dirty="0" smtClean="0">
                <a:solidFill>
                  <a:srgbClr val="FF0000"/>
                </a:solidFill>
              </a:rPr>
              <a:t> 	Accord </a:t>
            </a:r>
            <a:r>
              <a:rPr lang="fr-FR" sz="3600" dirty="0">
                <a:solidFill>
                  <a:srgbClr val="FF0000"/>
                </a:solidFill>
              </a:rPr>
              <a:t>Euro-Méditerranéen </a:t>
            </a:r>
            <a:r>
              <a:rPr lang="fr-FR" sz="3600" dirty="0" smtClean="0">
                <a:solidFill>
                  <a:srgbClr val="FF0000"/>
                </a:solidFill>
              </a:rPr>
              <a:t>	sur </a:t>
            </a:r>
            <a:r>
              <a:rPr lang="fr-FR" sz="3600" dirty="0">
                <a:solidFill>
                  <a:srgbClr val="FF0000"/>
                </a:solidFill>
              </a:rPr>
              <a:t>la coopération en matière </a:t>
            </a:r>
            <a:r>
              <a:rPr lang="fr-FR" sz="3600" dirty="0" smtClean="0">
                <a:solidFill>
                  <a:srgbClr val="FF0000"/>
                </a:solidFill>
              </a:rPr>
              <a:t>		de </a:t>
            </a:r>
            <a:r>
              <a:rPr lang="fr-FR" sz="3600" dirty="0">
                <a:solidFill>
                  <a:srgbClr val="FF0000"/>
                </a:solidFill>
              </a:rPr>
              <a:t>gestion des risques</a:t>
            </a:r>
            <a:r>
              <a:rPr lang="fr-FR" sz="36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465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71600" y="304800"/>
            <a:ext cx="7399424" cy="51054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4000" dirty="0">
                <a:solidFill>
                  <a:srgbClr val="FF0000"/>
                </a:solidFill>
              </a:rPr>
              <a:t>4ème </a:t>
            </a:r>
            <a:r>
              <a:rPr lang="fr-FR" sz="4000" dirty="0" err="1">
                <a:solidFill>
                  <a:srgbClr val="FF0000"/>
                </a:solidFill>
              </a:rPr>
              <a:t>Réunion</a:t>
            </a:r>
            <a:r>
              <a:rPr lang="fr-FR" sz="4000" dirty="0">
                <a:solidFill>
                  <a:srgbClr val="FF0000"/>
                </a:solidFill>
              </a:rPr>
              <a:t> Informelle  Ministres d'Europe Méridionale</a:t>
            </a:r>
            <a:r>
              <a:rPr lang="fr-FR" sz="4000" dirty="0"/>
              <a:t>- 8,9 décembre 1986</a:t>
            </a:r>
            <a:r>
              <a:rPr lang="fr-FR" sz="4000" dirty="0">
                <a:solidFill>
                  <a:srgbClr val="008000"/>
                </a:solidFill>
              </a:rPr>
              <a:t>, Adoption d’ une Résolution au Comité des Ministres du Conseil de l’Europe </a:t>
            </a:r>
            <a:r>
              <a:rPr lang="fr-FR" sz="4000" dirty="0">
                <a:solidFill>
                  <a:srgbClr val="0000FF"/>
                </a:solidFill>
              </a:rPr>
              <a:t>d’autoriser l’établissement</a:t>
            </a:r>
            <a:br>
              <a:rPr lang="fr-FR" sz="4000" dirty="0">
                <a:solidFill>
                  <a:srgbClr val="0000FF"/>
                </a:solidFill>
              </a:rPr>
            </a:br>
            <a:r>
              <a:rPr lang="fr-FR" sz="4000" dirty="0">
                <a:solidFill>
                  <a:srgbClr val="0000FF"/>
                </a:solidFill>
              </a:rPr>
              <a:t> « Accord Partiel, Ouvert sur les Risques Majeurs » auquel les Etats  non membres du </a:t>
            </a:r>
            <a:r>
              <a:rPr lang="fr-FR" sz="4000" dirty="0" err="1">
                <a:solidFill>
                  <a:srgbClr val="0000FF"/>
                </a:solidFill>
              </a:rPr>
              <a:t>CoE</a:t>
            </a:r>
            <a:r>
              <a:rPr lang="fr-FR" sz="4000" dirty="0">
                <a:solidFill>
                  <a:srgbClr val="0000FF"/>
                </a:solidFill>
              </a:rPr>
              <a:t> pouvaient adhérer</a:t>
            </a:r>
            <a:r>
              <a:rPr lang="fr-FR" sz="4000" dirty="0"/>
              <a:t> *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342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57400" y="457200"/>
            <a:ext cx="685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 A - </a:t>
            </a:r>
            <a:r>
              <a:rPr lang="fr-FR" sz="4400" dirty="0">
                <a:solidFill>
                  <a:srgbClr val="008000"/>
                </a:solidFill>
              </a:rPr>
              <a:t>La mise en place d’une structure de Protection Civile au Kosovo </a:t>
            </a:r>
            <a:r>
              <a:rPr lang="fr-FR" sz="4400" dirty="0">
                <a:solidFill>
                  <a:srgbClr val="FF6600"/>
                </a:solidFill>
              </a:rPr>
              <a:t>sur la base des anciens combattants de l’ UCK.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094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13</a:t>
            </a:fld>
            <a:endParaRPr kumimoji="0" lang="fr-FR"/>
          </a:p>
        </p:txBody>
      </p:sp>
      <p:pic>
        <p:nvPicPr>
          <p:cNvPr id="4" name="Image 3" descr="IMG_329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009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14</a:t>
            </a:fld>
            <a:endParaRPr kumimoji="0" lang="fr-FR"/>
          </a:p>
        </p:txBody>
      </p:sp>
      <p:pic>
        <p:nvPicPr>
          <p:cNvPr id="3" name="Image 2" descr="IMG_329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8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304800"/>
            <a:ext cx="4927600" cy="5346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59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828800" y="609600"/>
            <a:ext cx="678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Contribution de l’Accord suite </a:t>
            </a:r>
            <a:r>
              <a:rPr lang="fr-FR" sz="4400" b="1" dirty="0" smtClean="0"/>
              <a:t>au </a:t>
            </a:r>
            <a:r>
              <a:rPr lang="fr-FR" sz="4400" b="1" dirty="0">
                <a:solidFill>
                  <a:srgbClr val="008000"/>
                </a:solidFill>
              </a:rPr>
              <a:t>tremblement de terre </a:t>
            </a:r>
            <a:r>
              <a:rPr lang="fr-FR" sz="4400" b="1" dirty="0" smtClean="0">
                <a:solidFill>
                  <a:srgbClr val="008000"/>
                </a:solidFill>
              </a:rPr>
              <a:t>d’Al </a:t>
            </a:r>
            <a:r>
              <a:rPr lang="fr-FR" sz="4400" b="1" dirty="0">
                <a:solidFill>
                  <a:srgbClr val="008000"/>
                </a:solidFill>
              </a:rPr>
              <a:t>Hoceima </a:t>
            </a:r>
            <a:r>
              <a:rPr lang="fr-FR" sz="4400" b="1" dirty="0" smtClean="0">
                <a:solidFill>
                  <a:srgbClr val="0000FF"/>
                </a:solidFill>
              </a:rPr>
              <a:t> au </a:t>
            </a:r>
            <a:r>
              <a:rPr lang="fr-FR" sz="4400" b="1" dirty="0">
                <a:solidFill>
                  <a:srgbClr val="0000FF"/>
                </a:solidFill>
              </a:rPr>
              <a:t>Maroc </a:t>
            </a:r>
            <a:r>
              <a:rPr lang="fr-FR" sz="4400" b="1" dirty="0" smtClean="0">
                <a:solidFill>
                  <a:srgbClr val="0000FF"/>
                </a:solidFill>
              </a:rPr>
              <a:t>en </a:t>
            </a:r>
            <a:r>
              <a:rPr lang="fr-FR" sz="4400" b="1" dirty="0">
                <a:solidFill>
                  <a:srgbClr val="0000FF"/>
                </a:solidFill>
              </a:rPr>
              <a:t>2004</a:t>
            </a:r>
            <a:r>
              <a:rPr lang="fr-FR" sz="4400" b="1" dirty="0" smtClean="0">
                <a:solidFill>
                  <a:srgbClr val="0000FF"/>
                </a:solidFill>
              </a:rPr>
              <a:t>» .</a:t>
            </a:r>
            <a:r>
              <a:rPr lang="fr-FR" sz="4400" dirty="0" smtClean="0"/>
              <a:t> </a:t>
            </a:r>
            <a:endParaRPr lang="fr-FR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27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981200" y="533400"/>
            <a:ext cx="701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smtClean="0">
                <a:solidFill>
                  <a:srgbClr val="008000"/>
                </a:solidFill>
              </a:rPr>
              <a:t>La contribution </a:t>
            </a:r>
            <a:r>
              <a:rPr lang="fr-FR" sz="4800" dirty="0">
                <a:solidFill>
                  <a:srgbClr val="008000"/>
                </a:solidFill>
              </a:rPr>
              <a:t>était basée sur </a:t>
            </a:r>
            <a:r>
              <a:rPr lang="fr-FR" sz="4800" dirty="0"/>
              <a:t>l’</a:t>
            </a:r>
            <a:r>
              <a:rPr lang="fr-FR" sz="4800" dirty="0">
                <a:solidFill>
                  <a:srgbClr val="3366FF"/>
                </a:solidFill>
              </a:rPr>
              <a:t>analyse par des psychiatres et psychologues</a:t>
            </a:r>
            <a:r>
              <a:rPr lang="fr-FR" sz="4800" dirty="0"/>
              <a:t>, </a:t>
            </a:r>
            <a:r>
              <a:rPr lang="fr-FR" sz="4800" dirty="0">
                <a:solidFill>
                  <a:srgbClr val="FF6600"/>
                </a:solidFill>
              </a:rPr>
              <a:t>des troubles </a:t>
            </a:r>
            <a:r>
              <a:rPr lang="fr-FR" sz="4800" dirty="0" smtClean="0">
                <a:solidFill>
                  <a:srgbClr val="FF6600"/>
                </a:solidFill>
              </a:rPr>
              <a:t>  	psychiques </a:t>
            </a:r>
            <a:r>
              <a:rPr lang="fr-FR" sz="4800" dirty="0">
                <a:solidFill>
                  <a:srgbClr val="FF6600"/>
                </a:solidFill>
              </a:rPr>
              <a:t>pouvant </a:t>
            </a:r>
            <a:r>
              <a:rPr lang="fr-FR" sz="4800" dirty="0" smtClean="0">
                <a:solidFill>
                  <a:srgbClr val="FF6600"/>
                </a:solidFill>
              </a:rPr>
              <a:t>	affecter </a:t>
            </a:r>
            <a:r>
              <a:rPr lang="fr-FR" sz="4800" dirty="0">
                <a:solidFill>
                  <a:srgbClr val="FF6600"/>
                </a:solidFill>
              </a:rPr>
              <a:t>les enfants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423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600" y="0"/>
            <a:ext cx="6248400" cy="70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571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19</a:t>
            </a:fld>
            <a:endParaRPr kumimoji="0"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0"/>
            <a:ext cx="9099807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861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752600" y="914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0" dirty="0" smtClean="0"/>
          </a:p>
          <a:p>
            <a:r>
              <a:rPr lang="fr-FR" b="0" dirty="0" smtClean="0"/>
              <a:t>Mon </a:t>
            </a:r>
            <a:r>
              <a:rPr lang="fr-FR" b="0" dirty="0"/>
              <a:t>intervention se scindera en </a:t>
            </a:r>
            <a:r>
              <a:rPr lang="fr-FR" b="0" dirty="0" smtClean="0"/>
              <a:t>trois</a:t>
            </a:r>
          </a:p>
          <a:p>
            <a:r>
              <a:rPr lang="fr-FR" b="0" dirty="0" smtClean="0"/>
              <a:t>parties</a:t>
            </a:r>
            <a:r>
              <a:rPr lang="fr-FR" b="0" dirty="0"/>
              <a:t> : </a:t>
            </a:r>
            <a:endParaRPr lang="fr-FR" b="0" dirty="0" smtClean="0"/>
          </a:p>
          <a:p>
            <a:r>
              <a:rPr lang="fr-FR" b="0" dirty="0" smtClean="0">
                <a:solidFill>
                  <a:srgbClr val="FF0000"/>
                </a:solidFill>
              </a:rPr>
              <a:t> 1- La période qui a précédé à la création de l’Accord EUR-OPA Risques Majeurs</a:t>
            </a:r>
            <a:r>
              <a:rPr lang="fr-FR" b="0" dirty="0" smtClean="0"/>
              <a:t>,</a:t>
            </a:r>
          </a:p>
          <a:p>
            <a:r>
              <a:rPr lang="fr-FR" b="0" dirty="0" smtClean="0"/>
              <a:t>      </a:t>
            </a:r>
            <a:r>
              <a:rPr lang="fr-FR" b="0" dirty="0">
                <a:solidFill>
                  <a:srgbClr val="008000"/>
                </a:solidFill>
              </a:rPr>
              <a:t>2-Quelques réalisations de l’APO qui ont été mises en œuvre </a:t>
            </a:r>
            <a:r>
              <a:rPr lang="fr-FR" b="0" dirty="0" smtClean="0"/>
              <a:t>,</a:t>
            </a:r>
          </a:p>
          <a:p>
            <a:r>
              <a:rPr lang="fr-FR" b="0" dirty="0" smtClean="0"/>
              <a:t>		 </a:t>
            </a:r>
            <a:r>
              <a:rPr lang="fr-FR" b="0" dirty="0" smtClean="0">
                <a:solidFill>
                  <a:srgbClr val="0000FF"/>
                </a:solidFill>
              </a:rPr>
              <a:t> 3- Des   suggestions 					  						d’activités qui pourraient peut 		être retenir votre attention 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446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08794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fr-FR" sz="6200" dirty="0" smtClean="0"/>
              <a:t> </a:t>
            </a:r>
            <a:endParaRPr lang="fr-FR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20</a:t>
            </a:fld>
            <a:endParaRPr kumimoji="0"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700"/>
            <a:ext cx="9144000" cy="83185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1600" y="228600"/>
            <a:ext cx="7162800" cy="5943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fr-FR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21</a:t>
            </a:fld>
            <a:endParaRPr kumimoji="0"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0"/>
            <a:ext cx="8296088" cy="66294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0" y="0"/>
            <a:ext cx="63246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94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981200" y="0"/>
            <a:ext cx="716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/>
              <a:t>Session de </a:t>
            </a:r>
            <a:r>
              <a:rPr lang="fr-FR" sz="4000" dirty="0">
                <a:solidFill>
                  <a:srgbClr val="008000"/>
                </a:solidFill>
              </a:rPr>
              <a:t>formation d’une Unité de Protection Civile </a:t>
            </a:r>
            <a:r>
              <a:rPr lang="fr-FR" sz="4000" dirty="0"/>
              <a:t>en République Démocratique du Congo </a:t>
            </a:r>
            <a:r>
              <a:rPr lang="fr-FR" sz="4000" dirty="0">
                <a:solidFill>
                  <a:srgbClr val="FF0000"/>
                </a:solidFill>
              </a:rPr>
              <a:t>(RDC</a:t>
            </a:r>
            <a:r>
              <a:rPr lang="fr-FR" sz="4000" dirty="0"/>
              <a:t>) et d’un </a:t>
            </a:r>
            <a:r>
              <a:rPr lang="fr-FR" sz="4000" dirty="0">
                <a:solidFill>
                  <a:srgbClr val="0000FF"/>
                </a:solidFill>
              </a:rPr>
              <a:t>plan de Sécurité entre les villes de Goma en RDC et de Gisenyi au Rwanda </a:t>
            </a:r>
            <a:r>
              <a:rPr lang="fr-FR" sz="4000" dirty="0" smtClean="0">
                <a:solidFill>
                  <a:srgbClr val="0000FF"/>
                </a:solidFill>
              </a:rPr>
              <a:t>  	lié </a:t>
            </a:r>
            <a:r>
              <a:rPr lang="fr-FR" sz="4000" dirty="0">
                <a:solidFill>
                  <a:srgbClr val="0000FF"/>
                </a:solidFill>
              </a:rPr>
              <a:t>en particulier aux </a:t>
            </a:r>
            <a:r>
              <a:rPr lang="fr-FR" sz="4000" dirty="0" smtClean="0">
                <a:solidFill>
                  <a:srgbClr val="0000FF"/>
                </a:solidFill>
              </a:rPr>
              <a:t>	éruptions </a:t>
            </a:r>
            <a:r>
              <a:rPr lang="fr-FR" sz="4000" dirty="0">
                <a:solidFill>
                  <a:srgbClr val="0000FF"/>
                </a:solidFill>
              </a:rPr>
              <a:t>du volcan </a:t>
            </a:r>
            <a:r>
              <a:rPr lang="fr-FR" sz="4000" dirty="0" smtClean="0">
                <a:solidFill>
                  <a:srgbClr val="0000FF"/>
                </a:solidFill>
              </a:rPr>
              <a:t>			        </a:t>
            </a:r>
            <a:r>
              <a:rPr lang="fr-FR" sz="4000" dirty="0" err="1" smtClean="0">
                <a:solidFill>
                  <a:srgbClr val="0000FF"/>
                </a:solidFill>
              </a:rPr>
              <a:t>Nyiracongo</a:t>
            </a:r>
            <a:r>
              <a:rPr lang="fr-FR" sz="4000" dirty="0" smtClean="0">
                <a:solidFill>
                  <a:srgbClr val="0000FF"/>
                </a:solidFill>
              </a:rPr>
              <a:t> </a:t>
            </a:r>
            <a:endParaRPr lang="fr-FR" sz="40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701778" y="8522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648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0"/>
            <a:ext cx="82296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089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749"/>
            <a:ext cx="8077200" cy="6857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360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26</a:t>
            </a:fld>
            <a:endParaRPr kumimoji="0"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0"/>
            <a:ext cx="9035053" cy="6858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993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27</a:t>
            </a:fld>
            <a:endParaRPr kumimoji="0" lang="fr-FR"/>
          </a:p>
        </p:txBody>
      </p:sp>
      <p:pic>
        <p:nvPicPr>
          <p:cNvPr id="3" name="Image 2" descr="IMG_329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065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0"/>
            <a:ext cx="868463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386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 fontScale="90000"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sz="6700" b="0" dirty="0">
                <a:latin typeface="Apple Chancery"/>
                <a:cs typeface="Apple Chancery"/>
              </a:rPr>
              <a:t>PROPOSITIONS</a:t>
            </a:r>
            <a:br>
              <a:rPr lang="fr-FR" sz="6700" b="0" dirty="0">
                <a:latin typeface="Apple Chancery"/>
                <a:cs typeface="Apple Chancery"/>
              </a:rPr>
            </a:br>
            <a:r>
              <a:rPr lang="fr-FR" dirty="0" smtClean="0"/>
              <a:t>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29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600200" y="1524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447800" y="1"/>
            <a:ext cx="7467600" cy="6401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      </a:t>
            </a:r>
            <a:r>
              <a:rPr lang="fr-FR" sz="2800" dirty="0"/>
              <a:t>La période pré-Accord </a:t>
            </a:r>
            <a:r>
              <a:rPr lang="fr-FR" sz="2800" dirty="0" smtClean="0"/>
              <a:t>:un groupe </a:t>
            </a:r>
            <a:r>
              <a:rPr lang="fr-FR" sz="2800" dirty="0"/>
              <a:t>d’hommes politiques responsables et clairvoyants :</a:t>
            </a:r>
          </a:p>
          <a:p>
            <a:r>
              <a:rPr lang="fr-FR" sz="2800" dirty="0"/>
              <a:t>   </a:t>
            </a:r>
            <a:r>
              <a:rPr lang="fr-FR" sz="2800" dirty="0" smtClean="0"/>
              <a:t>-</a:t>
            </a:r>
            <a:r>
              <a:rPr lang="fr-FR" sz="2800" dirty="0"/>
              <a:t>Le Sénateur italien </a:t>
            </a:r>
            <a:r>
              <a:rPr lang="fr-FR" sz="2800" b="1" dirty="0">
                <a:solidFill>
                  <a:srgbClr val="008000"/>
                </a:solidFill>
              </a:rPr>
              <a:t>Mario </a:t>
            </a:r>
            <a:r>
              <a:rPr lang="fr-FR" sz="2800" b="1" dirty="0" err="1" smtClean="0">
                <a:solidFill>
                  <a:srgbClr val="008000"/>
                </a:solidFill>
              </a:rPr>
              <a:t>Valiante</a:t>
            </a:r>
            <a:r>
              <a:rPr lang="fr-FR" sz="2800" b="1" dirty="0">
                <a:solidFill>
                  <a:srgbClr val="008000"/>
                </a:solidFill>
              </a:rPr>
              <a:t>,</a:t>
            </a:r>
          </a:p>
          <a:p>
            <a:r>
              <a:rPr lang="fr-FR" sz="2800" dirty="0"/>
              <a:t>  </a:t>
            </a:r>
            <a:r>
              <a:rPr lang="fr-FR" sz="2800" dirty="0" smtClean="0"/>
              <a:t> </a:t>
            </a:r>
            <a:r>
              <a:rPr lang="fr-FR" sz="2800" dirty="0"/>
              <a:t>-L’ ancien Ministre français </a:t>
            </a:r>
            <a:r>
              <a:rPr lang="fr-FR" sz="2800" b="1" dirty="0">
                <a:solidFill>
                  <a:srgbClr val="FF0000"/>
                </a:solidFill>
              </a:rPr>
              <a:t>André </a:t>
            </a:r>
            <a:r>
              <a:rPr lang="fr-FR" sz="2800" b="1" dirty="0" err="1">
                <a:solidFill>
                  <a:srgbClr val="FF0000"/>
                </a:solidFill>
              </a:rPr>
              <a:t>Boulloche</a:t>
            </a:r>
            <a:r>
              <a:rPr lang="fr-FR" sz="2800" b="1" dirty="0">
                <a:solidFill>
                  <a:srgbClr val="FF0000"/>
                </a:solidFill>
              </a:rPr>
              <a:t>,</a:t>
            </a:r>
          </a:p>
          <a:p>
            <a:r>
              <a:rPr lang="fr-FR" sz="2800" dirty="0"/>
              <a:t>          -L’ancien Ministre français, Académicien </a:t>
            </a:r>
            <a:r>
              <a:rPr lang="fr-FR" sz="2800" dirty="0" smtClean="0"/>
              <a:t>	</a:t>
            </a:r>
            <a:r>
              <a:rPr lang="fr-FR" sz="2800" b="1" dirty="0" smtClean="0">
                <a:solidFill>
                  <a:srgbClr val="3366FF"/>
                </a:solidFill>
              </a:rPr>
              <a:t>Jacques </a:t>
            </a:r>
            <a:r>
              <a:rPr lang="fr-FR" sz="2800" b="1" dirty="0">
                <a:solidFill>
                  <a:srgbClr val="3366FF"/>
                </a:solidFill>
              </a:rPr>
              <a:t>Soustelle,</a:t>
            </a:r>
          </a:p>
          <a:p>
            <a:r>
              <a:rPr lang="fr-FR" sz="2800" dirty="0"/>
              <a:t>  	-L’ancien Ministre Italien M</a:t>
            </a:r>
            <a:r>
              <a:rPr lang="fr-FR" sz="2800" b="1" dirty="0">
                <a:solidFill>
                  <a:srgbClr val="660066"/>
                </a:solidFill>
              </a:rPr>
              <a:t>. Giuseppe </a:t>
            </a:r>
            <a:r>
              <a:rPr lang="fr-FR" sz="2800" b="1" dirty="0" smtClean="0">
                <a:solidFill>
                  <a:srgbClr val="660066"/>
                </a:solidFill>
              </a:rPr>
              <a:t> 		</a:t>
            </a:r>
            <a:r>
              <a:rPr lang="fr-FR" sz="2800" b="1" dirty="0" err="1" smtClean="0">
                <a:solidFill>
                  <a:srgbClr val="660066"/>
                </a:solidFill>
              </a:rPr>
              <a:t>Zamberletti</a:t>
            </a:r>
            <a:endParaRPr lang="fr-FR" sz="2800" b="1" dirty="0">
              <a:solidFill>
                <a:srgbClr val="660066"/>
              </a:solidFill>
            </a:endParaRPr>
          </a:p>
          <a:p>
            <a:r>
              <a:rPr lang="fr-FR" sz="2800" dirty="0"/>
              <a:t> </a:t>
            </a:r>
            <a:r>
              <a:rPr lang="fr-FR" sz="2800" dirty="0" smtClean="0"/>
              <a:t>              -</a:t>
            </a:r>
            <a:r>
              <a:rPr lang="fr-FR" sz="2800" dirty="0"/>
              <a:t>L’ancien Ministre français </a:t>
            </a:r>
            <a:r>
              <a:rPr lang="fr-FR" sz="2800" b="1" dirty="0"/>
              <a:t>Haroun </a:t>
            </a:r>
            <a:r>
              <a:rPr lang="fr-FR" sz="2800" b="1" dirty="0" smtClean="0"/>
              <a:t>Tazieff</a:t>
            </a:r>
            <a:r>
              <a:rPr lang="fr-FR" sz="2800" dirty="0" smtClean="0"/>
              <a:t>		        	 </a:t>
            </a:r>
            <a:r>
              <a:rPr lang="fr-FR" sz="2800" dirty="0"/>
              <a:t>-</a:t>
            </a:r>
            <a:r>
              <a:rPr lang="fr-FR" sz="2800" dirty="0" smtClean="0"/>
              <a:t>L’ancien </a:t>
            </a:r>
            <a:r>
              <a:rPr lang="fr-FR" sz="2800" dirty="0"/>
              <a:t>Secrétaire </a:t>
            </a:r>
            <a:r>
              <a:rPr lang="fr-FR" sz="2800" dirty="0" smtClean="0"/>
              <a:t>Général du 		Conseil de l’Europe </a:t>
            </a:r>
            <a:r>
              <a:rPr lang="fr-FR" sz="2800" b="1" dirty="0" smtClean="0">
                <a:solidFill>
                  <a:srgbClr val="FF0000"/>
                </a:solidFill>
              </a:rPr>
              <a:t>Nino </a:t>
            </a:r>
            <a:r>
              <a:rPr lang="fr-FR" sz="2800" b="1" dirty="0" err="1" smtClean="0">
                <a:solidFill>
                  <a:srgbClr val="FF0000"/>
                </a:solidFill>
              </a:rPr>
              <a:t>Adinolfi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r>
              <a:rPr lang="fr-FR" dirty="0" smtClean="0"/>
              <a:t>.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40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30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5" name="Rectangle 4"/>
          <p:cNvSpPr/>
          <p:nvPr/>
        </p:nvSpPr>
        <p:spPr>
          <a:xfrm>
            <a:off x="838200" y="3105835"/>
            <a:ext cx="807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Elle résulte de ma participation au dernier Conseil d’Administration du CEMEC où a été présenté le programme:</a:t>
            </a:r>
          </a:p>
          <a:p>
            <a:endParaRPr lang="fr-FR" sz="2800" b="1" dirty="0" smtClean="0">
              <a:solidFill>
                <a:srgbClr val="FF0000"/>
              </a:solidFill>
            </a:endParaRPr>
          </a:p>
          <a:p>
            <a:r>
              <a:rPr lang="fr-FR" sz="28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«</a:t>
            </a:r>
            <a:r>
              <a:rPr lang="fr-FR" sz="2800" b="1" dirty="0">
                <a:solidFill>
                  <a:srgbClr val="FF0000"/>
                </a:solidFill>
                <a:latin typeface="Apple Chancery"/>
                <a:cs typeface="Apple Chancery"/>
              </a:rPr>
              <a:t> </a:t>
            </a:r>
            <a:r>
              <a:rPr lang="fr-FR" sz="2800" b="1" dirty="0" err="1">
                <a:solidFill>
                  <a:srgbClr val="FF0000"/>
                </a:solidFill>
                <a:latin typeface="Apple Chancery"/>
                <a:cs typeface="Apple Chancery"/>
              </a:rPr>
              <a:t>Supporting</a:t>
            </a:r>
            <a:r>
              <a:rPr lang="fr-FR" sz="2800" b="1" dirty="0">
                <a:solidFill>
                  <a:srgbClr val="FF0000"/>
                </a:solidFill>
                <a:latin typeface="Apple Chancery"/>
                <a:cs typeface="Apple Chancery"/>
              </a:rPr>
              <a:t> Migrants for </a:t>
            </a:r>
            <a:r>
              <a:rPr lang="fr-FR" sz="2800" b="1" dirty="0" err="1">
                <a:solidFill>
                  <a:srgbClr val="FF0000"/>
                </a:solidFill>
                <a:latin typeface="Apple Chancery"/>
                <a:cs typeface="Apple Chancery"/>
              </a:rPr>
              <a:t>Better</a:t>
            </a:r>
            <a:r>
              <a:rPr lang="fr-FR" sz="2800" b="1" dirty="0">
                <a:solidFill>
                  <a:srgbClr val="FF0000"/>
                </a:solidFill>
                <a:latin typeface="Apple Chancery"/>
                <a:cs typeface="Apple Chancery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pple Chancery"/>
                <a:cs typeface="Apple Chancery"/>
              </a:rPr>
              <a:t>Health</a:t>
            </a:r>
            <a:r>
              <a:rPr lang="fr-FR" sz="2800" b="1" dirty="0">
                <a:solidFill>
                  <a:srgbClr val="FF0000"/>
                </a:solidFill>
                <a:latin typeface="Apple Chancery"/>
                <a:cs typeface="Apple Chancery"/>
              </a:rPr>
              <a:t> and Life . » </a:t>
            </a:r>
            <a:endParaRPr lang="fr-FR" sz="2800" dirty="0">
              <a:solidFill>
                <a:srgbClr val="FF0000"/>
              </a:solidFill>
              <a:latin typeface="Apple Chancery"/>
              <a:cs typeface="Apple Chancer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569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31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ZoneTexte 3"/>
          <p:cNvSpPr txBox="1"/>
          <p:nvPr/>
        </p:nvSpPr>
        <p:spPr>
          <a:xfrm>
            <a:off x="304800" y="2438400"/>
            <a:ext cx="84582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« </a:t>
            </a:r>
            <a:r>
              <a:rPr lang="fr-FR" sz="4400" b="1" dirty="0">
                <a:solidFill>
                  <a:srgbClr val="0000FF"/>
                </a:solidFill>
              </a:rPr>
              <a:t>Sensibilisation des Migrants </a:t>
            </a:r>
            <a:r>
              <a:rPr lang="fr-FR" sz="4400" b="1" dirty="0"/>
              <a:t>à l’</a:t>
            </a:r>
            <a:r>
              <a:rPr lang="fr-FR" sz="4400" b="1" dirty="0">
                <a:solidFill>
                  <a:srgbClr val="008000"/>
                </a:solidFill>
              </a:rPr>
              <a:t>importance de leur patrimoine culturel et naturel</a:t>
            </a:r>
            <a:r>
              <a:rPr lang="fr-FR" sz="4400" b="1" dirty="0"/>
              <a:t>, (au sens de l’Unesco)».</a:t>
            </a:r>
            <a:endParaRPr lang="fr-FR" sz="4400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507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32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381000"/>
            <a:ext cx="6629400" cy="647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111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33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Rectangle 3"/>
          <p:cNvSpPr/>
          <p:nvPr/>
        </p:nvSpPr>
        <p:spPr>
          <a:xfrm>
            <a:off x="609600" y="1219200"/>
            <a:ext cx="8534400" cy="760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                      </a:t>
            </a:r>
            <a:r>
              <a:rPr lang="fr-FR" sz="2800" b="1" dirty="0" smtClean="0">
                <a:solidFill>
                  <a:srgbClr val="008000"/>
                </a:solidFill>
              </a:rPr>
              <a:t>Cette </a:t>
            </a:r>
            <a:r>
              <a:rPr lang="fr-FR" sz="2800" b="1" dirty="0">
                <a:solidFill>
                  <a:srgbClr val="008000"/>
                </a:solidFill>
              </a:rPr>
              <a:t>initiative pourrait être préparée en </a:t>
            </a:r>
            <a:r>
              <a:rPr lang="fr-FR" sz="2800" b="1" dirty="0" smtClean="0">
                <a:solidFill>
                  <a:srgbClr val="008000"/>
                </a:solidFill>
              </a:rPr>
              <a:t>     			coopération </a:t>
            </a:r>
            <a:r>
              <a:rPr lang="fr-FR" sz="2800" b="1" dirty="0">
                <a:solidFill>
                  <a:srgbClr val="008000"/>
                </a:solidFill>
              </a:rPr>
              <a:t>avec :</a:t>
            </a:r>
            <a:endParaRPr lang="fr-FR" sz="2800" dirty="0">
              <a:solidFill>
                <a:srgbClr val="008000"/>
              </a:solidFill>
            </a:endParaRPr>
          </a:p>
          <a:p>
            <a:r>
              <a:rPr lang="fr-FR" sz="2800" b="1" dirty="0" smtClean="0">
                <a:solidFill>
                  <a:srgbClr val="008000"/>
                </a:solidFill>
              </a:rPr>
              <a:t>-          L’Organisation </a:t>
            </a:r>
            <a:r>
              <a:rPr lang="fr-FR" sz="2800" b="1" dirty="0">
                <a:solidFill>
                  <a:srgbClr val="008000"/>
                </a:solidFill>
              </a:rPr>
              <a:t>International des Migrations : </a:t>
            </a:r>
            <a:r>
              <a:rPr lang="fr-FR" sz="2800" b="1" dirty="0" smtClean="0">
                <a:solidFill>
                  <a:srgbClr val="008000"/>
                </a:solidFill>
              </a:rPr>
              <a:t>IOM </a:t>
            </a:r>
            <a:endParaRPr lang="fr-FR" sz="2800" dirty="0">
              <a:solidFill>
                <a:srgbClr val="008000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2800" b="1" dirty="0" smtClean="0">
                <a:solidFill>
                  <a:srgbClr val="008000"/>
                </a:solidFill>
              </a:rPr>
              <a:t>     l’UNESCO , </a:t>
            </a:r>
            <a:r>
              <a:rPr lang="fr-FR" sz="2800" b="1" dirty="0">
                <a:solidFill>
                  <a:srgbClr val="008000"/>
                </a:solidFill>
              </a:rPr>
              <a:t>La Commission Européenne</a:t>
            </a:r>
            <a:endParaRPr lang="fr-FR" sz="2800" dirty="0">
              <a:solidFill>
                <a:srgbClr val="008000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2800" b="1" dirty="0" smtClean="0">
                <a:solidFill>
                  <a:srgbClr val="008000"/>
                </a:solidFill>
              </a:rPr>
              <a:t>    Le </a:t>
            </a:r>
            <a:r>
              <a:rPr lang="fr-FR" sz="2800" b="1" dirty="0">
                <a:solidFill>
                  <a:srgbClr val="008000"/>
                </a:solidFill>
              </a:rPr>
              <a:t>Réseau Européen « Sciences et patrimoine (PACT) » </a:t>
            </a:r>
            <a:endParaRPr lang="fr-FR" sz="2800" b="1" dirty="0" smtClean="0">
              <a:solidFill>
                <a:srgbClr val="008000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2800" b="1" smtClean="0">
                <a:solidFill>
                  <a:srgbClr val="008000"/>
                </a:solidFill>
              </a:rPr>
              <a:t>    </a:t>
            </a:r>
          </a:p>
          <a:p>
            <a:pPr marL="457200" indent="-457200">
              <a:buFontTx/>
              <a:buChar char="-"/>
            </a:pPr>
            <a:r>
              <a:rPr lang="fr-FR" sz="2800" b="1" smtClean="0">
                <a:solidFill>
                  <a:srgbClr val="008000"/>
                </a:solidFill>
              </a:rPr>
              <a:t>OTAN</a:t>
            </a:r>
            <a:r>
              <a:rPr lang="fr-FR" sz="2800" b="1" dirty="0" smtClean="0">
                <a:solidFill>
                  <a:srgbClr val="008000"/>
                </a:solidFill>
              </a:rPr>
              <a:t>: </a:t>
            </a:r>
            <a:r>
              <a:rPr lang="fr-FR" sz="2800" b="1" smtClean="0">
                <a:solidFill>
                  <a:srgbClr val="008000"/>
                </a:solidFill>
              </a:rPr>
              <a:t>Affaires Scientifiques…</a:t>
            </a:r>
            <a:endParaRPr lang="fr-FR" sz="2800" b="1" dirty="0" smtClean="0">
              <a:solidFill>
                <a:srgbClr val="008000"/>
              </a:solidFill>
            </a:endParaRPr>
          </a:p>
          <a:p>
            <a:r>
              <a:rPr lang="fr-FR" sz="2800" b="1" dirty="0">
                <a:solidFill>
                  <a:srgbClr val="008000"/>
                </a:solidFill>
              </a:rPr>
              <a:t>- </a:t>
            </a:r>
            <a:r>
              <a:rPr lang="fr-FR" sz="2800" b="1" dirty="0" smtClean="0">
                <a:solidFill>
                  <a:srgbClr val="008000"/>
                </a:solidFill>
              </a:rPr>
              <a:t>       Les </a:t>
            </a:r>
            <a:r>
              <a:rPr lang="fr-FR" sz="2800" b="1" dirty="0">
                <a:solidFill>
                  <a:srgbClr val="008000"/>
                </a:solidFill>
              </a:rPr>
              <a:t>Centres euro Méditerranéens de l’ Accord EUROPA Risques Majeurs en particulier, le Centre Universitaire Européen pour les Biens Culturels de Ravello,</a:t>
            </a:r>
            <a:endParaRPr lang="fr-FR" sz="2800" dirty="0">
              <a:solidFill>
                <a:srgbClr val="008000"/>
              </a:solidFill>
            </a:endParaRPr>
          </a:p>
          <a:p>
            <a:r>
              <a:rPr lang="fr-FR" sz="2800" b="1" dirty="0" smtClean="0">
                <a:solidFill>
                  <a:srgbClr val="008000"/>
                </a:solidFill>
              </a:rPr>
              <a:t>-   </a:t>
            </a:r>
            <a:r>
              <a:rPr lang="fr-FR" sz="2800" b="1" dirty="0">
                <a:solidFill>
                  <a:srgbClr val="008000"/>
                </a:solidFill>
              </a:rPr>
              <a:t>l’ Académie Européenne des Sciences et des Arts,</a:t>
            </a:r>
            <a:endParaRPr lang="fr-FR" sz="2800" dirty="0">
              <a:solidFill>
                <a:srgbClr val="008000"/>
              </a:solidFill>
            </a:endParaRPr>
          </a:p>
          <a:p>
            <a:r>
              <a:rPr lang="fr-FR" sz="2800" b="1" dirty="0" smtClean="0">
                <a:solidFill>
                  <a:srgbClr val="008000"/>
                </a:solidFill>
              </a:rPr>
              <a:t>-   </a:t>
            </a:r>
            <a:r>
              <a:rPr lang="fr-FR" sz="2800" b="1" dirty="0">
                <a:solidFill>
                  <a:srgbClr val="008000"/>
                </a:solidFill>
              </a:rPr>
              <a:t>la Chaire de l’ UNESCO de 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>
                <a:solidFill>
                  <a:srgbClr val="008000"/>
                </a:solidFill>
              </a:rPr>
              <a:t>Strasbourg sur les Sciences des Matériaux dont je suis membres du Bureau.</a:t>
            </a:r>
            <a:endParaRPr lang="fr-FR" sz="2800" dirty="0">
              <a:solidFill>
                <a:srgbClr val="008000"/>
              </a:solidFill>
            </a:endParaRPr>
          </a:p>
          <a:p>
            <a:pPr marL="457200" indent="-457200">
              <a:buFontTx/>
              <a:buChar char="-"/>
            </a:pPr>
            <a:endParaRPr lang="fr-FR" sz="3200" b="1" dirty="0" smtClean="0">
              <a:solidFill>
                <a:srgbClr val="008000"/>
              </a:solidFill>
            </a:endParaRPr>
          </a:p>
          <a:p>
            <a:pPr marL="457200" indent="-457200">
              <a:buFontTx/>
              <a:buChar char="-"/>
            </a:pPr>
            <a:endParaRPr lang="fr-FR" sz="3200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404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34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ZoneTexte 3"/>
          <p:cNvSpPr txBox="1"/>
          <p:nvPr/>
        </p:nvSpPr>
        <p:spPr>
          <a:xfrm>
            <a:off x="457200" y="2794000"/>
            <a:ext cx="8686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Apple Chancery"/>
                <a:cs typeface="Apple Chancery"/>
              </a:rPr>
              <a:t>l’objectif serait d’organiser des </a:t>
            </a:r>
            <a:r>
              <a:rPr lang="fr-FR" sz="4000" b="1" dirty="0">
                <a:solidFill>
                  <a:srgbClr val="FF0000"/>
                </a:solidFill>
                <a:latin typeface="Apple Chancery"/>
                <a:cs typeface="Apple Chancery"/>
              </a:rPr>
              <a:t>sessions de formation et de sensibiliser des Migrants, en particulier leurs enfants, à l’importance de la protection et préservation du patrimoine culturel</a:t>
            </a:r>
            <a:r>
              <a:rPr lang="fr-FR" sz="4000" dirty="0">
                <a:solidFill>
                  <a:srgbClr val="FF0000"/>
                </a:solidFill>
                <a:latin typeface="Apple Chancery"/>
                <a:cs typeface="Apple Chancery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143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28800" y="0"/>
            <a:ext cx="7086600" cy="4191000"/>
          </a:xfrm>
        </p:spPr>
        <p:txBody>
          <a:bodyPr>
            <a:normAutofit fontScale="90000"/>
          </a:bodyPr>
          <a:lstStyle/>
          <a:p>
            <a:r>
              <a:rPr lang="fr-FR" dirty="0"/>
              <a:t>Panneaux solaires et incendies</a:t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r>
              <a:rPr lang="fr-FR" dirty="0"/>
              <a:t>           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    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r>
              <a:rPr lang="fr-FR" dirty="0" smtClean="0"/>
              <a:t>	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                       Lors </a:t>
            </a:r>
            <a:r>
              <a:rPr lang="fr-FR" dirty="0"/>
              <a:t>d’un incendie dans une habitation équipée de panneaux </a:t>
            </a:r>
            <a:r>
              <a:rPr lang="fr-FR" dirty="0" smtClean="0"/>
              <a:t>solaires, </a:t>
            </a:r>
            <a:r>
              <a:rPr lang="fr-FR" dirty="0"/>
              <a:t>ils empirent bien souvent la situation :</a:t>
            </a:r>
            <a:br>
              <a:rPr lang="fr-FR" dirty="0"/>
            </a:b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35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460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 rot="21362943">
            <a:off x="421586" y="617143"/>
            <a:ext cx="8102520" cy="5001942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36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ZoneTexte 3"/>
          <p:cNvSpPr txBox="1"/>
          <p:nvPr/>
        </p:nvSpPr>
        <p:spPr>
          <a:xfrm>
            <a:off x="1676401" y="2568222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pple Chancery"/>
                <a:cs typeface="Apple Chancery"/>
              </a:rPr>
              <a:t>La difficulté majeure lors de ces interventions est due à la production électrique des panneaux. </a:t>
            </a:r>
            <a:endParaRPr lang="fr-FR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522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37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ZoneTexte 3"/>
          <p:cNvSpPr txBox="1"/>
          <p:nvPr/>
        </p:nvSpPr>
        <p:spPr>
          <a:xfrm>
            <a:off x="609600" y="1905001"/>
            <a:ext cx="83058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- </a:t>
            </a:r>
            <a:r>
              <a:rPr lang="fr-FR" sz="4800" b="1" dirty="0">
                <a:latin typeface="Apple Chancery"/>
                <a:cs typeface="Apple Chancery"/>
              </a:rPr>
              <a:t>Éteindre un incendie en arrosant d'eau des panneaux photovoltaïques, c'est la mort assurée pour celui qui tient la lance. </a:t>
            </a:r>
            <a:endParaRPr lang="fr-FR" sz="4800" dirty="0">
              <a:latin typeface="Apple Chancery"/>
              <a:cs typeface="Apple Chancer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231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 fontScale="90000"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>
                <a:latin typeface="Apple Chancery"/>
                <a:cs typeface="Apple Chancery"/>
              </a:rPr>
              <a:t>- Il faut éviter de mettre la zone en contact avec une échelle métallique. 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38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961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295400" y="1676400"/>
            <a:ext cx="7620000" cy="3505200"/>
          </a:xfrm>
        </p:spPr>
        <p:txBody>
          <a:bodyPr>
            <a:normAutofit fontScale="90000"/>
          </a:bodyPr>
          <a:lstStyle/>
          <a:p>
            <a:pPr>
              <a:defRPr lang="fr-FR"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                     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 </a:t>
            </a:r>
            <a:r>
              <a:rPr lang="fr-FR" dirty="0" smtClean="0"/>
              <a:t>                    </a:t>
            </a:r>
            <a:r>
              <a:rPr lang="fr-FR" dirty="0" smtClean="0">
                <a:solidFill>
                  <a:srgbClr val="FF0000"/>
                </a:solidFill>
                <a:latin typeface="Apple Chancery"/>
                <a:cs typeface="Apple Chancery"/>
              </a:rPr>
              <a:t>Il </a:t>
            </a:r>
            <a:r>
              <a:rPr lang="fr-FR" dirty="0">
                <a:solidFill>
                  <a:srgbClr val="FF0000"/>
                </a:solidFill>
                <a:latin typeface="Apple Chancery"/>
                <a:cs typeface="Apple Chancery"/>
              </a:rPr>
              <a:t>serait intéressant </a:t>
            </a:r>
            <a:r>
              <a:rPr lang="fr-FR" dirty="0" smtClean="0">
                <a:solidFill>
                  <a:srgbClr val="FF0000"/>
                </a:solidFill>
                <a:latin typeface="Apple Chancery"/>
                <a:cs typeface="Apple Chancery"/>
              </a:rPr>
              <a:t>   		d’élaborer </a:t>
            </a:r>
            <a:r>
              <a:rPr lang="fr-FR" dirty="0">
                <a:solidFill>
                  <a:srgbClr val="FF0000"/>
                </a:solidFill>
                <a:latin typeface="Apple Chancery"/>
                <a:cs typeface="Apple Chancery"/>
              </a:rPr>
              <a:t>un rapport sur ce problème et de demander à des experts de proposer des solutions. </a:t>
            </a: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39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478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295400" y="304800"/>
            <a:ext cx="76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      1-Réunion  </a:t>
            </a:r>
            <a:r>
              <a:rPr lang="fr-FR" sz="3200" dirty="0"/>
              <a:t>Commission de la Culture et de l’ Education de l’ A.P. du </a:t>
            </a:r>
            <a:r>
              <a:rPr lang="fr-FR" sz="3200" dirty="0" err="1"/>
              <a:t>CoE</a:t>
            </a:r>
            <a:r>
              <a:rPr lang="fr-FR" sz="3200" dirty="0"/>
              <a:t> :</a:t>
            </a:r>
          </a:p>
          <a:p>
            <a:r>
              <a:rPr lang="fr-FR" sz="3200" dirty="0"/>
              <a:t> </a:t>
            </a:r>
            <a:r>
              <a:rPr lang="fr-FR" sz="3200" b="1" dirty="0">
                <a:solidFill>
                  <a:srgbClr val="FF0000"/>
                </a:solidFill>
              </a:rPr>
              <a:t>Proposition d’André </a:t>
            </a:r>
            <a:r>
              <a:rPr lang="fr-FR" sz="3200" b="1" dirty="0" err="1">
                <a:solidFill>
                  <a:srgbClr val="FF0000"/>
                </a:solidFill>
              </a:rPr>
              <a:t>Boulloche</a:t>
            </a:r>
            <a:r>
              <a:rPr lang="fr-FR" sz="3200" b="1" dirty="0">
                <a:solidFill>
                  <a:srgbClr val="FF0000"/>
                </a:solidFill>
              </a:rPr>
              <a:t>, soutenu par Jacques Soustelle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  …créer un Centre Européen pour les Biens Culturels</a:t>
            </a:r>
            <a:r>
              <a:rPr lang="fr-FR" sz="3200" dirty="0"/>
              <a:t> </a:t>
            </a:r>
          </a:p>
          <a:p>
            <a:r>
              <a:rPr lang="fr-FR" sz="3200" dirty="0"/>
              <a:t> </a:t>
            </a:r>
            <a:r>
              <a:rPr lang="fr-FR" sz="3200" dirty="0" smtClean="0"/>
              <a:t>       2- </a:t>
            </a:r>
            <a:r>
              <a:rPr lang="fr-FR" sz="3200" b="1" dirty="0" smtClean="0">
                <a:solidFill>
                  <a:srgbClr val="3366FF"/>
                </a:solidFill>
              </a:rPr>
              <a:t>le </a:t>
            </a:r>
            <a:r>
              <a:rPr lang="fr-FR" sz="3200" b="1" dirty="0">
                <a:solidFill>
                  <a:srgbClr val="3366FF"/>
                </a:solidFill>
              </a:rPr>
              <a:t>Sénateur Mario </a:t>
            </a:r>
            <a:r>
              <a:rPr lang="fr-FR" sz="3200" b="1" dirty="0" err="1">
                <a:solidFill>
                  <a:srgbClr val="3366FF"/>
                </a:solidFill>
              </a:rPr>
              <a:t>Valiante</a:t>
            </a:r>
            <a:r>
              <a:rPr lang="fr-FR" sz="3200" b="1">
                <a:solidFill>
                  <a:srgbClr val="3366FF"/>
                </a:solidFill>
              </a:rPr>
              <a:t> </a:t>
            </a:r>
            <a:r>
              <a:rPr lang="fr-FR" sz="3200" b="1" smtClean="0">
                <a:solidFill>
                  <a:srgbClr val="3366FF"/>
                </a:solidFill>
              </a:rPr>
              <a:t>propose   </a:t>
            </a:r>
            <a:r>
              <a:rPr lang="fr-FR" sz="3200" b="1" dirty="0" smtClean="0">
                <a:solidFill>
                  <a:srgbClr val="3366FF"/>
                </a:solidFill>
              </a:rPr>
              <a:t>	          de  l’établir </a:t>
            </a:r>
            <a:r>
              <a:rPr lang="fr-FR" sz="3200" b="1" dirty="0">
                <a:solidFill>
                  <a:srgbClr val="3366FF"/>
                </a:solidFill>
              </a:rPr>
              <a:t>à Ravello sur la côte </a:t>
            </a:r>
            <a:r>
              <a:rPr lang="fr-FR" sz="3200" b="1" dirty="0" smtClean="0">
                <a:solidFill>
                  <a:srgbClr val="3366FF"/>
                </a:solidFill>
              </a:rPr>
              <a:t>  				Amalfitaine</a:t>
            </a:r>
            <a:r>
              <a:rPr lang="fr-FR" sz="3200" b="1" dirty="0">
                <a:solidFill>
                  <a:srgbClr val="3366FF"/>
                </a:solidFill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601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fr-FR" sz="7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-1219200"/>
            <a:ext cx="7086600" cy="1647612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40</a:t>
            </a:fld>
            <a:endParaRPr kumimoji="0" lang="fr-FR"/>
          </a:p>
        </p:txBody>
      </p:sp>
      <p:pic>
        <p:nvPicPr>
          <p:cNvPr id="3" name="Image 2" descr="IMG_0113 1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extLst>
      <p:ext uri="{BB962C8B-B14F-4D97-AF65-F5344CB8AC3E}">
        <p14:creationId xmlns:p14="http://schemas.microsoft.com/office/powerpoint/2010/main" val="4143141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 fontScale="90000"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sz="5300" dirty="0">
                <a:solidFill>
                  <a:schemeClr val="accent1">
                    <a:lumMod val="75000"/>
                  </a:schemeClr>
                </a:solidFill>
                <a:latin typeface="Apple Chancery"/>
                <a:cs typeface="Apple Chancery"/>
              </a:rPr>
              <a:t>Avez Vous des questions ?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41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42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863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04800"/>
            <a:ext cx="7924800" cy="4787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477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371600" y="381000"/>
            <a:ext cx="77724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pple Chancery"/>
                <a:cs typeface="Apple Chancery"/>
              </a:rPr>
              <a:t>Le </a:t>
            </a:r>
            <a:r>
              <a:rPr lang="fr-FR" sz="3600" dirty="0">
                <a:solidFill>
                  <a:srgbClr val="FF0000"/>
                </a:solidFill>
                <a:latin typeface="Apple Chancery"/>
                <a:cs typeface="Apple Chancery"/>
              </a:rPr>
              <a:t>Président du Centre Européen </a:t>
            </a:r>
            <a:r>
              <a:rPr lang="fr-FR" sz="3600" dirty="0">
                <a:latin typeface="Apple Chancery"/>
                <a:cs typeface="Apple Chancery"/>
              </a:rPr>
              <a:t>pour les Biens Culturels de Ravello qui présidait aussi le Groupe PACT  a alors </a:t>
            </a:r>
            <a:r>
              <a:rPr lang="fr-FR" sz="3600" dirty="0">
                <a:solidFill>
                  <a:srgbClr val="008000"/>
                </a:solidFill>
              </a:rPr>
              <a:t>accueilli une série de réunions </a:t>
            </a:r>
            <a:r>
              <a:rPr lang="fr-FR" sz="3600" dirty="0" smtClean="0">
                <a:solidFill>
                  <a:srgbClr val="008000"/>
                </a:solidFill>
              </a:rPr>
              <a:t> 	informelles </a:t>
            </a:r>
            <a:r>
              <a:rPr lang="fr-FR" sz="3600" dirty="0">
                <a:solidFill>
                  <a:srgbClr val="008000"/>
                </a:solidFill>
              </a:rPr>
              <a:t>à l’initiative d’ « </a:t>
            </a:r>
            <a:r>
              <a:rPr lang="fr-FR" sz="3600" dirty="0" smtClean="0">
                <a:solidFill>
                  <a:srgbClr val="008000"/>
                </a:solidFill>
              </a:rPr>
              <a:t>  			</a:t>
            </a:r>
            <a:r>
              <a:rPr lang="fr-FR" sz="3600" dirty="0" smtClean="0">
                <a:solidFill>
                  <a:srgbClr val="008000"/>
                </a:solidFill>
                <a:latin typeface="Arial Black"/>
                <a:cs typeface="Arial Black"/>
              </a:rPr>
              <a:t>Haroun  Tazieff</a:t>
            </a:r>
            <a:r>
              <a:rPr lang="fr-FR" sz="3600" dirty="0">
                <a:solidFill>
                  <a:srgbClr val="008000"/>
                </a:solidFill>
                <a:latin typeface="Arial Black"/>
                <a:cs typeface="Arial Black"/>
              </a:rPr>
              <a:t> », et de M. </a:t>
            </a:r>
            <a:r>
              <a:rPr lang="fr-FR" sz="3600" dirty="0" smtClean="0">
                <a:solidFill>
                  <a:srgbClr val="008000"/>
                </a:solidFill>
                <a:latin typeface="Arial Black"/>
                <a:cs typeface="Arial Black"/>
              </a:rPr>
              <a:t>  			le </a:t>
            </a:r>
            <a:r>
              <a:rPr lang="fr-FR" sz="3600" dirty="0">
                <a:solidFill>
                  <a:srgbClr val="008000"/>
                </a:solidFill>
                <a:latin typeface="Arial Black"/>
                <a:cs typeface="Arial Black"/>
              </a:rPr>
              <a:t>Ministre </a:t>
            </a:r>
            <a:r>
              <a:rPr lang="fr-FR" sz="3600" dirty="0" smtClean="0">
                <a:solidFill>
                  <a:srgbClr val="008000"/>
                </a:solidFill>
                <a:latin typeface="Arial Black"/>
                <a:cs typeface="Arial Black"/>
              </a:rPr>
              <a:t>			     Giuseppe </a:t>
            </a:r>
            <a:r>
              <a:rPr lang="fr-FR" sz="36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Zamberletti</a:t>
            </a:r>
            <a:r>
              <a:rPr lang="fr-FR" sz="3600" dirty="0" smtClean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fr-FR" sz="36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8523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33600" y="381000"/>
            <a:ext cx="6637424" cy="5029200"/>
          </a:xfrm>
        </p:spPr>
        <p:txBody>
          <a:bodyPr/>
          <a:lstStyle/>
          <a:p>
            <a:pPr algn="just"/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5334000"/>
            <a:ext cx="4772528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+mn-lt"/>
              </a:rPr>
              <a:t>JP </a:t>
            </a:r>
            <a:r>
              <a:rPr lang="fr-FR" sz="2400" dirty="0" err="1" smtClean="0">
                <a:latin typeface="+mn-lt"/>
              </a:rPr>
              <a:t>Massué</a:t>
            </a:r>
            <a:endParaRPr lang="fr-FR" sz="2400" dirty="0">
              <a:latin typeface="+mn-lt"/>
            </a:endParaRPr>
          </a:p>
          <a:p>
            <a:r>
              <a:rPr lang="fr-FR" sz="2400" dirty="0" smtClean="0">
                <a:latin typeface="+mn-lt"/>
              </a:rPr>
              <a:t>14 Mars 2017</a:t>
            </a:r>
            <a:endParaRPr lang="fr-FR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0" y="5334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38400" y="6858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590800" y="838200"/>
            <a:ext cx="6637424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kumimoji="0" lang="fr-FR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mtClean="0"/>
              <a:t>  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600" y="114475"/>
            <a:ext cx="6578600" cy="5092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284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33600" y="2209800"/>
            <a:ext cx="6781800" cy="19812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8</a:t>
            </a:fld>
            <a:endParaRPr kumimoji="0" lang="fr-FR"/>
          </a:p>
        </p:txBody>
      </p:sp>
      <p:pic>
        <p:nvPicPr>
          <p:cNvPr id="3" name="Image 2" descr="IMG_329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409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33400" y="1143000"/>
            <a:ext cx="8382000" cy="4572000"/>
          </a:xfrm>
        </p:spPr>
        <p:txBody>
          <a:bodyPr>
            <a:normAutofit/>
          </a:bodyPr>
          <a:lstStyle/>
          <a:p>
            <a:pPr>
              <a:defRPr lang="fr-FR"/>
            </a:pPr>
            <a:r>
              <a:rPr lang="fr-FR" dirty="0"/>
              <a:t>	</a:t>
            </a:r>
            <a:r>
              <a:rPr lang="fr-FR" dirty="0" smtClean="0"/>
              <a:t>									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kumimoji="0" lang="fr-FR" smtClean="0"/>
              <a:pPr/>
              <a:t>9</a:t>
            </a:fld>
            <a:endParaRPr kumimoji="0"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48" y="0"/>
            <a:ext cx="915584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668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heme/theme1.xml><?xml version="1.0" encoding="utf-8"?>
<a:theme xmlns:a="http://schemas.openxmlformats.org/drawingml/2006/main" name="Formation de nouveaux employ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Formation de nouveaux employés.potx</Template>
  <TotalTime>0</TotalTime>
  <Words>3930</Words>
  <Application>Microsoft Office PowerPoint</Application>
  <PresentationFormat>On-screen Show (4:3)</PresentationFormat>
  <Paragraphs>589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Formation de nouveaux employés</vt:lpstr>
      <vt:lpstr>  30ème Anniversaire  de l’Accord EUR-OPA Risques Majeurs        Monaco le 14 Mars 2017  </vt:lpstr>
      <vt:lpstr>   </vt:lpstr>
      <vt:lpstr>   </vt:lpstr>
      <vt:lpstr>   </vt:lpstr>
      <vt:lpstr>   </vt:lpstr>
      <vt:lpstr>   </vt:lpstr>
      <vt:lpstr>   </vt:lpstr>
      <vt:lpstr>          </vt:lpstr>
      <vt:lpstr>          </vt:lpstr>
      <vt:lpstr>   </vt:lpstr>
      <vt:lpstr> 4ème Réunion Informelle  Ministres d'Europe Méridionale- 8,9 décembre 1986, Adoption d’ une Résolution au Comité des Ministres du Conseil de l’Europe d’autoriser l’établissement  « Accord Partiel, Ouvert sur les Risques Majeurs » auquel les Etats  non membres du CoE pouvaient adhérer * </vt:lpstr>
      <vt:lpstr>   </vt:lpstr>
      <vt:lpstr>          </vt:lpstr>
      <vt:lpstr>          </vt:lpstr>
      <vt:lpstr>   </vt:lpstr>
      <vt:lpstr>   </vt:lpstr>
      <vt:lpstr>   </vt:lpstr>
      <vt:lpstr>   </vt:lpstr>
      <vt:lpstr>         </vt:lpstr>
      <vt:lpstr>PowerPoint Presentation</vt:lpstr>
      <vt:lpstr>PowerPoint Presentation</vt:lpstr>
      <vt:lpstr>   </vt:lpstr>
      <vt:lpstr>   </vt:lpstr>
      <vt:lpstr>   </vt:lpstr>
      <vt:lpstr>   </vt:lpstr>
      <vt:lpstr>          </vt:lpstr>
      <vt:lpstr>          </vt:lpstr>
      <vt:lpstr>   </vt:lpstr>
      <vt:lpstr> PROPOSITIONS         </vt:lpstr>
      <vt:lpstr>          </vt:lpstr>
      <vt:lpstr>          </vt:lpstr>
      <vt:lpstr>          </vt:lpstr>
      <vt:lpstr>          </vt:lpstr>
      <vt:lpstr>          </vt:lpstr>
      <vt:lpstr>Panneaux solaires et incendies                                                                            Lors d’un incendie dans une habitation équipée de panneaux solaires, ils empirent bien souvent la situation :           </vt:lpstr>
      <vt:lpstr> </vt:lpstr>
      <vt:lpstr>          </vt:lpstr>
      <vt:lpstr> - Il faut éviter de mettre la zone en contact avec une échelle métallique.          </vt:lpstr>
      <vt:lpstr>                                                          Il serait intéressant      d’élaborer un rapport sur ce problème et de demander à des experts de proposer des solutions.           </vt:lpstr>
      <vt:lpstr>PowerPoint Presentation</vt:lpstr>
      <vt:lpstr> Avez Vous des questions ?         </vt:lpstr>
      <vt:lpstr>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2017-03-17T15:55:39Z</dcterms:modified>
</cp:coreProperties>
</file>