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8" r:id="rId2"/>
    <p:sldId id="269" r:id="rId3"/>
    <p:sldId id="256" r:id="rId4"/>
    <p:sldId id="257" r:id="rId5"/>
    <p:sldId id="258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 snapToObjects="1">
      <p:cViewPr varScale="1">
        <p:scale>
          <a:sx n="139" d="100"/>
          <a:sy n="139" d="100"/>
        </p:scale>
        <p:origin x="-136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7D11-4C02-0C48-A223-28D03D27B95B}" type="datetimeFigureOut">
              <a:rPr lang="en-US" smtClean="0"/>
              <a:t>21/03/17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18DC4-01FE-3148-8EDA-34282F29B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0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6FCC2-007B-6841-B056-812CE315D031}" type="datetimeFigureOut">
              <a:rPr lang="en-US" smtClean="0"/>
              <a:t>21/03/17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22A3D-4603-4C45-9B6A-AD4122D37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506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53B22-49CD-B44F-934D-22F7CFCC7B53}" type="datetime1">
              <a:rPr lang="en-IE" smtClean="0"/>
              <a:t>21/03/17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5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383D-DA59-2144-B7B2-C8BB4403442B}" type="datetime1">
              <a:rPr lang="en-IE" smtClean="0"/>
              <a:t>21/03/17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34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C844-F434-DE4A-ADBA-77496937CFFC}" type="datetime1">
              <a:rPr lang="en-IE" smtClean="0"/>
              <a:t>21/03/17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AFEB-BC48-3B41-8557-D756C57E27BA}" type="datetime1">
              <a:rPr lang="en-IE" smtClean="0"/>
              <a:t>21/03/17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37333-E58C-0449-BBF9-E184A2223E44}" type="datetime1">
              <a:rPr lang="en-IE" smtClean="0"/>
              <a:t>21/03/17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3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FD34-766C-0048-A841-26F8B54E9125}" type="datetime1">
              <a:rPr lang="en-IE" smtClean="0"/>
              <a:t>21/03/17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01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D1F29-E408-6349-A601-A2458262D2DC}" type="datetime1">
              <a:rPr lang="en-IE" smtClean="0"/>
              <a:t>21/03/17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8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6572-A766-9B49-8DCC-6AEC3B90FE73}" type="datetime1">
              <a:rPr lang="en-IE" smtClean="0"/>
              <a:t>21/03/17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1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3B7C-DFA2-334D-8C40-79FA65F0E43F}" type="datetime1">
              <a:rPr lang="en-IE" smtClean="0"/>
              <a:t>21/03/17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154F-D08F-6F4C-BAB3-3FF4C2EE970E}" type="datetime1">
              <a:rPr lang="en-IE" smtClean="0"/>
              <a:t>21/03/17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1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7F9A7-7FA2-1D43-8AFB-BB7011058ED9}" type="datetime1">
              <a:rPr lang="en-IE" smtClean="0"/>
              <a:t>21/03/17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6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1D1F5-D6C5-1F45-8026-1BA12E653560}" type="datetime1">
              <a:rPr lang="en-IE" smtClean="0"/>
              <a:t>21/03/17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14124-B69B-B34D-B852-A89ED792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57313" y="168730"/>
            <a:ext cx="3496119" cy="28007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Council of Europe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Conference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Human Rights are For all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Disability Strategy 2017-2023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Nicosia, Cyprus, 27-28 March, 2017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826" y="416797"/>
            <a:ext cx="3187700" cy="2552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1925" y="416797"/>
            <a:ext cx="3251200" cy="2552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33391" y="3756470"/>
            <a:ext cx="4929555" cy="3016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Legal Capacity </a:t>
            </a:r>
            <a:r>
              <a:rPr lang="en-US" sz="2800" b="1" dirty="0" smtClean="0"/>
              <a:t>Law Reform</a:t>
            </a:r>
            <a:endParaRPr lang="en-US" sz="2800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A Transition </a:t>
            </a:r>
            <a:r>
              <a:rPr lang="en-US" b="1" dirty="0" smtClean="0"/>
              <a:t>to Supported Decision-Making 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Facilitated </a:t>
            </a:r>
            <a:r>
              <a:rPr lang="en-US" b="1" dirty="0" smtClean="0"/>
              <a:t>by the </a:t>
            </a:r>
            <a:r>
              <a:rPr lang="en-US" b="1" dirty="0" smtClean="0"/>
              <a:t>New Council </a:t>
            </a:r>
            <a:r>
              <a:rPr lang="en-US" b="1" dirty="0" smtClean="0"/>
              <a:t>of Europe Strategy</a:t>
            </a:r>
          </a:p>
          <a:p>
            <a:pPr algn="ctr"/>
            <a:endParaRPr lang="en-US" b="1" dirty="0"/>
          </a:p>
          <a:p>
            <a:pPr algn="ctr"/>
            <a:r>
              <a:rPr lang="en-US" dirty="0" smtClean="0"/>
              <a:t>Prof. Gerard Quinn</a:t>
            </a:r>
          </a:p>
          <a:p>
            <a:pPr algn="ctr"/>
            <a:r>
              <a:rPr lang="en-US" dirty="0" smtClean="0"/>
              <a:t>Director, Centre for Disability Law &amp; Policy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National University of Ireland.</a:t>
            </a:r>
          </a:p>
        </p:txBody>
      </p:sp>
    </p:spTree>
    <p:extLst>
      <p:ext uri="{BB962C8B-B14F-4D97-AF65-F5344CB8AC3E}">
        <p14:creationId xmlns:p14="http://schemas.microsoft.com/office/powerpoint/2010/main" val="1150653793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79709" y="435146"/>
            <a:ext cx="513775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Under Art 12 - A </a:t>
            </a:r>
            <a:r>
              <a:rPr lang="en-US" dirty="0" smtClean="0"/>
              <a:t>New Function for </a:t>
            </a:r>
            <a:r>
              <a:rPr lang="en-US" b="1" dirty="0" smtClean="0"/>
              <a:t>Protection</a:t>
            </a:r>
            <a:r>
              <a:rPr lang="en-US" dirty="0" smtClean="0"/>
              <a:t>………….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7427" y="1935959"/>
            <a:ext cx="3574679" cy="2308324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Old Function/s:</a:t>
            </a:r>
          </a:p>
          <a:p>
            <a:endParaRPr lang="en-US" b="1" dirty="0"/>
          </a:p>
          <a:p>
            <a:r>
              <a:rPr lang="en-US" b="1" dirty="0" smtClean="0"/>
              <a:t>Protect</a:t>
            </a:r>
            <a:r>
              <a:rPr lang="en-US" dirty="0" smtClean="0"/>
              <a:t> people with limited capacity</a:t>
            </a:r>
          </a:p>
          <a:p>
            <a:r>
              <a:rPr lang="en-US" dirty="0"/>
              <a:t>b</a:t>
            </a:r>
            <a:r>
              <a:rPr lang="en-US" dirty="0" smtClean="0"/>
              <a:t>y taking their capacity away and </a:t>
            </a:r>
          </a:p>
          <a:p>
            <a:r>
              <a:rPr lang="en-US" dirty="0" smtClean="0"/>
              <a:t>placing it in the hands of 3</a:t>
            </a:r>
            <a:r>
              <a:rPr lang="en-US" baseline="30000" dirty="0" smtClean="0"/>
              <a:t>rd</a:t>
            </a:r>
            <a:r>
              <a:rPr lang="en-US" dirty="0" smtClean="0"/>
              <a:t> parties.</a:t>
            </a:r>
          </a:p>
          <a:p>
            <a:endParaRPr lang="en-US" b="1" dirty="0"/>
          </a:p>
          <a:p>
            <a:r>
              <a:rPr lang="en-US" b="1" dirty="0" smtClean="0"/>
              <a:t>Protect</a:t>
            </a:r>
            <a:r>
              <a:rPr lang="en-US" dirty="0" smtClean="0"/>
              <a:t> people against those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parties with safeguards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3503" y="1944840"/>
            <a:ext cx="5755189" cy="2585323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New Function/s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Protect</a:t>
            </a:r>
            <a:r>
              <a:rPr lang="en-US" dirty="0" smtClean="0"/>
              <a:t> the integrity of the process of discovering</a:t>
            </a:r>
          </a:p>
          <a:p>
            <a:pPr algn="ctr"/>
            <a:r>
              <a:rPr lang="en-US" dirty="0"/>
              <a:t>t</a:t>
            </a:r>
            <a:r>
              <a:rPr lang="en-US" dirty="0" smtClean="0"/>
              <a:t>he ‘will and preference of the person’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Ensure that support does not function as a Trojan Horse for</a:t>
            </a:r>
          </a:p>
          <a:p>
            <a:pPr algn="ctr"/>
            <a:r>
              <a:rPr lang="en-US" dirty="0" smtClean="0"/>
              <a:t>Undermining the person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Ensure adequate safeguards against abuse in supports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7352" y="4530163"/>
            <a:ext cx="2552700" cy="19726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572" y="4609001"/>
            <a:ext cx="2540000" cy="2112473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7877839" y="4919821"/>
            <a:ext cx="1918391" cy="621638"/>
          </a:xfrm>
          <a:prstGeom prst="straightConnector1">
            <a:avLst/>
          </a:prstGeom>
          <a:ln w="762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49182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7468" y="293058"/>
            <a:ext cx="6955750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Article 12 as a Non-Legal Concept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/>
              <a:t>Paradigm </a:t>
            </a:r>
            <a:r>
              <a:rPr lang="en-US" b="1" dirty="0" smtClean="0"/>
              <a:t>Shift in Art 12 Seems Supported by Hard Science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Personhood is primarily shared and secondarily experienced individually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80227" y="2134134"/>
            <a:ext cx="10215394" cy="4524316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Ethics</a:t>
            </a:r>
            <a:r>
              <a:rPr lang="en-US" dirty="0" smtClean="0"/>
              <a:t> – a growing rejection of ‘cognition’ as the essence of it is to be a </a:t>
            </a:r>
            <a:r>
              <a:rPr lang="en-US" dirty="0" smtClean="0"/>
              <a:t>person….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Neuroscience</a:t>
            </a:r>
            <a:r>
              <a:rPr lang="en-US" dirty="0" smtClean="0"/>
              <a:t> – the ‘brain is wired to connect’ – our ‘selves’ </a:t>
            </a:r>
            <a:r>
              <a:rPr lang="en-US" dirty="0"/>
              <a:t>a</a:t>
            </a:r>
            <a:r>
              <a:rPr lang="en-US" dirty="0" smtClean="0"/>
              <a:t>re not hermetically </a:t>
            </a:r>
            <a:r>
              <a:rPr lang="en-US" dirty="0" smtClean="0"/>
              <a:t>sealed. </a:t>
            </a:r>
            <a:endParaRPr lang="en-US" dirty="0" smtClean="0"/>
          </a:p>
          <a:p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Clinical Psychology </a:t>
            </a:r>
            <a:r>
              <a:rPr lang="en-US" dirty="0" smtClean="0"/>
              <a:t>– rationality and emotion are fused.</a:t>
            </a:r>
          </a:p>
          <a:p>
            <a:endParaRPr lang="en-US" dirty="0"/>
          </a:p>
          <a:p>
            <a:r>
              <a:rPr lang="en-US" b="1" dirty="0" smtClean="0"/>
              <a:t>Behavioral Economics </a:t>
            </a:r>
            <a:r>
              <a:rPr lang="en-US" dirty="0" smtClean="0"/>
              <a:t>– ‘we’ seldom if ever make decisions on the basis of rationality.  Emphasis on the</a:t>
            </a:r>
          </a:p>
          <a:p>
            <a:r>
              <a:rPr lang="en-US" dirty="0" smtClean="0"/>
              <a:t>Social ‘self.’</a:t>
            </a:r>
          </a:p>
          <a:p>
            <a:endParaRPr lang="en-US" dirty="0"/>
          </a:p>
          <a:p>
            <a:r>
              <a:rPr lang="en-US" b="1" dirty="0" smtClean="0"/>
              <a:t>Speech &amp; Language:  </a:t>
            </a:r>
            <a:r>
              <a:rPr lang="en-US" dirty="0" smtClean="0"/>
              <a:t>new techniques emerging to </a:t>
            </a:r>
            <a:r>
              <a:rPr lang="en-US" dirty="0" smtClean="0"/>
              <a:t>understand/de-code </a:t>
            </a:r>
            <a:r>
              <a:rPr lang="en-US" dirty="0" smtClean="0"/>
              <a:t>informal </a:t>
            </a:r>
            <a:r>
              <a:rPr lang="en-US" dirty="0" smtClean="0"/>
              <a:t>communication.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 </a:t>
            </a:r>
            <a:r>
              <a:rPr lang="en-US" dirty="0" smtClean="0"/>
              <a:t>           </a:t>
            </a:r>
            <a:r>
              <a:rPr lang="en-US" b="1" dirty="0" smtClean="0">
                <a:solidFill>
                  <a:srgbClr val="0000FF"/>
                </a:solidFill>
              </a:rPr>
              <a:t>Support </a:t>
            </a:r>
            <a:r>
              <a:rPr lang="en-US" b="1" dirty="0" smtClean="0">
                <a:solidFill>
                  <a:srgbClr val="0000FF"/>
                </a:solidFill>
              </a:rPr>
              <a:t>Paradigm Makes sense (maybe even more sense) in light of science.</a:t>
            </a:r>
          </a:p>
          <a:p>
            <a:pPr algn="ctr"/>
            <a:endParaRPr lang="en-US" b="1" dirty="0" smtClean="0">
              <a:solidFill>
                <a:srgbClr val="0000FF"/>
              </a:solidFill>
            </a:endParaRPr>
          </a:p>
          <a:p>
            <a:pPr algn="ctr"/>
            <a:endParaRPr lang="en-US" b="1" dirty="0">
              <a:solidFill>
                <a:srgbClr val="0000FF"/>
              </a:solidFill>
            </a:endParaRPr>
          </a:p>
          <a:p>
            <a:pPr algn="ctr"/>
            <a:r>
              <a:rPr lang="en-US" b="1" dirty="0" smtClean="0">
                <a:solidFill>
                  <a:srgbClr val="0000FF"/>
                </a:solidFill>
              </a:rPr>
              <a:t>     The </a:t>
            </a:r>
            <a:r>
              <a:rPr lang="en-US" b="1" dirty="0" smtClean="0">
                <a:solidFill>
                  <a:srgbClr val="0000FF"/>
                </a:solidFill>
              </a:rPr>
              <a:t>reliance on building</a:t>
            </a:r>
            <a:r>
              <a:rPr lang="en-US" b="1" dirty="0" smtClean="0">
                <a:solidFill>
                  <a:srgbClr val="0000FF"/>
                </a:solidFill>
              </a:rPr>
              <a:t> concept of social capital provides a bridge to Art 19 on community living.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0587"/>
            <a:ext cx="2236587" cy="424731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018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8800" y="105420"/>
            <a:ext cx="468589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n-US" b="1" dirty="0" smtClean="0"/>
              <a:t>Reform Trends – a Tale of Two Paradigms….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9263" y="710444"/>
            <a:ext cx="10663646" cy="3416320"/>
          </a:xfrm>
          <a:prstGeom prst="rect">
            <a:avLst/>
          </a:prstGeom>
          <a:noFill/>
          <a:ln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Those Council </a:t>
            </a:r>
            <a:r>
              <a:rPr lang="en-US" b="1" dirty="0" smtClean="0"/>
              <a:t>of Europe States that are Engaged in Law Reform are </a:t>
            </a:r>
            <a:r>
              <a:rPr lang="en-US" b="1" u="sng" dirty="0" smtClean="0"/>
              <a:t>Hedging their Bets……</a:t>
            </a:r>
            <a:r>
              <a:rPr lang="en-US" b="1" dirty="0" smtClean="0"/>
              <a:t>../</a:t>
            </a:r>
          </a:p>
          <a:p>
            <a:endParaRPr lang="en-US" dirty="0" smtClean="0"/>
          </a:p>
          <a:p>
            <a:r>
              <a:rPr lang="en-US" b="1" dirty="0" smtClean="0"/>
              <a:t>Ireland</a:t>
            </a:r>
            <a:r>
              <a:rPr lang="en-US" dirty="0" smtClean="0"/>
              <a:t> – Assisted decision-Making Act (2015)  – comingles supported decision-making</a:t>
            </a:r>
          </a:p>
          <a:p>
            <a:r>
              <a:rPr lang="en-US" dirty="0"/>
              <a:t>w</a:t>
            </a:r>
            <a:r>
              <a:rPr lang="en-US" dirty="0" smtClean="0"/>
              <a:t>ith limited guardianship</a:t>
            </a:r>
          </a:p>
          <a:p>
            <a:endParaRPr lang="en-US" b="1" dirty="0"/>
          </a:p>
          <a:p>
            <a:r>
              <a:rPr lang="en-US" b="1" dirty="0" smtClean="0"/>
              <a:t>Bulgaria </a:t>
            </a:r>
            <a:r>
              <a:rPr lang="en-US" dirty="0" smtClean="0"/>
              <a:t>– draft Bill on Supported decision Making (2016) -  </a:t>
            </a:r>
            <a:r>
              <a:rPr lang="en-US" dirty="0"/>
              <a:t>– comingles supported decision-making</a:t>
            </a:r>
          </a:p>
          <a:p>
            <a:r>
              <a:rPr lang="en-US" dirty="0"/>
              <a:t>with </a:t>
            </a:r>
            <a:r>
              <a:rPr lang="en-US" dirty="0" smtClean="0"/>
              <a:t>Guardianship.</a:t>
            </a:r>
          </a:p>
          <a:p>
            <a:endParaRPr lang="en-US" dirty="0"/>
          </a:p>
          <a:p>
            <a:r>
              <a:rPr lang="en-US" b="1" dirty="0" smtClean="0"/>
              <a:t>Austria – Bill of 2017 - </a:t>
            </a:r>
            <a:r>
              <a:rPr lang="en-US" dirty="0"/>
              <a:t>– comingles supported decision-</a:t>
            </a:r>
            <a:r>
              <a:rPr lang="en-US" dirty="0" smtClean="0"/>
              <a:t>making with </a:t>
            </a:r>
            <a:r>
              <a:rPr lang="en-US" dirty="0"/>
              <a:t>Guardianship</a:t>
            </a:r>
            <a:r>
              <a:rPr lang="en-US" dirty="0" smtClean="0"/>
              <a:t>.</a:t>
            </a:r>
            <a:endParaRPr lang="en-US" b="1" dirty="0" smtClean="0"/>
          </a:p>
          <a:p>
            <a:endParaRPr lang="en-US" dirty="0"/>
          </a:p>
          <a:p>
            <a:r>
              <a:rPr lang="en-US" b="1" dirty="0" smtClean="0"/>
              <a:t>Israe</a:t>
            </a:r>
            <a:r>
              <a:rPr lang="en-US" dirty="0" smtClean="0"/>
              <a:t>l (Observer </a:t>
            </a:r>
            <a:r>
              <a:rPr lang="en-US" dirty="0" err="1" smtClean="0"/>
              <a:t>CoE</a:t>
            </a:r>
            <a:r>
              <a:rPr lang="en-US" dirty="0" smtClean="0"/>
              <a:t> State) – Act of 2016 on supported decision-making -  </a:t>
            </a:r>
            <a:r>
              <a:rPr lang="en-US" dirty="0"/>
              <a:t>comingles supported decision-making</a:t>
            </a:r>
          </a:p>
          <a:p>
            <a:r>
              <a:rPr lang="en-US" dirty="0"/>
              <a:t>w</a:t>
            </a:r>
            <a:r>
              <a:rPr lang="en-US" dirty="0" smtClean="0"/>
              <a:t>ith limited guardianship.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0294" y="4529075"/>
            <a:ext cx="9428332" cy="2031325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Negative Fear</a:t>
            </a:r>
            <a:r>
              <a:rPr lang="en-US" dirty="0" smtClean="0"/>
              <a:t>:  One paradigm (Functionalism) will eventually swallow up the other (Supports).  </a:t>
            </a:r>
          </a:p>
          <a:p>
            <a:r>
              <a:rPr lang="en-US" dirty="0" smtClean="0"/>
              <a:t>The weight of history is too heavy.</a:t>
            </a:r>
          </a:p>
          <a:p>
            <a:endParaRPr lang="en-US" dirty="0"/>
          </a:p>
          <a:p>
            <a:r>
              <a:rPr lang="en-US" dirty="0" smtClean="0"/>
              <a:t>In any event, twin-track approach is not in compliance with Art 12.</a:t>
            </a:r>
          </a:p>
          <a:p>
            <a:endParaRPr lang="en-US" dirty="0"/>
          </a:p>
          <a:p>
            <a:r>
              <a:rPr lang="en-US" b="1" dirty="0" smtClean="0"/>
              <a:t>Positive Hope:  </a:t>
            </a:r>
            <a:r>
              <a:rPr lang="en-US" dirty="0" smtClean="0"/>
              <a:t>Too early yet to ditch partial guardianship, evidence base is not there, and the </a:t>
            </a:r>
          </a:p>
          <a:p>
            <a:r>
              <a:rPr lang="en-US" dirty="0"/>
              <a:t>s</a:t>
            </a:r>
            <a:r>
              <a:rPr lang="en-US" dirty="0" smtClean="0"/>
              <a:t>upport side can be grown to the point that guardianship may no longer be needed (in the future).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303" y="4529075"/>
            <a:ext cx="1682939" cy="244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9575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28582" y="124328"/>
            <a:ext cx="6778719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Added Value of Council of Europe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Disability Strategy 2017-2023.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Added Value to a Process of </a:t>
            </a:r>
            <a:r>
              <a:rPr lang="en-US" dirty="0" smtClean="0"/>
              <a:t>Transition – A Medium to Long Term Goal.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23351" y="3212639"/>
            <a:ext cx="7641635" cy="313932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dirty="0" smtClean="0"/>
              <a:t>Support Member States with Legislative Reform</a:t>
            </a:r>
          </a:p>
          <a:p>
            <a:pPr marL="342900" indent="-342900">
              <a:buAutoNum type="alphaLcParenR"/>
            </a:pPr>
            <a:endParaRPr lang="en-US" dirty="0" smtClean="0"/>
          </a:p>
          <a:p>
            <a:pPr marL="342900" indent="-342900">
              <a:buAutoNum type="alphaLcParenR"/>
            </a:pPr>
            <a:r>
              <a:rPr lang="en-US" dirty="0" smtClean="0"/>
              <a:t>Identify, collect and disseminate good practices on</a:t>
            </a:r>
          </a:p>
          <a:p>
            <a:r>
              <a:rPr lang="en-US" dirty="0" smtClean="0"/>
              <a:t>       supported decision-making</a:t>
            </a:r>
          </a:p>
          <a:p>
            <a:endParaRPr lang="en-US" dirty="0" smtClean="0"/>
          </a:p>
          <a:p>
            <a:r>
              <a:rPr lang="en-US" dirty="0" smtClean="0"/>
              <a:t>c)    Promote training on supported decision-making</a:t>
            </a:r>
          </a:p>
          <a:p>
            <a:endParaRPr lang="en-US" dirty="0" smtClean="0"/>
          </a:p>
          <a:p>
            <a:pPr marL="342900" indent="-342900">
              <a:buAutoNum type="alphaLcParenR" startAt="4"/>
            </a:pPr>
            <a:r>
              <a:rPr lang="en-US" dirty="0" smtClean="0"/>
              <a:t>Identify, collect and disseminate good practices on safeguards</a:t>
            </a:r>
          </a:p>
          <a:p>
            <a:endParaRPr lang="en-US" dirty="0"/>
          </a:p>
          <a:p>
            <a:r>
              <a:rPr lang="en-US" dirty="0" smtClean="0"/>
              <a:t>e)   Identify</a:t>
            </a:r>
            <a:r>
              <a:rPr lang="en-US" dirty="0"/>
              <a:t>, collect and disseminate good practices </a:t>
            </a:r>
            <a:r>
              <a:rPr lang="en-US" dirty="0" smtClean="0"/>
              <a:t>on access to justice through </a:t>
            </a:r>
          </a:p>
          <a:p>
            <a:r>
              <a:rPr lang="en-US" dirty="0" smtClean="0"/>
              <a:t>       Legal and quasi-legal avenues (NHTIs,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204714"/>
            <a:ext cx="344122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SupportLaw</a:t>
            </a:r>
            <a:r>
              <a:rPr lang="en-US" dirty="0" smtClean="0"/>
              <a:t>  </a:t>
            </a:r>
            <a:r>
              <a:rPr lang="en-US" dirty="0" smtClean="0"/>
              <a:t>Reform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 smtClean="0"/>
              <a:t>Supported </a:t>
            </a:r>
          </a:p>
          <a:p>
            <a:r>
              <a:rPr lang="en-US" dirty="0"/>
              <a:t>D</a:t>
            </a:r>
            <a:r>
              <a:rPr lang="en-US" dirty="0" smtClean="0"/>
              <a:t>ecision-making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Training on Supported </a:t>
            </a:r>
          </a:p>
          <a:p>
            <a:r>
              <a:rPr lang="en-US" dirty="0" smtClean="0"/>
              <a:t>Decision-making</a:t>
            </a:r>
          </a:p>
          <a:p>
            <a:endParaRPr lang="en-US" dirty="0"/>
          </a:p>
          <a:p>
            <a:r>
              <a:rPr lang="en-US" dirty="0" smtClean="0"/>
              <a:t>Getting Safeguards right</a:t>
            </a:r>
          </a:p>
          <a:p>
            <a:endParaRPr lang="en-US" dirty="0"/>
          </a:p>
          <a:p>
            <a:r>
              <a:rPr lang="en-US" dirty="0" smtClean="0"/>
              <a:t>Engaging other Agents</a:t>
            </a:r>
          </a:p>
          <a:p>
            <a:r>
              <a:rPr lang="en-US" dirty="0" smtClean="0"/>
              <a:t>Of change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846" y="1601656"/>
            <a:ext cx="5629571" cy="160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5279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313635" y="275117"/>
            <a:ext cx="4527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ga-IE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Whats at Stake</a:t>
            </a:r>
            <a:endParaRPr lang="ga-IE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87302" y="1605202"/>
            <a:ext cx="2988694" cy="34163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The Centrality of the PERSON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as a Unit of Moral Agency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Auto - </a:t>
            </a:r>
            <a:r>
              <a:rPr lang="en-US" dirty="0" err="1" smtClean="0"/>
              <a:t>Nomy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Self-determining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Choosing his/her own</a:t>
            </a:r>
          </a:p>
          <a:p>
            <a:pPr algn="ctr"/>
            <a:r>
              <a:rPr lang="en-US" dirty="0" smtClean="0"/>
              <a:t>Life choices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 Subject – not an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7067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75692" y="209378"/>
            <a:ext cx="521271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1.    </a:t>
            </a:r>
            <a:r>
              <a:rPr lang="en-US" b="1" dirty="0" smtClean="0"/>
              <a:t>Europe’s/World’s </a:t>
            </a:r>
            <a:r>
              <a:rPr lang="en-US" b="1" dirty="0" smtClean="0"/>
              <a:t>Legal Inheritance - Civil Death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75692" y="844889"/>
            <a:ext cx="646106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US" b="1" dirty="0" smtClean="0"/>
              <a:t>The First Wave of Human Rights-based Reform (1980s-1990s)</a:t>
            </a:r>
          </a:p>
          <a:p>
            <a:pPr marL="342900" indent="-342900">
              <a:buAutoNum type="arabicPeriod" startAt="2"/>
            </a:pP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Functionalism - </a:t>
            </a:r>
            <a:r>
              <a:rPr lang="en-US" dirty="0" err="1" smtClean="0"/>
              <a:t>Recd</a:t>
            </a:r>
            <a:r>
              <a:rPr lang="en-US" dirty="0" smtClean="0"/>
              <a:t> (99)4E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E</a:t>
            </a:r>
            <a:r>
              <a:rPr lang="en-US" dirty="0" smtClean="0"/>
              <a:t>volving Jurisprudence of the European Court of Human Rights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75692" y="2496063"/>
            <a:ext cx="572137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n-US" b="1" dirty="0" smtClean="0"/>
              <a:t>The Second Wave of Human Rights-based Reform – </a:t>
            </a:r>
          </a:p>
          <a:p>
            <a:r>
              <a:rPr lang="en-US" b="1" dirty="0" smtClean="0"/>
              <a:t>       From </a:t>
            </a:r>
            <a:r>
              <a:rPr lang="en-US" b="1" dirty="0"/>
              <a:t>R</a:t>
            </a:r>
            <a:r>
              <a:rPr lang="en-US" b="1" dirty="0" smtClean="0"/>
              <a:t>egulating Civil Death to Underpinning Civil Life</a:t>
            </a:r>
            <a:r>
              <a:rPr lang="en-US" dirty="0" smtClean="0"/>
              <a:t>.</a:t>
            </a:r>
          </a:p>
          <a:p>
            <a:pPr marL="342900" indent="-342900">
              <a:buAutoNum type="arabicPeriod" startAt="3"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Article 12 of the UN CRPD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5692" y="4048382"/>
            <a:ext cx="7042576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n-US" b="1" dirty="0" smtClean="0"/>
              <a:t>Reform Trends.</a:t>
            </a:r>
          </a:p>
          <a:p>
            <a:pPr marL="342900" indent="-342900">
              <a:buAutoNum type="arabicPeriod" startAt="4"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In the Council of Europe Member States.</a:t>
            </a:r>
          </a:p>
          <a:p>
            <a:r>
              <a:rPr lang="en-US" dirty="0" smtClean="0"/>
              <a:t>        </a:t>
            </a:r>
          </a:p>
          <a:p>
            <a:r>
              <a:rPr lang="en-US" dirty="0" smtClean="0"/>
              <a:t>        Around the World</a:t>
            </a:r>
          </a:p>
          <a:p>
            <a:endParaRPr lang="en-US" dirty="0"/>
          </a:p>
          <a:p>
            <a:r>
              <a:rPr lang="en-US" dirty="0" smtClean="0"/>
              <a:t>        </a:t>
            </a:r>
            <a:r>
              <a:rPr lang="en-US" dirty="0" smtClean="0"/>
              <a:t>Helping to Drive a Transition through the Council </a:t>
            </a:r>
            <a:r>
              <a:rPr lang="en-US" dirty="0" smtClean="0"/>
              <a:t>of Europe Strategy.</a:t>
            </a:r>
          </a:p>
          <a:p>
            <a:pPr marL="342900" indent="-342900">
              <a:buAutoNum type="arabicPeriod" startAt="4"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379"/>
            <a:ext cx="3867665" cy="386766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3522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2633" y="209378"/>
            <a:ext cx="552435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1.    </a:t>
            </a:r>
            <a:r>
              <a:rPr lang="en-US" b="1" dirty="0" smtClean="0"/>
              <a:t>Europe’s (&amp; World’s)  </a:t>
            </a:r>
            <a:r>
              <a:rPr lang="en-US" b="1" dirty="0" smtClean="0"/>
              <a:t>Legal Inheritance - Civil Death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416" y="318543"/>
            <a:ext cx="1956147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Empirical Question</a:t>
            </a:r>
          </a:p>
          <a:p>
            <a:endParaRPr lang="en-US" dirty="0" smtClean="0"/>
          </a:p>
          <a:p>
            <a:r>
              <a:rPr lang="en-US" dirty="0" smtClean="0"/>
              <a:t>Who is a Human</a:t>
            </a:r>
            <a:r>
              <a:rPr lang="en-US" dirty="0"/>
              <a:t>?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467005" y="858494"/>
            <a:ext cx="3865161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Normative Question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Who is a Person?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smtClean="0"/>
              <a:t>The ‘autonomous’ self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Key Portal to Having Rights/Obligations</a:t>
            </a:r>
          </a:p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25534"/>
            <a:ext cx="3159839" cy="5447644"/>
          </a:xfrm>
          <a:prstGeom prst="rect">
            <a:avLst/>
          </a:prstGeom>
          <a:ln w="76200" cmpd="sng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u="sng" dirty="0" smtClean="0"/>
              <a:t>Biological Indicators….</a:t>
            </a:r>
          </a:p>
          <a:p>
            <a:endParaRPr lang="en-US" sz="1200" b="1" u="sng" dirty="0"/>
          </a:p>
          <a:p>
            <a:r>
              <a:rPr lang="en-US" sz="1200" dirty="0" smtClean="0"/>
              <a:t>Has a body:  Identifiable member of the species</a:t>
            </a:r>
          </a:p>
          <a:p>
            <a:endParaRPr lang="en-US" sz="1200" dirty="0"/>
          </a:p>
          <a:p>
            <a:r>
              <a:rPr lang="en-US" sz="1200" dirty="0" smtClean="0"/>
              <a:t>Possesses a ‘Mind’</a:t>
            </a:r>
          </a:p>
          <a:p>
            <a:endParaRPr lang="en-US" sz="1200" dirty="0"/>
          </a:p>
          <a:p>
            <a:r>
              <a:rPr lang="en-US" sz="1200" dirty="0" smtClean="0"/>
              <a:t>Possess Consciousness</a:t>
            </a:r>
          </a:p>
          <a:p>
            <a:endParaRPr lang="en-US" sz="1200" dirty="0"/>
          </a:p>
          <a:p>
            <a:r>
              <a:rPr lang="en-US" sz="1200" dirty="0" smtClean="0"/>
              <a:t>Possess ‘Self’- consciousness</a:t>
            </a:r>
          </a:p>
          <a:p>
            <a:endParaRPr lang="en-US" sz="1200" dirty="0"/>
          </a:p>
          <a:p>
            <a:r>
              <a:rPr lang="en-US" sz="1200" dirty="0" smtClean="0"/>
              <a:t>Possess Stable identity</a:t>
            </a:r>
          </a:p>
          <a:p>
            <a:endParaRPr lang="en-US" sz="1200" dirty="0"/>
          </a:p>
          <a:p>
            <a:r>
              <a:rPr lang="en-US" sz="1200" b="1" u="sng" dirty="0" smtClean="0"/>
              <a:t>Has minimum level of Cognitive capacity</a:t>
            </a:r>
          </a:p>
          <a:p>
            <a:endParaRPr lang="en-US" sz="1200" dirty="0"/>
          </a:p>
          <a:p>
            <a:r>
              <a:rPr lang="en-US" sz="1200" dirty="0" smtClean="0"/>
              <a:t>Has an Inner Emotional (non-rational) life</a:t>
            </a:r>
          </a:p>
          <a:p>
            <a:endParaRPr lang="en-US" sz="1200" dirty="0"/>
          </a:p>
          <a:p>
            <a:r>
              <a:rPr lang="en-US" sz="1200" dirty="0" smtClean="0"/>
              <a:t>Can experience of pain/pleasure</a:t>
            </a:r>
          </a:p>
          <a:p>
            <a:endParaRPr lang="en-US" sz="1200" dirty="0" smtClean="0"/>
          </a:p>
          <a:p>
            <a:r>
              <a:rPr lang="en-US" sz="1200" dirty="0" smtClean="0"/>
              <a:t>------</a:t>
            </a:r>
          </a:p>
          <a:p>
            <a:endParaRPr lang="en-US" sz="1200" dirty="0"/>
          </a:p>
          <a:p>
            <a:r>
              <a:rPr lang="en-US" sz="1200" dirty="0" smtClean="0"/>
              <a:t>Can Communicate to others</a:t>
            </a:r>
          </a:p>
          <a:p>
            <a:endParaRPr lang="en-US" sz="1200" dirty="0"/>
          </a:p>
          <a:p>
            <a:r>
              <a:rPr lang="en-US" sz="1200" dirty="0" smtClean="0"/>
              <a:t>Can exhibit Empathy toward others</a:t>
            </a:r>
          </a:p>
          <a:p>
            <a:endParaRPr lang="en-US" sz="1200" dirty="0"/>
          </a:p>
          <a:p>
            <a:r>
              <a:rPr lang="en-US" sz="1200" dirty="0" smtClean="0"/>
              <a:t>Has Sociability toward others</a:t>
            </a:r>
          </a:p>
          <a:p>
            <a:endParaRPr lang="en-US" sz="1200" dirty="0"/>
          </a:p>
          <a:p>
            <a:r>
              <a:rPr lang="en-US" sz="1200" dirty="0" smtClean="0"/>
              <a:t>------</a:t>
            </a:r>
          </a:p>
          <a:p>
            <a:endParaRPr lang="en-US" sz="1200" dirty="0" smtClean="0"/>
          </a:p>
          <a:p>
            <a:r>
              <a:rPr lang="en-US" sz="1200" dirty="0" smtClean="0"/>
              <a:t>Or just ‘Sentience’</a:t>
            </a:r>
            <a:endParaRPr lang="en-US" sz="12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743200" y="3756764"/>
            <a:ext cx="1921231" cy="12357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648468" y="3359540"/>
            <a:ext cx="3675555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Ethics</a:t>
            </a:r>
          </a:p>
          <a:p>
            <a:r>
              <a:rPr lang="en-US" dirty="0" smtClean="0"/>
              <a:t>‘the moral </a:t>
            </a:r>
            <a:r>
              <a:rPr lang="en-US" dirty="0" err="1" smtClean="0"/>
              <a:t>considerability</a:t>
            </a:r>
            <a:r>
              <a:rPr lang="en-US" dirty="0" smtClean="0"/>
              <a:t> of Persons’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 smtClean="0"/>
              <a:t>Law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‘Focus on Cognitive ability’ as the</a:t>
            </a:r>
          </a:p>
          <a:p>
            <a:r>
              <a:rPr lang="en-US" dirty="0" smtClean="0"/>
              <a:t>Essence of the ‘auto-</a:t>
            </a:r>
            <a:r>
              <a:rPr lang="en-US" dirty="0" err="1" smtClean="0"/>
              <a:t>nomos</a:t>
            </a:r>
            <a:r>
              <a:rPr lang="en-US" dirty="0" smtClean="0"/>
              <a:t>’ person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43030" y="1791544"/>
            <a:ext cx="3435481" cy="4893648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none" rtlCol="0">
            <a:spAutoFit/>
          </a:bodyPr>
          <a:lstStyle/>
          <a:p>
            <a:r>
              <a:rPr lang="en-US" b="1" u="sng" dirty="0" smtClean="0"/>
              <a:t>Boundary Problems:</a:t>
            </a:r>
            <a:r>
              <a:rPr lang="en-US" b="1" dirty="0" smtClean="0"/>
              <a:t> </a:t>
            </a:r>
          </a:p>
          <a:p>
            <a:endParaRPr lang="en-US" b="1" dirty="0"/>
          </a:p>
          <a:p>
            <a:r>
              <a:rPr lang="en-US" b="1" dirty="0" smtClean="0"/>
              <a:t>If little or no cognitive ability then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Lessor Moral Status </a:t>
            </a:r>
            <a:r>
              <a:rPr lang="en-US" dirty="0" smtClean="0"/>
              <a:t>as a Person</a:t>
            </a:r>
          </a:p>
          <a:p>
            <a:endParaRPr lang="en-US" dirty="0"/>
          </a:p>
          <a:p>
            <a:r>
              <a:rPr lang="en-US" b="1" dirty="0" smtClean="0"/>
              <a:t>But State still has a Minimum </a:t>
            </a:r>
          </a:p>
          <a:p>
            <a:r>
              <a:rPr lang="en-US" b="1" dirty="0" smtClean="0"/>
              <a:t>Obligation to </a:t>
            </a:r>
            <a:r>
              <a:rPr lang="en-US" sz="2400" b="1" dirty="0" smtClean="0"/>
              <a:t>Protect</a:t>
            </a:r>
          </a:p>
          <a:p>
            <a:endParaRPr lang="en-US" dirty="0"/>
          </a:p>
          <a:p>
            <a:r>
              <a:rPr lang="en-US" dirty="0" smtClean="0"/>
              <a:t>----------------------------------------------</a:t>
            </a:r>
          </a:p>
          <a:p>
            <a:endParaRPr lang="en-US" dirty="0"/>
          </a:p>
          <a:p>
            <a:r>
              <a:rPr lang="en-US" b="1" u="sng" dirty="0" smtClean="0"/>
              <a:t>PROTECT</a:t>
            </a:r>
            <a:r>
              <a:rPr lang="en-US" dirty="0" smtClean="0"/>
              <a:t> by removing personhood</a:t>
            </a:r>
          </a:p>
          <a:p>
            <a:r>
              <a:rPr lang="en-US" dirty="0"/>
              <a:t>a</a:t>
            </a:r>
            <a:r>
              <a:rPr lang="en-US" dirty="0" smtClean="0"/>
              <a:t>nd voice in law</a:t>
            </a:r>
          </a:p>
          <a:p>
            <a:endParaRPr lang="en-US" dirty="0"/>
          </a:p>
          <a:p>
            <a:r>
              <a:rPr lang="en-US" dirty="0" smtClean="0"/>
              <a:t>Personhood placed in 3</a:t>
            </a:r>
            <a:r>
              <a:rPr lang="en-US" baseline="30000" dirty="0" smtClean="0"/>
              <a:t>rd</a:t>
            </a:r>
            <a:r>
              <a:rPr lang="en-US" dirty="0" smtClean="0"/>
              <a:t> parties</a:t>
            </a:r>
          </a:p>
          <a:p>
            <a:endParaRPr lang="en-US" dirty="0"/>
          </a:p>
          <a:p>
            <a:r>
              <a:rPr lang="en-US" dirty="0" smtClean="0"/>
              <a:t>More an Object than a Subject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4023" y="3166818"/>
            <a:ext cx="3065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=</a:t>
            </a:r>
            <a:endParaRPr lang="en-US" sz="80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5824" y="-24090"/>
            <a:ext cx="1852390" cy="1746473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2351563" y="962369"/>
            <a:ext cx="2152783" cy="1"/>
          </a:xfrm>
          <a:prstGeom prst="straightConnector1">
            <a:avLst/>
          </a:prstGeom>
          <a:ln w="76200" cmpd="sng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483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4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3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3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1" animBg="1"/>
      <p:bldP spid="5" grpId="0" animBg="1"/>
      <p:bldP spid="8" grpId="0" animBg="1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5811" y="128197"/>
            <a:ext cx="649857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US" b="1" dirty="0" smtClean="0"/>
              <a:t>The first Wave of Human Rights Reform (1980s-1990s)</a:t>
            </a:r>
          </a:p>
          <a:p>
            <a:pPr marL="342900" indent="-342900">
              <a:buAutoNum type="arabicPeriod" startAt="2"/>
            </a:pP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    Functionalism </a:t>
            </a:r>
            <a:r>
              <a:rPr lang="en-US" dirty="0" smtClean="0"/>
              <a:t>- </a:t>
            </a:r>
            <a:r>
              <a:rPr lang="en-US" dirty="0" err="1" smtClean="0"/>
              <a:t>Recd</a:t>
            </a:r>
            <a:r>
              <a:rPr lang="en-US" dirty="0" smtClean="0"/>
              <a:t> (99)4E   +  similar Recommendations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/>
              <a:t>E</a:t>
            </a:r>
            <a:r>
              <a:rPr lang="en-US" dirty="0" smtClean="0"/>
              <a:t>volving Jurisprudence of the </a:t>
            </a:r>
            <a:r>
              <a:rPr lang="en-US" b="1" dirty="0" smtClean="0"/>
              <a:t>European Court of Human Rights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0900" y="4000922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Functionalism – </a:t>
            </a:r>
            <a:r>
              <a:rPr lang="en-US" b="1" dirty="0" err="1" smtClean="0"/>
              <a:t>Recd</a:t>
            </a:r>
            <a:r>
              <a:rPr lang="en-US" b="1" dirty="0" smtClean="0"/>
              <a:t> (99)E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75372" y="2236573"/>
            <a:ext cx="4029018" cy="507831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Does not Challenge ‘Cognitive</a:t>
            </a:r>
          </a:p>
          <a:p>
            <a:r>
              <a:rPr lang="en-US" dirty="0" smtClean="0"/>
              <a:t>Ability’ as the essence of Personhood</a:t>
            </a:r>
          </a:p>
          <a:p>
            <a:endParaRPr lang="en-US" dirty="0"/>
          </a:p>
          <a:p>
            <a:r>
              <a:rPr lang="en-US" dirty="0" smtClean="0"/>
              <a:t>Aims to maximally preserve autonomy</a:t>
            </a:r>
          </a:p>
          <a:p>
            <a:r>
              <a:rPr lang="en-US" dirty="0"/>
              <a:t>a</a:t>
            </a:r>
            <a:r>
              <a:rPr lang="en-US" dirty="0" smtClean="0"/>
              <a:t>nd respect rights</a:t>
            </a:r>
          </a:p>
          <a:p>
            <a:endParaRPr lang="en-US" dirty="0"/>
          </a:p>
          <a:p>
            <a:r>
              <a:rPr lang="en-US" dirty="0" smtClean="0"/>
              <a:t>Aims to reduce reliance on Protective</a:t>
            </a:r>
          </a:p>
          <a:p>
            <a:r>
              <a:rPr lang="en-US" dirty="0"/>
              <a:t>m</a:t>
            </a:r>
            <a:r>
              <a:rPr lang="en-US" dirty="0" smtClean="0"/>
              <a:t>easures and tailor them exactly</a:t>
            </a:r>
          </a:p>
          <a:p>
            <a:r>
              <a:rPr lang="en-US" dirty="0"/>
              <a:t>t</a:t>
            </a:r>
            <a:r>
              <a:rPr lang="en-US" dirty="0" smtClean="0"/>
              <a:t>o real cognitive deficits.  Flexibility &amp;</a:t>
            </a:r>
          </a:p>
          <a:p>
            <a:r>
              <a:rPr lang="en-US" dirty="0" smtClean="0"/>
              <a:t>Proportionality,</a:t>
            </a:r>
          </a:p>
          <a:p>
            <a:endParaRPr lang="en-US" dirty="0"/>
          </a:p>
          <a:p>
            <a:r>
              <a:rPr lang="en-US" dirty="0" smtClean="0"/>
              <a:t>Tests for capacity Function by Function.  </a:t>
            </a:r>
          </a:p>
          <a:p>
            <a:r>
              <a:rPr lang="en-US" dirty="0" smtClean="0"/>
              <a:t>Incapacity can sit alongside capacity.</a:t>
            </a:r>
          </a:p>
          <a:p>
            <a:endParaRPr lang="en-US" dirty="0"/>
          </a:p>
          <a:p>
            <a:r>
              <a:rPr lang="en-US" dirty="0" smtClean="0"/>
              <a:t>Aims to regularize the PROCESS by which</a:t>
            </a:r>
          </a:p>
          <a:p>
            <a:r>
              <a:rPr lang="en-US" dirty="0" smtClean="0"/>
              <a:t>Protective measures are imposed.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45130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54576" y="0"/>
            <a:ext cx="327525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European Court of Human Rights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27902" y="881562"/>
            <a:ext cx="330193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ECtHR</a:t>
            </a:r>
            <a:r>
              <a:rPr lang="en-US" dirty="0" smtClean="0"/>
              <a:t> </a:t>
            </a:r>
            <a:r>
              <a:rPr lang="en-US" dirty="0" err="1" smtClean="0"/>
              <a:t>Caselaw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Long line of Cases giving </a:t>
            </a:r>
          </a:p>
          <a:p>
            <a:r>
              <a:rPr lang="en-US" dirty="0" smtClean="0"/>
              <a:t>effect to Functionalist Philosophy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3021" y="2513194"/>
            <a:ext cx="4613538" cy="42473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Three Strategies in Strategic Litigation:</a:t>
            </a:r>
          </a:p>
          <a:p>
            <a:pPr algn="ctr"/>
            <a:r>
              <a:rPr lang="en-US" b="1" dirty="0" smtClean="0"/>
              <a:t>[Oliver LEWIS – MDAC]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1.  Chip Away at the Substance of Guardianship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      Narrow its scope of application.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buAutoNum type="arabicPeriod" startAt="2"/>
            </a:pPr>
            <a:r>
              <a:rPr lang="en-US" dirty="0" smtClean="0">
                <a:solidFill>
                  <a:srgbClr val="0000FF"/>
                </a:solidFill>
              </a:rPr>
              <a:t>Limit collateral damage to ancillary rights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      No automatic loss of ancillary rights</a:t>
            </a: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right to vote</a:t>
            </a: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right to marry</a:t>
            </a:r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AutoNum type="arabicPeriod" startAt="3"/>
            </a:pPr>
            <a:r>
              <a:rPr lang="en-US" dirty="0" smtClean="0"/>
              <a:t>Nudge the Court Toward Supported </a:t>
            </a:r>
          </a:p>
          <a:p>
            <a:r>
              <a:rPr lang="en-US" dirty="0" smtClean="0"/>
              <a:t>       decision-making in its own right and/or</a:t>
            </a:r>
          </a:p>
          <a:p>
            <a:r>
              <a:rPr lang="en-US" dirty="0" smtClean="0"/>
              <a:t>       as an alternative to guardianship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79925"/>
            <a:ext cx="2397989" cy="222901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488479" y="5488176"/>
            <a:ext cx="4378551" cy="0"/>
          </a:xfrm>
          <a:prstGeom prst="line">
            <a:avLst/>
          </a:prstGeom>
          <a:ln w="76200" cmpd="sng">
            <a:solidFill>
              <a:srgbClr val="FF0000"/>
            </a:solidFill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8512" y="0"/>
            <a:ext cx="2713488" cy="203249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048712" y="2939724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Zapf Dingbats"/>
                <a:ea typeface="Zapf Dingbats"/>
                <a:cs typeface="Zapf Dingbats"/>
              </a:rPr>
              <a:t>✓</a:t>
            </a:r>
            <a:endParaRPr lang="en-US" sz="3600" dirty="0"/>
          </a:p>
        </p:txBody>
      </p:sp>
      <p:sp>
        <p:nvSpPr>
          <p:cNvPr id="11" name="Rectangle 10"/>
          <p:cNvSpPr/>
          <p:nvPr/>
        </p:nvSpPr>
        <p:spPr>
          <a:xfrm>
            <a:off x="5070810" y="3935776"/>
            <a:ext cx="533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Zapf Dingbats"/>
                <a:ea typeface="Zapf Dingbats"/>
                <a:cs typeface="Zapf Dingbats"/>
              </a:rPr>
              <a:t>✓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120495" y="5488176"/>
            <a:ext cx="5055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?</a:t>
            </a:r>
            <a:endParaRPr lang="en-US" sz="5400" dirty="0"/>
          </a:p>
        </p:txBody>
      </p:sp>
      <p:sp>
        <p:nvSpPr>
          <p:cNvPr id="13" name="TextBox 12"/>
          <p:cNvSpPr txBox="1"/>
          <p:nvPr/>
        </p:nvSpPr>
        <p:spPr>
          <a:xfrm>
            <a:off x="6847592" y="2513194"/>
            <a:ext cx="3583934" cy="397031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u="sng" dirty="0" smtClean="0"/>
              <a:t>Sample of </a:t>
            </a:r>
            <a:r>
              <a:rPr lang="en-US" b="1" u="sng" dirty="0" err="1" smtClean="0"/>
              <a:t>Caselaw</a:t>
            </a:r>
            <a:endParaRPr lang="en-US" b="1" u="sng" dirty="0" smtClean="0"/>
          </a:p>
          <a:p>
            <a:endParaRPr lang="en-US" dirty="0"/>
          </a:p>
          <a:p>
            <a:r>
              <a:rPr lang="en-US" i="1" dirty="0" err="1" smtClean="0"/>
              <a:t>Shtukaturov</a:t>
            </a:r>
            <a:r>
              <a:rPr lang="en-US" i="1" dirty="0" smtClean="0"/>
              <a:t> v Russia – 2008</a:t>
            </a:r>
          </a:p>
          <a:p>
            <a:r>
              <a:rPr lang="en-US" i="1" dirty="0" smtClean="0"/>
              <a:t>X v Croatia - 2008</a:t>
            </a:r>
          </a:p>
          <a:p>
            <a:r>
              <a:rPr lang="en-US" i="1" dirty="0" err="1" smtClean="0"/>
              <a:t>Berkova</a:t>
            </a:r>
            <a:r>
              <a:rPr lang="en-US" i="1" dirty="0" smtClean="0"/>
              <a:t> V Slovakia – 2009</a:t>
            </a:r>
          </a:p>
          <a:p>
            <a:r>
              <a:rPr lang="en-US" i="1" dirty="0" err="1" smtClean="0"/>
              <a:t>Salontaki-DrobnJak</a:t>
            </a:r>
            <a:r>
              <a:rPr lang="en-US" i="1" dirty="0" smtClean="0"/>
              <a:t>  v Serbia – 2009</a:t>
            </a:r>
          </a:p>
          <a:p>
            <a:r>
              <a:rPr lang="en-US" i="1" dirty="0" err="1" smtClean="0"/>
              <a:t>Kruskovic</a:t>
            </a:r>
            <a:r>
              <a:rPr lang="en-US" i="1" dirty="0" smtClean="0"/>
              <a:t> v Croatia - 2011</a:t>
            </a:r>
          </a:p>
          <a:p>
            <a:r>
              <a:rPr lang="en-US" i="1" dirty="0" smtClean="0"/>
              <a:t>DD V Lithuania – 2012</a:t>
            </a:r>
          </a:p>
          <a:p>
            <a:r>
              <a:rPr lang="en-US" i="1" dirty="0" err="1" smtClean="0"/>
              <a:t>St</a:t>
            </a:r>
            <a:r>
              <a:rPr lang="en-US" b="1" i="1" u="sng" dirty="0" err="1" smtClean="0"/>
              <a:t>anev</a:t>
            </a:r>
            <a:r>
              <a:rPr lang="en-US" b="1" i="1" u="sng" dirty="0" smtClean="0"/>
              <a:t> v Bulgaria - 2012</a:t>
            </a:r>
            <a:endParaRPr lang="en-US" b="1" i="1" u="sng" dirty="0"/>
          </a:p>
          <a:p>
            <a:r>
              <a:rPr lang="en-US" i="1" dirty="0" err="1" smtClean="0"/>
              <a:t>Skyora</a:t>
            </a:r>
            <a:r>
              <a:rPr lang="en-US" i="1" dirty="0" smtClean="0"/>
              <a:t> v </a:t>
            </a:r>
            <a:r>
              <a:rPr lang="en-US" i="1" dirty="0" err="1" smtClean="0"/>
              <a:t>Czeck</a:t>
            </a:r>
            <a:r>
              <a:rPr lang="en-US" i="1" dirty="0" smtClean="0"/>
              <a:t> Republic - 2012</a:t>
            </a:r>
          </a:p>
          <a:p>
            <a:r>
              <a:rPr lang="en-US" i="1" dirty="0" err="1" smtClean="0"/>
              <a:t>Lashin</a:t>
            </a:r>
            <a:r>
              <a:rPr lang="en-US" i="1" dirty="0" smtClean="0"/>
              <a:t> v Russia – 2013</a:t>
            </a:r>
          </a:p>
          <a:p>
            <a:r>
              <a:rPr lang="en-US" i="1" dirty="0" smtClean="0"/>
              <a:t>+</a:t>
            </a:r>
          </a:p>
          <a:p>
            <a:r>
              <a:rPr lang="en-US" i="1" dirty="0" smtClean="0"/>
              <a:t>+</a:t>
            </a:r>
          </a:p>
          <a:p>
            <a:r>
              <a:rPr lang="en-US" i="1" dirty="0" smtClean="0"/>
              <a:t>+</a:t>
            </a:r>
            <a:endParaRPr lang="en-US" dirty="0"/>
          </a:p>
        </p:txBody>
      </p:sp>
      <p:sp>
        <p:nvSpPr>
          <p:cNvPr id="14" name="Left-Up Arrow 13"/>
          <p:cNvSpPr/>
          <p:nvPr/>
        </p:nvSpPr>
        <p:spPr>
          <a:xfrm>
            <a:off x="10515628" y="2081891"/>
            <a:ext cx="657226" cy="3015541"/>
          </a:xfrm>
          <a:prstGeom prst="leftUpArrow">
            <a:avLst>
              <a:gd name="adj1" fmla="val 25000"/>
              <a:gd name="adj2" fmla="val 26351"/>
              <a:gd name="adj3" fmla="val 25000"/>
            </a:avLst>
          </a:prstGeom>
          <a:solidFill>
            <a:srgbClr val="C0504D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49955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7655" y="438797"/>
            <a:ext cx="531956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Point of Departure of European Court of Human Rights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36495" y="3525575"/>
            <a:ext cx="1967205" cy="2862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Rights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Art. 5</a:t>
            </a:r>
          </a:p>
          <a:p>
            <a:endParaRPr lang="en-US" dirty="0"/>
          </a:p>
          <a:p>
            <a:r>
              <a:rPr lang="en-US" dirty="0" smtClean="0"/>
              <a:t>Art 6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Art. 9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Human Personality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Theory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1819" y="3525575"/>
            <a:ext cx="3637234" cy="258532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Court Polices Restrictions to Rights</a:t>
            </a:r>
          </a:p>
          <a:p>
            <a:endParaRPr lang="en-US" dirty="0"/>
          </a:p>
          <a:p>
            <a:r>
              <a:rPr lang="en-US" dirty="0" smtClean="0"/>
              <a:t>- Legitimate Ground</a:t>
            </a:r>
          </a:p>
          <a:p>
            <a:endParaRPr lang="en-US" dirty="0"/>
          </a:p>
          <a:p>
            <a:r>
              <a:rPr lang="en-US" dirty="0" smtClean="0"/>
              <a:t>- Proportionate intervention</a:t>
            </a:r>
          </a:p>
          <a:p>
            <a:endParaRPr lang="en-US" dirty="0"/>
          </a:p>
          <a:p>
            <a:r>
              <a:rPr lang="en-US" dirty="0" smtClean="0"/>
              <a:t>- ‘Necessary’ in a  democratic society</a:t>
            </a:r>
          </a:p>
          <a:p>
            <a:endParaRPr lang="en-US" dirty="0"/>
          </a:p>
          <a:p>
            <a:r>
              <a:rPr lang="en-US" dirty="0" smtClean="0"/>
              <a:t>- Strictures of Due process applied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185" y="999657"/>
            <a:ext cx="3771900" cy="2159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98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172" y="0"/>
            <a:ext cx="5715514" cy="17543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en-US" b="1" dirty="0" smtClean="0"/>
              <a:t>The Second Wave of Human Rights-based Reform – </a:t>
            </a:r>
          </a:p>
          <a:p>
            <a:r>
              <a:rPr lang="en-US" b="1" dirty="0" smtClean="0"/>
              <a:t>       From </a:t>
            </a:r>
            <a:r>
              <a:rPr lang="en-US" b="1" dirty="0"/>
              <a:t>R</a:t>
            </a:r>
            <a:r>
              <a:rPr lang="en-US" b="1" dirty="0" smtClean="0"/>
              <a:t>egulating Civil death to Underpinning Civil Life</a:t>
            </a:r>
            <a:r>
              <a:rPr lang="en-US" dirty="0" smtClean="0"/>
              <a:t>.</a:t>
            </a:r>
          </a:p>
          <a:p>
            <a:pPr marL="342900" indent="-342900">
              <a:buAutoNum type="arabicPeriod" startAt="3"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                 Article 12 of the UN CRPD</a:t>
            </a:r>
          </a:p>
          <a:p>
            <a:endParaRPr lang="en-US" dirty="0"/>
          </a:p>
          <a:p>
            <a:r>
              <a:rPr lang="en-US" dirty="0" smtClean="0"/>
              <a:t>                         General Comment 1 - 2014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27942" y="3596620"/>
            <a:ext cx="9764211" cy="313932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A sharp break from tradition that ‘cognitive capacity’ </a:t>
            </a:r>
            <a:r>
              <a:rPr lang="en-US" dirty="0"/>
              <a:t>i</a:t>
            </a:r>
            <a:r>
              <a:rPr lang="en-US" dirty="0" smtClean="0"/>
              <a:t>s the essence of what it means to be a person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…..mental incapacity does </a:t>
            </a:r>
            <a:r>
              <a:rPr lang="en-US" b="1" u="sng" dirty="0" smtClean="0"/>
              <a:t>not</a:t>
            </a:r>
            <a:r>
              <a:rPr lang="en-US" dirty="0" smtClean="0"/>
              <a:t> equal legal incapacity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An assertion of universal legal capacity – dispensing with the need for Functional Tests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A reliance on a support paradigm to replace guardianship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An assertion that all elements of Article 12 are part of a civil right – i.e., to be immediately achieved</a:t>
            </a:r>
          </a:p>
          <a:p>
            <a:r>
              <a:rPr lang="en-US" dirty="0" smtClean="0"/>
              <a:t>      [i.e., no part is subject to ‘progressive achievement’]</a:t>
            </a:r>
          </a:p>
          <a:p>
            <a:endParaRPr lang="en-US" dirty="0"/>
          </a:p>
          <a:p>
            <a:r>
              <a:rPr lang="en-US" dirty="0" smtClean="0"/>
              <a:t>-    Stark implications for even partial guardianship, liberty rights and forced treatment……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5804" y="1820511"/>
            <a:ext cx="4111686" cy="160398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6010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9895" y="76521"/>
            <a:ext cx="697483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Art 9 ECHR and Art 12 CRPD – Two entirely Different points of Departure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9597" y="902104"/>
            <a:ext cx="5858883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                                    </a:t>
            </a:r>
            <a:r>
              <a:rPr lang="en-US" b="1" dirty="0" smtClean="0"/>
              <a:t>ECHR – Art 9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Main Focus is on Controlling/Limiting</a:t>
            </a:r>
          </a:p>
          <a:p>
            <a:r>
              <a:rPr lang="en-US" dirty="0" smtClean="0"/>
              <a:t>Restrictions to Rights….</a:t>
            </a:r>
          </a:p>
          <a:p>
            <a:endParaRPr lang="en-US" dirty="0"/>
          </a:p>
          <a:p>
            <a:r>
              <a:rPr lang="en-US" dirty="0" err="1" smtClean="0"/>
              <a:t>ECtHR</a:t>
            </a:r>
            <a:r>
              <a:rPr lang="en-US" dirty="0" smtClean="0"/>
              <a:t> </a:t>
            </a:r>
            <a:r>
              <a:rPr lang="en-US" dirty="0" smtClean="0"/>
              <a:t>Might/Can </a:t>
            </a:r>
            <a:r>
              <a:rPr lang="en-US" dirty="0" smtClean="0"/>
              <a:t>Reach issue of Supported Decision-Making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On a Limited theory of positive obligations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On a theory of ‘least restrictive alternative’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74572" y="3596620"/>
            <a:ext cx="5288903" cy="2308324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CRPD - Art </a:t>
            </a:r>
            <a:r>
              <a:rPr lang="en-US" b="1" dirty="0" smtClean="0"/>
              <a:t>12</a:t>
            </a:r>
          </a:p>
          <a:p>
            <a:endParaRPr lang="en-US" dirty="0"/>
          </a:p>
          <a:p>
            <a:r>
              <a:rPr lang="en-US" dirty="0" smtClean="0"/>
              <a:t>Focus on Breathing Life into Rights</a:t>
            </a:r>
          </a:p>
          <a:p>
            <a:endParaRPr lang="en-US" dirty="0"/>
          </a:p>
          <a:p>
            <a:r>
              <a:rPr lang="en-US" dirty="0" smtClean="0"/>
              <a:t>Underpinning the Exercise of Rights with </a:t>
            </a:r>
            <a:r>
              <a:rPr lang="en-US" dirty="0" smtClean="0"/>
              <a:t>Supports</a:t>
            </a:r>
          </a:p>
          <a:p>
            <a:endParaRPr lang="en-US" dirty="0"/>
          </a:p>
          <a:p>
            <a:r>
              <a:rPr lang="en-US" dirty="0" smtClean="0"/>
              <a:t>Not focused on ‘restrictions’ to rights or policing those</a:t>
            </a:r>
          </a:p>
          <a:p>
            <a:r>
              <a:rPr lang="en-US" dirty="0" smtClean="0"/>
              <a:t>restrictions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04567" y="3764427"/>
            <a:ext cx="0" cy="2992743"/>
          </a:xfrm>
          <a:prstGeom prst="straightConnector1">
            <a:avLst/>
          </a:prstGeom>
          <a:ln w="76200" cmpd="sng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Up Arrow 6"/>
          <p:cNvSpPr/>
          <p:nvPr/>
        </p:nvSpPr>
        <p:spPr>
          <a:xfrm>
            <a:off x="8259741" y="797793"/>
            <a:ext cx="674990" cy="2798827"/>
          </a:xfrm>
          <a:prstGeom prst="upArrow">
            <a:avLst/>
          </a:prstGeom>
          <a:solidFill>
            <a:srgbClr val="008000"/>
          </a:solidFill>
          <a:ln>
            <a:solidFill>
              <a:srgbClr val="008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4124-B69B-B34D-B852-A89ED792F5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00257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1513</Words>
  <Application>Microsoft Macintosh PowerPoint</Application>
  <PresentationFormat>Custom</PresentationFormat>
  <Paragraphs>326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Quinn, Gerard</dc:creator>
  <cp:lastModifiedBy>Gerard Quinn</cp:lastModifiedBy>
  <cp:revision>25</cp:revision>
  <dcterms:created xsi:type="dcterms:W3CDTF">2017-03-20T13:44:21Z</dcterms:created>
  <dcterms:modified xsi:type="dcterms:W3CDTF">2017-03-21T13:35:04Z</dcterms:modified>
</cp:coreProperties>
</file>