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4" r:id="rId2"/>
    <p:sldId id="342" r:id="rId3"/>
    <p:sldId id="343" r:id="rId4"/>
    <p:sldId id="333" r:id="rId5"/>
    <p:sldId id="347" r:id="rId6"/>
    <p:sldId id="352" r:id="rId7"/>
    <p:sldId id="378" r:id="rId8"/>
    <p:sldId id="372" r:id="rId9"/>
    <p:sldId id="373" r:id="rId10"/>
    <p:sldId id="377" r:id="rId11"/>
    <p:sldId id="384" r:id="rId12"/>
    <p:sldId id="379" r:id="rId13"/>
    <p:sldId id="380" r:id="rId14"/>
    <p:sldId id="383" r:id="rId15"/>
    <p:sldId id="262" r:id="rId16"/>
  </p:sldIdLst>
  <p:sldSz cx="9144000" cy="6858000" type="screen4x3"/>
  <p:notesSz cx="6797675" cy="9926638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>
        <p:scale>
          <a:sx n="77" d="100"/>
          <a:sy n="77" d="100"/>
        </p:scale>
        <p:origin x="-2604" y="-11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0DD4F6-328F-6F4D-9752-4BD0DC8C0134}" type="datetimeFigureOut">
              <a:rPr lang="lv-LV" altLang="en-US"/>
              <a:pPr/>
              <a:t>2017.03.21.</a:t>
            </a:fld>
            <a:endParaRPr lang="lv-LV" alt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49FB09-6C20-E646-A5BC-39D698E634DA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C5D40D1D-C323-5548-AF63-AE8C61807E52}" type="datetimeFigureOut">
              <a:rPr lang="lv-LV" altLang="en-US"/>
              <a:pPr/>
              <a:t>2017.03.21.</a:t>
            </a:fld>
            <a:endParaRPr lang="lv-LV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lv-LV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9EE54169-1B84-284B-BC5A-423368D9858B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54169-1B84-284B-BC5A-423368D9858B}" type="slidenum">
              <a:rPr lang="lv-LV" altLang="en-US" smtClean="0"/>
              <a:pPr/>
              <a:t>1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209118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54169-1B84-284B-BC5A-423368D9858B}" type="slidenum">
              <a:rPr lang="lv-LV" altLang="en-US" smtClean="0"/>
              <a:pPr/>
              <a:t>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607379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54169-1B84-284B-BC5A-423368D9858B}" type="slidenum">
              <a:rPr lang="lv-LV" altLang="en-US" smtClean="0"/>
              <a:pPr/>
              <a:t>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718046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Examples of ‘wrong</a:t>
            </a:r>
            <a:r>
              <a:rPr lang="en-US" baseline="0" dirty="0" smtClean="0"/>
              <a:t> decisions’ : to move back to institution; to decide not to pay bank loan; to decide not to keep promises made to their family; to lie rather than tell the truth about plans or intentions</a:t>
            </a:r>
            <a:endParaRPr lang="lv-LV" dirty="0" smtClean="0"/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54169-1B84-284B-BC5A-423368D9858B}" type="slidenum">
              <a:rPr lang="lv-LV" altLang="en-US" smtClean="0"/>
              <a:pPr/>
              <a:t>14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94496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54169-1B84-284B-BC5A-423368D9858B}" type="slidenum">
              <a:rPr lang="lv-LV" altLang="en-US" smtClean="0"/>
              <a:pPr/>
              <a:t>15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82309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FFFFFF"/>
              </a:solidFill>
              <a:latin typeface="Lucida Sans Unicode" charset="0"/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FFFFFF"/>
                </a:solidFill>
                <a:latin typeface="Lucida Sans Unicode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BA1B1A-7ED4-754D-A615-09385015D106}" type="datetimeFigureOut">
              <a:rPr lang="lv-LV" altLang="en-US"/>
              <a:pPr/>
              <a:t>2017.03.21.</a:t>
            </a:fld>
            <a:endParaRPr lang="lv-LV" alt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8F0F4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BD851B-02B1-1C49-9819-8CD3F9319941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35AA78-74A0-144D-83E5-66B22EBDEBC9}" type="datetimeFigureOut">
              <a:rPr lang="lv-LV" altLang="en-US"/>
              <a:pPr/>
              <a:t>2017.03.21.</a:t>
            </a:fld>
            <a:endParaRPr lang="lv-LV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E3C7C-D096-0646-9503-D05E9551CA86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18964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FB2ABB-8B86-A840-83DA-109364887E38}" type="datetimeFigureOut">
              <a:rPr lang="lv-LV" altLang="en-US"/>
              <a:pPr/>
              <a:t>2017.03.21.</a:t>
            </a:fld>
            <a:endParaRPr lang="lv-LV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82ED1-F47D-224B-A742-4EB813590A0A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02520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AB55BC-1636-8E42-B111-AB9D2DCF4597}" type="datetimeFigureOut">
              <a:rPr lang="lv-LV" altLang="en-US"/>
              <a:pPr/>
              <a:t>2017.03.21.</a:t>
            </a:fld>
            <a:endParaRPr lang="lv-LV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7E022-0590-934B-9F8C-2DC4F483AEB7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508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508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82FD2E-C664-4549-9BAF-A6ED20E880AA}" type="datetimeFigureOut">
              <a:rPr lang="lv-LV" altLang="en-US"/>
              <a:pPr/>
              <a:t>2017.03.21.</a:t>
            </a:fld>
            <a:endParaRPr lang="lv-LV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EE24C-BEA1-884C-A70C-F43DF79DB553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9A6670-079A-2B4A-8701-33B580EF1B72}" type="datetimeFigureOut">
              <a:rPr lang="lv-LV" altLang="en-US"/>
              <a:pPr/>
              <a:t>2017.03.21.</a:t>
            </a:fld>
            <a:endParaRPr lang="lv-LV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C9E60-9E5C-B048-AD27-89875C60BC4A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E4811-4FA2-844D-84FA-7880E791884F}" type="datetimeFigureOut">
              <a:rPr lang="lv-LV" altLang="en-US"/>
              <a:pPr/>
              <a:t>2017.03.21.</a:t>
            </a:fld>
            <a:endParaRPr lang="lv-LV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6AE9A-C200-B648-BCE5-ED7B2B08A780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E3107C-B5C5-F140-98C1-785DFE432DAE}" type="datetimeFigureOut">
              <a:rPr lang="lv-LV" altLang="en-US"/>
              <a:pPr/>
              <a:t>2017.03.21.</a:t>
            </a:fld>
            <a:endParaRPr lang="lv-LV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18414-2044-9244-891E-9177FF811815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A0913C-9198-A343-9BD3-A7E30AD12AFF}" type="datetimeFigureOut">
              <a:rPr lang="lv-LV" altLang="en-US"/>
              <a:pPr/>
              <a:t>2017.03.21.</a:t>
            </a:fld>
            <a:endParaRPr lang="lv-LV" alt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C4435-C79D-3B4B-B5B1-C2AD54B40F96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DD09C2-A681-4F42-A53E-9ECD59CF733F}" type="datetimeFigureOut">
              <a:rPr lang="lv-LV" altLang="en-US"/>
              <a:pPr/>
              <a:t>2017.03.21.</a:t>
            </a:fld>
            <a:endParaRPr lang="lv-LV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45038-D2D8-A546-BF59-4653AFA13661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2147483647 h 528"/>
              <a:gd name="T6" fmla="*/ 214748364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FFFFFF"/>
              </a:solidFill>
              <a:latin typeface="Lucida Sans Unicode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508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508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BB2561-66EC-434A-BC37-A15F4F2F35BF}" type="datetimeFigureOut">
              <a:rPr lang="lv-LV" altLang="en-US"/>
              <a:pPr/>
              <a:t>2017.03.21.</a:t>
            </a:fld>
            <a:endParaRPr lang="lv-LV" alt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54616-F194-5947-97C7-7E0583FFB499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2147483647 h 528"/>
              <a:gd name="T6" fmla="*/ 214748364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FFFFFF"/>
              </a:solidFill>
              <a:latin typeface="Lucida Sans Unicode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Lucida Sans Unicode" charset="0"/>
              </a:defRPr>
            </a:lvl1pPr>
          </a:lstStyle>
          <a:p>
            <a:fld id="{3E663B8A-CD5D-814C-A388-9881C0EF69CA}" type="datetimeFigureOut">
              <a:rPr lang="lv-LV" altLang="en-US"/>
              <a:pPr/>
              <a:t>2017.03.21.</a:t>
            </a:fld>
            <a:endParaRPr lang="lv-LV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charset="0"/>
              </a:defRPr>
            </a:lvl1pPr>
          </a:lstStyle>
          <a:p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charset="0"/>
              </a:defRPr>
            </a:lvl1pPr>
          </a:lstStyle>
          <a:p>
            <a:fld id="{EA0820E6-C29B-DD48-963D-D1A78106BD0D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39" r:id="rId2"/>
    <p:sldLayoutId id="2147484044" r:id="rId3"/>
    <p:sldLayoutId id="2147484045" r:id="rId4"/>
    <p:sldLayoutId id="2147484046" r:id="rId5"/>
    <p:sldLayoutId id="2147484047" r:id="rId6"/>
    <p:sldLayoutId id="2147484040" r:id="rId7"/>
    <p:sldLayoutId id="2147484048" r:id="rId8"/>
    <p:sldLayoutId id="2147484049" r:id="rId9"/>
    <p:sldLayoutId id="2147484041" r:id="rId10"/>
    <p:sldLayoutId id="21474840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ieva@zelda.org.lv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zelda.org.lv/wp-content/uploads/ZELDAS_bro%C5%A1%C5%ABra_EN_WEB.pdf" TargetMode="External"/><Relationship Id="rId5" Type="http://schemas.openxmlformats.org/officeDocument/2006/relationships/hyperlink" Target="mailto:zelda@zelda.org.lv" TargetMode="External"/><Relationship Id="rId4" Type="http://schemas.openxmlformats.org/officeDocument/2006/relationships/hyperlink" Target="http://www.zelda.org.lv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83038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lv-LV" sz="20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Supported</a:t>
            </a:r>
            <a:r>
              <a:rPr lang="lv-LV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lv-LV" sz="20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</a:t>
            </a:r>
            <a:r>
              <a:rPr lang="en-US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</a:t>
            </a:r>
            <a:r>
              <a:rPr lang="lv-LV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cision-making in practice: </a:t>
            </a:r>
            <a:r>
              <a:rPr lang="en-US" sz="20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</a:t>
            </a:r>
            <a:r>
              <a:rPr lang="en-US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esults of </a:t>
            </a:r>
            <a:r>
              <a:rPr lang="lv-LV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pilot </a:t>
            </a:r>
            <a:r>
              <a:rPr lang="lv-LV" sz="20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project</a:t>
            </a:r>
            <a:r>
              <a:rPr lang="lv-LV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and</a:t>
            </a:r>
            <a:r>
              <a:rPr lang="lv-LV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lessons</a:t>
            </a:r>
            <a:r>
              <a:rPr lang="lv-LV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learned</a:t>
            </a:r>
            <a:r>
              <a:rPr lang="lv-LV" sz="2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lv-LV" sz="2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lv-LV" sz="16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5" descr="G:\ZELDA\WEB\Logo\logo_ZELDA-E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908050"/>
            <a:ext cx="25717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Ieva Leimane-</a:t>
            </a:r>
            <a:r>
              <a:rPr lang="lv-LV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Veldmeijere</a:t>
            </a:r>
            <a:r>
              <a:rPr lang="lv-LV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lv-LV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  <a:r>
              <a:rPr lang="lv-LV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RC ZELDA</a:t>
            </a:r>
            <a:endParaRPr lang="lv-LV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4882356"/>
          </a:xfrm>
        </p:spPr>
        <p:txBody>
          <a:bodyPr/>
          <a:lstStyle/>
          <a:p>
            <a:pPr marL="109537" indent="0">
              <a:buNone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Daily life skills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through learning to cook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in communicating with staff of institution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in learning skills (read, write, languages, sign);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in changing place of residence, finding more suitable services;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Assistance in searching for education opportunities;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in communication with family;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in searching for job and communication with Employment agency</a:t>
            </a: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>
              <a:buNone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Health care issues</a:t>
            </a:r>
          </a:p>
          <a:p>
            <a:pPr marL="109537" indent="0">
              <a:buNone/>
            </a:pPr>
            <a:r>
              <a:rPr lang="lv-LV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in communication with psychiatrist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Assistance in finding specialist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in communication with National health service on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compensation of medicines; support while person is at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hospital</a:t>
            </a:r>
          </a:p>
          <a:p>
            <a:pPr marL="109537" indent="0">
              <a:buNone/>
            </a:pPr>
            <a:endParaRPr lang="lv-LV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94122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Some examples of decisions where support was needed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424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4666332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Clr>
                <a:srgbClr val="666666"/>
              </a:buClr>
              <a:buSzPct val="25000"/>
              <a:buFont typeface="Wingdings" panose="05000000000000000000" pitchFamily="2" charset="2"/>
              <a:buChar char="q"/>
            </a:pPr>
            <a:r>
              <a:rPr lang="en-GB" altLang="lv-LV" sz="2000" dirty="0">
                <a:latin typeface="Arial" panose="020B0604020202020204" pitchFamily="34" charset="0"/>
                <a:cs typeface="Arial" panose="020B0604020202020204" pitchFamily="34" charset="0"/>
              </a:rPr>
              <a:t>Despite widespread stereotypes about people with disability that underlie the guardianship concept, the support was not needed 24/7 with equal intensity, however maintaining contact with a person (phone calls or meetings) was needed for building trustful </a:t>
            </a:r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relationships.</a:t>
            </a:r>
            <a:endParaRPr lang="lv-LV" alt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666666"/>
              </a:buClr>
              <a:buSzPct val="25000"/>
              <a:buFont typeface="Wingdings" panose="05000000000000000000" pitchFamily="2" charset="2"/>
              <a:buChar char="q"/>
            </a:pPr>
            <a:endParaRPr lang="lv-LV" alt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666666"/>
              </a:buClr>
              <a:buSzPct val="25000"/>
              <a:buFont typeface="Wingdings" panose="05000000000000000000" pitchFamily="2" charset="2"/>
              <a:buChar char="q"/>
            </a:pPr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Based </a:t>
            </a:r>
            <a:r>
              <a:rPr lang="en-GB" altLang="lv-LV" sz="2000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person-centred planning </a:t>
            </a:r>
            <a:r>
              <a:rPr lang="en-GB" altLang="lv-LV" sz="2000" dirty="0">
                <a:latin typeface="Arial" panose="020B0604020202020204" pitchFamily="34" charset="0"/>
                <a:cs typeface="Arial" panose="020B0604020202020204" pitchFamily="34" charset="0"/>
              </a:rPr>
              <a:t>principles, SDM process was oriented towards acknowledgement of strengths, talents and hopes of the supported people, not on deficits or disabilities, therefore people were empowered for more independent life. </a:t>
            </a:r>
            <a:endParaRPr lang="lv-LV" alt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666666"/>
              </a:buClr>
              <a:buSzPct val="25000"/>
              <a:buFont typeface="Wingdings" panose="05000000000000000000" pitchFamily="2" charset="2"/>
              <a:buChar char="q"/>
            </a:pPr>
            <a:endParaRPr lang="lv-LV" alt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666666"/>
              </a:buClr>
              <a:buSzPct val="25000"/>
              <a:buFont typeface="Wingdings" panose="05000000000000000000" pitchFamily="2" charset="2"/>
              <a:buChar char="q"/>
            </a:pPr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GB" altLang="lv-LV" sz="2000" dirty="0">
                <a:latin typeface="Arial" panose="020B0604020202020204" pitchFamily="34" charset="0"/>
                <a:cs typeface="Arial" panose="020B0604020202020204" pitchFamily="34" charset="0"/>
              </a:rPr>
              <a:t>also acknowledged the abilities to live independently and make own choices in life that already </a:t>
            </a:r>
            <a:r>
              <a:rPr lang="en-GB" alt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are present</a:t>
            </a:r>
            <a:r>
              <a:rPr lang="en-GB" altLang="lv-LV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lv-LV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Intensity of support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326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Intensity of support scale of 1-5</a:t>
            </a:r>
            <a:br>
              <a:rPr lang="en-GB" sz="3200" dirty="0" smtClean="0"/>
            </a:br>
            <a:r>
              <a:rPr lang="en-GB" sz="3200" dirty="0" smtClean="0"/>
              <a:t>Story of Sofia</a:t>
            </a:r>
            <a:endParaRPr lang="en-GB" sz="3200" dirty="0"/>
          </a:p>
        </p:txBody>
      </p:sp>
      <p:pic>
        <p:nvPicPr>
          <p:cNvPr id="6" name="Shape 112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2" y="2029619"/>
            <a:ext cx="73437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7767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algn="just">
              <a:buNone/>
            </a:pPr>
            <a:r>
              <a:rPr lang="en-GB" altLang="lv-LV" sz="2400" dirty="0">
                <a:latin typeface="Arial" panose="020B0604020202020204" pitchFamily="34" charset="0"/>
                <a:cs typeface="Arial" panose="020B0604020202020204" pitchFamily="34" charset="0"/>
              </a:rPr>
              <a:t>During the project Victoria </a:t>
            </a:r>
            <a:r>
              <a:rPr lang="en-GB" alt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made </a:t>
            </a:r>
            <a:r>
              <a:rPr lang="en-GB" altLang="lv-LV" sz="2400" dirty="0">
                <a:latin typeface="Arial" panose="020B0604020202020204" pitchFamily="34" charset="0"/>
                <a:cs typeface="Arial" panose="020B0604020202020204" pitchFamily="34" charset="0"/>
              </a:rPr>
              <a:t>an important decision to give birth to a baby and to have a family. Moving towards this aim she had also to make minor </a:t>
            </a:r>
            <a:r>
              <a:rPr lang="en-GB" altLang="lv-LV" sz="2400" smtClean="0">
                <a:latin typeface="Arial" panose="020B0604020202020204" pitchFamily="34" charset="0"/>
                <a:cs typeface="Arial" panose="020B0604020202020204" pitchFamily="34" charset="0"/>
              </a:rPr>
              <a:t>and major decisions </a:t>
            </a:r>
            <a:r>
              <a:rPr lang="en-GB" altLang="lv-LV" sz="2400" dirty="0">
                <a:latin typeface="Arial" panose="020B0604020202020204" pitchFamily="34" charset="0"/>
                <a:cs typeface="Arial" panose="020B0604020202020204" pitchFamily="34" charset="0"/>
              </a:rPr>
              <a:t>with the help of the support </a:t>
            </a:r>
            <a:r>
              <a:rPr lang="en-GB" alt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workers – social worker and </a:t>
            </a:r>
            <a:r>
              <a:rPr lang="en-GB" altLang="lv-LV" sz="2400" dirty="0">
                <a:latin typeface="Arial" panose="020B0604020202020204" pitchFamily="34" charset="0"/>
                <a:cs typeface="Arial" panose="020B0604020202020204" pitchFamily="34" charset="0"/>
              </a:rPr>
              <a:t>lawyer: ending violent relationships, changing her living place, developing parenting skills, </a:t>
            </a:r>
            <a:r>
              <a:rPr lang="en-GB" alt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getting help with planning budget and managing </a:t>
            </a:r>
            <a:r>
              <a:rPr lang="en-GB" altLang="lv-LV" sz="2400" dirty="0">
                <a:latin typeface="Arial" panose="020B0604020202020204" pitchFamily="34" charset="0"/>
                <a:cs typeface="Arial" panose="020B0604020202020204" pitchFamily="34" charset="0"/>
              </a:rPr>
              <a:t>finances, dealing with acute </a:t>
            </a:r>
            <a:r>
              <a:rPr lang="en-GB" alt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crises situations. </a:t>
            </a:r>
            <a:r>
              <a:rPr lang="en-GB" altLang="lv-LV" sz="2400" dirty="0">
                <a:latin typeface="Arial" panose="020B0604020202020204" pitchFamily="34" charset="0"/>
                <a:cs typeface="Arial" panose="020B0604020202020204" pitchFamily="34" charset="0"/>
              </a:rPr>
              <a:t>Victoria is now living in a safe place with her small child and </a:t>
            </a:r>
            <a:r>
              <a:rPr lang="en-GB" alt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receives necessary support from her </a:t>
            </a:r>
            <a:r>
              <a:rPr lang="en-GB" altLang="lv-LV" sz="2400" dirty="0">
                <a:latin typeface="Arial" panose="020B0604020202020204" pitchFamily="34" charset="0"/>
                <a:cs typeface="Arial" panose="020B0604020202020204" pitchFamily="34" charset="0"/>
              </a:rPr>
              <a:t>support workers.</a:t>
            </a:r>
          </a:p>
          <a:p>
            <a:pPr marL="109537" indent="0">
              <a:buNone/>
            </a:pPr>
            <a:endParaRPr lang="lv-LV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Story of Victoria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090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810348"/>
          </a:xfrm>
        </p:spPr>
        <p:txBody>
          <a:bodyPr/>
          <a:lstStyle/>
          <a:p>
            <a:pPr marL="109537" indent="0" eaLnBrk="1" fontAlgn="auto" hangingPunct="1">
              <a:spcAft>
                <a:spcPts val="0"/>
              </a:spcAft>
              <a:buSzPct val="25000"/>
              <a:buNone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1) Building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trustful relationships takes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  <a:p>
            <a:pPr marL="566737" indent="-457200" eaLnBrk="1" fontAlgn="auto" hangingPunct="1">
              <a:spcAft>
                <a:spcPts val="0"/>
              </a:spcAft>
              <a:buSzPct val="25000"/>
              <a:buAutoNum type="arabicParenR"/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 eaLnBrk="1" fontAlgn="auto" hangingPunct="1">
              <a:spcAft>
                <a:spcPts val="0"/>
              </a:spcAft>
              <a:buSzPct val="25000"/>
              <a:buNone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2) While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supporting </a:t>
            </a:r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natural supporters and individuals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it is important to have trustful relationships with both of them, though individual is always a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priority</a:t>
            </a:r>
          </a:p>
          <a:p>
            <a:pPr marL="109537" indent="0" eaLnBrk="1" fontAlgn="auto" hangingPunct="1">
              <a:spcAft>
                <a:spcPts val="0"/>
              </a:spcAft>
              <a:buSzPct val="25000"/>
              <a:buNone/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 eaLnBrk="1" fontAlgn="auto" hangingPunct="1">
              <a:spcAft>
                <a:spcPts val="0"/>
              </a:spcAft>
              <a:buSzPct val="25000"/>
              <a:buNone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3) Support plan is not static, situations in life of a person is changing and that can change support needs and areas</a:t>
            </a:r>
          </a:p>
          <a:p>
            <a:pPr marL="109537" indent="0" eaLnBrk="1" fontAlgn="auto" hangingPunct="1">
              <a:spcAft>
                <a:spcPts val="0"/>
              </a:spcAft>
              <a:buSzPct val="25000"/>
              <a:buNone/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 eaLnBrk="1" fontAlgn="auto" hangingPunct="1">
              <a:spcAft>
                <a:spcPts val="0"/>
              </a:spcAft>
              <a:buSzPct val="25000"/>
              <a:buNone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4) The person has a right to make risks and to make ‘wrong’  decisions</a:t>
            </a:r>
          </a:p>
          <a:p>
            <a:pPr marL="109537" indent="0" eaLnBrk="1" fontAlgn="auto" hangingPunct="1">
              <a:spcAft>
                <a:spcPts val="0"/>
              </a:spcAft>
              <a:buSzPct val="25000"/>
              <a:buNone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Who has a right to say that decision made is ‘wrong’?</a:t>
            </a:r>
          </a:p>
          <a:p>
            <a:pPr eaLnBrk="1" fontAlgn="auto" hangingPunct="1">
              <a:spcAft>
                <a:spcPts val="0"/>
              </a:spcAft>
              <a:buSzPct val="25000"/>
              <a:buFontTx/>
              <a:buChar char="-"/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 eaLnBrk="1" fontAlgn="auto" hangingPunct="1">
              <a:spcAft>
                <a:spcPts val="0"/>
              </a:spcAft>
              <a:buSzPct val="25000"/>
              <a:buNone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5) It is challenge to help to develop support network </a:t>
            </a: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for a person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who does not have natural supporters</a:t>
            </a:r>
            <a:endParaRPr lang="lv-LV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we have learned?</a:t>
            </a:r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86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310929" y="1410355"/>
            <a:ext cx="7056784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2000" b="1" dirty="0" smtClean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Thank</a:t>
            </a:r>
            <a:r>
              <a:rPr lang="lv-LV" altLang="lv-LV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you for the attention!</a:t>
            </a:r>
            <a:endParaRPr lang="lv-LV" alt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600" i="1" dirty="0">
                <a:latin typeface="Arial" panose="020B0604020202020204" pitchFamily="34" charset="0"/>
                <a:cs typeface="Arial" panose="020B0604020202020204" pitchFamily="34" charset="0"/>
              </a:rPr>
              <a:t>Ieva Leimane-Veldmeijere  (RC ZELDA </a:t>
            </a:r>
            <a:r>
              <a:rPr lang="lv-LV" altLang="lv-LV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director) </a:t>
            </a:r>
            <a:r>
              <a:rPr lang="lv-LV" altLang="lv-LV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lv-LV" altLang="lv-LV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ieva@zelda.org.lv</a:t>
            </a:r>
            <a:r>
              <a:rPr lang="lv-LV" altLang="lv-LV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RC </a:t>
            </a:r>
            <a:r>
              <a:rPr lang="lv-LV" altLang="lv-LV" sz="1800" dirty="0">
                <a:latin typeface="Arial" panose="020B0604020202020204" pitchFamily="34" charset="0"/>
                <a:cs typeface="Arial" panose="020B0604020202020204" pitchFamily="34" charset="0"/>
              </a:rPr>
              <a:t>“ZELDA”: Mārupes </a:t>
            </a:r>
            <a:r>
              <a:rPr lang="en-US" alt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street</a:t>
            </a:r>
            <a:r>
              <a:rPr lang="lv-LV" alt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1800" dirty="0">
                <a:latin typeface="Arial" panose="020B0604020202020204" pitchFamily="34" charset="0"/>
                <a:cs typeface="Arial" panose="020B0604020202020204" pitchFamily="34" charset="0"/>
              </a:rPr>
              <a:t>4-31, </a:t>
            </a:r>
            <a:r>
              <a:rPr lang="lv-LV" altLang="lv-LV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  <a:r>
              <a:rPr lang="lv-LV" altLang="lv-LV" sz="1800" dirty="0">
                <a:latin typeface="Arial" panose="020B0604020202020204" pitchFamily="34" charset="0"/>
                <a:cs typeface="Arial" panose="020B0604020202020204" pitchFamily="34" charset="0"/>
              </a:rPr>
              <a:t>, LV – </a:t>
            </a:r>
            <a:r>
              <a:rPr lang="lv-LV" alt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1002, </a:t>
            </a:r>
            <a:r>
              <a:rPr lang="lv-LV" altLang="lv-LV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Latvia</a:t>
            </a:r>
            <a:endParaRPr lang="lv-LV" alt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  <a:r>
              <a:rPr lang="lv-LV" alt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+37167442828</a:t>
            </a:r>
            <a:r>
              <a:rPr lang="lv-LV" altLang="lv-LV" sz="1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lv-LV" altLang="lv-LV" sz="18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www.zelda.org.lv</a:t>
            </a:r>
            <a:r>
              <a:rPr lang="lv-LV" altLang="lv-LV" sz="18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lv-LV" altLang="lv-LV" sz="1800" b="1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zelda@zelda.org.lv</a:t>
            </a:r>
            <a:r>
              <a:rPr lang="lv-LV" altLang="lv-LV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lv-LV" altLang="lv-LV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lv-LV" altLang="lv-LV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ZELDA </a:t>
            </a:r>
            <a:r>
              <a:rPr lang="lv-LV" altLang="lv-LV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supported</a:t>
            </a:r>
            <a:r>
              <a:rPr lang="lv-LV" altLang="lv-LV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decission</a:t>
            </a:r>
            <a:r>
              <a:rPr lang="lv-LV" altLang="lv-LV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making</a:t>
            </a:r>
            <a:r>
              <a:rPr lang="lv-LV" altLang="lv-LV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lv-LV" altLang="lv-LV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lv-LV" altLang="lv-LV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lv-LV" altLang="lv-LV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lv-LV" altLang="lv-LV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lv-LV" altLang="lv-LV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lv-LV" altLang="lv-LV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handbook</a:t>
            </a:r>
            <a:r>
              <a:rPr lang="lv-LV" altLang="lv-LV" sz="1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lv-LV" altLang="lv-LV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600" b="1" dirty="0">
              <a:latin typeface="Arial" panose="020B0604020202020204" pitchFamily="34" charset="0"/>
              <a:cs typeface="Arial" panose="020B0604020202020204" pitchFamily="34" charset="0"/>
              <a:hlinkClick r:id="rId6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600" b="1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</a:t>
            </a:r>
            <a:r>
              <a:rPr lang="lv-LV" altLang="lv-LV" sz="1600" b="1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://</a:t>
            </a:r>
            <a:r>
              <a:rPr lang="lv-LV" altLang="lv-LV" sz="1600" b="1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zelda.org.lv/wp-content/uploads/ZELDAS_bro%C5%A1%C5%ABra_EN_WEB.pdf</a:t>
            </a:r>
            <a:r>
              <a:rPr lang="lv-LV" altLang="lv-LV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v-LV" altLang="lv-LV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600" b="1" i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600" b="1" i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200" i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200" i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200" i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2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200" dirty="0">
              <a:latin typeface="Arial" charset="0"/>
            </a:endParaRPr>
          </a:p>
        </p:txBody>
      </p:sp>
      <p:pic>
        <p:nvPicPr>
          <p:cNvPr id="4" name="Picture 5" descr="G:\ZELDA\WEB\Logo\logo_ZELDA-ENG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908050"/>
            <a:ext cx="25717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488235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Plenary guardianship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abolished</a:t>
            </a:r>
            <a:endParaRPr lang="lv-LV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Lasting power of attorney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lv-LV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sort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directive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Can be issued only by sworn notary</a:t>
            </a:r>
          </a:p>
          <a:p>
            <a:pPr lvl="2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 certain situations in future</a:t>
            </a:r>
          </a:p>
          <a:p>
            <a:pPr lvl="2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Appointment of specific person</a:t>
            </a:r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Temporary guardianship</a:t>
            </a:r>
          </a:p>
          <a:p>
            <a:pPr lvl="2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 legal capacity restrictions</a:t>
            </a:r>
          </a:p>
          <a:p>
            <a:pPr lvl="2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Only if:</a:t>
            </a:r>
          </a:p>
          <a:p>
            <a:pPr lvl="3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Person doesn’t actively participate in community life</a:t>
            </a:r>
          </a:p>
          <a:p>
            <a:pPr lvl="3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Acute necessity in the interests of the person</a:t>
            </a:r>
          </a:p>
          <a:p>
            <a:pPr lvl="3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Disability is temporary</a:t>
            </a:r>
          </a:p>
          <a:p>
            <a:pPr lvl="3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Applicable for maximum of 2 years</a:t>
            </a:r>
            <a:endParaRPr lang="lv-LV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3725" indent="-457200">
              <a:buFont typeface="Wingdings" panose="05000000000000000000" pitchFamily="2" charset="2"/>
              <a:buChar char="q"/>
            </a:pPr>
            <a:r>
              <a:rPr lang="lv-LV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Partial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egal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capacity restrictions</a:t>
            </a:r>
          </a:p>
          <a:p>
            <a:pPr lvl="2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Personal non-material rights cannot be restricted</a:t>
            </a:r>
          </a:p>
          <a:p>
            <a:pPr lvl="2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guardianship regimes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(include co-decision making)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lv-LV" sz="2800" dirty="0" smtClean="0"/>
              <a:t>	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egal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capacity laws’ reform </a:t>
            </a:r>
            <a:r>
              <a:rPr 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Latvia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(since 01.01.2013)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64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666332"/>
          </a:xfrm>
        </p:spPr>
        <p:txBody>
          <a:bodyPr/>
          <a:lstStyle/>
          <a:p>
            <a:pPr algn="just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Developed proposals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introduce alternatives to legal capacity restrictions, including supported-decision making</a:t>
            </a:r>
          </a:p>
          <a:p>
            <a:pPr marL="392113" lvl="1" indent="0" algn="just">
              <a:buNone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Rais</a:t>
            </a:r>
            <a:r>
              <a:rPr 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awareness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family members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stakeholders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on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rights and interests of people with disabilities from social model perspective</a:t>
            </a:r>
            <a:endParaRPr 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 algn="just">
              <a:buNone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</a:t>
            </a:r>
            <a:r>
              <a:rPr 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test</a:t>
            </a:r>
            <a:r>
              <a:rPr 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model for supported decision-making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direct support was provided to 28 persons and consultative support to 55 family members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support has been provided also after the project was completed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Pilot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roject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ZELDA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 supported decision-making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(01.09.2014-30.06.2016)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31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810348"/>
          </a:xfrm>
        </p:spPr>
        <p:txBody>
          <a:bodyPr>
            <a:no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Person makes decisions by him/herself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There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should be trustful relationships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between person and supporter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person can be: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Natural supporter – friend or relative chosen by person to be supported (trustful relationships)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 support provider: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GB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If there are no relatives or friends;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GB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If person does not want to receive support from relatives, but wants professional supporter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Suggestions made by support persons are not legally binding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Supporter helps the person to understand information,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make decisions, based on persons wishes and to communicate them to other persons, agencies, etc.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Practices differ, in some countries the authorization by court is</a:t>
            </a:r>
          </a:p>
          <a:p>
            <a:pPr marL="109728" indent="0" fontAlgn="auto">
              <a:spcAft>
                <a:spcPts val="0"/>
              </a:spcAft>
              <a:buNone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needed in some countries not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supported decision-making?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50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/>
          </p:cNvSpPr>
          <p:nvPr>
            <p:ph type="title"/>
          </p:nvPr>
        </p:nvSpPr>
        <p:spPr bwMode="auto">
          <a:xfrm>
            <a:off x="467544" y="274638"/>
            <a:ext cx="8219256" cy="92211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Principles of supported decision-making: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type="body" idx="1"/>
          </p:nvPr>
        </p:nvSpPr>
        <p:spPr>
          <a:xfrm>
            <a:off x="539552" y="1124744"/>
            <a:ext cx="8147248" cy="4666332"/>
          </a:xfrm>
        </p:spPr>
        <p:txBody>
          <a:bodyPr/>
          <a:lstStyle/>
          <a:p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 have respectful attitude towards all involved;</a:t>
            </a:r>
          </a:p>
          <a:p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Our work is based on person-centred thinking and planning approach;</a:t>
            </a:r>
          </a:p>
          <a:p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 try to discover, understand and clearly describe unique; characteristic features of the person we support;</a:t>
            </a:r>
          </a:p>
          <a:p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 first see the person and not his/her disability.</a:t>
            </a:r>
          </a:p>
          <a:p>
            <a:pPr>
              <a:buFont typeface="Wingdings 3" pitchFamily="18" charset="2"/>
              <a:buNone/>
            </a:pPr>
            <a:endParaRPr lang="en-GB" alt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3" pitchFamily="18" charset="2"/>
              <a:buNone/>
            </a:pPr>
            <a:r>
              <a:rPr lang="en-GB" altLang="lv-LV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Support is provided in a way that:</a:t>
            </a:r>
          </a:p>
          <a:p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person would have positive control over his/her own life;</a:t>
            </a:r>
          </a:p>
          <a:p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person would be valued member of local community (in past, currently and in future);</a:t>
            </a:r>
          </a:p>
          <a:p>
            <a:r>
              <a:rPr lang="en-GB" altLang="lv-LV" sz="2000" smtClean="0">
                <a:latin typeface="Arial" panose="020B0604020202020204" pitchFamily="34" charset="0"/>
                <a:cs typeface="Arial" panose="020B0604020202020204" pitchFamily="34" charset="0"/>
              </a:rPr>
              <a:t>The person </a:t>
            </a:r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would receive support from support network in its preferable environment from natural supporters and/or professional (paid) supporters. </a:t>
            </a:r>
          </a:p>
        </p:txBody>
      </p:sp>
    </p:spTree>
    <p:extLst>
      <p:ext uri="{BB962C8B-B14F-4D97-AF65-F5344CB8AC3E}">
        <p14:creationId xmlns:p14="http://schemas.microsoft.com/office/powerpoint/2010/main" val="278706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GB" sz="2400" dirty="0" smtClean="0">
                <a:effectLst/>
                <a:latin typeface="Arial" charset="0"/>
              </a:rPr>
              <a:t>Support areas: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  <a:defRPr/>
            </a:pPr>
            <a:r>
              <a:rPr lang="en-GB" altLang="lv-LV" sz="2400" dirty="0" smtClean="0">
                <a:latin typeface="Arial" charset="0"/>
              </a:rPr>
              <a:t>ZELDA provides support in decision-making in 5 areas:</a:t>
            </a:r>
          </a:p>
          <a:p>
            <a:pPr eaLnBrk="1" hangingPunct="1">
              <a:buFontTx/>
              <a:buChar char="-"/>
              <a:defRPr/>
            </a:pPr>
            <a:r>
              <a:rPr lang="en-GB" altLang="lv-LV" sz="2400" dirty="0" smtClean="0">
                <a:latin typeface="Arial" charset="0"/>
              </a:rPr>
              <a:t>Legal issues;</a:t>
            </a:r>
          </a:p>
          <a:p>
            <a:pPr eaLnBrk="1" hangingPunct="1">
              <a:buFontTx/>
              <a:buChar char="-"/>
              <a:defRPr/>
            </a:pPr>
            <a:r>
              <a:rPr lang="en-GB" altLang="lv-LV" sz="2400" dirty="0" smtClean="0">
                <a:latin typeface="Arial" charset="0"/>
              </a:rPr>
              <a:t>Financial issues;</a:t>
            </a:r>
          </a:p>
          <a:p>
            <a:pPr eaLnBrk="1" hangingPunct="1">
              <a:buFontTx/>
              <a:buChar char="-"/>
              <a:defRPr/>
            </a:pPr>
            <a:r>
              <a:rPr lang="en-GB" altLang="lv-LV" sz="2400" dirty="0" smtClean="0">
                <a:latin typeface="Arial" charset="0"/>
              </a:rPr>
              <a:t>Daily life and care issues;</a:t>
            </a:r>
          </a:p>
          <a:p>
            <a:pPr eaLnBrk="1" hangingPunct="1">
              <a:buFontTx/>
              <a:buChar char="-"/>
              <a:defRPr/>
            </a:pPr>
            <a:r>
              <a:rPr lang="en-GB" altLang="lv-LV" sz="2400" dirty="0" smtClean="0">
                <a:latin typeface="Arial" charset="0"/>
              </a:rPr>
              <a:t>Health care issues (till the door of doctor’s office)</a:t>
            </a:r>
          </a:p>
          <a:p>
            <a:pPr eaLnBrk="1" hangingPunct="1">
              <a:buFontTx/>
              <a:buChar char="-"/>
              <a:defRPr/>
            </a:pPr>
            <a:r>
              <a:rPr lang="en-GB" altLang="lv-LV" sz="2400" dirty="0" smtClean="0">
                <a:latin typeface="Arial" charset="0"/>
              </a:rPr>
              <a:t>Creation of support network</a:t>
            </a:r>
          </a:p>
          <a:p>
            <a:pPr marL="109537" indent="0" eaLnBrk="1" hangingPunct="1">
              <a:buFont typeface="Wingdings 3" pitchFamily="18" charset="2"/>
              <a:buNone/>
              <a:defRPr/>
            </a:pPr>
            <a:endParaRPr lang="en-GB" altLang="lv-LV" sz="2400" dirty="0" smtClean="0">
              <a:latin typeface="Arial" charset="0"/>
            </a:endParaRPr>
          </a:p>
          <a:p>
            <a:pPr marL="109537" indent="0" eaLnBrk="1" hangingPunct="1">
              <a:buFont typeface="Wingdings 3" pitchFamily="18" charset="2"/>
              <a:buNone/>
              <a:defRPr/>
            </a:pPr>
            <a:r>
              <a:rPr lang="en-GB" altLang="lv-LV" sz="2400" dirty="0" smtClean="0">
                <a:latin typeface="Arial" charset="0"/>
              </a:rPr>
              <a:t>! Support in decision-making does not replace social services person needs.</a:t>
            </a:r>
          </a:p>
        </p:txBody>
      </p:sp>
    </p:spTree>
    <p:extLst>
      <p:ext uri="{BB962C8B-B14F-4D97-AF65-F5344CB8AC3E}">
        <p14:creationId xmlns:p14="http://schemas.microsoft.com/office/powerpoint/2010/main" val="5488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Proved to be positive instrument for:</a:t>
            </a:r>
          </a:p>
          <a:p>
            <a:pPr>
              <a:buFontTx/>
              <a:buChar char="-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Empowerment and agency;</a:t>
            </a:r>
          </a:p>
          <a:p>
            <a:pPr>
              <a:buFontTx/>
              <a:buChar char="-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Reducing hierarchy;</a:t>
            </a:r>
          </a:p>
          <a:p>
            <a:pPr>
              <a:buFontTx/>
              <a:buChar char="-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Taking responsibility;</a:t>
            </a:r>
          </a:p>
          <a:p>
            <a:pPr>
              <a:buFontTx/>
              <a:buChar char="-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with other organizations, institutions; State service providers.</a:t>
            </a:r>
          </a:p>
          <a:p>
            <a:pPr>
              <a:buFontTx/>
              <a:buChar char="-"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There was no agreement between the individual and the natural supporter.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Agreement in supported decision-making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712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 sz="2400" dirty="0" smtClean="0">
                <a:effectLst/>
                <a:latin typeface="Arial" charset="0"/>
              </a:rPr>
              <a:t>Persons we support directly</a:t>
            </a:r>
            <a:r>
              <a:rPr lang="lv-LV" dirty="0" smtClean="0">
                <a:effectLst/>
                <a:latin typeface="Arial" charset="0"/>
              </a:rPr>
              <a:t>	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8219256" cy="4810348"/>
          </a:xfrm>
        </p:spPr>
        <p:txBody>
          <a:bodyPr/>
          <a:lstStyle/>
          <a:p>
            <a:pPr marL="623888" indent="-514350" eaLnBrk="1" hangingPunct="1">
              <a:buFont typeface="Wingdings 3" pitchFamily="18" charset="2"/>
              <a:buNone/>
            </a:pPr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28 persons – 8 females/ 20 males; 14 persons have intellectual disability; 13 persons have psych</a:t>
            </a:r>
            <a:r>
              <a:rPr lang="lv-LV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social disability and 1 person has behaviour problems.</a:t>
            </a:r>
            <a:endParaRPr lang="lv-LV" alt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3888" indent="-514350" eaLnBrk="1" hangingPunct="1">
              <a:buFont typeface="Wingdings 3" pitchFamily="18" charset="2"/>
              <a:buNone/>
            </a:pPr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 persons live in institution; 10 persons live with parents; 4 persons live in group homes; 7 persons live independently</a:t>
            </a:r>
            <a:r>
              <a:rPr lang="lv-LV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alt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3888" indent="-514350" eaLnBrk="1" hangingPunct="1">
              <a:buFont typeface="Wingdings 3" pitchFamily="18" charset="2"/>
              <a:buNone/>
            </a:pPr>
            <a:endParaRPr lang="en-GB" alt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3888" indent="-514350" eaLnBrk="1" hangingPunct="1">
              <a:buFont typeface="Wingdings 3" pitchFamily="18" charset="2"/>
              <a:buNone/>
            </a:pPr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Most common </a:t>
            </a:r>
            <a:r>
              <a:rPr lang="lv-LV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alt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ims</a:t>
            </a:r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</a:t>
            </a:r>
            <a:r>
              <a:rPr lang="lv-LV" alt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plans:</a:t>
            </a:r>
          </a:p>
          <a:p>
            <a:pPr marL="623888" indent="-514350" eaLnBrk="1" hangingPunct="1">
              <a:buFont typeface="Wingdings 3" pitchFamily="18" charset="2"/>
              <a:buAutoNum type="arabicPeriod"/>
            </a:pPr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finish school and to obtain profession («to stand on own legs»)</a:t>
            </a:r>
          </a:p>
          <a:p>
            <a:pPr marL="623888" indent="-514350" eaLnBrk="1" hangingPunct="1">
              <a:buFont typeface="Wingdings 3" pitchFamily="18" charset="2"/>
              <a:buAutoNum type="arabicPeriod"/>
            </a:pPr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move out of institution to live in </a:t>
            </a:r>
            <a:r>
              <a:rPr lang="lv-LV" alt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v-LV" alt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3888" indent="-514350" eaLnBrk="1" hangingPunct="1">
              <a:buFont typeface="Wingdings 3" pitchFamily="18" charset="2"/>
              <a:buAutoNum type="arabicPeriod"/>
            </a:pPr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regain legal capacity</a:t>
            </a:r>
            <a:endParaRPr lang="lv-LV" alt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3888" indent="-514350" eaLnBrk="1" hangingPunct="1">
              <a:buFont typeface="Wingdings 3" pitchFamily="18" charset="2"/>
              <a:buAutoNum type="arabicPeriod"/>
            </a:pPr>
            <a:r>
              <a:rPr lang="lv-LV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learn new skills (languages – English, Latvian, Russian; photography, cooking, reading, writing, counting,  etc.)</a:t>
            </a:r>
            <a:endParaRPr lang="lv-LV" alt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3888" indent="-514350" eaLnBrk="1" hangingPunct="1">
              <a:buFont typeface="Wingdings 3" pitchFamily="18" charset="2"/>
              <a:buAutoNum type="arabicPeriod"/>
            </a:pPr>
            <a:r>
              <a:rPr lang="lv-LV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lv-LV" alt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develop</a:t>
            </a:r>
            <a:r>
              <a:rPr lang="lv-LV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lv-LV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  <a:endParaRPr lang="en-US" alt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3888" indent="-514350" eaLnBrk="1" hangingPunct="1">
              <a:buFont typeface="Wingdings 3" pitchFamily="18" charset="2"/>
              <a:buAutoNum type="arabicPeriod"/>
            </a:pPr>
            <a:r>
              <a:rPr lang="en-US" alt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find suitable job</a:t>
            </a:r>
            <a:endParaRPr lang="en-GB" alt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96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4882356"/>
          </a:xfrm>
        </p:spPr>
        <p:txBody>
          <a:bodyPr/>
          <a:lstStyle/>
          <a:p>
            <a:pPr marL="109537" indent="0">
              <a:buNone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Legal issues: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Preparing of applications; documents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Reading of documents a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 understanding them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Preparing applications to court;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Assistance in changing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documents (disability card; bicycle driver’s licence)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Assistance in process of review or renewal of legal capacity status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of victims of crime, while communicating with police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in communicating with employer.</a:t>
            </a:r>
            <a:endParaRPr 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537" indent="0">
              <a:buNone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Finance issues</a:t>
            </a:r>
            <a:endParaRPr lang="lv-LV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Assistance in preparing application for police on fraud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Assistance in communication with municipality on property tax debts;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to plan daily/weekly/monthly budget;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to count.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Some examples of decisions where support was needed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6930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2220</TotalTime>
  <Words>1272</Words>
  <Application>Microsoft Office PowerPoint</Application>
  <PresentationFormat>On-screen Show (4:3)</PresentationFormat>
  <Paragraphs>148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Supported decision-making in practice: results of pilot project and lessons learned </vt:lpstr>
      <vt:lpstr> Legal capacity laws’ reform in Latvia (since 01.01.2013)</vt:lpstr>
      <vt:lpstr>Pilot project of ZELDA on supported decision-making (01.09.2014-30.06.2016)</vt:lpstr>
      <vt:lpstr>What is supported decision-making?</vt:lpstr>
      <vt:lpstr>Principles of supported decision-making: </vt:lpstr>
      <vt:lpstr>Support areas:</vt:lpstr>
      <vt:lpstr>Agreement in supported decision-making</vt:lpstr>
      <vt:lpstr>Persons we support directly </vt:lpstr>
      <vt:lpstr>Some examples of decisions where support was needed</vt:lpstr>
      <vt:lpstr>Some examples of decisions where support was needed</vt:lpstr>
      <vt:lpstr>Intensity of support</vt:lpstr>
      <vt:lpstr>Intensity of support scale of 1-5 Story of Sofia</vt:lpstr>
      <vt:lpstr>Story of Victoria</vt:lpstr>
      <vt:lpstr>What we have learned?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Lietotajs</dc:creator>
  <cp:lastModifiedBy>PERARO Alicia</cp:lastModifiedBy>
  <cp:revision>348</cp:revision>
  <cp:lastPrinted>2015-09-04T07:20:16Z</cp:lastPrinted>
  <dcterms:created xsi:type="dcterms:W3CDTF">2009-09-23T10:42:55Z</dcterms:created>
  <dcterms:modified xsi:type="dcterms:W3CDTF">2017-03-21T12:41:36Z</dcterms:modified>
</cp:coreProperties>
</file>