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Default Extension="gif" ContentType="image/gif"/>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86" r:id="rId3"/>
    <p:sldId id="287" r:id="rId4"/>
    <p:sldId id="289" r:id="rId5"/>
    <p:sldId id="284" r:id="rId6"/>
    <p:sldId id="288" r:id="rId7"/>
    <p:sldId id="290" r:id="rId8"/>
    <p:sldId id="282" r:id="rId9"/>
    <p:sldId id="280" r:id="rId10"/>
    <p:sldId id="300" r:id="rId11"/>
    <p:sldId id="273" r:id="rId12"/>
    <p:sldId id="291" r:id="rId13"/>
    <p:sldId id="299" r:id="rId14"/>
    <p:sldId id="293" r:id="rId15"/>
    <p:sldId id="294" r:id="rId16"/>
    <p:sldId id="295" r:id="rId17"/>
    <p:sldId id="296" r:id="rId18"/>
    <p:sldId id="265" r:id="rId19"/>
    <p:sldId id="279" r:id="rId20"/>
    <p:sldId id="297" r:id="rId21"/>
    <p:sldId id="298"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293" autoAdjust="0"/>
  </p:normalViewPr>
  <p:slideViewPr>
    <p:cSldViewPr>
      <p:cViewPr>
        <p:scale>
          <a:sx n="50" d="100"/>
          <a:sy n="50" d="100"/>
        </p:scale>
        <p:origin x="-510" y="-13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8B93280-152A-4E54-AFC7-A875B0F36C3D}" type="datetimeFigureOut">
              <a:rPr lang="en-US" smtClean="0"/>
              <a:t>3/17/2017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097F299-E178-47EE-9EF6-22B733F194E5}"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AA9DE-C330-4365-9109-E7B2DD861984}" type="datetimeFigureOut">
              <a:rPr lang="en-US" smtClean="0"/>
              <a:pPr/>
              <a:t>3/17/2017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05DFBD2-28A2-456B-9875-0384C2409A7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Black" pitchFamily="34" charset="0"/>
              </a:rPr>
              <a:t>Children with visual disability in the digital environment</a:t>
            </a:r>
          </a:p>
          <a:p>
            <a:endParaRPr lang="el-GR" dirty="0" smtClean="0"/>
          </a:p>
          <a:p>
            <a:r>
              <a:rPr lang="el-GR" dirty="0" smtClean="0"/>
              <a:t>Εικόνα ενός</a:t>
            </a:r>
            <a:r>
              <a:rPr lang="el-GR" baseline="0" dirty="0" smtClean="0"/>
              <a:t> χωνιού το οποίο σχηματίζεται με τους αριθμούς 0 και 1. Ένα ποντίκι με γυαλιά κάνει τα πρώτα βήματα προς το χωνί δείχνοντας αμηχανία.</a:t>
            </a:r>
          </a:p>
          <a:p>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latin typeface="Arial Black" pitchFamily="34" charset="0"/>
              </a:rPr>
              <a:t>by Andreas </a:t>
            </a:r>
            <a:r>
              <a:rPr lang="en-US" sz="1200" b="1" dirty="0" err="1" smtClean="0">
                <a:latin typeface="Arial Black" pitchFamily="34" charset="0"/>
              </a:rPr>
              <a:t>Solomou</a:t>
            </a:r>
            <a:endParaRPr lang="en-US" sz="1200" b="1" dirty="0" smtClean="0">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ιππότη με μολύβι αντί σπαθί. Στην ασπίδα του γράφει </a:t>
            </a:r>
            <a:r>
              <a:rPr lang="en-US" baseline="0" dirty="0" smtClean="0"/>
              <a:t>“Human rights education”</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 με τον </a:t>
            </a:r>
            <a:r>
              <a:rPr lang="en-US" dirty="0" smtClean="0"/>
              <a:t>Bill</a:t>
            </a:r>
            <a:r>
              <a:rPr lang="en-US" baseline="0" dirty="0" smtClean="0"/>
              <a:t> Gates </a:t>
            </a:r>
            <a:r>
              <a:rPr lang="el-GR" baseline="0" dirty="0" smtClean="0"/>
              <a:t>«</a:t>
            </a:r>
            <a:r>
              <a:rPr lang="en-US" baseline="0" dirty="0" smtClean="0"/>
              <a:t>I think it’ s fair to say that personal computers have become the most empowering tool we’ve ever created. They’re tools of communication, they’re tools of creativity, and they can be shaped by their user.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a:t>
            </a:r>
            <a:r>
              <a:rPr lang="en-US" dirty="0" smtClean="0"/>
              <a:t>A</a:t>
            </a:r>
            <a:r>
              <a:rPr lang="en-US" baseline="0" dirty="0" smtClean="0"/>
              <a:t> pencil is a tool. A computer is a tool. Technology is a tool. The solution to many workplace problems lies not in the tool, but in the person who uses the tool to solve the problem</a:t>
            </a:r>
            <a:r>
              <a:rPr lang="el-GR" baseline="0" dirty="0" smtClean="0"/>
              <a:t>» </a:t>
            </a:r>
            <a:r>
              <a:rPr lang="en-US" baseline="0" dirty="0" smtClean="0"/>
              <a:t>Reed Markham, American educator</a:t>
            </a:r>
            <a:endParaRPr lang="en-US" dirty="0" smtClean="0"/>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Στη</a:t>
            </a:r>
            <a:r>
              <a:rPr lang="el-GR" baseline="0" dirty="0" smtClean="0"/>
              <a:t> αριστερή πλευρά της εικόνας </a:t>
            </a:r>
            <a:r>
              <a:rPr lang="el-GR" dirty="0" smtClean="0"/>
              <a:t>άτομα διαφορετικού</a:t>
            </a:r>
            <a:r>
              <a:rPr lang="el-GR" baseline="0" dirty="0" smtClean="0"/>
              <a:t> ύψους να προσπαθούν να μαζέψουν μήλα από ένα δέντρο έχοντας ανέβει το καθένα σε ένα κασόνι. Επιτυγχάνει μόνο το πιο ψηλό άτομο.</a:t>
            </a:r>
          </a:p>
          <a:p>
            <a:endParaRPr lang="el-GR" baseline="0" dirty="0" smtClean="0"/>
          </a:p>
          <a:p>
            <a:r>
              <a:rPr lang="el-GR" dirty="0" smtClean="0"/>
              <a:t>Στη</a:t>
            </a:r>
            <a:r>
              <a:rPr lang="el-GR" baseline="0" dirty="0" smtClean="0"/>
              <a:t> δεξιά πλευρά της εικόνας </a:t>
            </a:r>
            <a:r>
              <a:rPr lang="el-GR" dirty="0" smtClean="0"/>
              <a:t>άτομα διαφορετικού</a:t>
            </a:r>
            <a:r>
              <a:rPr lang="el-GR" baseline="0" dirty="0" smtClean="0"/>
              <a:t> ύψους να προσπαθούν να μαζέψουν μήλα από ένα δέντρο έχοντας ανέβει το καθένα σε διαφορετικό αριθμό κασονιών. Επιτυγχάνουν όλα τα άτομα.</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Equality doesn’t mean Equity</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με ανθρωποειδές να δείχνει τις λέξεις </a:t>
            </a:r>
          </a:p>
          <a:p>
            <a:endParaRPr lang="el-GR" baseline="0" dirty="0" smtClean="0"/>
          </a:p>
          <a:p>
            <a:r>
              <a:rPr lang="en-US" baseline="0" dirty="0" smtClean="0"/>
              <a:t>Review</a:t>
            </a:r>
          </a:p>
          <a:p>
            <a:r>
              <a:rPr lang="en-US" baseline="0" dirty="0" smtClean="0"/>
              <a:t>Survey</a:t>
            </a:r>
          </a:p>
          <a:p>
            <a:r>
              <a:rPr lang="en-US" baseline="0" dirty="0" smtClean="0"/>
              <a:t>Comments</a:t>
            </a:r>
          </a:p>
          <a:p>
            <a:r>
              <a:rPr lang="en-US" baseline="0" dirty="0" smtClean="0"/>
              <a:t>Opinions </a:t>
            </a:r>
          </a:p>
          <a:p>
            <a:r>
              <a:rPr lang="en-US" baseline="0" dirty="0" smtClean="0"/>
              <a:t>Feedback</a:t>
            </a:r>
          </a:p>
        </p:txBody>
      </p:sp>
      <p:sp>
        <p:nvSpPr>
          <p:cNvPr id="4" name="Slide Number Placeholder 3"/>
          <p:cNvSpPr>
            <a:spLocks noGrp="1"/>
          </p:cNvSpPr>
          <p:nvPr>
            <p:ph type="sldNum" sz="quarter" idx="10"/>
          </p:nvPr>
        </p:nvSpPr>
        <p:spPr/>
        <p:txBody>
          <a:bodyPr/>
          <a:lstStyle/>
          <a:p>
            <a:fld id="{D05DFBD2-28A2-456B-9875-0384C2409A75}"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 μεγάλου</a:t>
            </a:r>
            <a:r>
              <a:rPr lang="el-GR" baseline="0" dirty="0" smtClean="0"/>
              <a:t> </a:t>
            </a:r>
            <a:r>
              <a:rPr lang="en-US" baseline="0" dirty="0" smtClean="0"/>
              <a:t>tablet </a:t>
            </a:r>
            <a:r>
              <a:rPr lang="el-GR" baseline="0" dirty="0" smtClean="0"/>
              <a:t>και δίπλα ατόμου να δείχνει στην οθόνη </a:t>
            </a:r>
          </a:p>
          <a:p>
            <a:endParaRPr lang="el-GR" dirty="0" smtClean="0"/>
          </a:p>
          <a:p>
            <a:r>
              <a:rPr lang="el-GR" sz="1200" dirty="0" smtClean="0">
                <a:latin typeface="Arial Black" pitchFamily="34" charset="0"/>
              </a:rPr>
              <a:t>«</a:t>
            </a:r>
            <a:r>
              <a:rPr lang="en-US" sz="1200" dirty="0" smtClean="0">
                <a:latin typeface="Arial Black" pitchFamily="34" charset="0"/>
              </a:rPr>
              <a:t>QUALITY ASSURED</a:t>
            </a:r>
            <a:r>
              <a:rPr lang="el-GR" sz="1200" dirty="0" smtClean="0">
                <a:latin typeface="Arial Black" pitchFamily="34" charset="0"/>
              </a:rPr>
              <a:t>»</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Εικόνες</a:t>
            </a:r>
            <a:r>
              <a:rPr lang="el-GR" baseline="0" dirty="0" smtClean="0"/>
              <a:t> με προβολείς στα άνω δεξιά και άνω αριστερή γωνιά της διαφάνειας.</a:t>
            </a:r>
          </a:p>
          <a:p>
            <a:endParaRPr lang="el-GR" sz="1200" baseline="0" dirty="0" smtClean="0">
              <a:latin typeface="Arial Black" pitchFamily="34" charset="0"/>
            </a:endParaRPr>
          </a:p>
          <a:p>
            <a:r>
              <a:rPr lang="en-US" sz="1200" dirty="0" smtClean="0">
                <a:latin typeface="Arial Black" pitchFamily="34" charset="0"/>
              </a:rPr>
              <a:t>Accessibility</a:t>
            </a:r>
            <a:r>
              <a:rPr lang="el-GR" sz="1200" baseline="0" dirty="0" smtClean="0">
                <a:latin typeface="Arial Black" pitchFamily="34" charset="0"/>
              </a:rPr>
              <a:t> </a:t>
            </a:r>
            <a:r>
              <a:rPr lang="en-US" sz="1200" dirty="0" smtClean="0">
                <a:latin typeface="Arial Black" pitchFamily="34" charset="0"/>
              </a:rPr>
              <a:t>standards </a:t>
            </a:r>
            <a:endParaRPr lang="el-GR" sz="1200" dirty="0" smtClean="0">
              <a:latin typeface="Arial Black" pitchFamily="34" charset="0"/>
            </a:endParaRPr>
          </a:p>
          <a:p>
            <a:r>
              <a:rPr lang="en-US" sz="1200" dirty="0" smtClean="0">
                <a:latin typeface="Arial Black" pitchFamily="34" charset="0"/>
              </a:rPr>
              <a:t>Update standards</a:t>
            </a:r>
            <a:r>
              <a:rPr lang="el-GR" sz="1200" baseline="0" dirty="0" smtClean="0">
                <a:latin typeface="Arial Black" pitchFamily="34" charset="0"/>
              </a:rPr>
              <a:t> </a:t>
            </a:r>
          </a:p>
          <a:p>
            <a:r>
              <a:rPr lang="en-US" sz="1200" dirty="0" smtClean="0">
                <a:latin typeface="Arial Black" pitchFamily="34" charset="0"/>
              </a:rPr>
              <a:t>User support standards</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ατόμων γύρω από ένα ημικυκλικό τραπέζι</a:t>
            </a:r>
          </a:p>
          <a:p>
            <a:endParaRPr lang="el-GR" baseline="0" dirty="0" smtClean="0"/>
          </a:p>
          <a:p>
            <a:r>
              <a:rPr lang="el-GR" baseline="0" dirty="0" smtClean="0"/>
              <a:t>Στη μέση εικόνα με τρία ζάρια στα οποία αναγράφονται «</a:t>
            </a:r>
            <a:r>
              <a:rPr lang="en-US" baseline="0" dirty="0" smtClean="0"/>
              <a:t>POLICY, PROCESS, PROCEDURE</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που αναγράφεται η λέξη «</a:t>
            </a:r>
            <a:r>
              <a:rPr lang="en-US" dirty="0" smtClean="0"/>
              <a:t>Policy</a:t>
            </a:r>
            <a:r>
              <a:rPr lang="el-GR" dirty="0" smtClean="0"/>
              <a:t>»</a:t>
            </a:r>
            <a:endParaRPr lang="en-US" dirty="0" smtClean="0"/>
          </a:p>
          <a:p>
            <a:endParaRPr lang="en-US" baseline="0" dirty="0" smtClean="0"/>
          </a:p>
          <a:p>
            <a:r>
              <a:rPr lang="en-US" sz="1200" dirty="0" smtClean="0">
                <a:latin typeface="Arial Black" pitchFamily="34" charset="0"/>
              </a:rPr>
              <a:t>Quality standards, Incentives,</a:t>
            </a:r>
            <a:r>
              <a:rPr lang="en-US" sz="1200" baseline="0" dirty="0" smtClean="0">
                <a:latin typeface="Arial Black" pitchFamily="34" charset="0"/>
              </a:rPr>
              <a:t> </a:t>
            </a:r>
            <a:r>
              <a:rPr lang="en-US" sz="1200" dirty="0" smtClean="0">
                <a:latin typeface="Arial Black" pitchFamily="34" charset="0"/>
              </a:rPr>
              <a:t>Disincentives</a:t>
            </a:r>
          </a:p>
          <a:p>
            <a:endParaRPr lang="en-US" sz="1200" baseline="0" dirty="0" smtClean="0">
              <a:latin typeface="Arial Black" pitchFamily="34" charset="0"/>
            </a:endParaRPr>
          </a:p>
          <a:p>
            <a:r>
              <a:rPr lang="en-US" sz="1200" dirty="0" smtClean="0">
                <a:latin typeface="Arial Black" pitchFamily="34" charset="0"/>
              </a:rPr>
              <a:t>Wider,</a:t>
            </a:r>
            <a:r>
              <a:rPr lang="en-US" sz="1200" baseline="0" dirty="0" smtClean="0">
                <a:latin typeface="Arial Black" pitchFamily="34" charset="0"/>
              </a:rPr>
              <a:t> </a:t>
            </a:r>
            <a:r>
              <a:rPr lang="en-US" sz="1200" dirty="0" smtClean="0">
                <a:latin typeface="Arial Black" pitchFamily="34" charset="0"/>
              </a:rPr>
              <a:t>Continuous,</a:t>
            </a:r>
            <a:r>
              <a:rPr lang="en-US" sz="1200" baseline="0" dirty="0" smtClean="0">
                <a:latin typeface="Arial Black" pitchFamily="34" charset="0"/>
              </a:rPr>
              <a:t> </a:t>
            </a:r>
            <a:r>
              <a:rPr lang="en-US" sz="1200" dirty="0" smtClean="0">
                <a:latin typeface="Arial Black" pitchFamily="34" charset="0"/>
              </a:rPr>
              <a:t>Universal</a:t>
            </a:r>
            <a:r>
              <a:rPr lang="en-US" baseline="0" dirty="0" smtClean="0"/>
              <a:t>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Based on research and views </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Social awareness</a:t>
            </a:r>
          </a:p>
          <a:p>
            <a:endParaRPr lang="en-US" dirty="0" smtClean="0"/>
          </a:p>
          <a:p>
            <a:r>
              <a:rPr lang="el-GR" dirty="0" smtClean="0"/>
              <a:t>Εικόνα</a:t>
            </a:r>
            <a:r>
              <a:rPr lang="el-GR" baseline="0" dirty="0" smtClean="0"/>
              <a:t> με ένα κηπουρό σε κήπο με κάκτους και ένα άλλο αρμόδιο άτομο να κρατά μια λίστα ελέγχου.</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“We’ve had complaints about your sensory garden for the blind”</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Φιγούρες γύρω</a:t>
            </a:r>
            <a:r>
              <a:rPr lang="el-GR" baseline="0" dirty="0" smtClean="0"/>
              <a:t> από την υδρόγειο και στο κάτω μέρος αναγράφεται «</a:t>
            </a:r>
            <a:r>
              <a:rPr lang="en-US" baseline="0" dirty="0" smtClean="0"/>
              <a:t>Digital </a:t>
            </a:r>
            <a:r>
              <a:rPr lang="en-US" baseline="0" dirty="0" err="1" smtClean="0"/>
              <a:t>citinzeship</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στην οποία αναγράφεται «</a:t>
            </a:r>
            <a:r>
              <a:rPr lang="en-US" baseline="0" dirty="0" smtClean="0"/>
              <a:t>Disability does not mean inability</a:t>
            </a:r>
            <a:r>
              <a:rPr lang="el-GR" baseline="0" dirty="0" smtClean="0"/>
              <a:t>»</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The only disability in life is a bad attitude</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Ανθρωπάκι</a:t>
            </a:r>
            <a:r>
              <a:rPr lang="el-GR" baseline="0" dirty="0" smtClean="0"/>
              <a:t> που κάθεται σε ερωτηματικό. Δίπλα σε κύκλο υπάρχει γραμμένο «</a:t>
            </a:r>
            <a:r>
              <a:rPr lang="en-US" baseline="0" dirty="0" smtClean="0"/>
              <a:t>mainstream disability – vulnerability</a:t>
            </a:r>
            <a:r>
              <a:rPr lang="el-GR" baseline="0" dirty="0" smtClean="0"/>
              <a:t>»</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Social networks should primarily serve people with social disabilities…</a:t>
            </a:r>
          </a:p>
          <a:p>
            <a:endParaRPr lang="el-GR" dirty="0" smtClean="0"/>
          </a:p>
          <a:p>
            <a:r>
              <a:rPr lang="en-US" dirty="0" smtClean="0"/>
              <a:t>Clipart</a:t>
            </a:r>
            <a:r>
              <a:rPr lang="en-US" baseline="0" dirty="0" smtClean="0"/>
              <a:t> </a:t>
            </a:r>
            <a:r>
              <a:rPr lang="el-GR" baseline="0" dirty="0" smtClean="0"/>
              <a:t>ανθρωπάκι που γελά</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…finally social networks have turned everyone to socially disabled so there is no problem now.</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21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με ράφια. Σε κάθε ράφι υπάρχουν τέσσερεις βάτραχοι με μανταλάκια στο στόμα.</a:t>
            </a:r>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Talent</a:t>
            </a:r>
            <a:r>
              <a:rPr lang="en-US" baseline="0" dirty="0" smtClean="0"/>
              <a:t> has gone digital! </a:t>
            </a:r>
          </a:p>
          <a:p>
            <a:r>
              <a:rPr lang="en-US" baseline="0" dirty="0" smtClean="0"/>
              <a:t>What about HR? (HR for human rights)</a:t>
            </a:r>
          </a:p>
          <a:p>
            <a:endParaRPr lang="en-US" baseline="0" dirty="0" smtClean="0"/>
          </a:p>
          <a:p>
            <a:r>
              <a:rPr lang="el-GR" baseline="0" dirty="0" smtClean="0"/>
              <a:t>Εικόνα με άτομα που βλέπουν σε οθόνες </a:t>
            </a:r>
            <a:r>
              <a:rPr lang="en-US" baseline="0" dirty="0" smtClean="0"/>
              <a:t>laptop </a:t>
            </a:r>
            <a:r>
              <a:rPr lang="el-GR" baseline="0" dirty="0" smtClean="0"/>
              <a:t>και </a:t>
            </a:r>
            <a:r>
              <a:rPr lang="en-US" baseline="0" dirty="0" smtClean="0"/>
              <a:t>tablet</a:t>
            </a:r>
          </a:p>
          <a:p>
            <a:endParaRPr lang="en-US" baseline="0" dirty="0" smtClean="0"/>
          </a:p>
          <a:p>
            <a:r>
              <a:rPr lang="en-US" sz="1200" dirty="0" smtClean="0">
                <a:latin typeface="Arial Black" pitchFamily="34" charset="0"/>
              </a:rPr>
              <a:t>Digital literacy, digital communication, digital participation, digital inclusion…</a:t>
            </a:r>
          </a:p>
          <a:p>
            <a:endParaRPr lang="en-US" sz="1200" dirty="0" smtClean="0">
              <a:latin typeface="Arial Black" pitchFamily="34" charset="0"/>
            </a:endParaRPr>
          </a:p>
          <a:p>
            <a:r>
              <a:rPr lang="en-US" sz="1200" dirty="0" smtClean="0">
                <a:latin typeface="Arial Black" pitchFamily="34" charset="0"/>
              </a:rPr>
              <a:t>So human rights are going digital? </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Is digital environment important to a person with visual disability?</a:t>
            </a:r>
          </a:p>
          <a:p>
            <a:endParaRPr lang="el-GR" dirty="0" smtClean="0"/>
          </a:p>
          <a:p>
            <a:r>
              <a:rPr lang="el-GR" dirty="0" smtClean="0"/>
              <a:t>Εικόνα ατόμου που φωνάζει δείχνοντας</a:t>
            </a:r>
            <a:r>
              <a:rPr lang="el-GR" baseline="0" dirty="0" smtClean="0"/>
              <a:t> αγανάκτηση </a:t>
            </a:r>
          </a:p>
          <a:p>
            <a:endParaRPr lang="el-GR" baseline="0" dirty="0" smtClean="0"/>
          </a:p>
          <a:p>
            <a:r>
              <a:rPr lang="el-GR" baseline="0" dirty="0" smtClean="0"/>
              <a:t>Σε </a:t>
            </a:r>
            <a:r>
              <a:rPr lang="en-US" baseline="0" dirty="0" smtClean="0"/>
              <a:t>bubble “Extremely important”</a:t>
            </a:r>
            <a:endParaRPr lang="el-GR" dirty="0" smtClean="0"/>
          </a:p>
        </p:txBody>
      </p:sp>
      <p:sp>
        <p:nvSpPr>
          <p:cNvPr id="4" name="Slide Number Placeholder 3"/>
          <p:cNvSpPr>
            <a:spLocks noGrp="1"/>
          </p:cNvSpPr>
          <p:nvPr>
            <p:ph type="sldNum" sz="quarter" idx="10"/>
          </p:nvPr>
        </p:nvSpPr>
        <p:spPr/>
        <p:txBody>
          <a:bodyPr/>
          <a:lstStyle/>
          <a:p>
            <a:fld id="{D05DFBD2-28A2-456B-9875-0384C2409A7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Εικόνα</a:t>
            </a:r>
            <a:r>
              <a:rPr lang="el-GR" baseline="0" dirty="0" smtClean="0"/>
              <a:t> με το άνω μισό της υδρόγειου με άτομα διαφορετικών εθνικοτήτων να έχουν </a:t>
            </a:r>
            <a:r>
              <a:rPr lang="en-US" baseline="0" dirty="0" smtClean="0"/>
              <a:t>bubbles </a:t>
            </a:r>
            <a:r>
              <a:rPr lang="el-GR" baseline="0" dirty="0" smtClean="0"/>
              <a:t>με λογότυπα εφαρμογών.</a:t>
            </a:r>
          </a:p>
          <a:p>
            <a:endParaRPr lang="el-GR"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“Every single day </a:t>
            </a:r>
            <a:r>
              <a:rPr lang="el-GR" sz="1200" dirty="0" smtClean="0">
                <a:latin typeface="Arial Black" pitchFamily="34" charset="0"/>
              </a:rPr>
              <a:t>Ι</a:t>
            </a:r>
            <a:r>
              <a:rPr lang="en-US" sz="1200" dirty="0" smtClean="0">
                <a:latin typeface="Arial Black" pitchFamily="34" charset="0"/>
              </a:rPr>
              <a:t> redefine my world”</a:t>
            </a: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A digital environment gives me unlimited potentials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dirty="0" smtClean="0">
                <a:latin typeface="Arial Black" pitchFamily="34" charset="0"/>
              </a:rPr>
              <a:t>Εικόνα</a:t>
            </a:r>
            <a:r>
              <a:rPr lang="el-GR" sz="1200" baseline="0" dirty="0" smtClean="0">
                <a:latin typeface="Arial Black" pitchFamily="34" charset="0"/>
              </a:rPr>
              <a:t> με δύο άνδρες μπροστά από οθόνη </a:t>
            </a:r>
            <a:r>
              <a:rPr lang="en-US" sz="1200" baseline="0" dirty="0" smtClean="0">
                <a:latin typeface="Arial Black" pitchFamily="34" charset="0"/>
              </a:rPr>
              <a:t>laptop.</a:t>
            </a:r>
            <a:r>
              <a:rPr lang="el-GR" sz="1200" baseline="0" dirty="0" smtClean="0">
                <a:latin typeface="Arial Black" pitchFamily="34" charset="0"/>
              </a:rPr>
              <a:t> Ο ένας δείχνει την οθόνη και μιλά στο άλλον ο οποίος δείχνει αμηχανία και γουρλώνει τα μάτια. </a:t>
            </a:r>
            <a:r>
              <a:rPr lang="en-US" sz="1200" baseline="0" dirty="0" smtClean="0">
                <a:latin typeface="Arial Black" pitchFamily="34" charset="0"/>
              </a:rPr>
              <a:t> </a:t>
            </a:r>
            <a:endParaRPr lang="el-GR" sz="120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l-GR" sz="1200" dirty="0" smtClean="0">
              <a:latin typeface="Arial Black" pitchFamily="34" charset="0"/>
            </a:endParaRPr>
          </a:p>
          <a:p>
            <a:r>
              <a:rPr lang="en-US" dirty="0" smtClean="0"/>
              <a:t>“BUT MY SITE IS ACCESSIBLE.</a:t>
            </a:r>
            <a:r>
              <a:rPr lang="en-US" baseline="0" dirty="0" smtClean="0"/>
              <a:t> SEE THE LITTLE HANDRAIL ICONS ON IT?”</a:t>
            </a:r>
            <a:endParaRPr lang="en-US" dirty="0" smtClean="0"/>
          </a:p>
          <a:p>
            <a:endParaRPr lang="el-GR" dirty="0" smtClean="0"/>
          </a:p>
        </p:txBody>
      </p:sp>
      <p:sp>
        <p:nvSpPr>
          <p:cNvPr id="4" name="Slide Number Placeholder 3"/>
          <p:cNvSpPr>
            <a:spLocks noGrp="1"/>
          </p:cNvSpPr>
          <p:nvPr>
            <p:ph type="sldNum" sz="quarter" idx="10"/>
          </p:nvPr>
        </p:nvSpPr>
        <p:spPr/>
        <p:txBody>
          <a:bodyPr/>
          <a:lstStyle/>
          <a:p>
            <a:fld id="{D05DFBD2-28A2-456B-9875-0384C2409A75}"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None/>
            </a:pPr>
            <a:r>
              <a:rPr lang="en-US" sz="1200" dirty="0" smtClean="0">
                <a:latin typeface="Arial Black" pitchFamily="34" charset="0"/>
              </a:rPr>
              <a:t>Depends</a:t>
            </a:r>
            <a:r>
              <a:rPr lang="en-US" sz="1200" baseline="0" dirty="0" smtClean="0">
                <a:latin typeface="Arial Black" pitchFamily="34" charset="0"/>
              </a:rPr>
              <a:t> </a:t>
            </a:r>
          </a:p>
          <a:p>
            <a:pPr>
              <a:buFont typeface="Wingdings" pitchFamily="2" charset="2"/>
              <a:buNone/>
            </a:pPr>
            <a:r>
              <a:rPr lang="el-GR" sz="1200" baseline="0" dirty="0" smtClean="0">
                <a:latin typeface="Arial Black" pitchFamily="34" charset="0"/>
              </a:rPr>
              <a:t>Εικόνα με άτομο με μαυρισμένο πρόσωπο και καμένα μαλλιά σε γραφείο μπροστά από οθόνη υπολογιστή.</a:t>
            </a:r>
          </a:p>
          <a:p>
            <a:pPr>
              <a:buFont typeface="Wingdings" pitchFamily="2" charset="2"/>
              <a:buNone/>
            </a:pPr>
            <a:endParaRPr lang="en-US" sz="120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 typeface="Wingdings" pitchFamily="2" charset="2"/>
              <a:buChar char="q"/>
              <a:tabLst/>
              <a:defRPr/>
            </a:pPr>
            <a:r>
              <a:rPr lang="en-US" sz="1200" dirty="0" smtClean="0">
                <a:latin typeface="Arial Black" pitchFamily="34" charset="0"/>
              </a:rPr>
              <a:t>Person</a:t>
            </a:r>
          </a:p>
          <a:p>
            <a:pPr>
              <a:buFont typeface="Wingdings" pitchFamily="2" charset="2"/>
              <a:buChar char="q"/>
            </a:pPr>
            <a:r>
              <a:rPr lang="en-US" sz="1200" dirty="0" smtClean="0">
                <a:latin typeface="Arial Black" pitchFamily="34" charset="0"/>
              </a:rPr>
              <a:t>Developer</a:t>
            </a:r>
            <a:endParaRPr lang="en-US" dirty="0" smtClean="0"/>
          </a:p>
          <a:p>
            <a:pPr>
              <a:buFont typeface="Wingdings" pitchFamily="2" charset="2"/>
              <a:buChar char="q"/>
            </a:pPr>
            <a:r>
              <a:rPr lang="en-US" sz="1200" dirty="0" smtClean="0">
                <a:latin typeface="Arial Black" pitchFamily="34" charset="0"/>
              </a:rPr>
              <a:t>Quality standard</a:t>
            </a:r>
            <a:r>
              <a:rPr lang="el-GR" sz="1200" dirty="0" smtClean="0">
                <a:latin typeface="Arial Black" pitchFamily="34" charset="0"/>
              </a:rPr>
              <a:t>σ</a:t>
            </a:r>
            <a:endParaRPr lang="en-US" sz="1200" dirty="0" smtClean="0">
              <a:latin typeface="Arial Black" pitchFamily="34" charset="0"/>
            </a:endParaRPr>
          </a:p>
        </p:txBody>
      </p:sp>
      <p:sp>
        <p:nvSpPr>
          <p:cNvPr id="4" name="Slide Number Placeholder 3"/>
          <p:cNvSpPr>
            <a:spLocks noGrp="1"/>
          </p:cNvSpPr>
          <p:nvPr>
            <p:ph type="sldNum" sz="quarter" idx="10"/>
          </p:nvPr>
        </p:nvSpPr>
        <p:spPr/>
        <p:txBody>
          <a:bodyPr/>
          <a:lstStyle/>
          <a:p>
            <a:fld id="{D05DFBD2-28A2-456B-9875-0384C2409A75}"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Arial Black" pitchFamily="34" charset="0"/>
              </a:rPr>
              <a:t>The</a:t>
            </a:r>
            <a:r>
              <a:rPr lang="en-US" sz="1200" baseline="0" dirty="0" smtClean="0">
                <a:latin typeface="Arial Black" pitchFamily="34" charset="0"/>
              </a:rPr>
              <a:t> person…</a:t>
            </a:r>
            <a:endParaRPr lang="en-US" sz="120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baseline="0" dirty="0" smtClean="0">
                <a:latin typeface="Arial Black" pitchFamily="34" charset="0"/>
              </a:rPr>
              <a:t>Εικόνα με άτομο το οποίο περιτριγυρίζεται από </a:t>
            </a:r>
            <a:r>
              <a:rPr lang="en-US" sz="1200" baseline="0" dirty="0" smtClean="0">
                <a:latin typeface="Arial Black" pitchFamily="34" charset="0"/>
              </a:rPr>
              <a:t>applications.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aseline="0" dirty="0" smtClean="0">
              <a:latin typeface="Arial Black"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Digital</a:t>
            </a:r>
            <a:r>
              <a:rPr lang="en-US" sz="1200" kern="1200" baseline="0" dirty="0" smtClean="0">
                <a:solidFill>
                  <a:schemeClr val="tx1"/>
                </a:solidFill>
                <a:latin typeface="+mn-lt"/>
                <a:ea typeface="+mn-ea"/>
                <a:cs typeface="+mn-cs"/>
              </a:rPr>
              <a:t> native</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Digital immigrant</a:t>
            </a: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Digital</a:t>
            </a:r>
            <a:r>
              <a:rPr lang="en-US" sz="1200" kern="1200" baseline="0" dirty="0" smtClean="0">
                <a:solidFill>
                  <a:schemeClr val="tx1"/>
                </a:solidFill>
                <a:latin typeface="+mn-lt"/>
                <a:ea typeface="+mn-ea"/>
                <a:cs typeface="+mn-cs"/>
              </a:rPr>
              <a:t> nomad: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r>
              <a:rPr lang="en-US" sz="1200" u="none" strike="noStrike" kern="1200" dirty="0" smtClean="0">
                <a:solidFill>
                  <a:schemeClr val="tx1"/>
                </a:solidFill>
                <a:latin typeface="+mn-lt"/>
                <a:ea typeface="+mn-ea"/>
                <a:cs typeface="+mn-cs"/>
              </a:rPr>
              <a:t/>
            </a:r>
            <a:br>
              <a:rPr lang="en-US" sz="1200" u="none" strike="noStrike" kern="1200" dirty="0" smtClean="0">
                <a:solidFill>
                  <a:schemeClr val="tx1"/>
                </a:solidFill>
                <a:latin typeface="+mn-lt"/>
                <a:ea typeface="+mn-ea"/>
                <a:cs typeface="+mn-cs"/>
              </a:rPr>
            </a:br>
            <a:endParaRPr lang="en-US" sz="1200" dirty="0" smtClean="0">
              <a:latin typeface="Arial Black" pitchFamily="34" charset="0"/>
            </a:endParaRPr>
          </a:p>
          <a:p>
            <a:endParaRPr lang="en-US" dirty="0"/>
          </a:p>
        </p:txBody>
      </p:sp>
      <p:sp>
        <p:nvSpPr>
          <p:cNvPr id="4" name="Slide Number Placeholder 3"/>
          <p:cNvSpPr>
            <a:spLocks noGrp="1"/>
          </p:cNvSpPr>
          <p:nvPr>
            <p:ph type="sldNum" sz="quarter" idx="10"/>
          </p:nvPr>
        </p:nvSpPr>
        <p:spPr/>
        <p:txBody>
          <a:bodyPr/>
          <a:lstStyle/>
          <a:p>
            <a:fld id="{D05DFBD2-28A2-456B-9875-0384C2409A75}"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3/17/2017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3/17/2017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vr-tacticalevolution.com/development/developmentfederated/"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5" Type="http://schemas.openxmlformats.org/officeDocument/2006/relationships/hyperlink" Target="http://www.google.com.cy/url?sa=i&amp;rct=j&amp;q=&amp;esrc=s&amp;source=images&amp;cd=&amp;cad=rja&amp;uact=8&amp;ved=0ahUKEwiPwcmBq9PSAhWH6xQKHROlDEAQjRwIBw&amp;url=http://www.otherfood-devos.com/2010_10_01_archive.html&amp;bvm=bv.149397726,d.d24&amp;psig=AFQjCNHgQo4Ke7N8UVHL796VQ1ASBKbPyA&amp;ust=1489489086824042"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SuMbsoNPSAhVFXhQKHbFpDCsQjRwIBw&amp;url=http://quotesgram.com/computers-quotes/&amp;psig=AFQjCNFx8iq1aj5MXrK6V_QrE0w7388tqw&amp;ust=1489486551704714"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U9_Pw_9zSAhUDOxQKHSR_CMAQjRwIBw&amp;url=http://cintishares.org/what-is-social-equity/&amp;bvm=bv.149760088,d.d24&amp;psig=AFQjCNFiTblTm8YUyV_TeOEjITRSgQP_rA&amp;ust=1489821433853920"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j8ps75ud3SAhUHchQKHUh9BhkQjRwIBw&amp;url=http://www.clipartkid.com/review-cliparts/&amp;psig=AFQjCNErsvlSRHtQvkHULiJT5dNzVMt1vQ&amp;ust=1489837035977009"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jI6rfMgt3SAhUHShQKHZL5Cf8QjRwIBw&amp;url=http://businessmaildata.com/portfolio/quality-assured/&amp;bvm=bv.149760088,d.d24&amp;psig=AFQjCNGIYCYVrl9QQmnSB5G4B3ju5-fgYw&amp;ust=1489822200877973"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hyperlink" Target="https://www.pinterest.com/pin/348747564865352186/"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jFqa2PnN3SAhWGVhQKHb8jAfwQjRwIBw&amp;url=http://clipart-library.com/meeting-pictures-free.html&amp;bvm=bv.149760088,d.d24&amp;psig=AFQjCNE-jvtAi6wZb-V0VOh6nuwasWriNA&amp;ust=1489829077746985"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hyperlink" Target="https://www.thenurseryhrpeople.co.uk/policies-procedures/employment-policies-procedures-i-nursery/" TargetMode="External"/><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jBvd6Pnd3SAhUJrRQKHf1tACAQjRwIBw&amp;url=http://www.canstockphoto.com/illustration/policy-stamp.html&amp;bvm=bv.149760088,d.d24&amp;psig=AFQjCNE-jvtAi6wZb-V0VOh6nuwasWriNA&amp;ust=1489829077746985" TargetMode="Externa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http://www.slideshare.net/hadeelayoub/ayoub-digital-citizenship-action-plan"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hyperlink" Target="https://www.google.com.cy/url?sa=i&amp;rct=j&amp;q=&amp;esrc=s&amp;source=images&amp;cd=&amp;cad=rja&amp;uact=8&amp;ved=0ahUKEwjV8aLK99zSAhXH6xQKHSIcBrYQjRwIBw&amp;url=https://www.youtube.com/watch?v=x-sVR3zRMZk&amp;bvm=bv.149760088,d.d24&amp;psig=AFQjCNGBwn-a799piBfHGoU34SjQVnnd1g&amp;ust=1489819203617071"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ysun2o93SAhVGtRQKHWy6AnIQjRwIBw&amp;url=http://www.theeventchronicle.com/editors-pick/10-critical-things-to-consider-when-consuming-mainstream-news/&amp;bvm=bv.149760088,d.d24&amp;psig=AFQjCNFKezhnxN9E2J0QDRsiOjYwtWzK6w&amp;ust=1489830898188883" TargetMode="External"/><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ojKm8pd3SAhUK1xQKHbvVC20QjRwIBw&amp;url=http://clipart-library.com/laughing-cliparts.html&amp;bvm=bv.149760088,d.d24&amp;psig=AFQjCNEv_LAGySsO1iCKMUR9qGqknjMW3Q&amp;ust=1489831596075839" TargetMode="Externa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google.com.cy/url?sa=i&amp;rct=j&amp;q=&amp;esrc=s&amp;source=images&amp;cd=&amp;cad=rja&amp;uact=8&amp;ved=0ahUKEwjr8eWDoNPSAhUPlxQKHbANCuEQjRwIBw&amp;url=https://www.linkedin.com/pulse/demonetization-effects-its-time-hr-moves-digital-ramesh-ranjan&amp;psig=AFQjCNFx8iq1aj5MXrK6V_QrE0w7388tqw&amp;ust=1489486551704714"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mz42jgtbSAhUGtBoKHVeyCNIQjRwIBw&amp;url=http://it.123rf.com/photo_40259228_uomo-arrabbiato-con-la-grande-bocca-grida.html&amp;psig=AFQjCNHEO2oOW-1fGpqa4ahKr2iG363_qw&amp;ust=1489581634501695"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google.com.cy/url?sa=i&amp;rct=j&amp;q=&amp;esrc=s&amp;source=images&amp;cd=&amp;cad=rja&amp;uact=8&amp;ved=0ahUKEwin953FndPSAhUKPhQKHcpsDiwQjRwIBw&amp;url=http://shkolladigjitale.com/pse-programimi-konsiderohet-si-alfabeti-i-kohes-digjitale/&amp;psig=AFQjCNFqo4LmVFZsV_q2frimiD8wZ0IsXg&amp;ust=1489485832408710"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http://www.webdesignerdepot.com/2014/11/comics-of-the-week-260/"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http://www.clipartof.com/gallery/clipart/computer_problems.html"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http://blog.coveo.com/does-knowledge-have-a-lifecycle-how-to-manage-and-access-your-most-and-least-valuable-content/"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323439"/>
          </a:xfrm>
          <a:prstGeom prst="rect">
            <a:avLst/>
          </a:prstGeom>
          <a:solidFill>
            <a:srgbClr val="FFFF00"/>
          </a:solidFill>
        </p:spPr>
        <p:txBody>
          <a:bodyPr wrap="square">
            <a:spAutoFit/>
          </a:bodyPr>
          <a:lstStyle/>
          <a:p>
            <a:pPr algn="ctr"/>
            <a:r>
              <a:rPr lang="en-US" sz="4000" b="1" dirty="0" smtClean="0">
                <a:latin typeface="Arial Black" pitchFamily="34" charset="0"/>
              </a:rPr>
              <a:t>Children with visual disability in the digital environment</a:t>
            </a:r>
          </a:p>
        </p:txBody>
      </p:sp>
      <p:pic>
        <p:nvPicPr>
          <p:cNvPr id="1028" name="Picture 4" descr="Αποτέλεσμα εικόνας για digital environment">
            <a:hlinkClick r:id="rId3"/>
          </p:cNvPr>
          <p:cNvPicPr>
            <a:picLocks noChangeAspect="1" noChangeArrowheads="1"/>
          </p:cNvPicPr>
          <p:nvPr/>
        </p:nvPicPr>
        <p:blipFill>
          <a:blip r:embed="rId4" cstate="print"/>
          <a:srcRect/>
          <a:stretch>
            <a:fillRect/>
          </a:stretch>
        </p:blipFill>
        <p:spPr bwMode="auto">
          <a:xfrm>
            <a:off x="0" y="1371600"/>
            <a:ext cx="9143999" cy="4572000"/>
          </a:xfrm>
          <a:prstGeom prst="rect">
            <a:avLst/>
          </a:prstGeom>
          <a:noFill/>
        </p:spPr>
      </p:pic>
      <p:pic>
        <p:nvPicPr>
          <p:cNvPr id="1030" name="Picture 6" descr="Σχετική εικόνα">
            <a:hlinkClick r:id="rId5"/>
          </p:cNvPr>
          <p:cNvPicPr>
            <a:picLocks noChangeAspect="1" noChangeArrowheads="1"/>
          </p:cNvPicPr>
          <p:nvPr/>
        </p:nvPicPr>
        <p:blipFill>
          <a:blip r:embed="rId6" cstate="print"/>
          <a:srcRect/>
          <a:stretch>
            <a:fillRect/>
          </a:stretch>
        </p:blipFill>
        <p:spPr bwMode="auto">
          <a:xfrm>
            <a:off x="7541846" y="4724400"/>
            <a:ext cx="1602154" cy="1524001"/>
          </a:xfrm>
          <a:prstGeom prst="rect">
            <a:avLst/>
          </a:prstGeom>
          <a:noFill/>
        </p:spPr>
      </p:pic>
      <p:sp>
        <p:nvSpPr>
          <p:cNvPr id="4" name="TextBox 3"/>
          <p:cNvSpPr txBox="1"/>
          <p:nvPr/>
        </p:nvSpPr>
        <p:spPr>
          <a:xfrm>
            <a:off x="4267200" y="6248400"/>
            <a:ext cx="4876800" cy="584775"/>
          </a:xfrm>
          <a:prstGeom prst="rect">
            <a:avLst/>
          </a:prstGeom>
          <a:solidFill>
            <a:schemeClr val="accent6">
              <a:lumMod val="40000"/>
              <a:lumOff val="60000"/>
            </a:schemeClr>
          </a:solidFill>
        </p:spPr>
        <p:txBody>
          <a:bodyPr wrap="square" rtlCol="0">
            <a:spAutoFit/>
          </a:bodyPr>
          <a:lstStyle/>
          <a:p>
            <a:r>
              <a:rPr lang="en-US" sz="3200" b="1" dirty="0" smtClean="0">
                <a:latin typeface="Arial Black" pitchFamily="34" charset="0"/>
              </a:rPr>
              <a:t>by Andreas </a:t>
            </a:r>
            <a:r>
              <a:rPr lang="en-US" sz="3200" b="1" dirty="0" err="1" smtClean="0">
                <a:latin typeface="Arial Black" pitchFamily="34" charset="0"/>
              </a:rPr>
              <a:t>Solomou</a:t>
            </a:r>
            <a:endParaRPr lang="en-US" sz="3200" b="1" dirty="0" smtClean="0">
              <a:latin typeface="Arial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C:\Users\User\Desktop\Untitled11.jpg"/>
          <p:cNvPicPr>
            <a:picLocks noChangeAspect="1" noChangeArrowheads="1"/>
          </p:cNvPicPr>
          <p:nvPr/>
        </p:nvPicPr>
        <p:blipFill>
          <a:blip r:embed="rId3" cstate="print"/>
          <a:srcRect/>
          <a:stretch>
            <a:fillRect/>
          </a:stretch>
        </p:blipFill>
        <p:spPr bwMode="auto">
          <a:xfrm>
            <a:off x="609600" y="0"/>
            <a:ext cx="7315200" cy="6631544"/>
          </a:xfrm>
          <a:prstGeom prst="rect">
            <a:avLst/>
          </a:prstGeom>
          <a:noFill/>
        </p:spPr>
      </p:pic>
      <p:sp>
        <p:nvSpPr>
          <p:cNvPr id="3" name="TextBox 2"/>
          <p:cNvSpPr txBox="1"/>
          <p:nvPr/>
        </p:nvSpPr>
        <p:spPr>
          <a:xfrm>
            <a:off x="1143000" y="3124200"/>
            <a:ext cx="2286000" cy="1538883"/>
          </a:xfrm>
          <a:prstGeom prst="rect">
            <a:avLst/>
          </a:prstGeom>
          <a:noFill/>
          <a:ln>
            <a:solidFill>
              <a:schemeClr val="bg1"/>
            </a:solidFill>
          </a:ln>
        </p:spPr>
        <p:txBody>
          <a:bodyPr wrap="square" rtlCol="0">
            <a:spAutoFit/>
          </a:bodyPr>
          <a:lstStyle/>
          <a:p>
            <a:pPr algn="ctr"/>
            <a:r>
              <a:rPr lang="en-US" sz="3200" dirty="0" smtClean="0">
                <a:latin typeface="Arial Black" pitchFamily="34" charset="0"/>
              </a:rPr>
              <a:t>Human Rights </a:t>
            </a:r>
            <a:r>
              <a:rPr lang="en-US" sz="3000" dirty="0" smtClean="0">
                <a:latin typeface="Arial Black" pitchFamily="34" charset="0"/>
              </a:rPr>
              <a:t>Education </a:t>
            </a:r>
            <a:endParaRPr lang="en-US" sz="3000" dirty="0">
              <a:latin typeface="Arial Black"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Σχετική εικόνα">
            <a:hlinkClick r:id="rId3"/>
          </p:cNvPr>
          <p:cNvPicPr>
            <a:picLocks noChangeAspect="1" noChangeArrowheads="1"/>
          </p:cNvPicPr>
          <p:nvPr/>
        </p:nvPicPr>
        <p:blipFill>
          <a:blip r:embed="rId4" cstate="print"/>
          <a:srcRect b="7344"/>
          <a:stretch>
            <a:fillRect/>
          </a:stretch>
        </p:blipFill>
        <p:spPr bwMode="auto">
          <a:xfrm>
            <a:off x="0" y="0"/>
            <a:ext cx="4953000" cy="6858000"/>
          </a:xfrm>
          <a:prstGeom prst="rect">
            <a:avLst/>
          </a:prstGeom>
          <a:noFill/>
        </p:spPr>
      </p:pic>
      <p:sp>
        <p:nvSpPr>
          <p:cNvPr id="4" name="TextBox 3"/>
          <p:cNvSpPr txBox="1"/>
          <p:nvPr/>
        </p:nvSpPr>
        <p:spPr>
          <a:xfrm>
            <a:off x="4724400" y="0"/>
            <a:ext cx="4419600" cy="7478970"/>
          </a:xfrm>
          <a:prstGeom prst="rect">
            <a:avLst/>
          </a:prstGeom>
          <a:solidFill>
            <a:srgbClr val="FFFF00"/>
          </a:solidFill>
        </p:spPr>
        <p:txBody>
          <a:bodyPr wrap="square" rtlCol="0">
            <a:spAutoFit/>
          </a:bodyPr>
          <a:lstStyle/>
          <a:p>
            <a:pPr algn="ctr"/>
            <a:r>
              <a:rPr lang="el-GR" sz="3200" dirty="0" smtClean="0">
                <a:latin typeface="Arial Black" pitchFamily="34" charset="0"/>
              </a:rPr>
              <a:t>«</a:t>
            </a:r>
            <a:r>
              <a:rPr lang="en-US" sz="3200" dirty="0" smtClean="0">
                <a:latin typeface="Arial Black" pitchFamily="34" charset="0"/>
              </a:rPr>
              <a:t>A pencil is a tool. A computer is a tool. Technology is a tool. The solution to many workplace problems lies not in the tool, but in the person who uses the tool to solve the problem</a:t>
            </a:r>
            <a:r>
              <a:rPr lang="el-GR" sz="3200" dirty="0" smtClean="0">
                <a:latin typeface="Arial Black" pitchFamily="34" charset="0"/>
              </a:rPr>
              <a:t>» </a:t>
            </a:r>
            <a:endParaRPr lang="en-US" sz="3200" dirty="0" smtClean="0">
              <a:latin typeface="Arial Black" pitchFamily="34" charset="0"/>
            </a:endParaRPr>
          </a:p>
          <a:p>
            <a:pPr algn="ctr"/>
            <a:r>
              <a:rPr lang="en-US" sz="3200" dirty="0" smtClean="0">
                <a:latin typeface="Arial Black" pitchFamily="34" charset="0"/>
              </a:rPr>
              <a:t>Reed Markham, American </a:t>
            </a:r>
            <a:r>
              <a:rPr lang="en-US" sz="3200" dirty="0" smtClean="0">
                <a:latin typeface="Arial Black" pitchFamily="34" charset="0"/>
              </a:rPr>
              <a:t>educator</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2" name="Picture 4" descr="Αποτέλεσμα εικόνας για equal access clipart">
            <a:hlinkClick r:id="rId3"/>
          </p:cNvPr>
          <p:cNvPicPr>
            <a:picLocks noChangeAspect="1" noChangeArrowheads="1"/>
          </p:cNvPicPr>
          <p:nvPr/>
        </p:nvPicPr>
        <p:blipFill>
          <a:blip r:embed="rId4" cstate="print"/>
          <a:srcRect b="11111"/>
          <a:stretch>
            <a:fillRect/>
          </a:stretch>
        </p:blipFill>
        <p:spPr bwMode="auto">
          <a:xfrm>
            <a:off x="0" y="0"/>
            <a:ext cx="9144000" cy="6096000"/>
          </a:xfrm>
          <a:prstGeom prst="rect">
            <a:avLst/>
          </a:prstGeom>
          <a:noFill/>
        </p:spPr>
      </p:pic>
      <p:sp>
        <p:nvSpPr>
          <p:cNvPr id="4" name="TextBox 3"/>
          <p:cNvSpPr txBox="1"/>
          <p:nvPr/>
        </p:nvSpPr>
        <p:spPr>
          <a:xfrm>
            <a:off x="0" y="6248400"/>
            <a:ext cx="9144000" cy="769441"/>
          </a:xfrm>
          <a:prstGeom prst="rect">
            <a:avLst/>
          </a:prstGeom>
          <a:solidFill>
            <a:srgbClr val="FFFF00"/>
          </a:solidFill>
        </p:spPr>
        <p:txBody>
          <a:bodyPr wrap="square" rtlCol="0">
            <a:spAutoFit/>
          </a:bodyPr>
          <a:lstStyle/>
          <a:p>
            <a:r>
              <a:rPr lang="en-US" sz="4400" dirty="0" smtClean="0">
                <a:latin typeface="Arial Black" pitchFamily="34" charset="0"/>
              </a:rPr>
              <a:t>Equality doesn’t mean Equity</a:t>
            </a:r>
            <a:endParaRPr lang="en-US" sz="4400" dirty="0">
              <a:latin typeface="Arial Black"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reviews clipart">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40" name="Picture 4" descr="Αποτέλεσμα εικόνας για quality assured clipart">
            <a:hlinkClick r:id="rId3"/>
          </p:cNvPr>
          <p:cNvPicPr>
            <a:picLocks noChangeAspect="1" noChangeArrowheads="1"/>
          </p:cNvPicPr>
          <p:nvPr/>
        </p:nvPicPr>
        <p:blipFill>
          <a:blip r:embed="rId4" cstate="print"/>
          <a:srcRect/>
          <a:stretch>
            <a:fillRect/>
          </a:stretch>
        </p:blipFill>
        <p:spPr bwMode="auto">
          <a:xfrm>
            <a:off x="0" y="0"/>
            <a:ext cx="9144000" cy="6858000"/>
          </a:xfrm>
          <a:prstGeom prst="rect">
            <a:avLst/>
          </a:prstGeom>
          <a:noFill/>
        </p:spPr>
      </p:pic>
      <p:sp>
        <p:nvSpPr>
          <p:cNvPr id="5" name="TextBox 4"/>
          <p:cNvSpPr txBox="1"/>
          <p:nvPr/>
        </p:nvSpPr>
        <p:spPr>
          <a:xfrm>
            <a:off x="914400" y="2590800"/>
            <a:ext cx="3276600" cy="1323439"/>
          </a:xfrm>
          <a:prstGeom prst="rect">
            <a:avLst/>
          </a:prstGeom>
          <a:noFill/>
        </p:spPr>
        <p:txBody>
          <a:bodyPr wrap="square" rtlCol="0">
            <a:spAutoFit/>
          </a:bodyPr>
          <a:lstStyle/>
          <a:p>
            <a:r>
              <a:rPr lang="en-US" sz="4000" dirty="0" smtClean="0">
                <a:latin typeface="Arial"/>
                <a:cs typeface="Arial"/>
              </a:rPr>
              <a:t>√ </a:t>
            </a:r>
            <a:r>
              <a:rPr lang="en-US" sz="4000" dirty="0" smtClean="0">
                <a:latin typeface="Arial Black" pitchFamily="34" charset="0"/>
              </a:rPr>
              <a:t>QUALITY ASSURED</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8" name="Picture 4" descr="Αποτέλεσμα εικόνας για demonstration on board clipart">
            <a:hlinkClick r:id="rId3"/>
          </p:cNvPr>
          <p:cNvPicPr>
            <a:picLocks noChangeAspect="1" noChangeArrowheads="1"/>
          </p:cNvPicPr>
          <p:nvPr/>
        </p:nvPicPr>
        <p:blipFill>
          <a:blip r:embed="rId4" cstate="print"/>
          <a:srcRect/>
          <a:stretch>
            <a:fillRect/>
          </a:stretch>
        </p:blipFill>
        <p:spPr bwMode="auto">
          <a:xfrm rot="10800000">
            <a:off x="5715000" y="-2"/>
            <a:ext cx="3429000" cy="4096321"/>
          </a:xfrm>
          <a:prstGeom prst="rect">
            <a:avLst/>
          </a:prstGeom>
          <a:noFill/>
        </p:spPr>
      </p:pic>
      <p:pic>
        <p:nvPicPr>
          <p:cNvPr id="5" name="Picture 4" descr="Αποτέλεσμα εικόνας για demonstration on board clipart">
            <a:hlinkClick r:id="rId3"/>
          </p:cNvPr>
          <p:cNvPicPr>
            <a:picLocks noChangeAspect="1" noChangeArrowheads="1"/>
          </p:cNvPicPr>
          <p:nvPr/>
        </p:nvPicPr>
        <p:blipFill>
          <a:blip r:embed="rId4" cstate="print"/>
          <a:srcRect/>
          <a:stretch>
            <a:fillRect/>
          </a:stretch>
        </p:blipFill>
        <p:spPr bwMode="auto">
          <a:xfrm rot="10800000" flipH="1">
            <a:off x="0" y="0"/>
            <a:ext cx="3361489" cy="3886200"/>
          </a:xfrm>
          <a:prstGeom prst="rect">
            <a:avLst/>
          </a:prstGeom>
          <a:noFill/>
        </p:spPr>
      </p:pic>
      <p:sp>
        <p:nvSpPr>
          <p:cNvPr id="3" name="TextBox 2"/>
          <p:cNvSpPr txBox="1"/>
          <p:nvPr/>
        </p:nvSpPr>
        <p:spPr>
          <a:xfrm>
            <a:off x="1447800" y="457200"/>
            <a:ext cx="5943600" cy="6001643"/>
          </a:xfrm>
          <a:prstGeom prst="rect">
            <a:avLst/>
          </a:prstGeom>
          <a:noFill/>
        </p:spPr>
        <p:txBody>
          <a:bodyPr wrap="square" rtlCol="0">
            <a:spAutoFit/>
          </a:bodyPr>
          <a:lstStyle/>
          <a:p>
            <a:pPr algn="ctr">
              <a:buFont typeface="Wingdings" pitchFamily="2" charset="2"/>
              <a:buChar char="ü"/>
            </a:pPr>
            <a:r>
              <a:rPr lang="en-US" sz="4800" dirty="0" smtClean="0">
                <a:latin typeface="Arial Black" pitchFamily="34" charset="0"/>
              </a:rPr>
              <a:t> Accessibility </a:t>
            </a:r>
          </a:p>
          <a:p>
            <a:pPr algn="ctr"/>
            <a:r>
              <a:rPr lang="en-US" sz="4800" dirty="0" smtClean="0">
                <a:latin typeface="Arial Black" pitchFamily="34" charset="0"/>
              </a:rPr>
              <a:t>    standards </a:t>
            </a:r>
          </a:p>
          <a:p>
            <a:pPr algn="ctr">
              <a:buFont typeface="Wingdings" pitchFamily="2" charset="2"/>
              <a:buChar char="ü"/>
            </a:pPr>
            <a:endParaRPr lang="en-US" sz="4800" dirty="0" smtClean="0">
              <a:latin typeface="Arial Black" pitchFamily="34" charset="0"/>
            </a:endParaRPr>
          </a:p>
          <a:p>
            <a:pPr algn="ctr">
              <a:buFont typeface="Wingdings" pitchFamily="2" charset="2"/>
              <a:buChar char="ü"/>
            </a:pPr>
            <a:r>
              <a:rPr lang="en-US" sz="4800" dirty="0" smtClean="0">
                <a:latin typeface="Arial Black" pitchFamily="34" charset="0"/>
              </a:rPr>
              <a:t> Update </a:t>
            </a:r>
          </a:p>
          <a:p>
            <a:pPr algn="ctr"/>
            <a:r>
              <a:rPr lang="en-US" sz="4800" dirty="0" smtClean="0">
                <a:latin typeface="Arial Black" pitchFamily="34" charset="0"/>
              </a:rPr>
              <a:t>    standards</a:t>
            </a:r>
          </a:p>
          <a:p>
            <a:pPr algn="ctr">
              <a:buFont typeface="Wingdings" pitchFamily="2" charset="2"/>
              <a:buChar char="ü"/>
            </a:pPr>
            <a:endParaRPr lang="en-US" sz="4800" dirty="0" smtClean="0">
              <a:latin typeface="Arial Black" pitchFamily="34" charset="0"/>
            </a:endParaRPr>
          </a:p>
          <a:p>
            <a:pPr algn="ctr">
              <a:buFont typeface="Wingdings" pitchFamily="2" charset="2"/>
              <a:buChar char="ü"/>
            </a:pPr>
            <a:r>
              <a:rPr lang="en-US" sz="4800" dirty="0" smtClean="0">
                <a:latin typeface="Arial Black" pitchFamily="34" charset="0"/>
              </a:rPr>
              <a:t> User support </a:t>
            </a:r>
          </a:p>
          <a:p>
            <a:pPr algn="ctr"/>
            <a:r>
              <a:rPr lang="en-US" sz="4800" dirty="0" smtClean="0">
                <a:latin typeface="Arial Black" pitchFamily="34" charset="0"/>
              </a:rPr>
              <a:t>   standards</a:t>
            </a:r>
            <a:endParaRPr lang="en-US" sz="4800" dirty="0">
              <a:latin typeface="Arial Black"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Αποτέλεσμα εικόνας για policy clipart">
            <a:hlinkClick r:id="rId3"/>
          </p:cNvPr>
          <p:cNvPicPr>
            <a:picLocks noChangeAspect="1" noChangeArrowheads="1"/>
          </p:cNvPicPr>
          <p:nvPr/>
        </p:nvPicPr>
        <p:blipFill>
          <a:blip r:embed="rId4" cstate="print"/>
          <a:srcRect l="2586" t="9922" b="7614"/>
          <a:stretch>
            <a:fillRect/>
          </a:stretch>
        </p:blipFill>
        <p:spPr bwMode="auto">
          <a:xfrm>
            <a:off x="-78921" y="0"/>
            <a:ext cx="9222921" cy="6858000"/>
          </a:xfrm>
          <a:prstGeom prst="rect">
            <a:avLst/>
          </a:prstGeom>
          <a:noFill/>
        </p:spPr>
      </p:pic>
      <p:pic>
        <p:nvPicPr>
          <p:cNvPr id="68612" name="Picture 4" descr="Σχετική εικόνα">
            <a:hlinkClick r:id="rId5"/>
          </p:cNvPr>
          <p:cNvPicPr>
            <a:picLocks noChangeAspect="1" noChangeArrowheads="1"/>
          </p:cNvPicPr>
          <p:nvPr/>
        </p:nvPicPr>
        <p:blipFill>
          <a:blip r:embed="rId6" cstate="print"/>
          <a:srcRect l="5174" t="7044" r="5431" b="10782"/>
          <a:stretch>
            <a:fillRect/>
          </a:stretch>
        </p:blipFill>
        <p:spPr bwMode="auto">
          <a:xfrm rot="1397058">
            <a:off x="5175293" y="3179484"/>
            <a:ext cx="3198754" cy="294037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Αποτέλεσμα εικόνας για policy clipart">
            <a:hlinkClick r:id="rId3"/>
          </p:cNvPr>
          <p:cNvPicPr>
            <a:picLocks noChangeAspect="1" noChangeArrowheads="1"/>
          </p:cNvPicPr>
          <p:nvPr/>
        </p:nvPicPr>
        <p:blipFill>
          <a:blip r:embed="rId4" cstate="print"/>
          <a:srcRect t="8421" b="24211"/>
          <a:stretch>
            <a:fillRect/>
          </a:stretch>
        </p:blipFill>
        <p:spPr bwMode="auto">
          <a:xfrm>
            <a:off x="304800" y="18288"/>
            <a:ext cx="8458200" cy="1658112"/>
          </a:xfrm>
          <a:prstGeom prst="rect">
            <a:avLst/>
          </a:prstGeom>
          <a:noFill/>
        </p:spPr>
      </p:pic>
      <p:sp>
        <p:nvSpPr>
          <p:cNvPr id="3" name="TextBox 2"/>
          <p:cNvSpPr txBox="1"/>
          <p:nvPr/>
        </p:nvSpPr>
        <p:spPr>
          <a:xfrm>
            <a:off x="171450" y="1828800"/>
            <a:ext cx="4419600" cy="4154984"/>
          </a:xfrm>
          <a:prstGeom prst="rect">
            <a:avLst/>
          </a:prstGeom>
          <a:solidFill>
            <a:schemeClr val="accent4">
              <a:lumMod val="20000"/>
              <a:lumOff val="80000"/>
            </a:schemeClr>
          </a:solidFill>
        </p:spPr>
        <p:txBody>
          <a:bodyPr wrap="square" rtlCol="0">
            <a:spAutoFit/>
          </a:bodyPr>
          <a:lstStyle/>
          <a:p>
            <a:r>
              <a:rPr lang="en-US" sz="4400" dirty="0" smtClean="0">
                <a:latin typeface="Arial Black" pitchFamily="34" charset="0"/>
              </a:rPr>
              <a:t>Quality standards </a:t>
            </a:r>
          </a:p>
          <a:p>
            <a:endParaRPr lang="en-US" sz="4400" dirty="0" smtClean="0">
              <a:latin typeface="Arial Black" pitchFamily="34" charset="0"/>
            </a:endParaRPr>
          </a:p>
          <a:p>
            <a:r>
              <a:rPr lang="en-US" sz="4400" dirty="0" smtClean="0">
                <a:latin typeface="Arial Black" pitchFamily="34" charset="0"/>
              </a:rPr>
              <a:t>Incentives</a:t>
            </a:r>
          </a:p>
          <a:p>
            <a:endParaRPr lang="en-US" sz="4400" dirty="0" smtClean="0">
              <a:latin typeface="Arial Black" pitchFamily="34" charset="0"/>
            </a:endParaRPr>
          </a:p>
          <a:p>
            <a:r>
              <a:rPr lang="en-US" sz="4400" dirty="0" smtClean="0">
                <a:latin typeface="Arial Black" pitchFamily="34" charset="0"/>
              </a:rPr>
              <a:t>Disincentives </a:t>
            </a:r>
            <a:endParaRPr lang="en-US" sz="4400" dirty="0">
              <a:latin typeface="Arial Black" pitchFamily="34" charset="0"/>
            </a:endParaRPr>
          </a:p>
        </p:txBody>
      </p:sp>
      <p:sp>
        <p:nvSpPr>
          <p:cNvPr id="4" name="TextBox 3"/>
          <p:cNvSpPr txBox="1"/>
          <p:nvPr/>
        </p:nvSpPr>
        <p:spPr>
          <a:xfrm>
            <a:off x="4933950" y="1828800"/>
            <a:ext cx="3962400" cy="4191000"/>
          </a:xfrm>
          <a:prstGeom prst="rect">
            <a:avLst/>
          </a:prstGeom>
          <a:solidFill>
            <a:schemeClr val="accent5">
              <a:lumMod val="20000"/>
              <a:lumOff val="80000"/>
            </a:schemeClr>
          </a:solidFill>
        </p:spPr>
        <p:txBody>
          <a:bodyPr wrap="square" rtlCol="0">
            <a:spAutoFit/>
          </a:bodyPr>
          <a:lstStyle/>
          <a:p>
            <a:r>
              <a:rPr lang="en-US" sz="4400" dirty="0" smtClean="0">
                <a:latin typeface="Arial Black" pitchFamily="34" charset="0"/>
              </a:rPr>
              <a:t>Wider </a:t>
            </a:r>
          </a:p>
          <a:p>
            <a:endParaRPr lang="en-US" sz="4400" dirty="0" smtClean="0">
              <a:latin typeface="Arial Black" pitchFamily="34" charset="0"/>
            </a:endParaRPr>
          </a:p>
          <a:p>
            <a:r>
              <a:rPr lang="en-US" sz="4400" dirty="0" smtClean="0">
                <a:latin typeface="Arial Black" pitchFamily="34" charset="0"/>
              </a:rPr>
              <a:t>Continuous </a:t>
            </a:r>
          </a:p>
          <a:p>
            <a:endParaRPr lang="en-US" sz="4400" dirty="0" smtClean="0">
              <a:latin typeface="Arial Black" pitchFamily="34" charset="0"/>
            </a:endParaRPr>
          </a:p>
          <a:p>
            <a:r>
              <a:rPr lang="en-US" sz="4400" dirty="0" smtClean="0">
                <a:latin typeface="Arial Black" pitchFamily="34" charset="0"/>
              </a:rPr>
              <a:t>Universal</a:t>
            </a:r>
          </a:p>
          <a:p>
            <a:endParaRPr lang="en-US" sz="3600" dirty="0">
              <a:latin typeface="Arial Black" pitchFamily="34" charset="0"/>
            </a:endParaRPr>
          </a:p>
        </p:txBody>
      </p:sp>
      <p:sp>
        <p:nvSpPr>
          <p:cNvPr id="5" name="TextBox 4"/>
          <p:cNvSpPr txBox="1"/>
          <p:nvPr/>
        </p:nvSpPr>
        <p:spPr>
          <a:xfrm>
            <a:off x="0" y="6211669"/>
            <a:ext cx="9144000" cy="707886"/>
          </a:xfrm>
          <a:prstGeom prst="rect">
            <a:avLst/>
          </a:prstGeom>
          <a:solidFill>
            <a:srgbClr val="FFFF00"/>
          </a:solidFill>
        </p:spPr>
        <p:txBody>
          <a:bodyPr wrap="square" rtlCol="0">
            <a:spAutoFit/>
          </a:bodyPr>
          <a:lstStyle/>
          <a:p>
            <a:pPr algn="ctr"/>
            <a:r>
              <a:rPr lang="en-US" sz="4000" dirty="0" smtClean="0">
                <a:latin typeface="Arial Black" pitchFamily="34" charset="0"/>
              </a:rPr>
              <a:t>Based on research and views </a:t>
            </a:r>
            <a:endParaRPr lang="en-US" sz="4000" dirty="0">
              <a:latin typeface="Arial Black"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C:\Users\User\Desktop\Untitled1.jpg"/>
          <p:cNvPicPr>
            <a:picLocks noChangeAspect="1" noChangeArrowheads="1"/>
          </p:cNvPicPr>
          <p:nvPr/>
        </p:nvPicPr>
        <p:blipFill>
          <a:blip r:embed="rId3" cstate="print"/>
          <a:srcRect b="13208"/>
          <a:stretch>
            <a:fillRect/>
          </a:stretch>
        </p:blipFill>
        <p:spPr bwMode="auto">
          <a:xfrm>
            <a:off x="0" y="685800"/>
            <a:ext cx="9144000" cy="4953000"/>
          </a:xfrm>
          <a:prstGeom prst="rect">
            <a:avLst/>
          </a:prstGeom>
          <a:noFill/>
        </p:spPr>
      </p:pic>
      <p:sp>
        <p:nvSpPr>
          <p:cNvPr id="3" name="TextBox 2"/>
          <p:cNvSpPr txBox="1"/>
          <p:nvPr/>
        </p:nvSpPr>
        <p:spPr>
          <a:xfrm>
            <a:off x="0" y="0"/>
            <a:ext cx="9144000" cy="769441"/>
          </a:xfrm>
          <a:prstGeom prst="rect">
            <a:avLst/>
          </a:prstGeom>
          <a:solidFill>
            <a:srgbClr val="FFFF00"/>
          </a:solidFill>
        </p:spPr>
        <p:txBody>
          <a:bodyPr wrap="square" rtlCol="0">
            <a:spAutoFit/>
          </a:bodyPr>
          <a:lstStyle/>
          <a:p>
            <a:pPr algn="ctr"/>
            <a:r>
              <a:rPr lang="en-US" sz="4400" dirty="0" smtClean="0">
                <a:latin typeface="Arial Black" pitchFamily="34" charset="0"/>
              </a:rPr>
              <a:t>Social awareness</a:t>
            </a:r>
            <a:endParaRPr lang="en-US" sz="4400" dirty="0">
              <a:latin typeface="Arial Black" pitchFamily="34" charset="0"/>
            </a:endParaRPr>
          </a:p>
        </p:txBody>
      </p:sp>
      <p:sp>
        <p:nvSpPr>
          <p:cNvPr id="4" name="TextBox 3"/>
          <p:cNvSpPr txBox="1"/>
          <p:nvPr/>
        </p:nvSpPr>
        <p:spPr>
          <a:xfrm>
            <a:off x="0" y="5580727"/>
            <a:ext cx="9144000" cy="1277273"/>
          </a:xfrm>
          <a:prstGeom prst="rect">
            <a:avLst/>
          </a:prstGeom>
          <a:solidFill>
            <a:schemeClr val="bg1"/>
          </a:solidFill>
        </p:spPr>
        <p:txBody>
          <a:bodyPr wrap="square" rtlCol="0">
            <a:spAutoFit/>
          </a:bodyPr>
          <a:lstStyle/>
          <a:p>
            <a:r>
              <a:rPr lang="en-US" sz="4000" dirty="0" smtClean="0">
                <a:latin typeface="Arial Black" pitchFamily="34" charset="0"/>
              </a:rPr>
              <a:t>“</a:t>
            </a:r>
            <a:r>
              <a:rPr lang="en-US" sz="3700" dirty="0" smtClean="0">
                <a:latin typeface="Arial Black" pitchFamily="34" charset="0"/>
              </a:rPr>
              <a:t>We’ve had complaints about your sensory garden for the blind”</a:t>
            </a:r>
            <a:endParaRPr lang="en-US" sz="3700" dirty="0">
              <a:latin typeface="Arial Black"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Αποτέλεσμα εικόνας για digital environment">
            <a:hlinkClick r:id="rId3"/>
          </p:cNvPr>
          <p:cNvPicPr>
            <a:picLocks noChangeAspect="1" noChangeArrowheads="1"/>
          </p:cNvPicPr>
          <p:nvPr/>
        </p:nvPicPr>
        <p:blipFill>
          <a:blip r:embed="rId4" cstate="print"/>
          <a:srcRect b="18056"/>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Αποτέλεσμα εικόνας για disability does not mean inability">
            <a:hlinkClick r:id="rId3"/>
          </p:cNvPr>
          <p:cNvPicPr>
            <a:picLocks noChangeAspect="1" noChangeArrowheads="1"/>
          </p:cNvPicPr>
          <p:nvPr/>
        </p:nvPicPr>
        <p:blipFill>
          <a:blip r:embed="rId4" cstate="print"/>
          <a:srcRect/>
          <a:stretch>
            <a:fillRect/>
          </a:stretch>
        </p:blipFill>
        <p:spPr bwMode="auto">
          <a:xfrm>
            <a:off x="0" y="0"/>
            <a:ext cx="9144000" cy="5257800"/>
          </a:xfrm>
          <a:prstGeom prst="rect">
            <a:avLst/>
          </a:prstGeom>
          <a:noFill/>
        </p:spPr>
      </p:pic>
      <p:sp>
        <p:nvSpPr>
          <p:cNvPr id="5" name="TextBox 4"/>
          <p:cNvSpPr txBox="1"/>
          <p:nvPr/>
        </p:nvSpPr>
        <p:spPr>
          <a:xfrm>
            <a:off x="0" y="5257800"/>
            <a:ext cx="9144000" cy="1569660"/>
          </a:xfrm>
          <a:prstGeom prst="rect">
            <a:avLst/>
          </a:prstGeom>
          <a:solidFill>
            <a:srgbClr val="FFFF00"/>
          </a:solidFill>
        </p:spPr>
        <p:txBody>
          <a:bodyPr wrap="square" rtlCol="0">
            <a:spAutoFit/>
          </a:bodyPr>
          <a:lstStyle/>
          <a:p>
            <a:pPr algn="ctr"/>
            <a:r>
              <a:rPr lang="en-US" sz="4800" dirty="0" smtClean="0">
                <a:latin typeface="Arial Black" pitchFamily="34" charset="0"/>
              </a:rPr>
              <a:t>The only disability in life is a bad attitude</a:t>
            </a:r>
            <a:endParaRPr lang="en-US" sz="4800" dirty="0">
              <a:latin typeface="Arial Black"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60" name="Picture 4" descr="Αποτέλεσμα εικόνας για mainstreaming cliparts">
            <a:hlinkClick r:id="rId3"/>
          </p:cNvPr>
          <p:cNvPicPr>
            <a:picLocks noChangeAspect="1" noChangeArrowheads="1"/>
          </p:cNvPicPr>
          <p:nvPr/>
        </p:nvPicPr>
        <p:blipFill>
          <a:blip r:embed="rId4" cstate="print"/>
          <a:srcRect l="9639" r="12048"/>
          <a:stretch>
            <a:fillRect/>
          </a:stretch>
        </p:blipFill>
        <p:spPr bwMode="auto">
          <a:xfrm>
            <a:off x="0" y="2152649"/>
            <a:ext cx="4953000" cy="4705351"/>
          </a:xfrm>
          <a:prstGeom prst="rect">
            <a:avLst/>
          </a:prstGeom>
          <a:noFill/>
        </p:spPr>
      </p:pic>
      <p:sp>
        <p:nvSpPr>
          <p:cNvPr id="3" name="Oval 2"/>
          <p:cNvSpPr/>
          <p:nvPr/>
        </p:nvSpPr>
        <p:spPr>
          <a:xfrm>
            <a:off x="3505200" y="0"/>
            <a:ext cx="5181600" cy="51054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3848100" y="1295400"/>
            <a:ext cx="4419600" cy="2308324"/>
          </a:xfrm>
          <a:prstGeom prst="rect">
            <a:avLst/>
          </a:prstGeom>
          <a:solidFill>
            <a:srgbClr val="FFFF00"/>
          </a:solidFill>
        </p:spPr>
        <p:txBody>
          <a:bodyPr wrap="square" rtlCol="0">
            <a:spAutoFit/>
          </a:bodyPr>
          <a:lstStyle/>
          <a:p>
            <a:pPr algn="ctr"/>
            <a:r>
              <a:rPr lang="en-US" sz="4800" dirty="0" smtClean="0">
                <a:latin typeface="Arial Black" pitchFamily="34" charset="0"/>
              </a:rPr>
              <a:t>Mainstream </a:t>
            </a:r>
          </a:p>
          <a:p>
            <a:pPr algn="ctr"/>
            <a:r>
              <a:rPr lang="en-US" sz="4800" dirty="0" smtClean="0">
                <a:latin typeface="Arial Black" pitchFamily="34" charset="0"/>
              </a:rPr>
              <a:t>Disability -</a:t>
            </a:r>
          </a:p>
          <a:p>
            <a:pPr algn="ctr"/>
            <a:r>
              <a:rPr lang="en-US" sz="4800" dirty="0" smtClean="0">
                <a:latin typeface="Arial Black" pitchFamily="34" charset="0"/>
              </a:rPr>
              <a:t>Vulnerability </a:t>
            </a:r>
            <a:endParaRPr lang="en-US" sz="4800" dirty="0">
              <a:latin typeface="Arial Black"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Αποτέλεσμα εικόνας για laugh cliparts">
            <a:hlinkClick r:id="rId3"/>
          </p:cNvPr>
          <p:cNvPicPr>
            <a:picLocks noChangeAspect="1" noChangeArrowheads="1"/>
          </p:cNvPicPr>
          <p:nvPr/>
        </p:nvPicPr>
        <p:blipFill>
          <a:blip r:embed="rId4" cstate="print"/>
          <a:srcRect/>
          <a:stretch>
            <a:fillRect/>
          </a:stretch>
        </p:blipFill>
        <p:spPr bwMode="auto">
          <a:xfrm rot="748237">
            <a:off x="2438400" y="1015948"/>
            <a:ext cx="4038600" cy="4186958"/>
          </a:xfrm>
          <a:prstGeom prst="rect">
            <a:avLst/>
          </a:prstGeom>
          <a:noFill/>
        </p:spPr>
      </p:pic>
      <p:sp>
        <p:nvSpPr>
          <p:cNvPr id="3" name="TextBox 2"/>
          <p:cNvSpPr txBox="1"/>
          <p:nvPr/>
        </p:nvSpPr>
        <p:spPr>
          <a:xfrm>
            <a:off x="0" y="0"/>
            <a:ext cx="9144000" cy="1569660"/>
          </a:xfrm>
          <a:prstGeom prst="rect">
            <a:avLst/>
          </a:prstGeom>
          <a:noFill/>
        </p:spPr>
        <p:txBody>
          <a:bodyPr wrap="square" rtlCol="0">
            <a:spAutoFit/>
          </a:bodyPr>
          <a:lstStyle/>
          <a:p>
            <a:r>
              <a:rPr lang="en-US" sz="3200" dirty="0" smtClean="0">
                <a:latin typeface="Arial Black" pitchFamily="34" charset="0"/>
              </a:rPr>
              <a:t>Social networks should primarily serve people with social disabilities…</a:t>
            </a:r>
          </a:p>
          <a:p>
            <a:endParaRPr lang="en-US" sz="3200" dirty="0" smtClean="0">
              <a:latin typeface="Arial Black" pitchFamily="34" charset="0"/>
            </a:endParaRPr>
          </a:p>
        </p:txBody>
      </p:sp>
      <p:sp>
        <p:nvSpPr>
          <p:cNvPr id="4" name="Rectangle 3"/>
          <p:cNvSpPr/>
          <p:nvPr/>
        </p:nvSpPr>
        <p:spPr>
          <a:xfrm>
            <a:off x="0" y="5288340"/>
            <a:ext cx="9144000" cy="1569660"/>
          </a:xfrm>
          <a:prstGeom prst="rect">
            <a:avLst/>
          </a:prstGeom>
        </p:spPr>
        <p:txBody>
          <a:bodyPr wrap="square">
            <a:spAutoFit/>
          </a:bodyPr>
          <a:lstStyle/>
          <a:p>
            <a:r>
              <a:rPr lang="en-US" sz="3200" dirty="0" smtClean="0">
                <a:latin typeface="Arial Black" pitchFamily="34" charset="0"/>
              </a:rPr>
              <a:t>…finally social networks have turned everyone to socially disabled so there is no problem now.</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windows\TEMP\~AUT0065.bmp"/>
          <p:cNvPicPr/>
          <p:nvPr/>
        </p:nvPicPr>
        <p:blipFill>
          <a:blip r:embed="rId3" cstate="print"/>
          <a:srcRect/>
          <a:stretch>
            <a:fillRect/>
          </a:stretch>
        </p:blipFill>
        <p:spPr bwMode="auto">
          <a:xfrm>
            <a:off x="0" y="0"/>
            <a:ext cx="9143999"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Αποτέλεσμα εικόνας για digital environment">
            <a:hlinkClick r:id="rId3"/>
          </p:cNvPr>
          <p:cNvPicPr>
            <a:picLocks noChangeAspect="1" noChangeArrowheads="1"/>
          </p:cNvPicPr>
          <p:nvPr/>
        </p:nvPicPr>
        <p:blipFill>
          <a:blip r:embed="rId4" cstate="print"/>
          <a:srcRect/>
          <a:stretch>
            <a:fillRect/>
          </a:stretch>
        </p:blipFill>
        <p:spPr bwMode="auto">
          <a:xfrm>
            <a:off x="0" y="0"/>
            <a:ext cx="9144000" cy="4343400"/>
          </a:xfrm>
          <a:prstGeom prst="rect">
            <a:avLst/>
          </a:prstGeom>
          <a:noFill/>
        </p:spPr>
      </p:pic>
      <p:sp>
        <p:nvSpPr>
          <p:cNvPr id="3" name="TextBox 2"/>
          <p:cNvSpPr txBox="1"/>
          <p:nvPr/>
        </p:nvSpPr>
        <p:spPr>
          <a:xfrm>
            <a:off x="0" y="4303455"/>
            <a:ext cx="9144000" cy="2062103"/>
          </a:xfrm>
          <a:prstGeom prst="rect">
            <a:avLst/>
          </a:prstGeom>
          <a:noFill/>
        </p:spPr>
        <p:txBody>
          <a:bodyPr wrap="square" rtlCol="0">
            <a:spAutoFit/>
          </a:bodyPr>
          <a:lstStyle/>
          <a:p>
            <a:r>
              <a:rPr lang="en-US" sz="3200" dirty="0" smtClean="0">
                <a:latin typeface="Arial Black" pitchFamily="34" charset="0"/>
              </a:rPr>
              <a:t>Digital literacy, digital communication, digital participation, digital inclusion…</a:t>
            </a:r>
          </a:p>
          <a:p>
            <a:endParaRPr lang="en-US" sz="3200" dirty="0" smtClean="0">
              <a:latin typeface="Arial Black" pitchFamily="34" charset="0"/>
            </a:endParaRPr>
          </a:p>
          <a:p>
            <a:r>
              <a:rPr lang="en-US" sz="3200" dirty="0" smtClean="0">
                <a:latin typeface="Arial Black" pitchFamily="34" charset="0"/>
              </a:rPr>
              <a:t>So human rights are going digital? </a:t>
            </a:r>
            <a:endParaRPr lang="en-US" sz="3200" dirty="0">
              <a:latin typeface="Arial Black"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1200329"/>
          </a:xfrm>
          <a:prstGeom prst="rect">
            <a:avLst/>
          </a:prstGeom>
          <a:solidFill>
            <a:srgbClr val="FFFF00"/>
          </a:solidFill>
        </p:spPr>
        <p:txBody>
          <a:bodyPr wrap="square" rtlCol="0">
            <a:spAutoFit/>
          </a:bodyPr>
          <a:lstStyle/>
          <a:p>
            <a:r>
              <a:rPr lang="en-US" sz="3600" dirty="0" smtClean="0">
                <a:latin typeface="Arial Black" pitchFamily="34" charset="0"/>
              </a:rPr>
              <a:t>Is digital environment important to a person with visual disability?</a:t>
            </a:r>
            <a:endParaRPr lang="en-US" sz="3600" dirty="0">
              <a:latin typeface="Arial Black" pitchFamily="34" charset="0"/>
            </a:endParaRPr>
          </a:p>
        </p:txBody>
      </p:sp>
      <p:pic>
        <p:nvPicPr>
          <p:cNvPr id="1026" name="Picture 2" descr="Σχετική εικόνα">
            <a:hlinkClick r:id="rId3"/>
          </p:cNvPr>
          <p:cNvPicPr>
            <a:picLocks noChangeAspect="1" noChangeArrowheads="1"/>
          </p:cNvPicPr>
          <p:nvPr/>
        </p:nvPicPr>
        <p:blipFill>
          <a:blip r:embed="rId4" cstate="print"/>
          <a:srcRect/>
          <a:stretch>
            <a:fillRect/>
          </a:stretch>
        </p:blipFill>
        <p:spPr bwMode="auto">
          <a:xfrm>
            <a:off x="4724400" y="2438401"/>
            <a:ext cx="3846064" cy="4419600"/>
          </a:xfrm>
          <a:prstGeom prst="rect">
            <a:avLst/>
          </a:prstGeom>
          <a:noFill/>
        </p:spPr>
      </p:pic>
      <p:sp>
        <p:nvSpPr>
          <p:cNvPr id="5" name="Rectangular Callout 4"/>
          <p:cNvSpPr/>
          <p:nvPr/>
        </p:nvSpPr>
        <p:spPr>
          <a:xfrm>
            <a:off x="1447800" y="1828800"/>
            <a:ext cx="3733800" cy="1676400"/>
          </a:xfrm>
          <a:prstGeom prst="wedgeRectCallout">
            <a:avLst>
              <a:gd name="adj1" fmla="val 45494"/>
              <a:gd name="adj2" fmla="val 102273"/>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800" dirty="0" smtClean="0">
                <a:solidFill>
                  <a:schemeClr val="tx1"/>
                </a:solidFill>
                <a:latin typeface="Arial Black" pitchFamily="34" charset="0"/>
              </a:rPr>
              <a:t>Extremely important</a:t>
            </a:r>
            <a:endParaRPr lang="en-US" sz="4800"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Σχετική εικόνα">
            <a:hlinkClick r:id="rId3"/>
          </p:cNvPr>
          <p:cNvPicPr>
            <a:picLocks noChangeAspect="1" noChangeArrowheads="1"/>
          </p:cNvPicPr>
          <p:nvPr/>
        </p:nvPicPr>
        <p:blipFill>
          <a:blip r:embed="rId4" cstate="print"/>
          <a:srcRect/>
          <a:stretch>
            <a:fillRect/>
          </a:stretch>
        </p:blipFill>
        <p:spPr bwMode="auto">
          <a:xfrm>
            <a:off x="0" y="0"/>
            <a:ext cx="9144000" cy="6019800"/>
          </a:xfrm>
          <a:prstGeom prst="rect">
            <a:avLst/>
          </a:prstGeom>
          <a:noFill/>
        </p:spPr>
      </p:pic>
      <p:sp>
        <p:nvSpPr>
          <p:cNvPr id="3" name="TextBox 2"/>
          <p:cNvSpPr txBox="1"/>
          <p:nvPr/>
        </p:nvSpPr>
        <p:spPr>
          <a:xfrm>
            <a:off x="0" y="6019800"/>
            <a:ext cx="9144000" cy="1446550"/>
          </a:xfrm>
          <a:prstGeom prst="rect">
            <a:avLst/>
          </a:prstGeom>
          <a:solidFill>
            <a:srgbClr val="FFFF00"/>
          </a:solidFill>
        </p:spPr>
        <p:txBody>
          <a:bodyPr wrap="square" rtlCol="0">
            <a:spAutoFit/>
          </a:bodyPr>
          <a:lstStyle/>
          <a:p>
            <a:pPr algn="ctr"/>
            <a:r>
              <a:rPr lang="en-US" sz="4400" dirty="0" smtClean="0">
                <a:latin typeface="Arial Black" pitchFamily="34" charset="0"/>
              </a:rPr>
              <a:t>“Every single day </a:t>
            </a:r>
            <a:r>
              <a:rPr lang="el-GR" sz="4400" dirty="0" smtClean="0">
                <a:latin typeface="Arial Black" pitchFamily="34" charset="0"/>
              </a:rPr>
              <a:t>Ι</a:t>
            </a:r>
            <a:r>
              <a:rPr lang="en-US" sz="4400" dirty="0" smtClean="0">
                <a:latin typeface="Arial Black" pitchFamily="34" charset="0"/>
              </a:rPr>
              <a:t> redefine my world”</a:t>
            </a:r>
            <a:endParaRPr lang="en-US" sz="4400" dirty="0">
              <a:latin typeface="Arial Black"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1323439"/>
          </a:xfrm>
          <a:prstGeom prst="rect">
            <a:avLst/>
          </a:prstGeom>
          <a:solidFill>
            <a:srgbClr val="FFFF00"/>
          </a:solidFill>
        </p:spPr>
        <p:txBody>
          <a:bodyPr wrap="square">
            <a:spAutoFit/>
          </a:bodyPr>
          <a:lstStyle/>
          <a:p>
            <a:pPr algn="ctr"/>
            <a:r>
              <a:rPr lang="en-US" sz="4000" dirty="0" smtClean="0">
                <a:latin typeface="Arial Black" pitchFamily="34" charset="0"/>
              </a:rPr>
              <a:t>A digital environment gives me unlimited potentials</a:t>
            </a:r>
          </a:p>
        </p:txBody>
      </p:sp>
      <p:pic>
        <p:nvPicPr>
          <p:cNvPr id="5" name="Picture 2" descr="Σχετική εικόνα">
            <a:hlinkClick r:id="rId3"/>
          </p:cNvPr>
          <p:cNvPicPr>
            <a:picLocks noChangeAspect="1" noChangeArrowheads="1"/>
          </p:cNvPicPr>
          <p:nvPr/>
        </p:nvPicPr>
        <p:blipFill>
          <a:blip r:embed="rId4" cstate="print"/>
          <a:srcRect t="3840"/>
          <a:stretch>
            <a:fillRect/>
          </a:stretch>
        </p:blipFill>
        <p:spPr bwMode="auto">
          <a:xfrm>
            <a:off x="0" y="1295400"/>
            <a:ext cx="9144000" cy="55626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191000" y="2971800"/>
            <a:ext cx="4343400" cy="830997"/>
          </a:xfrm>
          <a:prstGeom prst="rect">
            <a:avLst/>
          </a:prstGeom>
          <a:solidFill>
            <a:srgbClr val="FFC000"/>
          </a:solidFill>
        </p:spPr>
        <p:txBody>
          <a:bodyPr wrap="square" rtlCol="0">
            <a:spAutoFit/>
          </a:bodyPr>
          <a:lstStyle/>
          <a:p>
            <a:pPr>
              <a:buFont typeface="Wingdings" pitchFamily="2" charset="2"/>
              <a:buChar char="q"/>
            </a:pPr>
            <a:r>
              <a:rPr lang="en-US" sz="4400" dirty="0" smtClean="0">
                <a:latin typeface="Arial Black" pitchFamily="34" charset="0"/>
              </a:rPr>
              <a:t> </a:t>
            </a:r>
            <a:r>
              <a:rPr lang="en-US" sz="4800" dirty="0" smtClean="0">
                <a:latin typeface="Arial Black" pitchFamily="34" charset="0"/>
              </a:rPr>
              <a:t>Developer</a:t>
            </a:r>
            <a:endParaRPr lang="en-US" sz="4400" dirty="0" smtClean="0">
              <a:latin typeface="Arial Black" pitchFamily="34" charset="0"/>
            </a:endParaRPr>
          </a:p>
        </p:txBody>
      </p:sp>
      <p:sp>
        <p:nvSpPr>
          <p:cNvPr id="6" name="Rectangle 5"/>
          <p:cNvSpPr/>
          <p:nvPr/>
        </p:nvSpPr>
        <p:spPr>
          <a:xfrm>
            <a:off x="4191000" y="1524000"/>
            <a:ext cx="4267200" cy="830997"/>
          </a:xfrm>
          <a:prstGeom prst="rect">
            <a:avLst/>
          </a:prstGeom>
          <a:solidFill>
            <a:srgbClr val="92D050"/>
          </a:solidFill>
        </p:spPr>
        <p:txBody>
          <a:bodyPr wrap="square">
            <a:spAutoFit/>
          </a:bodyPr>
          <a:lstStyle/>
          <a:p>
            <a:pPr>
              <a:buFont typeface="Wingdings" pitchFamily="2" charset="2"/>
              <a:buChar char="q"/>
            </a:pPr>
            <a:r>
              <a:rPr lang="en-US" sz="4800" dirty="0" smtClean="0">
                <a:latin typeface="Arial Black" pitchFamily="34" charset="0"/>
              </a:rPr>
              <a:t>Person</a:t>
            </a:r>
          </a:p>
        </p:txBody>
      </p:sp>
      <p:sp>
        <p:nvSpPr>
          <p:cNvPr id="7" name="Rectangle 6"/>
          <p:cNvSpPr/>
          <p:nvPr/>
        </p:nvSpPr>
        <p:spPr>
          <a:xfrm>
            <a:off x="4191000" y="4572000"/>
            <a:ext cx="4267200" cy="1569660"/>
          </a:xfrm>
          <a:prstGeom prst="rect">
            <a:avLst/>
          </a:prstGeom>
          <a:solidFill>
            <a:schemeClr val="tx2">
              <a:lumMod val="20000"/>
              <a:lumOff val="80000"/>
            </a:schemeClr>
          </a:solidFill>
        </p:spPr>
        <p:txBody>
          <a:bodyPr wrap="square">
            <a:spAutoFit/>
          </a:bodyPr>
          <a:lstStyle/>
          <a:p>
            <a:pPr>
              <a:buFont typeface="Wingdings" pitchFamily="2" charset="2"/>
              <a:buChar char="q"/>
            </a:pPr>
            <a:r>
              <a:rPr lang="en-US" sz="4800" dirty="0" smtClean="0">
                <a:latin typeface="Arial Black" pitchFamily="34" charset="0"/>
              </a:rPr>
              <a:t>Quality </a:t>
            </a:r>
          </a:p>
          <a:p>
            <a:r>
              <a:rPr lang="en-US" sz="4800" dirty="0" smtClean="0">
                <a:latin typeface="Arial Black" pitchFamily="34" charset="0"/>
              </a:rPr>
              <a:t>   standards</a:t>
            </a:r>
          </a:p>
        </p:txBody>
      </p:sp>
      <p:sp>
        <p:nvSpPr>
          <p:cNvPr id="8" name="Rectangle 7"/>
          <p:cNvSpPr/>
          <p:nvPr/>
        </p:nvSpPr>
        <p:spPr>
          <a:xfrm>
            <a:off x="0" y="0"/>
            <a:ext cx="9144000" cy="830997"/>
          </a:xfrm>
          <a:prstGeom prst="rect">
            <a:avLst/>
          </a:prstGeom>
          <a:solidFill>
            <a:srgbClr val="FFFF00"/>
          </a:solidFill>
        </p:spPr>
        <p:txBody>
          <a:bodyPr wrap="square">
            <a:spAutoFit/>
          </a:bodyPr>
          <a:lstStyle/>
          <a:p>
            <a:r>
              <a:rPr lang="en-US" sz="4800" dirty="0" smtClean="0">
                <a:latin typeface="Arial Black" pitchFamily="34" charset="0"/>
              </a:rPr>
              <a:t>Depends…</a:t>
            </a:r>
          </a:p>
        </p:txBody>
      </p:sp>
      <p:pic>
        <p:nvPicPr>
          <p:cNvPr id="9" name="Picture 6" descr="Σχετική εικόνα">
            <a:hlinkClick r:id="rId3"/>
          </p:cNvPr>
          <p:cNvPicPr>
            <a:picLocks noChangeAspect="1" noChangeArrowheads="1"/>
          </p:cNvPicPr>
          <p:nvPr/>
        </p:nvPicPr>
        <p:blipFill>
          <a:blip r:embed="rId4" cstate="print"/>
          <a:srcRect r="13514"/>
          <a:stretch>
            <a:fillRect/>
          </a:stretch>
        </p:blipFill>
        <p:spPr bwMode="auto">
          <a:xfrm>
            <a:off x="-1" y="914400"/>
            <a:ext cx="4093779" cy="54864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830997"/>
          </a:xfrm>
          <a:prstGeom prst="rect">
            <a:avLst/>
          </a:prstGeom>
          <a:solidFill>
            <a:srgbClr val="FFFF00"/>
          </a:solidFill>
        </p:spPr>
        <p:txBody>
          <a:bodyPr wrap="square" rtlCol="0">
            <a:spAutoFit/>
          </a:bodyPr>
          <a:lstStyle/>
          <a:p>
            <a:r>
              <a:rPr lang="en-US" sz="4800" dirty="0" smtClean="0">
                <a:latin typeface="Arial Black" pitchFamily="34" charset="0"/>
              </a:rPr>
              <a:t>The person…</a:t>
            </a:r>
            <a:endParaRPr lang="en-US" sz="4800" dirty="0">
              <a:latin typeface="Arial Black" pitchFamily="34" charset="0"/>
            </a:endParaRPr>
          </a:p>
        </p:txBody>
      </p:sp>
      <p:pic>
        <p:nvPicPr>
          <p:cNvPr id="5" name="Picture 6" descr="Σχετική εικόνα">
            <a:hlinkClick r:id="rId3"/>
          </p:cNvPr>
          <p:cNvPicPr>
            <a:picLocks noChangeAspect="1" noChangeArrowheads="1"/>
          </p:cNvPicPr>
          <p:nvPr/>
        </p:nvPicPr>
        <p:blipFill>
          <a:blip r:embed="rId4" cstate="print"/>
          <a:srcRect/>
          <a:stretch>
            <a:fillRect/>
          </a:stretch>
        </p:blipFill>
        <p:spPr bwMode="auto">
          <a:xfrm>
            <a:off x="0" y="1143000"/>
            <a:ext cx="4800600" cy="5257800"/>
          </a:xfrm>
          <a:prstGeom prst="rect">
            <a:avLst/>
          </a:prstGeom>
          <a:noFill/>
        </p:spPr>
      </p:pic>
      <p:sp>
        <p:nvSpPr>
          <p:cNvPr id="6" name="TextBox 5"/>
          <p:cNvSpPr txBox="1"/>
          <p:nvPr/>
        </p:nvSpPr>
        <p:spPr>
          <a:xfrm>
            <a:off x="5486400" y="3048000"/>
            <a:ext cx="3657600" cy="1446550"/>
          </a:xfrm>
          <a:prstGeom prst="rect">
            <a:avLst/>
          </a:prstGeom>
          <a:solidFill>
            <a:schemeClr val="accent6">
              <a:lumMod val="40000"/>
              <a:lumOff val="60000"/>
            </a:schemeClr>
          </a:solidFill>
        </p:spPr>
        <p:txBody>
          <a:bodyPr wrap="square" rtlCol="0">
            <a:spAutoFit/>
          </a:bodyPr>
          <a:lstStyle/>
          <a:p>
            <a:pPr>
              <a:buFont typeface="Wingdings" pitchFamily="2" charset="2"/>
              <a:buChar char="q"/>
            </a:pPr>
            <a:r>
              <a:rPr lang="en-US" sz="4400" dirty="0" smtClean="0">
                <a:latin typeface="Arial Black" pitchFamily="34" charset="0"/>
              </a:rPr>
              <a:t> Digital immigrant</a:t>
            </a:r>
          </a:p>
        </p:txBody>
      </p:sp>
      <p:sp>
        <p:nvSpPr>
          <p:cNvPr id="7" name="Rectangle 6"/>
          <p:cNvSpPr/>
          <p:nvPr/>
        </p:nvSpPr>
        <p:spPr>
          <a:xfrm>
            <a:off x="5486400" y="1219200"/>
            <a:ext cx="3657600" cy="1569660"/>
          </a:xfrm>
          <a:prstGeom prst="rect">
            <a:avLst/>
          </a:prstGeom>
          <a:solidFill>
            <a:schemeClr val="accent4">
              <a:lumMod val="40000"/>
              <a:lumOff val="60000"/>
            </a:schemeClr>
          </a:solidFill>
        </p:spPr>
        <p:txBody>
          <a:bodyPr wrap="square">
            <a:spAutoFit/>
          </a:bodyPr>
          <a:lstStyle/>
          <a:p>
            <a:pPr>
              <a:buFont typeface="Wingdings" pitchFamily="2" charset="2"/>
              <a:buChar char="q"/>
            </a:pPr>
            <a:r>
              <a:rPr lang="en-US" sz="4800" dirty="0" smtClean="0">
                <a:latin typeface="Arial Black" pitchFamily="34" charset="0"/>
              </a:rPr>
              <a:t>Digital native</a:t>
            </a:r>
          </a:p>
        </p:txBody>
      </p:sp>
      <p:sp>
        <p:nvSpPr>
          <p:cNvPr id="8" name="Rectangle 7"/>
          <p:cNvSpPr/>
          <p:nvPr/>
        </p:nvSpPr>
        <p:spPr>
          <a:xfrm>
            <a:off x="5486400" y="4876800"/>
            <a:ext cx="3657600" cy="1569660"/>
          </a:xfrm>
          <a:prstGeom prst="rect">
            <a:avLst/>
          </a:prstGeom>
          <a:solidFill>
            <a:schemeClr val="accent3">
              <a:lumMod val="60000"/>
              <a:lumOff val="40000"/>
            </a:schemeClr>
          </a:solidFill>
        </p:spPr>
        <p:txBody>
          <a:bodyPr wrap="square">
            <a:spAutoFit/>
          </a:bodyPr>
          <a:lstStyle/>
          <a:p>
            <a:pPr>
              <a:buFont typeface="Wingdings" pitchFamily="2" charset="2"/>
              <a:buChar char="q"/>
            </a:pPr>
            <a:r>
              <a:rPr lang="en-US" sz="4800" dirty="0" smtClean="0">
                <a:latin typeface="Arial Black" pitchFamily="34" charset="0"/>
              </a:rPr>
              <a:t> Digital nomad</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1382</TotalTime>
  <Words>856</Words>
  <Application>Microsoft Office PowerPoint</Application>
  <PresentationFormat>On-screen Show (4:3)</PresentationFormat>
  <Paragraphs>162</Paragraphs>
  <Slides>21</Slides>
  <Notes>21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Kyriakos Michael</dc:creator>
  <cp:lastModifiedBy>User</cp:lastModifiedBy>
  <cp:revision>129</cp:revision>
  <dcterms:created xsi:type="dcterms:W3CDTF">2006-08-16T00:00:00Z</dcterms:created>
  <dcterms:modified xsi:type="dcterms:W3CDTF">2017-03-17T12:32:54Z</dcterms:modified>
</cp:coreProperties>
</file>