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7"/>
  </p:notesMasterIdLst>
  <p:sldIdLst>
    <p:sldId id="268" r:id="rId6"/>
    <p:sldId id="269" r:id="rId7"/>
    <p:sldId id="285" r:id="rId8"/>
    <p:sldId id="283" r:id="rId9"/>
    <p:sldId id="276" r:id="rId10"/>
    <p:sldId id="287" r:id="rId11"/>
    <p:sldId id="275" r:id="rId12"/>
    <p:sldId id="280" r:id="rId13"/>
    <p:sldId id="289" r:id="rId14"/>
    <p:sldId id="290" r:id="rId15"/>
    <p:sldId id="29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dro Landfors" initials="PL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3" autoAdjust="0"/>
    <p:restoredTop sz="96145"/>
  </p:normalViewPr>
  <p:slideViewPr>
    <p:cSldViewPr snapToGrid="0" snapToObjects="1">
      <p:cViewPr varScale="1">
        <p:scale>
          <a:sx n="129" d="100"/>
          <a:sy n="129" d="100"/>
        </p:scale>
        <p:origin x="-110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2" d="100"/>
        <a:sy n="122" d="100"/>
      </p:scale>
      <p:origin x="0" y="0"/>
    </p:cViewPr>
  </p:sorterViewPr>
  <p:notesViewPr>
    <p:cSldViewPr snapToGrid="0" snapToObjects="1">
      <p:cViewPr varScale="1">
        <p:scale>
          <a:sx n="137" d="100"/>
          <a:sy n="137" d="100"/>
        </p:scale>
        <p:origin x="3536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pedla\AppData\Local\Microsoft\Windows\INetCache\Content.Outlook\DU90IY7J\Asyldi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Applications for asylum 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Blad1!$A$2:$A$8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Blad1!$B$2:$B$8</c:f>
              <c:numCache>
                <c:formatCode>#,##0</c:formatCode>
                <c:ptCount val="7"/>
                <c:pt idx="0">
                  <c:v>31819</c:v>
                </c:pt>
                <c:pt idx="1">
                  <c:v>29648</c:v>
                </c:pt>
                <c:pt idx="2">
                  <c:v>43887</c:v>
                </c:pt>
                <c:pt idx="3">
                  <c:v>54259</c:v>
                </c:pt>
                <c:pt idx="4">
                  <c:v>81301</c:v>
                </c:pt>
                <c:pt idx="5">
                  <c:v>162877</c:v>
                </c:pt>
                <c:pt idx="6">
                  <c:v>28939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8647-4876-A6BE-5369EEBE5A18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Men/Boys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Blad1!$A$2:$A$8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Blad1!$C$2:$C$8</c:f>
              <c:numCache>
                <c:formatCode>#,##0</c:formatCode>
                <c:ptCount val="7"/>
                <c:pt idx="0">
                  <c:v>19806</c:v>
                </c:pt>
                <c:pt idx="1">
                  <c:v>18940</c:v>
                </c:pt>
                <c:pt idx="2">
                  <c:v>27745</c:v>
                </c:pt>
                <c:pt idx="3">
                  <c:v>34763</c:v>
                </c:pt>
                <c:pt idx="4">
                  <c:v>54817</c:v>
                </c:pt>
                <c:pt idx="5">
                  <c:v>114728</c:v>
                </c:pt>
                <c:pt idx="6">
                  <c:v>17352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8647-4876-A6BE-5369EEBE5A18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Women/Girls</c:v>
                </c:pt>
              </c:strCache>
            </c:strRef>
          </c:tx>
          <c:spPr>
            <a:ln w="28575" cap="rnd">
              <a:solidFill>
                <a:srgbClr val="E61464"/>
              </a:solidFill>
              <a:round/>
            </a:ln>
            <a:effectLst/>
          </c:spPr>
          <c:marker>
            <c:symbol val="none"/>
          </c:marker>
          <c:cat>
            <c:numRef>
              <c:f>Blad1!$A$2:$A$8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Blad1!$D$2:$D$8</c:f>
              <c:numCache>
                <c:formatCode>#,##0</c:formatCode>
                <c:ptCount val="7"/>
                <c:pt idx="0">
                  <c:v>12013</c:v>
                </c:pt>
                <c:pt idx="1">
                  <c:v>10708</c:v>
                </c:pt>
                <c:pt idx="2">
                  <c:v>16142</c:v>
                </c:pt>
                <c:pt idx="3">
                  <c:v>19496</c:v>
                </c:pt>
                <c:pt idx="4">
                  <c:v>26484</c:v>
                </c:pt>
                <c:pt idx="5">
                  <c:v>48149</c:v>
                </c:pt>
                <c:pt idx="6">
                  <c:v>11587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8647-4876-A6BE-5369EEBE5A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3145216"/>
        <c:axId val="163147136"/>
      </c:lineChart>
      <c:catAx>
        <c:axId val="1631452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147136"/>
        <c:crosses val="autoZero"/>
        <c:auto val="1"/>
        <c:lblAlgn val="ctr"/>
        <c:lblOffset val="100"/>
        <c:noMultiLvlLbl val="0"/>
      </c:catAx>
      <c:valAx>
        <c:axId val="163147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/>
                  <a:t>Number of people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145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charset="0"/>
              </a:defRPr>
            </a:lvl1pPr>
          </a:lstStyle>
          <a:p>
            <a:fld id="{3679F4B6-0BC9-4242-A8BE-2337B52F106B}" type="datetimeFigureOut">
              <a:rPr lang="sv-SE" smtClean="0"/>
              <a:pPr/>
              <a:t>2017-03-21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charset="0"/>
              </a:defRPr>
            </a:lvl1pPr>
          </a:lstStyle>
          <a:p>
            <a:fld id="{EB67CA89-ECAC-BE4A-9199-665434DFBAC9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5243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67CA89-ECAC-BE4A-9199-665434DFBAC9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26759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67CA89-ECAC-BE4A-9199-665434DFBAC9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18340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To</a:t>
            </a:r>
            <a:r>
              <a:rPr lang="sv-SE" baseline="0" dirty="0" smtClean="0"/>
              <a:t> </a:t>
            </a:r>
            <a:r>
              <a:rPr lang="sv-SE" baseline="0" dirty="0" err="1" smtClean="0"/>
              <a:t>prevent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discrimination</a:t>
            </a:r>
            <a:r>
              <a:rPr lang="sv-SE" baseline="0" dirty="0" smtClean="0"/>
              <a:t> and to </a:t>
            </a:r>
            <a:r>
              <a:rPr lang="sv-SE" baseline="0" dirty="0" err="1" smtClean="0"/>
              <a:t>secure</a:t>
            </a:r>
            <a:r>
              <a:rPr lang="sv-SE" baseline="0" dirty="0" smtClean="0"/>
              <a:t> the same </a:t>
            </a:r>
            <a:r>
              <a:rPr lang="sv-SE" baseline="0" dirty="0" err="1" smtClean="0"/>
              <a:t>rights</a:t>
            </a:r>
            <a:r>
              <a:rPr lang="sv-SE" baseline="0" dirty="0" smtClean="0"/>
              <a:t> for the </a:t>
            </a:r>
            <a:r>
              <a:rPr lang="sv-SE" baseline="0" dirty="0" err="1" smtClean="0"/>
              <a:t>group</a:t>
            </a:r>
            <a:r>
              <a:rPr lang="sv-SE" baseline="0" dirty="0" smtClean="0"/>
              <a:t> as </a:t>
            </a:r>
            <a:r>
              <a:rPr lang="sv-SE" baseline="0" dirty="0" err="1" smtClean="0"/>
              <a:t>people</a:t>
            </a:r>
            <a:r>
              <a:rPr lang="sv-SE" baseline="0" dirty="0" smtClean="0"/>
              <a:t> in general  </a:t>
            </a:r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67CA89-ECAC-BE4A-9199-665434DFBAC9}" type="slidenum">
              <a:rPr lang="sv-SE" smtClean="0"/>
              <a:pPr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7169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v-SE" noProof="0" smtClean="0"/>
              <a:t>Klicka här för att ändra format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sv-SE" noProof="0" smtClean="0"/>
              <a:t>Klicka om du vill redigera mall för underrubrikformat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BDE-8FF3-6D44-B189-201E065995A2}" type="datetimeFigureOut">
              <a:rPr lang="en-GB" noProof="0" smtClean="0"/>
              <a:t>21/03/2017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05E-D267-A445-827F-FAB5C2A5EE61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226479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, grö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140542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235570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BDE-8FF3-6D44-B189-201E065995A2}" type="datetimeFigureOut">
              <a:rPr lang="sv-SE" smtClean="0"/>
              <a:t>2017-03-21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05E-D267-A445-827F-FAB5C2A5EE61}" type="slidenum">
              <a:rPr lang="sv-SE" smtClean="0"/>
              <a:t>‹#›</a:t>
            </a:fld>
            <a:endParaRPr lang="sv-SE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9531" y="5197993"/>
            <a:ext cx="2254469" cy="16600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, rö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140542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BDE-8FF3-6D44-B189-201E065995A2}" type="datetimeFigureOut">
              <a:rPr lang="sv-SE" smtClean="0"/>
              <a:t>2017-03-21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05E-D267-A445-827F-FAB5C2A5EE61}" type="slidenum">
              <a:rPr lang="sv-SE" smtClean="0"/>
              <a:t>‹#›</a:t>
            </a:fld>
            <a:endParaRPr lang="sv-SE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623888" y="3235570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351" y="5086352"/>
            <a:ext cx="1771647" cy="177164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8"/>
            <a:ext cx="3886200" cy="4117975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8"/>
            <a:ext cx="3886200" cy="4117975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BDE-8FF3-6D44-B189-201E065995A2}" type="datetimeFigureOut">
              <a:rPr lang="sv-SE" smtClean="0"/>
              <a:t>2017-03-21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05E-D267-A445-827F-FAB5C2A5EE6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95389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sv-SE" noProof="0" smtClean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6"/>
            <a:ext cx="3868340" cy="3418646"/>
          </a:xfrm>
        </p:spPr>
        <p:txBody>
          <a:bodyPr/>
          <a:lstStyle/>
          <a:p>
            <a:pPr lvl="0"/>
            <a:r>
              <a:rPr lang="sv-SE" noProof="0" smtClean="0"/>
              <a:t>Redigera format för bakgrundstext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sv-SE" noProof="0" smtClean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8"/>
            <a:ext cx="3887391" cy="3418647"/>
          </a:xfrm>
        </p:spPr>
        <p:txBody>
          <a:bodyPr/>
          <a:lstStyle/>
          <a:p>
            <a:pPr lvl="0"/>
            <a:r>
              <a:rPr lang="sv-SE" noProof="0" smtClean="0"/>
              <a:t>Redigera format för bakgrundstext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en-GB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BDE-8FF3-6D44-B189-201E065995A2}" type="datetimeFigureOut">
              <a:rPr lang="en-GB" noProof="0" smtClean="0"/>
              <a:t>21/03/2017</a:t>
            </a:fld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05E-D267-A445-827F-FAB5C2A5EE61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7641069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noProof="0" smtClean="0"/>
              <a:t>Klicka här för att ändra format</a:t>
            </a:r>
            <a:endParaRPr lang="en-GB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BDE-8FF3-6D44-B189-201E065995A2}" type="datetimeFigureOut">
              <a:rPr lang="en-GB" noProof="0" smtClean="0"/>
              <a:t>21/03/2017</a:t>
            </a:fld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05E-D267-A445-827F-FAB5C2A5EE61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85975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BDE-8FF3-6D44-B189-201E065995A2}" type="datetimeFigureOut">
              <a:rPr lang="en-GB" noProof="0" smtClean="0"/>
              <a:t>21/03/2017</a:t>
            </a:fld>
            <a:endParaRPr lang="en-GB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05E-D267-A445-827F-FAB5C2A5EE61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896887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 noProof="0" smtClean="0"/>
              <a:t>Klicka här för att ändra format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v-SE" noProof="0" smtClean="0"/>
              <a:t>Redigera format för bakgrundstext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sv-SE" noProof="0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BDE-8FF3-6D44-B189-201E065995A2}" type="datetimeFigureOut">
              <a:rPr lang="en-GB" noProof="0" smtClean="0"/>
              <a:t>21/03/2017</a:t>
            </a:fld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05E-D267-A445-827F-FAB5C2A5EE61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89892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 noProof="0" smtClean="0"/>
              <a:t>Klicka här för att ändra format</a:t>
            </a:r>
            <a:endParaRPr lang="en-GB" noProof="0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sv-SE" noProof="0" smtClean="0"/>
              <a:t>Klicka på ikonen för att lägga till en bild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sv-SE" noProof="0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BDE-8FF3-6D44-B189-201E065995A2}" type="datetimeFigureOut">
              <a:rPr lang="en-GB" noProof="0" smtClean="0"/>
              <a:t>21/03/2017</a:t>
            </a:fld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05E-D267-A445-827F-FAB5C2A5EE61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908498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noProof="0" smtClean="0"/>
              <a:t>Klicka här för att ändra format</a:t>
            </a:r>
            <a:endParaRPr lang="en-GB" noProof="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noProof="0" smtClean="0"/>
              <a:t>Redigera format för bakgrundstext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BDE-8FF3-6D44-B189-201E065995A2}" type="datetimeFigureOut">
              <a:rPr lang="en-GB" noProof="0" smtClean="0"/>
              <a:t>21/03/2017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05E-D267-A445-827F-FAB5C2A5EE61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20125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sv-SE" noProof="0" smtClean="0"/>
              <a:t>Klicka här för att ändra format</a:t>
            </a:r>
            <a:endParaRPr lang="en-GB" noProof="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sv-SE" noProof="0" smtClean="0"/>
              <a:t>Redigera format för bakgrundstext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BDE-8FF3-6D44-B189-201E065995A2}" type="datetimeFigureOut">
              <a:rPr lang="en-GB" noProof="0" smtClean="0"/>
              <a:t>21/03/2017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05E-D267-A445-827F-FAB5C2A5EE61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915824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med logotyp, s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200133"/>
            <a:ext cx="6858000" cy="1010629"/>
          </a:xfrm>
        </p:spPr>
        <p:txBody>
          <a:bodyPr anchor="b"/>
          <a:lstStyle>
            <a:lvl1pPr algn="ctr">
              <a:defRPr sz="4500">
                <a:latin typeface="+mj-lt"/>
              </a:defRPr>
            </a:lvl1pPr>
          </a:lstStyle>
          <a:p>
            <a:r>
              <a:rPr lang="sv-SE" noProof="0" smtClean="0"/>
              <a:t>Klicka här för att ändra format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302835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latin typeface="+mn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sv-SE" noProof="0" smtClean="0"/>
              <a:t>Klicka om du vill redigera mall för underrubrikformat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BDE-8FF3-6D44-B189-201E065995A2}" type="datetimeFigureOut">
              <a:rPr lang="en-GB" noProof="0" smtClean="0"/>
              <a:t>21/03/2017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05E-D267-A445-827F-FAB5C2A5EE61}" type="slidenum">
              <a:rPr lang="en-GB" noProof="0" smtClean="0"/>
              <a:t>‹#›</a:t>
            </a:fld>
            <a:endParaRPr lang="en-GB" noProof="0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6491" y="4960413"/>
            <a:ext cx="4539153" cy="607785"/>
          </a:xfrm>
          <a:prstGeom prst="rect">
            <a:avLst/>
          </a:prstGeom>
        </p:spPr>
      </p:pic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med logotyp, li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v-SE" noProof="0" smtClean="0"/>
              <a:t>Klicka här för att ändra format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sv-SE" noProof="0" smtClean="0"/>
              <a:t>Klicka om du vill redigera mall för underrubrikformat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BDE-8FF3-6D44-B189-201E065995A2}" type="datetimeFigureOut">
              <a:rPr lang="en-GB" noProof="0" smtClean="0"/>
              <a:t>21/03/2017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05E-D267-A445-827F-FAB5C2A5EE61}" type="slidenum">
              <a:rPr lang="en-GB" noProof="0" smtClean="0"/>
              <a:t>‹#›</a:t>
            </a:fld>
            <a:endParaRPr lang="en-GB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BDE-8FF3-6D44-B189-201E065995A2}" type="datetimeFigureOut">
              <a:rPr lang="sv-SE" smtClean="0"/>
              <a:t>2017-03-21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05E-D267-A445-827F-FAB5C2A5EE61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89114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,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BDE-8FF3-6D44-B189-201E065995A2}" type="datetimeFigureOut">
              <a:rPr lang="sv-SE" smtClean="0"/>
              <a:t>2017-03-21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05E-D267-A445-827F-FAB5C2A5EE61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7832558" y="5546558"/>
            <a:ext cx="1311442" cy="13114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, grö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BDE-8FF3-6D44-B189-201E065995A2}" type="datetimeFigureOut">
              <a:rPr lang="sv-SE" smtClean="0"/>
              <a:t>2017-03-21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05E-D267-A445-827F-FAB5C2A5EE61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202" y="5811840"/>
            <a:ext cx="1420798" cy="10461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, rö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BDE-8FF3-6D44-B189-201E065995A2}" type="datetimeFigureOut">
              <a:rPr lang="sv-SE" smtClean="0"/>
              <a:t>2017-03-21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05E-D267-A445-827F-FAB5C2A5EE61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839" y="5811840"/>
            <a:ext cx="1046159" cy="10461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140542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BDE-8FF3-6D44-B189-201E065995A2}" type="datetimeFigureOut">
              <a:rPr lang="sv-SE" smtClean="0"/>
              <a:t>2017-03-21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05E-D267-A445-827F-FAB5C2A5EE61}" type="slidenum">
              <a:rPr lang="sv-SE" smtClean="0"/>
              <a:t>‹#›</a:t>
            </a:fld>
            <a:endParaRPr lang="sv-SE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23888" y="3235570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944323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,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140542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BDE-8FF3-6D44-B189-201E065995A2}" type="datetimeFigureOut">
              <a:rPr lang="sv-SE" smtClean="0"/>
              <a:t>2017-03-21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05E-D267-A445-827F-FAB5C2A5EE61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7189304" y="4903304"/>
            <a:ext cx="1954696" cy="1954696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623888" y="3235570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w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err="1" smtClean="0"/>
              <a:t>Klicka</a:t>
            </a:r>
            <a:r>
              <a:rPr lang="en-GB" noProof="0" dirty="0" smtClean="0"/>
              <a:t> </a:t>
            </a:r>
            <a:r>
              <a:rPr lang="en-GB" noProof="0" dirty="0" err="1" smtClean="0"/>
              <a:t>här</a:t>
            </a:r>
            <a:r>
              <a:rPr lang="en-GB" noProof="0" dirty="0" smtClean="0"/>
              <a:t> </a:t>
            </a:r>
            <a:r>
              <a:rPr lang="en-GB" noProof="0" dirty="0" err="1" smtClean="0"/>
              <a:t>för</a:t>
            </a:r>
            <a:r>
              <a:rPr lang="en-GB" noProof="0" dirty="0" smtClean="0"/>
              <a:t> </a:t>
            </a:r>
            <a:r>
              <a:rPr lang="en-GB" noProof="0" dirty="0" err="1" smtClean="0"/>
              <a:t>att</a:t>
            </a:r>
            <a:r>
              <a:rPr lang="en-GB" noProof="0" dirty="0" smtClean="0"/>
              <a:t> </a:t>
            </a:r>
            <a:r>
              <a:rPr lang="en-GB" noProof="0" dirty="0" err="1" smtClean="0"/>
              <a:t>ändra</a:t>
            </a:r>
            <a:r>
              <a:rPr lang="en-GB" noProof="0" dirty="0" smtClean="0"/>
              <a:t> format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39862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 err="1" smtClean="0"/>
              <a:t>Klicka</a:t>
            </a:r>
            <a:r>
              <a:rPr lang="en-GB" noProof="0" dirty="0" smtClean="0"/>
              <a:t> </a:t>
            </a:r>
            <a:r>
              <a:rPr lang="en-GB" noProof="0" dirty="0" err="1" smtClean="0"/>
              <a:t>här</a:t>
            </a:r>
            <a:r>
              <a:rPr lang="en-GB" noProof="0" dirty="0" smtClean="0"/>
              <a:t> </a:t>
            </a:r>
            <a:r>
              <a:rPr lang="en-GB" noProof="0" dirty="0" err="1" smtClean="0"/>
              <a:t>för</a:t>
            </a:r>
            <a:r>
              <a:rPr lang="en-GB" noProof="0" dirty="0" smtClean="0"/>
              <a:t> </a:t>
            </a:r>
            <a:r>
              <a:rPr lang="en-GB" noProof="0" dirty="0" err="1" smtClean="0"/>
              <a:t>att</a:t>
            </a:r>
            <a:r>
              <a:rPr lang="en-GB" noProof="0" dirty="0" smtClean="0"/>
              <a:t> </a:t>
            </a:r>
            <a:r>
              <a:rPr lang="en-GB" noProof="0" dirty="0" err="1" smtClean="0"/>
              <a:t>ändra</a:t>
            </a:r>
            <a:r>
              <a:rPr lang="en-GB" noProof="0" dirty="0" smtClean="0"/>
              <a:t> format </a:t>
            </a:r>
            <a:r>
              <a:rPr lang="en-GB" noProof="0" dirty="0" err="1" smtClean="0"/>
              <a:t>på</a:t>
            </a:r>
            <a:r>
              <a:rPr lang="en-GB" noProof="0" dirty="0" smtClean="0"/>
              <a:t> </a:t>
            </a:r>
            <a:r>
              <a:rPr lang="en-GB" noProof="0" dirty="0" err="1" smtClean="0"/>
              <a:t>bakgrundstexten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Nivå</a:t>
            </a:r>
            <a:r>
              <a:rPr lang="en-GB" noProof="0" dirty="0" smtClean="0"/>
              <a:t> </a:t>
            </a:r>
            <a:r>
              <a:rPr lang="en-GB" noProof="0" dirty="0" err="1" smtClean="0"/>
              <a:t>två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Nivå</a:t>
            </a:r>
            <a:r>
              <a:rPr lang="en-GB" noProof="0" dirty="0" smtClean="0"/>
              <a:t> </a:t>
            </a:r>
            <a:r>
              <a:rPr lang="en-GB" noProof="0" dirty="0" err="1" smtClean="0"/>
              <a:t>tre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Nivå</a:t>
            </a:r>
            <a:r>
              <a:rPr lang="en-GB" noProof="0" dirty="0" smtClean="0"/>
              <a:t> </a:t>
            </a:r>
            <a:r>
              <a:rPr lang="en-GB" noProof="0" dirty="0" err="1" smtClean="0"/>
              <a:t>fyra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Nivå</a:t>
            </a:r>
            <a:r>
              <a:rPr lang="en-GB" noProof="0" dirty="0" smtClean="0"/>
              <a:t> fem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72351" y="6322407"/>
            <a:ext cx="923925" cy="3609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5DE60BDE-8FF3-6D44-B189-201E065995A2}" type="datetimeFigureOut">
              <a:rPr lang="en-GB" noProof="0" smtClean="0"/>
              <a:pPr/>
              <a:t>21/03/2017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6983" y="6318253"/>
            <a:ext cx="40023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9257" y="6318253"/>
            <a:ext cx="5647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BED7E05E-D267-A445-827F-FAB5C2A5EE61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10" y="6183239"/>
            <a:ext cx="2968132" cy="397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221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60" r:id="rId3"/>
    <p:sldLayoutId id="2147483650" r:id="rId4"/>
    <p:sldLayoutId id="2147483661" r:id="rId5"/>
    <p:sldLayoutId id="2147483667" r:id="rId6"/>
    <p:sldLayoutId id="2147483668" r:id="rId7"/>
    <p:sldLayoutId id="2147483651" r:id="rId8"/>
    <p:sldLayoutId id="2147483662" r:id="rId9"/>
    <p:sldLayoutId id="2147483663" r:id="rId10"/>
    <p:sldLayoutId id="2147483664" r:id="rId11"/>
    <p:sldLayoutId id="2147483652" r:id="rId12"/>
    <p:sldLayoutId id="2147483653" r:id="rId13"/>
    <p:sldLayoutId id="2147483654" r:id="rId14"/>
    <p:sldLayoutId id="2147483655" r:id="rId15"/>
    <p:sldLayoutId id="2147483656" r:id="rId16"/>
    <p:sldLayoutId id="2147483657" r:id="rId17"/>
    <p:sldLayoutId id="2147483658" r:id="rId18"/>
    <p:sldLayoutId id="2147483659" r:id="rId19"/>
  </p:sldLayoutIdLst>
  <p:timing>
    <p:tnLst>
      <p:par>
        <p:cTn id="1" dur="indefinite" restart="never" nodeType="tmRoot"/>
      </p:par>
    </p:tnLst>
  </p:timing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Arial" charset="0"/>
          <a:cs typeface="Arial" charset="0"/>
        </a:defRPr>
      </a:lvl1pPr>
    </p:titleStyle>
    <p:bodyStyle>
      <a:lvl1pPr marL="171446" indent="-171446" algn="l" defTabSz="685783" rtl="0" eaLnBrk="1" latinLnBrk="0" hangingPunct="1">
        <a:lnSpc>
          <a:spcPct val="110000"/>
        </a:lnSpc>
        <a:spcBef>
          <a:spcPts val="75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Arial" charset="0"/>
          <a:cs typeface="Arial" charset="0"/>
        </a:defRPr>
      </a:lvl1pPr>
      <a:lvl2pPr marL="514337" indent="-171446" algn="l" defTabSz="685783" rtl="0" eaLnBrk="1" latinLnBrk="0" hangingPunct="1">
        <a:lnSpc>
          <a:spcPct val="110000"/>
        </a:lnSpc>
        <a:spcBef>
          <a:spcPts val="375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2pPr>
      <a:lvl3pPr marL="857228" indent="-171446" algn="l" defTabSz="685783" rtl="0" eaLnBrk="1" latinLnBrk="0" hangingPunct="1">
        <a:lnSpc>
          <a:spcPct val="11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200120" indent="-171446" algn="l" defTabSz="685783" rtl="0" eaLnBrk="1" latinLnBrk="0" hangingPunct="1">
        <a:lnSpc>
          <a:spcPct val="110000"/>
        </a:lnSpc>
        <a:spcBef>
          <a:spcPts val="375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1543012" indent="-171446" algn="l" defTabSz="685783" rtl="0" eaLnBrk="1" latinLnBrk="0" hangingPunct="1">
        <a:lnSpc>
          <a:spcPct val="110000"/>
        </a:lnSpc>
        <a:spcBef>
          <a:spcPts val="375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pedro.landfors@mfd.se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43000" y="419100"/>
            <a:ext cx="6858000" cy="3924300"/>
          </a:xfrm>
        </p:spPr>
        <p:txBody>
          <a:bodyPr>
            <a:normAutofit fontScale="90000"/>
          </a:bodyPr>
          <a:lstStyle/>
          <a:p>
            <a:r>
              <a:rPr lang="en-GB" sz="4400" b="1" dirty="0" smtClean="0"/>
              <a:t/>
            </a:r>
            <a:br>
              <a:rPr lang="en-GB" sz="4400" b="1" dirty="0" smtClean="0"/>
            </a:br>
            <a:r>
              <a:rPr lang="en-GB" sz="4400" b="1" dirty="0" smtClean="0"/>
              <a:t>A study on the </a:t>
            </a:r>
            <a:r>
              <a:rPr lang="en-GB" sz="4400" b="1" dirty="0"/>
              <a:t>situation of men and </a:t>
            </a:r>
            <a:r>
              <a:rPr lang="en-GB" sz="4400" b="1" dirty="0" smtClean="0"/>
              <a:t>women and boys and girls with </a:t>
            </a:r>
            <a:r>
              <a:rPr lang="en-GB" sz="4400" b="1" dirty="0"/>
              <a:t>disabilities </a:t>
            </a:r>
            <a:r>
              <a:rPr lang="en-GB" sz="4400" b="1" dirty="0" smtClean="0"/>
              <a:t>in the Swedish asylum seekers and refugees process </a:t>
            </a:r>
            <a:r>
              <a:rPr lang="en-GB" sz="4400" b="1" dirty="0"/>
              <a:t/>
            </a:r>
            <a:br>
              <a:rPr lang="en-GB" sz="4400" b="1" dirty="0"/>
            </a:br>
            <a:endParaRPr lang="sv-S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4343400"/>
            <a:ext cx="6858000" cy="615196"/>
          </a:xfrm>
        </p:spPr>
        <p:txBody>
          <a:bodyPr/>
          <a:lstStyle/>
          <a:p>
            <a:r>
              <a:rPr lang="sv-SE" dirty="0" smtClean="0"/>
              <a:t>Pedro Landfors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4673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/>
              <a:t>Measures</a:t>
            </a:r>
            <a:r>
              <a:rPr lang="sv-SE" dirty="0"/>
              <a:t> to </a:t>
            </a:r>
            <a:r>
              <a:rPr lang="sv-SE" dirty="0" err="1"/>
              <a:t>improve</a:t>
            </a:r>
            <a:r>
              <a:rPr lang="sv-SE" dirty="0"/>
              <a:t> t</a:t>
            </a:r>
            <a:r>
              <a:rPr lang="en-GB" sz="3200" dirty="0"/>
              <a:t>he situation of men and women </a:t>
            </a:r>
            <a:r>
              <a:rPr lang="en-GB" sz="3200" dirty="0" smtClean="0"/>
              <a:t>and girls and boys with </a:t>
            </a:r>
            <a:r>
              <a:rPr lang="en-GB" sz="3200" dirty="0"/>
              <a:t>disabilities seeking asylum in Sweden</a:t>
            </a:r>
            <a:r>
              <a:rPr lang="en-GB" sz="3200" b="1" dirty="0"/>
              <a:t> 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Information and actions is </a:t>
            </a:r>
            <a:r>
              <a:rPr lang="sv-SE" dirty="0" err="1" smtClean="0"/>
              <a:t>needed</a:t>
            </a:r>
            <a:r>
              <a:rPr lang="sv-SE" dirty="0" smtClean="0"/>
              <a:t> </a:t>
            </a:r>
            <a:r>
              <a:rPr lang="sv-SE" dirty="0" err="1" smtClean="0"/>
              <a:t>when</a:t>
            </a:r>
            <a:r>
              <a:rPr lang="sv-SE" dirty="0" smtClean="0"/>
              <a:t> it </a:t>
            </a:r>
            <a:r>
              <a:rPr lang="sv-SE" dirty="0" err="1" smtClean="0"/>
              <a:t>comes</a:t>
            </a:r>
            <a:r>
              <a:rPr lang="sv-SE" dirty="0" smtClean="0"/>
              <a:t> to </a:t>
            </a:r>
            <a:r>
              <a:rPr lang="sv-SE" dirty="0" err="1" smtClean="0"/>
              <a:t>secure</a:t>
            </a:r>
            <a:r>
              <a:rPr lang="sv-SE" dirty="0" smtClean="0"/>
              <a:t> the </a:t>
            </a:r>
            <a:r>
              <a:rPr lang="sv-SE" dirty="0" err="1" smtClean="0"/>
              <a:t>rights</a:t>
            </a:r>
            <a:r>
              <a:rPr lang="sv-SE" dirty="0" smtClean="0"/>
              <a:t> and the </a:t>
            </a:r>
            <a:r>
              <a:rPr lang="sv-SE" dirty="0" err="1" smtClean="0"/>
              <a:t>needs</a:t>
            </a:r>
            <a:r>
              <a:rPr lang="sv-SE" dirty="0" smtClean="0"/>
              <a:t> </a:t>
            </a:r>
            <a:r>
              <a:rPr lang="sv-SE" dirty="0" err="1" smtClean="0"/>
              <a:t>regarding</a:t>
            </a:r>
            <a:r>
              <a:rPr lang="sv-SE" dirty="0" smtClean="0"/>
              <a:t>:</a:t>
            </a:r>
          </a:p>
          <a:p>
            <a:pPr lvl="1"/>
            <a:r>
              <a:rPr lang="sv-SE" dirty="0" smtClean="0"/>
              <a:t>Healthcare, </a:t>
            </a:r>
          </a:p>
          <a:p>
            <a:pPr lvl="1"/>
            <a:r>
              <a:rPr lang="sv-SE" dirty="0" err="1" smtClean="0"/>
              <a:t>Housing</a:t>
            </a:r>
            <a:r>
              <a:rPr lang="sv-SE" dirty="0" smtClean="0"/>
              <a:t>,  </a:t>
            </a:r>
          </a:p>
          <a:p>
            <a:pPr lvl="1"/>
            <a:r>
              <a:rPr lang="sv-SE" dirty="0" smtClean="0"/>
              <a:t>Social </a:t>
            </a:r>
            <a:r>
              <a:rPr lang="sv-SE" dirty="0" smtClean="0"/>
              <a:t>welfare,  </a:t>
            </a:r>
            <a:endParaRPr lang="sv-SE" dirty="0" smtClean="0"/>
          </a:p>
          <a:p>
            <a:pPr lvl="1"/>
            <a:r>
              <a:rPr lang="sv-SE" dirty="0" err="1" smtClean="0"/>
              <a:t>Education</a:t>
            </a:r>
            <a:r>
              <a:rPr lang="sv-SE" dirty="0" smtClean="0"/>
              <a:t>, and  </a:t>
            </a:r>
          </a:p>
          <a:p>
            <a:pPr lvl="1"/>
            <a:r>
              <a:rPr lang="sv-SE" smtClean="0"/>
              <a:t>Labor </a:t>
            </a:r>
            <a:r>
              <a:rPr lang="sv-SE" smtClean="0"/>
              <a:t>market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7198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596146"/>
            <a:ext cx="6858000" cy="757972"/>
          </a:xfrm>
        </p:spPr>
        <p:txBody>
          <a:bodyPr>
            <a:noAutofit/>
          </a:bodyPr>
          <a:lstStyle/>
          <a:p>
            <a:r>
              <a:rPr lang="en-GB" b="1" dirty="0" smtClean="0"/>
              <a:t>Thank you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1800" b="1" dirty="0" smtClean="0"/>
              <a:t>Pedro Landfors</a:t>
            </a:r>
            <a:r>
              <a:rPr lang="en-GB" sz="1800" b="1" dirty="0"/>
              <a:t/>
            </a:r>
            <a:br>
              <a:rPr lang="en-GB" sz="1800" b="1" dirty="0"/>
            </a:br>
            <a:r>
              <a:rPr lang="en-GB" sz="1800" b="1" dirty="0"/>
              <a:t/>
            </a:r>
            <a:br>
              <a:rPr lang="en-GB" sz="1800" b="1" dirty="0"/>
            </a:br>
            <a:r>
              <a:rPr lang="en-GB" sz="1800" b="1" dirty="0" smtClean="0">
                <a:hlinkClick r:id="rId2"/>
              </a:rPr>
              <a:t>pedro.landfors@mfd.se</a:t>
            </a:r>
            <a:r>
              <a:rPr lang="en-GB" sz="1800" b="1" dirty="0"/>
              <a:t/>
            </a:r>
            <a:br>
              <a:rPr lang="en-GB" sz="1800" b="1" dirty="0"/>
            </a:br>
            <a:r>
              <a:rPr lang="en-GB" sz="1800" b="1" dirty="0"/>
              <a:t/>
            </a:r>
            <a:br>
              <a:rPr lang="en-GB" sz="1800" b="1" dirty="0"/>
            </a:br>
            <a:r>
              <a:rPr lang="en-GB" sz="1800" b="1" dirty="0"/>
              <a:t>+46 76 104 </a:t>
            </a:r>
            <a:r>
              <a:rPr lang="en-GB" sz="1800" b="1" dirty="0" smtClean="0"/>
              <a:t>0336</a:t>
            </a: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116783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The Agency for Participation </a:t>
            </a:r>
            <a:endParaRPr lang="sv-S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Established to take a more comprehensive, cross-sectoral approach with the task to stimulate and develop knowledge building in the area of</a:t>
            </a:r>
          </a:p>
          <a:p>
            <a:r>
              <a:rPr lang="en-US" dirty="0" err="1"/>
              <a:t>rigths</a:t>
            </a:r>
            <a:r>
              <a:rPr lang="en-US" dirty="0"/>
              <a:t> of persons with disability</a:t>
            </a:r>
          </a:p>
          <a:p>
            <a:r>
              <a:rPr lang="en-US" dirty="0"/>
              <a:t>p</a:t>
            </a:r>
            <a:r>
              <a:rPr lang="sv-SE" dirty="0" err="1"/>
              <a:t>articipation</a:t>
            </a:r>
            <a:r>
              <a:rPr lang="sv-SE" dirty="0"/>
              <a:t>, </a:t>
            </a:r>
            <a:r>
              <a:rPr lang="sv-SE" dirty="0" err="1"/>
              <a:t>accessibility</a:t>
            </a:r>
            <a:endParaRPr lang="sv-SE" dirty="0"/>
          </a:p>
          <a:p>
            <a:r>
              <a:rPr lang="sv-SE" dirty="0"/>
              <a:t>universal design</a:t>
            </a:r>
          </a:p>
          <a:p>
            <a:r>
              <a:rPr lang="sv-SE" dirty="0"/>
              <a:t>digital </a:t>
            </a:r>
            <a:r>
              <a:rPr lang="sv-SE" dirty="0" err="1"/>
              <a:t>technology</a:t>
            </a:r>
            <a:r>
              <a:rPr lang="sv-SE" dirty="0"/>
              <a:t> </a:t>
            </a:r>
          </a:p>
          <a:p>
            <a:r>
              <a:rPr lang="sv-SE" dirty="0" err="1"/>
              <a:t>living</a:t>
            </a:r>
            <a:r>
              <a:rPr lang="sv-SE" dirty="0"/>
              <a:t> </a:t>
            </a:r>
            <a:r>
              <a:rPr lang="sv-SE" dirty="0" err="1"/>
              <a:t>conditions</a:t>
            </a:r>
            <a:r>
              <a:rPr lang="sv-SE" dirty="0"/>
              <a:t> and </a:t>
            </a:r>
            <a:r>
              <a:rPr lang="sv-SE" dirty="0" err="1"/>
              <a:t>environment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Mission: </a:t>
            </a:r>
            <a:r>
              <a:rPr lang="en-GB" altLang="sv-SE" dirty="0"/>
              <a:t>to accelerate the progress towards a society in which everyone can participate on equal terms, regardless of functional capacity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60803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Council of Europe Disability Strategy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…Refugees </a:t>
            </a:r>
            <a:r>
              <a:rPr lang="en-US" dirty="0"/>
              <a:t>and asylum </a:t>
            </a:r>
            <a:r>
              <a:rPr lang="en-US" dirty="0" smtClean="0"/>
              <a:t>seekers with </a:t>
            </a:r>
            <a:r>
              <a:rPr lang="en-US" dirty="0"/>
              <a:t>disabilities are more exposed to all forms </a:t>
            </a:r>
            <a:r>
              <a:rPr lang="en-US" dirty="0" smtClean="0"/>
              <a:t>of</a:t>
            </a:r>
            <a:r>
              <a:rPr lang="en-GB" dirty="0"/>
              <a:t> </a:t>
            </a:r>
            <a:r>
              <a:rPr lang="en-US" dirty="0" smtClean="0"/>
              <a:t>discrimination </a:t>
            </a:r>
            <a:r>
              <a:rPr lang="en-US" dirty="0"/>
              <a:t>as well as exploitation, violence and abuse. A comprehensive, strategic approach to the integration and inclusion of migrants with disabilities is needed both at national and local </a:t>
            </a:r>
            <a:r>
              <a:rPr lang="en-US" dirty="0" smtClean="0"/>
              <a:t>levels. </a:t>
            </a:r>
            <a:r>
              <a:rPr lang="en-US" dirty="0" smtClean="0"/>
              <a:t>(Para 70</a:t>
            </a:r>
            <a:r>
              <a:rPr lang="en-US" dirty="0" smtClean="0"/>
              <a:t>)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33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Objectives of the study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provide </a:t>
            </a:r>
            <a:r>
              <a:rPr lang="en-GB" dirty="0" smtClean="0"/>
              <a:t>data and knowledge </a:t>
            </a:r>
            <a:r>
              <a:rPr lang="en-GB" dirty="0"/>
              <a:t>for more in-depth studies and efforts to improve </a:t>
            </a:r>
            <a:r>
              <a:rPr lang="en-GB" dirty="0" smtClean="0"/>
              <a:t>conditions </a:t>
            </a:r>
            <a:r>
              <a:rPr lang="en-GB" dirty="0"/>
              <a:t>for people with disabilities seeking asylum in </a:t>
            </a:r>
            <a:r>
              <a:rPr lang="en-GB" dirty="0" smtClean="0"/>
              <a:t>Sweden, and for those people with disabilities granted </a:t>
            </a:r>
            <a:r>
              <a:rPr lang="en-US" dirty="0"/>
              <a:t>a residence </a:t>
            </a:r>
            <a:r>
              <a:rPr lang="en-US" dirty="0" smtClean="0"/>
              <a:t>permit. </a:t>
            </a:r>
            <a:r>
              <a:rPr lang="en-GB" dirty="0" smtClean="0"/>
              <a:t>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459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8650" y="228600"/>
            <a:ext cx="7886700" cy="809625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Number of </a:t>
            </a:r>
            <a:r>
              <a:rPr lang="sv-SE" dirty="0" smtClean="0"/>
              <a:t>applications </a:t>
            </a:r>
            <a:r>
              <a:rPr lang="sv-SE" dirty="0" smtClean="0"/>
              <a:t>for asylum 2010-2016 in Sweden </a:t>
            </a:r>
            <a:endParaRPr lang="en-GB" dirty="0"/>
          </a:p>
        </p:txBody>
      </p:sp>
      <p:graphicFrame>
        <p:nvGraphicFramePr>
          <p:cNvPr id="5" name="Platshållare för innehåll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0247302"/>
              </p:ext>
            </p:extLst>
          </p:nvPr>
        </p:nvGraphicFramePr>
        <p:xfrm>
          <a:off x="342900" y="1038224"/>
          <a:ext cx="8382000" cy="49739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5104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8650" y="1297130"/>
            <a:ext cx="7886700" cy="994172"/>
          </a:xfrm>
        </p:spPr>
        <p:txBody>
          <a:bodyPr>
            <a:noAutofit/>
          </a:bodyPr>
          <a:lstStyle/>
          <a:p>
            <a:r>
              <a:rPr lang="en-US" sz="3200" dirty="0"/>
              <a:t>The new legislation may have consequences? For people with </a:t>
            </a:r>
            <a:r>
              <a:rPr lang="en-US" sz="3200" dirty="0" smtClean="0"/>
              <a:t>disabilities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28650" y="2587417"/>
            <a:ext cx="7886700" cy="2989661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On 20 </a:t>
            </a:r>
            <a:r>
              <a:rPr lang="en-GB" dirty="0" smtClean="0"/>
              <a:t>July 2016 </a:t>
            </a:r>
            <a:r>
              <a:rPr lang="en-GB" dirty="0"/>
              <a:t>the Swedish Parliament adopted a new </a:t>
            </a:r>
            <a:r>
              <a:rPr lang="en-GB" dirty="0" smtClean="0"/>
              <a:t>law that will be valid for three years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new law generally means greater uncertainty for asylum </a:t>
            </a:r>
            <a:r>
              <a:rPr lang="en-US" dirty="0" smtClean="0"/>
              <a:t>seekers</a:t>
            </a:r>
          </a:p>
          <a:p>
            <a:r>
              <a:rPr lang="en-US" dirty="0" smtClean="0"/>
              <a:t>Limited </a:t>
            </a:r>
            <a:r>
              <a:rPr lang="en-US" dirty="0"/>
              <a:t>family reunification creates a complex problem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/>
              <a:t>loss of the particularly distressing reasons have implications for people with disabilities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main focus on employment and to be able to support one self economically in the new law may have greater implications on people with disabilities then on others – This is yet to be evaluated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709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Knowledge</a:t>
            </a:r>
            <a:r>
              <a:rPr lang="sv-SE" dirty="0"/>
              <a:t> and </a:t>
            </a:r>
            <a:r>
              <a:rPr lang="sv-SE" dirty="0" err="1"/>
              <a:t>statistics</a:t>
            </a:r>
            <a:r>
              <a:rPr lang="sv-SE" dirty="0"/>
              <a:t> </a:t>
            </a:r>
            <a:br>
              <a:rPr lang="sv-SE" dirty="0"/>
            </a:b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28650" y="1318437"/>
            <a:ext cx="7886700" cy="449340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There </a:t>
            </a:r>
            <a:r>
              <a:rPr lang="en-US" dirty="0"/>
              <a:t>is very little documented about disability in connection with the asylum process, the statistics available are often inadequate or non-existent</a:t>
            </a:r>
          </a:p>
          <a:p>
            <a:r>
              <a:rPr lang="en-US" dirty="0"/>
              <a:t>A general lack of gender-based and type of disability statistics</a:t>
            </a:r>
          </a:p>
          <a:p>
            <a:r>
              <a:rPr lang="en-US" dirty="0"/>
              <a:t>The mapping and statistics available concern primarily psychological health problems and often linked to the health controls carried out by the county councils </a:t>
            </a:r>
          </a:p>
          <a:p>
            <a:pPr marL="0" indent="0">
              <a:buNone/>
            </a:pPr>
            <a:r>
              <a:rPr lang="sv-SE" dirty="0" smtClean="0"/>
              <a:t>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528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Parallel</a:t>
            </a:r>
            <a:r>
              <a:rPr lang="sv-SE" dirty="0"/>
              <a:t> systems </a:t>
            </a:r>
            <a:br>
              <a:rPr lang="sv-SE" dirty="0"/>
            </a:b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28650" y="1343891"/>
            <a:ext cx="7886700" cy="4467949"/>
          </a:xfrm>
        </p:spPr>
        <p:txBody>
          <a:bodyPr>
            <a:normAutofit fontScale="70000" lnSpcReduction="20000"/>
          </a:bodyPr>
          <a:lstStyle/>
          <a:p>
            <a:r>
              <a:rPr lang="sv-SE" dirty="0" smtClean="0"/>
              <a:t> The </a:t>
            </a:r>
            <a:r>
              <a:rPr lang="sv-SE" dirty="0" err="1" smtClean="0"/>
              <a:t>developed</a:t>
            </a:r>
            <a:r>
              <a:rPr lang="sv-SE" dirty="0" smtClean="0"/>
              <a:t> </a:t>
            </a:r>
            <a:r>
              <a:rPr lang="sv-SE" dirty="0" err="1" smtClean="0"/>
              <a:t>processes</a:t>
            </a:r>
            <a:r>
              <a:rPr lang="sv-SE" dirty="0" smtClean="0"/>
              <a:t> </a:t>
            </a:r>
            <a:r>
              <a:rPr lang="en-GB" dirty="0" smtClean="0"/>
              <a:t>for persons who just got their visa is not compatible with the regular systems regarding foremost: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The educational system, and </a:t>
            </a:r>
          </a:p>
          <a:p>
            <a:pPr lvl="1"/>
            <a:r>
              <a:rPr lang="en-US" dirty="0" smtClean="0"/>
              <a:t>The labor market programs </a:t>
            </a:r>
          </a:p>
          <a:p>
            <a:pPr lvl="1"/>
            <a:endParaRPr lang="en-US" dirty="0"/>
          </a:p>
          <a:p>
            <a:r>
              <a:rPr lang="en-US" dirty="0" smtClean="0"/>
              <a:t>These processes works for people in general but is partly inadequate when it comes to person with disabilities and,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Lacks proper methods and measures to find and support the needs of people with disabilities inside these processes  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The consequences of this is that people with disabilities don’t get their rights    </a:t>
            </a:r>
            <a:r>
              <a:rPr lang="sv-SE" dirty="0" smtClean="0"/>
              <a:t>    </a:t>
            </a:r>
          </a:p>
          <a:p>
            <a:pPr lvl="2"/>
            <a:endParaRPr lang="sv-SE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730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200" dirty="0" err="1" smtClean="0"/>
              <a:t>Measures</a:t>
            </a:r>
            <a:r>
              <a:rPr lang="sv-SE" sz="3200" dirty="0" smtClean="0"/>
              <a:t> to </a:t>
            </a:r>
            <a:r>
              <a:rPr lang="sv-SE" sz="3200" dirty="0" err="1" smtClean="0"/>
              <a:t>improve</a:t>
            </a:r>
            <a:r>
              <a:rPr lang="sv-SE" sz="3200" dirty="0" smtClean="0"/>
              <a:t> t</a:t>
            </a:r>
            <a:r>
              <a:rPr lang="en-GB" sz="3200" dirty="0" smtClean="0"/>
              <a:t>he </a:t>
            </a:r>
            <a:r>
              <a:rPr lang="en-GB" sz="3200" dirty="0"/>
              <a:t>situation of men </a:t>
            </a:r>
            <a:r>
              <a:rPr lang="en-GB" sz="3200" dirty="0" smtClean="0"/>
              <a:t>and women and girls and boys </a:t>
            </a:r>
            <a:r>
              <a:rPr lang="en-GB" sz="3200" dirty="0"/>
              <a:t>with disabilities seeking asylum in </a:t>
            </a:r>
            <a:r>
              <a:rPr lang="en-GB" sz="3200" dirty="0" smtClean="0"/>
              <a:t>Sweden</a:t>
            </a:r>
            <a:r>
              <a:rPr lang="en-GB" sz="3200" b="1" dirty="0"/>
              <a:t> </a:t>
            </a:r>
            <a:r>
              <a:rPr lang="sv-SE" sz="3200" dirty="0" smtClean="0"/>
              <a:t>  </a:t>
            </a:r>
            <a:endParaRPr lang="en-GB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The </a:t>
            </a:r>
            <a:r>
              <a:rPr lang="sv-SE" dirty="0" err="1" smtClean="0"/>
              <a:t>disability</a:t>
            </a:r>
            <a:r>
              <a:rPr lang="sv-SE" dirty="0" smtClean="0"/>
              <a:t> </a:t>
            </a:r>
            <a:r>
              <a:rPr lang="sv-SE" dirty="0" err="1" smtClean="0"/>
              <a:t>perspective</a:t>
            </a:r>
            <a:r>
              <a:rPr lang="sv-SE" dirty="0" smtClean="0"/>
              <a:t> </a:t>
            </a:r>
            <a:r>
              <a:rPr lang="sv-SE" dirty="0" err="1" smtClean="0"/>
              <a:t>needs</a:t>
            </a:r>
            <a:r>
              <a:rPr lang="sv-SE" dirty="0" smtClean="0"/>
              <a:t> to be a part </a:t>
            </a:r>
            <a:r>
              <a:rPr lang="sv-SE" dirty="0" err="1" smtClean="0"/>
              <a:t>of</a:t>
            </a:r>
            <a:r>
              <a:rPr lang="sv-SE" dirty="0" smtClean="0"/>
              <a:t> studies and </a:t>
            </a:r>
            <a:r>
              <a:rPr lang="sv-SE" dirty="0" err="1" smtClean="0"/>
              <a:t>reports</a:t>
            </a:r>
            <a:endParaRPr lang="sv-SE" dirty="0"/>
          </a:p>
          <a:p>
            <a:r>
              <a:rPr lang="sv-SE" dirty="0" err="1" smtClean="0"/>
              <a:t>Improved</a:t>
            </a:r>
            <a:r>
              <a:rPr lang="sv-SE" dirty="0" smtClean="0"/>
              <a:t> </a:t>
            </a:r>
            <a:r>
              <a:rPr lang="sv-SE" dirty="0" err="1" smtClean="0"/>
              <a:t>methods</a:t>
            </a:r>
            <a:r>
              <a:rPr lang="sv-SE" dirty="0" smtClean="0"/>
              <a:t> to </a:t>
            </a:r>
            <a:r>
              <a:rPr lang="sv-SE" dirty="0" err="1" smtClean="0"/>
              <a:t>identify</a:t>
            </a:r>
            <a:r>
              <a:rPr lang="sv-SE" dirty="0" smtClean="0"/>
              <a:t> </a:t>
            </a:r>
            <a:r>
              <a:rPr lang="sv-SE" dirty="0" err="1" smtClean="0"/>
              <a:t>disability</a:t>
            </a:r>
            <a:r>
              <a:rPr lang="sv-SE" dirty="0" smtClean="0"/>
              <a:t>     </a:t>
            </a:r>
          </a:p>
          <a:p>
            <a:r>
              <a:rPr lang="sv-SE" dirty="0" smtClean="0"/>
              <a:t> </a:t>
            </a:r>
            <a:r>
              <a:rPr lang="sv-SE" dirty="0" err="1" smtClean="0"/>
              <a:t>Develop</a:t>
            </a:r>
            <a:r>
              <a:rPr lang="sv-SE" dirty="0" smtClean="0"/>
              <a:t> </a:t>
            </a:r>
            <a:r>
              <a:rPr lang="sv-SE" dirty="0" err="1" smtClean="0"/>
              <a:t>methods</a:t>
            </a:r>
            <a:r>
              <a:rPr lang="sv-SE" dirty="0" smtClean="0"/>
              <a:t> for </a:t>
            </a:r>
            <a:r>
              <a:rPr lang="sv-SE" dirty="0" err="1" smtClean="0"/>
              <a:t>cooperation</a:t>
            </a:r>
            <a:r>
              <a:rPr lang="sv-SE" dirty="0" smtClean="0"/>
              <a:t> and </a:t>
            </a:r>
            <a:r>
              <a:rPr lang="sv-SE" dirty="0" err="1" smtClean="0"/>
              <a:t>knowledge</a:t>
            </a:r>
            <a:r>
              <a:rPr lang="sv-SE" dirty="0" smtClean="0"/>
              <a:t> </a:t>
            </a:r>
            <a:r>
              <a:rPr lang="sv-SE" dirty="0" err="1" smtClean="0"/>
              <a:t>exchange</a:t>
            </a:r>
            <a:r>
              <a:rPr lang="sv-SE" dirty="0" smtClean="0"/>
              <a:t> </a:t>
            </a:r>
            <a:r>
              <a:rPr lang="sv-SE" dirty="0" err="1" smtClean="0"/>
              <a:t>among</a:t>
            </a:r>
            <a:r>
              <a:rPr lang="sv-SE" dirty="0" smtClean="0"/>
              <a:t> </a:t>
            </a:r>
            <a:r>
              <a:rPr lang="sv-SE" dirty="0" err="1" smtClean="0"/>
              <a:t>actors</a:t>
            </a:r>
            <a:r>
              <a:rPr lang="sv-SE" dirty="0" smtClean="0"/>
              <a:t>  </a:t>
            </a:r>
          </a:p>
          <a:p>
            <a:r>
              <a:rPr lang="sv-SE" dirty="0" err="1" smtClean="0"/>
              <a:t>Reinsure</a:t>
            </a:r>
            <a:r>
              <a:rPr lang="sv-SE" dirty="0" smtClean="0"/>
              <a:t> </a:t>
            </a:r>
            <a:r>
              <a:rPr lang="sv-SE" dirty="0" err="1"/>
              <a:t>a</a:t>
            </a:r>
            <a:r>
              <a:rPr lang="sv-SE" dirty="0" err="1" smtClean="0"/>
              <a:t>cessibility</a:t>
            </a:r>
            <a:r>
              <a:rPr lang="sv-SE" dirty="0" smtClean="0"/>
              <a:t> </a:t>
            </a:r>
            <a:r>
              <a:rPr lang="sv-SE" dirty="0" err="1" smtClean="0"/>
              <a:t>when</a:t>
            </a:r>
            <a:r>
              <a:rPr lang="sv-SE" dirty="0" smtClean="0"/>
              <a:t> it </a:t>
            </a:r>
            <a:r>
              <a:rPr lang="sv-SE" dirty="0" err="1" smtClean="0"/>
              <a:t>comes</a:t>
            </a:r>
            <a:r>
              <a:rPr lang="sv-SE" dirty="0" smtClean="0"/>
              <a:t> to </a:t>
            </a:r>
            <a:r>
              <a:rPr lang="sv-SE" dirty="0" err="1" smtClean="0"/>
              <a:t>facilities</a:t>
            </a:r>
            <a:r>
              <a:rPr lang="sv-SE" dirty="0" smtClean="0"/>
              <a:t> and services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9141403"/>
      </p:ext>
    </p:extLst>
  </p:cSld>
  <p:clrMapOvr>
    <a:masterClrMapping/>
  </p:clrMapOvr>
</p:sld>
</file>

<file path=ppt/theme/theme1.xml><?xml version="1.0" encoding="utf-8"?>
<a:theme xmlns:a="http://schemas.openxmlformats.org/drawingml/2006/main" name="MFD">
  <a:themeElements>
    <a:clrScheme name="MFD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366FF"/>
      </a:accent1>
      <a:accent2>
        <a:srgbClr val="FF0033"/>
      </a:accent2>
      <a:accent3>
        <a:srgbClr val="33FF00"/>
      </a:accent3>
      <a:accent4>
        <a:srgbClr val="33CCFF"/>
      </a:accent4>
      <a:accent5>
        <a:srgbClr val="CC0099"/>
      </a:accent5>
      <a:accent6>
        <a:srgbClr val="009966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Presentation1" id="{F346788B-61C9-4572-8FDF-9D527D83CE9A}" vid="{6F83C1D1-D8E4-4BE8-AFA7-B989E0E7E8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a28794d7cbd4602a5ea25b7ca25472a xmlns="bcca4e62-1efb-4315-89e6-a0815f548ea0">
      <Terms xmlns="http://schemas.microsoft.com/office/infopath/2007/PartnerControls"/>
    </ja28794d7cbd4602a5ea25b7ca25472a>
    <k5f6fe4b8aa94112bdea017052a9bdfd xmlns="bcca4e62-1efb-4315-89e6-a0815f548ea0">
      <Terms xmlns="http://schemas.microsoft.com/office/infopath/2007/PartnerControls"/>
    </k5f6fe4b8aa94112bdea017052a9bdfd>
    <l68cb9cbe114487baa26cb513d1d1792 xmlns="bcca4e62-1efb-4315-89e6-a0815f548ea0">
      <Terms xmlns="http://schemas.microsoft.com/office/infopath/2007/PartnerControls"/>
    </l68cb9cbe114487baa26cb513d1d1792>
    <h9f4320916454fa8ae513bea6cf981fe xmlns="bcca4e62-1efb-4315-89e6-a0815f548ea0">
      <Terms xmlns="http://schemas.microsoft.com/office/infopath/2007/PartnerControls"/>
    </h9f4320916454fa8ae513bea6cf981fe>
    <e9425ef2e97b4c6bb7ef139aaee36407 xmlns="bcca4e62-1efb-4315-89e6-a0815f548ea0">
      <Terms xmlns="http://schemas.microsoft.com/office/infopath/2007/PartnerControls"/>
    </e9425ef2e97b4c6bb7ef139aaee36407>
    <TaxCatchAll xmlns="bcca4e62-1efb-4315-89e6-a0815f548ea0"/>
    <Projekt xmlns="bcca4e62-1efb-4315-89e6-a0815f548ea0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Presentation på engelska, normal" ma:contentTypeID="0x0101001F4E00BEA910C643A3439410A8E69F960100CF5A7D48CCF43048A7BC71C1D07CD3CA" ma:contentTypeVersion="3" ma:contentTypeDescription="" ma:contentTypeScope="" ma:versionID="81da8519135017168fa76cdc1d975d22">
  <xsd:schema xmlns:xsd="http://www.w3.org/2001/XMLSchema" xmlns:xs="http://www.w3.org/2001/XMLSchema" xmlns:p="http://schemas.microsoft.com/office/2006/metadata/properties" xmlns:ns2="bcca4e62-1efb-4315-89e6-a0815f548ea0" targetNamespace="http://schemas.microsoft.com/office/2006/metadata/properties" ma:root="true" ma:fieldsID="1ee6edce233805b56b03deb50110b543" ns2:_="">
    <xsd:import namespace="bcca4e62-1efb-4315-89e6-a0815f548ea0"/>
    <xsd:element name="properties">
      <xsd:complexType>
        <xsd:sequence>
          <xsd:element name="documentManagement">
            <xsd:complexType>
              <xsd:all>
                <xsd:element ref="ns2:ja28794d7cbd4602a5ea25b7ca25472a" minOccurs="0"/>
                <xsd:element ref="ns2:TaxCatchAll" minOccurs="0"/>
                <xsd:element ref="ns2:TaxCatchAllLabel" minOccurs="0"/>
                <xsd:element ref="ns2:k5f6fe4b8aa94112bdea017052a9bdfd" minOccurs="0"/>
                <xsd:element ref="ns2:l68cb9cbe114487baa26cb513d1d1792" minOccurs="0"/>
                <xsd:element ref="ns2:e9425ef2e97b4c6bb7ef139aaee36407" minOccurs="0"/>
                <xsd:element ref="ns2:h9f4320916454fa8ae513bea6cf981fe" minOccurs="0"/>
                <xsd:element ref="ns2:Projek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a4e62-1efb-4315-89e6-a0815f548ea0" elementFormDefault="qualified">
    <xsd:import namespace="http://schemas.microsoft.com/office/2006/documentManagement/types"/>
    <xsd:import namespace="http://schemas.microsoft.com/office/infopath/2007/PartnerControls"/>
    <xsd:element name="ja28794d7cbd4602a5ea25b7ca25472a" ma:index="8" nillable="true" ma:taxonomy="true" ma:internalName="ja28794d7cbd4602a5ea25b7ca25472a" ma:taxonomyFieldName="Sakomr_x00e5_de" ma:displayName="Sakområde" ma:default="" ma:fieldId="{3a28794d-7cbd-4602-a5ea-25b7ca25472a}" ma:taxonomyMulti="true" ma:sspId="17dbde5d-404e-4f40-bdb9-a23003b4de10" ma:termSetId="41b3fc42-e8f6-49bb-94cc-156fc6e7d3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Global taxonomikolumn" ma:hidden="true" ma:list="{23c1887d-5a4c-4ccb-9032-21c628f0fc87}" ma:internalName="TaxCatchAll" ma:showField="CatchAllData" ma:web="bcca4e62-1efb-4315-89e6-a0815f548e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Global taxonomikolumn1" ma:hidden="true" ma:list="{23c1887d-5a4c-4ccb-9032-21c628f0fc87}" ma:internalName="TaxCatchAllLabel" ma:readOnly="true" ma:showField="CatchAllDataLabel" ma:web="bcca4e62-1efb-4315-89e6-a0815f548e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k5f6fe4b8aa94112bdea017052a9bdfd" ma:index="12" nillable="true" ma:taxonomy="true" ma:internalName="k5f6fe4b8aa94112bdea017052a9bdfd" ma:taxonomyFieldName="Organisation" ma:displayName="Organisation" ma:indexed="true" ma:default="" ma:fieldId="{45f6fe4b-8aa9-4112-bdea-017052a9bdfd}" ma:sspId="17dbde5d-404e-4f40-bdb9-a23003b4de10" ma:termSetId="1bf53d5c-6b29-4ecc-9770-5199a593bfb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68cb9cbe114487baa26cb513d1d1792" ma:index="14" nillable="true" ma:taxonomy="true" ma:internalName="l68cb9cbe114487baa26cb513d1d1792" ma:taxonomyFieldName="Externa_x0020_akt_x00f6_rer" ma:displayName="Externa aktörer" ma:indexed="true" ma:default="" ma:fieldId="{568cb9cb-e114-487b-aa26-cb513d1d1792}" ma:sspId="17dbde5d-404e-4f40-bdb9-a23003b4de10" ma:termSetId="df517e22-2b27-42f5-87e2-e1a71872ef9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9425ef2e97b4c6bb7ef139aaee36407" ma:index="16" nillable="true" ma:taxonomy="true" ma:internalName="e9425ef2e97b4c6bb7ef139aaee36407" ma:taxonomyFieldName="Evenemang" ma:displayName="Evenemang" ma:indexed="true" ma:default="" ma:fieldId="{e9425ef2-e97b-4c6b-b7ef-139aaee36407}" ma:sspId="17dbde5d-404e-4f40-bdb9-a23003b4de10" ma:termSetId="2166e5d8-c842-480a-be2d-5aa8305fa6e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9f4320916454fa8ae513bea6cf981fe" ma:index="18" ma:taxonomy="true" ma:internalName="h9f4320916454fa8ae513bea6cf981fe" ma:taxonomyFieldName="_x00c5_rtal" ma:displayName="Årtal" ma:indexed="true" ma:readOnly="false" ma:default="" ma:fieldId="{19f43209-1645-4fa8-ae51-3bea6cf981fe}" ma:sspId="17dbde5d-404e-4f40-bdb9-a23003b4de10" ma:termSetId="7e4113d5-0433-405f-9c2a-d33fae9681f8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Projekt" ma:index="20" nillable="true" ma:displayName="Projekt" ma:list="{975ae3b7-8c9c-46c2-86f6-403bffe4a7fe}" ma:internalName="Projekt" ma:showField="Projektnamn" ma:web="bcca4e62-1efb-4315-89e6-a0815f548ea0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704D5BF-9727-4AF0-B0ED-411CE5FE0E3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ECE0D8-102C-48A9-A427-7B73E09DA099}">
  <ds:schemaRefs>
    <ds:schemaRef ds:uri="http://schemas.microsoft.com/office/2006/metadata/customXsn"/>
  </ds:schemaRefs>
</ds:datastoreItem>
</file>

<file path=customXml/itemProps3.xml><?xml version="1.0" encoding="utf-8"?>
<ds:datastoreItem xmlns:ds="http://schemas.openxmlformats.org/officeDocument/2006/customXml" ds:itemID="{08390D62-A771-4565-868B-4E2FA5844D1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bcca4e62-1efb-4315-89e6-a0815f548ea0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341EDFB7-978A-4415-9E40-A5A6C24F2E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a4e62-1efb-4315-89e6-a0815f548e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MFD english normal</Template>
  <TotalTime>578</TotalTime>
  <Words>423</Words>
  <Application>Microsoft Office PowerPoint</Application>
  <PresentationFormat>On-screen Show (4:3)</PresentationFormat>
  <Paragraphs>54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MFD</vt:lpstr>
      <vt:lpstr> A study on the situation of men and women and boys and girls with disabilities in the Swedish asylum seekers and refugees process  </vt:lpstr>
      <vt:lpstr>The Agency for Participation </vt:lpstr>
      <vt:lpstr>Council of Europe Disability Strategy </vt:lpstr>
      <vt:lpstr>Objectives of the study</vt:lpstr>
      <vt:lpstr>Number of applications for asylum 2010-2016 in Sweden </vt:lpstr>
      <vt:lpstr>The new legislation may have consequences? For people with disabilities</vt:lpstr>
      <vt:lpstr>Knowledge and statistics  </vt:lpstr>
      <vt:lpstr>Parallel systems  </vt:lpstr>
      <vt:lpstr>Measures to improve the situation of men and women and girls and boys with disabilities seeking asylum in Sweden   </vt:lpstr>
      <vt:lpstr>Measures to improve the situation of men and women and girls and boys with disabilities seeking asylum in Sweden </vt:lpstr>
      <vt:lpstr>Thank you  Pedro Landfors  pedro.landfors@mfd.se  +46 76 104 0336</vt:lpstr>
    </vt:vector>
  </TitlesOfParts>
  <Manager/>
  <Company>Myndigheten för delaktighet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situation of men and women with disabilities seeking asylum in Sweden</dc:title>
  <dc:subject/>
  <dc:creator>Pedro Landfors</dc:creator>
  <cp:keywords/>
  <dc:description/>
  <cp:lastModifiedBy>PERARO Alicia</cp:lastModifiedBy>
  <cp:revision>39</cp:revision>
  <dcterms:created xsi:type="dcterms:W3CDTF">2017-03-17T09:06:31Z</dcterms:created>
  <dcterms:modified xsi:type="dcterms:W3CDTF">2017-03-21T11:11:05Z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0x0101001F4E00BEA910C643A3439410A8E69F960100CF5A7D48CCF43048A7BC71C1D07CD3CA</vt:lpwstr>
  </property>
</Properties>
</file>