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1800" b="1" dirty="0" smtClean="0"/>
            <a:t>Introduction </a:t>
          </a:r>
          <a:endParaRPr lang="it-IT" sz="18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4A2007D0-A1D0-AD45-A576-93B01329DBF9}">
      <dgm:prSet custT="1"/>
      <dgm:spPr/>
      <dgm:t>
        <a:bodyPr/>
        <a:lstStyle/>
        <a:p>
          <a:r>
            <a:rPr lang="en-GB" sz="1800" b="1" dirty="0" smtClean="0"/>
            <a:t>Group Exercise 1 – Success Factors in Communications </a:t>
          </a:r>
          <a:endParaRPr lang="it-IT" sz="1800" b="1" dirty="0"/>
        </a:p>
      </dgm:t>
    </dgm:pt>
    <dgm:pt modelId="{C7FA72B1-ED07-064E-A274-249AA3980700}" type="parTrans" cxnId="{8D73BC65-855F-A64E-88E7-2CD6C2E126C0}">
      <dgm:prSet/>
      <dgm:spPr/>
      <dgm:t>
        <a:bodyPr/>
        <a:lstStyle/>
        <a:p>
          <a:endParaRPr lang="it-IT"/>
        </a:p>
      </dgm:t>
    </dgm:pt>
    <dgm:pt modelId="{59FAC7EA-0928-3048-8BCA-A1FE1F380954}" type="sibTrans" cxnId="{8D73BC65-855F-A64E-88E7-2CD6C2E126C0}">
      <dgm:prSet/>
      <dgm:spPr/>
      <dgm:t>
        <a:bodyPr/>
        <a:lstStyle/>
        <a:p>
          <a:endParaRPr lang="it-IT"/>
        </a:p>
      </dgm:t>
    </dgm:pt>
    <dgm:pt modelId="{5206B9DB-F84D-044B-8491-00B428CDE36F}">
      <dgm:prSet custT="1"/>
      <dgm:spPr/>
      <dgm:t>
        <a:bodyPr/>
        <a:lstStyle/>
        <a:p>
          <a:r>
            <a:rPr lang="en-GB" sz="1800" b="1" dirty="0" smtClean="0"/>
            <a:t>Group Exercise 2 – Stakeholder Communications </a:t>
          </a:r>
          <a:endParaRPr lang="it-IT" sz="1800" b="1" dirty="0"/>
        </a:p>
      </dgm:t>
    </dgm:pt>
    <dgm:pt modelId="{2DC76DCB-F889-8040-BD83-4161C4A53550}" type="parTrans" cxnId="{7FAE881E-6DB4-E948-A2A8-EBBE9BC19532}">
      <dgm:prSet/>
      <dgm:spPr/>
      <dgm:t>
        <a:bodyPr/>
        <a:lstStyle/>
        <a:p>
          <a:endParaRPr lang="it-IT"/>
        </a:p>
      </dgm:t>
    </dgm:pt>
    <dgm:pt modelId="{DBDB148D-7787-9847-AD13-AE276B8F3137}" type="sibTrans" cxnId="{7FAE881E-6DB4-E948-A2A8-EBBE9BC19532}">
      <dgm:prSet/>
      <dgm:spPr/>
      <dgm:t>
        <a:bodyPr/>
        <a:lstStyle/>
        <a:p>
          <a:endParaRPr lang="it-IT"/>
        </a:p>
      </dgm:t>
    </dgm:pt>
    <dgm:pt modelId="{4B04FEEE-3406-EE47-9236-776B5E5F8508}">
      <dgm:prSet custT="1"/>
      <dgm:spPr/>
      <dgm:t>
        <a:bodyPr/>
        <a:lstStyle/>
        <a:p>
          <a:r>
            <a:rPr lang="en-GB" sz="1800" b="1" dirty="0" smtClean="0"/>
            <a:t>Group Exercise 3 – Developing a Communication Approach </a:t>
          </a:r>
          <a:endParaRPr lang="it-IT" sz="1800" b="1" dirty="0"/>
        </a:p>
      </dgm:t>
    </dgm:pt>
    <dgm:pt modelId="{75029036-E21F-2346-A1D6-C6174C03562E}" type="parTrans" cxnId="{393B6967-F8D6-1041-8483-936220CEC781}">
      <dgm:prSet/>
      <dgm:spPr/>
      <dgm:t>
        <a:bodyPr/>
        <a:lstStyle/>
        <a:p>
          <a:endParaRPr lang="it-IT"/>
        </a:p>
      </dgm:t>
    </dgm:pt>
    <dgm:pt modelId="{4EF78B50-01F5-3F43-BFCA-B7D6D9B37252}" type="sibTrans" cxnId="{393B6967-F8D6-1041-8483-936220CEC781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4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4"/>
      <dgm:spPr/>
    </dgm:pt>
    <dgm:pt modelId="{CD2871E0-B945-6845-8CD4-21F5038B9047}" type="pres">
      <dgm:prSet presAssocID="{5CC7C819-22FC-9940-9E59-95FE49FEF966}" presName="dstNode" presStyleLbl="node1" presStyleIdx="0" presStyleCnt="4"/>
      <dgm:spPr/>
    </dgm:pt>
    <dgm:pt modelId="{4D354350-3593-DE4C-AEB1-03623E9181C5}" type="pres">
      <dgm:prSet presAssocID="{4F6B673E-4E96-284B-93E1-2F7A748558B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4"/>
      <dgm:spPr/>
    </dgm:pt>
    <dgm:pt modelId="{F41E17CC-56E0-654D-AFEF-1E49F740C607}" type="pres">
      <dgm:prSet presAssocID="{4A2007D0-A1D0-AD45-A576-93B01329DBF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447D5A-EB36-1142-88B5-B7C5C6E9538E}" type="pres">
      <dgm:prSet presAssocID="{4A2007D0-A1D0-AD45-A576-93B01329DBF9}" presName="accent_2" presStyleCnt="0"/>
      <dgm:spPr/>
    </dgm:pt>
    <dgm:pt modelId="{2421D77E-4230-4A4A-B05A-4A28C6FDD7BC}" type="pres">
      <dgm:prSet presAssocID="{4A2007D0-A1D0-AD45-A576-93B01329DBF9}" presName="accentRepeatNode" presStyleLbl="solidFgAcc1" presStyleIdx="1" presStyleCnt="4"/>
      <dgm:spPr/>
    </dgm:pt>
    <dgm:pt modelId="{E19F39FE-21C9-7D4D-943D-DAC41D8093CA}" type="pres">
      <dgm:prSet presAssocID="{5206B9DB-F84D-044B-8491-00B428CDE36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2C94DE-D4F7-0E4F-AF8C-EF9D26BFB116}" type="pres">
      <dgm:prSet presAssocID="{5206B9DB-F84D-044B-8491-00B428CDE36F}" presName="accent_3" presStyleCnt="0"/>
      <dgm:spPr/>
    </dgm:pt>
    <dgm:pt modelId="{B60B228A-D8A9-594A-A5AB-93B03990ADA2}" type="pres">
      <dgm:prSet presAssocID="{5206B9DB-F84D-044B-8491-00B428CDE36F}" presName="accentRepeatNode" presStyleLbl="solidFgAcc1" presStyleIdx="2" presStyleCnt="4"/>
      <dgm:spPr/>
    </dgm:pt>
    <dgm:pt modelId="{6FDEBA3B-5AEF-A64B-B88E-2190C7ECA837}" type="pres">
      <dgm:prSet presAssocID="{4B04FEEE-3406-EE47-9236-776B5E5F850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9C1B41-7E6E-BB43-93B5-6B9A4831801F}" type="pres">
      <dgm:prSet presAssocID="{4B04FEEE-3406-EE47-9236-776B5E5F8508}" presName="accent_4" presStyleCnt="0"/>
      <dgm:spPr/>
    </dgm:pt>
    <dgm:pt modelId="{9F39A376-276E-6743-A090-CD6D36D0C7B1}" type="pres">
      <dgm:prSet presAssocID="{4B04FEEE-3406-EE47-9236-776B5E5F8508}" presName="accentRepeatNode" presStyleLbl="solidFgAcc1" presStyleIdx="3" presStyleCnt="4"/>
      <dgm:spPr/>
    </dgm:pt>
  </dgm:ptLst>
  <dgm:cxnLst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8D73BC65-855F-A64E-88E7-2CD6C2E126C0}" srcId="{5CC7C819-22FC-9940-9E59-95FE49FEF966}" destId="{4A2007D0-A1D0-AD45-A576-93B01329DBF9}" srcOrd="1" destOrd="0" parTransId="{C7FA72B1-ED07-064E-A274-249AA3980700}" sibTransId="{59FAC7EA-0928-3048-8BCA-A1FE1F380954}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393B6967-F8D6-1041-8483-936220CEC781}" srcId="{5CC7C819-22FC-9940-9E59-95FE49FEF966}" destId="{4B04FEEE-3406-EE47-9236-776B5E5F8508}" srcOrd="3" destOrd="0" parTransId="{75029036-E21F-2346-A1D6-C6174C03562E}" sibTransId="{4EF78B50-01F5-3F43-BFCA-B7D6D9B37252}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771333EB-DB0C-C04E-86F3-C118ECD19EBA}" type="presOf" srcId="{4B04FEEE-3406-EE47-9236-776B5E5F8508}" destId="{6FDEBA3B-5AEF-A64B-B88E-2190C7ECA837}" srcOrd="0" destOrd="0" presId="urn:microsoft.com/office/officeart/2008/layout/VerticalCurvedList"/>
    <dgm:cxn modelId="{CF8350A3-0C11-304D-A129-AEFF24C12353}" type="presOf" srcId="{11E7F1B2-8932-1142-ACE5-3A9589B42A2F}" destId="{BB760403-48DE-9542-8416-1E8B6018467D}" srcOrd="0" destOrd="0" presId="urn:microsoft.com/office/officeart/2008/layout/VerticalCurvedList"/>
    <dgm:cxn modelId="{22C773AD-4953-8A4F-A96E-310768196C57}" type="presOf" srcId="{5206B9DB-F84D-044B-8491-00B428CDE36F}" destId="{E19F39FE-21C9-7D4D-943D-DAC41D8093CA}" srcOrd="0" destOrd="0" presId="urn:microsoft.com/office/officeart/2008/layout/VerticalCurvedList"/>
    <dgm:cxn modelId="{7FAE881E-6DB4-E948-A2A8-EBBE9BC19532}" srcId="{5CC7C819-22FC-9940-9E59-95FE49FEF966}" destId="{5206B9DB-F84D-044B-8491-00B428CDE36F}" srcOrd="2" destOrd="0" parTransId="{2DC76DCB-F889-8040-BD83-4161C4A53550}" sibTransId="{DBDB148D-7787-9847-AD13-AE276B8F3137}"/>
    <dgm:cxn modelId="{5C543BD8-B6E5-0941-9CD8-A77E0136475D}" type="presOf" srcId="{4A2007D0-A1D0-AD45-A576-93B01329DBF9}" destId="{F41E17CC-56E0-654D-AFEF-1E49F740C607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AC2025A4-475B-9643-B575-BB75792C0A98}" type="presParOf" srcId="{CA63F03E-F6E6-E344-982A-46AC3C5BDA83}" destId="{F41E17CC-56E0-654D-AFEF-1E49F740C607}" srcOrd="3" destOrd="0" presId="urn:microsoft.com/office/officeart/2008/layout/VerticalCurvedList"/>
    <dgm:cxn modelId="{704F482F-1659-1346-BB37-99FB679D6FE8}" type="presParOf" srcId="{CA63F03E-F6E6-E344-982A-46AC3C5BDA83}" destId="{B8447D5A-EB36-1142-88B5-B7C5C6E9538E}" srcOrd="4" destOrd="0" presId="urn:microsoft.com/office/officeart/2008/layout/VerticalCurvedList"/>
    <dgm:cxn modelId="{472CE30A-FEE3-174D-B47E-AE9D2968E01F}" type="presParOf" srcId="{B8447D5A-EB36-1142-88B5-B7C5C6E9538E}" destId="{2421D77E-4230-4A4A-B05A-4A28C6FDD7BC}" srcOrd="0" destOrd="0" presId="urn:microsoft.com/office/officeart/2008/layout/VerticalCurvedList"/>
    <dgm:cxn modelId="{9A2D31B1-291B-B54A-BEED-8FD4776F42A3}" type="presParOf" srcId="{CA63F03E-F6E6-E344-982A-46AC3C5BDA83}" destId="{E19F39FE-21C9-7D4D-943D-DAC41D8093CA}" srcOrd="5" destOrd="0" presId="urn:microsoft.com/office/officeart/2008/layout/VerticalCurvedList"/>
    <dgm:cxn modelId="{AAB595DD-A3E5-B34C-92EE-D083C9FF56A5}" type="presParOf" srcId="{CA63F03E-F6E6-E344-982A-46AC3C5BDA83}" destId="{072C94DE-D4F7-0E4F-AF8C-EF9D26BFB116}" srcOrd="6" destOrd="0" presId="urn:microsoft.com/office/officeart/2008/layout/VerticalCurvedList"/>
    <dgm:cxn modelId="{16358E80-A469-504C-A6BE-A2F52DE0B525}" type="presParOf" srcId="{072C94DE-D4F7-0E4F-AF8C-EF9D26BFB116}" destId="{B60B228A-D8A9-594A-A5AB-93B03990ADA2}" srcOrd="0" destOrd="0" presId="urn:microsoft.com/office/officeart/2008/layout/VerticalCurvedList"/>
    <dgm:cxn modelId="{704642D3-5282-7C4A-A83E-B37064893756}" type="presParOf" srcId="{CA63F03E-F6E6-E344-982A-46AC3C5BDA83}" destId="{6FDEBA3B-5AEF-A64B-B88E-2190C7ECA837}" srcOrd="7" destOrd="0" presId="urn:microsoft.com/office/officeart/2008/layout/VerticalCurvedList"/>
    <dgm:cxn modelId="{FC34A98E-1BF7-3F47-91D1-90971AC167C6}" type="presParOf" srcId="{CA63F03E-F6E6-E344-982A-46AC3C5BDA83}" destId="{799C1B41-7E6E-BB43-93B5-6B9A4831801F}" srcOrd="8" destOrd="0" presId="urn:microsoft.com/office/officeart/2008/layout/VerticalCurvedList"/>
    <dgm:cxn modelId="{570622EB-D999-354E-90F2-05C1EC1591BB}" type="presParOf" srcId="{799C1B41-7E6E-BB43-93B5-6B9A4831801F}" destId="{9F39A376-276E-6743-A090-CD6D36D0C7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560222" y="38176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Introduction </a:t>
          </a:r>
          <a:endParaRPr lang="it-IT" sz="1800" b="1" kern="1200" dirty="0"/>
        </a:p>
      </dsp:txBody>
      <dsp:txXfrm>
        <a:off x="560222" y="381763"/>
        <a:ext cx="7257049" cy="763923"/>
      </dsp:txXfrm>
    </dsp:sp>
    <dsp:sp modelId="{D7EDC07C-5B61-C14A-B32E-2F7513088A0C}">
      <dsp:nvSpPr>
        <dsp:cNvPr id="0" name=""/>
        <dsp:cNvSpPr/>
      </dsp:nvSpPr>
      <dsp:spPr>
        <a:xfrm>
          <a:off x="82770" y="286272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E17CC-56E0-654D-AFEF-1E49F740C607}">
      <dsp:nvSpPr>
        <dsp:cNvPr id="0" name=""/>
        <dsp:cNvSpPr/>
      </dsp:nvSpPr>
      <dsp:spPr>
        <a:xfrm>
          <a:off x="998197" y="1527846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1 – Success Factors in Communications </a:t>
          </a:r>
          <a:endParaRPr lang="it-IT" sz="1800" b="1" kern="1200" dirty="0"/>
        </a:p>
      </dsp:txBody>
      <dsp:txXfrm>
        <a:off x="998197" y="1527846"/>
        <a:ext cx="6819074" cy="763923"/>
      </dsp:txXfrm>
    </dsp:sp>
    <dsp:sp modelId="{2421D77E-4230-4A4A-B05A-4A28C6FDD7BC}">
      <dsp:nvSpPr>
        <dsp:cNvPr id="0" name=""/>
        <dsp:cNvSpPr/>
      </dsp:nvSpPr>
      <dsp:spPr>
        <a:xfrm>
          <a:off x="520745" y="1432356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F39FE-21C9-7D4D-943D-DAC41D8093CA}">
      <dsp:nvSpPr>
        <dsp:cNvPr id="0" name=""/>
        <dsp:cNvSpPr/>
      </dsp:nvSpPr>
      <dsp:spPr>
        <a:xfrm>
          <a:off x="998197" y="2673930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2 – Stakeholder Communications </a:t>
          </a:r>
          <a:endParaRPr lang="it-IT" sz="1800" b="1" kern="1200" dirty="0"/>
        </a:p>
      </dsp:txBody>
      <dsp:txXfrm>
        <a:off x="998197" y="2673930"/>
        <a:ext cx="6819074" cy="763923"/>
      </dsp:txXfrm>
    </dsp:sp>
    <dsp:sp modelId="{B60B228A-D8A9-594A-A5AB-93B03990ADA2}">
      <dsp:nvSpPr>
        <dsp:cNvPr id="0" name=""/>
        <dsp:cNvSpPr/>
      </dsp:nvSpPr>
      <dsp:spPr>
        <a:xfrm>
          <a:off x="520745" y="2578439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BA3B-5AEF-A64B-B88E-2190C7ECA837}">
      <dsp:nvSpPr>
        <dsp:cNvPr id="0" name=""/>
        <dsp:cNvSpPr/>
      </dsp:nvSpPr>
      <dsp:spPr>
        <a:xfrm>
          <a:off x="560222" y="382001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3 – Developing a Communication Approach </a:t>
          </a:r>
          <a:endParaRPr lang="it-IT" sz="1800" b="1" kern="1200" dirty="0"/>
        </a:p>
      </dsp:txBody>
      <dsp:txXfrm>
        <a:off x="560222" y="3820013"/>
        <a:ext cx="7257049" cy="763923"/>
      </dsp:txXfrm>
    </dsp:sp>
    <dsp:sp modelId="{9F39A376-276E-6743-A090-CD6D36D0C7B1}">
      <dsp:nvSpPr>
        <dsp:cNvPr id="0" name=""/>
        <dsp:cNvSpPr/>
      </dsp:nvSpPr>
      <dsp:spPr>
        <a:xfrm>
          <a:off x="82770" y="3724523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1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x-none"/>
          </a:p>
        </p:txBody>
      </p:sp>
      <p:sp>
        <p:nvSpPr>
          <p:cNvPr id="122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346333C-5C6A-D44B-A376-AE6F984E49C5}" type="slidenum">
              <a:rPr lang="en-GB" altLang="it-IT">
                <a:latin typeface="Calibri" charset="0"/>
              </a:rPr>
              <a:pPr/>
              <a:t>10</a:t>
            </a:fld>
            <a:endParaRPr lang="en-GB" altLang="it-IT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7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4A32-25FE-8F48-AAFA-447236822156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F3DC-FF95-D545-8B64-6ABA8614293E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6FD7-F894-DF44-8FFE-608848D37E88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A206-53D8-3447-AAD0-F18D076EAFE1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F80-539A-1948-BAFD-D8DEA8E7C5A2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B7B-09DE-BD42-A29A-0615A13D9D25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369-B0F1-5543-B8BF-0288E5A10DF7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0D82-552E-E448-9F84-118D39D8499D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F3BA-0A74-354F-9027-CF5D2E951204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D54-8DF9-E946-8835-04A08E63D92E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92C-A493-E54D-8695-BEA372A37DAC}" type="datetime1">
              <a:rPr lang="it-IT" smtClean="0"/>
              <a:t>13/02/17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it-IT" dirty="0" err="1" smtClean="0"/>
              <a:t>Understanding</a:t>
            </a:r>
            <a:r>
              <a:rPr lang="it-IT" dirty="0" smtClean="0"/>
              <a:t> Leadership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2 – Leadership for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mtClean="0"/>
              <a:t>Role of communications</a:t>
            </a:r>
            <a:endParaRPr lang="hu-HU" altLang="en-US" dirty="0"/>
          </a:p>
        </p:txBody>
      </p:sp>
      <p:sp>
        <p:nvSpPr>
          <p:cNvPr id="2" name="Tartalom helye 2"/>
          <p:cNvSpPr>
            <a:spLocks noGrp="1"/>
          </p:cNvSpPr>
          <p:nvPr>
            <p:ph idx="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206375"/>
            <a:r>
              <a:rPr lang="en-CA" altLang="en-US"/>
              <a:t>A municipality should create a shared sense of purpose and direction through</a:t>
            </a:r>
            <a:r>
              <a:rPr lang="hu-HU" altLang="en-US"/>
              <a:t>:</a:t>
            </a:r>
          </a:p>
          <a:p>
            <a:pPr lvl="1"/>
            <a:r>
              <a:rPr lang="en-CA" altLang="en-US" b="1" u="sng"/>
              <a:t>inform</a:t>
            </a:r>
            <a:r>
              <a:rPr lang="hu-HU" altLang="en-US" b="1" u="sng"/>
              <a:t>ing</a:t>
            </a:r>
            <a:r>
              <a:rPr lang="en-CA" altLang="en-US" b="1" u="sng"/>
              <a:t> </a:t>
            </a:r>
            <a:r>
              <a:rPr lang="en-CA" altLang="en-US"/>
              <a:t>all its stakeholders</a:t>
            </a:r>
          </a:p>
          <a:p>
            <a:pPr lvl="1"/>
            <a:r>
              <a:rPr lang="en-CA" altLang="en-US" b="1" u="sng"/>
              <a:t>listening and responding </a:t>
            </a:r>
            <a:r>
              <a:rPr lang="en-CA" altLang="en-US" u="sng"/>
              <a:t>to their views</a:t>
            </a:r>
            <a:r>
              <a:rPr lang="en-CA" altLang="en-US"/>
              <a:t> (eg by streamlining processes or strengthening service provision to achieve higher standards)</a:t>
            </a:r>
            <a:endParaRPr lang="hu-HU" altLang="en-US"/>
          </a:p>
          <a:p>
            <a:pPr lvl="1"/>
            <a:r>
              <a:rPr lang="en-CA" altLang="en-US" b="1" u="sng"/>
              <a:t>dialogue</a:t>
            </a:r>
            <a:r>
              <a:rPr lang="en-CA" altLang="en-US"/>
              <a:t> with stakehold</a:t>
            </a:r>
            <a:endParaRPr lang="en-US" altLang="en-US"/>
          </a:p>
        </p:txBody>
      </p:sp>
      <p:sp>
        <p:nvSpPr>
          <p:cNvPr id="3075" name="Dia számának hely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hangingPunct="0"/>
            <a:fld id="{DF65C40F-1094-C747-9339-E40B97952148}" type="slidenum">
              <a:rPr lang="hu-HU" altLang="en-US"/>
              <a:pPr eaLnBrk="0" hangingPunct="0"/>
              <a:t>10</a:t>
            </a:fld>
            <a:endParaRPr lang="hu-HU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en-US" smtClean="0"/>
              <a:t>I</a:t>
            </a:r>
            <a:r>
              <a:rPr lang="en-GB" altLang="en-US" smtClean="0"/>
              <a:t>nternal communications</a:t>
            </a:r>
            <a:endParaRPr lang="hu-HU" altLang="en-US" dirty="0"/>
          </a:p>
        </p:txBody>
      </p:sp>
      <p:sp>
        <p:nvSpPr>
          <p:cNvPr id="2" name="Tartalom helye 2"/>
          <p:cNvSpPr>
            <a:spLocks noGrp="1"/>
          </p:cNvSpPr>
          <p:nvPr>
            <p:ph idx="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206375"/>
            <a:r>
              <a:rPr lang="en-CA" altLang="it-IT"/>
              <a:t>A good </a:t>
            </a:r>
            <a:r>
              <a:rPr lang="en-CA" altLang="it-IT" b="1" u="sng"/>
              <a:t>Communication Strategy </a:t>
            </a:r>
            <a:r>
              <a:rPr lang="en-CA" altLang="it-IT"/>
              <a:t>establishes a dialogue within the municipality among its staff and elected representatives by:</a:t>
            </a:r>
            <a:endParaRPr lang="en-US" altLang="it-IT"/>
          </a:p>
          <a:p>
            <a:pPr lvl="1"/>
            <a:r>
              <a:rPr lang="en-CA" altLang="it-IT" u="sng"/>
              <a:t>informing</a:t>
            </a:r>
            <a:r>
              <a:rPr lang="en-CA" altLang="it-IT"/>
              <a:t> them of the key issues, achievements and challenges;</a:t>
            </a:r>
            <a:endParaRPr lang="en-US" altLang="it-IT"/>
          </a:p>
          <a:p>
            <a:pPr lvl="1"/>
            <a:r>
              <a:rPr lang="en-CA" altLang="it-IT" u="sng"/>
              <a:t>explaining</a:t>
            </a:r>
            <a:r>
              <a:rPr lang="en-CA" altLang="it-IT"/>
              <a:t> priorities, projects and political positions;</a:t>
            </a:r>
            <a:endParaRPr lang="en-US" altLang="it-IT"/>
          </a:p>
          <a:p>
            <a:pPr lvl="1"/>
            <a:r>
              <a:rPr lang="en-CA" altLang="it-IT" u="sng"/>
              <a:t>gathering</a:t>
            </a:r>
            <a:r>
              <a:rPr lang="en-CA" altLang="it-IT"/>
              <a:t> their reactions and comments on key issues to inform future action.</a:t>
            </a:r>
            <a:endParaRPr lang="en-US" altLang="it-IT"/>
          </a:p>
        </p:txBody>
      </p:sp>
      <p:sp>
        <p:nvSpPr>
          <p:cNvPr id="4099" name="Dia számának hely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hangingPunct="0"/>
            <a:fld id="{CC3F8B8A-85C4-B541-8E2A-B8D81B23416D}" type="slidenum">
              <a:rPr lang="hu-HU" altLang="en-US"/>
              <a:pPr eaLnBrk="0" hangingPunct="0"/>
              <a:t>11</a:t>
            </a:fld>
            <a:endParaRPr lang="hu-HU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3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en-US" smtClean="0"/>
              <a:t>E</a:t>
            </a:r>
            <a:r>
              <a:rPr lang="en-GB" altLang="en-US" smtClean="0"/>
              <a:t>xternal communications</a:t>
            </a:r>
            <a:endParaRPr lang="hu-HU" altLang="en-US" dirty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With: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Service users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	Local businesses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		Media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			Citizens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				NGOs</a:t>
            </a:r>
          </a:p>
          <a:p>
            <a:pPr marL="36000" indent="0" fontAlgn="auto">
              <a:buFont typeface="Arial"/>
              <a:buNone/>
              <a:defRPr/>
            </a:pPr>
            <a:r>
              <a:rPr lang="en-CA" dirty="0" smtClean="0"/>
              <a:t>						Other public bodies</a:t>
            </a:r>
            <a:endParaRPr lang="hu-HU" dirty="0" smtClean="0"/>
          </a:p>
          <a:p>
            <a:pPr fontAlgn="auto">
              <a:buFont typeface="Arial"/>
              <a:buChar char="•"/>
              <a:defRPr/>
            </a:pPr>
            <a:endParaRPr lang="hu-HU" dirty="0" smtClean="0"/>
          </a:p>
        </p:txBody>
      </p:sp>
      <p:sp>
        <p:nvSpPr>
          <p:cNvPr id="5123" name="Dia számának helye 6"/>
          <p:cNvSpPr txBox="1">
            <a:spLocks/>
          </p:cNvSpPr>
          <p:nvPr/>
        </p:nvSpPr>
        <p:spPr bwMode="auto">
          <a:xfrm>
            <a:off x="8243888" y="5876925"/>
            <a:ext cx="36036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338780-C2D4-D84C-92B2-D22E5974B4CB}" type="slidenum">
              <a:rPr lang="hu-HU" altLang="en-US" b="1">
                <a:solidFill>
                  <a:schemeClr val="bg1"/>
                </a:solidFill>
              </a:rPr>
              <a:pPr eaLnBrk="1" hangingPunct="1"/>
              <a:t>12</a:t>
            </a:fld>
            <a:endParaRPr lang="hu-HU" altLang="en-US" b="1">
              <a:solidFill>
                <a:schemeClr val="bg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881E607-647C-8644-A7EE-DE41EC8E133C}" type="slidenum">
              <a:rPr lang="en-GB" altLang="it-IT">
                <a:solidFill>
                  <a:srgbClr val="898989"/>
                </a:solidFill>
              </a:rPr>
              <a:pPr/>
              <a:t>12</a:t>
            </a:fld>
            <a:endParaRPr lang="en-GB" altLang="it-IT">
              <a:solidFill>
                <a:srgbClr val="898989"/>
              </a:solidFill>
            </a:endParaRP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mtClean="0"/>
              <a:t>D</a:t>
            </a:r>
            <a:r>
              <a:rPr lang="en-GB" smtClean="0"/>
              <a:t>eveloping a communications strategy</a:t>
            </a:r>
            <a:endParaRPr lang="en-GB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206375"/>
            <a:r>
              <a:rPr lang="en-US" altLang="en-US"/>
              <a:t>Set of communications objectives</a:t>
            </a:r>
          </a:p>
          <a:p>
            <a:pPr marL="206375"/>
            <a:r>
              <a:rPr lang="en-US" altLang="en-US"/>
              <a:t>Analysis of target groups</a:t>
            </a:r>
            <a:r>
              <a:rPr lang="hu-HU" altLang="en-US"/>
              <a:t>/ partners</a:t>
            </a:r>
            <a:r>
              <a:rPr lang="en-GB" altLang="en-US"/>
              <a:t> / audiences</a:t>
            </a:r>
            <a:endParaRPr lang="en-US" altLang="en-US"/>
          </a:p>
          <a:p>
            <a:pPr marL="206375"/>
            <a:r>
              <a:rPr lang="en-US" altLang="en-US"/>
              <a:t>Messages:</a:t>
            </a:r>
          </a:p>
          <a:p>
            <a:pPr lvl="1"/>
            <a:r>
              <a:rPr lang="en-US" altLang="en-US" b="1"/>
              <a:t>Long term; short term</a:t>
            </a:r>
          </a:p>
          <a:p>
            <a:pPr marL="206375"/>
            <a:r>
              <a:rPr lang="en-US" altLang="en-US"/>
              <a:t>Communications channels and tools:</a:t>
            </a:r>
          </a:p>
          <a:p>
            <a:pPr lvl="1"/>
            <a:r>
              <a:rPr lang="hu-HU" altLang="en-US" b="1"/>
              <a:t>Key</a:t>
            </a:r>
            <a:r>
              <a:rPr lang="en-US" altLang="en-US" b="1"/>
              <a:t> channel</a:t>
            </a:r>
            <a:r>
              <a:rPr lang="hu-HU" altLang="en-US" b="1"/>
              <a:t>s</a:t>
            </a:r>
            <a:r>
              <a:rPr lang="en-GB" altLang="en-US" b="1"/>
              <a:t>; other channels</a:t>
            </a:r>
            <a:endParaRPr lang="en-US" altLang="en-US" b="1"/>
          </a:p>
          <a:p>
            <a:pPr marL="206375"/>
            <a:r>
              <a:rPr lang="en-US" altLang="en-US"/>
              <a:t>Strategy to overcome obstacles to communications</a:t>
            </a:r>
          </a:p>
          <a:p>
            <a:pPr marL="206375"/>
            <a:r>
              <a:rPr lang="en-GB" altLang="en-US"/>
              <a:t>Leading to a Communications Action Plan</a:t>
            </a:r>
          </a:p>
        </p:txBody>
      </p:sp>
      <p:sp>
        <p:nvSpPr>
          <p:cNvPr id="6147" name="Dia számának helye 6"/>
          <p:cNvSpPr txBox="1">
            <a:spLocks/>
          </p:cNvSpPr>
          <p:nvPr/>
        </p:nvSpPr>
        <p:spPr bwMode="auto">
          <a:xfrm>
            <a:off x="8316913" y="5876925"/>
            <a:ext cx="2873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1F827F-1C1B-4D4E-91E5-F1C6D7E5218C}" type="slidenum">
              <a:rPr lang="hu-HU" altLang="en-US" b="1">
                <a:solidFill>
                  <a:schemeClr val="bg1"/>
                </a:solidFill>
              </a:rPr>
              <a:pPr eaLnBrk="1" hangingPunct="1"/>
              <a:t>13</a:t>
            </a:fld>
            <a:endParaRPr lang="hu-HU" altLang="en-US" b="1">
              <a:solidFill>
                <a:schemeClr val="bg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5F57D3-0606-4F45-8A03-86DEEF46A2EA}" type="slidenum">
              <a:rPr lang="en-GB" altLang="it-IT">
                <a:solidFill>
                  <a:srgbClr val="898989"/>
                </a:solidFill>
              </a:rPr>
              <a:pPr/>
              <a:t>13</a:t>
            </a:fld>
            <a:endParaRPr lang="en-GB" altLang="it-IT">
              <a:solidFill>
                <a:srgbClr val="898989"/>
              </a:solidFill>
            </a:endParaRP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79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mtClean="0"/>
              <a:t>Audience analysis</a:t>
            </a:r>
            <a:endParaRPr lang="en-GB" altLang="en-US" dirty="0"/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206375"/>
            <a:r>
              <a:rPr lang="en-US" altLang="x-none" b="1"/>
              <a:t>Characteristics</a:t>
            </a:r>
            <a:r>
              <a:rPr lang="en-US" altLang="x-none"/>
              <a:t> (stakeholder’s interests, organisation, networks, communication channels and practices)</a:t>
            </a:r>
          </a:p>
          <a:p>
            <a:pPr marL="206375"/>
            <a:r>
              <a:rPr lang="en-US" altLang="x-none" b="1"/>
              <a:t>Relevance</a:t>
            </a:r>
            <a:r>
              <a:rPr lang="en-US" altLang="x-none"/>
              <a:t> to the municipality? (where the interests of the municipality and the stakeholder come together)</a:t>
            </a:r>
          </a:p>
          <a:p>
            <a:pPr marL="206375"/>
            <a:r>
              <a:rPr lang="en-US" altLang="x-none" b="1"/>
              <a:t>Responsibilities / accountability </a:t>
            </a:r>
            <a:r>
              <a:rPr lang="en-US" altLang="x-none"/>
              <a:t>of the municipality towards the stakeholder? </a:t>
            </a:r>
          </a:p>
          <a:p>
            <a:pPr marL="206375"/>
            <a:r>
              <a:rPr lang="en-US" altLang="x-none" b="1"/>
              <a:t>Preferred communications channels </a:t>
            </a:r>
            <a:r>
              <a:rPr lang="en-US" altLang="x-none"/>
              <a:t>and types of possible participation</a:t>
            </a:r>
            <a:endParaRPr lang="en-GB" altLang="x-none"/>
          </a:p>
        </p:txBody>
      </p:sp>
      <p:sp>
        <p:nvSpPr>
          <p:cNvPr id="7171" name="Dia számának helye 6"/>
          <p:cNvSpPr txBox="1">
            <a:spLocks/>
          </p:cNvSpPr>
          <p:nvPr/>
        </p:nvSpPr>
        <p:spPr bwMode="auto">
          <a:xfrm>
            <a:off x="8316913" y="5876925"/>
            <a:ext cx="2873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E2AAB7-8FFC-8A47-A834-A160FD7C5018}" type="slidenum">
              <a:rPr lang="hu-HU" altLang="en-US" b="1">
                <a:solidFill>
                  <a:schemeClr val="bg1"/>
                </a:solidFill>
              </a:rPr>
              <a:pPr eaLnBrk="1" hangingPunct="1"/>
              <a:t>14</a:t>
            </a:fld>
            <a:endParaRPr lang="hu-HU" altLang="en-US" b="1">
              <a:solidFill>
                <a:schemeClr val="bg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23A82F9-CD41-0D47-A0A6-1EEE8E10A212}" type="slidenum">
              <a:rPr lang="en-GB" altLang="it-IT">
                <a:solidFill>
                  <a:srgbClr val="898989"/>
                </a:solidFill>
              </a:rPr>
              <a:pPr/>
              <a:t>14</a:t>
            </a:fld>
            <a:endParaRPr lang="en-GB" altLang="it-IT">
              <a:solidFill>
                <a:srgbClr val="898989"/>
              </a:solidFill>
            </a:endParaRP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38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b="1" smtClean="0"/>
              <a:t>Learning Objectives</a:t>
            </a:r>
          </a:p>
          <a:p>
            <a:pPr lvl="1"/>
            <a:r>
              <a:rPr lang="en-GB" sz="1600" smtClean="0"/>
              <a:t>To learn tools to develop the highest standards of internal and external communications.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600" b="1" smtClean="0"/>
              <a:t>Learning Outcomes</a:t>
            </a:r>
            <a:endParaRPr lang="en-GB" sz="2600" smtClean="0"/>
          </a:p>
          <a:p>
            <a:pPr lvl="1"/>
            <a:r>
              <a:rPr lang="en-GB" sz="2100" smtClean="0"/>
              <a:t>Participants assess the quality of communications in the organisation.</a:t>
            </a:r>
            <a:endParaRPr lang="it-IT" sz="2100" smtClean="0"/>
          </a:p>
          <a:p>
            <a:pPr lvl="1"/>
            <a:r>
              <a:rPr lang="en-GB" sz="2100" smtClean="0"/>
              <a:t>Participants reflect on the relationship of the organisation with key stakeholder groups.</a:t>
            </a:r>
            <a:endParaRPr lang="it-IT" sz="2100" smtClean="0"/>
          </a:p>
          <a:p>
            <a:pPr lvl="1"/>
            <a:r>
              <a:rPr lang="en-GB" sz="2100" smtClean="0"/>
              <a:t>Participants understand the nature of communications and learn how engage with different stakeholder groups.</a:t>
            </a:r>
            <a:endParaRPr lang="it-IT" sz="2100" smtClean="0"/>
          </a:p>
          <a:p>
            <a:pPr lvl="1"/>
            <a:r>
              <a:rPr lang="en-GB" sz="2100" smtClean="0"/>
              <a:t>Participants reflect on the use of different communication methods.</a:t>
            </a:r>
            <a:endParaRPr lang="it-IT" sz="2100" smtClean="0"/>
          </a:p>
          <a:p>
            <a:pPr lvl="1"/>
            <a:r>
              <a:rPr lang="en-GB" sz="2100" smtClean="0"/>
              <a:t>Participants understand the importance of a communications strategy that creates consistency and professionalism.</a:t>
            </a:r>
            <a:endParaRPr lang="it-IT" sz="2100" smtClean="0"/>
          </a:p>
          <a:p>
            <a:pPr marL="0" indent="0">
              <a:buNone/>
            </a:pPr>
            <a:r>
              <a:rPr lang="en-GB" sz="2300" smtClean="0"/>
              <a:t>As a result of this learning, participants will be able to develop and implement a more professional approach to communications in their organisation.</a:t>
            </a:r>
            <a:endParaRPr lang="it-IT" sz="23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Stage 2</a:t>
            </a:r>
          </a:p>
          <a:p>
            <a:r>
              <a:rPr lang="en-GB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36215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Communication Strategy</a:t>
            </a:r>
          </a:p>
          <a:p>
            <a:pPr lvl="1"/>
            <a:r>
              <a:rPr lang="en-GB" dirty="0" smtClean="0"/>
              <a:t>A</a:t>
            </a:r>
            <a:r>
              <a:rPr lang="en-GB" dirty="0"/>
              <a:t> communications strategy is a document that expresses how communication activity will be used to support the delivery of the organisations overall strategy. This will include how </a:t>
            </a:r>
            <a:r>
              <a:rPr lang="en-GB"/>
              <a:t>an </a:t>
            </a:r>
            <a:r>
              <a:rPr lang="en-GB" smtClean="0"/>
              <a:t>organisation </a:t>
            </a:r>
            <a:r>
              <a:rPr lang="en-GB" dirty="0"/>
              <a:t>wishes to share information with external and internal stakeholders. It should give direction to all media, online, internal, marketing, publications and public relations communications activity undertaken by the organisation</a:t>
            </a:r>
            <a:r>
              <a:rPr lang="en-GB" sz="1500" dirty="0" smtClean="0"/>
              <a:t>.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 smtClean="0"/>
              <a:t>  </a:t>
            </a:r>
            <a:endParaRPr lang="it-IT" sz="15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Group Exercise 1 – Success Factors in Communications 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small groups, using the form in Section 5.1 ‘Self-Assessment: Success Factors in Communications’ to assess the quality of communications in your organisation. Consider the evidence as a whole </a:t>
            </a:r>
            <a:r>
              <a:rPr lang="en-GB" dirty="0" smtClean="0"/>
              <a:t>group;</a:t>
            </a:r>
            <a:endParaRPr lang="it-IT" dirty="0"/>
          </a:p>
          <a:p>
            <a:pPr lvl="1"/>
            <a:r>
              <a:rPr lang="en-GB" dirty="0"/>
              <a:t>F</a:t>
            </a:r>
            <a:r>
              <a:rPr lang="en-GB" dirty="0" smtClean="0"/>
              <a:t>eedback session - </a:t>
            </a:r>
            <a:r>
              <a:rPr lang="en-GB" dirty="0"/>
              <a:t>each group </a:t>
            </a:r>
            <a:r>
              <a:rPr lang="en-GB" dirty="0" smtClean="0"/>
              <a:t>identifies </a:t>
            </a:r>
            <a:r>
              <a:rPr lang="en-GB" dirty="0"/>
              <a:t>2 actions that could be taken by the organisation to improve </a:t>
            </a:r>
            <a:r>
              <a:rPr lang="en-GB" dirty="0" smtClean="0"/>
              <a:t>communication.</a:t>
            </a:r>
            <a:endParaRPr lang="it-IT" sz="45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" indent="0">
              <a:buNone/>
            </a:pPr>
            <a:r>
              <a:rPr lang="en-GB" sz="2600" b="1" dirty="0"/>
              <a:t>Group Exercise 2 </a:t>
            </a:r>
            <a:r>
              <a:rPr lang="en-GB" sz="2600" b="1" dirty="0" smtClean="0"/>
              <a:t>– </a:t>
            </a:r>
            <a:r>
              <a:rPr lang="en-GB" sz="2600" b="1" dirty="0"/>
              <a:t>Stakeholder Communications </a:t>
            </a:r>
          </a:p>
          <a:p>
            <a:pPr lvl="1"/>
            <a:r>
              <a:rPr lang="en-GB" dirty="0" smtClean="0"/>
              <a:t>5 groups.</a:t>
            </a:r>
          </a:p>
          <a:p>
            <a:pPr lvl="1"/>
            <a:r>
              <a:rPr lang="en-GB" dirty="0" smtClean="0"/>
              <a:t>Each </a:t>
            </a:r>
            <a:r>
              <a:rPr lang="en-GB" dirty="0"/>
              <a:t>group </a:t>
            </a:r>
            <a:r>
              <a:rPr lang="en-GB" dirty="0" smtClean="0"/>
              <a:t>work</a:t>
            </a:r>
            <a:r>
              <a:rPr lang="en-GB" dirty="0" smtClean="0"/>
              <a:t> </a:t>
            </a:r>
            <a:r>
              <a:rPr lang="en-GB" dirty="0"/>
              <a:t>on one of the following stakeholders, using the Section 5.2 template: </a:t>
            </a:r>
            <a:endParaRPr lang="it-IT" dirty="0"/>
          </a:p>
          <a:p>
            <a:pPr marL="685800" lvl="2" indent="0">
              <a:buNone/>
            </a:pPr>
            <a:r>
              <a:rPr lang="en-GB" sz="1300" i="1" dirty="0"/>
              <a:t>(1) Other local government organisation; (2) Citizens; (3) Media; (4) Local businesses; (5) Local NGOs</a:t>
            </a:r>
            <a:endParaRPr lang="it-IT" sz="1300" i="1" dirty="0"/>
          </a:p>
          <a:p>
            <a:pPr lvl="1"/>
            <a:r>
              <a:rPr lang="en-GB" dirty="0"/>
              <a:t>Each group </a:t>
            </a:r>
            <a:r>
              <a:rPr lang="en-GB" dirty="0" smtClean="0"/>
              <a:t>analyses </a:t>
            </a:r>
            <a:r>
              <a:rPr lang="en-GB" dirty="0"/>
              <a:t>the relationship between the stakeholder and </a:t>
            </a:r>
            <a:r>
              <a:rPr lang="en-GB" dirty="0" smtClean="0"/>
              <a:t>the </a:t>
            </a:r>
            <a:r>
              <a:rPr lang="en-GB" dirty="0"/>
              <a:t>organisation:</a:t>
            </a:r>
            <a:endParaRPr lang="it-IT" dirty="0"/>
          </a:p>
          <a:p>
            <a:pPr lvl="2"/>
            <a:r>
              <a:rPr lang="en-GB" i="1" dirty="0"/>
              <a:t>Why and how the stakeholder is important to the organisation.</a:t>
            </a:r>
            <a:endParaRPr lang="it-IT" dirty="0"/>
          </a:p>
          <a:p>
            <a:pPr lvl="2"/>
            <a:r>
              <a:rPr lang="en-GB" i="1" dirty="0"/>
              <a:t>What the stakeholder would expect </a:t>
            </a:r>
            <a:r>
              <a:rPr lang="en-GB" i="1" dirty="0" smtClean="0"/>
              <a:t>from </a:t>
            </a:r>
            <a:r>
              <a:rPr lang="en-GB" i="1" dirty="0"/>
              <a:t>the organisation.</a:t>
            </a:r>
            <a:endParaRPr lang="it-IT" dirty="0"/>
          </a:p>
          <a:p>
            <a:pPr lvl="2"/>
            <a:r>
              <a:rPr lang="en-GB" i="1" dirty="0"/>
              <a:t>Communication needs of the stakeholder that the organisation should respect.</a:t>
            </a:r>
            <a:endParaRPr lang="it-IT" dirty="0"/>
          </a:p>
          <a:p>
            <a:pPr lvl="1"/>
            <a:r>
              <a:rPr lang="en-GB" dirty="0"/>
              <a:t>F</a:t>
            </a:r>
            <a:r>
              <a:rPr lang="en-GB" dirty="0" smtClean="0"/>
              <a:t>eedback </a:t>
            </a:r>
            <a:r>
              <a:rPr lang="en-GB" dirty="0"/>
              <a:t>plenary session.</a:t>
            </a:r>
            <a:endParaRPr lang="it-IT" sz="5700" b="1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lvl="1" indent="0">
              <a:spcBef>
                <a:spcPts val="750"/>
              </a:spcBef>
              <a:spcAft>
                <a:spcPts val="600"/>
              </a:spcAft>
              <a:buNone/>
            </a:pPr>
            <a:r>
              <a:rPr lang="en-GB" sz="2600" b="1" dirty="0"/>
              <a:t>Group Exercise 3 - Developing a Communication Approach </a:t>
            </a:r>
            <a:endParaRPr lang="it-IT" sz="2600" b="1" dirty="0"/>
          </a:p>
          <a:p>
            <a:pPr lvl="1"/>
            <a:r>
              <a:rPr lang="en-GB" dirty="0"/>
              <a:t>In groups of 3 select a strategic message that needs to be communicated. This could be an announcement of a new service / change of service / community message etc</a:t>
            </a:r>
            <a:r>
              <a:rPr lang="en-GB" dirty="0" smtClean="0"/>
              <a:t>.; </a:t>
            </a:r>
            <a:endParaRPr lang="it-IT" dirty="0"/>
          </a:p>
          <a:p>
            <a:pPr lvl="1"/>
            <a:r>
              <a:rPr lang="en-GB" dirty="0" smtClean="0"/>
              <a:t>Feedback </a:t>
            </a:r>
            <a:r>
              <a:rPr lang="en-GB" dirty="0"/>
              <a:t>plenary session.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3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15 – Organisational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INSTITUTIONAL COMMUNICATIONS (previous </a:t>
            </a:r>
            <a:r>
              <a:rPr lang="it-IT" dirty="0" err="1" smtClean="0"/>
              <a:t>materials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284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669</Words>
  <Application>Microsoft Macintosh PowerPoint</Application>
  <PresentationFormat>Presentazione su schermo (4:3)</PresentationFormat>
  <Paragraphs>115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Arial</vt:lpstr>
      <vt:lpstr>Tema di Office</vt:lpstr>
      <vt:lpstr>MODULE 15 – ORGANISATIONAL COMMUNICATION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  <vt:lpstr>INSTITUTIONAL COMMUNICATIONS (previous materials)</vt:lpstr>
      <vt:lpstr>Role of communications</vt:lpstr>
      <vt:lpstr>Internal communications</vt:lpstr>
      <vt:lpstr>External communications</vt:lpstr>
      <vt:lpstr>Developing a communications strategy</vt:lpstr>
      <vt:lpstr>Audience analysis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2017-02-13T21:54:29Z</dcterms:modified>
</cp:coreProperties>
</file>