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removePersonalInfoOnSave="1" saveSubsetFonts="1" autoCompressPictures="0">
  <p:sldMasterIdLst>
    <p:sldMasterId id="214748368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6" r:id="rId4"/>
    <p:sldId id="264" r:id="rId5"/>
    <p:sldId id="260" r:id="rId6"/>
    <p:sldId id="262" r:id="rId7"/>
    <p:sldId id="268" r:id="rId8"/>
    <p:sldId id="263" r:id="rId9"/>
    <p:sldId id="267" r:id="rId10"/>
  </p:sldIdLst>
  <p:sldSz cx="9144000" cy="6858000" type="screen4x3"/>
  <p:notesSz cx="6805613" cy="99441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47D"/>
    <a:srgbClr val="40B2F1"/>
    <a:srgbClr val="002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33" autoAdjust="0"/>
    <p:restoredTop sz="93665" autoAdjust="0"/>
  </p:normalViewPr>
  <p:slideViewPr>
    <p:cSldViewPr snapToGrid="0" snapToObjects="1">
      <p:cViewPr varScale="1">
        <p:scale>
          <a:sx n="103" d="100"/>
          <a:sy n="103" d="100"/>
        </p:scale>
        <p:origin x="7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14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C7C819-22FC-9940-9E59-95FE49FEF966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F6B673E-4E96-284B-93E1-2F7A748558BF}">
      <dgm:prSet phldrT="[Testo]" custT="1"/>
      <dgm:spPr/>
      <dgm:t>
        <a:bodyPr/>
        <a:lstStyle/>
        <a:p>
          <a:r>
            <a:rPr lang="en-GB" sz="2000" b="1" dirty="0" smtClean="0"/>
            <a:t>Interactive Introduction</a:t>
          </a:r>
          <a:endParaRPr lang="it-IT" sz="2000" b="1" dirty="0"/>
        </a:p>
      </dgm:t>
    </dgm:pt>
    <dgm:pt modelId="{9CDFA989-724A-4B40-B100-3D00DEF04CEC}" type="parTrans" cxnId="{8CDB503F-FC1D-C446-9810-099B425C0B88}">
      <dgm:prSet/>
      <dgm:spPr/>
      <dgm:t>
        <a:bodyPr/>
        <a:lstStyle/>
        <a:p>
          <a:endParaRPr lang="it-IT"/>
        </a:p>
      </dgm:t>
    </dgm:pt>
    <dgm:pt modelId="{11E7F1B2-8932-1142-ACE5-3A9589B42A2F}" type="sibTrans" cxnId="{8CDB503F-FC1D-C446-9810-099B425C0B88}">
      <dgm:prSet/>
      <dgm:spPr/>
      <dgm:t>
        <a:bodyPr/>
        <a:lstStyle/>
        <a:p>
          <a:endParaRPr lang="it-IT"/>
        </a:p>
      </dgm:t>
    </dgm:pt>
    <dgm:pt modelId="{708C758F-CEE9-E342-9408-C14ADD277B9A}">
      <dgm:prSet custT="1"/>
      <dgm:spPr/>
      <dgm:t>
        <a:bodyPr/>
        <a:lstStyle/>
        <a:p>
          <a:r>
            <a:rPr lang="en-GB" sz="2000" b="1" dirty="0" smtClean="0"/>
            <a:t>Group Exercise 1 - Route Map for a Dynamic Organisation</a:t>
          </a:r>
          <a:endParaRPr lang="it-IT" sz="2000" b="1" dirty="0"/>
        </a:p>
      </dgm:t>
    </dgm:pt>
    <dgm:pt modelId="{E7742AC9-A89F-EB42-904C-1D3EC7048887}" type="parTrans" cxnId="{3D2B03B3-3D12-2541-A9C4-0166EA83DCCE}">
      <dgm:prSet/>
      <dgm:spPr/>
      <dgm:t>
        <a:bodyPr/>
        <a:lstStyle/>
        <a:p>
          <a:endParaRPr lang="it-IT"/>
        </a:p>
      </dgm:t>
    </dgm:pt>
    <dgm:pt modelId="{DB8CE8D7-F25C-0E43-978B-EE620DC76211}" type="sibTrans" cxnId="{3D2B03B3-3D12-2541-A9C4-0166EA83DCCE}">
      <dgm:prSet/>
      <dgm:spPr/>
      <dgm:t>
        <a:bodyPr/>
        <a:lstStyle/>
        <a:p>
          <a:endParaRPr lang="it-IT"/>
        </a:p>
      </dgm:t>
    </dgm:pt>
    <dgm:pt modelId="{54870F3E-D169-DB49-8DE0-C637AD61211B}">
      <dgm:prSet custT="1"/>
      <dgm:spPr/>
      <dgm:t>
        <a:bodyPr/>
        <a:lstStyle/>
        <a:p>
          <a:r>
            <a:rPr lang="en-GB" sz="2000" b="1" dirty="0" smtClean="0"/>
            <a:t>Group Exercise 2</a:t>
          </a:r>
          <a:endParaRPr lang="it-IT" sz="2000" b="1" dirty="0"/>
        </a:p>
      </dgm:t>
    </dgm:pt>
    <dgm:pt modelId="{53AE691F-8A95-7F42-BB7B-1A9CD6710071}" type="parTrans" cxnId="{93133AB9-54A9-F246-BEBA-D5FCA0FDC0FC}">
      <dgm:prSet/>
      <dgm:spPr/>
      <dgm:t>
        <a:bodyPr/>
        <a:lstStyle/>
        <a:p>
          <a:endParaRPr lang="it-IT"/>
        </a:p>
      </dgm:t>
    </dgm:pt>
    <dgm:pt modelId="{26A9067E-B7C7-B649-A637-082C103798F0}" type="sibTrans" cxnId="{93133AB9-54A9-F246-BEBA-D5FCA0FDC0FC}">
      <dgm:prSet/>
      <dgm:spPr/>
      <dgm:t>
        <a:bodyPr/>
        <a:lstStyle/>
        <a:p>
          <a:endParaRPr lang="it-IT"/>
        </a:p>
      </dgm:t>
    </dgm:pt>
    <dgm:pt modelId="{D3F83B4B-40A4-8F48-BEF9-2A229317B6BA}">
      <dgm:prSet custT="1"/>
      <dgm:spPr/>
      <dgm:t>
        <a:bodyPr/>
        <a:lstStyle/>
        <a:p>
          <a:r>
            <a:rPr lang="en-GB" sz="2000" b="1" dirty="0" smtClean="0"/>
            <a:t>Plenary Discussion</a:t>
          </a:r>
          <a:endParaRPr lang="it-IT" sz="2000" b="1" dirty="0"/>
        </a:p>
      </dgm:t>
    </dgm:pt>
    <dgm:pt modelId="{0FB2D0C7-49EC-6E47-8D65-1F57406D7C47}" type="parTrans" cxnId="{7021CEC4-97B8-E14A-A186-71DB2989520B}">
      <dgm:prSet/>
      <dgm:spPr/>
      <dgm:t>
        <a:bodyPr/>
        <a:lstStyle/>
        <a:p>
          <a:endParaRPr lang="it-IT"/>
        </a:p>
      </dgm:t>
    </dgm:pt>
    <dgm:pt modelId="{EBD69EF1-C315-6047-AD57-BB71861F5E6E}" type="sibTrans" cxnId="{7021CEC4-97B8-E14A-A186-71DB2989520B}">
      <dgm:prSet/>
      <dgm:spPr/>
      <dgm:t>
        <a:bodyPr/>
        <a:lstStyle/>
        <a:p>
          <a:endParaRPr lang="it-IT"/>
        </a:p>
      </dgm:t>
    </dgm:pt>
    <dgm:pt modelId="{C36E6E98-452A-4B47-906E-F45EEF12F12D}" type="pres">
      <dgm:prSet presAssocID="{5CC7C819-22FC-9940-9E59-95FE49FEF96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t-IT"/>
        </a:p>
      </dgm:t>
    </dgm:pt>
    <dgm:pt modelId="{CA63F03E-F6E6-E344-982A-46AC3C5BDA83}" type="pres">
      <dgm:prSet presAssocID="{5CC7C819-22FC-9940-9E59-95FE49FEF966}" presName="Name1" presStyleCnt="0"/>
      <dgm:spPr/>
    </dgm:pt>
    <dgm:pt modelId="{7E5E127E-E2B2-134B-A7E3-43A64E9B330A}" type="pres">
      <dgm:prSet presAssocID="{5CC7C819-22FC-9940-9E59-95FE49FEF966}" presName="cycle" presStyleCnt="0"/>
      <dgm:spPr/>
    </dgm:pt>
    <dgm:pt modelId="{001ABEE9-4061-F64F-8D01-52FEC11D3B2D}" type="pres">
      <dgm:prSet presAssocID="{5CC7C819-22FC-9940-9E59-95FE49FEF966}" presName="srcNode" presStyleLbl="node1" presStyleIdx="0" presStyleCnt="4"/>
      <dgm:spPr/>
    </dgm:pt>
    <dgm:pt modelId="{BB760403-48DE-9542-8416-1E8B6018467D}" type="pres">
      <dgm:prSet presAssocID="{5CC7C819-22FC-9940-9E59-95FE49FEF966}" presName="conn" presStyleLbl="parChTrans1D2" presStyleIdx="0" presStyleCnt="1"/>
      <dgm:spPr/>
      <dgm:t>
        <a:bodyPr/>
        <a:lstStyle/>
        <a:p>
          <a:endParaRPr lang="it-IT"/>
        </a:p>
      </dgm:t>
    </dgm:pt>
    <dgm:pt modelId="{9ADB08C2-130B-044E-841B-EF7FD7CD44B2}" type="pres">
      <dgm:prSet presAssocID="{5CC7C819-22FC-9940-9E59-95FE49FEF966}" presName="extraNode" presStyleLbl="node1" presStyleIdx="0" presStyleCnt="4"/>
      <dgm:spPr/>
    </dgm:pt>
    <dgm:pt modelId="{CD2871E0-B945-6845-8CD4-21F5038B9047}" type="pres">
      <dgm:prSet presAssocID="{5CC7C819-22FC-9940-9E59-95FE49FEF966}" presName="dstNode" presStyleLbl="node1" presStyleIdx="0" presStyleCnt="4"/>
      <dgm:spPr/>
    </dgm:pt>
    <dgm:pt modelId="{4D354350-3593-DE4C-AEB1-03623E9181C5}" type="pres">
      <dgm:prSet presAssocID="{4F6B673E-4E96-284B-93E1-2F7A748558BF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15CD181-DC37-BC45-A59D-848A188BDCC7}" type="pres">
      <dgm:prSet presAssocID="{4F6B673E-4E96-284B-93E1-2F7A748558BF}" presName="accent_1" presStyleCnt="0"/>
      <dgm:spPr/>
    </dgm:pt>
    <dgm:pt modelId="{D7EDC07C-5B61-C14A-B32E-2F7513088A0C}" type="pres">
      <dgm:prSet presAssocID="{4F6B673E-4E96-284B-93E1-2F7A748558BF}" presName="accentRepeatNode" presStyleLbl="solidFgAcc1" presStyleIdx="0" presStyleCnt="4"/>
      <dgm:spPr/>
    </dgm:pt>
    <dgm:pt modelId="{193AB180-5994-694F-AC58-6BE9360A4B87}" type="pres">
      <dgm:prSet presAssocID="{708C758F-CEE9-E342-9408-C14ADD277B9A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640FAA0-FF79-0840-B721-E55E8022DF45}" type="pres">
      <dgm:prSet presAssocID="{708C758F-CEE9-E342-9408-C14ADD277B9A}" presName="accent_2" presStyleCnt="0"/>
      <dgm:spPr/>
    </dgm:pt>
    <dgm:pt modelId="{1955E124-2061-6C4F-9C0E-DAA32DC2F4A3}" type="pres">
      <dgm:prSet presAssocID="{708C758F-CEE9-E342-9408-C14ADD277B9A}" presName="accentRepeatNode" presStyleLbl="solidFgAcc1" presStyleIdx="1" presStyleCnt="4"/>
      <dgm:spPr/>
    </dgm:pt>
    <dgm:pt modelId="{A70C1D7C-F5F2-2E43-B473-F1B9536E46B1}" type="pres">
      <dgm:prSet presAssocID="{54870F3E-D169-DB49-8DE0-C637AD61211B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8DF14F6-F6BA-334D-83F0-B46FA3C812B6}" type="pres">
      <dgm:prSet presAssocID="{54870F3E-D169-DB49-8DE0-C637AD61211B}" presName="accent_3" presStyleCnt="0"/>
      <dgm:spPr/>
    </dgm:pt>
    <dgm:pt modelId="{4D098D44-C02C-944A-A90D-EADA57DCE134}" type="pres">
      <dgm:prSet presAssocID="{54870F3E-D169-DB49-8DE0-C637AD61211B}" presName="accentRepeatNode" presStyleLbl="solidFgAcc1" presStyleIdx="2" presStyleCnt="4"/>
      <dgm:spPr/>
    </dgm:pt>
    <dgm:pt modelId="{F0939A63-F6C8-7949-B473-6A6D14E9771B}" type="pres">
      <dgm:prSet presAssocID="{D3F83B4B-40A4-8F48-BEF9-2A229317B6BA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182DF5D-E9BF-C44E-9923-48B7B0E844DE}" type="pres">
      <dgm:prSet presAssocID="{D3F83B4B-40A4-8F48-BEF9-2A229317B6BA}" presName="accent_4" presStyleCnt="0"/>
      <dgm:spPr/>
    </dgm:pt>
    <dgm:pt modelId="{E277AB2C-AC6E-1A44-8B97-4591084821D7}" type="pres">
      <dgm:prSet presAssocID="{D3F83B4B-40A4-8F48-BEF9-2A229317B6BA}" presName="accentRepeatNode" presStyleLbl="solidFgAcc1" presStyleIdx="3" presStyleCnt="4"/>
      <dgm:spPr/>
    </dgm:pt>
  </dgm:ptLst>
  <dgm:cxnLst>
    <dgm:cxn modelId="{93133AB9-54A9-F246-BEBA-D5FCA0FDC0FC}" srcId="{5CC7C819-22FC-9940-9E59-95FE49FEF966}" destId="{54870F3E-D169-DB49-8DE0-C637AD61211B}" srcOrd="2" destOrd="0" parTransId="{53AE691F-8A95-7F42-BB7B-1A9CD6710071}" sibTransId="{26A9067E-B7C7-B649-A637-082C103798F0}"/>
    <dgm:cxn modelId="{F01A7E5C-1495-BD47-B634-4AA940B44D64}" type="presOf" srcId="{5CC7C819-22FC-9940-9E59-95FE49FEF966}" destId="{C36E6E98-452A-4B47-906E-F45EEF12F12D}" srcOrd="0" destOrd="0" presId="urn:microsoft.com/office/officeart/2008/layout/VerticalCurvedList"/>
    <dgm:cxn modelId="{8CDB503F-FC1D-C446-9810-099B425C0B88}" srcId="{5CC7C819-22FC-9940-9E59-95FE49FEF966}" destId="{4F6B673E-4E96-284B-93E1-2F7A748558BF}" srcOrd="0" destOrd="0" parTransId="{9CDFA989-724A-4B40-B100-3D00DEF04CEC}" sibTransId="{11E7F1B2-8932-1142-ACE5-3A9589B42A2F}"/>
    <dgm:cxn modelId="{EA56A694-D247-DC45-923D-36B3782191C1}" type="presOf" srcId="{54870F3E-D169-DB49-8DE0-C637AD61211B}" destId="{A70C1D7C-F5F2-2E43-B473-F1B9536E46B1}" srcOrd="0" destOrd="0" presId="urn:microsoft.com/office/officeart/2008/layout/VerticalCurvedList"/>
    <dgm:cxn modelId="{7021CEC4-97B8-E14A-A186-71DB2989520B}" srcId="{5CC7C819-22FC-9940-9E59-95FE49FEF966}" destId="{D3F83B4B-40A4-8F48-BEF9-2A229317B6BA}" srcOrd="3" destOrd="0" parTransId="{0FB2D0C7-49EC-6E47-8D65-1F57406D7C47}" sibTransId="{EBD69EF1-C315-6047-AD57-BB71861F5E6E}"/>
    <dgm:cxn modelId="{2FFC9854-EE5F-A646-891E-EFA482EFE100}" type="presOf" srcId="{4F6B673E-4E96-284B-93E1-2F7A748558BF}" destId="{4D354350-3593-DE4C-AEB1-03623E9181C5}" srcOrd="0" destOrd="0" presId="urn:microsoft.com/office/officeart/2008/layout/VerticalCurvedList"/>
    <dgm:cxn modelId="{646BD054-54E7-D940-9CA9-E9F6C2CF3E26}" type="presOf" srcId="{D3F83B4B-40A4-8F48-BEF9-2A229317B6BA}" destId="{F0939A63-F6C8-7949-B473-6A6D14E9771B}" srcOrd="0" destOrd="0" presId="urn:microsoft.com/office/officeart/2008/layout/VerticalCurvedList"/>
    <dgm:cxn modelId="{C9526485-24B5-9B45-B30D-4698B3178E6E}" type="presOf" srcId="{708C758F-CEE9-E342-9408-C14ADD277B9A}" destId="{193AB180-5994-694F-AC58-6BE9360A4B87}" srcOrd="0" destOrd="0" presId="urn:microsoft.com/office/officeart/2008/layout/VerticalCurvedList"/>
    <dgm:cxn modelId="{3D2B03B3-3D12-2541-A9C4-0166EA83DCCE}" srcId="{5CC7C819-22FC-9940-9E59-95FE49FEF966}" destId="{708C758F-CEE9-E342-9408-C14ADD277B9A}" srcOrd="1" destOrd="0" parTransId="{E7742AC9-A89F-EB42-904C-1D3EC7048887}" sibTransId="{DB8CE8D7-F25C-0E43-978B-EE620DC76211}"/>
    <dgm:cxn modelId="{CF8350A3-0C11-304D-A129-AEFF24C12353}" type="presOf" srcId="{11E7F1B2-8932-1142-ACE5-3A9589B42A2F}" destId="{BB760403-48DE-9542-8416-1E8B6018467D}" srcOrd="0" destOrd="0" presId="urn:microsoft.com/office/officeart/2008/layout/VerticalCurvedList"/>
    <dgm:cxn modelId="{A5662254-27A9-024C-ABB6-21AA7597E741}" type="presParOf" srcId="{C36E6E98-452A-4B47-906E-F45EEF12F12D}" destId="{CA63F03E-F6E6-E344-982A-46AC3C5BDA83}" srcOrd="0" destOrd="0" presId="urn:microsoft.com/office/officeart/2008/layout/VerticalCurvedList"/>
    <dgm:cxn modelId="{1C0150DD-74F6-FC44-80FC-D646E2D45FA2}" type="presParOf" srcId="{CA63F03E-F6E6-E344-982A-46AC3C5BDA83}" destId="{7E5E127E-E2B2-134B-A7E3-43A64E9B330A}" srcOrd="0" destOrd="0" presId="urn:microsoft.com/office/officeart/2008/layout/VerticalCurvedList"/>
    <dgm:cxn modelId="{A395D4C6-329C-2740-ABAA-C7F1BBA2B34B}" type="presParOf" srcId="{7E5E127E-E2B2-134B-A7E3-43A64E9B330A}" destId="{001ABEE9-4061-F64F-8D01-52FEC11D3B2D}" srcOrd="0" destOrd="0" presId="urn:microsoft.com/office/officeart/2008/layout/VerticalCurvedList"/>
    <dgm:cxn modelId="{4DADCD78-9645-7E4A-9ECA-B94721B56E8D}" type="presParOf" srcId="{7E5E127E-E2B2-134B-A7E3-43A64E9B330A}" destId="{BB760403-48DE-9542-8416-1E8B6018467D}" srcOrd="1" destOrd="0" presId="urn:microsoft.com/office/officeart/2008/layout/VerticalCurvedList"/>
    <dgm:cxn modelId="{4C56B15E-2BA0-BC46-9980-F28BBF88E07C}" type="presParOf" srcId="{7E5E127E-E2B2-134B-A7E3-43A64E9B330A}" destId="{9ADB08C2-130B-044E-841B-EF7FD7CD44B2}" srcOrd="2" destOrd="0" presId="urn:microsoft.com/office/officeart/2008/layout/VerticalCurvedList"/>
    <dgm:cxn modelId="{6497E360-CA2B-704C-8704-C4515232269A}" type="presParOf" srcId="{7E5E127E-E2B2-134B-A7E3-43A64E9B330A}" destId="{CD2871E0-B945-6845-8CD4-21F5038B9047}" srcOrd="3" destOrd="0" presId="urn:microsoft.com/office/officeart/2008/layout/VerticalCurvedList"/>
    <dgm:cxn modelId="{2CE4BD8A-9D97-9B4D-A9E5-43D7817FC279}" type="presParOf" srcId="{CA63F03E-F6E6-E344-982A-46AC3C5BDA83}" destId="{4D354350-3593-DE4C-AEB1-03623E9181C5}" srcOrd="1" destOrd="0" presId="urn:microsoft.com/office/officeart/2008/layout/VerticalCurvedList"/>
    <dgm:cxn modelId="{DD20DD16-FA77-C741-9112-30BC463E726A}" type="presParOf" srcId="{CA63F03E-F6E6-E344-982A-46AC3C5BDA83}" destId="{015CD181-DC37-BC45-A59D-848A188BDCC7}" srcOrd="2" destOrd="0" presId="urn:microsoft.com/office/officeart/2008/layout/VerticalCurvedList"/>
    <dgm:cxn modelId="{D3499DB9-E272-D148-9FA2-BA74D43FF5B3}" type="presParOf" srcId="{015CD181-DC37-BC45-A59D-848A188BDCC7}" destId="{D7EDC07C-5B61-C14A-B32E-2F7513088A0C}" srcOrd="0" destOrd="0" presId="urn:microsoft.com/office/officeart/2008/layout/VerticalCurvedList"/>
    <dgm:cxn modelId="{C21C4037-44E4-FE4A-9CAE-BE22AB352DD8}" type="presParOf" srcId="{CA63F03E-F6E6-E344-982A-46AC3C5BDA83}" destId="{193AB180-5994-694F-AC58-6BE9360A4B87}" srcOrd="3" destOrd="0" presId="urn:microsoft.com/office/officeart/2008/layout/VerticalCurvedList"/>
    <dgm:cxn modelId="{8332C10D-B0FC-474A-84FA-675D1C58BB20}" type="presParOf" srcId="{CA63F03E-F6E6-E344-982A-46AC3C5BDA83}" destId="{C640FAA0-FF79-0840-B721-E55E8022DF45}" srcOrd="4" destOrd="0" presId="urn:microsoft.com/office/officeart/2008/layout/VerticalCurvedList"/>
    <dgm:cxn modelId="{624E0E5A-D2F0-1A45-B49E-32F70F3F5C8E}" type="presParOf" srcId="{C640FAA0-FF79-0840-B721-E55E8022DF45}" destId="{1955E124-2061-6C4F-9C0E-DAA32DC2F4A3}" srcOrd="0" destOrd="0" presId="urn:microsoft.com/office/officeart/2008/layout/VerticalCurvedList"/>
    <dgm:cxn modelId="{F181494D-72C8-3A41-840D-FA2F7AC8FD6A}" type="presParOf" srcId="{CA63F03E-F6E6-E344-982A-46AC3C5BDA83}" destId="{A70C1D7C-F5F2-2E43-B473-F1B9536E46B1}" srcOrd="5" destOrd="0" presId="urn:microsoft.com/office/officeart/2008/layout/VerticalCurvedList"/>
    <dgm:cxn modelId="{C8D1D391-D565-4241-AF45-4AE2F3A4362E}" type="presParOf" srcId="{CA63F03E-F6E6-E344-982A-46AC3C5BDA83}" destId="{88DF14F6-F6BA-334D-83F0-B46FA3C812B6}" srcOrd="6" destOrd="0" presId="urn:microsoft.com/office/officeart/2008/layout/VerticalCurvedList"/>
    <dgm:cxn modelId="{3B3D6B3A-0A80-EE48-8E40-564D372D0AEF}" type="presParOf" srcId="{88DF14F6-F6BA-334D-83F0-B46FA3C812B6}" destId="{4D098D44-C02C-944A-A90D-EADA57DCE134}" srcOrd="0" destOrd="0" presId="urn:microsoft.com/office/officeart/2008/layout/VerticalCurvedList"/>
    <dgm:cxn modelId="{E868DF2F-60D7-B24A-B346-4E751D06A011}" type="presParOf" srcId="{CA63F03E-F6E6-E344-982A-46AC3C5BDA83}" destId="{F0939A63-F6C8-7949-B473-6A6D14E9771B}" srcOrd="7" destOrd="0" presId="urn:microsoft.com/office/officeart/2008/layout/VerticalCurvedList"/>
    <dgm:cxn modelId="{84E967C2-1338-FB45-9103-175AA98E8C12}" type="presParOf" srcId="{CA63F03E-F6E6-E344-982A-46AC3C5BDA83}" destId="{A182DF5D-E9BF-C44E-9923-48B7B0E844DE}" srcOrd="8" destOrd="0" presId="urn:microsoft.com/office/officeart/2008/layout/VerticalCurvedList"/>
    <dgm:cxn modelId="{2BC5C398-4B8E-B944-9F65-F4631FD7F083}" type="presParOf" srcId="{A182DF5D-E9BF-C44E-9923-48B7B0E844DE}" destId="{E277AB2C-AC6E-1A44-8B97-4591084821D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760403-48DE-9542-8416-1E8B6018467D}">
      <dsp:nvSpPr>
        <dsp:cNvPr id="0" name=""/>
        <dsp:cNvSpPr/>
      </dsp:nvSpPr>
      <dsp:spPr>
        <a:xfrm>
          <a:off x="-5614502" y="-859500"/>
          <a:ext cx="6684700" cy="6684700"/>
        </a:xfrm>
        <a:prstGeom prst="blockArc">
          <a:avLst>
            <a:gd name="adj1" fmla="val 18900000"/>
            <a:gd name="adj2" fmla="val 2700000"/>
            <a:gd name="adj3" fmla="val 323"/>
          </a:avLst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54350-3593-DE4C-AEB1-03623E9181C5}">
      <dsp:nvSpPr>
        <dsp:cNvPr id="0" name=""/>
        <dsp:cNvSpPr/>
      </dsp:nvSpPr>
      <dsp:spPr>
        <a:xfrm>
          <a:off x="560222" y="381763"/>
          <a:ext cx="7257049" cy="7639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6364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Interactive Introduction</a:t>
          </a:r>
          <a:endParaRPr lang="it-IT" sz="2000" b="1" kern="1200" dirty="0"/>
        </a:p>
      </dsp:txBody>
      <dsp:txXfrm>
        <a:off x="560222" y="381763"/>
        <a:ext cx="7257049" cy="763923"/>
      </dsp:txXfrm>
    </dsp:sp>
    <dsp:sp modelId="{D7EDC07C-5B61-C14A-B32E-2F7513088A0C}">
      <dsp:nvSpPr>
        <dsp:cNvPr id="0" name=""/>
        <dsp:cNvSpPr/>
      </dsp:nvSpPr>
      <dsp:spPr>
        <a:xfrm>
          <a:off x="82770" y="286272"/>
          <a:ext cx="954904" cy="9549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3AB180-5994-694F-AC58-6BE9360A4B87}">
      <dsp:nvSpPr>
        <dsp:cNvPr id="0" name=""/>
        <dsp:cNvSpPr/>
      </dsp:nvSpPr>
      <dsp:spPr>
        <a:xfrm>
          <a:off x="998197" y="1527846"/>
          <a:ext cx="6819074" cy="7639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6364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Group Exercise 1 - Route Map for a Dynamic Organisation</a:t>
          </a:r>
          <a:endParaRPr lang="it-IT" sz="2000" b="1" kern="1200" dirty="0"/>
        </a:p>
      </dsp:txBody>
      <dsp:txXfrm>
        <a:off x="998197" y="1527846"/>
        <a:ext cx="6819074" cy="763923"/>
      </dsp:txXfrm>
    </dsp:sp>
    <dsp:sp modelId="{1955E124-2061-6C4F-9C0E-DAA32DC2F4A3}">
      <dsp:nvSpPr>
        <dsp:cNvPr id="0" name=""/>
        <dsp:cNvSpPr/>
      </dsp:nvSpPr>
      <dsp:spPr>
        <a:xfrm>
          <a:off x="520745" y="1432356"/>
          <a:ext cx="954904" cy="9549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0C1D7C-F5F2-2E43-B473-F1B9536E46B1}">
      <dsp:nvSpPr>
        <dsp:cNvPr id="0" name=""/>
        <dsp:cNvSpPr/>
      </dsp:nvSpPr>
      <dsp:spPr>
        <a:xfrm>
          <a:off x="998197" y="2673930"/>
          <a:ext cx="6819074" cy="7639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6364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Group Exercise 2</a:t>
          </a:r>
          <a:endParaRPr lang="it-IT" sz="2000" b="1" kern="1200" dirty="0"/>
        </a:p>
      </dsp:txBody>
      <dsp:txXfrm>
        <a:off x="998197" y="2673930"/>
        <a:ext cx="6819074" cy="763923"/>
      </dsp:txXfrm>
    </dsp:sp>
    <dsp:sp modelId="{4D098D44-C02C-944A-A90D-EADA57DCE134}">
      <dsp:nvSpPr>
        <dsp:cNvPr id="0" name=""/>
        <dsp:cNvSpPr/>
      </dsp:nvSpPr>
      <dsp:spPr>
        <a:xfrm>
          <a:off x="520745" y="2578439"/>
          <a:ext cx="954904" cy="9549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939A63-F6C8-7949-B473-6A6D14E9771B}">
      <dsp:nvSpPr>
        <dsp:cNvPr id="0" name=""/>
        <dsp:cNvSpPr/>
      </dsp:nvSpPr>
      <dsp:spPr>
        <a:xfrm>
          <a:off x="560222" y="3820013"/>
          <a:ext cx="7257049" cy="7639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6364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Plenary Discussion</a:t>
          </a:r>
          <a:endParaRPr lang="it-IT" sz="2000" b="1" kern="1200" dirty="0"/>
        </a:p>
      </dsp:txBody>
      <dsp:txXfrm>
        <a:off x="560222" y="3820013"/>
        <a:ext cx="7257049" cy="763923"/>
      </dsp:txXfrm>
    </dsp:sp>
    <dsp:sp modelId="{E277AB2C-AC6E-1A44-8B97-4591084821D7}">
      <dsp:nvSpPr>
        <dsp:cNvPr id="0" name=""/>
        <dsp:cNvSpPr/>
      </dsp:nvSpPr>
      <dsp:spPr>
        <a:xfrm>
          <a:off x="82770" y="3724523"/>
          <a:ext cx="954904" cy="9549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r">
              <a:defRPr sz="1300"/>
            </a:lvl1pPr>
          </a:lstStyle>
          <a:p>
            <a:fld id="{14208671-A0B8-3E47-A7D9-43510B064522}" type="datetime1">
              <a:rPr lang="fr-FR" smtClean="0"/>
              <a:pPr/>
              <a:t>10/02/2017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r">
              <a:defRPr sz="1300"/>
            </a:lvl1pPr>
          </a:lstStyle>
          <a:p>
            <a:fld id="{6759D221-9A09-9540-B314-8604B0193E34}" type="slidenum">
              <a:rPr lang="fr-FR" smtClean="0"/>
              <a:pPr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850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r">
              <a:defRPr sz="1300"/>
            </a:lvl1pPr>
          </a:lstStyle>
          <a:p>
            <a:fld id="{7B3B23B9-18C7-DB45-B429-7B8C8BC37F52}" type="datetime1">
              <a:rPr lang="fr-FR" smtClean="0"/>
              <a:pPr/>
              <a:t>10/02/2017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06" tIns="47854" rIns="95706" bIns="4785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3447"/>
            <a:ext cx="5444490" cy="4474845"/>
          </a:xfrm>
          <a:prstGeom prst="rect">
            <a:avLst/>
          </a:prstGeom>
        </p:spPr>
        <p:txBody>
          <a:bodyPr vert="horz" lIns="95706" tIns="47854" rIns="95706" bIns="47854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r">
              <a:defRPr sz="1300"/>
            </a:lvl1pPr>
          </a:lstStyle>
          <a:p>
            <a:fld id="{7337B99B-D378-6C49-AC24-BA32949E8AE6}" type="slidenum">
              <a:rPr lang="fr-FR" smtClean="0"/>
              <a:pPr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9836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7B99B-D378-6C49-AC24-BA32949E8AE6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515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7B99B-D378-6C49-AC24-BA32949E8AE6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30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35"/>
            <a:ext cx="9160477" cy="3795872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342048"/>
            <a:ext cx="9144000" cy="867124"/>
          </a:xfrm>
        </p:spPr>
        <p:txBody>
          <a:bodyPr anchor="b"/>
          <a:lstStyle>
            <a:lvl1pPr algn="ctr">
              <a:defRPr sz="4500"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5209172"/>
            <a:ext cx="6858000" cy="992328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0113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80564-3C2C-824C-AF83-AEFF239748F9}" type="datetime1">
              <a:rPr lang="it-IT" smtClean="0"/>
              <a:t>10/02/17</a:t>
            </a:fld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8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smtClean="0"/>
              <a:t>Stage 2 Module 14 – Complexity Of Organisational Change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229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947853"/>
            <a:ext cx="1971675" cy="5229110"/>
          </a:xfrm>
        </p:spPr>
        <p:txBody>
          <a:bodyPr vert="eaVert"/>
          <a:lstStyle>
            <a:lvl1pPr>
              <a:defRPr>
                <a:solidFill>
                  <a:srgbClr val="0D347D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947853"/>
            <a:ext cx="5800725" cy="5229109"/>
          </a:xfrm>
        </p:spPr>
        <p:txBody>
          <a:bodyPr vert="eaVert"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4949-E71C-B047-A23F-458FF3128ED7}" type="datetime1">
              <a:rPr lang="it-IT" smtClean="0"/>
              <a:t>10/02/17</a:t>
            </a:fld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7" name="Segnaposto titolo 1"/>
          <p:cNvSpPr txBox="1">
            <a:spLocks/>
          </p:cNvSpPr>
          <p:nvPr userDrawn="1"/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kern="1200">
                <a:solidFill>
                  <a:srgbClr val="0D34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smtClean="0"/>
              <a:t>Stage 2 Module 14 – Complexity Of Organisational Change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1219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t"/>
          <a:lstStyle>
            <a:lvl1pPr marL="207450" algn="just">
              <a:lnSpc>
                <a:spcPct val="100000"/>
              </a:lnSpc>
              <a:spcAft>
                <a:spcPts val="600"/>
              </a:spcAft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5E6A-FC1C-C44E-B8E6-54D9C35294CE}" type="datetime1">
              <a:rPr lang="it-IT" smtClean="0"/>
              <a:t>10/02/17</a:t>
            </a:fld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7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smtClean="0"/>
              <a:t>Stage 2 Module 14 – Complexity Of Organisational Change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11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none"/>
        </p:style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C54D-6531-FD46-8B46-75455061A2B1}" type="datetime1">
              <a:rPr lang="it-IT" smtClean="0"/>
              <a:t>10/02/17</a:t>
            </a:fld>
            <a:endParaRPr lang="fr-F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smtClean="0"/>
              <a:t>Stage 2 Module 14 – Complexity Of Organisational Change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635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056640"/>
            <a:ext cx="3886200" cy="5120323"/>
          </a:xfrm>
        </p:spPr>
        <p:txBody>
          <a:bodyPr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056640"/>
            <a:ext cx="3886200" cy="5120323"/>
          </a:xfrm>
        </p:spPr>
        <p:txBody>
          <a:bodyPr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0102-D115-6648-A4B3-6746C50E984C}" type="datetime1">
              <a:rPr lang="it-IT" smtClean="0"/>
              <a:t>10/02/17</a:t>
            </a:fld>
            <a:endParaRPr lang="fr-FR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8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smtClean="0"/>
              <a:t>Stage 2 Module 14 – Complexity Of Organisational Change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4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33680" y="1067848"/>
            <a:ext cx="4264502" cy="823912"/>
          </a:xfrm>
        </p:spPr>
        <p:txBody>
          <a:bodyPr anchor="t">
            <a:normAutofit/>
          </a:bodyPr>
          <a:lstStyle>
            <a:lvl1pPr marL="0" indent="0">
              <a:buNone/>
              <a:defRPr sz="2200" b="1">
                <a:solidFill>
                  <a:srgbClr val="0D347D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33680" y="1891760"/>
            <a:ext cx="4264502" cy="4107596"/>
          </a:xfrm>
        </p:spPr>
        <p:txBody>
          <a:bodyPr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57774" y="1067848"/>
            <a:ext cx="4285504" cy="823912"/>
          </a:xfrm>
        </p:spPr>
        <p:txBody>
          <a:bodyPr anchor="t">
            <a:normAutofit/>
          </a:bodyPr>
          <a:lstStyle>
            <a:lvl1pPr marL="0" indent="0">
              <a:buNone/>
              <a:defRPr sz="2200" b="1">
                <a:solidFill>
                  <a:srgbClr val="0D347D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7774" y="1891760"/>
            <a:ext cx="4285504" cy="4107596"/>
          </a:xfrm>
        </p:spPr>
        <p:txBody>
          <a:bodyPr anchor="t"/>
          <a:lstStyle>
            <a:lvl1pPr algn="just">
              <a:lnSpc>
                <a:spcPct val="100000"/>
              </a:lnSpc>
              <a:defRPr/>
            </a:lvl1pPr>
            <a:lvl2pPr algn="just">
              <a:lnSpc>
                <a:spcPct val="100000"/>
              </a:lnSpc>
              <a:defRPr/>
            </a:lvl2pPr>
            <a:lvl3pPr algn="just">
              <a:lnSpc>
                <a:spcPct val="100000"/>
              </a:lnSpc>
              <a:defRPr/>
            </a:lvl3pPr>
            <a:lvl4pPr algn="just">
              <a:lnSpc>
                <a:spcPct val="100000"/>
              </a:lnSpc>
              <a:defRPr/>
            </a:lvl4pPr>
            <a:lvl5pPr algn="just">
              <a:lnSpc>
                <a:spcPct val="100000"/>
              </a:lnSpc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9239-7D54-744B-873C-2D4759A03D44}" type="datetime1">
              <a:rPr lang="it-IT" smtClean="0"/>
              <a:t>10/02/17</a:t>
            </a:fld>
            <a:endParaRPr lang="fr-FR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10" name="Segnaposto titolo 1"/>
          <p:cNvSpPr>
            <a:spLocks noGrp="1"/>
          </p:cNvSpPr>
          <p:nvPr>
            <p:ph type="title"/>
          </p:nvPr>
        </p:nvSpPr>
        <p:spPr>
          <a:xfrm>
            <a:off x="4608850" y="12032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11" name="Segnaposto piè di pagina 4"/>
          <p:cNvSpPr>
            <a:spLocks noGrp="1"/>
          </p:cNvSpPr>
          <p:nvPr>
            <p:ph type="ftr" sz="quarter" idx="1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smtClean="0"/>
              <a:t>Stage 2 Module 14 – Complexity Of Organisational Change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386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BE5B-08B6-0E49-B90D-2CE53C976CD9}" type="datetime1">
              <a:rPr lang="it-IT" smtClean="0"/>
              <a:t>10/02/17</a:t>
            </a:fld>
            <a:endParaRPr lang="fr-FR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6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smtClean="0"/>
              <a:t>Stage 2 Module 14 – Complexity Of Organisational Change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605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6846-FF90-144B-92CF-4301E8E026A9}" type="datetime1">
              <a:rPr lang="it-IT" smtClean="0"/>
              <a:t>10/02/17</a:t>
            </a:fld>
            <a:endParaRPr lang="fr-FR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5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smtClean="0"/>
              <a:t>Stage 2 Module 14 – Complexity Of Organisational Change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2199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5155010" cy="5346538"/>
          </a:xfrm>
        </p:spPr>
        <p:txBody>
          <a:bodyPr/>
          <a:lstStyle>
            <a:lvl1pPr algn="just">
              <a:lnSpc>
                <a:spcPct val="100000"/>
              </a:lnSpc>
              <a:defRPr sz="2400"/>
            </a:lvl1pPr>
            <a:lvl2pPr algn="just">
              <a:lnSpc>
                <a:spcPct val="100000"/>
              </a:lnSpc>
              <a:defRPr sz="2100"/>
            </a:lvl2pPr>
            <a:lvl3pPr algn="just">
              <a:lnSpc>
                <a:spcPct val="100000"/>
              </a:lnSpc>
              <a:defRPr sz="1800"/>
            </a:lvl3pPr>
            <a:lvl4pPr algn="just">
              <a:lnSpc>
                <a:spcPct val="100000"/>
              </a:lnSpc>
              <a:defRPr sz="1500"/>
            </a:lvl4pPr>
            <a:lvl5pPr algn="just">
              <a:lnSpc>
                <a:spcPct val="100000"/>
              </a:lnSpc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523220"/>
          </a:xfrm>
        </p:spPr>
        <p:txBody>
          <a:bodyPr>
            <a:spAutoFit/>
          </a:bodyPr>
          <a:lstStyle>
            <a:lvl1pPr marL="0" indent="0" algn="just">
              <a:lnSpc>
                <a:spcPct val="100000"/>
              </a:lnSpc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157AE-5AB9-7642-91B7-4CFA802CA23B}" type="datetime1">
              <a:rPr lang="it-IT" smtClean="0"/>
              <a:t>10/02/17</a:t>
            </a:fld>
            <a:endParaRPr lang="fr-FR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9" name="Segnaposto testo 2"/>
          <p:cNvSpPr>
            <a:spLocks noGrp="1"/>
          </p:cNvSpPr>
          <p:nvPr>
            <p:ph type="body" idx="13"/>
          </p:nvPr>
        </p:nvSpPr>
        <p:spPr>
          <a:xfrm>
            <a:off x="629840" y="1067848"/>
            <a:ext cx="2949179" cy="823912"/>
          </a:xfrm>
        </p:spPr>
        <p:txBody>
          <a:bodyPr anchor="t">
            <a:noAutofit/>
          </a:bodyPr>
          <a:lstStyle>
            <a:lvl1pPr marL="0" indent="0">
              <a:buNone/>
              <a:defRPr sz="1800" b="1">
                <a:solidFill>
                  <a:srgbClr val="0D347D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8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smtClean="0"/>
              <a:t>Stage 2 Module 14 – Complexity Of Organisational Change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380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515501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523220"/>
          </a:xfrm>
        </p:spPr>
        <p:txBody>
          <a:bodyPr>
            <a:spAutoFit/>
          </a:bodyPr>
          <a:lstStyle>
            <a:lvl1pPr marL="0" indent="0" algn="just">
              <a:lnSpc>
                <a:spcPct val="100000"/>
              </a:lnSpc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4F58-05F7-054E-93E9-BA5827B9AD7B}" type="datetime1">
              <a:rPr lang="it-IT" smtClean="0"/>
              <a:t>10/02/17</a:t>
            </a:fld>
            <a:endParaRPr lang="fr-FR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‹n.›</a:t>
            </a:fld>
            <a:endParaRPr lang="fr-FR" dirty="0"/>
          </a:p>
        </p:txBody>
      </p:sp>
      <p:sp>
        <p:nvSpPr>
          <p:cNvPr id="9" name="Segnaposto testo 2"/>
          <p:cNvSpPr>
            <a:spLocks noGrp="1"/>
          </p:cNvSpPr>
          <p:nvPr>
            <p:ph type="body" idx="13"/>
          </p:nvPr>
        </p:nvSpPr>
        <p:spPr>
          <a:xfrm>
            <a:off x="629840" y="1067848"/>
            <a:ext cx="2949179" cy="823912"/>
          </a:xfrm>
        </p:spPr>
        <p:txBody>
          <a:bodyPr anchor="t">
            <a:noAutofit/>
          </a:bodyPr>
          <a:lstStyle>
            <a:lvl1pPr marL="0" indent="0">
              <a:buNone/>
              <a:defRPr sz="1800" b="1">
                <a:solidFill>
                  <a:srgbClr val="0D347D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10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11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smtClean="0"/>
              <a:t>Stage 2 Module 14 – Complexity Of Organisational Change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514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tiff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2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325"/>
          <a:stretch/>
        </p:blipFill>
        <p:spPr>
          <a:xfrm>
            <a:off x="-1" y="1335"/>
            <a:ext cx="9144001" cy="898665"/>
          </a:xfrm>
          <a:prstGeom prst="rect">
            <a:avLst/>
          </a:prstGeom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608850" y="0"/>
            <a:ext cx="4535149" cy="89999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134249"/>
            <a:ext cx="7886700" cy="4965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855424" y="63339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095F-18A7-ED48-8258-77E687C62926}" type="datetime1">
              <a:rPr lang="it-IT" smtClean="0"/>
              <a:t>10/02/17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 u="none">
                <a:solidFill>
                  <a:srgbClr val="0D347D"/>
                </a:solidFill>
              </a:defRPr>
            </a:lvl1pPr>
          </a:lstStyle>
          <a:p>
            <a:r>
              <a:rPr lang="it-IT" smtClean="0"/>
              <a:t>Stage 2 Module 14 – Complexity Of Organisational Change</a:t>
            </a:r>
            <a:endParaRPr lang="it-IT" dirty="0" smtClean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006576" y="6333964"/>
            <a:ext cx="508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27B32-7EE3-4B47-8E3B-B3A98341C450}" type="slidenum">
              <a:rPr lang="fr-FR" smtClean="0"/>
              <a:pPr/>
              <a:t>‹n.›</a:t>
            </a:fld>
            <a:endParaRPr lang="fr-FR" dirty="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78332" y="90667"/>
            <a:ext cx="900636" cy="720000"/>
          </a:xfrm>
          <a:prstGeom prst="rect">
            <a:avLst/>
          </a:prstGeom>
        </p:spPr>
      </p:pic>
      <p:sp>
        <p:nvSpPr>
          <p:cNvPr id="12" name="CasellaDiTesto 11"/>
          <p:cNvSpPr txBox="1"/>
          <p:nvPr userDrawn="1"/>
        </p:nvSpPr>
        <p:spPr>
          <a:xfrm>
            <a:off x="1078968" y="127501"/>
            <a:ext cx="262924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dist"/>
            <a:r>
              <a:rPr lang="it-IT" spc="40" baseline="0" dirty="0" smtClean="0">
                <a:solidFill>
                  <a:schemeClr val="bg1"/>
                </a:solidFill>
              </a:rPr>
              <a:t>COUNCIL OF EUROPE</a:t>
            </a:r>
          </a:p>
          <a:p>
            <a:pPr algn="dist"/>
            <a:r>
              <a:rPr lang="it-IT" dirty="0" smtClean="0">
                <a:solidFill>
                  <a:schemeClr val="bg1"/>
                </a:solidFill>
              </a:rPr>
              <a:t>CONSEIL DE L’EUROPE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2" y="5883964"/>
            <a:ext cx="1044915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60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dt="0"/>
  <p:txStyles>
    <p:titleStyle>
      <a:lvl1pPr algn="r" defTabSz="6858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rgbClr val="0D347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MODULE 14 – COMPLEXITY OF ORGANISATIONAL CHANGE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Stage 2 – Leadership for Strategy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669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Learning Objectives</a:t>
            </a:r>
          </a:p>
          <a:p>
            <a:pPr lvl="1"/>
            <a:r>
              <a:rPr lang="en-GB" dirty="0" smtClean="0"/>
              <a:t>To </a:t>
            </a:r>
            <a:r>
              <a:rPr lang="en-GB" dirty="0"/>
              <a:t>understand that local government needs to be responsive and dynamic to change and issues need to be tackled in an integrated </a:t>
            </a:r>
            <a:r>
              <a:rPr lang="en-GB" dirty="0" smtClean="0"/>
              <a:t>manner.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Learning Outcomes</a:t>
            </a:r>
            <a:endParaRPr lang="en-GB" dirty="0" smtClean="0"/>
          </a:p>
          <a:p>
            <a:pPr lvl="1"/>
            <a:r>
              <a:rPr lang="en-GB" dirty="0" smtClean="0"/>
              <a:t>Participants </a:t>
            </a:r>
            <a:r>
              <a:rPr lang="en-GB" dirty="0"/>
              <a:t>learn to think of an organisation as an inter-linked set of competences and not a structured set of departments and positions. </a:t>
            </a:r>
            <a:endParaRPr lang="it-IT" dirty="0"/>
          </a:p>
          <a:p>
            <a:pPr lvl="1"/>
            <a:r>
              <a:rPr lang="en-GB" dirty="0"/>
              <a:t>Participants understand how good leadership can make an organisation more responsive to change.  </a:t>
            </a:r>
            <a:endParaRPr lang="it-IT" dirty="0"/>
          </a:p>
          <a:p>
            <a:pPr marL="0" indent="0">
              <a:buNone/>
            </a:pPr>
            <a:r>
              <a:rPr lang="en-GB" dirty="0"/>
              <a:t>As a result of this learning, participants will come to understand the organisation as a system; they will be better able to resolve issues and exploit opportunities by taking account of the wide range of factors that can increase or obstruct the organisation’s efficiency and effectiveness.</a:t>
            </a:r>
            <a:endParaRPr lang="it-IT" dirty="0"/>
          </a:p>
          <a:p>
            <a:pPr lvl="1"/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Module Overview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Stage 2</a:t>
            </a:r>
          </a:p>
          <a:p>
            <a:r>
              <a:rPr lang="en-GB" dirty="0" smtClean="0"/>
              <a:t>Module 14 – Complexity of Organisational Change</a:t>
            </a:r>
            <a:endParaRPr lang="en-GB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78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6364545"/>
              </p:ext>
            </p:extLst>
          </p:nvPr>
        </p:nvGraphicFramePr>
        <p:xfrm>
          <a:off x="628650" y="1133475"/>
          <a:ext cx="7886700" cy="496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Module Structure</a:t>
            </a:r>
          </a:p>
        </p:txBody>
      </p:sp>
      <p:sp>
        <p:nvSpPr>
          <p:cNvPr id="8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2</a:t>
            </a:r>
          </a:p>
          <a:p>
            <a:r>
              <a:rPr lang="en-GB" dirty="0" smtClean="0"/>
              <a:t>Module 14 – Complexity of Organisational Change</a:t>
            </a:r>
            <a:endParaRPr lang="en-GB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659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Integration</a:t>
            </a:r>
            <a:r>
              <a:rPr lang="it-IT" b="1" dirty="0"/>
              <a:t> </a:t>
            </a:r>
            <a:endParaRPr lang="it-IT" b="1" dirty="0" smtClean="0"/>
          </a:p>
          <a:p>
            <a:pPr lvl="1"/>
            <a:r>
              <a:rPr lang="en-GB" dirty="0"/>
              <a:t>The organisation works as a whole, with each area supporting the others and the linkages are clearly understood.</a:t>
            </a:r>
            <a:endParaRPr lang="it-IT" dirty="0"/>
          </a:p>
          <a:p>
            <a:pPr marL="0" indent="0">
              <a:buNone/>
            </a:pPr>
            <a:endParaRPr lang="it-IT" sz="1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500" dirty="0" smtClean="0"/>
              <a:t>  </a:t>
            </a:r>
            <a:endParaRPr lang="it-IT" sz="1500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Working</a:t>
            </a:r>
            <a:r>
              <a:rPr lang="it-IT" dirty="0" smtClean="0"/>
              <a:t> </a:t>
            </a:r>
            <a:r>
              <a:rPr lang="it-IT" smtClean="0"/>
              <a:t>Definitions</a:t>
            </a:r>
            <a:endParaRPr lang="it-IT" dirty="0"/>
          </a:p>
        </p:txBody>
      </p:sp>
      <p:sp>
        <p:nvSpPr>
          <p:cNvPr id="8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2</a:t>
            </a:r>
          </a:p>
          <a:p>
            <a:r>
              <a:rPr lang="en-GB" dirty="0" smtClean="0"/>
              <a:t>Module 14 – Complexity of Organisational Change</a:t>
            </a:r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055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350476" y="4695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6536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" indent="0">
              <a:buNone/>
            </a:pPr>
            <a:r>
              <a:rPr lang="en-GB" sz="2600" b="1" dirty="0" smtClean="0"/>
              <a:t>Interactive Introduction</a:t>
            </a:r>
            <a:endParaRPr lang="it-IT" sz="2600" b="1" dirty="0"/>
          </a:p>
          <a:p>
            <a:pPr lvl="1"/>
            <a:r>
              <a:rPr lang="en-GB" dirty="0"/>
              <a:t>I</a:t>
            </a:r>
            <a:r>
              <a:rPr lang="en-GB" dirty="0" smtClean="0"/>
              <a:t>nteract </a:t>
            </a:r>
            <a:r>
              <a:rPr lang="en-GB" dirty="0"/>
              <a:t>in a plenary discussion to develop the idea of a dynamic organisation. </a:t>
            </a:r>
            <a:endParaRPr lang="it-IT" sz="2900" b="1" dirty="0"/>
          </a:p>
          <a:p>
            <a:pPr marL="36000" indent="0">
              <a:buNone/>
            </a:pPr>
            <a:endParaRPr lang="it-IT" sz="2400" b="1" dirty="0"/>
          </a:p>
          <a:p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 1</a:t>
            </a:r>
            <a:endParaRPr lang="it-IT" dirty="0"/>
          </a:p>
        </p:txBody>
      </p:sp>
      <p:sp>
        <p:nvSpPr>
          <p:cNvPr id="7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2</a:t>
            </a:r>
          </a:p>
          <a:p>
            <a:r>
              <a:rPr lang="en-GB" dirty="0" smtClean="0"/>
              <a:t>Module 14 – Complexity of Organisational Change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590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" indent="0">
              <a:buNone/>
            </a:pPr>
            <a:r>
              <a:rPr lang="en-GB" sz="2600" b="1" dirty="0" smtClean="0"/>
              <a:t>Group </a:t>
            </a:r>
            <a:r>
              <a:rPr lang="en-GB" sz="2600" b="1" dirty="0"/>
              <a:t>Exercise 1 - Route Map for a Dynamic Organisation</a:t>
            </a:r>
            <a:endParaRPr lang="it-IT" sz="2600" b="1" dirty="0"/>
          </a:p>
          <a:p>
            <a:pPr lvl="1"/>
            <a:r>
              <a:rPr lang="en-GB" dirty="0"/>
              <a:t>W</a:t>
            </a:r>
            <a:r>
              <a:rPr lang="en-GB" dirty="0" smtClean="0"/>
              <a:t>ork </a:t>
            </a:r>
            <a:r>
              <a:rPr lang="en-GB" dirty="0"/>
              <a:t>in groups of 3 persons, rank the 8 blocks in order of importance for </a:t>
            </a:r>
            <a:r>
              <a:rPr lang="en-GB" dirty="0" smtClean="0"/>
              <a:t>your </a:t>
            </a:r>
            <a:r>
              <a:rPr lang="en-GB" dirty="0"/>
              <a:t>organisation, taking into account the given definitions in each block.</a:t>
            </a:r>
            <a:endParaRPr lang="it-IT" dirty="0"/>
          </a:p>
          <a:p>
            <a:pPr marL="36000" indent="0">
              <a:buNone/>
            </a:pPr>
            <a:endParaRPr lang="it-IT" sz="2900" b="1" dirty="0"/>
          </a:p>
          <a:p>
            <a:pPr marL="36000" indent="0">
              <a:buNone/>
            </a:pPr>
            <a:endParaRPr lang="it-IT" sz="2400" b="1" dirty="0"/>
          </a:p>
          <a:p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 </a:t>
            </a:r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7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2</a:t>
            </a:r>
          </a:p>
          <a:p>
            <a:r>
              <a:rPr lang="en-GB" dirty="0" smtClean="0"/>
              <a:t>Module 14 – Complexity of Organisational Change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6831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" indent="0">
              <a:buNone/>
            </a:pPr>
            <a:r>
              <a:rPr lang="en-GB" sz="2600" b="1" dirty="0"/>
              <a:t>Group Exercise 2</a:t>
            </a:r>
            <a:endParaRPr lang="it-IT" sz="2600" b="1" dirty="0"/>
          </a:p>
          <a:p>
            <a:pPr lvl="1"/>
            <a:r>
              <a:rPr lang="en-GB" dirty="0"/>
              <a:t>Groups draw out 2/3 dependency links between different blocks (e.g. it is difficult to adopt ethical approaches if processes are not transparent; partnerships will not be strengthened if there is little focus on producing outcomes).</a:t>
            </a:r>
            <a:endParaRPr lang="it-IT" dirty="0"/>
          </a:p>
          <a:p>
            <a:pPr lvl="1"/>
            <a:r>
              <a:rPr lang="en-GB" dirty="0"/>
              <a:t>Each group can draw the linkages on a Route Map template drawn on the flipchart and explain them in terms of cause and effect.</a:t>
            </a:r>
            <a:r>
              <a:rPr lang="it-IT" dirty="0"/>
              <a:t> 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 </a:t>
            </a:r>
            <a:r>
              <a:rPr lang="it-IT" dirty="0" smtClean="0"/>
              <a:t>3</a:t>
            </a:r>
            <a:endParaRPr lang="it-IT" dirty="0"/>
          </a:p>
        </p:txBody>
      </p:sp>
      <p:sp>
        <p:nvSpPr>
          <p:cNvPr id="7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2</a:t>
            </a:r>
          </a:p>
          <a:p>
            <a:r>
              <a:rPr lang="en-GB" dirty="0" smtClean="0"/>
              <a:t>Module 14 – Complexity of Organisational Change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6689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" indent="0">
              <a:buNone/>
            </a:pPr>
            <a:r>
              <a:rPr lang="en-GB" sz="2600" b="1" dirty="0"/>
              <a:t>Plenary Discussion</a:t>
            </a:r>
            <a:endParaRPr lang="it-IT" sz="2600" b="1" dirty="0"/>
          </a:p>
          <a:p>
            <a:pPr lvl="1"/>
            <a:r>
              <a:rPr lang="en-GB" dirty="0"/>
              <a:t>S</a:t>
            </a:r>
            <a:r>
              <a:rPr lang="en-GB" dirty="0" smtClean="0"/>
              <a:t>hare </a:t>
            </a:r>
            <a:r>
              <a:rPr lang="en-GB" dirty="0"/>
              <a:t>insights on the main </a:t>
            </a:r>
            <a:r>
              <a:rPr lang="en-GB" dirty="0" smtClean="0"/>
              <a:t>results </a:t>
            </a:r>
            <a:r>
              <a:rPr lang="en-GB" dirty="0"/>
              <a:t>of </a:t>
            </a:r>
            <a:r>
              <a:rPr lang="en-GB" dirty="0" smtClean="0"/>
              <a:t>your </a:t>
            </a:r>
            <a:r>
              <a:rPr lang="en-GB" dirty="0"/>
              <a:t>work, during a plenary session: </a:t>
            </a:r>
            <a:endParaRPr lang="it-IT" dirty="0"/>
          </a:p>
          <a:p>
            <a:pPr lvl="2"/>
            <a:r>
              <a:rPr lang="en-GB" dirty="0"/>
              <a:t>What do these results mean? How can they be used? Is this an adequate measure for the organisation?</a:t>
            </a:r>
            <a:endParaRPr lang="it-IT" dirty="0"/>
          </a:p>
          <a:p>
            <a:pPr lvl="2"/>
            <a:r>
              <a:rPr lang="en-GB" dirty="0"/>
              <a:t>How integrated is the organisation?  How could this be improved?</a:t>
            </a:r>
            <a:endParaRPr lang="it-IT" dirty="0"/>
          </a:p>
          <a:p>
            <a:pPr lvl="2"/>
            <a:r>
              <a:rPr lang="en-GB" dirty="0"/>
              <a:t>Managing change requires a ‘whole system’ perspective.  What does this mean?</a:t>
            </a:r>
            <a:endParaRPr lang="it-IT" dirty="0"/>
          </a:p>
          <a:p>
            <a:pPr lvl="2"/>
            <a:r>
              <a:rPr lang="en-GB" dirty="0"/>
              <a:t>What examples are there of initiatives that showed a lack of integrated thinking and action? What were the consequences?</a:t>
            </a:r>
            <a:endParaRPr lang="it-IT" dirty="0"/>
          </a:p>
          <a:p>
            <a:pPr lvl="2"/>
            <a:r>
              <a:rPr lang="en-GB" dirty="0"/>
              <a:t>What changes should the organisation give priority to? </a:t>
            </a:r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 </a:t>
            </a:r>
            <a:r>
              <a:rPr lang="it-IT" dirty="0" smtClean="0"/>
              <a:t>4</a:t>
            </a:r>
            <a:endParaRPr lang="it-IT" dirty="0"/>
          </a:p>
        </p:txBody>
      </p:sp>
      <p:sp>
        <p:nvSpPr>
          <p:cNvPr id="7" name="Segnaposto piè di pagina 5"/>
          <p:cNvSpPr>
            <a:spLocks noGrp="1"/>
          </p:cNvSpPr>
          <p:nvPr>
            <p:ph type="ftr" sz="quarter" idx="3"/>
          </p:nvPr>
        </p:nvSpPr>
        <p:spPr>
          <a:xfrm>
            <a:off x="1274460" y="6333963"/>
            <a:ext cx="4487212" cy="365125"/>
          </a:xfrm>
        </p:spPr>
        <p:txBody>
          <a:bodyPr/>
          <a:lstStyle/>
          <a:p>
            <a:r>
              <a:rPr lang="en-GB" dirty="0" smtClean="0"/>
              <a:t>Stage 2</a:t>
            </a:r>
          </a:p>
          <a:p>
            <a:r>
              <a:rPr lang="en-GB" dirty="0" smtClean="0"/>
              <a:t>Module 14 – </a:t>
            </a:r>
            <a:r>
              <a:rPr lang="en-GB" smtClean="0"/>
              <a:t>Complexity of </a:t>
            </a:r>
            <a:r>
              <a:rPr lang="en-GB" dirty="0" smtClean="0"/>
              <a:t>Organisational Change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6A00-CC3F-A24A-9B86-816E9CA7F4AC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2816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472</Words>
  <Application>Microsoft Macintosh PowerPoint</Application>
  <PresentationFormat>Presentazione su schermo (4:3)</PresentationFormat>
  <Paragraphs>63</Paragraphs>
  <Slides>9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Calibri</vt:lpstr>
      <vt:lpstr>Century Gothic</vt:lpstr>
      <vt:lpstr>Arial</vt:lpstr>
      <vt:lpstr>Tema di Office</vt:lpstr>
      <vt:lpstr>MODULE 14 – COMPLEXITY OF ORGANISATIONAL CHANGE</vt:lpstr>
      <vt:lpstr>Module Overview</vt:lpstr>
      <vt:lpstr>Module Structure</vt:lpstr>
      <vt:lpstr>Working Definitions</vt:lpstr>
      <vt:lpstr>EXERCISES</vt:lpstr>
      <vt:lpstr>Exercise 1</vt:lpstr>
      <vt:lpstr>Exercise 2</vt:lpstr>
      <vt:lpstr>Exercise 3</vt:lpstr>
      <vt:lpstr>Exercise 4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2015-12-09T08:37:49Z</dcterms:created>
  <dcterms:modified xsi:type="dcterms:W3CDTF">2017-02-10T13:07:04Z</dcterms:modified>
</cp:coreProperties>
</file>