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388" r:id="rId2"/>
    <p:sldId id="423" r:id="rId3"/>
    <p:sldId id="424" r:id="rId4"/>
    <p:sldId id="390" r:id="rId5"/>
    <p:sldId id="427" r:id="rId6"/>
    <p:sldId id="430" r:id="rId7"/>
    <p:sldId id="429" r:id="rId8"/>
    <p:sldId id="431" r:id="rId9"/>
    <p:sldId id="391" r:id="rId10"/>
    <p:sldId id="392" r:id="rId11"/>
    <p:sldId id="393" r:id="rId12"/>
    <p:sldId id="394" r:id="rId13"/>
    <p:sldId id="395" r:id="rId14"/>
    <p:sldId id="435" r:id="rId15"/>
    <p:sldId id="397" r:id="rId16"/>
    <p:sldId id="398" r:id="rId17"/>
    <p:sldId id="399" r:id="rId18"/>
    <p:sldId id="400" r:id="rId19"/>
    <p:sldId id="401" r:id="rId20"/>
    <p:sldId id="433" r:id="rId21"/>
    <p:sldId id="402" r:id="rId22"/>
    <p:sldId id="420" r:id="rId23"/>
    <p:sldId id="403" r:id="rId24"/>
    <p:sldId id="404" r:id="rId25"/>
    <p:sldId id="405" r:id="rId26"/>
    <p:sldId id="421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416" r:id="rId38"/>
    <p:sldId id="422" r:id="rId39"/>
    <p:sldId id="417" r:id="rId40"/>
    <p:sldId id="418" r:id="rId41"/>
    <p:sldId id="380" r:id="rId42"/>
    <p:sldId id="381" r:id="rId43"/>
    <p:sldId id="382" r:id="rId44"/>
    <p:sldId id="358" r:id="rId45"/>
    <p:sldId id="318" r:id="rId46"/>
    <p:sldId id="331" r:id="rId47"/>
    <p:sldId id="442" r:id="rId48"/>
    <p:sldId id="359" r:id="rId49"/>
    <p:sldId id="360" r:id="rId50"/>
    <p:sldId id="361" r:id="rId51"/>
    <p:sldId id="363" r:id="rId52"/>
    <p:sldId id="379" r:id="rId53"/>
    <p:sldId id="385" r:id="rId54"/>
    <p:sldId id="386" r:id="rId55"/>
    <p:sldId id="304" r:id="rId56"/>
    <p:sldId id="383" r:id="rId57"/>
    <p:sldId id="334" r:id="rId58"/>
    <p:sldId id="335" r:id="rId59"/>
    <p:sldId id="378" r:id="rId60"/>
    <p:sldId id="436" r:id="rId61"/>
    <p:sldId id="437" r:id="rId62"/>
    <p:sldId id="438" r:id="rId63"/>
    <p:sldId id="439" r:id="rId64"/>
    <p:sldId id="440" r:id="rId65"/>
    <p:sldId id="441" r:id="rId66"/>
    <p:sldId id="443" r:id="rId67"/>
    <p:sldId id="444" r:id="rId68"/>
  </p:sldIdLst>
  <p:sldSz cx="9144000" cy="6858000" type="screen4x3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06" autoAdjust="0"/>
  </p:normalViewPr>
  <p:slideViewPr>
    <p:cSldViewPr snapToGrid="0" snapToObjects="1">
      <p:cViewPr>
        <p:scale>
          <a:sx n="60" d="100"/>
          <a:sy n="60" d="100"/>
        </p:scale>
        <p:origin x="-3000" y="-1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44F52-047C-4FAF-B279-44DC1ED5DD53}" type="datetimeFigureOut">
              <a:rPr lang="lv-LV" smtClean="0"/>
              <a:t>2018.11.26.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B6A77-FC05-45DB-BD32-F40CC87EF5B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26572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Reconstruction of the water</a:t>
            </a:r>
            <a:r>
              <a:rPr lang="en-GB" baseline="0" noProof="0" dirty="0" smtClean="0"/>
              <a:t> lifting house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7592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Gate’s doors returned</a:t>
            </a:r>
            <a:r>
              <a:rPr lang="en-GB" baseline="0" dirty="0" smtClean="0"/>
              <a:t> to their historical place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2277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 of the Nicholas</a:t>
            </a:r>
            <a:r>
              <a:rPr lang="en-GB" baseline="0" dirty="0" smtClean="0"/>
              <a:t> Gate: outside façade before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92082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 of the Nicholas</a:t>
            </a:r>
            <a:r>
              <a:rPr lang="en-GB" baseline="0" dirty="0" smtClean="0"/>
              <a:t> Gate: outside façade after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45005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Inner premises,</a:t>
            </a:r>
            <a:r>
              <a:rPr lang="en-GB" baseline="0" dirty="0" smtClean="0"/>
              <a:t> former guard rooms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56495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Souvenir</a:t>
            </a:r>
            <a:r>
              <a:rPr lang="en-GB" baseline="0" dirty="0" smtClean="0"/>
              <a:t> kiosk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38897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Exhibition of</a:t>
            </a:r>
            <a:r>
              <a:rPr lang="en-GB" baseline="0" dirty="0" smtClean="0"/>
              <a:t> historical costumes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8727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Reconstruction</a:t>
            </a:r>
            <a:r>
              <a:rPr lang="en-GB" baseline="0" dirty="0" smtClean="0"/>
              <a:t> of the Nicholas gate wooden pedestrian bridge on historical </a:t>
            </a:r>
            <a:r>
              <a:rPr lang="en-GB" baseline="0" dirty="0" smtClean="0"/>
              <a:t>bases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91458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the 1</a:t>
            </a:r>
            <a:r>
              <a:rPr lang="en-GB" baseline="30000" dirty="0" smtClean="0"/>
              <a:t>st</a:t>
            </a:r>
            <a:r>
              <a:rPr lang="en-GB" dirty="0" smtClean="0"/>
              <a:t> Coastal Lunette and a guard house: before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1276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 of the 1</a:t>
            </a:r>
            <a:r>
              <a:rPr lang="en-GB" baseline="30000" dirty="0" smtClean="0"/>
              <a:t>st</a:t>
            </a:r>
            <a:r>
              <a:rPr lang="en-GB" dirty="0" smtClean="0"/>
              <a:t> Coastal Lunette and a guard house: before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3761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Initial</a:t>
            </a:r>
            <a:r>
              <a:rPr lang="en-GB" baseline="0" dirty="0" smtClean="0"/>
              <a:t> visualisation of the barrier gates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2301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Renovation of engineering networks: sewage, water, drainage system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16280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Modern look at night of the entrance zone to the </a:t>
            </a:r>
            <a:r>
              <a:rPr lang="en-GB" dirty="0" smtClean="0"/>
              <a:t>fortress, </a:t>
            </a:r>
            <a:r>
              <a:rPr lang="en-GB" dirty="0" smtClean="0"/>
              <a:t>through </a:t>
            </a:r>
            <a:r>
              <a:rPr lang="en-GB" dirty="0" smtClean="0"/>
              <a:t>the Nicholas </a:t>
            </a:r>
            <a:r>
              <a:rPr lang="en-GB" dirty="0" smtClean="0"/>
              <a:t>gate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944585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Reconstruction of the Commandant</a:t>
            </a:r>
            <a:r>
              <a:rPr lang="en-GB" baseline="0" dirty="0" smtClean="0"/>
              <a:t> house building: before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44140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Reconstruction of the Commandant</a:t>
            </a:r>
            <a:r>
              <a:rPr lang="en-GB" baseline="0" dirty="0" smtClean="0"/>
              <a:t> house building: after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12530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Reconstruction of the Commandant</a:t>
            </a:r>
            <a:r>
              <a:rPr lang="en-GB" baseline="0" dirty="0" smtClean="0"/>
              <a:t> house building: after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47595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Restored</a:t>
            </a:r>
            <a:r>
              <a:rPr lang="en-GB" baseline="0" dirty="0" smtClean="0"/>
              <a:t> iron stair case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5010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Reconstructed inner premises </a:t>
            </a:r>
            <a:r>
              <a:rPr lang="en-GB" baseline="0" dirty="0" smtClean="0"/>
              <a:t>for regional police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6539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Reconstructed</a:t>
            </a:r>
            <a:r>
              <a:rPr lang="en-GB" baseline="0" dirty="0" smtClean="0"/>
              <a:t> Officer house for regional police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398164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Overgrown</a:t>
            </a:r>
            <a:r>
              <a:rPr lang="en-GB" baseline="0" dirty="0" smtClean="0"/>
              <a:t> ramparts and moats causing damage of the </a:t>
            </a:r>
            <a:r>
              <a:rPr lang="en-GB" baseline="0" dirty="0" smtClean="0"/>
              <a:t>escarpment </a:t>
            </a:r>
            <a:r>
              <a:rPr lang="en-GB" baseline="0" dirty="0" smtClean="0"/>
              <a:t>walls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391534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Cleaning</a:t>
            </a:r>
            <a:r>
              <a:rPr lang="en-GB" baseline="0" dirty="0" smtClean="0"/>
              <a:t> the moat, </a:t>
            </a:r>
            <a:r>
              <a:rPr lang="en-GB" baseline="0" dirty="0" smtClean="0"/>
              <a:t>removing the trees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49686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Bastion 7 for tourism and recreational use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99129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</a:t>
            </a:r>
            <a:r>
              <a:rPr lang="en-GB" baseline="0" dirty="0" smtClean="0"/>
              <a:t> of the Artillery arsenal building and adoption for the Daugavpils Mark Rothko Art Centre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28504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the Powder Magazine and adoption</a:t>
            </a:r>
            <a:r>
              <a:rPr lang="en-GB" baseline="0" dirty="0" smtClean="0"/>
              <a:t> for ceramic exhibition hall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3127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</a:t>
            </a:r>
            <a:r>
              <a:rPr lang="en-GB" baseline="0" dirty="0" smtClean="0"/>
              <a:t> </a:t>
            </a:r>
            <a:r>
              <a:rPr lang="en-GB" baseline="0" dirty="0" smtClean="0"/>
              <a:t>Bastion </a:t>
            </a:r>
            <a:r>
              <a:rPr lang="en-GB" baseline="0" dirty="0" smtClean="0"/>
              <a:t>walls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108665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</a:t>
            </a:r>
            <a:r>
              <a:rPr lang="en-GB" baseline="0" dirty="0" smtClean="0"/>
              <a:t> of casemates and adoption for ceramic open funds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49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01567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</a:t>
            </a:r>
            <a:r>
              <a:rPr lang="en-GB" baseline="0" dirty="0" smtClean="0"/>
              <a:t> of casemates and adoption for ceramic open funds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232298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</a:t>
            </a:r>
            <a:r>
              <a:rPr lang="en-GB" baseline="0" dirty="0" smtClean="0"/>
              <a:t> of casemates and adoption for ceramic open funds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67319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</a:t>
            </a:r>
            <a:r>
              <a:rPr lang="en-GB" baseline="0" dirty="0" smtClean="0"/>
              <a:t> of casemates and adoption for ceramic open funds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803573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Restoration</a:t>
            </a:r>
            <a:r>
              <a:rPr lang="en-US" baseline="0" dirty="0" smtClean="0"/>
              <a:t> of Bastion 7 and improvement of the rampart for recreation and leisure functions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180310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Restoration</a:t>
            </a:r>
            <a:r>
              <a:rPr lang="en-US" baseline="0" dirty="0" smtClean="0"/>
              <a:t> of Bastion 7 and improvement of the rampart for recreation and leisure functions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927954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the </a:t>
            </a:r>
            <a:r>
              <a:rPr lang="en-GB" dirty="0" smtClean="0"/>
              <a:t>Engineering </a:t>
            </a:r>
            <a:r>
              <a:rPr lang="en-GB" dirty="0" smtClean="0"/>
              <a:t>Arsenal</a:t>
            </a:r>
            <a:r>
              <a:rPr lang="en-GB" baseline="0" dirty="0" smtClean="0"/>
              <a:t> and adoption to </a:t>
            </a:r>
            <a:r>
              <a:rPr lang="en-GB" baseline="0" dirty="0" smtClean="0"/>
              <a:t>museum of antique cars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53834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the </a:t>
            </a:r>
            <a:r>
              <a:rPr lang="en-GB" dirty="0" smtClean="0"/>
              <a:t>Engineering </a:t>
            </a:r>
            <a:r>
              <a:rPr lang="en-GB" dirty="0" smtClean="0"/>
              <a:t>Arsenal</a:t>
            </a:r>
            <a:r>
              <a:rPr lang="en-GB" baseline="0" dirty="0" smtClean="0"/>
              <a:t>: current situation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6884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Contemporary</a:t>
            </a:r>
            <a:r>
              <a:rPr lang="en-GB" baseline="0" dirty="0" smtClean="0"/>
              <a:t> art: ceramics, paintings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441144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58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58181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67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602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Restored enfilade and premises</a:t>
            </a:r>
            <a:r>
              <a:rPr lang="en-GB" baseline="0" dirty="0" smtClean="0"/>
              <a:t> of the building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449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pavement</a:t>
            </a:r>
            <a:r>
              <a:rPr lang="en-GB" baseline="0" dirty="0" smtClean="0"/>
              <a:t> and buildings at Nicholas Street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48349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Restoration of the Nicholas</a:t>
            </a:r>
            <a:r>
              <a:rPr lang="en-GB" baseline="0" dirty="0" smtClean="0"/>
              <a:t> Gate: inner façade before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981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Restoration of the Nicholas</a:t>
            </a:r>
            <a:r>
              <a:rPr lang="en-GB" baseline="0" dirty="0" smtClean="0"/>
              <a:t> Gate: inner façade after</a:t>
            </a:r>
            <a:endParaRPr lang="lv-LV" dirty="0" smtClean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38719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Gate’s doors during restoration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B6A77-FC05-45DB-BD32-F40CC87EF5B4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828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34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FC72FE-5293-4778-817D-F5B7DA9203E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701200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8A61A2D-5E72-4091-9AC0-4980BB384E2C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339322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lv-LV" altLang="lv-LV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A7B2058-411D-4E4C-B4F2-0526A6265704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240347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9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6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1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47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3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17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8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ACA87-BDF8-8743-8A31-DC52B247E0E5}" type="datetimeFigureOut">
              <a:rPr lang="en-US" smtClean="0"/>
              <a:pPr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E2D39-9D33-674A-84AE-0B4F0FB113E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0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4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V_logo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0290371" cy="6858000"/>
          </a:xfrm>
          <a:prstGeom prst="rect">
            <a:avLst/>
          </a:prstGeom>
        </p:spPr>
      </p:pic>
      <p:pic>
        <p:nvPicPr>
          <p:cNvPr id="5" name="Picture 2" descr="Yellow_diagonal lines_small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8438" y="4064000"/>
            <a:ext cx="1068387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5673" y="4064000"/>
            <a:ext cx="7374273" cy="2505693"/>
          </a:xfrm>
          <a:prstGeom prst="rect">
            <a:avLst/>
          </a:prstGeom>
          <a:solidFill>
            <a:srgbClr val="E68B3A"/>
          </a:solidFill>
          <a:ln>
            <a:noFill/>
          </a:ln>
        </p:spPr>
        <p:txBody>
          <a:bodyPr lIns="216000" tIns="216000" rIns="216000" bIns="21600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ln>
                  <a:noFill/>
                </a:ln>
                <a:noFill/>
              </a:defRPr>
            </a:lvl1pPr>
          </a:lstStyle>
          <a:p>
            <a:r>
              <a:rPr lang="en-US" sz="3600" b="1" dirty="0" smtClean="0">
                <a:solidFill>
                  <a:schemeClr val="bg1"/>
                </a:solidFill>
                <a:latin typeface="Museo Sans Cyrl 700" pitchFamily="50" charset="-52"/>
              </a:rPr>
              <a:t>Regeneration of Daugavpils Fortress to preserve Cultural and Historical Objects</a:t>
            </a:r>
            <a:r>
              <a:rPr lang="lv-LV" dirty="0" smtClean="0">
                <a:solidFill>
                  <a:schemeClr val="bg1"/>
                </a:solidFill>
                <a:cs typeface="DIN Pro Condensed Bold"/>
              </a:rPr>
              <a:t/>
            </a:r>
            <a:br>
              <a:rPr lang="lv-LV" dirty="0" smtClean="0">
                <a:solidFill>
                  <a:schemeClr val="bg1"/>
                </a:solidFill>
                <a:cs typeface="DIN Pro Condensed Bold"/>
              </a:rPr>
            </a:br>
            <a:r>
              <a:rPr lang="lv-LV" sz="1200" dirty="0" smtClean="0">
                <a:solidFill>
                  <a:schemeClr val="bg1"/>
                </a:solidFill>
                <a:cs typeface="Museo Sans Cyrl 500"/>
              </a:rPr>
              <a:t/>
            </a:r>
            <a:br>
              <a:rPr lang="lv-LV" sz="1200" dirty="0" smtClean="0">
                <a:solidFill>
                  <a:schemeClr val="bg1"/>
                </a:solidFill>
                <a:cs typeface="Museo Sans Cyrl 500"/>
              </a:rPr>
            </a:br>
            <a:r>
              <a:rPr lang="lv-LV" sz="1200" dirty="0" smtClean="0">
                <a:solidFill>
                  <a:schemeClr val="bg1"/>
                </a:solidFill>
                <a:cs typeface="Museo Sans Cyrl 500"/>
              </a:rPr>
              <a:t/>
            </a:r>
            <a:br>
              <a:rPr lang="lv-LV" sz="1200" dirty="0" smtClean="0">
                <a:solidFill>
                  <a:schemeClr val="bg1"/>
                </a:solidFill>
                <a:cs typeface="Museo Sans Cyrl 500"/>
              </a:rPr>
            </a:br>
            <a:r>
              <a:rPr lang="en-US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Inga </a:t>
            </a:r>
            <a:r>
              <a:rPr lang="en-US" sz="2000" dirty="0" err="1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Goldberga</a:t>
            </a:r>
            <a:r>
              <a:rPr lang="en-US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, Artjoms </a:t>
            </a:r>
            <a:r>
              <a:rPr lang="en-US" sz="2000" dirty="0" err="1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Mah</a:t>
            </a:r>
            <a: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ļ</a:t>
            </a:r>
            <a:r>
              <a:rPr lang="en-US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ins</a:t>
            </a:r>
            <a: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/>
            </a:r>
            <a:b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</a:br>
            <a: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Daugavpils </a:t>
            </a:r>
            <a:r>
              <a:rPr lang="en-US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City Council</a:t>
            </a:r>
            <a:r>
              <a:rPr lang="en-US" sz="2000" dirty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,</a:t>
            </a:r>
            <a: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 2018</a:t>
            </a:r>
            <a:br>
              <a:rPr lang="lv-LV" sz="20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</a:br>
            <a:endParaRPr lang="en-US" sz="2000" dirty="0">
              <a:solidFill>
                <a:schemeClr val="bg1"/>
              </a:solidFill>
              <a:latin typeface="Museo Sans Cyrl 300" pitchFamily="50" charset="-52"/>
              <a:cs typeface="Museo Sans Cyrl 500"/>
            </a:endParaRPr>
          </a:p>
        </p:txBody>
      </p:sp>
    </p:spTree>
    <p:extLst>
      <p:ext uri="{BB962C8B-B14F-4D97-AF65-F5344CB8AC3E}">
        <p14:creationId xmlns:p14="http://schemas.microsoft.com/office/powerpoint/2010/main" val="29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9" t="22647" r="-1379" b="19870"/>
          <a:stretch/>
        </p:blipFill>
        <p:spPr>
          <a:xfrm>
            <a:off x="78830" y="3376571"/>
            <a:ext cx="9144000" cy="3481429"/>
          </a:xfrm>
        </p:spPr>
      </p:pic>
      <p:pic>
        <p:nvPicPr>
          <p:cNvPr id="3078" name="Content Placeholder 5" descr="20100123m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941"/>
          <a:stretch/>
        </p:blipFill>
        <p:spPr bwMode="auto">
          <a:xfrm>
            <a:off x="0" y="78836"/>
            <a:ext cx="9144000" cy="28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66" y="2995453"/>
            <a:ext cx="90651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Restoration of the Artillery arsenal building and adoption for the Daugavpils Mark Rothko Art Centre</a:t>
            </a:r>
          </a:p>
        </p:txBody>
      </p:sp>
    </p:spTree>
    <p:extLst>
      <p:ext uri="{BB962C8B-B14F-4D97-AF65-F5344CB8AC3E}">
        <p14:creationId xmlns:p14="http://schemas.microsoft.com/office/powerpoint/2010/main" val="139659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21" name="Picture 9" descr="Rotk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4163" cy="355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2" name="Picture 10" descr="Rotk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625" y="404813"/>
            <a:ext cx="3635375" cy="24304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3" name="Picture 11" descr="Rotk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38" y="3732213"/>
            <a:ext cx="4716462" cy="3140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24" name="Picture 12" descr="Rotk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89375"/>
            <a:ext cx="4140200" cy="2768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625" y="2948152"/>
            <a:ext cx="218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Contemporary art: </a:t>
            </a:r>
            <a:endParaRPr lang="en-GB" dirty="0" smtClean="0"/>
          </a:p>
          <a:p>
            <a:r>
              <a:rPr lang="en-GB" dirty="0" smtClean="0"/>
              <a:t>ceramics</a:t>
            </a:r>
            <a:r>
              <a:rPr lang="en-GB" dirty="0"/>
              <a:t>, </a:t>
            </a:r>
            <a:r>
              <a:rPr lang="en-GB" dirty="0" smtClean="0"/>
              <a:t>paintings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259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3" name="Picture 9" descr="Rotk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920" y="60683"/>
            <a:ext cx="4419643" cy="331434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4" name="Picture 10" descr="Rotk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9" y="315590"/>
            <a:ext cx="4413866" cy="29106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5" name="Picture 11" descr="Rotko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69" y="3500438"/>
            <a:ext cx="4605443" cy="30702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76" name="Picture 12" descr="Rotko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7900" y="3370966"/>
            <a:ext cx="4269405" cy="320280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856" y="3037001"/>
            <a:ext cx="534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Restored enfilade and premises of the </a:t>
            </a:r>
            <a:r>
              <a:rPr lang="en-GB" dirty="0" smtClean="0">
                <a:solidFill>
                  <a:schemeClr val="bg1"/>
                </a:solidFill>
              </a:rPr>
              <a:t>building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00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3578874" y="6306207"/>
            <a:ext cx="649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chemeClr val="bg1"/>
                </a:solidFill>
              </a:rPr>
              <a:t>Restoration of pavement and buildings at Nicholas </a:t>
            </a:r>
            <a:r>
              <a:rPr lang="en-GB" dirty="0" smtClean="0">
                <a:solidFill>
                  <a:schemeClr val="bg1"/>
                </a:solidFill>
              </a:rPr>
              <a:t>Street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2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"/>
            <a:ext cx="10300342" cy="6858000"/>
          </a:xfrm>
        </p:spPr>
      </p:pic>
    </p:spTree>
    <p:extLst>
      <p:ext uri="{BB962C8B-B14F-4D97-AF65-F5344CB8AC3E}">
        <p14:creationId xmlns:p14="http://schemas.microsoft.com/office/powerpoint/2010/main" val="197824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251" y="0"/>
            <a:ext cx="9665252" cy="7248939"/>
          </a:xfrm>
        </p:spPr>
      </p:pic>
      <p:sp>
        <p:nvSpPr>
          <p:cNvPr id="2" name="TextBox 1"/>
          <p:cNvSpPr txBox="1"/>
          <p:nvPr/>
        </p:nvSpPr>
        <p:spPr>
          <a:xfrm>
            <a:off x="1466193" y="6747641"/>
            <a:ext cx="6605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Restoration of the Nicholas Gate: inner façade before</a:t>
            </a:r>
            <a:endParaRPr lang="lv-LV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4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960949_777214159012534_6074456624292496858_o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-576528" y="0"/>
            <a:ext cx="10297056" cy="6858000"/>
          </a:xfrm>
        </p:spPr>
      </p:pic>
      <p:sp>
        <p:nvSpPr>
          <p:cNvPr id="2" name="TextBox 1"/>
          <p:cNvSpPr txBox="1"/>
          <p:nvPr/>
        </p:nvSpPr>
        <p:spPr>
          <a:xfrm>
            <a:off x="1040524" y="6101255"/>
            <a:ext cx="5754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chemeClr val="bg1"/>
                </a:solidFill>
              </a:rPr>
              <a:t>Restoration of the Nicholas Gate: inner façade after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IMG_086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25510"/>
            <a:ext cx="914400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8745" y="6211609"/>
            <a:ext cx="37048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Gate’s doors during </a:t>
            </a:r>
            <a:r>
              <a:rPr lang="en-GB" sz="2200" dirty="0" smtClean="0"/>
              <a:t>restoration</a:t>
            </a:r>
            <a:endParaRPr lang="lv-LV" sz="2200" dirty="0"/>
          </a:p>
        </p:txBody>
      </p:sp>
    </p:spTree>
    <p:extLst>
      <p:ext uri="{BB962C8B-B14F-4D97-AF65-F5344CB8AC3E}">
        <p14:creationId xmlns:p14="http://schemas.microsoft.com/office/powerpoint/2010/main" val="20256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" y="441435"/>
            <a:ext cx="9143739" cy="6056243"/>
          </a:xfrm>
        </p:spPr>
      </p:pic>
      <p:sp>
        <p:nvSpPr>
          <p:cNvPr id="3" name="TextBox 2"/>
          <p:cNvSpPr txBox="1"/>
          <p:nvPr/>
        </p:nvSpPr>
        <p:spPr>
          <a:xfrm>
            <a:off x="2096814" y="5975131"/>
            <a:ext cx="469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Gate’s doors returned to their historical </a:t>
            </a:r>
            <a:r>
              <a:rPr lang="en-GB" dirty="0" smtClean="0">
                <a:solidFill>
                  <a:schemeClr val="bg1"/>
                </a:solidFill>
              </a:rPr>
              <a:t>place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5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117248"/>
            <a:ext cx="9347200" cy="7010400"/>
          </a:xfrm>
        </p:spPr>
      </p:pic>
      <p:sp>
        <p:nvSpPr>
          <p:cNvPr id="2" name="TextBox 1"/>
          <p:cNvSpPr txBox="1"/>
          <p:nvPr/>
        </p:nvSpPr>
        <p:spPr>
          <a:xfrm>
            <a:off x="63063" y="6274684"/>
            <a:ext cx="636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chemeClr val="bg1"/>
                </a:solidFill>
              </a:rPr>
              <a:t>Restoration of the Nicholas Gate: outside façade before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6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3" y="506718"/>
            <a:ext cx="9029967" cy="5788885"/>
          </a:xfrm>
        </p:spPr>
      </p:pic>
    </p:spTree>
    <p:extLst>
      <p:ext uri="{BB962C8B-B14F-4D97-AF65-F5344CB8AC3E}">
        <p14:creationId xmlns:p14="http://schemas.microsoft.com/office/powerpoint/2010/main" val="752837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87" y="430695"/>
            <a:ext cx="9059051" cy="6042315"/>
          </a:xfrm>
        </p:spPr>
      </p:pic>
    </p:spTree>
    <p:extLst>
      <p:ext uri="{BB962C8B-B14F-4D97-AF65-F5344CB8AC3E}">
        <p14:creationId xmlns:p14="http://schemas.microsoft.com/office/powerpoint/2010/main" val="363706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18"/>
          <a:stretch/>
        </p:blipFill>
        <p:spPr>
          <a:xfrm>
            <a:off x="-9458" y="220716"/>
            <a:ext cx="9205908" cy="6542688"/>
          </a:xfrm>
        </p:spPr>
      </p:pic>
      <p:sp>
        <p:nvSpPr>
          <p:cNvPr id="2" name="TextBox 1"/>
          <p:cNvSpPr txBox="1"/>
          <p:nvPr/>
        </p:nvSpPr>
        <p:spPr>
          <a:xfrm>
            <a:off x="2033752" y="6227382"/>
            <a:ext cx="559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GB" dirty="0">
                <a:solidFill>
                  <a:schemeClr val="bg1"/>
                </a:solidFill>
              </a:rPr>
              <a:t>Restoration of the Nicholas Gate: outside façade after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88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74" y="1078035"/>
            <a:ext cx="4947435" cy="553891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7741" y="1078035"/>
            <a:ext cx="5126259" cy="5538911"/>
          </a:xfrm>
        </p:spPr>
      </p:pic>
    </p:spTree>
    <p:extLst>
      <p:ext uri="{BB962C8B-B14F-4D97-AF65-F5344CB8AC3E}">
        <p14:creationId xmlns:p14="http://schemas.microsoft.com/office/powerpoint/2010/main" val="3159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5252"/>
            <a:ext cx="9183757" cy="6082748"/>
          </a:xfrm>
        </p:spPr>
      </p:pic>
      <p:sp>
        <p:nvSpPr>
          <p:cNvPr id="2" name="TextBox 1"/>
          <p:cNvSpPr txBox="1"/>
          <p:nvPr/>
        </p:nvSpPr>
        <p:spPr>
          <a:xfrm>
            <a:off x="1545021" y="6243145"/>
            <a:ext cx="599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Inner premises, former guard </a:t>
            </a:r>
            <a:r>
              <a:rPr lang="en-GB" sz="2000" dirty="0" smtClean="0">
                <a:solidFill>
                  <a:schemeClr val="bg1"/>
                </a:solidFill>
              </a:rPr>
              <a:t>rooms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1221815_946659695401312_3667027161005547377_o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0" y="657313"/>
            <a:ext cx="9144000" cy="6058793"/>
          </a:xfrm>
        </p:spPr>
      </p:pic>
      <p:sp>
        <p:nvSpPr>
          <p:cNvPr id="2" name="TextBox 1"/>
          <p:cNvSpPr txBox="1"/>
          <p:nvPr/>
        </p:nvSpPr>
        <p:spPr>
          <a:xfrm>
            <a:off x="2664372" y="6148552"/>
            <a:ext cx="3452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Souvenir </a:t>
            </a:r>
            <a:r>
              <a:rPr lang="en-GB" sz="2000" dirty="0" smtClean="0">
                <a:solidFill>
                  <a:schemeClr val="bg1"/>
                </a:solidFill>
              </a:rPr>
              <a:t>kiosk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2390840_441151462740372_248096812267514265_n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0" y="758952"/>
            <a:ext cx="9148572" cy="6099048"/>
          </a:xfrm>
        </p:spPr>
      </p:pic>
      <p:sp>
        <p:nvSpPr>
          <p:cNvPr id="2" name="TextBox 1"/>
          <p:cNvSpPr txBox="1"/>
          <p:nvPr/>
        </p:nvSpPr>
        <p:spPr>
          <a:xfrm>
            <a:off x="2459421" y="6306207"/>
            <a:ext cx="4051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Exhibition of historical </a:t>
            </a:r>
            <a:r>
              <a:rPr lang="en-GB" sz="2000" dirty="0" smtClean="0">
                <a:solidFill>
                  <a:schemeClr val="bg1"/>
                </a:solidFill>
              </a:rPr>
              <a:t>costumes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3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21" name="Picture 13" descr="IMG_4521"/>
          <p:cNvPicPr>
            <a:picLocks noGrp="1" noChangeAspect="1" noChangeArrowheads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03238" y="0"/>
            <a:ext cx="10404476" cy="6935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2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64" y="695739"/>
            <a:ext cx="9006109" cy="5965085"/>
          </a:xfrm>
        </p:spPr>
      </p:pic>
      <p:sp>
        <p:nvSpPr>
          <p:cNvPr id="2" name="TextBox 1"/>
          <p:cNvSpPr txBox="1"/>
          <p:nvPr/>
        </p:nvSpPr>
        <p:spPr>
          <a:xfrm>
            <a:off x="157640" y="5896303"/>
            <a:ext cx="5880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Reconstruction of the Nicholas gate wooden pedestrian bridge on historical </a:t>
            </a:r>
            <a:r>
              <a:rPr lang="en-GB" dirty="0" smtClean="0">
                <a:solidFill>
                  <a:schemeClr val="bg1"/>
                </a:solidFill>
              </a:rPr>
              <a:t>bases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2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56" y="0"/>
            <a:ext cx="10287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299545" y="189186"/>
            <a:ext cx="6495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Restoration of the 1</a:t>
            </a:r>
            <a:r>
              <a:rPr lang="en-GB" baseline="30000" dirty="0"/>
              <a:t>st</a:t>
            </a:r>
            <a:r>
              <a:rPr lang="en-GB" dirty="0"/>
              <a:t> Coastal Lunette and a guard house: </a:t>
            </a:r>
            <a:r>
              <a:rPr lang="en-GB" dirty="0" smtClean="0"/>
              <a:t>before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3487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91395"/>
            <a:ext cx="9141499" cy="6056243"/>
          </a:xfrm>
        </p:spPr>
      </p:pic>
      <p:sp>
        <p:nvSpPr>
          <p:cNvPr id="2" name="TextBox 1"/>
          <p:cNvSpPr txBox="1"/>
          <p:nvPr/>
        </p:nvSpPr>
        <p:spPr>
          <a:xfrm>
            <a:off x="236483" y="945931"/>
            <a:ext cx="53129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Restoration of the 1</a:t>
            </a:r>
            <a:r>
              <a:rPr lang="en-GB" baseline="30000" dirty="0"/>
              <a:t>st</a:t>
            </a:r>
            <a:r>
              <a:rPr lang="en-GB" dirty="0"/>
              <a:t> Coastal Lunette and a guard house: before</a:t>
            </a:r>
            <a:endParaRPr lang="lv-LV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84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15546" y="-13224"/>
            <a:ext cx="12215508" cy="6871223"/>
          </a:xfrm>
        </p:spPr>
      </p:pic>
      <p:sp>
        <p:nvSpPr>
          <p:cNvPr id="9" name="Rectangle 8"/>
          <p:cNvSpPr/>
          <p:nvPr/>
        </p:nvSpPr>
        <p:spPr>
          <a:xfrm>
            <a:off x="768096" y="365760"/>
            <a:ext cx="54864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Rectangle 9"/>
          <p:cNvSpPr/>
          <p:nvPr/>
        </p:nvSpPr>
        <p:spPr>
          <a:xfrm>
            <a:off x="768096" y="1470355"/>
            <a:ext cx="1014984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768096" y="2574950"/>
            <a:ext cx="54864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2" name="Rectangle 11"/>
          <p:cNvSpPr/>
          <p:nvPr/>
        </p:nvSpPr>
        <p:spPr>
          <a:xfrm>
            <a:off x="768096" y="3679545"/>
            <a:ext cx="89611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4" name="TextBox 3"/>
          <p:cNvSpPr txBox="1"/>
          <p:nvPr/>
        </p:nvSpPr>
        <p:spPr>
          <a:xfrm>
            <a:off x="768096" y="1470355"/>
            <a:ext cx="269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3.1 km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8096" y="4784140"/>
            <a:ext cx="896112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4" name="Rectangle 13"/>
          <p:cNvSpPr/>
          <p:nvPr/>
        </p:nvSpPr>
        <p:spPr>
          <a:xfrm>
            <a:off x="768096" y="5888736"/>
            <a:ext cx="1554480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TextBox 2"/>
          <p:cNvSpPr txBox="1"/>
          <p:nvPr/>
        </p:nvSpPr>
        <p:spPr>
          <a:xfrm>
            <a:off x="768096" y="365760"/>
            <a:ext cx="237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2 km</a:t>
            </a:r>
            <a:r>
              <a:rPr lang="lv-LV" sz="4800" baseline="30000" dirty="0" smtClean="0">
                <a:solidFill>
                  <a:srgbClr val="00B050"/>
                </a:solidFill>
                <a:latin typeface="Museo Sans Cyrl 700" pitchFamily="50" charset="-52"/>
              </a:rPr>
              <a:t>2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8096" y="2574950"/>
            <a:ext cx="2697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6 km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095" y="3679545"/>
            <a:ext cx="43207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80 </a:t>
            </a:r>
            <a:r>
              <a:rPr lang="en-US" sz="4800" dirty="0" smtClean="0">
                <a:solidFill>
                  <a:srgbClr val="00B050"/>
                </a:solidFill>
                <a:latin typeface="Museo Sans Cyrl 700" pitchFamily="50" charset="-52"/>
              </a:rPr>
              <a:t>buildings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096" y="4784140"/>
            <a:ext cx="4718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40 </a:t>
            </a:r>
            <a:r>
              <a:rPr lang="en-US" sz="4800" dirty="0" smtClean="0">
                <a:solidFill>
                  <a:srgbClr val="00B050"/>
                </a:solidFill>
                <a:latin typeface="Museo Sans Cyrl 700" pitchFamily="50" charset="-52"/>
              </a:rPr>
              <a:t>structures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8096" y="5888736"/>
            <a:ext cx="516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dirty="0" smtClean="0">
                <a:solidFill>
                  <a:srgbClr val="00B050"/>
                </a:solidFill>
                <a:latin typeface="Museo Sans Cyrl 700" pitchFamily="50" charset="-52"/>
              </a:rPr>
              <a:t>1200 </a:t>
            </a:r>
            <a:r>
              <a:rPr lang="en-US" sz="4800" dirty="0" smtClean="0">
                <a:solidFill>
                  <a:srgbClr val="00B050"/>
                </a:solidFill>
                <a:latin typeface="Museo Sans Cyrl 700" pitchFamily="50" charset="-52"/>
              </a:rPr>
              <a:t>inhabitants</a:t>
            </a:r>
            <a:endParaRPr lang="lv-LV" sz="4800" baseline="30000" dirty="0">
              <a:solidFill>
                <a:srgbClr val="00B050"/>
              </a:solidFill>
              <a:latin typeface="Museo Sans Cyrl 700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1624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4" grpId="0"/>
      <p:bldP spid="13" grpId="0" animBg="1"/>
      <p:bldP spid="14" grpId="0" animBg="1"/>
      <p:bldP spid="3" grpId="0"/>
      <p:bldP spid="5" grpId="0"/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kolaja_barjervarti_rekonstrukcija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792"/>
            <a:ext cx="9140825" cy="7175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8276" y="5896303"/>
            <a:ext cx="5659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Initial visualisation of the barrier </a:t>
            </a:r>
            <a:r>
              <a:rPr lang="en-GB" sz="2000" dirty="0" smtClean="0">
                <a:solidFill>
                  <a:schemeClr val="bg1"/>
                </a:solidFill>
              </a:rPr>
              <a:t>gates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7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3" y="368322"/>
            <a:ext cx="8957883" cy="5971922"/>
          </a:xfrm>
        </p:spPr>
      </p:pic>
      <p:sp>
        <p:nvSpPr>
          <p:cNvPr id="2" name="TextBox 1"/>
          <p:cNvSpPr txBox="1"/>
          <p:nvPr/>
        </p:nvSpPr>
        <p:spPr>
          <a:xfrm>
            <a:off x="362607" y="6103754"/>
            <a:ext cx="8339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Modern look at night of the entrance zone to the fortress, through the Nicholas gate</a:t>
            </a:r>
            <a:endParaRPr lang="lv-LV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72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8" y="708992"/>
            <a:ext cx="8940456" cy="5928291"/>
          </a:xfrm>
        </p:spPr>
      </p:pic>
      <p:sp>
        <p:nvSpPr>
          <p:cNvPr id="2" name="TextBox 1"/>
          <p:cNvSpPr txBox="1"/>
          <p:nvPr/>
        </p:nvSpPr>
        <p:spPr>
          <a:xfrm>
            <a:off x="599083" y="5943609"/>
            <a:ext cx="629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Reconstruction of the Commandant house building: </a:t>
            </a:r>
            <a:r>
              <a:rPr lang="en-GB" sz="2000" dirty="0" smtClean="0">
                <a:solidFill>
                  <a:schemeClr val="bg1"/>
                </a:solidFill>
              </a:rPr>
              <a:t>before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1" name="Picture 5" descr="IMG_3277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54" y="593726"/>
            <a:ext cx="9001926" cy="600128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078" y="5849007"/>
            <a:ext cx="6416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Reconstruction of the Commandant house building: </a:t>
            </a:r>
            <a:r>
              <a:rPr lang="en-GB" sz="2000" dirty="0" smtClean="0">
                <a:solidFill>
                  <a:schemeClr val="bg1"/>
                </a:solidFill>
              </a:rPr>
              <a:t>after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IMG_2166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130" y="469631"/>
            <a:ext cx="9018134" cy="60120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078" y="5912071"/>
            <a:ext cx="6416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Reconstruction of the Commandant house building: </a:t>
            </a:r>
            <a:r>
              <a:rPr lang="en-GB" sz="2000" dirty="0" smtClean="0">
                <a:solidFill>
                  <a:schemeClr val="bg1"/>
                </a:solidFill>
              </a:rPr>
              <a:t>after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8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IMG_2330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143000" y="0"/>
            <a:ext cx="10287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9585" y="6243145"/>
            <a:ext cx="5580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Restored iron stair </a:t>
            </a:r>
            <a:r>
              <a:rPr lang="en-GB" sz="2000" b="1" dirty="0" smtClean="0">
                <a:solidFill>
                  <a:schemeClr val="bg1"/>
                </a:solidFill>
              </a:rPr>
              <a:t>case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6" name="Picture 8" descr="IMG_23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8625"/>
            <a:ext cx="4302125" cy="6453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5" name="Picture 7" descr="IMG_234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38" y="428625"/>
            <a:ext cx="4716462" cy="3143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9" name="Picture 11" descr="IMG_234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538" y="3713163"/>
            <a:ext cx="4716462" cy="314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655" y="5990897"/>
            <a:ext cx="4144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Reconstructed inner </a:t>
            </a:r>
            <a:r>
              <a:rPr lang="en-GB" sz="2000" dirty="0" smtClean="0">
                <a:solidFill>
                  <a:schemeClr val="bg1"/>
                </a:solidFill>
              </a:rPr>
              <a:t>premises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for </a:t>
            </a:r>
            <a:r>
              <a:rPr lang="en-GB" sz="2000" dirty="0">
                <a:solidFill>
                  <a:schemeClr val="bg1"/>
                </a:solidFill>
              </a:rPr>
              <a:t>regional </a:t>
            </a:r>
            <a:r>
              <a:rPr lang="en-GB" sz="2000" dirty="0" smtClean="0">
                <a:solidFill>
                  <a:schemeClr val="bg1"/>
                </a:solidFill>
              </a:rPr>
              <a:t>police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47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Picture 5" descr="IMG_2165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593726"/>
            <a:ext cx="914400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076" y="6117021"/>
            <a:ext cx="5959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Reconstructed Officer house for regional </a:t>
            </a:r>
            <a:r>
              <a:rPr lang="en-GB" b="1" dirty="0" smtClean="0"/>
              <a:t>police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33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DSC_2124.JPG"/>
          <p:cNvPicPr>
            <a:picLocks noGrp="1" noChangeAspect="1"/>
          </p:cNvPicPr>
          <p:nvPr>
            <p:ph/>
          </p:nvPr>
        </p:nvPicPr>
        <p:blipFill>
          <a:blip r:embed="rId2" cstate="screen"/>
          <a:stretch>
            <a:fillRect/>
          </a:stretch>
        </p:blipFill>
        <p:spPr>
          <a:xfrm>
            <a:off x="64736" y="534075"/>
            <a:ext cx="9042808" cy="5989392"/>
          </a:xfrm>
        </p:spPr>
      </p:pic>
    </p:spTree>
    <p:extLst>
      <p:ext uri="{BB962C8B-B14F-4D97-AF65-F5344CB8AC3E}">
        <p14:creationId xmlns:p14="http://schemas.microsoft.com/office/powerpoint/2010/main" val="84510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lv-LV" altLang="lv-LV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lv-LV" altLang="lv-LV"/>
          </a:p>
        </p:txBody>
      </p:sp>
      <p:pic>
        <p:nvPicPr>
          <p:cNvPr id="55300" name="Picture 5" descr="10_P50315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4" descr="11_PA092727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91189"/>
            <a:ext cx="2889504" cy="2166811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1931" y="5990897"/>
            <a:ext cx="5139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Overgrown ramparts and moats causing damage of the escarpment </a:t>
            </a:r>
            <a:r>
              <a:rPr lang="en-GB" dirty="0" smtClean="0">
                <a:solidFill>
                  <a:schemeClr val="bg1"/>
                </a:solidFill>
              </a:rPr>
              <a:t>walls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1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8" descr="U:\ES_fondi\ESDepartaments\PHARE UN CITI ES FONDI\NORV_EEZ\LV0093_DPD\Daugavpils cietoksni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3778" y="2942852"/>
            <a:ext cx="4430233" cy="369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9" descr="U:\ES_fondi\ESDepartaments\PHARE UN CITI ES FONDI\NORV_EEZ\LV0093_DPD\DC pirm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49" y="2942852"/>
            <a:ext cx="4234858" cy="369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673" y="600972"/>
            <a:ext cx="7374273" cy="1998456"/>
          </a:xfrm>
          <a:prstGeom prst="rect">
            <a:avLst/>
          </a:prstGeom>
          <a:solidFill>
            <a:srgbClr val="E68B3A"/>
          </a:solidFill>
          <a:ln>
            <a:solidFill>
              <a:schemeClr val="bg1"/>
            </a:solidFill>
          </a:ln>
        </p:spPr>
        <p:txBody>
          <a:bodyPr vert="horz" lIns="216000" tIns="216000" rIns="216000" bIns="21600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ln>
                  <a:noFill/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bg1"/>
                </a:solidFill>
                <a:latin typeface="Museo Sans Cyrl 700" pitchFamily="50" charset="-52"/>
                <a:cs typeface="DIN Pro Condensed Bold"/>
              </a:rPr>
              <a:t>Revitalisation</a:t>
            </a:r>
            <a:r>
              <a:rPr lang="en-US" dirty="0" smtClean="0">
                <a:solidFill>
                  <a:schemeClr val="bg1"/>
                </a:solidFill>
                <a:latin typeface="Museo Sans Cyrl 700" pitchFamily="50" charset="-52"/>
                <a:cs typeface="DIN Pro Condensed Bold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Museo Sans Cyrl 700" pitchFamily="50" charset="-52"/>
                <a:cs typeface="DIN Pro Condensed Bold"/>
              </a:rPr>
              <a:t>project of Daugavpils Fortress</a:t>
            </a:r>
            <a:r>
              <a:rPr lang="lv-LV" sz="5400" dirty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/>
            </a:r>
            <a:br>
              <a:rPr lang="lv-LV" sz="5400" dirty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</a:br>
            <a:r>
              <a:rPr lang="en-US" sz="2400" dirty="0" smtClean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>2009-2016</a:t>
            </a:r>
            <a:r>
              <a:rPr lang="lv-LV" dirty="0" smtClean="0">
                <a:latin typeface="Museo Sans Cyrl 700" pitchFamily="50" charset="-52"/>
              </a:rPr>
              <a:t>Click </a:t>
            </a:r>
            <a:r>
              <a:rPr lang="lv-LV" dirty="0" smtClean="0">
                <a:latin typeface="Museo Sans Cyrl 700" pitchFamily="50" charset="-52"/>
              </a:rPr>
              <a:t>Click to edit Master title style</a:t>
            </a:r>
            <a:endParaRPr lang="en-US" dirty="0">
              <a:latin typeface="Museo Sans Cyrl 700" pitchFamily="50" charset="-52"/>
            </a:endParaRPr>
          </a:p>
        </p:txBody>
      </p:sp>
      <p:pic>
        <p:nvPicPr>
          <p:cNvPr id="8" name="Picture 7" descr="Granit_stones_yellow.p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675" y="601548"/>
            <a:ext cx="10683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4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7043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-918972" y="0"/>
            <a:ext cx="10287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-441434" y="5990897"/>
            <a:ext cx="614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Cleaning the moat, removing the </a:t>
            </a:r>
            <a:r>
              <a:rPr lang="en-GB" sz="2000" dirty="0" smtClean="0">
                <a:solidFill>
                  <a:schemeClr val="bg1"/>
                </a:solidFill>
              </a:rPr>
              <a:t>trees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0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ogo15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376" y="0"/>
            <a:ext cx="9700752" cy="6858000"/>
          </a:xfrm>
        </p:spPr>
      </p:pic>
    </p:spTree>
    <p:extLst>
      <p:ext uri="{BB962C8B-B14F-4D97-AF65-F5344CB8AC3E}">
        <p14:creationId xmlns:p14="http://schemas.microsoft.com/office/powerpoint/2010/main" val="39580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19" y="318357"/>
            <a:ext cx="8572163" cy="2948718"/>
          </a:xfr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3703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rgbClr val="00B050"/>
                </a:solidFill>
              </a:rPr>
              <a:t>Council of Europe Landscape Award</a:t>
            </a:r>
            <a:endParaRPr lang="lv-LV" sz="4800" dirty="0">
              <a:solidFill>
                <a:srgbClr val="00B050"/>
              </a:solidFill>
            </a:endParaRPr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457200" y="5283201"/>
            <a:ext cx="82296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Alliance ceremony</a:t>
            </a:r>
            <a:endParaRPr lang="lv-LV" b="1" dirty="0" smtClean="0"/>
          </a:p>
          <a:p>
            <a:r>
              <a:rPr lang="lv-LV" b="1" dirty="0" err="1" smtClean="0"/>
              <a:t>Daugavpil</a:t>
            </a:r>
            <a:r>
              <a:rPr lang="en-US" b="1" dirty="0" smtClean="0"/>
              <a:t>s, June 20, 2018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15066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659" y="2274105"/>
            <a:ext cx="6582131" cy="454642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5673" y="275649"/>
            <a:ext cx="7374273" cy="1998456"/>
          </a:xfrm>
          <a:prstGeom prst="rect">
            <a:avLst/>
          </a:prstGeom>
          <a:solidFill>
            <a:srgbClr val="E68B3A"/>
          </a:solidFill>
          <a:ln>
            <a:solidFill>
              <a:schemeClr val="bg1"/>
            </a:solidFill>
          </a:ln>
        </p:spPr>
        <p:txBody>
          <a:bodyPr vert="horz" lIns="216000" tIns="216000" rIns="216000" bIns="21600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ln>
                  <a:noFill/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  <a:latin typeface="Museo Sans Cyrl 700" pitchFamily="50" charset="-52"/>
                <a:cs typeface="DIN Pro Condensed Bold"/>
              </a:rPr>
              <a:t>Daugavpils Fortress development plans</a:t>
            </a:r>
            <a:r>
              <a:rPr lang="lv-LV" dirty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/>
            </a:r>
            <a:br>
              <a:rPr lang="lv-LV" dirty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</a:br>
            <a:r>
              <a:rPr lang="lv-LV" sz="1800" dirty="0" smtClean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>201</a:t>
            </a:r>
            <a:r>
              <a:rPr lang="en-US" sz="1800" dirty="0" smtClean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>7</a:t>
            </a:r>
            <a:r>
              <a:rPr lang="lv-LV" sz="1800" dirty="0" smtClean="0">
                <a:solidFill>
                  <a:schemeClr val="bg1"/>
                </a:solidFill>
                <a:latin typeface="Museo Sans Cyrl 700" pitchFamily="50" charset="-52"/>
                <a:cs typeface="Museo Sans Cyrl 500"/>
              </a:rPr>
              <a:t>-2020</a:t>
            </a:r>
            <a:r>
              <a:rPr lang="lv-LV" sz="1800" dirty="0" smtClean="0">
                <a:latin typeface="Museo Sans Cyrl 700" pitchFamily="50" charset="-52"/>
              </a:rPr>
              <a:t>Click</a:t>
            </a:r>
            <a:r>
              <a:rPr lang="lv-LV" dirty="0" smtClean="0">
                <a:latin typeface="Museo Sans Cyrl 700" pitchFamily="50" charset="-52"/>
              </a:rPr>
              <a:t> </a:t>
            </a:r>
            <a:r>
              <a:rPr lang="lv-LV" dirty="0">
                <a:latin typeface="Museo Sans Cyrl 700" pitchFamily="50" charset="-52"/>
              </a:rPr>
              <a:t>Click </a:t>
            </a:r>
            <a:r>
              <a:rPr lang="lv-LV" dirty="0" smtClean="0">
                <a:latin typeface="Museo Sans Cyrl 700" pitchFamily="50" charset="-52"/>
              </a:rPr>
              <a:t>Click to edit Master title style</a:t>
            </a:r>
            <a:endParaRPr lang="en-US" dirty="0">
              <a:latin typeface="Museo Sans Cyrl 700" pitchFamily="50" charset="-52"/>
            </a:endParaRPr>
          </a:p>
        </p:txBody>
      </p:sp>
      <p:pic>
        <p:nvPicPr>
          <p:cNvPr id="5" name="Picture 4" descr="Granit_stones_yellow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3675" y="276225"/>
            <a:ext cx="1068388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32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P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953852" y="-1"/>
            <a:ext cx="7236296" cy="68397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2248" y="6038202"/>
            <a:ext cx="431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Restoration of Bastion 7 for tourism and recreational </a:t>
            </a:r>
            <a:r>
              <a:rPr lang="en-GB" dirty="0" smtClean="0"/>
              <a:t>use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8819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07" y="752475"/>
            <a:ext cx="9159407" cy="6109252"/>
          </a:xfrm>
        </p:spPr>
      </p:pic>
      <p:sp>
        <p:nvSpPr>
          <p:cNvPr id="6" name="Rectangle 5"/>
          <p:cNvSpPr/>
          <p:nvPr/>
        </p:nvSpPr>
        <p:spPr>
          <a:xfrm>
            <a:off x="8476488" y="742950"/>
            <a:ext cx="667512" cy="2756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7" name="Picture 6" descr="C:\Users\natalijak\AppData\Local\Microsoft\Windows\INetCache\Content.Outlook\8ORL91NQ\LR_Extended-vertical_RGB (003)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494" y="0"/>
            <a:ext cx="2021205" cy="260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0359" y="6321977"/>
            <a:ext cx="766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Restoration of the Powder Magazine and adoption for ceramic exhibition </a:t>
            </a:r>
            <a:r>
              <a:rPr lang="en-GB" dirty="0" smtClean="0">
                <a:solidFill>
                  <a:schemeClr val="bg1"/>
                </a:solidFill>
              </a:rPr>
              <a:t>hall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6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_projekt.fasadei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380624" y="3279455"/>
            <a:ext cx="4700331" cy="357854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6" descr="N1_2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55163" y="-1624"/>
            <a:ext cx="4938658" cy="3281220"/>
          </a:xfrm>
          <a:prstGeom prst="rect">
            <a:avLst/>
          </a:prstGeom>
        </p:spPr>
      </p:pic>
      <p:pic>
        <p:nvPicPr>
          <p:cNvPr id="9" name="Content Placeholder 8" descr="Pulverpagrabs+baznica+art.arsenals.jpg"/>
          <p:cNvPicPr>
            <a:picLocks noGrp="1" noChangeAspect="1"/>
          </p:cNvPicPr>
          <p:nvPr>
            <p:ph idx="1"/>
          </p:nvPr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4343400" cy="68955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6312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9692"/>
            <a:ext cx="9144000" cy="3844193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673" y="275649"/>
            <a:ext cx="7606654" cy="1505526"/>
          </a:xfrm>
          <a:prstGeom prst="rect">
            <a:avLst/>
          </a:prstGeom>
          <a:solidFill>
            <a:srgbClr val="E68B3A"/>
          </a:solidFill>
          <a:ln>
            <a:solidFill>
              <a:schemeClr val="bg1"/>
            </a:solidFill>
          </a:ln>
        </p:spPr>
        <p:txBody>
          <a:bodyPr vert="horz" lIns="216000" tIns="216000" rIns="216000" bIns="21600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ln>
                  <a:noFill/>
                </a:ln>
                <a:noFill/>
                <a:latin typeface="+mj-lt"/>
                <a:ea typeface="+mj-ea"/>
                <a:cs typeface="+mj-cs"/>
              </a:defRPr>
            </a:lvl1pPr>
          </a:lstStyle>
          <a:p>
            <a:r>
              <a:rPr lang="lv-LV" sz="4000" dirty="0" smtClean="0">
                <a:solidFill>
                  <a:schemeClr val="bg1"/>
                </a:solidFill>
                <a:latin typeface="DIN Pro Condensed Bold"/>
                <a:cs typeface="DIN Pro Condensed Bold"/>
              </a:rPr>
              <a:t>Pētera Martinsona </a:t>
            </a:r>
          </a:p>
          <a:p>
            <a:r>
              <a:rPr lang="lv-LV" sz="4000" dirty="0" smtClean="0">
                <a:solidFill>
                  <a:schemeClr val="bg1"/>
                </a:solidFill>
                <a:latin typeface="DIN Pro Condensed Bold"/>
              </a:rPr>
              <a:t>keramikas galerija (sektors E)</a:t>
            </a:r>
            <a:r>
              <a:rPr lang="lv-LV" sz="4000" dirty="0" smtClean="0"/>
              <a:t>k </a:t>
            </a:r>
            <a:r>
              <a:rPr lang="lv-LV" dirty="0" smtClean="0"/>
              <a:t>to edit Master title style</a:t>
            </a:r>
            <a:endParaRPr lang="en-US" dirty="0"/>
          </a:p>
        </p:txBody>
      </p:sp>
      <p:pic>
        <p:nvPicPr>
          <p:cNvPr id="6" name="Picture 5" descr="Granit_stones_yellow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589" y="276226"/>
            <a:ext cx="80447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2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 descr="IMG_4312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-1143001" y="0"/>
            <a:ext cx="10287001" cy="68580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5312" y="274638"/>
            <a:ext cx="3596470" cy="1306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662151" y="6132807"/>
            <a:ext cx="5249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Restoration of Bastion </a:t>
            </a:r>
            <a:r>
              <a:rPr lang="en-GB" sz="2000" dirty="0" smtClean="0">
                <a:solidFill>
                  <a:schemeClr val="bg1"/>
                </a:solidFill>
              </a:rPr>
              <a:t>walls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9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2206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32369" y="744466"/>
            <a:ext cx="9097472" cy="6064981"/>
          </a:xfrm>
        </p:spPr>
      </p:pic>
      <p:sp>
        <p:nvSpPr>
          <p:cNvPr id="2" name="TextBox 1"/>
          <p:cNvSpPr txBox="1"/>
          <p:nvPr/>
        </p:nvSpPr>
        <p:spPr>
          <a:xfrm>
            <a:off x="173421" y="6101255"/>
            <a:ext cx="829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Restoration of casemates and adoption for ceramic open </a:t>
            </a:r>
            <a:r>
              <a:rPr lang="en-GB" sz="2000" b="1" dirty="0" smtClean="0">
                <a:solidFill>
                  <a:schemeClr val="bg1"/>
                </a:solidFill>
              </a:rPr>
              <a:t>funds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6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1" name="Picture 9" descr="U-torni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2880" y="419760"/>
            <a:ext cx="4140200" cy="310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03" name="Picture 11" descr="PC15648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44" y="411668"/>
            <a:ext cx="4786313" cy="638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9404" name="Picture 12" descr="PB04542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0972" y="3671930"/>
            <a:ext cx="4140200" cy="3105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98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0862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54102" y="583328"/>
            <a:ext cx="9089898" cy="6059931"/>
          </a:xfrm>
        </p:spPr>
      </p:pic>
      <p:sp>
        <p:nvSpPr>
          <p:cNvPr id="5" name="TextBox 4"/>
          <p:cNvSpPr txBox="1"/>
          <p:nvPr/>
        </p:nvSpPr>
        <p:spPr>
          <a:xfrm>
            <a:off x="212832" y="6101255"/>
            <a:ext cx="8292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Restoration of casemates and adoption for ceramic open </a:t>
            </a:r>
            <a:r>
              <a:rPr lang="en-GB" sz="2000" b="1" dirty="0" smtClean="0"/>
              <a:t>funds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55110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 descr="IMG_0861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-571500" y="0"/>
            <a:ext cx="10287001" cy="6858000"/>
          </a:xfrm>
        </p:spPr>
      </p:pic>
      <p:sp>
        <p:nvSpPr>
          <p:cNvPr id="3" name="Rectangle 2"/>
          <p:cNvSpPr/>
          <p:nvPr/>
        </p:nvSpPr>
        <p:spPr>
          <a:xfrm>
            <a:off x="-1" y="5990931"/>
            <a:ext cx="8119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Restoration of casemates and adoption for ceramic open funds</a:t>
            </a: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842" y="299547"/>
            <a:ext cx="8324193" cy="6243145"/>
          </a:xfrm>
        </p:spPr>
      </p:pic>
      <p:sp>
        <p:nvSpPr>
          <p:cNvPr id="3" name="Rectangle 2"/>
          <p:cNvSpPr/>
          <p:nvPr/>
        </p:nvSpPr>
        <p:spPr>
          <a:xfrm>
            <a:off x="488735" y="6101257"/>
            <a:ext cx="69210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Restoration of casemates and adoption for ceramic open funds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235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4310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-571500" y="0"/>
            <a:ext cx="10287000" cy="6858000"/>
          </a:xfrm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-9525"/>
            <a:ext cx="4006171" cy="1304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236486" y="6117020"/>
            <a:ext cx="9951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Restoration of Bastion 7 and improvement of the rampart for recreation and leisure </a:t>
            </a:r>
            <a:r>
              <a:rPr lang="en-US" sz="2000" dirty="0" smtClean="0">
                <a:solidFill>
                  <a:schemeClr val="bg1"/>
                </a:solidFill>
              </a:rPr>
              <a:t>functions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85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4304.JPG"/>
          <p:cNvPicPr>
            <a:picLocks noGrp="1" noChangeAspect="1"/>
          </p:cNvPicPr>
          <p:nvPr>
            <p:ph/>
          </p:nvPr>
        </p:nvPicPr>
        <p:blipFill>
          <a:blip r:embed="rId3" cstate="screen"/>
          <a:stretch>
            <a:fillRect/>
          </a:stretch>
        </p:blipFill>
        <p:spPr>
          <a:xfrm>
            <a:off x="-571500" y="0"/>
            <a:ext cx="10287000" cy="6858000"/>
          </a:xfrm>
        </p:spPr>
      </p:pic>
      <p:sp>
        <p:nvSpPr>
          <p:cNvPr id="2" name="TextBox 1"/>
          <p:cNvSpPr txBox="1"/>
          <p:nvPr/>
        </p:nvSpPr>
        <p:spPr>
          <a:xfrm>
            <a:off x="-362607" y="315310"/>
            <a:ext cx="982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Restoration of Bastion 7 and improvement of the rampart for recreation and leisure </a:t>
            </a:r>
            <a:r>
              <a:rPr lang="en-US" sz="2000" dirty="0" smtClean="0"/>
              <a:t>functions</a:t>
            </a:r>
            <a:endParaRPr lang="lv-LV" sz="2000" dirty="0"/>
          </a:p>
        </p:txBody>
      </p:sp>
    </p:spTree>
    <p:extLst>
      <p:ext uri="{BB962C8B-B14F-4D97-AF65-F5344CB8AC3E}">
        <p14:creationId xmlns:p14="http://schemas.microsoft.com/office/powerpoint/2010/main" val="188822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Inzenieru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8288"/>
            <a:ext cx="9144000" cy="6864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87" y="-18288"/>
            <a:ext cx="4780935" cy="12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124" y="6195857"/>
            <a:ext cx="8639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Restoration of the </a:t>
            </a:r>
            <a:r>
              <a:rPr lang="en-GB" sz="2000" dirty="0" smtClean="0">
                <a:solidFill>
                  <a:schemeClr val="bg1"/>
                </a:solidFill>
              </a:rPr>
              <a:t>Engineering </a:t>
            </a:r>
            <a:r>
              <a:rPr lang="en-GB" sz="2000" dirty="0">
                <a:solidFill>
                  <a:schemeClr val="bg1"/>
                </a:solidFill>
              </a:rPr>
              <a:t>Arsenal and adoption to museum of antique </a:t>
            </a:r>
            <a:r>
              <a:rPr lang="en-GB" sz="2000" dirty="0" smtClean="0">
                <a:solidFill>
                  <a:schemeClr val="bg1"/>
                </a:solidFill>
              </a:rPr>
              <a:t>cars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Content Placeholder 3" descr="Inzenernij_arsenal-fasad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-219456" y="-27432"/>
            <a:ext cx="9582912" cy="6937356"/>
          </a:xfrm>
        </p:spPr>
      </p:pic>
    </p:spTree>
    <p:extLst>
      <p:ext uri="{BB962C8B-B14F-4D97-AF65-F5344CB8AC3E}">
        <p14:creationId xmlns:p14="http://schemas.microsoft.com/office/powerpoint/2010/main" val="357738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090205" cy="4005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1011645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920" y="4123870"/>
            <a:ext cx="3516394" cy="2636287"/>
          </a:xfrm>
          <a:prstGeom prst="rect">
            <a:avLst/>
          </a:prstGeom>
        </p:spPr>
      </p:pic>
      <p:pic>
        <p:nvPicPr>
          <p:cNvPr id="9" name="Picture 8" descr="20140425_152938-m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718478" y="3363848"/>
            <a:ext cx="5328418" cy="3396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kapnes_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6177681" y="0"/>
            <a:ext cx="1800200" cy="39092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806262"/>
            <a:ext cx="6009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Restoration of the Engineering Arsenal: current </a:t>
            </a:r>
            <a:r>
              <a:rPr lang="en-GB" sz="2000" dirty="0" smtClean="0">
                <a:solidFill>
                  <a:schemeClr val="bg1"/>
                </a:solidFill>
              </a:rPr>
              <a:t>situation</a:t>
            </a:r>
            <a:endParaRPr lang="lv-LV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MI_shema.jpg"/>
          <p:cNvPicPr>
            <a:picLocks noGrp="1" noChangeAspect="1"/>
          </p:cNvPicPr>
          <p:nvPr>
            <p:ph idx="1"/>
          </p:nvPr>
        </p:nvPicPr>
        <p:blipFill>
          <a:blip r:embed="rId3" cstate="screen"/>
          <a:stretch>
            <a:fillRect/>
          </a:stretch>
        </p:blipFill>
        <p:spPr>
          <a:xfrm>
            <a:off x="1205880" y="44624"/>
            <a:ext cx="6732240" cy="6715860"/>
          </a:xfrm>
        </p:spPr>
      </p:pic>
      <p:sp>
        <p:nvSpPr>
          <p:cNvPr id="5" name="TextBox 4"/>
          <p:cNvSpPr txBox="1"/>
          <p:nvPr/>
        </p:nvSpPr>
        <p:spPr>
          <a:xfrm rot="2314176">
            <a:off x="6444208" y="764704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100" dirty="0" smtClean="0">
                <a:latin typeface="Times New Roman" pitchFamily="18" charset="0"/>
                <a:cs typeface="Times New Roman" pitchFamily="18" charset="0"/>
              </a:rPr>
              <a:t>Aleksandra iela</a:t>
            </a:r>
            <a:endParaRPr lang="lv-LV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2140957">
            <a:off x="1088509" y="5957964"/>
            <a:ext cx="11015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100" dirty="0" smtClean="0">
                <a:latin typeface="Times New Roman" pitchFamily="18" charset="0"/>
                <a:cs typeface="Times New Roman" pitchFamily="18" charset="0"/>
              </a:rPr>
              <a:t>Konstantīna iela</a:t>
            </a:r>
            <a:endParaRPr lang="lv-LV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6522132">
            <a:off x="7244748" y="4271706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100" dirty="0" smtClean="0">
                <a:latin typeface="Times New Roman" pitchFamily="18" charset="0"/>
                <a:cs typeface="Times New Roman" pitchFamily="18" charset="0"/>
              </a:rPr>
              <a:t>Aleksandra iela</a:t>
            </a:r>
            <a:endParaRPr lang="lv-LV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ine Callout 2 10"/>
          <p:cNvSpPr/>
          <p:nvPr/>
        </p:nvSpPr>
        <p:spPr>
          <a:xfrm flipH="1">
            <a:off x="1547664" y="1988840"/>
            <a:ext cx="1224136" cy="57606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9484"/>
              <a:gd name="adj6" fmla="val -53233"/>
            </a:avLst>
          </a:prstGeom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Central Entrance</a:t>
            </a:r>
            <a:endParaRPr lang="lv-LV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331640" y="116632"/>
            <a:ext cx="4176464" cy="547260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35536" y="89200"/>
            <a:ext cx="936104" cy="72008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893544" y="817662"/>
            <a:ext cx="576064" cy="79208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5714984" y="1466496"/>
            <a:ext cx="216024" cy="144016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32040" y="1484784"/>
            <a:ext cx="792088" cy="100811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932040" y="2492896"/>
            <a:ext cx="216024" cy="21602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-60000" flipH="1">
            <a:off x="3707904" y="2708920"/>
            <a:ext cx="1440160" cy="1728192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 flipV="1">
            <a:off x="3482355" y="4283571"/>
            <a:ext cx="216024" cy="18000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2123728" y="4293096"/>
            <a:ext cx="1368152" cy="187220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1331640" y="5589240"/>
            <a:ext cx="792088" cy="57606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267744" y="3645024"/>
            <a:ext cx="172034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Basic Exposition</a:t>
            </a:r>
            <a:endParaRPr lang="lv-LV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95936" y="4263945"/>
            <a:ext cx="2376264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Exposition Outside</a:t>
            </a:r>
            <a:endParaRPr lang="lv-LV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3995936" y="4623985"/>
            <a:ext cx="133607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Tram</a:t>
            </a:r>
            <a:r>
              <a:rPr lang="lv-LV" b="1" dirty="0" smtClean="0"/>
              <a:t> (RVR)</a:t>
            </a:r>
            <a:endParaRPr lang="lv-LV" dirty="0" smtClean="0"/>
          </a:p>
          <a:p>
            <a:pPr lvl="0"/>
            <a:r>
              <a:rPr lang="en-US" dirty="0" smtClean="0"/>
              <a:t>Military cars</a:t>
            </a:r>
            <a:endParaRPr lang="lv-LV" dirty="0"/>
          </a:p>
          <a:p>
            <a:pPr lvl="0"/>
            <a:r>
              <a:rPr lang="en-US" dirty="0" smtClean="0"/>
              <a:t>Special cars</a:t>
            </a:r>
            <a:endParaRPr lang="lv-LV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/>
              <a:t>Museum </a:t>
            </a:r>
            <a:r>
              <a:rPr lang="en-US" b="1" dirty="0" smtClean="0"/>
              <a:t>Plan</a:t>
            </a:r>
            <a:endParaRPr lang="lv-LV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6712"/>
            <a:ext cx="9144000" cy="331470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01399"/>
            <a:ext cx="9144000" cy="4009353"/>
          </a:xfrm>
        </p:spPr>
      </p:pic>
    </p:spTree>
    <p:extLst>
      <p:ext uri="{BB962C8B-B14F-4D97-AF65-F5344CB8AC3E}">
        <p14:creationId xmlns:p14="http://schemas.microsoft.com/office/powerpoint/2010/main" val="73710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1372"/>
            <a:ext cx="9144000" cy="60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7802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80" y="550424"/>
            <a:ext cx="8775567" cy="5850378"/>
          </a:xfrm>
        </p:spPr>
      </p:pic>
    </p:spTree>
    <p:extLst>
      <p:ext uri="{BB962C8B-B14F-4D97-AF65-F5344CB8AC3E}">
        <p14:creationId xmlns:p14="http://schemas.microsoft.com/office/powerpoint/2010/main" val="220409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IMG_7784.JPG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0" y="698936"/>
            <a:ext cx="8891752" cy="5927835"/>
          </a:xfrm>
        </p:spPr>
      </p:pic>
    </p:spTree>
    <p:extLst>
      <p:ext uri="{BB962C8B-B14F-4D97-AF65-F5344CB8AC3E}">
        <p14:creationId xmlns:p14="http://schemas.microsoft.com/office/powerpoint/2010/main" val="214605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62" y="615544"/>
            <a:ext cx="8860221" cy="5906814"/>
          </a:xfrm>
        </p:spPr>
      </p:pic>
    </p:spTree>
    <p:extLst>
      <p:ext uri="{BB962C8B-B14F-4D97-AF65-F5344CB8AC3E}">
        <p14:creationId xmlns:p14="http://schemas.microsoft.com/office/powerpoint/2010/main" val="32641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485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94590" y="488733"/>
            <a:ext cx="8939048" cy="5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40" y="189193"/>
            <a:ext cx="8623738" cy="6467804"/>
          </a:xfrm>
        </p:spPr>
      </p:pic>
    </p:spTree>
    <p:extLst>
      <p:ext uri="{BB962C8B-B14F-4D97-AF65-F5344CB8AC3E}">
        <p14:creationId xmlns:p14="http://schemas.microsoft.com/office/powerpoint/2010/main" val="15836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18" y="488735"/>
            <a:ext cx="8863601" cy="5909067"/>
          </a:xfrm>
        </p:spPr>
      </p:pic>
    </p:spTree>
    <p:extLst>
      <p:ext uri="{BB962C8B-B14F-4D97-AF65-F5344CB8AC3E}">
        <p14:creationId xmlns:p14="http://schemas.microsoft.com/office/powerpoint/2010/main" val="352911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67" y="674040"/>
            <a:ext cx="8919279" cy="594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7484" y="0"/>
            <a:ext cx="10278969" cy="6858000"/>
          </a:xfrm>
          <a:prstGeom prst="rect">
            <a:avLst/>
          </a:prstGeom>
        </p:spPr>
      </p:pic>
      <p:pic>
        <p:nvPicPr>
          <p:cNvPr id="5" name="Picture 2" descr="Yellow_diagonal lines_small.pdf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470"/>
          <a:stretch/>
        </p:blipFill>
        <p:spPr bwMode="auto">
          <a:xfrm>
            <a:off x="7818438" y="5959367"/>
            <a:ext cx="1068387" cy="6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75673" y="5959367"/>
            <a:ext cx="7374273" cy="610326"/>
          </a:xfrm>
          <a:prstGeom prst="rect">
            <a:avLst/>
          </a:prstGeom>
          <a:solidFill>
            <a:srgbClr val="E68B3A"/>
          </a:solidFill>
          <a:ln>
            <a:noFill/>
          </a:ln>
        </p:spPr>
        <p:txBody>
          <a:bodyPr lIns="216000" tIns="216000" rIns="216000" bIns="21600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>
                <a:ln>
                  <a:noFill/>
                </a:ln>
                <a:noFill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Daugavpils </a:t>
            </a: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City Council</a:t>
            </a:r>
            <a:r>
              <a:rPr lang="lv-LV" sz="1800" dirty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 </a:t>
            </a:r>
            <a:r>
              <a:rPr lang="fr-CA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 </a:t>
            </a: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+</a:t>
            </a: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371 </a:t>
            </a:r>
            <a:r>
              <a:rPr lang="en-US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654 76067</a:t>
            </a: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 </a:t>
            </a:r>
            <a:r>
              <a:rPr lang="fr-CA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- </a:t>
            </a:r>
            <a:r>
              <a:rPr lang="lv-LV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info</a:t>
            </a:r>
            <a:r>
              <a:rPr lang="en-US" sz="1800" dirty="0" smtClean="0">
                <a:solidFill>
                  <a:schemeClr val="bg1"/>
                </a:solidFill>
                <a:latin typeface="Museo Sans Cyrl 300" pitchFamily="50" charset="-52"/>
                <a:cs typeface="Museo Sans Cyrl 500"/>
              </a:rPr>
              <a:t>@daugavpils.lv</a:t>
            </a:r>
            <a:endParaRPr lang="en-US" sz="1800" dirty="0">
              <a:solidFill>
                <a:schemeClr val="bg1"/>
              </a:solidFill>
              <a:latin typeface="Museo Sans Cyrl 300" pitchFamily="50" charset="-52"/>
              <a:cs typeface="Museo Sans Cyrl 500"/>
            </a:endParaRPr>
          </a:p>
        </p:txBody>
      </p:sp>
    </p:spTree>
    <p:extLst>
      <p:ext uri="{BB962C8B-B14F-4D97-AF65-F5344CB8AC3E}">
        <p14:creationId xmlns:p14="http://schemas.microsoft.com/office/powerpoint/2010/main" val="3536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3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9023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86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IMG_2732"/>
          <p:cNvPicPr>
            <a:picLocks noGrp="1" noChangeAspect="1" noChangeArrowheads="1"/>
          </p:cNvPicPr>
          <p:nvPr>
            <p:ph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62000"/>
            <a:ext cx="9144000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3288" y="299405"/>
            <a:ext cx="672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Renovation of engineering networks: sewage, water, drainage </a:t>
            </a:r>
            <a:r>
              <a:rPr lang="en-GB" dirty="0" smtClean="0"/>
              <a:t>system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03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792</Words>
  <Application>Microsoft Office PowerPoint</Application>
  <PresentationFormat>On-screen Show (4:3)</PresentationFormat>
  <Paragraphs>145</Paragraphs>
  <Slides>67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Regeneration of Daugavpils Fortress to preserve Cultural and Historical Objects   Inga Goldberga, Artjoms Mahļins Daugavpils City Council, 2018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Council of Europe Landscape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Museum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Daugavpils City Council  +371 654 76067 - info@daugavpils.lv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VIRSRAKSTS VIRSRAKSTS dsf dsf</dc:title>
  <dc:creator>Anatolijs Vjalihs</dc:creator>
  <cp:lastModifiedBy>MOLLER Susan</cp:lastModifiedBy>
  <cp:revision>88</cp:revision>
  <dcterms:created xsi:type="dcterms:W3CDTF">2014-10-28T20:29:03Z</dcterms:created>
  <dcterms:modified xsi:type="dcterms:W3CDTF">2018-11-26T15:34:56Z</dcterms:modified>
</cp:coreProperties>
</file>