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382" r:id="rId2"/>
    <p:sldId id="390" r:id="rId3"/>
    <p:sldId id="389" r:id="rId4"/>
    <p:sldId id="391" r:id="rId5"/>
    <p:sldId id="392" r:id="rId6"/>
    <p:sldId id="393" r:id="rId7"/>
    <p:sldId id="394" r:id="rId8"/>
    <p:sldId id="395" r:id="rId9"/>
    <p:sldId id="397" r:id="rId10"/>
    <p:sldId id="400" r:id="rId11"/>
    <p:sldId id="399" r:id="rId12"/>
    <p:sldId id="398" r:id="rId13"/>
    <p:sldId id="401" r:id="rId14"/>
    <p:sldId id="402" r:id="rId15"/>
    <p:sldId id="403" r:id="rId1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A6"/>
    <a:srgbClr val="FFFF66"/>
    <a:srgbClr val="00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900" autoAdjust="0"/>
    <p:restoredTop sz="48294" autoAdjust="0"/>
  </p:normalViewPr>
  <p:slideViewPr>
    <p:cSldViewPr>
      <p:cViewPr varScale="1">
        <p:scale>
          <a:sx n="36" d="100"/>
          <a:sy n="36" d="100"/>
        </p:scale>
        <p:origin x="173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F904502-F6A1-44FA-8E8D-FF1297AE552C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033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9016A43-5301-4810-AFB1-F6794A4453A3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56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4892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5361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5361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5361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5361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5361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5361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5361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16A43-5301-4810-AFB1-F6794A4453A3}" type="slidenum">
              <a:rPr lang="de-AT" smtClean="0"/>
              <a:pPr>
                <a:defRPr/>
              </a:pPr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536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pic>
        <p:nvPicPr>
          <p:cNvPr id="13" name="Picture 17" descr="cepej_en-cepej_logo2-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237288"/>
            <a:ext cx="15843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de-AT"/>
              <a:t>Titelmasterformat durch Klicken bearbeiten</a:t>
            </a:r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AT"/>
              <a:t>Formatvorlage des Untertitelmasters durch Klicken bearbeiten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CFEB4-159B-4E0B-8E54-11DA3CF4CB8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8403508"/>
      </p:ext>
    </p:extLst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09E91-8054-4C6C-8467-5735012A8D87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811324"/>
      </p:ext>
    </p:extLst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0FF97-A966-4308-A6E0-F513F64BC087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4962671"/>
      </p:ext>
    </p:extLst>
  </p:cSld>
  <p:clrMapOvr>
    <a:masterClrMapping/>
  </p:clrMapOvr>
  <p:transition spd="slow"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3074-E0F7-49FF-A3C2-30752BAB657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5657908"/>
      </p:ext>
    </p:extLst>
  </p:cSld>
  <p:clrMapOvr>
    <a:masterClrMapping/>
  </p:clrMapOvr>
  <p:transition spd="slow"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BEDE1-3E6C-435B-8AAD-D3D8C67FCA3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2016853"/>
      </p:ext>
    </p:extLst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C8066-D71B-4734-95EE-B89F457941D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429730"/>
      </p:ext>
    </p:extLst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F8B3F-1761-4B29-9DD1-C64E03B600AE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8532702"/>
      </p:ext>
    </p:extLst>
  </p:cSld>
  <p:clrMapOvr>
    <a:masterClrMapping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BC86-577D-41F9-8E58-BEE3CF2C0CF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2363343"/>
      </p:ext>
    </p:extLst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4A9EF-377F-40CB-BBC2-54A8364DEB7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2953917"/>
      </p:ext>
    </p:extLst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5D1B6-4693-4DD7-9583-6CB7DD94B717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5577905"/>
      </p:ext>
    </p:extLst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08630-87C8-439D-AA54-99A7417F329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3769073"/>
      </p:ext>
    </p:extLst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D0B9C-8AE7-4D0E-8358-C683B73D20F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9031929"/>
      </p:ext>
    </p:extLst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2409B-BB4D-4D99-BE7C-B761A67B840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0103126"/>
      </p:ext>
    </p:extLst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1DDCB3-D547-4EA9-8E9A-C55BE7EB2AA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789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789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789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789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3789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  <p:sp>
          <p:nvSpPr>
            <p:cNvPr id="3789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790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3790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379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79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pic>
        <p:nvPicPr>
          <p:cNvPr id="1032" name="Picture 17" descr="cepej_en-cepej_logo2-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237288"/>
            <a:ext cx="15843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  <p:sldLayoutId id="2147483709" r:id="rId12"/>
    <p:sldLayoutId id="2147483708" r:id="rId13"/>
  </p:sldLayoutIdLst>
  <p:transition spd="slow">
    <p:pull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556792"/>
            <a:ext cx="7559675" cy="4248150"/>
          </a:xfrm>
        </p:spPr>
        <p:txBody>
          <a:bodyPr/>
          <a:lstStyle/>
          <a:p>
            <a:pPr algn="l" eaLnBrk="1" hangingPunct="1"/>
            <a:r>
              <a:rPr lang="en-US" altLang="de-DE" sz="3600" dirty="0" smtClean="0">
                <a:solidFill>
                  <a:srgbClr val="F8F8A6"/>
                </a:solidFill>
                <a:latin typeface="Arial" charset="0"/>
              </a:rPr>
              <a:t>CEPEJ </a:t>
            </a:r>
            <a:r>
              <a:rPr lang="bs-Latn-BA" altLang="de-DE" sz="3600" dirty="0" smtClean="0">
                <a:solidFill>
                  <a:srgbClr val="F8F8A6"/>
                </a:solidFill>
                <a:latin typeface="Arial" charset="0"/>
              </a:rPr>
              <a:t>Guidelines</a:t>
            </a:r>
            <a:r>
              <a:rPr lang="bs-Latn-BA" altLang="de-DE" sz="3600" dirty="0">
                <a:solidFill>
                  <a:srgbClr val="F8F8A6"/>
                </a:solidFill>
                <a:latin typeface="Arial" charset="0"/>
              </a:rPr>
              <a:t>, </a:t>
            </a:r>
            <a:r>
              <a:rPr lang="bs-Latn-BA" altLang="de-DE" sz="3600" dirty="0" smtClean="0">
                <a:solidFill>
                  <a:srgbClr val="F8F8A6"/>
                </a:solidFill>
                <a:latin typeface="Arial" charset="0"/>
              </a:rPr>
              <a:t>Studies and </a:t>
            </a:r>
            <a:r>
              <a:rPr lang="en-US" altLang="de-DE" sz="3600" dirty="0" smtClean="0">
                <a:solidFill>
                  <a:srgbClr val="F8F8A6"/>
                </a:solidFill>
                <a:latin typeface="Arial" charset="0"/>
              </a:rPr>
              <a:t>Evaluation Tools</a:t>
            </a:r>
            <a:endParaRPr lang="en-GB" altLang="de-DE" sz="3600" dirty="0" smtClean="0">
              <a:solidFill>
                <a:srgbClr val="F8F8A6"/>
              </a:solidFill>
              <a:latin typeface="Arial" charset="0"/>
            </a:endParaRPr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20713"/>
            <a:ext cx="67913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40736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bs-Latn-BA" sz="2800" kern="1200" dirty="0">
                <a:solidFill>
                  <a:srgbClr val="F8F8A6"/>
                </a:solidFill>
                <a:latin typeface="Arial" charset="0"/>
              </a:rPr>
              <a:t>QUANTIATIVE PERFORMANCE MANAGEMENT SYSTEM</a:t>
            </a:r>
            <a:endParaRPr lang="hr-HR" sz="2800" kern="1200" dirty="0">
              <a:solidFill>
                <a:srgbClr val="F8F8A6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424" y="1196752"/>
            <a:ext cx="8579296" cy="4525963"/>
          </a:xfrm>
        </p:spPr>
        <p:txBody>
          <a:bodyPr/>
          <a:lstStyle/>
          <a:p>
            <a:r>
              <a:rPr lang="en-GB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Normative </a:t>
            </a:r>
            <a:r>
              <a:rPr lang="en-GB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Framework</a:t>
            </a:r>
            <a:endParaRPr lang="bs-Latn-BA" sz="36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you want to measure?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bs-Latn-B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REALY measure?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measured by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others?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Clear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timeframes (Norway,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USA,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Austria, Netherlands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…)?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(reversed, revised decisions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efficiency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–How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fairly distribute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funds?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program budgeting (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Netherlands)?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 standards! Now, how to set standards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?!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set standards through debate, or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 to use some scientific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methods?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my strategic plan? 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84633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bs-Latn-BA" sz="2800" kern="1200" dirty="0">
                <a:solidFill>
                  <a:srgbClr val="F8F8A6"/>
                </a:solidFill>
                <a:latin typeface="Arial" charset="0"/>
              </a:rPr>
              <a:t>QUANTIATIVE PERFORMANCE MANAGEMENT SYSTEM</a:t>
            </a:r>
            <a:endParaRPr lang="hr-HR" sz="2800" kern="1200" dirty="0">
              <a:solidFill>
                <a:srgbClr val="F8F8A6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Capacity building</a:t>
            </a:r>
          </a:p>
          <a:p>
            <a:endParaRPr lang="en-US" sz="2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doing checking of lengths of proceedings (or other elements of normative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framework)?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monitoring of the overall length of proceedings centralised or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decentralised?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 offices, furniture, ICT system in place for individuals to do a task? Where tasks are being performed?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27717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bs-Latn-BA" sz="2800" kern="1200" dirty="0">
                <a:solidFill>
                  <a:srgbClr val="F8F8A6"/>
                </a:solidFill>
                <a:latin typeface="Arial" charset="0"/>
              </a:rPr>
              <a:t>QUANTIATIVE PERFORMANCE MANAGEMENT SYSTEM</a:t>
            </a:r>
            <a:endParaRPr lang="hr-HR" sz="2800" kern="1200" dirty="0">
              <a:solidFill>
                <a:srgbClr val="F8F8A6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en-GB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Benchmarking?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be monitored? Which quantitative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indicators?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often?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Triggers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 at court, department, judge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formulate and recommend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policies?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create Strategic Plan? How? What data will be used? 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process be centralised?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7990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bs-Latn-BA" sz="2800" kern="1200" dirty="0">
                <a:solidFill>
                  <a:srgbClr val="F8F8A6"/>
                </a:solidFill>
                <a:latin typeface="Arial" charset="0"/>
              </a:rPr>
              <a:t>QUANTIATIVE PERFORMANCE MANAGEMENT SYSTEM</a:t>
            </a:r>
            <a:endParaRPr lang="hr-HR" sz="2800" kern="1200" dirty="0">
              <a:solidFill>
                <a:srgbClr val="F8F8A6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Accountability and </a:t>
            </a:r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 more resources (!), but who needs resources even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review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policies?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monitor progress and impact (of applied policies, implemented strategic plan, </a:t>
            </a:r>
            <a:r>
              <a:rPr lang="en-GB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bs-Latn-B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supposed to do something?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bs-Latn-B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 and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Process Management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24584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bs-Latn-BA" sz="2800" kern="1200" dirty="0">
                <a:solidFill>
                  <a:srgbClr val="F8F8A6"/>
                </a:solidFill>
                <a:latin typeface="Arial" charset="0"/>
              </a:rPr>
              <a:t>QUANTIATIVE PERFORMANCE MANAGEMENT SYSTEM</a:t>
            </a:r>
            <a:endParaRPr lang="hr-HR" sz="2800" kern="1200" dirty="0">
              <a:solidFill>
                <a:srgbClr val="F8F8A6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Closing remarks</a:t>
            </a:r>
          </a:p>
          <a:p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Why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many countries fail to utilise their ICT capacities in judiciary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doesn’t matter?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Why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 countries are so efficient?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726325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bs-Latn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s-Latn-B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s-Latn-B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bs-Latn-BA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7461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3208496"/>
            <a:ext cx="52373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de-DE" sz="4400" b="1" dirty="0">
                <a:solidFill>
                  <a:srgbClr val="F8F8A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j-ea"/>
                <a:cs typeface="+mj-cs"/>
              </a:rPr>
              <a:t>CEPEJ </a:t>
            </a:r>
            <a:r>
              <a:rPr lang="bs-Latn-BA" altLang="de-DE" sz="4400" b="1" dirty="0">
                <a:solidFill>
                  <a:srgbClr val="F8F8A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j-ea"/>
                <a:cs typeface="+mj-cs"/>
              </a:rPr>
              <a:t>Guidelines </a:t>
            </a:r>
            <a:endParaRPr lang="hr-HR" sz="4400" b="1" dirty="0">
              <a:solidFill>
                <a:srgbClr val="F8F8A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1727238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-243408"/>
            <a:ext cx="7992888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Guidelines of the CEPEJ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bs-Latn-BA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PEJ(2013)7RevE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06 December 2013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on the Creation of Judicial Maps to Support Access to Justice within a Quality Judicial System </a:t>
            </a:r>
          </a:p>
          <a:p>
            <a:endParaRPr lang="bs-Latn-B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CEPEJ(2008)8RevE 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25 September 2013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SATURN 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for judicial time management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CEPEJ(2009)11E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17 December 2009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a better implementation of the existing Council of Europe's Recommendation on enforcement </a:t>
            </a:r>
          </a:p>
          <a:p>
            <a:endParaRPr lang="bs-Latn-B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CEPEJ(2008)11E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22 October 2008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Guidelines on Judicial Statistics (GOJUST) </a:t>
            </a:r>
          </a:p>
          <a:p>
            <a:endParaRPr lang="bs-Latn-B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CEPEJ-RL(2008)2E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11 July 2008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Lisbon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Network (RL) - Minimum Corpus of the Council of Europe standards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CEPEJ(2007)15E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07 December 2007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a better implementation of the existing Recommendation on alternatives to litigation between administrative authorities and private parties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CEPEJ(2007)13E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07 December 2007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a better implementation of the existing recommendation concerning mediation in penal matters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CEPEJ(2007)14E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07 December 2007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a better implementation of the existing recommendation concerning family mediation and mediation in civil matters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CEPEJ-RL(2006)1E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14 September 2006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Lisbon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Network (LN) - Strategy of the Network </a:t>
            </a:r>
          </a:p>
          <a:p>
            <a:endParaRPr lang="bs-Latn-B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CEPEJ(2004)19rev2E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 13 September 2005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new objective for judicial systems: the processing of each case within an optimum and foreseeable timeframe - Framework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109350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>
                <a:solidFill>
                  <a:srgbClr val="F8F8A6"/>
                </a:solidFill>
                <a:latin typeface="Arial" charset="0"/>
              </a:rPr>
              <a:t>CEPEJ </a:t>
            </a:r>
            <a:r>
              <a:rPr lang="bs-Latn-BA" altLang="de-DE" dirty="0" smtClean="0">
                <a:solidFill>
                  <a:srgbClr val="F8F8A6"/>
                </a:solidFill>
                <a:latin typeface="Arial" charset="0"/>
              </a:rPr>
              <a:t>Tools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891208" y="1412776"/>
            <a:ext cx="70567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Handbook for court satisfaction surveys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Compendium of "best practices" on time management of judicial proceedings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management checklist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Checklist for promoting the quality of justice and the courts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35320" y="375768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r>
              <a:rPr lang="en-US" altLang="de-DE" kern="0" dirty="0" smtClean="0">
                <a:solidFill>
                  <a:srgbClr val="F8F8A6"/>
                </a:solidFill>
                <a:latin typeface="Arial" charset="0"/>
              </a:rPr>
              <a:t>CEPEJ </a:t>
            </a:r>
            <a:r>
              <a:rPr lang="bs-Latn-BA" altLang="de-DE" kern="0" dirty="0" smtClean="0">
                <a:solidFill>
                  <a:srgbClr val="F8F8A6"/>
                </a:solidFill>
                <a:latin typeface="Arial" charset="0"/>
              </a:rPr>
              <a:t>Studies </a:t>
            </a:r>
            <a:endParaRPr lang="hr-HR" kern="0" dirty="0"/>
          </a:p>
        </p:txBody>
      </p:sp>
      <p:sp>
        <p:nvSpPr>
          <p:cNvPr id="6" name="Rectangle 5"/>
          <p:cNvSpPr/>
          <p:nvPr/>
        </p:nvSpPr>
        <p:spPr>
          <a:xfrm>
            <a:off x="1043608" y="490068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s-Latn-BA" dirty="0" smtClean="0">
                <a:latin typeface="Arial" panose="020B0604020202020204" pitchFamily="34" charset="0"/>
                <a:cs typeface="Arial" panose="020B0604020202020204" pitchFamily="34" charset="0"/>
              </a:rPr>
              <a:t>18 studies till now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73860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2264" y="620687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CEPEJ(2008)8RevE / 25 September 2013 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SATURN guidelines for judicial time management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2060848"/>
            <a:ext cx="8441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15 Saturn Starting Priorities Guidelines...</a:t>
            </a:r>
          </a:p>
          <a:p>
            <a:endParaRPr lang="bs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+mj-lt"/>
              <a:buAutoNum type="alphaLcParenR"/>
            </a:pPr>
            <a:r>
              <a:rPr lang="bs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 and Collection of data</a:t>
            </a:r>
          </a:p>
          <a:p>
            <a:pPr marL="571500" indent="-571500">
              <a:buFont typeface="+mj-lt"/>
              <a:buAutoNum type="alphaLcParenR"/>
            </a:pPr>
            <a:r>
              <a:rPr lang="bs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Intervention</a:t>
            </a:r>
          </a:p>
          <a:p>
            <a:pPr marL="571500" indent="-571500">
              <a:buFont typeface="+mj-lt"/>
              <a:buAutoNum type="alphaLcParenR"/>
            </a:pPr>
            <a:r>
              <a:rPr lang="bs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Collection of Information</a:t>
            </a:r>
          </a:p>
          <a:p>
            <a:pPr marL="571500" indent="-571500">
              <a:buFont typeface="+mj-lt"/>
              <a:buAutoNum type="alphaLcParenR"/>
            </a:pPr>
            <a:r>
              <a:rPr lang="bs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Continuing analysis</a:t>
            </a:r>
          </a:p>
          <a:p>
            <a:pPr marL="571500" indent="-571500">
              <a:buFont typeface="+mj-lt"/>
              <a:buAutoNum type="alphaLcParenR"/>
            </a:pPr>
            <a:r>
              <a:rPr lang="bs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Establishing targets</a:t>
            </a:r>
          </a:p>
          <a:p>
            <a:pPr marL="571500" indent="-571500">
              <a:buFont typeface="+mj-lt"/>
              <a:buAutoNum type="alphaLcParenR"/>
            </a:pPr>
            <a:r>
              <a:rPr lang="bs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Crisis management</a:t>
            </a:r>
          </a:p>
          <a:p>
            <a:pPr marL="571500" indent="-571500">
              <a:buFont typeface="+mj-lt"/>
              <a:buAutoNum type="alphaLcParenR"/>
            </a:pPr>
            <a:r>
              <a:rPr lang="bs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Timing agreement with the parties and lawyers</a:t>
            </a:r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07694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260648"/>
            <a:ext cx="881173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SATURN </a:t>
            </a:r>
            <a:r>
              <a:rPr lang="en-US" sz="2800" b="1" u="sng" dirty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for judicial time </a:t>
            </a:r>
            <a:r>
              <a:rPr lang="en-US" sz="2800" b="1" u="sng" dirty="0" smtClean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bs-Latn-BA" sz="2800" b="1" u="sng" dirty="0" smtClean="0">
              <a:solidFill>
                <a:srgbClr val="F8F8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800" b="1" dirty="0" smtClean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priorities and clear principles – piece of cake </a:t>
            </a:r>
          </a:p>
          <a:p>
            <a:pPr marL="342900" indent="-342900">
              <a:buFontTx/>
              <a:buChar char="-"/>
            </a:pPr>
            <a:endParaRPr lang="bs-Latn-B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„... lenght ... should be planned....“</a:t>
            </a:r>
          </a:p>
          <a:p>
            <a:endParaRPr lang="bs-Latn-BA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„... estimating the timing needed...“</a:t>
            </a:r>
          </a:p>
          <a:p>
            <a:pPr marL="342900" indent="-342900">
              <a:buFontTx/>
              <a:buChar char="-"/>
            </a:pPr>
            <a:endParaRPr lang="bs-Latn-B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„... departure from standards (?) and targets (?)...“</a:t>
            </a:r>
          </a:p>
          <a:p>
            <a:endParaRPr lang="bs-Latn-B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„... integral duration... duration of most important steps..“</a:t>
            </a:r>
          </a:p>
          <a:p>
            <a:pPr marL="342900" indent="-342900">
              <a:buFontTx/>
              <a:buChar char="-"/>
            </a:pPr>
            <a:endParaRPr lang="bs-Latn-BA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„... data continualy analysed... and used...„</a:t>
            </a:r>
          </a:p>
          <a:p>
            <a:endParaRPr lang="bs-Latn-BA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„...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rapidly address the cause of a problem...“</a:t>
            </a:r>
          </a:p>
          <a:p>
            <a:endParaRPr lang="bs-Latn-B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„.. judge reach agreement... on calendar... with the help of ICT...“</a:t>
            </a:r>
          </a:p>
          <a:p>
            <a:endParaRPr lang="bs-Latn-BA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7393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3312" y="332656"/>
            <a:ext cx="8344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SATURN </a:t>
            </a:r>
            <a:r>
              <a:rPr lang="en-US" sz="2400" b="1" u="sng" dirty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for judicial time </a:t>
            </a:r>
            <a:r>
              <a:rPr lang="en-US" sz="2400" b="1" u="sng" dirty="0" smtClean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bs-Latn-BA" sz="2400" b="1" u="sng" dirty="0" smtClean="0">
              <a:solidFill>
                <a:srgbClr val="F8F8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s-Latn-BA" sz="2400" b="1" dirty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priorities and clear principles – piece of </a:t>
            </a:r>
            <a:r>
              <a:rPr lang="bs-Latn-BA" sz="2400" b="1" dirty="0" smtClean="0">
                <a:solidFill>
                  <a:srgbClr val="F8F8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cake</a:t>
            </a:r>
            <a:endParaRPr lang="bs-Latn-BA" sz="2400" b="1" dirty="0">
              <a:solidFill>
                <a:srgbClr val="F8F8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0864" y="2924944"/>
            <a:ext cx="7869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WHO and... HOW!?</a:t>
            </a:r>
          </a:p>
        </p:txBody>
      </p:sp>
    </p:spTree>
    <p:extLst>
      <p:ext uri="{BB962C8B-B14F-4D97-AF65-F5344CB8AC3E}">
        <p14:creationId xmlns:p14="http://schemas.microsoft.com/office/powerpoint/2010/main" val="79360249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9721080" cy="1143000"/>
          </a:xfrm>
        </p:spPr>
        <p:txBody>
          <a:bodyPr/>
          <a:lstStyle/>
          <a:p>
            <a:r>
              <a:rPr lang="bs-Latn-BA" sz="2800" kern="1200" dirty="0" smtClean="0">
                <a:solidFill>
                  <a:srgbClr val="F8F8A6"/>
                </a:solidFill>
                <a:latin typeface="Arial" charset="0"/>
              </a:rPr>
              <a:t>QUANTIT</a:t>
            </a:r>
            <a:r>
              <a:rPr lang="en-US" sz="2800" kern="1200" dirty="0" smtClean="0">
                <a:solidFill>
                  <a:srgbClr val="F8F8A6"/>
                </a:solidFill>
                <a:latin typeface="Arial" charset="0"/>
              </a:rPr>
              <a:t>AT</a:t>
            </a:r>
            <a:r>
              <a:rPr lang="bs-Latn-BA" sz="2800" kern="1200" dirty="0" smtClean="0">
                <a:solidFill>
                  <a:srgbClr val="F8F8A6"/>
                </a:solidFill>
                <a:latin typeface="Arial" charset="0"/>
              </a:rPr>
              <a:t>IVE </a:t>
            </a:r>
            <a:r>
              <a:rPr lang="bs-Latn-BA" sz="2800" kern="1200" dirty="0">
                <a:solidFill>
                  <a:srgbClr val="F8F8A6"/>
                </a:solidFill>
                <a:latin typeface="Arial" charset="0"/>
              </a:rPr>
              <a:t>PERFORMANCE MANAGEMENT SYSTEM</a:t>
            </a:r>
            <a:endParaRPr lang="hr-HR" sz="2800" kern="1200" dirty="0">
              <a:solidFill>
                <a:srgbClr val="F8F8A6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Bureaucratic </a:t>
            </a:r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GB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ollection</a:t>
            </a:r>
            <a:endParaRPr lang="bs-Latn-BA" sz="2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Normative Framework (standards and goals</a:t>
            </a:r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building</a:t>
            </a:r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Monitoring and </a:t>
            </a:r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Accountability and </a:t>
            </a:r>
            <a:r>
              <a:rPr lang="en-GB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hr-HR" sz="2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6453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bs-Latn-BA" sz="2800" kern="1200" dirty="0">
                <a:solidFill>
                  <a:srgbClr val="F8F8A6"/>
                </a:solidFill>
                <a:latin typeface="Arial" charset="0"/>
              </a:rPr>
              <a:t>QUANTIATIVE PERFORMANCE MANAGEMENT SYSTEM</a:t>
            </a:r>
            <a:endParaRPr lang="hr-HR" sz="2800" kern="1200" dirty="0">
              <a:solidFill>
                <a:srgbClr val="F8F8A6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Bureaucratic </a:t>
            </a:r>
            <a:r>
              <a:rPr lang="bs-Latn-BA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Standardised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typology of cases throughout the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system?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Functioning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Case Management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System?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Unique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Overall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of 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proceedings?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cases are closed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bs-Latn-B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Transfered to other </a:t>
            </a:r>
            <a:r>
              <a:rPr lang="en-US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court </a:t>
            </a:r>
            <a:r>
              <a:rPr lang="bs-Latn-B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bs-Latn-B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c)counting principles?</a:t>
            </a:r>
          </a:p>
          <a:p>
            <a:pPr marL="457200" indent="-457200">
              <a:buFont typeface="+mj-lt"/>
              <a:buAutoNum type="alphaLcParenR"/>
            </a:pPr>
            <a:r>
              <a:rPr lang="bs-Latn-B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quality checks</a:t>
            </a:r>
          </a:p>
          <a:p>
            <a:pPr marL="0" indent="0">
              <a:buNone/>
            </a:pPr>
            <a:endParaRPr lang="hr-HR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sz="2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7990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ömung">
  <a:themeElements>
    <a:clrScheme name="Strömung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ömung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ömung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ömung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ömung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.xml><?xml version="1.0" encoding="utf-8"?>
<a:themeOverride xmlns:a="http://schemas.openxmlformats.org/drawingml/2006/main">
  <a:clrScheme name="Strömung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757</Words>
  <Application>Microsoft Office PowerPoint</Application>
  <PresentationFormat>On-screen Show (4:3)</PresentationFormat>
  <Paragraphs>151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Garamond</vt:lpstr>
      <vt:lpstr>Wingdings</vt:lpstr>
      <vt:lpstr>Strömung</vt:lpstr>
      <vt:lpstr>CEPEJ Guidelines, Studies and Evaluation Tools</vt:lpstr>
      <vt:lpstr>PowerPoint Presentation</vt:lpstr>
      <vt:lpstr>PowerPoint Presentation</vt:lpstr>
      <vt:lpstr>CEPEJ Tools </vt:lpstr>
      <vt:lpstr>PowerPoint Presentation</vt:lpstr>
      <vt:lpstr>PowerPoint Presentation</vt:lpstr>
      <vt:lpstr>PowerPoint Presentation</vt:lpstr>
      <vt:lpstr>QUANTITATIVE PERFORMANCE MANAGEMENT SYSTEM</vt:lpstr>
      <vt:lpstr>QUANTIATIVE PERFORMANCE MANAGEMENT SYSTEM</vt:lpstr>
      <vt:lpstr>QUANTIATIVE PERFORMANCE MANAGEMENT SYSTEM</vt:lpstr>
      <vt:lpstr>QUANTIATIVE PERFORMANCE MANAGEMENT SYSTEM</vt:lpstr>
      <vt:lpstr>QUANTIATIVE PERFORMANCE MANAGEMENT SYSTEM</vt:lpstr>
      <vt:lpstr>QUANTIATIVE PERFORMANCE MANAGEMENT SYSTEM</vt:lpstr>
      <vt:lpstr>QUANTIATIVE PERFORMANCE MANAGEMENT SYSTEM</vt:lpstr>
      <vt:lpstr>PowerPoint Presentation</vt:lpstr>
    </vt:vector>
  </TitlesOfParts>
  <Company>Ministerie van Justitie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CEPEJ Questionnaire</dc:title>
  <dc:creator>GStawa</dc:creator>
  <cp:lastModifiedBy>Adis Hodzic</cp:lastModifiedBy>
  <cp:revision>84</cp:revision>
  <dcterms:created xsi:type="dcterms:W3CDTF">2005-11-16T08:49:47Z</dcterms:created>
  <dcterms:modified xsi:type="dcterms:W3CDTF">2014-09-02T09:31:51Z</dcterms:modified>
</cp:coreProperties>
</file>