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diagrams/colors11.xml" ContentType="application/vnd.openxmlformats-officedocument.drawingml.diagramColors+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ppt/notesSlides/notesSlide71.xml" ContentType="application/vnd.openxmlformats-officedocument.presentationml.notesSlide+xml"/>
  <Override PartName="/ppt/diagrams/data10.xml" ContentType="application/vnd.openxmlformats-officedocument.drawingml.diagramData+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diagrams/data7.xml" ContentType="application/vnd.openxmlformats-officedocument.drawingml.diagramData+xml"/>
  <Override PartName="/ppt/notesSlides/notesSlide60.xml" ContentType="application/vnd.openxmlformats-officedocument.presentationml.notesSlide+xml"/>
  <Override PartName="/ppt/diagrams/colors9.xml" ContentType="application/vnd.openxmlformats-officedocument.drawingml.diagramColors+xml"/>
  <Override PartName="/ppt/slideLayouts/slideLayout10.xml" ContentType="application/vnd.openxmlformats-officedocument.presentationml.slideLayout+xml"/>
  <Override PartName="/ppt/slides/slide108.xml" ContentType="application/vnd.openxmlformats-officedocument.presentationml.slide+xml"/>
  <Override PartName="/ppt/diagrams/quickStyle8.xml" ContentType="application/vnd.openxmlformats-officedocument.drawingml.diagramStyl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diagrams/data11.xml" ContentType="application/vnd.openxmlformats-officedocument.drawingml.diagramData+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diagrams/layout7.xml" ContentType="application/vnd.openxmlformats-officedocument.drawingml.diagramLayout+xml"/>
  <Override PartName="/ppt/notesSlides/notesSlide54.xml" ContentType="application/vnd.openxmlformats-officedocument.presentationml.notesSlide+xml"/>
  <Override PartName="/ppt/diagrams/data8.xml" ContentType="application/vnd.openxmlformats-officedocument.drawingml.diagramData+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notesSlides/notesSlide108.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layout11.xml" ContentType="application/vnd.openxmlformats-officedocument.drawingml.diagramLayout+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diagrams/colors10.xml" ContentType="application/vnd.openxmlformats-officedocument.drawingml.diagramColors+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quickStyle1.xml" ContentType="application/vnd.openxmlformats-officedocument.drawingml.diagramStyl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diagrams/layout8.xml" ContentType="application/vnd.openxmlformats-officedocument.drawingml.diagramLayout+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diagrams/data9.xml" ContentType="application/vnd.openxmlformats-officedocument.drawingml.diagramData+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Override PartName="/ppt/diagrams/colors7.xml" ContentType="application/vnd.openxmlformats-officedocument.drawingml.diagramColors+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diagrams/colors8.xml" ContentType="application/vnd.openxmlformats-officedocument.drawingml.diagramColors+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slides/slide78.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notesSlides/notesSlide69.xml" ContentType="application/vnd.openxmlformats-officedocument.presentationml.notesSlid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0"/>
  </p:notesMasterIdLst>
  <p:sldIdLst>
    <p:sldId id="355" r:id="rId2"/>
    <p:sldId id="567" r:id="rId3"/>
    <p:sldId id="568" r:id="rId4"/>
    <p:sldId id="735" r:id="rId5"/>
    <p:sldId id="574" r:id="rId6"/>
    <p:sldId id="878" r:id="rId7"/>
    <p:sldId id="1118" r:id="rId8"/>
    <p:sldId id="1117" r:id="rId9"/>
    <p:sldId id="856" r:id="rId10"/>
    <p:sldId id="874" r:id="rId11"/>
    <p:sldId id="872" r:id="rId12"/>
    <p:sldId id="875" r:id="rId13"/>
    <p:sldId id="873" r:id="rId14"/>
    <p:sldId id="876" r:id="rId15"/>
    <p:sldId id="877" r:id="rId16"/>
    <p:sldId id="879" r:id="rId17"/>
    <p:sldId id="880" r:id="rId18"/>
    <p:sldId id="881" r:id="rId19"/>
    <p:sldId id="1120" r:id="rId20"/>
    <p:sldId id="1119" r:id="rId21"/>
    <p:sldId id="883" r:id="rId22"/>
    <p:sldId id="884" r:id="rId23"/>
    <p:sldId id="886" r:id="rId24"/>
    <p:sldId id="887" r:id="rId25"/>
    <p:sldId id="896" r:id="rId26"/>
    <p:sldId id="888" r:id="rId27"/>
    <p:sldId id="889" r:id="rId28"/>
    <p:sldId id="890" r:id="rId29"/>
    <p:sldId id="891" r:id="rId30"/>
    <p:sldId id="897" r:id="rId31"/>
    <p:sldId id="893" r:id="rId32"/>
    <p:sldId id="894" r:id="rId33"/>
    <p:sldId id="899" r:id="rId34"/>
    <p:sldId id="900" r:id="rId35"/>
    <p:sldId id="895" r:id="rId36"/>
    <p:sldId id="907" r:id="rId37"/>
    <p:sldId id="1121" r:id="rId38"/>
    <p:sldId id="1122" r:id="rId39"/>
    <p:sldId id="586" r:id="rId40"/>
    <p:sldId id="587" r:id="rId41"/>
    <p:sldId id="912" r:id="rId42"/>
    <p:sldId id="870" r:id="rId43"/>
    <p:sldId id="871" r:id="rId44"/>
    <p:sldId id="908" r:id="rId45"/>
    <p:sldId id="909" r:id="rId46"/>
    <p:sldId id="910" r:id="rId47"/>
    <p:sldId id="915" r:id="rId48"/>
    <p:sldId id="916" r:id="rId49"/>
    <p:sldId id="913" r:id="rId50"/>
    <p:sldId id="914" r:id="rId51"/>
    <p:sldId id="918" r:id="rId52"/>
    <p:sldId id="917" r:id="rId53"/>
    <p:sldId id="1123" r:id="rId54"/>
    <p:sldId id="919" r:id="rId55"/>
    <p:sldId id="920" r:id="rId56"/>
    <p:sldId id="921" r:id="rId57"/>
    <p:sldId id="922" r:id="rId58"/>
    <p:sldId id="923" r:id="rId59"/>
    <p:sldId id="826" r:id="rId60"/>
    <p:sldId id="847" r:id="rId61"/>
    <p:sldId id="848" r:id="rId62"/>
    <p:sldId id="827" r:id="rId63"/>
    <p:sldId id="849" r:id="rId64"/>
    <p:sldId id="1125" r:id="rId65"/>
    <p:sldId id="1126" r:id="rId66"/>
    <p:sldId id="924" r:id="rId67"/>
    <p:sldId id="928" r:id="rId68"/>
    <p:sldId id="929" r:id="rId69"/>
    <p:sldId id="930" r:id="rId70"/>
    <p:sldId id="925" r:id="rId71"/>
    <p:sldId id="931" r:id="rId72"/>
    <p:sldId id="932" r:id="rId73"/>
    <p:sldId id="1128" r:id="rId74"/>
    <p:sldId id="1127" r:id="rId75"/>
    <p:sldId id="926" r:id="rId76"/>
    <p:sldId id="933" r:id="rId77"/>
    <p:sldId id="934" r:id="rId78"/>
    <p:sldId id="927" r:id="rId79"/>
    <p:sldId id="935" r:id="rId80"/>
    <p:sldId id="590" r:id="rId81"/>
    <p:sldId id="811" r:id="rId82"/>
    <p:sldId id="937" r:id="rId83"/>
    <p:sldId id="938" r:id="rId84"/>
    <p:sldId id="911" r:id="rId85"/>
    <p:sldId id="939" r:id="rId86"/>
    <p:sldId id="940" r:id="rId87"/>
    <p:sldId id="941" r:id="rId88"/>
    <p:sldId id="942" r:id="rId89"/>
    <p:sldId id="943" r:id="rId90"/>
    <p:sldId id="944" r:id="rId91"/>
    <p:sldId id="945" r:id="rId92"/>
    <p:sldId id="946" r:id="rId93"/>
    <p:sldId id="947" r:id="rId94"/>
    <p:sldId id="948" r:id="rId95"/>
    <p:sldId id="949" r:id="rId96"/>
    <p:sldId id="950" r:id="rId97"/>
    <p:sldId id="951" r:id="rId98"/>
    <p:sldId id="952" r:id="rId99"/>
    <p:sldId id="953" r:id="rId100"/>
    <p:sldId id="813" r:id="rId101"/>
    <p:sldId id="609" r:id="rId102"/>
    <p:sldId id="610" r:id="rId103"/>
    <p:sldId id="853" r:id="rId104"/>
    <p:sldId id="854" r:id="rId105"/>
    <p:sldId id="469" r:id="rId106"/>
    <p:sldId id="470" r:id="rId107"/>
    <p:sldId id="857" r:id="rId108"/>
    <p:sldId id="868" r:id="rId109"/>
    <p:sldId id="869" r:id="rId110"/>
    <p:sldId id="472" r:id="rId111"/>
    <p:sldId id="864" r:id="rId112"/>
    <p:sldId id="865" r:id="rId113"/>
    <p:sldId id="866" r:id="rId114"/>
    <p:sldId id="867" r:id="rId115"/>
    <p:sldId id="851" r:id="rId116"/>
    <p:sldId id="616" r:id="rId117"/>
    <p:sldId id="850" r:id="rId118"/>
    <p:sldId id="852" r:id="rId11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997" autoAdjust="0"/>
    <p:restoredTop sz="56030" autoAdjust="0"/>
  </p:normalViewPr>
  <p:slideViewPr>
    <p:cSldViewPr snapToGrid="0" snapToObjects="1">
      <p:cViewPr varScale="1">
        <p:scale>
          <a:sx n="56" d="100"/>
          <a:sy n="56" d="100"/>
        </p:scale>
        <p:origin x="-546" y="-90"/>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2600" b="1" dirty="0"/>
            <a:t>Në cilën nga veprat e mëposhtme Konventa e Budapestit do të mundësonte bashkëpunimin ndërkombëtar?</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sq-AL" b="1"/>
            <a:t>a) Hakimi</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sq-AL" b="1"/>
            <a:t>b) Veprat politike </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sq-AL" b="1"/>
            <a:t>c) Falsifikimet e lidhura me kompjuterë</a:t>
          </a:r>
        </a:p>
      </dgm:t>
    </dgm:pt>
    <dgm:pt modelId="{6643C99F-6929-4115-B10C-449964C298DB}" type="parTrans" cxnId="{5441ACF7-001D-47E8-BE90-D77A819FBE03}">
      <dgm:prSet/>
      <dgm:spPr/>
      <dgm:t>
        <a:bodyPr/>
        <a:lstStyle/>
        <a:p>
          <a:endParaRPr lang="x-none" b="1"/>
        </a:p>
      </dgm:t>
    </dgm:pt>
    <dgm:pt modelId="{9EB8D1B3-16DB-4A75-A7E2-3B79ADD997CE}" type="sibTrans" cxnId="{5441ACF7-001D-47E8-BE90-D77A819FBE03}">
      <dgm:prSet/>
      <dgm:spPr/>
      <dgm:t>
        <a:bodyPr/>
        <a:lstStyle/>
        <a:p>
          <a:endParaRPr lang="x-none" b="1"/>
        </a:p>
      </dgm:t>
    </dgm:pt>
    <dgm:pt modelId="{9EFF4F62-79ED-4EA0-85C1-51F88755C8EE}">
      <dgm:prSet phldrT="[Text]"/>
      <dgm:spPr/>
      <dgm:t>
        <a:bodyPr/>
        <a:lstStyle/>
        <a:p>
          <a:r>
            <a:rPr lang="sq-AL" b="1"/>
            <a:t>d) Sulmi DDoS</a:t>
          </a:r>
        </a:p>
      </dgm:t>
    </dgm:pt>
    <dgm:pt modelId="{8EAFCDE7-4869-4D95-9359-6DA608AB28F0}" type="parTrans" cxnId="{40F08CBE-C0FF-49E9-A14D-59F0F70F60CC}">
      <dgm:prSet/>
      <dgm:spPr/>
      <dgm:t>
        <a:bodyPr/>
        <a:lstStyle/>
        <a:p>
          <a:endParaRPr lang="x-none" b="1"/>
        </a:p>
      </dgm:t>
    </dgm:pt>
    <dgm:pt modelId="{D3274077-7919-4B64-B4D8-786A32E9EF73}" type="sibTrans" cxnId="{40F08CBE-C0FF-49E9-A14D-59F0F70F60CC}">
      <dgm:prSet/>
      <dgm:spPr/>
      <dgm:t>
        <a:bodyPr/>
        <a:lstStyle/>
        <a:p>
          <a:endParaRPr lang="x-none" b="1"/>
        </a:p>
      </dgm:t>
    </dgm:pt>
    <dgm:pt modelId="{2D567ECC-EE11-40BE-8D44-12DF75E7AAA4}">
      <dgm:prSet phldrT="[Text]"/>
      <dgm:spPr/>
      <dgm:t>
        <a:bodyPr/>
        <a:lstStyle/>
        <a:p>
          <a:r>
            <a:rPr lang="sq-AL" b="1"/>
            <a:t>e) Posedimi i pornografisë me fëmijë në USB</a:t>
          </a:r>
        </a:p>
      </dgm:t>
    </dgm:pt>
    <dgm:pt modelId="{096A135B-3D51-4C14-B762-4DFFB46136C9}" type="parTrans" cxnId="{45629286-2642-481F-BB3F-C9DC76E6A851}">
      <dgm:prSet/>
      <dgm:spPr/>
      <dgm:t>
        <a:bodyPr/>
        <a:lstStyle/>
        <a:p>
          <a:endParaRPr lang="x-none" b="1"/>
        </a:p>
      </dgm:t>
    </dgm:pt>
    <dgm:pt modelId="{352CE29C-C095-4E8D-B62B-E607F5416469}" type="sibTrans" cxnId="{45629286-2642-481F-BB3F-C9DC76E6A851}">
      <dgm:prSet/>
      <dgm:spPr/>
      <dgm:t>
        <a:bodyPr/>
        <a:lstStyle/>
        <a:p>
          <a:endParaRPr lang="x-none"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dirty="0">
              <a:solidFill>
                <a:schemeClr val="tx1"/>
              </a:solidFill>
            </a:rPr>
            <a:t>Një palë refuzon të sigurojë ndihmë të ndërsjellë në lidhje me përgjimin e të dhënave të përmbajtjes tek një palë tjetër sepse kjo nuk lejohet sipas ligjit të saj të brendshëm. Pala ka shkelur nenin 34 të Konventës së Budapestit.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Një palë refuzon të sigurojë ndihmë të ndërsjellë në lidhje me përgjimin e të dhënave të përmbajtjes tek një palë tjetër sepse kjo nuk lejohet sipas ligjit të saj të brendshëm. Pala ka shkelur nenin 34 të Konventës së Budapestit.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2600" b="1" dirty="0"/>
            <a:t>Në cilën nga veprat e mëposhtme Konventa e Budapestit do të mundësonte bashkëpunimin ndërkombëtar?</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sq-AL" b="1">
              <a:solidFill>
                <a:srgbClr val="FF0000"/>
              </a:solidFill>
            </a:rPr>
            <a:t>a) Hakimi</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sq-AL" b="1"/>
            <a:t>b) Veprat politike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sq-AL" b="1">
              <a:solidFill>
                <a:srgbClr val="FF0000"/>
              </a:solidFill>
            </a:rPr>
            <a:t>c) Falsifikimet e lidhura me kompjuterë</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sq-AL" b="1">
              <a:solidFill>
                <a:srgbClr val="FF0000"/>
              </a:solidFill>
            </a:rPr>
            <a:t>d) Sulmi DDoS</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sq-AL" b="1">
              <a:solidFill>
                <a:srgbClr val="FF0000"/>
              </a:solidFill>
            </a:rPr>
            <a:t>e) Posedimi i pornografisë me fëmijë në USB</a:t>
          </a:r>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Konventa e Budapestit lejon një palë të refuzojë ofrimin e ndihmës nëse pala tjetër përdor terminologji të ndryshme për të përcaktuar një vepër, edhe nëse sjellja themelore është vepër penale në të dy vendet. E saktë apo e pasaktë?</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t>Konventa e Budapestit nuk kërkon që një palë të ofrojë ndihmë të ndërsjellë nëse një palë tjetër përdor terminologji të ndryshme për të përcaktuar një vepër, edhe nëse sjellja themelore është vepër penale në të dy vendet. E saktë apo e pasaktë?</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rgbClr val="FF0000"/>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rgbClr val="FF0000"/>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rgbClr val="FF0000"/>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400" b="1" dirty="0">
              <a:solidFill>
                <a:schemeClr val="tx1"/>
              </a:solidFill>
            </a:rPr>
            <a:t>Konventa e Budapestit mbizotëron dispozitat procedurale dhe të </a:t>
          </a:r>
          <a:r>
            <a:rPr lang="sq-AL" sz="3400" b="1" dirty="0" err="1">
              <a:solidFill>
                <a:schemeClr val="tx1"/>
              </a:solidFill>
            </a:rPr>
            <a:t>konfidencialitetit</a:t>
          </a:r>
          <a:r>
            <a:rPr lang="sq-AL" sz="3400" b="1" dirty="0">
              <a:solidFill>
                <a:schemeClr val="tx1"/>
              </a:solidFill>
            </a:rPr>
            <a:t> të marrëveshjeve ekzistuese në lidhje me ndihmën e ndërsjellë në çështjet penale ndërmjet vendeve?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400" b="1" dirty="0">
              <a:solidFill>
                <a:schemeClr val="tx1"/>
              </a:solidFill>
            </a:rPr>
            <a:t>Konventa e Budapestit mbizotëron dispozitat procedurale dhe të </a:t>
          </a:r>
          <a:r>
            <a:rPr lang="sq-AL" sz="3400" b="1" dirty="0" err="1">
              <a:solidFill>
                <a:schemeClr val="tx1"/>
              </a:solidFill>
            </a:rPr>
            <a:t>konfidencialitetit</a:t>
          </a:r>
          <a:r>
            <a:rPr lang="sq-AL" sz="3400" b="1" dirty="0">
              <a:solidFill>
                <a:schemeClr val="tx1"/>
              </a:solidFill>
            </a:rPr>
            <a:t> të marrëveshjeve ekzistuese në lidhje me ndihmën e ndërsjellë në çështjet penale ndërmjet vendeve?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Palëve nuk u kërkohet të bëjnë një kërkesë të ndihmës së ndërsjellë për zbulimin e të dhënave të trafikut të mbledhura nga një palë tjetër në përputhje me një kërkesë për ruajtjen e të dhënave. Pala tjetër duhet të zbulojë të dhënat përkatëse të trafikut pa ndonjë kërkesë.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rgbClr val="FF0000"/>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100" b="1" dirty="0"/>
            <a:t>Në cilat situata Konventa e Budapestit do të lejojë një palë të ketë qasje në të dhëna në një juridiksion tjetër pa autorizimin e një pale tjetër?</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sq-AL" b="1"/>
            <a:t>a) Të dhënat private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sq-AL" b="1"/>
            <a:t>b) Të dhënat e qasshme publikisht</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sq-AL" b="1"/>
            <a:t>c) Çdo e dhënë e ruajtur me pëlqimin e ligjshëm ose vullnetar të personit të autorizuar për të zbuluar </a:t>
          </a:r>
        </a:p>
      </dgm:t>
    </dgm:pt>
    <dgm:pt modelId="{6643C99F-6929-4115-B10C-449964C298DB}" type="parTrans" cxnId="{5441ACF7-001D-47E8-BE90-D77A819FBE03}">
      <dgm:prSet/>
      <dgm:spPr/>
      <dgm:t>
        <a:bodyPr/>
        <a:lstStyle/>
        <a:p>
          <a:endParaRPr lang="x-none" b="1"/>
        </a:p>
      </dgm:t>
    </dgm:pt>
    <dgm:pt modelId="{9EB8D1B3-16DB-4A75-A7E2-3B79ADD997CE}" type="sibTrans" cxnId="{5441ACF7-001D-47E8-BE90-D77A819FBE03}">
      <dgm:prSet/>
      <dgm:spPr/>
      <dgm:t>
        <a:bodyPr/>
        <a:lstStyle/>
        <a:p>
          <a:endParaRPr lang="x-none" b="1"/>
        </a:p>
      </dgm:t>
    </dgm:pt>
    <dgm:pt modelId="{9EFF4F62-79ED-4EA0-85C1-51F88755C8EE}">
      <dgm:prSet phldrT="[Text]"/>
      <dgm:spPr/>
      <dgm:t>
        <a:bodyPr/>
        <a:lstStyle/>
        <a:p>
          <a:r>
            <a:rPr lang="sq-AL" b="1"/>
            <a:t>d) Të dhënat e trafikut</a:t>
          </a:r>
        </a:p>
      </dgm:t>
    </dgm:pt>
    <dgm:pt modelId="{8EAFCDE7-4869-4D95-9359-6DA608AB28F0}" type="parTrans" cxnId="{40F08CBE-C0FF-49E9-A14D-59F0F70F60CC}">
      <dgm:prSet/>
      <dgm:spPr/>
      <dgm:t>
        <a:bodyPr/>
        <a:lstStyle/>
        <a:p>
          <a:endParaRPr lang="x-none" b="1"/>
        </a:p>
      </dgm:t>
    </dgm:pt>
    <dgm:pt modelId="{D3274077-7919-4B64-B4D8-786A32E9EF73}" type="sibTrans" cxnId="{40F08CBE-C0FF-49E9-A14D-59F0F70F60CC}">
      <dgm:prSet/>
      <dgm:spPr/>
      <dgm:t>
        <a:bodyPr/>
        <a:lstStyle/>
        <a:p>
          <a:endParaRPr lang="x-none" b="1"/>
        </a:p>
      </dgm:t>
    </dgm:pt>
    <dgm:pt modelId="{2D567ECC-EE11-40BE-8D44-12DF75E7AAA4}">
      <dgm:prSet phldrT="[Text]"/>
      <dgm:spPr/>
      <dgm:t>
        <a:bodyPr/>
        <a:lstStyle/>
        <a:p>
          <a:r>
            <a:rPr lang="sq-AL" b="1"/>
            <a:t>e) Të dhënat e përmbajtjes </a:t>
          </a:r>
        </a:p>
      </dgm:t>
    </dgm:pt>
    <dgm:pt modelId="{096A135B-3D51-4C14-B762-4DFFB46136C9}" type="parTrans" cxnId="{45629286-2642-481F-BB3F-C9DC76E6A851}">
      <dgm:prSet/>
      <dgm:spPr/>
      <dgm:t>
        <a:bodyPr/>
        <a:lstStyle/>
        <a:p>
          <a:endParaRPr lang="x-none" b="1"/>
        </a:p>
      </dgm:t>
    </dgm:pt>
    <dgm:pt modelId="{352CE29C-C095-4E8D-B62B-E607F5416469}" type="sibTrans" cxnId="{45629286-2642-481F-BB3F-C9DC76E6A851}">
      <dgm:prSet/>
      <dgm:spPr/>
      <dgm:t>
        <a:bodyPr/>
        <a:lstStyle/>
        <a:p>
          <a:endParaRPr lang="x-none"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100" b="1" dirty="0"/>
            <a:t>Në cilat situata Konventa e Budapestit do të lejojë një palë të ketë qasje në të dhëna në një juridiksion tjetër pa autorizimin e një pale tjetër?</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sq-AL" b="1"/>
            <a:t>a) Të dhënat private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sq-AL" b="1">
              <a:solidFill>
                <a:srgbClr val="FF0000"/>
              </a:solidFill>
            </a:rPr>
            <a:t>b) Të dhënat e qasshme publikisht</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sq-AL" b="1">
              <a:solidFill>
                <a:srgbClr val="FF0000"/>
              </a:solidFill>
            </a:rPr>
            <a:t>c) Çdo e dhënë e ruajtur me pëlqimin e ligjshëm ose vullnetar të personit të autorizuar për të zbuluar </a:t>
          </a:r>
        </a:p>
      </dgm:t>
    </dgm:pt>
    <dgm:pt modelId="{6643C99F-6929-4115-B10C-449964C298DB}" type="parTrans" cxnId="{5441ACF7-001D-47E8-BE90-D77A819FBE03}">
      <dgm:prSet/>
      <dgm:spPr/>
      <dgm:t>
        <a:bodyPr/>
        <a:lstStyle/>
        <a:p>
          <a:endParaRPr lang="x-none" b="1"/>
        </a:p>
      </dgm:t>
    </dgm:pt>
    <dgm:pt modelId="{9EB8D1B3-16DB-4A75-A7E2-3B79ADD997CE}" type="sibTrans" cxnId="{5441ACF7-001D-47E8-BE90-D77A819FBE03}">
      <dgm:prSet/>
      <dgm:spPr/>
      <dgm:t>
        <a:bodyPr/>
        <a:lstStyle/>
        <a:p>
          <a:endParaRPr lang="x-none" b="1"/>
        </a:p>
      </dgm:t>
    </dgm:pt>
    <dgm:pt modelId="{9EFF4F62-79ED-4EA0-85C1-51F88755C8EE}">
      <dgm:prSet phldrT="[Text]"/>
      <dgm:spPr/>
      <dgm:t>
        <a:bodyPr/>
        <a:lstStyle/>
        <a:p>
          <a:r>
            <a:rPr lang="sq-AL" b="1"/>
            <a:t>d) Të dhënat e trafikut</a:t>
          </a:r>
        </a:p>
      </dgm:t>
    </dgm:pt>
    <dgm:pt modelId="{8EAFCDE7-4869-4D95-9359-6DA608AB28F0}" type="parTrans" cxnId="{40F08CBE-C0FF-49E9-A14D-59F0F70F60CC}">
      <dgm:prSet/>
      <dgm:spPr/>
      <dgm:t>
        <a:bodyPr/>
        <a:lstStyle/>
        <a:p>
          <a:endParaRPr lang="x-none" b="1"/>
        </a:p>
      </dgm:t>
    </dgm:pt>
    <dgm:pt modelId="{D3274077-7919-4B64-B4D8-786A32E9EF73}" type="sibTrans" cxnId="{40F08CBE-C0FF-49E9-A14D-59F0F70F60CC}">
      <dgm:prSet/>
      <dgm:spPr/>
      <dgm:t>
        <a:bodyPr/>
        <a:lstStyle/>
        <a:p>
          <a:endParaRPr lang="x-none" b="1"/>
        </a:p>
      </dgm:t>
    </dgm:pt>
    <dgm:pt modelId="{2D567ECC-EE11-40BE-8D44-12DF75E7AAA4}">
      <dgm:prSet phldrT="[Text]"/>
      <dgm:spPr/>
      <dgm:t>
        <a:bodyPr/>
        <a:lstStyle/>
        <a:p>
          <a:r>
            <a:rPr lang="sq-AL" b="1"/>
            <a:t>e) Të dhënat e përmbajtjes </a:t>
          </a:r>
        </a:p>
      </dgm:t>
    </dgm:pt>
    <dgm:pt modelId="{096A135B-3D51-4C14-B762-4DFFB46136C9}" type="parTrans" cxnId="{45629286-2642-481F-BB3F-C9DC76E6A851}">
      <dgm:prSet/>
      <dgm:spPr/>
      <dgm:t>
        <a:bodyPr/>
        <a:lstStyle/>
        <a:p>
          <a:endParaRPr lang="x-none" b="1"/>
        </a:p>
      </dgm:t>
    </dgm:pt>
    <dgm:pt modelId="{352CE29C-C095-4E8D-B62B-E607F5416469}" type="sibTrans" cxnId="{45629286-2642-481F-BB3F-C9DC76E6A851}">
      <dgm:prSet/>
      <dgm:spPr/>
      <dgm:t>
        <a:bodyPr/>
        <a:lstStyle/>
        <a:p>
          <a:endParaRPr lang="x-none"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4/27/2021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xmlns=""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sz="1200"/>
              <a:t>Seanca do të ndahet në 5 pjesë.</a:t>
            </a:r>
          </a:p>
          <a:p>
            <a:r>
              <a:rPr lang="sq-AL" sz="1200"/>
              <a:t>Pjesa e parë e seancës do të shqyrtojë dispozitat e përgjithshme të Konventës së Budapestit në lidhje me bashkëpunimin ndërkombëtar dhe ndihmën e ndërsjellë. </a:t>
            </a:r>
          </a:p>
          <a:p>
            <a:r>
              <a:rPr lang="sq-AL" sz="1200"/>
              <a:t>Pjesa e dytë e seancës do të shqyrtojë dispozitat e veçanta në lidhje me bashkëpunimin ndërkombëtar dhe ndihmën e ndërsjellë. </a:t>
            </a:r>
          </a:p>
          <a:p>
            <a:r>
              <a:rPr lang="sq-AL" sz="1200"/>
              <a:t>Pjesa e tretë e seancës do të shqyrtojë disa nga dispozitat e projekt Protokollit të Dytë Shtesë të Konventës së Budapestit. </a:t>
            </a:r>
          </a:p>
          <a:p>
            <a:r>
              <a:rPr lang="sq-AL" sz="1200"/>
              <a:t>Pjesa e katërt e seancës do të shqyrtojë disa shabllone të formularëve të ndihmës juridike të ndërsjellë.</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Pjesa e pestë e seancës do të përmbledhë objektivat e seancës.</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smtClean="0"/>
          </a:p>
        </p:txBody>
      </p:sp>
    </p:spTree>
    <p:extLst>
      <p:ext uri="{BB962C8B-B14F-4D97-AF65-F5344CB8AC3E}">
        <p14:creationId xmlns:p14="http://schemas.microsoft.com/office/powerpoint/2010/main" xmlns="" val="306995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një pjese të nenit 24 të Konventës së Budapestit me një element të theksuar me të kuqe "nuk ka një traktat ekstradimi... mund ta konsiderojë këtë konventë si bazë ligjore për ekstradim... çdo vepër penale referuar paragrafit 1”.</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sq-AL" sz="1200"/>
              <a:t>Kjo dispozitë mundëson ekstradimin në lidhje me veprat e parapara në përputhje me Konventën e Budapestit edhe në mungesë të një traktati ekstradimi - me kusht që nëse një palë kërkon një bazë ligjore për ekstradim, Konventa e Budapestit do të konsiderohej bazë ligjore për ekstradim në lidhje me vepra të tilla. Në këtë skenar të kufizuar, vetë Konventa e Budapestit do të vepronte si traktat ekstradimi.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smtClean="0"/>
          </a:p>
        </p:txBody>
      </p:sp>
    </p:spTree>
    <p:extLst>
      <p:ext uri="{BB962C8B-B14F-4D97-AF65-F5344CB8AC3E}">
        <p14:creationId xmlns:p14="http://schemas.microsoft.com/office/powerpoint/2010/main" xmlns="" val="230996656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Ky slajd tregon një pamje të ekranit të Formës Standarde të Kërkesës për Hong Kong SAR për Ndihmë në Çështje Penale. Kjo është pjesë e Udhëzimeve për Aplikim nën Urdhëresën e Ndihmës Juridike të Ndërsjellë për Çështje Penale të botuar nga Departamenti i Drejtësisë i SAR-së së Hong Kongut.  </a:t>
            </a:r>
          </a:p>
          <a:p>
            <a:endParaRPr lang="en-US" dirty="0"/>
          </a:p>
          <a:p>
            <a:r>
              <a:rPr lang="sq-AL"/>
              <a:t>Ajo përfshin:</a:t>
            </a:r>
          </a:p>
          <a:p>
            <a:pPr marL="228600" indent="-228600">
              <a:buAutoNum type="alphaLcParenR"/>
            </a:pPr>
            <a:r>
              <a:rPr lang="sq-AL"/>
              <a:t>Prezantimi i kërkesës së individit dhe zyrës që bën kërkesën </a:t>
            </a:r>
          </a:p>
          <a:p>
            <a:pPr marL="228600" indent="-228600">
              <a:buAutoNum type="alphaLcParenR"/>
            </a:pPr>
            <a:r>
              <a:rPr lang="sq-AL"/>
              <a:t>Sigurimet e detyrueshme në lidhje me natyrën e kërkesës (d.m.th. që ajo nuk po bëhet në lidhje me një vepër politike, për qëllime të shkaktimit të paragjykimit ndaj një personi për shkak të karakteristikave të mbrojtura të atij personi, dhe nuk përfshin rrezik të dyfishtë, dhe nuk është kryesisht vepër fiskale. </a:t>
            </a:r>
          </a:p>
          <a:p>
            <a:pPr marL="228600" indent="-228600">
              <a:buAutoNum type="alphaLcParenR"/>
            </a:pPr>
            <a:r>
              <a:rPr lang="sq-AL"/>
              <a:t>Përmbledhjen e fakteve</a:t>
            </a:r>
          </a:p>
          <a:p>
            <a:pPr marL="228600" indent="-228600">
              <a:buAutoNum type="alphaLcParenR"/>
            </a:pPr>
            <a:r>
              <a:rPr lang="sq-AL"/>
              <a:t>Përshkrimi i ndihmës së kërkuar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103</a:t>
            </a:fld>
            <a:endParaRPr lang="en-US" smtClean="0"/>
          </a:p>
        </p:txBody>
      </p:sp>
    </p:spTree>
    <p:extLst>
      <p:ext uri="{BB962C8B-B14F-4D97-AF65-F5344CB8AC3E}">
        <p14:creationId xmlns:p14="http://schemas.microsoft.com/office/powerpoint/2010/main" xmlns="" val="226662459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Ky slajd tregon një pamje të ekranit të "Kërkesave për Ndihmë Juridike të Ndërsjellë në Çështje Penale - Udhëzime për Autoritetet Jashtë Mbretërisë së Bashkuar - 2015" botuar nga Zyra e Punëve të Brendshme të MB-së. Trajneri mund të ndajë URL-në në slajd me pjesëmarrësit e interesuar për të parë udhëzuesin.</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104</a:t>
            </a:fld>
            <a:endParaRPr lang="en-US" smtClean="0"/>
          </a:p>
        </p:txBody>
      </p:sp>
    </p:spTree>
    <p:extLst>
      <p:ext uri="{BB962C8B-B14F-4D97-AF65-F5344CB8AC3E}">
        <p14:creationId xmlns:p14="http://schemas.microsoft.com/office/powerpoint/2010/main" xmlns="" val="52235448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Trajneri mund t'u prezantojë pjesëmarrësve modelet e Këshillit të Evropës për kërkimin e ruajtjes së të dhënave sipas nenit 29 dhe 31 të Konventës së Budapestit. </a:t>
            </a:r>
          </a:p>
          <a:p>
            <a:endParaRPr lang="en-US" dirty="0"/>
          </a:p>
          <a:p>
            <a:r>
              <a:rPr lang="sq-AL"/>
              <a:t>Trajneri mund të shpjegojë pse Këshilli i Evropës ka përgatitur nenin 29/30 - kryesisht për të minimizuar kohën për përgatitjen e kërkesave, për të siguruar udhëzime për pikat e kontaktit të vendosura dhe të reja, dhe në planin afatgjatë, për të krijuar një praktikë më uniforme për kërkesat e ruajtjes duke shkuar më tej. Si pjesë e përpjekjeve për ndërtimin e kapaciteteve të Projektit të Krimit Kibernetik &amp; EAP, modelet fillestare për nenet 29 dhe 31 të Konventës së Budapestit janë testuar dhe zhvilluar nga disa shtete. </a:t>
            </a:r>
          </a:p>
          <a:p>
            <a:endParaRPr lang="en-US" dirty="0"/>
          </a:p>
          <a:p>
            <a:pPr marL="0" lvl="0" indent="0">
              <a:spcBef>
                <a:spcPts val="600"/>
              </a:spcBef>
              <a:spcAft>
                <a:spcPts val="600"/>
              </a:spcAft>
              <a:buFont typeface="Arial" pitchFamily="34" charset="0"/>
              <a:buNone/>
            </a:pPr>
            <a:r>
              <a:rPr lang="sq-AL"/>
              <a:t>Modelet janë prezantuar dhe shqyrtuar në takimin e parë të pikave të kontaktit 24/7 në Hagë në shtator 2017</a:t>
            </a:r>
            <a:r>
              <a:rPr lang="sq-AL">
                <a:latin typeface="Arial Narrow" panose="020B0606020202030204" pitchFamily="34" charset="0"/>
              </a:rPr>
              <a:t>. Modeli është miratuar si një dokument jo-detyrues</a:t>
            </a:r>
          </a:p>
          <a:p>
            <a:pPr marL="0" lvl="0" indent="0">
              <a:spcBef>
                <a:spcPts val="600"/>
              </a:spcBef>
              <a:spcAft>
                <a:spcPts val="600"/>
              </a:spcAft>
              <a:buFont typeface="Arial" pitchFamily="34" charset="0"/>
              <a:buNone/>
            </a:pPr>
            <a:endParaRPr lang="en-US" dirty="0">
              <a:latin typeface="Arial Narrow" panose="020B0606020202030204" pitchFamily="34" charset="0"/>
            </a:endParaRPr>
          </a:p>
          <a:p>
            <a:pPr marL="0" lvl="0" indent="0">
              <a:spcBef>
                <a:spcPts val="600"/>
              </a:spcBef>
              <a:spcAft>
                <a:spcPts val="600"/>
              </a:spcAft>
              <a:buFont typeface="Arial" pitchFamily="34" charset="0"/>
              <a:buNone/>
            </a:pPr>
            <a:r>
              <a:rPr lang="sq-AL">
                <a:latin typeface="Arial Narrow" panose="020B0606020202030204" pitchFamily="34" charset="0"/>
              </a:rPr>
              <a:t>Pas paraqitjeve dhe diskutimeve të mëtejshme përmes listës postare dhe Byrosë së T-CY-së në vitin 2017 dhe 2018, versioni u shqyrtua dhe u miratua nga takimi Plenar i 19-të i T-CY-së më 9-10 korrik 2018.</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105</a:t>
            </a:fld>
            <a:endParaRPr lang="en-US" smtClean="0"/>
          </a:p>
        </p:txBody>
      </p:sp>
    </p:spTree>
    <p:extLst>
      <p:ext uri="{BB962C8B-B14F-4D97-AF65-F5344CB8AC3E}">
        <p14:creationId xmlns:p14="http://schemas.microsoft.com/office/powerpoint/2010/main" xmlns="" val="51890707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Ky slajd rendit tiparet kryesore të shabllonit të nenit 29/30.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106</a:t>
            </a:fld>
            <a:endParaRPr lang="en-US" smtClean="0"/>
          </a:p>
        </p:txBody>
      </p:sp>
    </p:spTree>
    <p:extLst>
      <p:ext uri="{BB962C8B-B14F-4D97-AF65-F5344CB8AC3E}">
        <p14:creationId xmlns:p14="http://schemas.microsoft.com/office/powerpoint/2010/main" xmlns="" val="4400314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Këto slajde tregojnë pamje nga ekrani i të gjithë modelit të nenit 29/30.</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107</a:t>
            </a:fld>
            <a:endParaRPr lang="en-US" smtClean="0"/>
          </a:p>
        </p:txBody>
      </p:sp>
    </p:spTree>
    <p:extLst>
      <p:ext uri="{BB962C8B-B14F-4D97-AF65-F5344CB8AC3E}">
        <p14:creationId xmlns:p14="http://schemas.microsoft.com/office/powerpoint/2010/main" xmlns="" val="357713808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Këto slajde tregojnë pamje nga ekrani i të gjithë modelit të nenit 29/30.</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108</a:t>
            </a:fld>
            <a:endParaRPr lang="en-US" smtClean="0"/>
          </a:p>
        </p:txBody>
      </p:sp>
    </p:spTree>
    <p:extLst>
      <p:ext uri="{BB962C8B-B14F-4D97-AF65-F5344CB8AC3E}">
        <p14:creationId xmlns:p14="http://schemas.microsoft.com/office/powerpoint/2010/main" xmlns="" val="287479529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Këto slajde tregojnë pamje nga ekrani i të gjithë modelit të nenit 29/30.</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109</a:t>
            </a:fld>
            <a:endParaRPr lang="en-US" smtClean="0"/>
          </a:p>
        </p:txBody>
      </p:sp>
    </p:spTree>
    <p:extLst>
      <p:ext uri="{BB962C8B-B14F-4D97-AF65-F5344CB8AC3E}">
        <p14:creationId xmlns:p14="http://schemas.microsoft.com/office/powerpoint/2010/main" xmlns="" val="312049489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Ky slajd rendit tiparet kryesore të shabllonit të nenit 31.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110</a:t>
            </a:fld>
            <a:endParaRPr lang="en-US" smtClean="0"/>
          </a:p>
        </p:txBody>
      </p:sp>
    </p:spTree>
    <p:extLst>
      <p:ext uri="{BB962C8B-B14F-4D97-AF65-F5344CB8AC3E}">
        <p14:creationId xmlns:p14="http://schemas.microsoft.com/office/powerpoint/2010/main" xmlns="" val="182845944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Këto slajde tregojnë pamje nga ekrani i të gjithë modelit të nenit 31.</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111</a:t>
            </a:fld>
            <a:endParaRPr lang="en-US" smtClean="0"/>
          </a:p>
        </p:txBody>
      </p:sp>
    </p:spTree>
    <p:extLst>
      <p:ext uri="{BB962C8B-B14F-4D97-AF65-F5344CB8AC3E}">
        <p14:creationId xmlns:p14="http://schemas.microsoft.com/office/powerpoint/2010/main" xmlns="" val="7029945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Këto slajde tregojnë pamje nga ekrani i të gjithë modelit të nenit 31.</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112</a:t>
            </a:fld>
            <a:endParaRPr lang="en-US" smtClean="0"/>
          </a:p>
        </p:txBody>
      </p:sp>
    </p:spTree>
    <p:extLst>
      <p:ext uri="{BB962C8B-B14F-4D97-AF65-F5344CB8AC3E}">
        <p14:creationId xmlns:p14="http://schemas.microsoft.com/office/powerpoint/2010/main" xmlns="" val="1668297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një pjese të nenit 24 të Konventës së Budapestit me një element të theksuar me të kuqe “nuk e kushtëzojnë ekstradimin me ekzistencën e një traktati… njohin... veprat e ekstradueshme ndërmjet tyre”.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sq-AL" sz="1200"/>
              <a:t>Kjo dispozitë mundëson ekstradimin në lidhje me veprat e parapara në përputhje me Konventën e Budapestit edhe në mungesë të një traktati ekstradimi - me kusht që nëse një palë kërkon një bazë ligjore për ekstradim, Konventa e Budapestit do të konsiderohej bazë ligjore për ekstradim në lidhje me vepra të tilla. Në këtë skenar të kufizuar, vetë Konventa e Budapestit do të vepronte si traktat ekstradimi.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smtClean="0"/>
          </a:p>
        </p:txBody>
      </p:sp>
    </p:spTree>
    <p:extLst>
      <p:ext uri="{BB962C8B-B14F-4D97-AF65-F5344CB8AC3E}">
        <p14:creationId xmlns:p14="http://schemas.microsoft.com/office/powerpoint/2010/main" xmlns="" val="13926572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Këto slajde tregojnë pamje nga ekrani i të gjithë modelit të nenit 31.</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113</a:t>
            </a:fld>
            <a:endParaRPr lang="en-US" smtClean="0"/>
          </a:p>
        </p:txBody>
      </p:sp>
    </p:spTree>
    <p:extLst>
      <p:ext uri="{BB962C8B-B14F-4D97-AF65-F5344CB8AC3E}">
        <p14:creationId xmlns:p14="http://schemas.microsoft.com/office/powerpoint/2010/main" xmlns="" val="238211965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Këto slajde tregojnë pamje nga ekrani i të gjithë modelit të nenit 31.</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114</a:t>
            </a:fld>
            <a:endParaRPr lang="en-US" smtClean="0"/>
          </a:p>
        </p:txBody>
      </p:sp>
    </p:spTree>
    <p:extLst>
      <p:ext uri="{BB962C8B-B14F-4D97-AF65-F5344CB8AC3E}">
        <p14:creationId xmlns:p14="http://schemas.microsoft.com/office/powerpoint/2010/main" xmlns="" val="175637407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Ky slajd përsërit objektivat e kësaj seance. Trajneri mund të kalojë nëpër këto objektiva për të siguruar që këto aspekte janë mbuluar në këtë modul. </a:t>
            </a:r>
          </a:p>
          <a:p>
            <a:endParaRPr lang="x-none"/>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117</a:t>
            </a:fld>
            <a:endParaRPr lang="en-US" smtClean="0"/>
          </a:p>
        </p:txBody>
      </p:sp>
    </p:spTree>
    <p:extLst>
      <p:ext uri="{BB962C8B-B14F-4D97-AF65-F5344CB8AC3E}">
        <p14:creationId xmlns:p14="http://schemas.microsoft.com/office/powerpoint/2010/main" xmlns="" val="1722851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një pjese të nenit 24 të Konventës së Budapestit me një element të theksuar me të kuqe “në varësi të kushteve të parapara nga ligji i palës që merr kërkesën…. traktatet e ekstradimit… refuzojnë ekstradimin”.</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sq-AL" sz="1200"/>
              <a:t>Dispozitat e ekstradimit të Konventës së Budapestit nuk tejkalojnë kushtet që ekzistojnë në traktatet e ekstradimit - përfshirë arsyet mbi të cilat një palë që merr kërkesën mund të refuzojë ekstradimin. Kjo do të thotë që palët vazhdojnë të kenë fleksibilitet, në bazë të traktateve ekzistuese të ekstradimit, për të pranuar ose refuzuar ekstradimet në kushte të tilla që janë pranuar reciprokisht.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smtClean="0"/>
          </a:p>
        </p:txBody>
      </p:sp>
    </p:spTree>
    <p:extLst>
      <p:ext uri="{BB962C8B-B14F-4D97-AF65-F5344CB8AC3E}">
        <p14:creationId xmlns:p14="http://schemas.microsoft.com/office/powerpoint/2010/main" xmlns="" val="808130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një pjese të nenit 24 të Konventës së Budapestit me një element të theksuar me të kuqe “ka refuzuar vetëm në bazë të kombësisë... pala që merr kërkesën gjykon se ka juridiksion... pala që merr kërkesën”.</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sq-AL" sz="1200"/>
              <a:t>Nëse pala që merr kërkesën refuzon ekstradimin bazuar në kombësinë e personit ose nëse ajo gjykon juridiksionin mbi veprën penale, ajo do të ndjekë penalisht individin dhe të njoftojë palën kërkuese për rezultatin e ndjekjes penale. Sidoqoftë, pala që merr kërkesën duhet të kryejë hetimin dhe ndjekjen penale në të njëjtën mënyrë si për vepra të krahasueshme sipas ligjit vendor.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smtClean="0"/>
          </a:p>
        </p:txBody>
      </p:sp>
    </p:spTree>
    <p:extLst>
      <p:ext uri="{BB962C8B-B14F-4D97-AF65-F5344CB8AC3E}">
        <p14:creationId xmlns:p14="http://schemas.microsoft.com/office/powerpoint/2010/main" xmlns="" val="4236234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një pjese të nenit 25 të Konventës së Budapestit me një element të theksuar me të kuqe “shtrirja më e gjerë e mundshme… </a:t>
            </a:r>
            <a:r>
              <a:rPr lang="sq-AL" sz="1200" b="0">
                <a:solidFill>
                  <a:srgbClr val="FF0000"/>
                </a:solidFill>
              </a:rPr>
              <a:t>veprat që kanë të bëjnë me sistemet dhe të dhënat kompjuterike  - mbledhja e provave në formë elektronike të veprës penale</a:t>
            </a:r>
            <a:r>
              <a:rPr lang="sq-AL" sz="1200" b="0"/>
              <a: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Megjithëse Konventa e Budapestit kryesisht mendohet si konventë e krimit kibernetik që mundëson ndihmë të ndërsjellë në lidhje me krimin kibernetik, fushëveprimi i saj është në të vërtetë shumë më i gjerë. Elementet e theksuara tregojnë se Konventa e Budapestit mundëson dhe mandaton ndihmën e ndërsjellë në lidhje me të dyja:</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sq-AL"/>
              <a:t>Veprat në lidhje me sistemet kompjuterike dhe të dhënat (krimet kibernetike)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sq-AL"/>
              <a:t>Mbledhja e provave për ndonjë vepër penale (krimet kibernetike dhe jo kibernetike).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Kjo do të thotë se Konventa e Budapestit mundëson ndihmë të ndërsjellë në lidhje me shkëmbimin e provave elektronike, pavarësisht nëse vepra që hetohet është vepër e krimit kibernetik.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smtClean="0"/>
          </a:p>
        </p:txBody>
      </p:sp>
    </p:spTree>
    <p:extLst>
      <p:ext uri="{BB962C8B-B14F-4D97-AF65-F5344CB8AC3E}">
        <p14:creationId xmlns:p14="http://schemas.microsoft.com/office/powerpoint/2010/main" xmlns="" val="148021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sq-AL" b="0"/>
              <a:t>Në anën e majtë, ky slajd tregon tekstin e një pjese të nenit 25 të Konventës së Budapestit me një element të theksuar me të kuqe “rrethanat urgjente... mjetet e komunikimit të përshpejtuar … faksi… e-mail ... siguria... autentifikimi”.</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sz="1800">
                <a:solidFill>
                  <a:srgbClr val="000000"/>
                </a:solidFill>
                <a:latin typeface="Arial" panose="020B0604020202020204" pitchFamily="34" charset="0"/>
              </a:rPr>
              <a:t>Të dhënat kompjuterike janë tejet të paqëndrueshme. Nga disa goditje të tasteve ose me anë të programeve automatike, ato mund të fshihen duke e bërë të pamundur gjurmimin e një krimi te kryesi i tij ose shkatërrimin e provave kritike të fajit. Disa forma të të dhënave kompjuterike ruhen vetëm për periudha të shkurtra kohore para se të fshihen. Në raste të tjera, dëm i konsiderueshëm për personat ose pasurinë mund të ndodhë nëse provat nuk mblidhen shpejt. Në raste të tilla urgjente, jo vetëm kërkesa, por edhe përgjigja duhet të bëhet në një mënyrë të përshpejtuar. Kjo është arsyeja pse dispozitat e theksuara të Konventës së Budapestit mundësojnë përdorimin e mjeteve të komunikimit të përshpejtuar (të cilat përfshijnë, por nuk kufizohen në faks ose email) për të bërë kërkesa për ndihmë të ndërsjellë në rrethana urgjente. Mjetet e tilla të komunikimit të përshpejtuar do të pasohen nga dokumentet tradicionale të shkruara, të vulosura përmes kanaleve diplomatike ose sistemeve të dërgimit të postës nëse kërkohet nga pala që merr kërkesën.</a:t>
            </a:r>
          </a:p>
          <a:p>
            <a:endParaRPr lang="en-US" sz="1800" dirty="0">
              <a:solidFill>
                <a:srgbClr val="000000"/>
              </a:solidFill>
              <a:latin typeface="Arial" panose="020B0604020202020204" pitchFamily="34" charset="0"/>
            </a:endParaRPr>
          </a:p>
          <a:p>
            <a:r>
              <a:rPr lang="sq-AL" sz="1800">
                <a:solidFill>
                  <a:srgbClr val="000000"/>
                </a:solidFill>
                <a:latin typeface="Arial" panose="020B0604020202020204" pitchFamily="34" charset="0"/>
              </a:rPr>
              <a:t>Përveç mundësimit të mjeteve të komunikimit të përshpejtuar, Konventa e Budapestit gjithashtu lejon palët të vendosin ndërmjet tyre se si të sigurojnë vërtetësinë e komunikimeve dhe nëse ka nevojë për mbrojtje të veçantë të sigurisë (përfshirë enkriptimin) që mund të jetë i nevojshëm në një rast veçanërisht të ndjeshëm.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16</a:t>
            </a:fld>
            <a:endParaRPr lang="en-US" smtClean="0"/>
          </a:p>
        </p:txBody>
      </p:sp>
    </p:spTree>
    <p:extLst>
      <p:ext uri="{BB962C8B-B14F-4D97-AF65-F5344CB8AC3E}">
        <p14:creationId xmlns:p14="http://schemas.microsoft.com/office/powerpoint/2010/main" xmlns="" val="300652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një pjese të nenit 25 të Konventës së Budapestit me një element të theksuar me të kuqe “ndihma e ndërsjellë… në varësi të kushteve… ligji i palës që merr kërkesën... pala që merr kërkesën mund të refuzojë bashkëpunimin... veprat fiskale”.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a:t>Një mit i zakonshëm në lidhje me Konventën e Budapestit është se ajo lejon qasje të pakufizuar në të dhënat e një vendi të caktuar. Në fakt, Konventa e Budapestit pranon qartë se çdo ndihmë e ndërsjellë do t’u nënshtrohet kushteve që parashihen në traktatet e ndihmës juridike të ndërsjellë ose sipas ligjeve të brendshme të palës që merr kërkesën. Kjo përfshin arsyet e refuzimit të ndihmës. Konventa e Budapestit ndalon palët të refuzojnë ndihmën e ndërsjellë vetëm me arsyetimin se kërkesa ka të bëjë me një vepër të cilën ajo e konsideron si vepër fiskale.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smtClean="0"/>
          </a:p>
        </p:txBody>
      </p:sp>
    </p:spTree>
    <p:extLst>
      <p:ext uri="{BB962C8B-B14F-4D97-AF65-F5344CB8AC3E}">
        <p14:creationId xmlns:p14="http://schemas.microsoft.com/office/powerpoint/2010/main" xmlns="" val="4152575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sq-AL" b="0"/>
              <a:t>Në anën e majtë, ky slajd tregon tekstin e Nenit 25 të Konventës së Budapestit me një element të theksuar me të kuqe “e kushtëzuar nga ekzistenca e kriminalitetit të dyfishtë... Pavarësisht nëse... e njëjta kategori… terminologjia e njëjtë... sjellje që qëndron në themel të veprës”.</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a:t>Ky slajd në mënyrë efektive ofron përkufizimin e kriminalitetit të dyfishtë. Siç është përmendur në Raportin Shpjegues për Konventën e Budapestit: “Kriminaliteti i dyfishtë do të konsiderohet i pranishëm nëse sjellja që qëndron në themel të veprës për të cilën kërkohet ndihma është gjithashtu vepër penale sipas ligjeve të Palës që merr kërkesën, edhe nëse ligjet e saj e vendosin veprën brenda një kategorie tjetër të veprës ose përdorin terminologji të ndryshme në emërtimin e veprës. Kjo dispozitë u konsiderua e nevojshme në mënyrë që të sigurohej që Palët që pranojnë kërkesat të mos miratonin një test shumë të ngurtë kur zbatojnë kriminalitetin e dyfishtë. Duke pasur parasysh ndryshimet në sistemet ligjore kombëtare, do të paraqiten edhe ndryshime në terminologji dhe kategorizimin e sjelljes kriminale. Nëse sjellja përbën një shkelje penale në të dy sistemet, ndryshimet e tilla teknike nuk duhet të pengojnë ndihmën. Përkundrazi, në çështjet në të cilat zbatohet standardi i kriminalitetit të dyfishtë, ai duhet të zbatohet në mënyrë fleksibile që do të lehtësojë dhënien e ndihmës.” (Paragrafi 259). </a:t>
            </a:r>
          </a:p>
          <a:p>
            <a:endParaRPr lang="en-US" dirty="0"/>
          </a:p>
          <a:p>
            <a:r>
              <a:rPr lang="sq-AL"/>
              <a:t>Palët mund të vendosin kriminalitetin e dyfishtë si kusht për të gjitha format e ndihmës së ndërsjellë, përveç në raste të caktuara në lidhje me ruajtjen e të dhënave sipas nenit 29.4 të Konventës së Budapestit.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smtClean="0"/>
          </a:p>
        </p:txBody>
      </p:sp>
    </p:spTree>
    <p:extLst>
      <p:ext uri="{BB962C8B-B14F-4D97-AF65-F5344CB8AC3E}">
        <p14:creationId xmlns:p14="http://schemas.microsoft.com/office/powerpoint/2010/main" xmlns="" val="710840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Përgjigjja e duhur është: </a:t>
            </a:r>
            <a:r>
              <a:rPr lang="sq-AL" b="1"/>
              <a:t>E pasaktë.</a:t>
            </a:r>
            <a:r>
              <a:rPr lang="sq-AL"/>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Megjithëse Konventa e Budapestit lejon palët të refuzojnë bashkëpunimin në mungesë të kriminalitetit të dyfishtë, ajo mat praninë e kriminalitetit të dyfishtë bazuar në faktin nëse sjellja në themel të veprës është e kriminalizuar në të dy vendet, pavarësisht nga terminologjia e përdorur. Me fjalë të tjera, edhe nëse palët përdorin terminologji të ndryshme për të përcaktuar një vepër, nëse sjellja themelore kriminalizohet në të dy vendet, mungesa e kriminalitetit të dyfishtë nuk mund të pretendohet.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smtClean="0"/>
          </a:p>
        </p:txBody>
      </p:sp>
    </p:spTree>
    <p:extLst>
      <p:ext uri="{BB962C8B-B14F-4D97-AF65-F5344CB8AC3E}">
        <p14:creationId xmlns:p14="http://schemas.microsoft.com/office/powerpoint/2010/main" xmlns="" val="3889265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Përgjigjja e duhur është: </a:t>
            </a:r>
            <a:r>
              <a:rPr lang="sq-AL" b="1"/>
              <a:t>E pasaktë.</a:t>
            </a:r>
            <a:r>
              <a:rPr lang="sq-AL"/>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Megjithëse Konventa e Budapestit lejon palët të refuzojnë bashkëpunimin në mungesë të kriminalitetit të dyfishtë, ajo mat praninë e kriminalitetit të dyfishtë bazuar në faktin nëse sjellja në themel të veprës është e kriminalizuar në të dy vendet, pavarësisht nga terminologjia e përdorur. Me fjalë të tjera, edhe nëse palët përdorin terminologji të ndryshme për të përcaktuar një vepër, nëse sjellja themelore kriminalizohet në të dy vendet, mungesa e kriminalitetit të dyfishtë nuk mund të pretendohet.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smtClean="0"/>
          </a:p>
        </p:txBody>
      </p:sp>
    </p:spTree>
    <p:extLst>
      <p:ext uri="{BB962C8B-B14F-4D97-AF65-F5344CB8AC3E}">
        <p14:creationId xmlns:p14="http://schemas.microsoft.com/office/powerpoint/2010/main" xmlns="" val="1755567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Ky slajd përshkruan objektivat e kësaj seance. Ai nënvizon atë që pjesëmarrësit duhet të presin të mësojnë nga slajdet. Pjesëmarrësit mund të informohen se ky slajd do të rishikohet në fund të seancës për të vlerësuar nëse janë përmbushur objektivat. </a:t>
            </a:r>
          </a:p>
          <a:p>
            <a:endParaRPr lang="en-GB" sz="1200"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smtClean="0"/>
          </a:p>
        </p:txBody>
      </p:sp>
    </p:spTree>
    <p:extLst>
      <p:ext uri="{BB962C8B-B14F-4D97-AF65-F5344CB8AC3E}">
        <p14:creationId xmlns:p14="http://schemas.microsoft.com/office/powerpoint/2010/main" xmlns="" val="1678478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përmban tekstin e Nenit 26 të Konventës së Budapestit me një element të theksuar në të kuqe “pa kërkesë paraprake, përcjellë tek një Palë tjetër informacionin... kur konsideron se zbulimi i një informacioni të tillë mund të ndihmojë palën marrëse”.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a:t>Nuk është e pazakontë që një vend të posedojë informacione të vlefshme që ai beson se mund të ndihmojnë një vend tjetër në një hetim penal ose procedurë, dhe për të cilin vendi tjetër që zhvillon hetimin ose procedurën nuk është në dijeni se ekziston. Në raste të tilla, asnjë kërkesë për ndihmë të ndërsjellë nuk do të parashihej. Konventa e Budapestit, si shumë konventa të tjera ndërkombëtare, fuqizon një vend i cili posedon informacionin për t'ia përcjellë atë vendit tjetër pa kërkesë paraprake. Kjo është veçanërisht e dobishme kur shtetet kërkojnë një bazë pozitive ligjore ose autoritet për të dërguar informacion në një vend tjetër. Kjo dispozitë nuk krijon një mandat ligjor për bashkëpunim. </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smtClean="0"/>
          </a:p>
        </p:txBody>
      </p:sp>
    </p:spTree>
    <p:extLst>
      <p:ext uri="{BB962C8B-B14F-4D97-AF65-F5344CB8AC3E}">
        <p14:creationId xmlns:p14="http://schemas.microsoft.com/office/powerpoint/2010/main" xmlns="" val="1375703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Nenit 26 të Konventës së Budapestit me një element të theksuar në të kuqe “konfidencial… përdoret në varësi të kushteve... pala marrëse pranon… e detyruar për to”.</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a:t>Kur përfshihet një informacion i ndjeshëm, vendet që dërgojnë informacion mund të kërkojnë që ai të ruhet si konfidencial ose të përdoret në përputhje me disa kushte të caktuara. Konventa e Budapestit lejon që palët të kërkojnë që informacioni për t'u shpërndarë të ruhet konfidencialisht ose të përdoret në përputhje me kushtet e tilla. Nëse vendi marrës i pranon këto kushte, ai do të jetë i detyruar prej tyre. Sidoqoftë, ai do të ketë një mundësi për të njoftuar vendin tjetër që nuk mund të pajtohet me kushtet, në këtë rast vendi ofrues do të ketë një mundësi të rivlerësojë nëse dëshiron të sigurojë informacionin pa kushtet e kundërshtuara.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smtClean="0"/>
          </a:p>
        </p:txBody>
      </p:sp>
    </p:spTree>
    <p:extLst>
      <p:ext uri="{BB962C8B-B14F-4D97-AF65-F5344CB8AC3E}">
        <p14:creationId xmlns:p14="http://schemas.microsoft.com/office/powerpoint/2010/main" xmlns="" val="684002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paraqet tekstin e Nenit 27 të Konventës së Budapestit me një element të theksuar me të kuqe “asnjë traktat ose marrëveshje e ndihmës së ndërsjellë... ky nen do të zbatohet”.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a:t>Megjithëse Konventa e Budapestit kryesisht kërkon të mbështetet në kanalet ekzistuese të ndihmës së ndërsjellë (të tilla si traktatet e ndihmës juridike të ndërsjellë ose rregullimet e tjera të zbatueshme ndërkombëtare). Neni 27 parasheh një procedurë që ka të bëjë me ndihmën e ndërsjellë në rastet kur palët nuk kanë TNJN ose marrëveshje ndërkombëtare që do të lejonin zbatimin e Konventës së Budapestit.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smtClean="0"/>
          </a:p>
        </p:txBody>
      </p:sp>
    </p:spTree>
    <p:extLst>
      <p:ext uri="{BB962C8B-B14F-4D97-AF65-F5344CB8AC3E}">
        <p14:creationId xmlns:p14="http://schemas.microsoft.com/office/powerpoint/2010/main" xmlns="" val="874540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sq-AL" b="0"/>
              <a:t>Në anën e majtë, ky slajd paraqet tekstin e Nenit 27 të Konventës së Budapestit me një element të theksuar me të kuqe “autoriteti qendror... dërgimi dhe përgjigjja e kërkesave… ekzekutimi… transmetimi… komunikimi drejtpërdrejt”.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a:t>Konventa e Budapestit kërkon krijimin e një autoriteti qendror ose autoriteteve përgjegjëse për dërgimin dhe përgjigjen e kërkesave për ndihmë. Institucioni i autoriteteve qendrore është një tipar i përbashkët në të gjitha traktatet për ndihmën e ndërsjellë në çështjet penale. Për më tepër, duke pasur parasysh natyrën e bashkëpunimit në lidhje me provat elektronike, është e dobishme të ekzistojë një autoritet që mund të ndërmarrë komunikim të shpejtë dhe efikas dhe të sigurohet që si kërkesat hyrëse edhe ato dalëse të ndiqen me zell, që të ofrohen këshilla për partnerët e huaj të zbatimit të ligjit që sa më mirë të plotësohen kërkesat ligjore në vendin që i drejtohet kërkesa dhe se kërkesat veçanërisht urgjente ose të ndjeshme trajtohen si duhet.</a:t>
            </a:r>
          </a:p>
          <a:p>
            <a:endParaRPr lang="en-US" dirty="0"/>
          </a:p>
          <a:p>
            <a:r>
              <a:rPr lang="sq-AL"/>
              <a:t>Një vend mund të ketë më shumë se një autoritet qendror nëse është e përshtatshme brenda sistemit të tij ligjor, megjithëse zakonisht është më efikase që të ketë një autoritet të vetëm qendror. </a:t>
            </a:r>
          </a:p>
          <a:p>
            <a:endParaRPr lang="en-US" dirty="0"/>
          </a:p>
          <a:p>
            <a:r>
              <a:rPr lang="sq-AL"/>
              <a:t>Është e rëndësishme që autoritetet qendrore të kenë autoritetin dhe kapacitetin për të komunikuar drejtpërdrejt me njëri-tjetrin për t'u siguruar që ata mund të punojnë në mënyrë efikase.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smtClean="0"/>
          </a:p>
        </p:txBody>
      </p:sp>
    </p:spTree>
    <p:extLst>
      <p:ext uri="{BB962C8B-B14F-4D97-AF65-F5344CB8AC3E}">
        <p14:creationId xmlns:p14="http://schemas.microsoft.com/office/powerpoint/2010/main" xmlns="" val="1092690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paraqet tekstin e Nenit 27 të Konventës së Budapestit me një element të theksuar me të kuqe “</a:t>
            </a:r>
            <a:r>
              <a:rPr lang="sq-AL" sz="1200" b="0">
                <a:solidFill>
                  <a:srgbClr val="FF0000"/>
                </a:solidFill>
                <a:cs typeface="Arial" panose="020B0604020202020204" pitchFamily="34" charset="0"/>
              </a:rPr>
              <a:t>procedurat e specifikuara nga Pala kërkuese, përveç rasteve kur nuk janë në përputhje me Palën që merr kërkesën</a:t>
            </a:r>
            <a:r>
              <a:rPr lang="sq-AL" sz="1200" b="0">
                <a:cs typeface="Arial" panose="020B0604020202020204" pitchFamily="34" charset="0"/>
              </a:rPr>
              <a: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a:t>Meqenëse qëllimi kryesor i kërkimit të ndihmës së ndërsjellë sipas Konventës së Budapestit është marrja e provave elektronike për përdorim në gjykim penal, është e rëndësishme që provat të mblidhen në përputhje me procedurat e specifikuara nga vendi kërkues - në mënyrë që ato të mund të përdoren nga vendi kërkues në një proces gjyqësor penal. Sidoqoftë, procedura e specifikuar nga vendi kërkues nuk mund të zbatohet nga shteti që merr kërkesën nëse është e papajtueshme me ligjet e tij të brendshme.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smtClean="0"/>
          </a:p>
        </p:txBody>
      </p:sp>
    </p:spTree>
    <p:extLst>
      <p:ext uri="{BB962C8B-B14F-4D97-AF65-F5344CB8AC3E}">
        <p14:creationId xmlns:p14="http://schemas.microsoft.com/office/powerpoint/2010/main" xmlns="" val="2660413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paraqet tekstin e Nenit 27 të Konventës së Budapestit me një element të theksuar me të kuqe “</a:t>
            </a:r>
            <a:r>
              <a:rPr lang="sq-AL" sz="1200" b="0">
                <a:solidFill>
                  <a:srgbClr val="FF0000"/>
                </a:solidFill>
                <a:cs typeface="Arial" panose="020B0604020202020204" pitchFamily="34" charset="0"/>
              </a:rPr>
              <a:t>refuzojnë ndihmën... vepër politike... sovranitetin, sigurinë, rendin publik... interesat thelbësore të publikut</a:t>
            </a:r>
            <a:r>
              <a:rPr lang="sq-AL" sz="1200" b="0">
                <a:cs typeface="Arial" panose="020B0604020202020204" pitchFamily="34" charset="0"/>
              </a:rPr>
              <a: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Konventa e Budapestit lejon refuzimin e kërkesës përveç atyre të vendosura në përputhje me ligjet e saj të brendshme ose në TNJN mbi bazat e mëposhtme: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sq-AL"/>
              <a:t>Vepra është vepër politike </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sq-AL"/>
              <a:t>Përmbushja e kërkesës mund të paragjykojë:</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sq-AL"/>
              <a:t>Sovranitetin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sq-AL"/>
              <a:t>Sigurinë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sq-AL"/>
              <a:t>Rendin publik</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sq-AL"/>
              <a:t>Interesa tjera esenciale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Pritet që vendet t'i interpretojnë këto baza ngushtë dhe t'i ushtrojnë ato me përmbajtje.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smtClean="0"/>
          </a:p>
        </p:txBody>
      </p:sp>
    </p:spTree>
    <p:extLst>
      <p:ext uri="{BB962C8B-B14F-4D97-AF65-F5344CB8AC3E}">
        <p14:creationId xmlns:p14="http://schemas.microsoft.com/office/powerpoint/2010/main" xmlns="" val="2730121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sq-AL" b="0"/>
              <a:t>Në anën e majtë, ky slajd paraqet tekstin e Nenit 27 të Konventës së Budapestit me një element të theksuar me të kuqe “</a:t>
            </a:r>
            <a:r>
              <a:rPr lang="sq-AL" sz="1200" b="0">
                <a:solidFill>
                  <a:srgbClr val="FF0000"/>
                </a:solidFill>
                <a:cs typeface="Arial" panose="020B0604020202020204" pitchFamily="34" charset="0"/>
              </a:rPr>
              <a:t>refuzojnë ndihmën... vepër politike... sovranitetin, sigurinë, rendin publik... interesat thelbësore të publikut</a:t>
            </a:r>
            <a:r>
              <a:rPr lang="sq-AL" sz="1200" b="0">
                <a:cs typeface="Arial" panose="020B0604020202020204" pitchFamily="34" charset="0"/>
              </a:rPr>
              <a: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sz="1800">
                <a:solidFill>
                  <a:srgbClr val="000000"/>
                </a:solidFill>
                <a:latin typeface="Arial" panose="020B0604020202020204" pitchFamily="34" charset="0"/>
              </a:rPr>
              <a:t>Konventa e Budapestit lejon një palë që merr kërkesën të shtyjë, në vend që të refuzojë, ndihmën kur veprimi i menjëhershëm mbi kërkesën do të ishte paragjykues për hetimet ose procedurat në Palën që pranon kërkesën. Për shembull, kur pala kërkuese ka kërkuar të marrë prova ose dëshmi të dëshmitarëve për qëllime të hetimit ose gjykimit dhe të njëjtat prova ose dëshmitarë janë të nevojshme për t'u përdorur në një gjyq që do të fillojë në palën që merr kërkesën, pala që merr kërkesën do të arsyetohet për shtyrjen e dhënies së ndihmës.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smtClean="0"/>
          </a:p>
        </p:txBody>
      </p:sp>
    </p:spTree>
    <p:extLst>
      <p:ext uri="{BB962C8B-B14F-4D97-AF65-F5344CB8AC3E}">
        <p14:creationId xmlns:p14="http://schemas.microsoft.com/office/powerpoint/2010/main" xmlns="" val="968289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paraqet tekstin e Nenit 27 të Konventës së Budapestit me një element të theksuar me të kuqe “</a:t>
            </a:r>
            <a:r>
              <a:rPr lang="sq-AL" sz="1000" b="0">
                <a:solidFill>
                  <a:srgbClr val="FF0000"/>
                </a:solidFill>
              </a:rPr>
              <a:t>jepet pjesërisht ose u nënshtrohet kushteve të tilla”</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sz="1200">
                <a:solidFill>
                  <a:srgbClr val="000000"/>
                </a:solidFill>
                <a:latin typeface="Arial" panose="020B0604020202020204" pitchFamily="34" charset="0"/>
              </a:rPr>
              <a:t>Konventa e Budapestit lejon palën që merr kërkesën të shqyrtojë nëse një kërkesë e veçantë mund të miratohet pjesërisht ose i nënshtrohet ndonjë kushti, para se të refuzojë ose shtyjë ndihmën. Kjo mund të bëhet përmes konsultimeve me palën kërkuese.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smtClean="0"/>
          </a:p>
        </p:txBody>
      </p:sp>
    </p:spTree>
    <p:extLst>
      <p:ext uri="{BB962C8B-B14F-4D97-AF65-F5344CB8AC3E}">
        <p14:creationId xmlns:p14="http://schemas.microsoft.com/office/powerpoint/2010/main" xmlns="" val="23465705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Nenit 27 të Konventës së Budapestit me një element të theksuar</a:t>
            </a:r>
            <a:r>
              <a:rPr lang="sq-AL" sz="1000" b="0"/>
              <a:t> me të kuqe (“</a:t>
            </a:r>
            <a:r>
              <a:rPr lang="sq-AL" sz="1000" b="0">
                <a:solidFill>
                  <a:srgbClr val="FF0000"/>
                </a:solidFill>
              </a:rPr>
              <a:t>informimi i menjëhershëm... rezultatin e përmbushjes...</a:t>
            </a:r>
            <a:r>
              <a:rPr lang="sq-AL" sz="1000" b="0"/>
              <a:t> </a:t>
            </a:r>
            <a:r>
              <a:rPr lang="sq-AL" sz="1000" b="0">
                <a:solidFill>
                  <a:srgbClr val="FF0000"/>
                </a:solidFill>
              </a:rPr>
              <a:t>Arsyet </a:t>
            </a:r>
            <a:r>
              <a:rPr lang="sq-AL" sz="1000" b="0"/>
              <a:t>… arsyet </a:t>
            </a:r>
            <a:r>
              <a:rPr lang="sq-AL" sz="1000" b="0">
                <a:solidFill>
                  <a:srgbClr val="FF0000"/>
                </a:solidFill>
              </a:rPr>
              <a:t>që e bëjnë të pamundur përmbushjen”</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sz="1200">
                <a:solidFill>
                  <a:srgbClr val="000000"/>
                </a:solidFill>
                <a:latin typeface="Arial" panose="020B0604020202020204" pitchFamily="34" charset="0"/>
              </a:rPr>
              <a:t>Pala kërkuese duhet të mbahet e informuar për rezultatin e kërkesës, dhe kërkon që të jepen arsyet në rastin e refuzimit ose shtyrjes së ndihmës. Parashikimi i arsyeve mund, ndërmjet tjerash, të ndihmojë Palën kërkuese për të kuptuar se si Pala pritëse interpreton kërkesat e këtij neni, të sigurojë një bazë për konsultime në mënyrë që të përmirësojë efikasitetin e ardhshëm të ndihmës së ndërsjellë dhe t'i sigurojë Palës kërkuese të panjohur më parë informacion faktik në lidhje me disponueshmërinë ose gjendjen e dëshmitarëve ose provave.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smtClean="0"/>
          </a:p>
        </p:txBody>
      </p:sp>
    </p:spTree>
    <p:extLst>
      <p:ext uri="{BB962C8B-B14F-4D97-AF65-F5344CB8AC3E}">
        <p14:creationId xmlns:p14="http://schemas.microsoft.com/office/powerpoint/2010/main" xmlns="" val="36188616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paraqet tekstin e Nenit 27 të Konventës së Budapestit me një element të theksuar me të kuqe “</a:t>
            </a:r>
            <a:r>
              <a:rPr lang="sq-AL" sz="1000" b="0">
                <a:solidFill>
                  <a:srgbClr val="FF0000"/>
                </a:solidFill>
              </a:rPr>
              <a:t>mban konfidencial… faktin e çdo kërkese... përveç në masën e nevojshme për ekzekutimin e saj”</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sq-AL" sz="1200">
                <a:solidFill>
                  <a:srgbClr val="000000"/>
                </a:solidFill>
                <a:latin typeface="Arial" panose="020B0604020202020204" pitchFamily="34" charset="0"/>
              </a:rPr>
              <a:t>Pala kërkuese ka të drejtë sipas Konventës së Budapestit të kërkojë që fakti i kërkesës së bërë të mbahet konfidencial. Kjo është veçanërisht e rëndësishme për rastet delikate kur zbulimi publik i kërkesës mund të paragjykojë një hetim. Kjo nuk do të kufizonte zbulimin e nevojshëm për të ekzekutuar kërkesën, siç është rasti me kushtet e treguara në slajd.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smtClean="0"/>
          </a:p>
        </p:txBody>
      </p:sp>
    </p:spTree>
    <p:extLst>
      <p:ext uri="{BB962C8B-B14F-4D97-AF65-F5344CB8AC3E}">
        <p14:creationId xmlns:p14="http://schemas.microsoft.com/office/powerpoint/2010/main" xmlns="" val="4005967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Pjesa e parë do të shqyrtojë dispozitat e përgjithshme të Konventës së Budapestit që lidhen me bashkëpunimin ndërkombëtar dhe ndihmën e ndërsjellë.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a:t>
            </a:fld>
            <a:endParaRPr lang="en-US" smtClean="0"/>
          </a:p>
        </p:txBody>
      </p:sp>
    </p:spTree>
    <p:extLst>
      <p:ext uri="{BB962C8B-B14F-4D97-AF65-F5344CB8AC3E}">
        <p14:creationId xmlns:p14="http://schemas.microsoft.com/office/powerpoint/2010/main" xmlns="" val="37833988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Ky slajd tregon një pjesë të tekstit të nenit 27 të Konventës së Budapestit me një element të theksuar me të kuqe “</a:t>
            </a:r>
            <a:r>
              <a:rPr lang="sq-AL" sz="1000" b="0">
                <a:solidFill>
                  <a:srgbClr val="FF0000"/>
                </a:solidFill>
              </a:rPr>
              <a:t>urgjencë… drejtpërdrejt nga autoritetet gjyqësore… kopjimi… tek autoriteti qendror… kërkesa ose komunikimi… përmes (Interpol)… nuk përfshijnë veprime shtrënguese... transmetohen drejtpërdrejt… tek autoritetet kompetente…”</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Ndërsa Konventa e Budapestit mandaton formimin e autoriteteve qendrore për të komunikuar drejtpërdrejt me njëri-tjetrin në lidhje me kërkesat e ndihmës së ndërsjellë, në rast urgjence, kërkesat për ndihmë juridike të ndërsjellë mund të dërgohen drejtpërdrejt nga gjyqtarët dhe prokurorët e palës kërkuese te gjyqtarët dhe prokurorët të palës që merr kërkesën. Gjyqtari ose prokurori që ndjek këtë procedurë duhet gjithashtu t'i drejtojë një kopje të kërkesës bërë autoritetit të tij qendror me qëllim transmetimin e saj tek autoriteti qendror i Palës pritëse. Konventa e Budapestit gjithashtu mundëson bërjen e kërkesave ose komunikimeve të tjera përmes Interpolit. Kërkesat mund të transmetohen drejtpërdrejt pa ndërhyrjen e autoriteteve qendrore edhe nëse nuk ka ndonjë urgjencë, për sa kohë që autoriteti i palës që merr kërkesën është në gjendje të përmbushë kërkesën pa përdorur veprime detyruese.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smtClean="0"/>
          </a:p>
        </p:txBody>
      </p:sp>
    </p:spTree>
    <p:extLst>
      <p:ext uri="{BB962C8B-B14F-4D97-AF65-F5344CB8AC3E}">
        <p14:creationId xmlns:p14="http://schemas.microsoft.com/office/powerpoint/2010/main" xmlns="" val="345370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paraqet tekstin e Nenit 28 të Konventës së Budapestit me një element të theksuar me të kuqe “</a:t>
            </a:r>
            <a:r>
              <a:rPr lang="sq-AL" sz="1000" b="0">
                <a:solidFill>
                  <a:srgbClr val="FF0000"/>
                </a:solidFill>
              </a:rPr>
              <a:t>asnjë traktat ose marrëveshje e ndihmës së ndërsjellë”</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Ashtu si neni 27, neni 28 zbatohet vetëm kur nuk ka ndonjë traktat ose marrëveshje tjetër të ndihmës së ndërsjellë që do të lejonte ndihmën e ndërsjellë të paraparë me Konventën e Budapestit. Nëse ekziston një traktat apo marrëveshje tjetër e tillë, rregullat e konfidencialitetit dhe kufizimit të përdorimit të një traktati ose marrëveshjeje të tillë do të zbatoheshin, përveç nëse arrihet marrëveshje ndryshe nga palët. Kjo do të lejojë që palët të përdorin regjimin tashmë të vendosur dhe mirë të kuptuar sesa të rezultojnë në dy instrumente konkurruese dhe ndoshta kontradiktore.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smtClean="0"/>
          </a:p>
        </p:txBody>
      </p:sp>
    </p:spTree>
    <p:extLst>
      <p:ext uri="{BB962C8B-B14F-4D97-AF65-F5344CB8AC3E}">
        <p14:creationId xmlns:p14="http://schemas.microsoft.com/office/powerpoint/2010/main" xmlns="" val="19310051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paraqet tekstin e Nenit 28 të Konventës së Budapestit me një element të theksuar me të kuqe “</a:t>
            </a:r>
            <a:r>
              <a:rPr lang="sq-AL" sz="1000" b="0">
                <a:solidFill>
                  <a:srgbClr val="FF0000"/>
                </a:solidFill>
              </a:rPr>
              <a:t>kusht… konfidenciale... nuk mund të respektohet në mungesë të një gjendje të tillë”</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Pala që merr kërkesën, kur i përgjigjet një kërkese për ndihmë të ndërsjellë, mund të vendosë dy lloje kushtesh. Kushti i parë, i theksuar në këtë slajd, lejon që pala që merr kërkesën të kërkojë që informacioni ose materiali i furnizuar të mbahet konfidencial kur kërkesa nuk mund të plotësohet në mungesë të një kushti të tillë, siç është rasti i identitetit të një informuesi konfidencial. Nuk është e përshtatshme të kërkohet konfidencialitet absolut në rastet në të cilat Pala që merr kërkesën është e detyruar të sigurojë ndihmën e kërkuar, pasi kjo do të pengonte, në shumë raste, aftësinë e Palës kërkuese për të hetuar ose ndjekur penalisht me sukses krimin, p.sh. duke përdorur provat në një gjykim publik (përfshirë zbulimin e detyrueshëm).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smtClean="0"/>
          </a:p>
        </p:txBody>
      </p:sp>
    </p:spTree>
    <p:extLst>
      <p:ext uri="{BB962C8B-B14F-4D97-AF65-F5344CB8AC3E}">
        <p14:creationId xmlns:p14="http://schemas.microsoft.com/office/powerpoint/2010/main" xmlns="" val="20434587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paraqet tekstin e Nenit 28 të Konventës së Budapestit me një element të theksuar me të kuqe “</a:t>
            </a:r>
            <a:r>
              <a:rPr lang="sq-AL" sz="1000" b="0">
                <a:solidFill>
                  <a:srgbClr val="FF0000"/>
                </a:solidFill>
              </a:rPr>
              <a:t>kusht… nuk përdoret për... përveç atyre të përmendura në kërkesë”</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Pala që merr kërkesën, kur i përgjigjet një kërkese për ndihmë të ndërsjellë, mund të vendosë dy lloje kushtesh. Kushti i dytë, i theksuar në këtë slajd, lejon palën e që merr kërkesën të kërkojë që informacioni ose materiali i siguruar të mos përdoren për hetime ose procedura të ndryshme nga ato të cekura në kërkesë. Në mënyrë që ky kusht të zbatohet, ai duhet të referohet shprehimisht nga Pala që merr kërkesën, përndryshe, nuk ka asnjë kufizim të tillë në përdorimin nga Pala kërkuese. Në rastet në të cilat ai referohet, ky kusht do të sigurojë që informacioni dhe materiali mund të përdoren vetëm për qëllimet e parapara në kërkesë, duke përjashtuar kështu përdorimin e materialit për qëllime të tjera pa miratimin e Palës që merr kërkesën.</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smtClean="0"/>
          </a:p>
        </p:txBody>
      </p:sp>
    </p:spTree>
    <p:extLst>
      <p:ext uri="{BB962C8B-B14F-4D97-AF65-F5344CB8AC3E}">
        <p14:creationId xmlns:p14="http://schemas.microsoft.com/office/powerpoint/2010/main" xmlns="" val="6552663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q-AL" b="0"/>
              <a:t>Në anën e majtë, ky slajd paraqet tekstin e Nenit 28 të Konventës së Budapestit me një element të theksuar me të kuqe “</a:t>
            </a:r>
            <a:r>
              <a:rPr lang="sq-AL" b="0">
                <a:solidFill>
                  <a:srgbClr val="FF0000"/>
                </a:solidFill>
              </a:rPr>
              <a:t>nuk mund të pajtohet me një kusht... informon menjëherë… pranon kushtin... e detyruar lidhur me to”</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Nëse pala, së cilës i përcillet informacioni, nuk mund të përmbushë kushtin e vendosur, kërkohet që të njoftojë palën që ofron, e cila më pas ka mundësi të mos sigurojë informacionin. Nëse pala që merr kërkesën pajtohet me kushtin, ajo duhet ta respektojë atë.</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smtClean="0"/>
          </a:p>
        </p:txBody>
      </p:sp>
    </p:spTree>
    <p:extLst>
      <p:ext uri="{BB962C8B-B14F-4D97-AF65-F5344CB8AC3E}">
        <p14:creationId xmlns:p14="http://schemas.microsoft.com/office/powerpoint/2010/main" xmlns="" val="2032147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q-AL" b="0"/>
              <a:t>Në anën e majtë, ky slajd paraqet tekstin e Nenit 28 të Konventës së Budapestit me një element të theksuar me të kuqe “</a:t>
            </a:r>
            <a:r>
              <a:rPr lang="sq-AL" sz="1000" b="0">
                <a:solidFill>
                  <a:srgbClr val="FF0000"/>
                </a:solidFill>
              </a:rPr>
              <a:t>kërkon... shpjegojë... përdorimin që do t’i bëhet”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Palës kërkuese mund t'i kërkohet të shpjegojë përdorimin e bërë të informacionit ose materialit që ka marrë nën kushte, në mënyrë që pala që merr kërkesën të mund të konstatojë nëse është përmbushur një kusht i tillë. Është arritur pajtimi që pala që merr kërkesën nuk mund të kërkojë një llogari tepër të rëndë, p.sh., për çdo herë që materiali ose informacioni i ofruar është qasur.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smtClean="0"/>
          </a:p>
        </p:txBody>
      </p:sp>
    </p:spTree>
    <p:extLst>
      <p:ext uri="{BB962C8B-B14F-4D97-AF65-F5344CB8AC3E}">
        <p14:creationId xmlns:p14="http://schemas.microsoft.com/office/powerpoint/2010/main" xmlns="" val="19769690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Përgjigjja e duhur është: </a:t>
            </a:r>
            <a:r>
              <a:rPr lang="sq-AL" b="1"/>
              <a:t>E pasaktë.</a:t>
            </a:r>
            <a:r>
              <a:rPr lang="sq-AL"/>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Konventa e Budapestit respekton dispozitat procedurale dhe të konfidencialitetit në marrëveshjet ekzistuese. Neni 27 i Konventës së Budapestit parasheh procedurë që do të zbatohet vetëm në mungesë të marrëveshjeve ekzistuese, ndërsa neni 28 i Konventës së Budapestit parasheh kërkesa të konfidencialitetit që do të zbatohen vetëm në mungesë të marrëveshjeve ekzistuese.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smtClean="0"/>
          </a:p>
        </p:txBody>
      </p:sp>
    </p:spTree>
    <p:extLst>
      <p:ext uri="{BB962C8B-B14F-4D97-AF65-F5344CB8AC3E}">
        <p14:creationId xmlns:p14="http://schemas.microsoft.com/office/powerpoint/2010/main" xmlns="" val="16930571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Përgjigjja e duhur është: </a:t>
            </a:r>
            <a:r>
              <a:rPr lang="sq-AL" b="1"/>
              <a:t>E pasaktë.</a:t>
            </a:r>
            <a:r>
              <a:rPr lang="sq-AL"/>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Konventa e Budapestit respekton dispozitat procedurale dhe të konfidencialitetit në marrëveshjet ekzistuese. Neni 27 i Konventës së Budapestit parasheh procedurë që do të zbatohet vetëm në mungesë të marrëveshjeve ekzistuese, ndërsa neni 28 i Konventës së Budapestit parasheh kërkesa të konfidencialitetit që do të zbatohen vetëm në mungesë të marrëveshjeve ekzistuese.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smtClean="0"/>
          </a:p>
        </p:txBody>
      </p:sp>
    </p:spTree>
    <p:extLst>
      <p:ext uri="{BB962C8B-B14F-4D97-AF65-F5344CB8AC3E}">
        <p14:creationId xmlns:p14="http://schemas.microsoft.com/office/powerpoint/2010/main" xmlns="" val="4004262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Pjesa e dytë do të shqyrtojë dispozitat e veçanta të Konventës së Budapestit që lidhen me bashkëpunimin ndërkombëtar dhe ndihmën e ndërsjellë.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smtClean="0"/>
          </a:p>
        </p:txBody>
      </p:sp>
    </p:spTree>
    <p:extLst>
      <p:ext uri="{BB962C8B-B14F-4D97-AF65-F5344CB8AC3E}">
        <p14:creationId xmlns:p14="http://schemas.microsoft.com/office/powerpoint/2010/main" xmlns="" val="36385208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Ky slajd përmbledh disa tipare kryesore të nenit 29 të Konventës së Budapestit - e cila ka të bëjë me Ruajtjen e Shpejtë të të Dhënave të Ruajtura Kompjuterike në një juridiksion tjetër. </a:t>
            </a:r>
            <a:r>
              <a:rPr lang="sq-AL" sz="1200">
                <a:ea typeface="+mn-ea"/>
                <a:cs typeface="Arial" panose="020B0604020202020204" pitchFamily="34" charset="0"/>
              </a:rPr>
              <a:t>Është ekuivalenti ndërkombëtar i kompetencës së brendshme sipas Nenit 16 të Konventës së Budapestit.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smtClean="0"/>
          </a:p>
        </p:txBody>
      </p:sp>
    </p:spTree>
    <p:extLst>
      <p:ext uri="{BB962C8B-B14F-4D97-AF65-F5344CB8AC3E}">
        <p14:creationId xmlns:p14="http://schemas.microsoft.com/office/powerpoint/2010/main" xmlns="" val="1921240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Nenit 23 të Konventës së Budapestit me një element të theksuar me të kuqe “instrumentet përkatëse ndërkombëtare... Marrëveshjet pajtuar mbi bazën e legjislacionit uniform ose të ndërsjellë…. ligjet e brendshme”.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Konventa e Budapestit njeh instrumente të tjera ndërkombëtarë dhe dypalëshe, si dhe ligjet e brendshme që lidhen dhe mundësojnë bashkëpunimin ndërkombëtar. Kërkon përdorimin e këtyre instrumenteve dhe ligjeve të brendshme për bashkëpunimin ndërkombëtar në çështjet penale.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smtClean="0"/>
          </a:p>
        </p:txBody>
      </p:sp>
    </p:spTree>
    <p:extLst>
      <p:ext uri="{BB962C8B-B14F-4D97-AF65-F5344CB8AC3E}">
        <p14:creationId xmlns:p14="http://schemas.microsoft.com/office/powerpoint/2010/main" xmlns="" val="24985558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q-AL" b="0"/>
              <a:t>Në anën e majtë, ky slajd paraqet tekstin e Nenit 29 të Konventës së Budapestit me një element të theksuar me të kuqe “</a:t>
            </a:r>
            <a:r>
              <a:rPr lang="sq-AL" sz="1000" b="0">
                <a:solidFill>
                  <a:srgbClr val="FF0000"/>
                </a:solidFill>
              </a:rPr>
              <a:t>në lidhje me të cilat pala kërkuese synon të paraqesë një kërkesë për ndihmë të ndërsjellë”</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Kompetenca për të kërkuar ruajtjen është një masë e përkohshme që ka për qëllim të mundësojë ruajtjen e shpejtë të provave të paqëndrueshme elektronike ndërsa pala kërkuese bën një kërkesë për zbulimin e të dhënave përmes kanaleve më të ngadalta të ndihmës së ndërsjellë. Kështu, Konventa e Budapestit kërkon qëllimin e palës kërkuese për të paraqitur një kërkesë për ndihmë të ndërsjellë për zbulimin e të dhënave (në përputhje me nenin 31) në mënyrë që të kërkojë ruajtjen në lidhje me ato të dhëna.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smtClean="0"/>
          </a:p>
        </p:txBody>
      </p:sp>
    </p:spTree>
    <p:extLst>
      <p:ext uri="{BB962C8B-B14F-4D97-AF65-F5344CB8AC3E}">
        <p14:creationId xmlns:p14="http://schemas.microsoft.com/office/powerpoint/2010/main" xmlns="" val="3322466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paraqet tekstin e Nenit 29 të Konventës së Budapestit me një element të theksuar me të kuqe “</a:t>
            </a:r>
            <a:r>
              <a:rPr lang="sq-AL" b="0">
                <a:solidFill>
                  <a:srgbClr val="FF0000"/>
                </a:solidFill>
              </a:rPr>
              <a:t>specifikoni… autoritetin... veprën… faktet… të dhënat e ruajtura kompjuterike... informacionin në dispozicion që identifikon ruajtësin e të dhënave… vendndodhjen… domosdoshmërinë… synon të paraqesë një kërkesë për ndihmë të ndërsjellë”</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Ky slajd përshkruan përmbajtjen e një kërkese për ruajtje. Kjo përfshin informacionin minimal që kërkohet të dorëzohet. Këto janë renditur në slajd.</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smtClean="0"/>
          </a:p>
        </p:txBody>
      </p:sp>
    </p:spTree>
    <p:extLst>
      <p:ext uri="{BB962C8B-B14F-4D97-AF65-F5344CB8AC3E}">
        <p14:creationId xmlns:p14="http://schemas.microsoft.com/office/powerpoint/2010/main" xmlns="" val="7754743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tregon tekstin e Nenit 29 të Konventës së Budapestit me një element të theksuar me të kuqe “</a:t>
            </a:r>
            <a:r>
              <a:rPr lang="sq-AL" b="0">
                <a:solidFill>
                  <a:srgbClr val="FF0000"/>
                </a:solidFill>
              </a:rPr>
              <a:t>të gjitha masat e duhura për të ruajtur në mënyrë të shpejtë të dhënat e specifikuara</a:t>
            </a:r>
            <a:r>
              <a:rPr lang="sq-AL" b="0"/>
              <a:t> në pajtim me ligjin vendor.</a:t>
            </a:r>
            <a:r>
              <a:rPr lang="sq-AL" sz="1000" b="0"/>
              <a:t> </a:t>
            </a:r>
            <a:r>
              <a:rPr lang="sq-AL" b="0"/>
              <a:t>Për qëllimet e përgjigjes së një kërkese,</a:t>
            </a:r>
            <a:r>
              <a:rPr lang="sq-AL" sz="1000" b="0"/>
              <a:t> </a:t>
            </a:r>
            <a:r>
              <a:rPr lang="sq-AL" sz="1000" b="0">
                <a:solidFill>
                  <a:srgbClr val="FF0000"/>
                </a:solidFill>
              </a:rPr>
              <a:t>kriminaliteti i dyfishtë nuk kërkohet”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Ky slajd përcakton rregullin e përgjithshëm të Konventës së Budapestit që ndryshe nga dispozitat e tjera të ndihmës së ndërsjellë në Konventën e Budapestit, kriminaliteti i dyfishtë nuk duhet të kërkohet si parakusht për sigurimin e ruajtjes. Kjo sepse kompetenca e ruajtjes nuk përfshin zbulimin e të dhënave dhe kështu nuk është kompetencë ndërhyrëse. Shpesh duhet kohë për të përcaktuar përfundimisht nëse ekziston kriminaliteti i dyfishtë - gjë që paraqet rrezik që provat që kërkohen të ruhen të fshihen para se të ruhen.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smtClean="0"/>
          </a:p>
        </p:txBody>
      </p:sp>
    </p:spTree>
    <p:extLst>
      <p:ext uri="{BB962C8B-B14F-4D97-AF65-F5344CB8AC3E}">
        <p14:creationId xmlns:p14="http://schemas.microsoft.com/office/powerpoint/2010/main" xmlns="" val="26839389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tregon tekstin e Nenit 29 të Konventës së Budapestit me një element të theksuar me të kuqe “</a:t>
            </a:r>
            <a:r>
              <a:rPr lang="sq-AL" b="0">
                <a:solidFill>
                  <a:srgbClr val="FF0000"/>
                </a:solidFill>
              </a:rPr>
              <a:t>të gjitha masat e duhura për të ruajtur në mënyrë të shpejtë të dhënat e specifikuara</a:t>
            </a:r>
            <a:r>
              <a:rPr lang="sq-AL" b="0"/>
              <a:t> në pajtim me ligjin vendor.</a:t>
            </a:r>
            <a:r>
              <a:rPr lang="sq-AL" sz="1000" b="0"/>
              <a:t> </a:t>
            </a:r>
            <a:r>
              <a:rPr lang="sq-AL" b="0"/>
              <a:t>Për qëllimet e përgjigjes së një kërkese,</a:t>
            </a:r>
            <a:r>
              <a:rPr lang="sq-AL" sz="1000" b="0"/>
              <a:t> </a:t>
            </a:r>
            <a:r>
              <a:rPr lang="sq-AL" sz="1000" b="0">
                <a:solidFill>
                  <a:srgbClr val="FF0000"/>
                </a:solidFill>
              </a:rPr>
              <a:t>kriminaliteti i dyfishtë nuk kërkohet”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Megjithëse kriminaliteti i dyfishtë nuk duhet të kërkohet si parakusht për sigurimin e ruajtjes, një palë mund të refuzojë kërkesën për ruajtje në rastet kur (i) kërkon kriminalitet të dyfishtë si kusht për ndihmë të ndërsjellë në lidhje me kërkimin ose qasjen e ngjashme, sekuestrimin ose sigurimin e ngjashëm, ose zbulimin e të dhënave, dhe (ii) nëse ka arsye për të besuar se kushti i kriminalitetit të dyfishtë nuk mund të përmbushet në kohën e zbulimit. Ky është një përjashtim i kufizuar nga rregulli i përgjithshëm që ruajtja e shpejtë nuk duhet të mohohet për mungesë të kriminalitetit të dyfishtë.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smtClean="0"/>
          </a:p>
        </p:txBody>
      </p:sp>
    </p:spTree>
    <p:extLst>
      <p:ext uri="{BB962C8B-B14F-4D97-AF65-F5344CB8AC3E}">
        <p14:creationId xmlns:p14="http://schemas.microsoft.com/office/powerpoint/2010/main" xmlns="" val="28119412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paraqet tekstin e Nenit 29 të Konventës së Budapestit me një element të theksuar me të kuqe “</a:t>
            </a:r>
            <a:r>
              <a:rPr lang="sq-AL" sz="1000" b="0">
                <a:solidFill>
                  <a:srgbClr val="FF0000"/>
                </a:solidFill>
              </a:rPr>
              <a:t>refuzojnë... vepër politike… paragjykuar, sigurinë, rendin publik... interesat thelbësore të publikut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Ky slajd rendit arsyet e kufizuara në bazë të të cilave mund të refuzohet ruajtja e shpejtë.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smtClean="0"/>
          </a:p>
        </p:txBody>
      </p:sp>
    </p:spTree>
    <p:extLst>
      <p:ext uri="{BB962C8B-B14F-4D97-AF65-F5344CB8AC3E}">
        <p14:creationId xmlns:p14="http://schemas.microsoft.com/office/powerpoint/2010/main" xmlns="" val="17079237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tregon një pjesë të tekstit të nenit 29 të Konventës së Budapestit me një element të theksuar me të kuqe “</a:t>
            </a:r>
            <a:r>
              <a:rPr lang="sq-AL" sz="1200" b="0">
                <a:solidFill>
                  <a:srgbClr val="FF0000"/>
                </a:solidFill>
              </a:rPr>
              <a:t>nuk siguron disponueshmërinë e </a:t>
            </a:r>
            <a:r>
              <a:rPr lang="sq-AL" b="0"/>
              <a:t>të dhënave në të</a:t>
            </a:r>
            <a:r>
              <a:rPr lang="sq-AL" sz="1200" b="0">
                <a:solidFill>
                  <a:srgbClr val="FF0000"/>
                </a:solidFill>
              </a:rPr>
              <a:t> ardhmen ose do të kërcënojë konfidencialitetin </a:t>
            </a:r>
            <a:r>
              <a:rPr lang="sq-AL" b="0"/>
              <a:t>ose përndryshe do të</a:t>
            </a:r>
            <a:r>
              <a:rPr lang="sq-AL" sz="1200" b="0">
                <a:solidFill>
                  <a:srgbClr val="FF0000"/>
                </a:solidFill>
              </a:rPr>
              <a:t> paragjykojë hetimin e Palës kërkuese, </a:t>
            </a:r>
            <a:r>
              <a:rPr lang="sq-AL" b="0"/>
              <a:t>ajo do të</a:t>
            </a:r>
            <a:r>
              <a:rPr lang="sq-AL" sz="1200" b="0">
                <a:solidFill>
                  <a:srgbClr val="FF0000"/>
                </a:solidFill>
              </a:rPr>
              <a:t> informojë menjëherë</a:t>
            </a:r>
            <a:r>
              <a:rPr lang="sq-AL" sz="1000" b="0">
                <a:solidFill>
                  <a:srgbClr val="FF0000"/>
                </a:solidFill>
              </a:rPr>
              <a: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Nëse pala që merr kërkesën e kupton që ruajtësi i të dhënave ka të ngjarë të marrë masa që do të kërcënojnë konfidencialitetin, ose përndryshe paragjykojnë, hetimin e Palës kërkuese (për shembull, kur të dhënat që do të ruhen mbahen nga një ofrues shërbimi i kontrolluar nga një grup kriminal, ose nga vetë shënjestra e hetimit). Në situata të tilla, pala kërkuese duhet të njoftohet menjëherë, në mënyrë që të vlerësojë nëse do të ndërmarrë rrezikun e paraqitur duke kryer kërkesën për ruajtje, ose të kërkojë një formë më ndërhyrëse por më të sigurt të ndihmës së ndërsjellë, siç është paraqitja e të dhënave ose kërkimi dhe sekuestrimi.</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smtClean="0"/>
          </a:p>
        </p:txBody>
      </p:sp>
    </p:spTree>
    <p:extLst>
      <p:ext uri="{BB962C8B-B14F-4D97-AF65-F5344CB8AC3E}">
        <p14:creationId xmlns:p14="http://schemas.microsoft.com/office/powerpoint/2010/main" xmlns="" val="23315900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tregon një pjesë të tekstit të nenit 29 të Konventës së Budapestit me një element të theksuar me të kuqe “një</a:t>
            </a:r>
            <a:r>
              <a:rPr lang="sq-AL" b="0">
                <a:solidFill>
                  <a:srgbClr val="FF0000"/>
                </a:solidFill>
              </a:rPr>
              <a:t> periudhë jo më pak se gjashtëdhjetë ditë… të dhënat do të vazhdojnë të ruhen në pritje të vendimit për atë kërkesë</a:t>
            </a:r>
            <a:r>
              <a:rPr lang="sq-AL" b="0"/>
              <a:t>.</a:t>
            </a:r>
            <a:r>
              <a:rPr lang="sq-AL" sz="1000" b="0">
                <a:solidFill>
                  <a:srgbClr val="FF0000"/>
                </a:solidFill>
              </a:rPr>
              <a:t>” </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Qëllimi i kompetencës së ruajtjes së shpejtë është t'i japë palës kërkuese kohë të mjaftueshme për të bërë një kërkesë për zbulimin e të dhënave. Periudha minimale e ruajtjes është caktuar si 60 ditë, e cila do të siguronte kohë të mjaftueshme për një kërkesë për kontroll ose qasje të ngjashme, sekuestrim ose sigurim të ngjashëm ose zbulimin e të dhënave që do të bëhet. Sapo të bëhet një kërkesë e tillë, të dhënat duhet të ruhen derisa të merret përfundimisht një vendim mbi kërkesën.  Kjo do të sigurojë që të dhënat janë ruajtur në mënyrë adekuate dhe do të jenë në dispozicion për zbulim nëse pala që merr kërkesën e pranon kërkesën.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smtClean="0"/>
          </a:p>
        </p:txBody>
      </p:sp>
    </p:spTree>
    <p:extLst>
      <p:ext uri="{BB962C8B-B14F-4D97-AF65-F5344CB8AC3E}">
        <p14:creationId xmlns:p14="http://schemas.microsoft.com/office/powerpoint/2010/main" xmlns="" val="41779071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Ky slajd përmbledh disa tipare kryesore të nenit 30 të Konventës së Budapestit - e cila ka të bëjë me zbulimin e të dhënave të trafikut në një juridiksion tjetër. </a:t>
            </a:r>
            <a:r>
              <a:rPr lang="sq-AL" sz="1200">
                <a:ea typeface="+mn-ea"/>
                <a:cs typeface="Arial" panose="020B0604020202020204" pitchFamily="34" charset="0"/>
              </a:rPr>
              <a:t>Është ekuivalenti ndërkombëtar i kompetencës së brendshme sipas Nenit 17 të Konventës së Budapestit.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smtClean="0"/>
          </a:p>
        </p:txBody>
      </p:sp>
    </p:spTree>
    <p:extLst>
      <p:ext uri="{BB962C8B-B14F-4D97-AF65-F5344CB8AC3E}">
        <p14:creationId xmlns:p14="http://schemas.microsoft.com/office/powerpoint/2010/main" xmlns="" val="16706268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tregon tekstin e Nenit 30 të Konventës së Budapestit me një element të theksuar me të kuqe “</a:t>
            </a:r>
            <a:r>
              <a:rPr lang="sq-AL" sz="1200" b="0"/>
              <a:t>…</a:t>
            </a:r>
            <a:r>
              <a:rPr lang="sq-AL" sz="1200" b="0">
                <a:solidFill>
                  <a:srgbClr val="FF0000"/>
                </a:solidFill>
              </a:rPr>
              <a:t>rrjedha e ekzekutimit të një kërkese të bërë në përputhje me nenin 29... Pala që merr kërkesën zbulon... ofruesi i shërbimit në një shtet tjetër është përfshirë...  Pala që merr kërkesën do të zbulojë me shpejtësi</a:t>
            </a:r>
            <a:r>
              <a:rPr lang="sq-AL" sz="1000" b="0">
                <a:solidFill>
                  <a:srgbClr val="FF0000"/>
                </a:solidFill>
              </a:rPr>
              <a:t>”</a:t>
            </a:r>
            <a:r>
              <a:rPr lang="sq-AL" b="0"/>
              <a:t>.</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Ndryshe nga shumica e dispozitave të tjera të ndihmës së ndërsjellë të Konventës së Budapestit, neni 30 nuk kërkon që një palë t'i bëjë një kërkesë një pale tjetër. Përkundrazi, kjo imponon një detyrim ndaj një pale që ekzekuton një kërkesë për ruajtje në përputhje me nenin 29 që të zbulojë automatikisht dhe pa një kërkesë me shpejtësi të dhënat e trafikut tek një palë tjetër nëse zbulon se një ofrues shërbimi në një juridiksion tjetër ishte i përfshirë në transmetimin e komunikimit. Kjo i mundëson palës që ka kërkuar ruajtjen të kërkojë me shpejtësi ruajtjen e të dhënave të mbajtura nga ofruesit e shërbimeve në juridiksione të tjera. Kjo është një kompetencë e rëndësishme që ndihmon të sigurohet që gjurma e plotë e provave në lidhje me një komunikim me interes mund të identifikohet dhe ruhet.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smtClean="0"/>
          </a:p>
        </p:txBody>
      </p:sp>
    </p:spTree>
    <p:extLst>
      <p:ext uri="{BB962C8B-B14F-4D97-AF65-F5344CB8AC3E}">
        <p14:creationId xmlns:p14="http://schemas.microsoft.com/office/powerpoint/2010/main" xmlns="" val="39239588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sz="1000" b="0"/>
              <a:t>Në anën e majtë, ky slajd tregon tekstin e Nenit 30 të Konventës së Budapestit me një element të theksuar</a:t>
            </a:r>
            <a:r>
              <a:rPr lang="sq-AL" b="0"/>
              <a:t> me të kuqe “</a:t>
            </a:r>
            <a:r>
              <a:rPr lang="sq-AL" sz="1200" b="0">
                <a:solidFill>
                  <a:srgbClr val="FF0000"/>
                </a:solidFill>
              </a:rPr>
              <a:t>të mjaftueshme… të dhëna trafiku… identifikojnë... ofruesit e shërbimeve... rrugët</a:t>
            </a:r>
            <a:r>
              <a:rPr lang="sq-AL" sz="1000" b="0">
                <a:solidFill>
                  <a:srgbClr val="FF0000"/>
                </a:solidFill>
              </a:rPr>
              <a:t>”</a:t>
            </a:r>
            <a:r>
              <a:rPr lang="sq-AL" b="0"/>
              <a:t>.</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Pala që zbulon përfshirjen e një ofruesi të shërbimit në një juridiksion tjetër në transmetimin e një komunikimi kërkohet të zbulojë të dhëna të mjaftueshme të trafikut që do të mundësonin identifikimin e: </a:t>
            </a:r>
          </a:p>
          <a:p>
            <a:pPr marL="800100" lvl="1" indent="-342900" algn="just">
              <a:buFont typeface="Wingdings" panose="05000000000000000000" pitchFamily="2" charset="2"/>
              <a:buChar char="Ø"/>
              <a:defRPr/>
            </a:pPr>
            <a:r>
              <a:rPr lang="sq-AL" sz="1200"/>
              <a:t>Ofruesit e shërbimit në juridiksionin tjetër të përfshirë në transmetimin e komunikimit</a:t>
            </a:r>
          </a:p>
          <a:p>
            <a:pPr marL="800100" lvl="1" indent="-342900" algn="just">
              <a:buFont typeface="Wingdings" panose="05000000000000000000" pitchFamily="2" charset="2"/>
              <a:buChar char="Ø"/>
              <a:defRPr/>
            </a:pPr>
            <a:r>
              <a:rPr lang="sq-AL" sz="1200"/>
              <a:t>Rrugën përmes së cilës është transmetuar komunikimi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smtClean="0"/>
          </a:p>
        </p:txBody>
      </p:sp>
    </p:spTree>
    <p:extLst>
      <p:ext uri="{BB962C8B-B14F-4D97-AF65-F5344CB8AC3E}">
        <p14:creationId xmlns:p14="http://schemas.microsoft.com/office/powerpoint/2010/main" xmlns="" val="614891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Nenit 23 të Konventës së Budapestit me një element të theksuar (“në masën më të gjerë të mundshme... Veprat që lidhen me sistemet kompjuterike dhe të dhënat... Mbledhjen e provave në formë elektronike të një vepre penale.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Megjithëse Konventa e Budapestit kryesisht mendohet si konventë e krimit kibernetik që mundëson bashkëpunimin ndërkombëtar në lidhje me krimin kibernetik, fushëveprimi i saj është në të vërtetë shumë më i gjerë. Elementet e theksuara tregojnë se Konventa e Budapestit mundëson dhe mandaton bashkëpunimin ndërkombëtar për të dyja:</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sq-AL"/>
              <a:t>Veprat në lidhje me sistemet kompjuterike dhe të dhënat (krimet kibernetike)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sq-AL"/>
              <a:t>Mbledhja e provave për ndonjë vepër penale (krimet kibernetike dhe jo kibernetike).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Kjo do të thotë se Konventa e Budapestit mundëson bashkëpunim në lidhje me shkëmbimin e provave elektronike, pavarësisht nëse vepra që hetohet është vepër e krimit kibernetik.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smtClean="0"/>
          </a:p>
        </p:txBody>
      </p:sp>
    </p:spTree>
    <p:extLst>
      <p:ext uri="{BB962C8B-B14F-4D97-AF65-F5344CB8AC3E}">
        <p14:creationId xmlns:p14="http://schemas.microsoft.com/office/powerpoint/2010/main" xmlns="" val="6793331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tregon tekstin e Nenit 30 të Konventës së Budapestit me një element të theksuar me të kuqe “</a:t>
            </a:r>
            <a:r>
              <a:rPr lang="sq-AL" sz="1200" b="0">
                <a:solidFill>
                  <a:srgbClr val="FF0000"/>
                </a:solidFill>
              </a:rPr>
              <a:t>mban nëse</a:t>
            </a:r>
            <a:r>
              <a:rPr lang="sq-AL" sz="1200" b="0"/>
              <a:t>: … </a:t>
            </a:r>
            <a:r>
              <a:rPr lang="sq-AL" sz="1200" b="0">
                <a:solidFill>
                  <a:srgbClr val="FF0000"/>
                </a:solidFill>
              </a:rPr>
              <a:t>vepër politike </a:t>
            </a:r>
            <a:r>
              <a:rPr lang="sq-AL" sz="1200" b="0"/>
              <a:t>… </a:t>
            </a:r>
            <a:r>
              <a:rPr lang="sq-AL" sz="1200" b="0">
                <a:solidFill>
                  <a:srgbClr val="FF0000"/>
                </a:solidFill>
              </a:rPr>
              <a:t>sovraniteti</a:t>
            </a:r>
            <a:r>
              <a:rPr lang="sq-AL" sz="1200" b="0"/>
              <a:t>, </a:t>
            </a:r>
            <a:r>
              <a:rPr lang="sq-AL" sz="1200" b="0">
                <a:solidFill>
                  <a:srgbClr val="FF0000"/>
                </a:solidFill>
              </a:rPr>
              <a:t>siguria</a:t>
            </a:r>
            <a:r>
              <a:rPr lang="sq-AL" sz="1200" b="0"/>
              <a:t>, </a:t>
            </a:r>
            <a:r>
              <a:rPr lang="sq-AL" sz="1200" b="0">
                <a:solidFill>
                  <a:srgbClr val="FF0000"/>
                </a:solidFill>
              </a:rPr>
              <a:t>rendi publik </a:t>
            </a:r>
            <a:r>
              <a:rPr lang="sq-AL" sz="1200" b="0"/>
              <a:t>… </a:t>
            </a:r>
            <a:r>
              <a:rPr lang="sq-AL" sz="1200" b="0">
                <a:solidFill>
                  <a:srgbClr val="FF0000"/>
                </a:solidFill>
              </a:rPr>
              <a:t> interesa thelbësore</a:t>
            </a:r>
            <a:r>
              <a:rPr lang="sq-AL" sz="1200" b="0"/>
              <a:t>.</a:t>
            </a:r>
            <a:r>
              <a:rPr lang="sq-AL" sz="1000" b="0">
                <a:solidFill>
                  <a:srgbClr val="FF0000"/>
                </a:solidFill>
              </a:rPr>
              <a:t>” </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Ky slajd rendit rrethanat e kufizuara në të cilat një palë mund të mbajë të dhëna që është e detyruar t'i zbulojë sipas Nenit 30.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smtClean="0"/>
          </a:p>
        </p:txBody>
      </p:sp>
    </p:spTree>
    <p:extLst>
      <p:ext uri="{BB962C8B-B14F-4D97-AF65-F5344CB8AC3E}">
        <p14:creationId xmlns:p14="http://schemas.microsoft.com/office/powerpoint/2010/main" xmlns="" val="19445866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Përgjigjja e duhur është: </a:t>
            </a:r>
            <a:r>
              <a:rPr lang="sq-AL" b="1"/>
              <a:t>Saktë.</a:t>
            </a:r>
            <a:r>
              <a:rPr lang="sq-AL"/>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Neni 30 kërkon që palët të zbulojnë të dhënat e trafikut të mbledhura nga një palë tjetër në përputhje me një kërkesë për ruajtjen e të dhënave që identifikon ofruesit e shërbimeve jashtë juridiksionit të saj automatikisht pa një kërkesë nga pala tjetër.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53</a:t>
            </a:fld>
            <a:endParaRPr lang="en-US" smtClean="0"/>
          </a:p>
        </p:txBody>
      </p:sp>
    </p:spTree>
    <p:extLst>
      <p:ext uri="{BB962C8B-B14F-4D97-AF65-F5344CB8AC3E}">
        <p14:creationId xmlns:p14="http://schemas.microsoft.com/office/powerpoint/2010/main" xmlns="" val="32763562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Ky slajd përmbledh disa karakteristika kryesore të nenit 31 të Konventës së Budapestit - e cila ka të bëjë me ndihmën e ndërsjellë në lidhje me kërkimin ose qasjen e ngjashme, sekuestrimin ose sigurimin dhe zbulimin e të dhënave në mënyrë të ngjashme me anë të një sistemi kompjuterik të ruajtur në një juridiksion tjetër.</a:t>
            </a:r>
            <a:r>
              <a:rPr lang="sq-AL" sz="1200">
                <a:ea typeface="+mn-ea"/>
                <a:cs typeface="Arial" panose="020B0604020202020204" pitchFamily="34" charset="0"/>
              </a:rPr>
              <a:t> Është ekuivalenti ndërkombëtar i kompetencës së brendshme sipas Nenit 19 të Konventës së Budapestit.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smtClean="0"/>
          </a:p>
        </p:txBody>
      </p:sp>
    </p:spTree>
    <p:extLst>
      <p:ext uri="{BB962C8B-B14F-4D97-AF65-F5344CB8AC3E}">
        <p14:creationId xmlns:p14="http://schemas.microsoft.com/office/powerpoint/2010/main" xmlns="" val="31307953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q-AL" b="0"/>
              <a:t>Në anën e majtë, ky slajd tregon tekstin e nenit 31 të Konventës së Budapestit me një element të theksuar me të kuqe “</a:t>
            </a:r>
            <a:r>
              <a:rPr lang="sq-AL" sz="1200" b="0">
                <a:solidFill>
                  <a:srgbClr val="FF0000"/>
                </a:solidFill>
              </a:rPr>
              <a:t>kontrolli ose qasja në mënyrë të ngjashme, sekuestrimi ose sigurimi… zbulimi i të dhënave… përfshirë të dhënat që janë ruajtur në përputhje me nenin 29</a:t>
            </a:r>
            <a:r>
              <a:rPr lang="sq-AL" sz="1000" b="0">
                <a:solidFill>
                  <a:srgbClr val="FF0000"/>
                </a:solidFill>
              </a:rPr>
              <a:t>”</a:t>
            </a:r>
            <a:r>
              <a:rPr lang="sq-AL" b="0"/>
              <a:t>.</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pPr marL="0" indent="0" algn="just">
              <a:buFont typeface="Wingdings" panose="05000000000000000000" pitchFamily="2" charset="2"/>
              <a:buNone/>
              <a:defRPr/>
            </a:pPr>
            <a:r>
              <a:rPr lang="sq-AL" sz="1200">
                <a:ea typeface="+mn-ea"/>
                <a:cs typeface="Arial" panose="020B0604020202020204" pitchFamily="34" charset="0"/>
              </a:rPr>
              <a:t>Neni 30 u mundëson Palëve të dërgojnë kërkesa për kontroll ose qasje të ngjashme, sekuestrimin ose sigurimin dhe zbulimin e të dhënave kompjuterike në mënyrë të ngjashme që janë ruajtur në një sistem kompjuterik të vendosur në një territor të një pale tjetër, përfshirë të dhënat e ruajtura në përputhje me nenin 29 të Konventës së Budapestit. Është ekuivalenti ndërkombëtar i kompetencës së brendshme sipas Nenit 19 të Konventës së Budapestit.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smtClean="0"/>
          </a:p>
        </p:txBody>
      </p:sp>
    </p:spTree>
    <p:extLst>
      <p:ext uri="{BB962C8B-B14F-4D97-AF65-F5344CB8AC3E}">
        <p14:creationId xmlns:p14="http://schemas.microsoft.com/office/powerpoint/2010/main" xmlns="" val="11560789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q-AL" b="0"/>
              <a:t>Në anën e majtë, ky slajd tregon tekstin e nenit 31 të Konventës së Budapestit me një element të theksuar me të kuqe “</a:t>
            </a:r>
            <a:r>
              <a:rPr lang="sq-AL" sz="1200" b="0">
                <a:solidFill>
                  <a:srgbClr val="FF0000"/>
                </a:solidFill>
              </a:rPr>
              <a:t>përgjigjen përmes... Instrumentet, marrëveshjet dhe ligjet ndërkombëtare... dispozitat tjera përkatëse të këtij kapitulli</a:t>
            </a:r>
            <a:r>
              <a:rPr lang="sq-AL" sz="1200" b="0"/>
              <a:t>.</a:t>
            </a:r>
            <a:r>
              <a:rPr lang="sq-AL" sz="1000" b="0">
                <a:solidFill>
                  <a:srgbClr val="FF0000"/>
                </a:solidFill>
              </a:rPr>
              <a:t>” </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pPr marL="0" marR="0" lvl="0" indent="0" algn="just" defTabSz="457200" rtl="0" eaLnBrk="0" fontAlgn="base" latinLnBrk="0" hangingPunct="0">
              <a:lnSpc>
                <a:spcPct val="100000"/>
              </a:lnSpc>
              <a:spcBef>
                <a:spcPct val="30000"/>
              </a:spcBef>
              <a:spcAft>
                <a:spcPct val="0"/>
              </a:spcAft>
              <a:buClrTx/>
              <a:buSzTx/>
              <a:buFont typeface="Wingdings" panose="05000000000000000000" pitchFamily="2" charset="2"/>
              <a:buNone/>
              <a:tabLst/>
              <a:defRPr/>
            </a:pPr>
            <a:r>
              <a:rPr lang="sq-AL" sz="1200">
                <a:ea typeface="+mn-ea"/>
                <a:cs typeface="Arial" panose="020B0604020202020204" pitchFamily="34" charset="0"/>
              </a:rPr>
              <a:t>Kushtet për sigurimin e ndihmës së ndërsjellë sipas Nenit 30 do të përcaktohen në traktatet e zbatueshme, marrëveshjet dhe ligjet e brendshme që rregullojnë ndihmën juridike të ndërsjellë - dhe në mungesë të tyre - Nenet 27 dhe 28 të Konventës së Budapestit.</a:t>
            </a:r>
          </a:p>
          <a:p>
            <a:pPr marL="0" indent="0" algn="just">
              <a:buFont typeface="Wingdings" panose="05000000000000000000" pitchFamily="2" charset="2"/>
              <a:buNone/>
              <a:defRPr/>
            </a:pPr>
            <a:endParaRPr lang="en-US" sz="1200" dirty="0">
              <a:ea typeface="+mn-ea"/>
              <a:cs typeface="Arial" panose="020B0604020202020204" pitchFamily="34"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smtClean="0"/>
          </a:p>
        </p:txBody>
      </p:sp>
    </p:spTree>
    <p:extLst>
      <p:ext uri="{BB962C8B-B14F-4D97-AF65-F5344CB8AC3E}">
        <p14:creationId xmlns:p14="http://schemas.microsoft.com/office/powerpoint/2010/main" xmlns="" val="25054005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sq-AL" b="0"/>
              <a:t>Në anën e majtë, ky slajd tregon tekstin e nenit 31 të Konventës së Budapestit me një element të theksuar me të kuqe “</a:t>
            </a:r>
            <a:r>
              <a:rPr lang="sq-AL" sz="1200" b="0">
                <a:solidFill>
                  <a:srgbClr val="FF0000"/>
                </a:solidFill>
              </a:rPr>
              <a:t>baza e përshpejtuar… të dhënat… veçanërisht të prekshme… humbjet… modifikimet… instrumentet,… parashohin bashkëpunimin e përshpejtuar</a:t>
            </a:r>
            <a:r>
              <a:rPr lang="sq-AL" sz="1000" b="0">
                <a:solidFill>
                  <a:srgbClr val="FF0000"/>
                </a:solidFill>
              </a:rPr>
              <a:t>”</a:t>
            </a:r>
            <a:r>
              <a:rPr lang="sq-AL" b="0"/>
              <a:t>.</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pPr marL="0" marR="0" lvl="0" indent="0" algn="just" defTabSz="457200" rtl="0" eaLnBrk="0" fontAlgn="base" latinLnBrk="0" hangingPunct="0">
              <a:lnSpc>
                <a:spcPct val="100000"/>
              </a:lnSpc>
              <a:spcBef>
                <a:spcPct val="30000"/>
              </a:spcBef>
              <a:spcAft>
                <a:spcPct val="0"/>
              </a:spcAft>
              <a:buClrTx/>
              <a:buSzTx/>
              <a:buFont typeface="Wingdings" panose="05000000000000000000" pitchFamily="2" charset="2"/>
              <a:buNone/>
              <a:tabLst/>
              <a:defRPr/>
            </a:pPr>
            <a:r>
              <a:rPr lang="sq-AL" sz="1200">
                <a:ea typeface="+mn-ea"/>
                <a:cs typeface="Arial" panose="020B0604020202020204" pitchFamily="34" charset="0"/>
              </a:rPr>
              <a:t>Sipas nenit 30 një kërkese duhet të përgjigjet mbi një bazë të përshpejtuar kur (1) ka arsye për të besuar se të dhënat përkatëse janë veçanërisht të prekshme nga humbja ose modifikimi, ose (2) përndryshe kur parashikojnë traktate, rregullime ose ligje të tilla.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smtClean="0"/>
          </a:p>
        </p:txBody>
      </p:sp>
    </p:spTree>
    <p:extLst>
      <p:ext uri="{BB962C8B-B14F-4D97-AF65-F5344CB8AC3E}">
        <p14:creationId xmlns:p14="http://schemas.microsoft.com/office/powerpoint/2010/main" xmlns="" val="23693021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Ky slajd përmbledh disa karakteristika kryesore të nenit 32 të Konventës së Budapestit - që kanë të bëjnë me qasjen ndërkufitare të të dhënave kompjuterike aty ku janë në dispozicion në mënyrë publike ose me pëlqim.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a:p>
            <a:endParaRPr lang="x-none"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smtClean="0"/>
          </a:p>
        </p:txBody>
      </p:sp>
    </p:spTree>
    <p:extLst>
      <p:ext uri="{BB962C8B-B14F-4D97-AF65-F5344CB8AC3E}">
        <p14:creationId xmlns:p14="http://schemas.microsoft.com/office/powerpoint/2010/main" xmlns="" val="40096135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Nenit 32 të Konventës së Budapestit me një element të theksuar (“pa autorizimin e palës tjetër”).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baseline="0" dirty="0"/>
          </a:p>
          <a:p>
            <a:r>
              <a:rPr lang="sq-AL"/>
              <a:t>Trajneri duhet të theksojë që ndërsa shumica e dispozitave të bashkëpunimit ndërkombëtar të Konventës së Budapestit kërkojnë autorizimin e një shteti tjetër, neni 32 është i ndryshëm në atë që mund të përdoret për të marrë prova elektronike nga një juridiksion tjetër edhe nëse shteti që ka prova të tilla nuk jep autorizimin e tij.</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smtClean="0"/>
          </a:p>
        </p:txBody>
      </p:sp>
    </p:spTree>
    <p:extLst>
      <p:ext uri="{BB962C8B-B14F-4D97-AF65-F5344CB8AC3E}">
        <p14:creationId xmlns:p14="http://schemas.microsoft.com/office/powerpoint/2010/main" xmlns="" val="32238962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Nenit 32 të Konventës së Budapestit me një element të theksuar (“</a:t>
            </a:r>
            <a:r>
              <a:rPr lang="sq-AL" b="0"/>
              <a:t>publikisht në dispozicion (burim i hapur).... Pavarësisht se ku janë ruajtur të dhënat”)</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baseline="0" dirty="0"/>
          </a:p>
          <a:p>
            <a:r>
              <a:rPr lang="sq-AL"/>
              <a:t>Ky është një nga kushtet që lejon qasjen ndërkufitare në të dhëna pa autorizimin e palës ku janë ruajtur të dhënat - d.m.th. që të dhënat janë të dhëna të disponueshme për publikun (burim i hapur). Slajdet shpjegojnë se nëse një pjesë e një faqe në internet është e mbyllur për publikun e gjerë, atëherë ajo nuk konsiderohet e disponueshme nga publiku për qëllimet e Nenit 32.a. Të dhënat e vendndodhjes gjeografike të të dhënave janë të parëndësishme kur keni qasje në të dhëna të disponueshme për publikun - kështu që është e parëndësishme nëse ato ruhen brenda ose jashtë një pale të Konventës së Budapestit.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60</a:t>
            </a:fld>
            <a:endParaRPr lang="en-US" smtClean="0"/>
          </a:p>
        </p:txBody>
      </p:sp>
    </p:spTree>
    <p:extLst>
      <p:ext uri="{BB962C8B-B14F-4D97-AF65-F5344CB8AC3E}">
        <p14:creationId xmlns:p14="http://schemas.microsoft.com/office/powerpoint/2010/main" xmlns="" val="6192044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Nenit 32 të Konventës së Budapestit me një element të theksuar (“të dhëna të ruajtura kompjuterike të vendosura në një palë tjetër”).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baseline="0" dirty="0"/>
          </a:p>
          <a:p>
            <a:r>
              <a:rPr lang="sq-AL"/>
              <a:t>Ndryshe nga kompetenca për të hyrë në të dhëna të disponueshme për publikun, e cila mund të ushtrohet në lidhje me të dhënat e ruajtura kudo, kompetenca për të hyrë në të dhëna me pëlqim janë të disponueshme vetëm kur të dhënat e kërkuara ndodhen në një palë tjetër të Konventës së Budapestit.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smtClean="0"/>
          </a:p>
        </p:txBody>
      </p:sp>
    </p:spTree>
    <p:extLst>
      <p:ext uri="{BB962C8B-B14F-4D97-AF65-F5344CB8AC3E}">
        <p14:creationId xmlns:p14="http://schemas.microsoft.com/office/powerpoint/2010/main" xmlns="" val="2371658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Përgjigjet e sakta janë: a) Hakimi (c) Falsifikim i lidhur me kompjuterë (d) DDoS (e) Posedimi i pornografisë me fëmijë në USB</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smtClean="0"/>
          </a:p>
        </p:txBody>
      </p:sp>
    </p:spTree>
    <p:extLst>
      <p:ext uri="{BB962C8B-B14F-4D97-AF65-F5344CB8AC3E}">
        <p14:creationId xmlns:p14="http://schemas.microsoft.com/office/powerpoint/2010/main" xmlns="" val="36847286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Nenit 32 të Konventës së Budapestit me një element të theksuar (“pëlqimi i ligjshëm dhe vullnetar”).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baseline="0" dirty="0"/>
          </a:p>
          <a:p>
            <a:r>
              <a:rPr lang="sq-AL"/>
              <a:t>Kompetenca për qasje në të dhënat ndërkufitare të të dhënave mund të ushtrohet në bazë të pëlqimit të ligjshëm dhe vullnetar të marrë nga personi i cili ka autoritetin për zbulimin e të dhënave. Slajdi shpjegon fushën e termit pëlqim të ligjshëm dhe vullnetar dhe se si mund të përdoret për të marrë të dhëna nga ofruesit e shërbimeve të huaja pa kaluar nëpër kanale të ndihmës së ndërsjellë. Është e rëndësishme të theksohet se në shumë juridiksione, marrëveshja për "kushtet e përgjithshme të shërbimit" të ofruesve të shërbimeve mund të mos kualifikohet si pëlqim specifik, i qartë që do të kërkohej për të mundësuar zbulimin e informacionit për qeveritë e huaja.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smtClean="0"/>
          </a:p>
        </p:txBody>
      </p:sp>
    </p:spTree>
    <p:extLst>
      <p:ext uri="{BB962C8B-B14F-4D97-AF65-F5344CB8AC3E}">
        <p14:creationId xmlns:p14="http://schemas.microsoft.com/office/powerpoint/2010/main" xmlns="" val="1295730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Nenit 32 të Konventës së Budapestit me një element të theksuar</a:t>
            </a:r>
            <a:r>
              <a:rPr lang="sq-AL" b="0"/>
              <a:t> (“</a:t>
            </a:r>
            <a:r>
              <a:rPr lang="sq-AL" sz="1200" b="0">
                <a:solidFill>
                  <a:srgbClr val="FF0000"/>
                </a:solidFill>
              </a:rPr>
              <a:t>personi i cili ka autoritetin e ligjshëm për zbulimin e të dhënave</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endParaRPr lang="en-US" dirty="0"/>
          </a:p>
          <a:p>
            <a:r>
              <a:rPr lang="sq-AL"/>
              <a:t>Kush është personi që është "i autorizuar ligjërisht" për të zbuluar të dhëna mund të ndryshojë në varësi të rrethanave, natyrës së personit dhe ligjit në fuqi në fjalë. Për shembull, emaili i një personi mund të ruhet në një vend tjetër nga një ofrues i shërbimit, ose një person mund të ruajë me qëllim të dhëna në një vend tjetër. Këta persona mund të marrin të dhënat dhe, me kusht që të kenë autoritetin e ligjshëm, ata mund t'i zbulojnë vullnetarisht të dhënat zyrtarëve të zbatimit të ligjit ose t'u lejojnë zyrtarëve të tillë të kenë qasje në të dhëna, siç parashihet në nenin 32.</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smtClean="0"/>
          </a:p>
        </p:txBody>
      </p:sp>
    </p:spTree>
    <p:extLst>
      <p:ext uri="{BB962C8B-B14F-4D97-AF65-F5344CB8AC3E}">
        <p14:creationId xmlns:p14="http://schemas.microsoft.com/office/powerpoint/2010/main" xmlns="" val="18704857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Përgjigjet e sakta janë: b) Të dhëna të qasshme nga publiku (c) Çdo e dhënë e ruajtur me pëlqim të ligjshëm ose vullnetar të personit të autorizuar për zbulim.</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Këto kompetenca janë në dispozicion sipas nenit 32 të Konventës së Budapestit.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smtClean="0"/>
          </a:p>
        </p:txBody>
      </p:sp>
    </p:spTree>
    <p:extLst>
      <p:ext uri="{BB962C8B-B14F-4D97-AF65-F5344CB8AC3E}">
        <p14:creationId xmlns:p14="http://schemas.microsoft.com/office/powerpoint/2010/main" xmlns="" val="39332035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Përgjigjet e sakta janë: b) Të dhëna të qasshme nga publiku (c) Çdo e dhënë e ruajtur me pëlqim të ligjshëm ose vullnetar të personit të autorizuar për zbulim.</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Këto kompetenca janë në dispozicion sipas nenit 32 të Konventës së Budapestit.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smtClean="0"/>
          </a:p>
        </p:txBody>
      </p:sp>
    </p:spTree>
    <p:extLst>
      <p:ext uri="{BB962C8B-B14F-4D97-AF65-F5344CB8AC3E}">
        <p14:creationId xmlns:p14="http://schemas.microsoft.com/office/powerpoint/2010/main" xmlns="" val="243044172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Nenit 33 të Konventës së Budapestit me një element të theksuar (“</a:t>
            </a:r>
            <a:r>
              <a:rPr lang="sq-AL" sz="1200" b="0">
                <a:solidFill>
                  <a:srgbClr val="FF0000"/>
                </a:solidFill>
              </a:rPr>
              <a:t>mbledhja në kohë reale e të dhënave të trafikut</a:t>
            </a:r>
            <a:r>
              <a:rPr lang="sq-AL" b="0"/>
              <a:t>”)</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indent="0" algn="just">
              <a:buFont typeface="Wingdings" pitchFamily="2" charset="2"/>
              <a:buNone/>
            </a:pPr>
            <a:endParaRPr lang="en-US" sz="1200" dirty="0"/>
          </a:p>
          <a:p>
            <a:pPr marL="0" indent="0" algn="just">
              <a:buFont typeface="Wingdings" pitchFamily="2" charset="2"/>
              <a:buNone/>
            </a:pPr>
            <a:r>
              <a:rPr lang="sq-AL" sz="1200"/>
              <a:t>Kjo dispozitë fuqizon hetuesit të kenë aftësinë për të marrë të dhëna të trafikut në kohë reale në lidhje me komunikimet që kalojnë përmes një sistemi kompjuterik në palët e tjera. Është ekuivalenti ndërkombëtar i ligjit vendor, kompetencës së brendshme të vendosur në përputhje me nenin 20 të Konventës së Budapestit. Kjo kompetencë është e rëndësishme duke pasur parasysh që komunikimet zakonisht kalojnë përtej kufijve territorialë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smtClean="0"/>
          </a:p>
        </p:txBody>
      </p:sp>
    </p:spTree>
    <p:extLst>
      <p:ext uri="{BB962C8B-B14F-4D97-AF65-F5344CB8AC3E}">
        <p14:creationId xmlns:p14="http://schemas.microsoft.com/office/powerpoint/2010/main" xmlns="" val="401840756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Nenit 33 të Konventës së Budapestit me një element të theksuar (“</a:t>
            </a:r>
            <a:r>
              <a:rPr lang="sq-AL" sz="1200" b="0">
                <a:solidFill>
                  <a:srgbClr val="FF0000"/>
                </a:solidFill>
              </a:rPr>
              <a:t>komunikimet e specifikuara</a:t>
            </a:r>
            <a:r>
              <a:rPr lang="sq-AL" b="0"/>
              <a:t>”)</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indent="0" algn="just">
              <a:buFont typeface="Wingdings" pitchFamily="2" charset="2"/>
              <a:buNone/>
            </a:pPr>
            <a:endParaRPr lang="en-US" sz="1200" dirty="0"/>
          </a:p>
          <a:p>
            <a:pPr marL="0" indent="0" algn="just">
              <a:buFont typeface="Wingdings" pitchFamily="2" charset="2"/>
              <a:buNone/>
            </a:pPr>
            <a:r>
              <a:rPr lang="sq-AL" sz="1200"/>
              <a:t>Siç tregohet nga slajdi, kërkesat për mbledhjen e të dhënave të trafikut të bëra në përputhje me nenin 33 duhet të shoqërohen me komunikime të specifikuara të identifikuara nga shtetet kërkuese. </a:t>
            </a:r>
            <a:r>
              <a:rPr lang="sq-AL"/>
              <a:t>Duke pasur parasysh shqetësimet e privatësisë që lidhen me mbledhjen në kohë reale të të dhënave të trafikut, kërkohet që çdo ushtrim i kompetencave sipas këtij neni të jetë në lidhje me komunikimet e specifikuara dhe mos dhënien e autorizimeve të përgjithshme ose pa kriter të autoriteteve kompetente.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67</a:t>
            </a:fld>
            <a:endParaRPr lang="en-US" smtClean="0"/>
          </a:p>
        </p:txBody>
      </p:sp>
    </p:spTree>
    <p:extLst>
      <p:ext uri="{BB962C8B-B14F-4D97-AF65-F5344CB8AC3E}">
        <p14:creationId xmlns:p14="http://schemas.microsoft.com/office/powerpoint/2010/main" xmlns="" val="37130899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Nenit 33 të Konventës së Budapestit me një element të theksuar (“</a:t>
            </a:r>
            <a:r>
              <a:rPr lang="sq-AL" sz="1200" b="0">
                <a:solidFill>
                  <a:srgbClr val="FF0000"/>
                </a:solidFill>
              </a:rPr>
              <a:t>ndihma... qeverisur... kushtet dhe procedurat... ligji i brendshëm</a:t>
            </a:r>
            <a:r>
              <a:rPr lang="sq-AL" b="0"/>
              <a:t>”)</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indent="0" algn="just">
              <a:buFont typeface="Wingdings" pitchFamily="2" charset="2"/>
              <a:buNone/>
            </a:pPr>
            <a:endParaRPr lang="en-US" sz="1200" dirty="0"/>
          </a:p>
          <a:p>
            <a:pPr marL="0" indent="0" algn="just">
              <a:buFont typeface="Wingdings" pitchFamily="2" charset="2"/>
              <a:buNone/>
            </a:pPr>
            <a:r>
              <a:rPr lang="sq-AL" sz="1200"/>
              <a:t>Dispozita e ndihmës së ndërsjellë sipas nenit 33 do të zbatohet nga pala që merr kërkesën në përputhje me kushtet dhe procedurat e zbatueshme të parapara në ligjet e brendshme të palës që merr kërkesën (d.m.th. ato kompetenca të vendosura në përputhje me nenin 20 të Konventës së Budapestit).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68</a:t>
            </a:fld>
            <a:endParaRPr lang="en-US" smtClean="0"/>
          </a:p>
        </p:txBody>
      </p:sp>
    </p:spTree>
    <p:extLst>
      <p:ext uri="{BB962C8B-B14F-4D97-AF65-F5344CB8AC3E}">
        <p14:creationId xmlns:p14="http://schemas.microsoft.com/office/powerpoint/2010/main" xmlns="" val="30614617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Nenit 33 të Konventës së Budapestit me një element të theksuar</a:t>
            </a:r>
            <a:r>
              <a:rPr lang="sq-AL" b="0"/>
              <a:t> (“</a:t>
            </a:r>
            <a:r>
              <a:rPr lang="sq-AL" sz="1200" b="0">
                <a:solidFill>
                  <a:srgbClr val="FF0000"/>
                </a:solidFill>
              </a:rPr>
              <a:t>së paku... rast i ngjashëm vendor</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indent="0" algn="just">
              <a:buFont typeface="Wingdings" pitchFamily="2" charset="2"/>
              <a:buNone/>
            </a:pPr>
            <a:endParaRPr lang="en-US" sz="1200" dirty="0"/>
          </a:p>
          <a:p>
            <a:pPr marL="0" indent="0" algn="just">
              <a:buFont typeface="Wingdings" pitchFamily="2" charset="2"/>
              <a:buNone/>
            </a:pPr>
            <a:r>
              <a:rPr lang="sq-AL" sz="1200"/>
              <a:t>Palëve u kërkohet të ofrojnë ndihmë të ndërsjellë sipas nenit 33 të paktën për ato vepra penale për të cilat e njëjta kompetencë (ekuivalente me nenin 20 të Konventës së Budapestit) do të ishte në dispozicion në një çështje të brendshme.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smtClean="0"/>
          </a:p>
        </p:txBody>
      </p:sp>
    </p:spTree>
    <p:extLst>
      <p:ext uri="{BB962C8B-B14F-4D97-AF65-F5344CB8AC3E}">
        <p14:creationId xmlns:p14="http://schemas.microsoft.com/office/powerpoint/2010/main" xmlns="" val="8537321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Nenit 34 të Konventës së Budapestit me një element të theksuar (“</a:t>
            </a:r>
            <a:r>
              <a:rPr lang="sq-AL" sz="1200" b="0">
                <a:solidFill>
                  <a:srgbClr val="FF0000"/>
                </a:solidFill>
              </a:rPr>
              <a:t>mbledhja në kohë reale e të dhënave ose regjistrimi i të dhënave të përmbajtjes</a:t>
            </a:r>
            <a:r>
              <a:rPr lang="sq-AL" b="0"/>
              <a:t>”)</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indent="0" algn="just">
              <a:buFont typeface="Wingdings" pitchFamily="2" charset="2"/>
              <a:buNone/>
            </a:pPr>
            <a:endParaRPr lang="en-US" sz="1200" dirty="0"/>
          </a:p>
          <a:p>
            <a:pPr marL="0" indent="0" algn="just">
              <a:buFont typeface="Wingdings" pitchFamily="2" charset="2"/>
              <a:buNone/>
            </a:pPr>
            <a:r>
              <a:rPr lang="sq-AL" sz="1200"/>
              <a:t>Kjo dispozitë fuqizon hetuesit të kenë aftësinë për të marrë të dhëna të përmbajtjes në kohë reale në lidhje me komunikimet që kalojnë përmes një sistemi kompjuterik në palët e tjera. Është ekuivalenti ndërkombëtar i ligjit vendor, kompetencës së brendshme të vendosur në përputhje me nenin 21 të Konventës së Budapestit. Kjo kompetencë është e rëndësishme duke pasur parasysh që komunikimet zakonisht kalojnë përtej kufijve territorialë.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smtClean="0"/>
          </a:p>
        </p:txBody>
      </p:sp>
    </p:spTree>
    <p:extLst>
      <p:ext uri="{BB962C8B-B14F-4D97-AF65-F5344CB8AC3E}">
        <p14:creationId xmlns:p14="http://schemas.microsoft.com/office/powerpoint/2010/main" xmlns="" val="6172566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Nenit 34 të Konventës së Budapestit me një element të theksuar (“</a:t>
            </a:r>
            <a:r>
              <a:rPr lang="sq-AL" sz="1200" b="0">
                <a:solidFill>
                  <a:srgbClr val="FF0000"/>
                </a:solidFill>
              </a:rPr>
              <a:t>komunikimet e specifikuara</a:t>
            </a:r>
            <a:r>
              <a:rPr lang="sq-AL" b="0"/>
              <a:t>”)</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indent="0" algn="just">
              <a:buFont typeface="Wingdings" pitchFamily="2" charset="2"/>
              <a:buNone/>
            </a:pPr>
            <a:endParaRPr lang="en-US" sz="1200" dirty="0"/>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sq-AL" sz="1200"/>
              <a:t>Siç tregohet nga slajdi, kërkesat për regjistrimin ose mbledhjen e të dhënave të përmbajtjes të bëra në përputhje me nenin 34 duhet të shoqërohen me komunikime të specifikuara të identifikuara nga shtetet kërkuese. </a:t>
            </a:r>
            <a:r>
              <a:rPr lang="sq-AL"/>
              <a:t>Duke pasur parasysh shqetësimet e larta të privatësisë që lidhen me këtë kompetencë, kërkohet që çdo ushtrim i kompetencave sipas këtij neni të jetë në lidhje me komunikimet e specifikuara dhe mos dhënien e autorizimeve të përgjithshme ose pa kriter të autoriteteve kompetente.</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smtClean="0"/>
          </a:p>
        </p:txBody>
      </p:sp>
    </p:spTree>
    <p:extLst>
      <p:ext uri="{BB962C8B-B14F-4D97-AF65-F5344CB8AC3E}">
        <p14:creationId xmlns:p14="http://schemas.microsoft.com/office/powerpoint/2010/main" xmlns="" val="3208328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Përgjigjet e sakta janë: a) Hakimi (c) Falsifikim i lidhur me kompjuterë (d) DDoS (e) Posedimi i pornografisë me fëmijë në USB</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smtClean="0"/>
          </a:p>
        </p:txBody>
      </p:sp>
    </p:spTree>
    <p:extLst>
      <p:ext uri="{BB962C8B-B14F-4D97-AF65-F5344CB8AC3E}">
        <p14:creationId xmlns:p14="http://schemas.microsoft.com/office/powerpoint/2010/main" xmlns="" val="116697453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b="0"/>
              <a:t>Në anën e majtë, ky slajd tregon tekstin e Nenit 34 të Konventës së Budapestit me një element të theksuar (“</a:t>
            </a:r>
            <a:r>
              <a:rPr lang="sq-AL" sz="1200" b="0">
                <a:solidFill>
                  <a:srgbClr val="FF0000"/>
                </a:solidFill>
              </a:rPr>
              <a:t>masën e lejuar sipas traktateve të tyre në fuqi dhe ligjeve të brendshme</a:t>
            </a:r>
            <a:r>
              <a:rPr lang="sq-AL" b="0"/>
              <a:t>”)</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Palëve u kërkohet të ofrojnë ndihmë të ndërsjellë sipas Nenit 34, në një masë të tillë të lejuar sipas ligjit të tyre të brendshëm. Meqenëse kjo është një masë shumë ndërhyrëse, palët kanë diskrecion të plotë për të kufizuar fushën e ndihmës së ndërsjellë që ata janë të gatshëm të japin në lidhje me përgjimin e të dhënave të përmbajtjes.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smtClean="0"/>
          </a:p>
        </p:txBody>
      </p:sp>
    </p:spTree>
    <p:extLst>
      <p:ext uri="{BB962C8B-B14F-4D97-AF65-F5344CB8AC3E}">
        <p14:creationId xmlns:p14="http://schemas.microsoft.com/office/powerpoint/2010/main" xmlns="" val="14147385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Përgjigjja e duhur është: </a:t>
            </a:r>
            <a:r>
              <a:rPr lang="sq-AL" b="1"/>
              <a:t>E pasaktë.</a:t>
            </a:r>
            <a:r>
              <a:rPr lang="sq-AL"/>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Neni 34 i Konventës së Budapestit lejon palët të refuzojnë ndihmën e ndërsjellë në lidhje me përgjimin e të dhënave të përmbajtjes tek një palë tjetër mbi bazën që nuk lejohet sipas ligjit të saj të brendshëm.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smtClean="0"/>
          </a:p>
        </p:txBody>
      </p:sp>
    </p:spTree>
    <p:extLst>
      <p:ext uri="{BB962C8B-B14F-4D97-AF65-F5344CB8AC3E}">
        <p14:creationId xmlns:p14="http://schemas.microsoft.com/office/powerpoint/2010/main" xmlns="" val="4934114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Përgjigjja e duhur është: </a:t>
            </a:r>
            <a:r>
              <a:rPr lang="sq-AL" b="1"/>
              <a:t>E pasaktë.</a:t>
            </a:r>
            <a:r>
              <a:rPr lang="sq-AL"/>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Neni 34 i Konventës së Budapestit lejon palët të refuzojnë ndihmën e ndërsjellë në lidhje me përgjimin e të dhënave të përmbajtjes tek një palë tjetër mbi bazën që nuk lejohet sipas ligjit të saj të brendshëm.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smtClean="0"/>
          </a:p>
        </p:txBody>
      </p:sp>
    </p:spTree>
    <p:extLst>
      <p:ext uri="{BB962C8B-B14F-4D97-AF65-F5344CB8AC3E}">
        <p14:creationId xmlns:p14="http://schemas.microsoft.com/office/powerpoint/2010/main" xmlns="" val="9445097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paraqet tekstin e Nenit 35 të Konventës së Budapestit me një element të theksuar “</a:t>
            </a:r>
            <a:r>
              <a:rPr lang="sq-AL">
                <a:solidFill>
                  <a:srgbClr val="FF0000"/>
                </a:solidFill>
              </a:rPr>
              <a:t>pika e kontaktit… njëzet e katër orë, shtatë ditë në javë… ndihmë e menjëhershme”</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Siç është cekur në Raportin Shpjegues për Konventën e Budapestit, “luftimi efektiv i krimeve të kryera me përdorimin e sistemeve kompjuterike dhe mbledhja efektive e provave në formë elektronike kërkon reagim shumë të shpejtë. Për më tepër, me disa goditje tastesh, veprimi mund të ndërmerret në një pjesë të botës që menjëherë sjell pasoja shumë mijëra kilometra dhe shumë zona kohore larg. Për këtë arsye, bashkëpunimi policor ekzistues dhe modalitetet e ndihmës reciproke kërkojnë kanale shtesë për të adresuar sfidat e epokës së kompjuterëve në mënyrë efektive. Kanali i krijuar në këtë nen bazohet në përvojën e fituar nga një rrjet tashmë funksional i krijuar nën kujdesin e grupit të kombeve të G8.”</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Në këtë drejtim, neni 35 kërkon që palët të caktojnë një pikë kontakti të disponueshme 24 orë në ditë, 7 ditë në javë në mënyrë që të sigurojnë ndihmë të menjëhershme në hetime dhe procedurat në kuadër të fushës së Kapitullit III të Konventës së Budapestit.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smtClean="0"/>
          </a:p>
        </p:txBody>
      </p:sp>
    </p:spTree>
    <p:extLst>
      <p:ext uri="{BB962C8B-B14F-4D97-AF65-F5344CB8AC3E}">
        <p14:creationId xmlns:p14="http://schemas.microsoft.com/office/powerpoint/2010/main" xmlns="" val="2784645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një pjesë të tekstit të nenit 35 të Konventës së Budapestit me një element të theksuar</a:t>
            </a:r>
            <a:r>
              <a:rPr lang="sq-AL" b="0"/>
              <a:t> (“</a:t>
            </a:r>
            <a:r>
              <a:rPr lang="sq-AL" sz="1200" b="0">
                <a:solidFill>
                  <a:srgbClr val="FF0000"/>
                </a:solidFill>
              </a:rPr>
              <a:t>hetimet… procedurat… lidhur me sistemet dhe të dhënat kompjuterike… mbledhja e provave në formë elektronike të një vepre penale</a:t>
            </a:r>
            <a:r>
              <a:rPr lang="sq-AL" b="0"/>
              <a:t>”)</a:t>
            </a:r>
            <a:r>
              <a:rPr lang="sq-AL"/>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Qëllimi i rrjetit 24/7 është të sigurojë ndihmë të menjëhershme për qëllimet e hetimeve ose procedurave:</a:t>
            </a: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a) Për veprave në lidhje me sistemet dhe të dhënat kompjuterike</a:t>
            </a:r>
          </a:p>
          <a:p>
            <a:r>
              <a:rPr lang="sq-AL"/>
              <a:t>b) mbledhjen e fakteve në formë elektronike të një vepre penale</a:t>
            </a:r>
          </a:p>
          <a:p>
            <a:endParaRPr lang="en-US" dirty="0"/>
          </a:p>
          <a:p>
            <a:r>
              <a:rPr lang="sq-AL"/>
              <a:t>Kjo do të thotë që ashtu si bashkëpunimi tjetër ndërkombëtar dhe ndihma e ndërsjellë e Konventës së Budapestit, neni 35 lidhet jo vetëm me krimin kibernetik, por edhe më gjerë me provat elektronike.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76</a:t>
            </a:fld>
            <a:endParaRPr lang="en-US" smtClean="0"/>
          </a:p>
        </p:txBody>
      </p:sp>
    </p:spTree>
    <p:extLst>
      <p:ext uri="{BB962C8B-B14F-4D97-AF65-F5344CB8AC3E}">
        <p14:creationId xmlns:p14="http://schemas.microsoft.com/office/powerpoint/2010/main" xmlns="" val="6732388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Wingdings" pitchFamily="2" charset="2"/>
              <a:buNone/>
            </a:pPr>
            <a:r>
              <a:rPr lang="sq-AL" b="0"/>
              <a:t>Në anën e majtë, ky slajd tregon një pjesë të tekstit të nenit 35 të Konventës së Budapestit me një element të theksuar (“</a:t>
            </a:r>
            <a:r>
              <a:rPr lang="sq-AL" sz="1750" b="0">
                <a:solidFill>
                  <a:srgbClr val="FF0000"/>
                </a:solidFill>
              </a:rPr>
              <a:t>lehtësimin… nëse lejohet nga ligji i saj i brendshëm... kryerjen e drejtpërdrejtë... këshillës teknike… ruajtjen… mbledhjen e provave… informacionin ligjor… gjetjen e të dyshuarve</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Ky slajd jep shembuj të llojit të ndihmës që mund të ofrohet nga një Rrjet 24/7. Lista në slajd ka për qëllim të mos jetë shteruese.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n-US" smtClean="0"/>
          </a:p>
        </p:txBody>
      </p:sp>
    </p:spTree>
    <p:extLst>
      <p:ext uri="{BB962C8B-B14F-4D97-AF65-F5344CB8AC3E}">
        <p14:creationId xmlns:p14="http://schemas.microsoft.com/office/powerpoint/2010/main" xmlns="" val="4748565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Wingdings" pitchFamily="2" charset="2"/>
              <a:buNone/>
            </a:pPr>
            <a:r>
              <a:rPr lang="sq-AL" b="0"/>
              <a:t>Në anën e majtë, ky slajd tregon një pjesë të tekstit të nenit 35 të Konventës së Budapestit me një element të theksuar (“</a:t>
            </a:r>
            <a:r>
              <a:rPr lang="sq-AL" sz="1750" b="0">
                <a:solidFill>
                  <a:srgbClr val="FF0000"/>
                </a:solidFill>
              </a:rPr>
              <a:t>kapaciteti për të kryer komunikime... bazë e përshpejtuar… e aftë për të koordinuar me një autoritet të tillë... bazë e përshpejtuar</a:t>
            </a:r>
            <a:r>
              <a:rPr lang="sq-AL" sz="1750" b="0"/>
              <a: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Ky slajd përshkruan kërkesat e kapacitetit për Rrjetin 24/7. </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n-US" smtClean="0"/>
          </a:p>
        </p:txBody>
      </p:sp>
    </p:spTree>
    <p:extLst>
      <p:ext uri="{BB962C8B-B14F-4D97-AF65-F5344CB8AC3E}">
        <p14:creationId xmlns:p14="http://schemas.microsoft.com/office/powerpoint/2010/main" xmlns="" val="38843111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Wingdings" pitchFamily="2" charset="2"/>
              <a:buNone/>
            </a:pPr>
            <a:r>
              <a:rPr lang="sq-AL" sz="1750" b="0"/>
              <a:t>Në anën e majtë, ky slajd tregon tekstin e Nenit 35 të Konventës së Budapestit me një element të theksuar (“</a:t>
            </a:r>
            <a:r>
              <a:rPr lang="sq-AL" sz="1750" b="0">
                <a:solidFill>
                  <a:srgbClr val="FF0000"/>
                </a:solidFill>
              </a:rPr>
              <a:t>kualifikuar... personel i pajisur</a:t>
            </a:r>
            <a:r>
              <a:rPr lang="sq-AL" sz="1750" b="0"/>
              <a:t>”)</a:t>
            </a:r>
            <a:r>
              <a:rPr lang="sq-AL" b="0"/>
              <a: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a:t>Ky slajd përshkruan kërkesat e kapacitetit për Rrjetin 24/7.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79</a:t>
            </a:fld>
            <a:endParaRPr lang="en-US" smtClean="0"/>
          </a:p>
        </p:txBody>
      </p:sp>
    </p:spTree>
    <p:extLst>
      <p:ext uri="{BB962C8B-B14F-4D97-AF65-F5344CB8AC3E}">
        <p14:creationId xmlns:p14="http://schemas.microsoft.com/office/powerpoint/2010/main" xmlns="" val="88076876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Pjesa e parë do të ofrojë një sfond dhe do të rishikojë dispozitat e projekt Protokollit të Dytë Shtesë të Konventës së Budapestit.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80</a:t>
            </a:fld>
            <a:endParaRPr lang="en-US" smtClean="0"/>
          </a:p>
        </p:txBody>
      </p:sp>
    </p:spTree>
    <p:extLst>
      <p:ext uri="{BB962C8B-B14F-4D97-AF65-F5344CB8AC3E}">
        <p14:creationId xmlns:p14="http://schemas.microsoft.com/office/powerpoint/2010/main" xmlns="" val="3016683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b="1"/>
              <a:t>Gjuha e kërkesës</a:t>
            </a:r>
            <a:r>
              <a:rPr lang="sq-AL"/>
              <a:t>: </a:t>
            </a:r>
            <a:r>
              <a:rPr lang="sq-AL" sz="1200">
                <a:solidFill>
                  <a:schemeClr val="tx1"/>
                </a:solidFill>
                <a:latin typeface="+mn-lt"/>
                <a:ea typeface="ＭＳ Ｐゴシック" pitchFamily="-65" charset="-128"/>
                <a:cs typeface="ＭＳ Ｐゴシック" pitchFamily="-65" charset="-128"/>
              </a:rPr>
              <a:t>Ky nen ofron një kornizë për gjuhët që mund të përdoren kur u drejtohen palëve dhe ofruesve të shërbimeve. Edhe kur në praktikë palët janë në gjendje të punojnë në gjuhë të ndryshme nga gjuhët e tyre zyrtare, një mundësi e tillë nuk mund të parashihet me ligjin e brendshëm ose traktatet. Qëllimi i këtij neni është të sigurojë fleksibilitet shtesë sipas këtij Protokolli.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b="1"/>
              <a:t>Video konferencat</a:t>
            </a:r>
            <a:r>
              <a:rPr lang="sq-AL"/>
              <a:t>: Neni kryesisht adreson përdorimin e teknologjisë në video konferenca për të marrë dëshmi ose deklarata.</a:t>
            </a:r>
            <a:r>
              <a:rPr lang="sq-AL" sz="1200">
                <a:solidFill>
                  <a:schemeClr val="tx1"/>
                </a:solidFill>
                <a:latin typeface="+mn-lt"/>
                <a:ea typeface="ＭＳ Ｐゴシック" pitchFamily="-65" charset="-128"/>
                <a:cs typeface="ＭＳ Ｐゴシック" pitchFamily="-65" charset="-128"/>
              </a:rPr>
              <a:t> Kjo formë e bashkëpunimit mund të sigurohet në traktatet ekzistuese dypalëshe dhe shumëpalëshe të ndihmës së ndërsjellë, p.sh., ETS 182 (Protokolli i Dytë Shtesë i Konventës për Ndihmën e Ndërsjellë në Çështjet Penale). Në mënyrë që të mos zëvendësohen dispozitat e krijuara posaçërisht për të përmbushur kërkesat e palëve në ato traktate ose konventa, neni [ ], si disa nene të tjerë në këtë protokoll, zbatohet në mungesë të një traktati të ndihmës juridike të ndërsjellë, ose marrëveshje në bazë të legjislacionit uniform ose reciprok, në fuqi ndërmjet palëve kërkuese dhe atyre që marrin kërkesat. Nenet e tilla ndjekin të njëjtën qasje si në nenin 27 të Konventës së Budapestit.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r>
              <a:rPr lang="sq-AL" sz="1200" b="1">
                <a:solidFill>
                  <a:schemeClr val="tx1"/>
                </a:solidFill>
                <a:latin typeface="+mn-lt"/>
                <a:ea typeface="ＭＳ Ｐゴシック" pitchFamily="-65" charset="-128"/>
                <a:cs typeface="ＭＳ Ｐゴシック" pitchFamily="-65" charset="-128"/>
              </a:rPr>
              <a:t>EPH dhe hetimet e përbashkëta</a:t>
            </a:r>
            <a:r>
              <a:rPr lang="sq-AL" sz="1200">
                <a:solidFill>
                  <a:schemeClr val="tx1"/>
                </a:solidFill>
                <a:latin typeface="+mn-lt"/>
                <a:ea typeface="ＭＳ Ｐゴシック" pitchFamily="-65" charset="-128"/>
                <a:cs typeface="ＭＳ Ｐゴシック" pitchFamily="-65" charset="-128"/>
              </a:rPr>
              <a:t>: Duke pasur parasysh natyrën transnacionale të krimit kibernetik dhe provave elektronike, hetimet dhe ndjekjet penale në lidhje me krimin kibernetik dhe provat elektronike shpesh kanë lidhje me shtetet e tjera. Ekipet e përbashkëta hetimore (EPH) mund të jenë një mjet efektiv për bashkëpunimin operativ ose koordinimin ndërmjet dy ose më shumë shteteve. Neni [ ] parasheh një bazë për forma të tilla bashkëpunimi. </a:t>
            </a:r>
          </a:p>
          <a:p>
            <a:endParaRPr lang="en-US" sz="1200" b="1"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b="1">
                <a:solidFill>
                  <a:schemeClr val="tx1"/>
                </a:solidFill>
                <a:latin typeface="+mn-lt"/>
                <a:ea typeface="ＭＳ Ｐゴシック" pitchFamily="-65" charset="-128"/>
                <a:cs typeface="ＭＳ Ｐゴシック" pitchFamily="-65" charset="-128"/>
              </a:rPr>
              <a:t>Ndihma e ndërsjellë në emergjenca</a:t>
            </a:r>
            <a:r>
              <a:rPr lang="sq-AL" sz="1200">
                <a:solidFill>
                  <a:schemeClr val="tx1"/>
                </a:solidFill>
                <a:latin typeface="+mn-lt"/>
                <a:ea typeface="ＭＳ Ｐゴシック" pitchFamily="-65" charset="-128"/>
                <a:cs typeface="ＭＳ Ｐゴシック" pitchFamily="-65" charset="-128"/>
              </a:rPr>
              <a:t>:  Neni ka për qëllim të sigurojë procedurë të përshpejtuar maksimalisht për kërkesat e ndihmës së ndërsjellë të bëra në situata emergjente. Një emergjencë përcaktohet në paragrafin 1 si ato në të cilat ekziston një rrezik i rëndësishëm dhe i afërt për jetën ose sigurinë e një personi fizik. Përkufizimi ka për qëllim të mbulojë situata në të cilat rreziku është i pashmangshëm, që do të thotë se nuk përfshin situata në të cilat rreziku për jetën ose sigurinë e personit ka kaluar tashmë, ose në të cilat mund të ketë një rrezik në të ardhmen që nuk është i afërt. Arsyeja për këtë përkufizim shumë të saktë është se neni vendos detyrime intensive të punës si nga palët që marrin kërkesat ashtu edhe nga ato që kërkojnë të reagojnë në një mënyrë shumë të përshpejtuar në raste urgjente, gjë që kërkon që kërkesave emergjente t'u jepet përparësi më e lartë se sa të tjerave të rëndësishme por më pak urgjente, edhe nëse ato janë dorëzuar më herët.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sq-AL" sz="1200" b="1">
                <a:solidFill>
                  <a:schemeClr val="tx1"/>
                </a:solidFill>
                <a:latin typeface="+mn-lt"/>
                <a:ea typeface="ＭＳ Ｐゴシック" pitchFamily="-65" charset="-128"/>
                <a:cs typeface="ＭＳ Ｐゴシック" pitchFamily="-65" charset="-128"/>
              </a:rPr>
              <a:t>Zbulimi i drejtpërdrejtë i informacionit të abonuesit</a:t>
            </a:r>
            <a:r>
              <a:rPr lang="sq-AL" sz="1200">
                <a:solidFill>
                  <a:schemeClr val="tx1"/>
                </a:solidFill>
                <a:latin typeface="+mn-lt"/>
                <a:ea typeface="ＭＳ Ｐゴシック" pitchFamily="-65" charset="-128"/>
                <a:cs typeface="ＭＳ Ｐゴシック" pitchFamily="-65" charset="-128"/>
              </a:rPr>
              <a:t>: ky nen përcakton një procedurë që parasheh bashkëpunimin e drejtpërdrejtë ndërmjet autoriteteve të një pale dhe një ofruesi të shërbimit në territorin e një pale tjetër për të marrë informacionin e abonuesit. Procedura bazohet në konkluzionet e Grupit të Provave në Cloud (Re) të Komitetit të Konventës dhe Shënimit Udhëzues mbi Nenin 18 të Konventës, duke njohur rëndësinë e qasjes ndërkufitare në kohë të provave elektronike në hetimet dhe procedurat penale, në funksion të sfidave të paraqitura nga procedurat ekzistuese për marrjen e provave elektronike nga ofruesit e shërbimeve në vendet e tjera.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1" dirty="0"/>
          </a:p>
          <a:p>
            <a:r>
              <a:rPr lang="sq-AL" b="1"/>
              <a:t>Fuqizimi i urdhrave: </a:t>
            </a:r>
            <a:r>
              <a:rPr lang="sq-AL" sz="1200">
                <a:solidFill>
                  <a:schemeClr val="tx1"/>
                </a:solidFill>
                <a:latin typeface="+mn-lt"/>
                <a:ea typeface="ＭＳ Ｐゴシック" pitchFamily="-65" charset="-128"/>
                <a:cs typeface="ＭＳ Ｐゴシック" pitchFamily="-65" charset="-128"/>
              </a:rPr>
              <a:t>Qëllimi i këtij neni është që një palë kërkuese të ketë mundësinë të lëshojë një urdhër </a:t>
            </a:r>
          </a:p>
          <a:p>
            <a:r>
              <a:rPr lang="sq-AL" sz="1200">
                <a:solidFill>
                  <a:schemeClr val="tx1"/>
                </a:solidFill>
                <a:latin typeface="+mn-lt"/>
                <a:ea typeface="ＭＳ Ｐゴシック" pitchFamily="-65" charset="-128"/>
                <a:cs typeface="ＭＳ Ｐゴシック" pitchFamily="-65" charset="-128"/>
              </a:rPr>
              <a:t>që duhet paraqitur një pale që merr kërkesën dhe që pala që merr kërkesën të ketë mundësinë për t'i dhënë fuqinë këtij urdhri duke detyruar një ofrues të shërbimit në territorin e saj të prodhojë informacionin e abonuesit ose të dhënat e trafikut në posedim ose kontroll të ofruesit të shërbimit.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81</a:t>
            </a:fld>
            <a:endParaRPr lang="en-US" smtClean="0"/>
          </a:p>
        </p:txBody>
      </p:sp>
    </p:spTree>
    <p:extLst>
      <p:ext uri="{BB962C8B-B14F-4D97-AF65-F5344CB8AC3E}">
        <p14:creationId xmlns:p14="http://schemas.microsoft.com/office/powerpoint/2010/main" xmlns="" val="590840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një pjese të nenit 24 të Konventës së Budapestit me një element të theksuar me të kuqe "të dënueshme... periudhë maksimale prej të paktën një vit…. dënim më i ashpër... dënim minimal i ndryshëm”.</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sq-AL" sz="1200"/>
              <a:t>Konventa e Budapestit nuk është zakonisht një traktat ekstradimi - por kërkon që palët të ekstradojnë shkelës të dyshuar nën rrethana të caktuara në lidhje me veprat penale të vendosura në përputhje me Konventën e Budapestit. Vepra duhet të jetë e dënueshme në të dy vendet për të paktën një vit megjithëse palët mund të pajtohen për një dënim tjetër në bazë të legjislacionit ose një traktati ekstradimi.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smtClean="0"/>
          </a:p>
        </p:txBody>
      </p:sp>
    </p:spTree>
    <p:extLst>
      <p:ext uri="{BB962C8B-B14F-4D97-AF65-F5344CB8AC3E}">
        <p14:creationId xmlns:p14="http://schemas.microsoft.com/office/powerpoint/2010/main" xmlns="" val="199102814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q-AL" b="1"/>
              <a:t>Gjuha e kërkesës</a:t>
            </a:r>
            <a:r>
              <a:rPr lang="sq-AL"/>
              <a:t>: </a:t>
            </a:r>
            <a:r>
              <a:rPr lang="sq-AL" sz="1200">
                <a:solidFill>
                  <a:schemeClr val="tx1"/>
                </a:solidFill>
                <a:latin typeface="+mn-lt"/>
                <a:ea typeface="ＭＳ Ｐゴシック" pitchFamily="-65" charset="-128"/>
                <a:cs typeface="ＭＳ Ｐゴシック" pitchFamily="-65" charset="-128"/>
              </a:rPr>
              <a:t>Ky nen ofron një kornizë për gjuhët që mund të përdoren kur u drejtohen palëve dhe ofruesve të shërbimeve. Edhe kur në praktikë palët janë në gjendje të punojnë në gjuhë të ndryshme nga gjuhët e tyre zyrtare, një mundësi e tillë nuk mund të parashihet me ligjin e brendshëm ose traktatet. Qëllimi i këtij neni është të sigurojë fleksibilitet shtesë sipas këtij Protokolli. </a:t>
            </a:r>
          </a:p>
          <a:p>
            <a:endParaRPr lang="en-US" dirty="0"/>
          </a:p>
          <a:p>
            <a:r>
              <a:rPr lang="sq-AL" sz="1200">
                <a:solidFill>
                  <a:schemeClr val="tx1"/>
                </a:solidFill>
                <a:latin typeface="+mn-lt"/>
                <a:ea typeface="ＭＳ Ｐゴシック" pitchFamily="-65" charset="-128"/>
                <a:cs typeface="ＭＳ Ｐゴシック" pitchFamily="-65" charset="-128"/>
              </a:rPr>
              <a:t>Përkthimet e pasakta ose të kushtueshme të kërkesave të ndihmës së ndërsjellë në lidhje me krimin elektronik janë ankesë kronike që kërkon vëmendje urgjente. Kjo pengesë dëmton proceset legjitime për të marrë të dhëna dhe për të mbrojtur sigurinë publike. Të njëjtat konsiderata zbatohen jashtë ndihmës tradicionale të ndërsjellë, të tilla si kur një palë transmeton një urdhër drejtpërdrejt te një ofrues shërbimi në territorin e një pale tjetër sipas nenit [ ], ose kërkon të zbatojë një urdhër sipas nenit [ ]. Ndërsa aftësitë e përkthimit makinerik pritet të përmirësohen, ato aktualisht janë të papërshtatshme. Për këto arsye, problemi i përkthimit është përmendur në mënyrë të përsëritur në propozimet në lidhje me nenet për t'u përfshirë në një protokoll.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82</a:t>
            </a:fld>
            <a:endParaRPr lang="en-US" smtClean="0"/>
          </a:p>
        </p:txBody>
      </p:sp>
    </p:spTree>
    <p:extLst>
      <p:ext uri="{BB962C8B-B14F-4D97-AF65-F5344CB8AC3E}">
        <p14:creationId xmlns:p14="http://schemas.microsoft.com/office/powerpoint/2010/main" xmlns="" val="36036829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q-AL" sz="1200">
                <a:solidFill>
                  <a:schemeClr val="tx1"/>
                </a:solidFill>
                <a:latin typeface="+mn-lt"/>
                <a:ea typeface="ＭＳ Ｐゴシック" pitchFamily="-65" charset="-128"/>
                <a:cs typeface="ＭＳ Ｐゴシック" pitchFamily="-65" charset="-128"/>
              </a:rPr>
              <a:t>Ky nen kryesisht adreson përdorimin e teknologjisë në video konferenca për të marrë dëshmi ose deklarata. Kjo formë e bashkëpunimit mund të sigurohet në traktatet ekzistuese dypalëshe dhe shumëpalëshe të ndihmës së ndërsjellë, p.sh., ETS 182 (Protokolli i Dytë Shtesë i Konventës për Ndihmën e Ndërsjellë në Çështjet Penale). Në mënyrë që të mos zëvendësohen dispozitat e krijuara posaçërisht për të përmbushur kërkesat e palëve në ato traktate ose konventa, neni [ ], si disa nene të tjerë në këtë protokoll, zbatohet në mungesë të një traktati të ndihmës juridike të ndërsjellë, ose marrëveshje në bazë të legjislacionit uniform ose reciprok, në fuqi ndërmjet palëve kërkuese dhe atyre që marrin kërkesat. Nenet e tilla ndjekin të njëjtën qasje si në nenin 27 të Konventës së Budapestit. </a:t>
            </a:r>
          </a:p>
          <a:p>
            <a:endParaRPr lang="en-US" sz="1200" kern="1200" dirty="0">
              <a:solidFill>
                <a:schemeClr val="tx1"/>
              </a:solidFill>
              <a:effectLst/>
              <a:latin typeface="+mn-lt"/>
              <a:ea typeface="ＭＳ Ｐゴシック" pitchFamily="-65" charset="-128"/>
              <a:cs typeface="ＭＳ Ｐゴシック" pitchFamily="-65" charset="-128"/>
            </a:endParaRPr>
          </a:p>
          <a:p>
            <a:r>
              <a:rPr lang="sq-AL" sz="1200">
                <a:solidFill>
                  <a:schemeClr val="tx1"/>
                </a:solidFill>
                <a:latin typeface="+mn-lt"/>
                <a:ea typeface="ＭＳ Ｐゴシック" pitchFamily="-65" charset="-128"/>
                <a:cs typeface="ＭＳ Ｐゴシック" pitchFamily="-65" charset="-128"/>
              </a:rPr>
              <a:t>Për më tepër, neni [ ] ka të njëjtën fushë materiale si në nenin 25 të Konventës së Budapestit, domethënë është i disponueshëm "për qëllime të hetimeve ose procedurave në lidhje me veprat penale në lidhje me sistemet dhe të dhënat kompjuterike, ose për mbledhjen e provave në formë elektronike të veprës penale.” Siç thuhet në paragrafin 253 të Raportit Shpjegues për Konventën e Budapestit, "vepra penale në lidhje me sistemet dhe të dhënat kompjuterike" do të thotë "veprat e mbuluara nga neni 14, paragrafi 2, pikat a-b" të Konventës së Budapestit, d.m.th., "veprat penale themeluar në përputhje me nenet 2-11 të kësaj Konvente"dhe "vepra të tjera penale të kryera me anë të një sistemi kompjuterik ...."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83</a:t>
            </a:fld>
            <a:endParaRPr lang="en-US" smtClean="0"/>
          </a:p>
        </p:txBody>
      </p:sp>
    </p:spTree>
    <p:extLst>
      <p:ext uri="{BB962C8B-B14F-4D97-AF65-F5344CB8AC3E}">
        <p14:creationId xmlns:p14="http://schemas.microsoft.com/office/powerpoint/2010/main" xmlns="" val="350900075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84</a:t>
            </a:fld>
            <a:endParaRPr lang="en-US" smtClean="0"/>
          </a:p>
        </p:txBody>
      </p:sp>
    </p:spTree>
    <p:extLst>
      <p:ext uri="{BB962C8B-B14F-4D97-AF65-F5344CB8AC3E}">
        <p14:creationId xmlns:p14="http://schemas.microsoft.com/office/powerpoint/2010/main" xmlns="" val="39289094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85</a:t>
            </a:fld>
            <a:endParaRPr lang="en-US" smtClean="0"/>
          </a:p>
        </p:txBody>
      </p:sp>
    </p:spTree>
    <p:extLst>
      <p:ext uri="{BB962C8B-B14F-4D97-AF65-F5344CB8AC3E}">
        <p14:creationId xmlns:p14="http://schemas.microsoft.com/office/powerpoint/2010/main" xmlns="" val="3837571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q-AL" sz="1200">
                <a:solidFill>
                  <a:schemeClr val="tx1"/>
                </a:solidFill>
                <a:latin typeface="+mn-lt"/>
                <a:ea typeface="ＭＳ Ｐゴシック" pitchFamily="-65" charset="-128"/>
                <a:cs typeface="ＭＳ Ｐゴシック" pitchFamily="-65" charset="-128"/>
              </a:rPr>
              <a:t>Përvoja ka treguar se kur një shtet heton një vepër me një dimension ndërkufitar në lidhje me krimin kibernetik ose për të cilën duhet të merren prova elektronike, hetimi mund të përfitojë nga pjesëmarrja e autoriteteve të shteteve të tjera që janë duke hetuar gjithashtu të njëjtën gjë ose sjellje të ngjashme ose kur koordinimi është ndryshe i dobishëm. </a:t>
            </a:r>
          </a:p>
          <a:p>
            <a:endParaRPr lang="en-US" dirty="0"/>
          </a:p>
          <a:p>
            <a:r>
              <a:rPr lang="sq-AL" sz="1200">
                <a:solidFill>
                  <a:schemeClr val="tx1"/>
                </a:solidFill>
                <a:latin typeface="+mn-lt"/>
                <a:ea typeface="ＭＳ Ｐゴシック" pitchFamily="-65" charset="-128"/>
                <a:cs typeface="ＭＳ Ｐゴシック" pitchFamily="-65" charset="-128"/>
              </a:rPr>
              <a:t>Siç tregohet në nenin [parimet e përgjithshme të këtij kapitulli] të këtij protokolli dhe paragrafët e raportit shpjegues [x deri y], [dispozitat e këtij neni nuk do të zbatohen kur ka traktat ose marrëveshje të ndihmës së ndërsjellë mbi bazën e legjislacionit uniform ose reciprok në fuqi ndërmjet palëve kërkuese dhe atyre që marrin kërkesat përveç nëse palët e interesuara pajtohen të zbatojnë ndonjë ose tërë pjesën e mbetur të këtij neni në vend të tij </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86</a:t>
            </a:fld>
            <a:endParaRPr lang="en-US" smtClean="0"/>
          </a:p>
        </p:txBody>
      </p:sp>
    </p:spTree>
    <p:extLst>
      <p:ext uri="{BB962C8B-B14F-4D97-AF65-F5344CB8AC3E}">
        <p14:creationId xmlns:p14="http://schemas.microsoft.com/office/powerpoint/2010/main" xmlns="" val="149602430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87</a:t>
            </a:fld>
            <a:endParaRPr lang="en-US" smtClean="0"/>
          </a:p>
        </p:txBody>
      </p:sp>
    </p:spTree>
    <p:extLst>
      <p:ext uri="{BB962C8B-B14F-4D97-AF65-F5344CB8AC3E}">
        <p14:creationId xmlns:p14="http://schemas.microsoft.com/office/powerpoint/2010/main" xmlns="" val="18188173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sq-AL" sz="1200">
                <a:solidFill>
                  <a:schemeClr val="tx1"/>
                </a:solidFill>
                <a:latin typeface="+mn-lt"/>
                <a:ea typeface="ＭＳ Ｐゴシック" pitchFamily="-65" charset="-128"/>
                <a:cs typeface="ＭＳ Ｐゴシック" pitchFamily="-65" charset="-128"/>
              </a:rPr>
              <a:t>Neni ka për qëllim të sigurojë procedurë të përshpejtuar maksimalisht për kërkesat e ndihmës së ndërsjellë të bëra në situata emergjente. Një emergjencë përcaktohet në paragrafin 1 si ato në të cilat ekziston një rrezik i rëndësishëm dhe i afërt për jetën ose sigurinë e një personi fizik. Përkufizimi ka për qëllim të mbulojë situata në të cilat rreziku është i pashmangshëm, që do të thotë se nuk përfshin situata në të cilat rreziku për jetën ose sigurinë e personit ka kaluar tashmë, ose në të cilat mund të ketë një rrezik në të ardhmen që nuk është i afërt. Arsyeja për këtë përkufizim shumë të saktë është se neni vendos detyrime intensive të punës si nga palët që marrin kërkesat ashtu edhe nga ato që kërkojnë të reagojnë në një mënyrë shumë të përshpejtuar në raste urgjente, gjë që kërkon që kërkesave emergjente t'u jepet përparësi më e lartë se sa të tjerave të rëndësishme por më pak urgjente, edhe nëse ato janë dorëzuar më herët. </a:t>
            </a:r>
          </a:p>
          <a:p>
            <a:endParaRPr lang="en-US" sz="1200" kern="1200" dirty="0">
              <a:solidFill>
                <a:schemeClr val="tx1"/>
              </a:solidFill>
              <a:effectLst/>
              <a:latin typeface="+mn-lt"/>
              <a:ea typeface="ＭＳ Ｐゴシック" pitchFamily="-65" charset="-128"/>
              <a:cs typeface="ＭＳ Ｐゴシック" pitchFamily="-65" charset="-128"/>
            </a:endParaRPr>
          </a:p>
          <a:p>
            <a:r>
              <a:rPr lang="sq-AL" sz="1200">
                <a:solidFill>
                  <a:schemeClr val="tx1"/>
                </a:solidFill>
                <a:latin typeface="+mn-lt"/>
                <a:ea typeface="ＭＳ Ｐゴシック" pitchFamily="-65" charset="-128"/>
                <a:cs typeface="ＭＳ Ｐゴシック" pitchFamily="-65" charset="-128"/>
              </a:rPr>
              <a:t>Për shkak se neni [ ] i protokollit është i kufizuar në rrethanat që justifikojnë një veprim të tillë të përshpejtuar, ai dallon nga neni 25(3) i Konventës kryesore, në të cilën kërkesat për ndihmë të ndërsjellë mund të bëhen me mjete të përshpejtuara të komunikimit në rrethana urgjente që nuk ngriten në nivelin e emergjencës siç përcaktohet. Me fjalë të tjera, neni 25(3) është më i gjerë në fushëveprim sesa neni [ ] i protokollit, në atë 25(3) mbulon situata që nuk mbulohen në nenin [ ], të tilla si rreziqe të vazhdueshme, por jo të afërta për jetën ose sigurinë e personave, shkatërrimi i mundshëm i provave që mund të rezultojnë nga vonesa, data e gjykimit që po afrohet me shpejtësi ose lloje të tjera urgjencash. Ndërsa mekanizmi në nenin 25(3) parasheh një metodë më të shpejtë të përcjelljes dhe përgjigjes ndaj një kërkese, detyrimet në rast emergjence sipas nenit [ ] të protokollit janë dukshëm më të mëdha; d.m.th. kur kërkohet NJN për të parandaluar rrezikun e konsiderueshëm dhe të afërt për jetën ose sigurinë, procesi duhet të përshpejtohet edhe më shumë. Urgjencat që përfshijnë një rrezik të madh dhe të afërt për jetën ose sigurinë e një personi shpesh përfshijnë situata me pengje në të cilat ekziston rreziku i besueshëm i humbjes së afërt të jetës, lëndimit serioz ose dëmtimit tjetër të viktimës dhe i dyshuari po negocion për shpërblim përmes emailit apo mediave sociale në mënyrë që vendndodhja e viktimës të përcaktohet përmes të dhënave të ruajtura nga ofruesi, abuzimit seksual të një fëmije siç dëshmohet nga zbulimi i shfrytëzimit seksual të fëmijëve të prodhuar së fundmi ose materialeve të abuzimit seksual të fëmijëve, ose tregues të tjerë të abuzimit, menjëherë pas skenarëve të sulmit terrorist në të cilin autoritetet kërkojnë të përcaktojnë me kë kanë komunikuar sulmuesit për të përcaktuar nëse sulmet e mëtejshme janë të afërta dhe kërcënimet ndaj sigurisë së infrastrukturës kritike në të cilën ekziston një rrezik i madh dhe i afërt i rrezikut për jetën ose sigurinë e një personi fizik. </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88</a:t>
            </a:fld>
            <a:endParaRPr lang="en-US" smtClean="0"/>
          </a:p>
        </p:txBody>
      </p:sp>
    </p:spTree>
    <p:extLst>
      <p:ext uri="{BB962C8B-B14F-4D97-AF65-F5344CB8AC3E}">
        <p14:creationId xmlns:p14="http://schemas.microsoft.com/office/powerpoint/2010/main" xmlns="" val="40682447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89</a:t>
            </a:fld>
            <a:endParaRPr lang="en-US" smtClean="0"/>
          </a:p>
        </p:txBody>
      </p:sp>
    </p:spTree>
    <p:extLst>
      <p:ext uri="{BB962C8B-B14F-4D97-AF65-F5344CB8AC3E}">
        <p14:creationId xmlns:p14="http://schemas.microsoft.com/office/powerpoint/2010/main" xmlns="" val="32225154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q-AL" sz="1200">
                <a:solidFill>
                  <a:schemeClr val="tx1"/>
                </a:solidFill>
                <a:latin typeface="+mn-lt"/>
                <a:ea typeface="ＭＳ Ｐゴシック" pitchFamily="-65" charset="-128"/>
                <a:cs typeface="ＭＳ Ｐゴシック" pitchFamily="-65" charset="-128"/>
              </a:rPr>
              <a:t>Ky nen përcakton një procedurë që parasheh bashkëpunimin e drejtpërdrejtë ndërmjet autoriteteve të një pale dhe një ofruesi të shërbimit në territorin e një pale tjetër për të marrë informacionin e abonuesit. Procedura bazohet në konkluzionet e Grupit të Provave në Cloud (Re) të Komitetit të Konventës dhe Shënimit Udhëzues mbi Nenin 18 të Konventës, duke njohur rëndësinë e qasjes ndërkufitare në kohë të provave elektronike në hetimet dhe procedurat penale, në funksion të sfidave të paraqitura nga procedurat ekzistuese për marrjen e provave elektronike nga ofruesit e shërbimeve në vendet e tjera. </a:t>
            </a:r>
          </a:p>
          <a:p>
            <a:endParaRPr lang="en-US" sz="1200" kern="1200" dirty="0">
              <a:solidFill>
                <a:schemeClr val="tx1"/>
              </a:solidFill>
              <a:effectLst/>
              <a:latin typeface="+mn-lt"/>
              <a:ea typeface="ＭＳ Ｐゴシック" pitchFamily="-65" charset="-128"/>
              <a:cs typeface="ＭＳ Ｐゴシック" pitchFamily="-65" charset="-128"/>
            </a:endParaRPr>
          </a:p>
          <a:p>
            <a:r>
              <a:rPr lang="sq-AL" sz="1200">
                <a:solidFill>
                  <a:schemeClr val="tx1"/>
                </a:solidFill>
                <a:latin typeface="+mn-lt"/>
                <a:ea typeface="ＭＳ Ｐゴシック" pitchFamily="-65" charset="-128"/>
                <a:cs typeface="ＭＳ Ｐゴシック" pitchFamily="-65" charset="-128"/>
              </a:rPr>
              <a:t>Një numër në rritje i hetimeve dhe procedurave penale në ditët e sotme kërkon qasje në prova elektronike nga ofruesit e shërbimeve në vendet e tjera. Edhe për krime që janë tërësisht me natyrë të brendshme - d.m.th., kur krimi, viktima dhe autori i krimit janë të gjithë në të njëjtin vend me autoritetin hetues - provat elektronike mund të mbahen nga një ofrues shërbimi në territorin e një vendi tjetër. Në shumë situata, autoriteteve që janë duke hetuar një krim mund t'u kërkohet të përdorin procedurat e bashkëpunimit ndërkombëtar, të tilla si ndihma e ndërsjellë, të cilat nuk janë gjithmonë në gjendje të ofrojnë ndihmë me shpejtësi ose në mënyrë efektive sa për nevojat e hetimit ose procedurave për shkak të vëllimit në rritje të vazhdueshme të kërkesave që kërkojnë prova elektronike. </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90</a:t>
            </a:fld>
            <a:endParaRPr lang="en-US" smtClean="0"/>
          </a:p>
        </p:txBody>
      </p:sp>
    </p:spTree>
    <p:extLst>
      <p:ext uri="{BB962C8B-B14F-4D97-AF65-F5344CB8AC3E}">
        <p14:creationId xmlns:p14="http://schemas.microsoft.com/office/powerpoint/2010/main" xmlns="" val="36138308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91</a:t>
            </a:fld>
            <a:endParaRPr lang="en-US" smtClean="0"/>
          </a:p>
        </p:txBody>
      </p:sp>
    </p:spTree>
    <p:extLst>
      <p:ext uri="{BB962C8B-B14F-4D97-AF65-F5344CB8AC3E}">
        <p14:creationId xmlns:p14="http://schemas.microsoft.com/office/powerpoint/2010/main" xmlns="" val="3369531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Në anën e majtë, ky slajd tregon tekstin e një pjese të nenit 24 të Konventës së Budapestit me një element të theksuar me të kuqe “veprat penale... që vlerësohet të përfshihen si vepra të ekstradueshme në çdo traktat ekstradimi.</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sq-AL"/>
              <a:t>Në anën e djathtë, ky slajd ofron një shpjegim të elementit të theksuar.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sq-AL" sz="1200"/>
              <a:t>Konventa e Budapestit nuk është zakonisht traktat ekstradimi - dhe në vend që të përshkruajë një procedurë specifike për ekstradim, ajo parasheh që veprat penale të vendosura në përputhje me Konventën e Budapestit do të konsiderohen të përfshira si vepra të ekstradueshme në çdo traktat ekstradimi. Kjo do të thotë që procedurat ekzistuese të pranuara nga secila palë do të zbatoheshin në lidhje me veprat penale të parapara në përputhje me Konventën e Budapestit.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smtClean="0"/>
          </a:p>
        </p:txBody>
      </p:sp>
    </p:spTree>
    <p:extLst>
      <p:ext uri="{BB962C8B-B14F-4D97-AF65-F5344CB8AC3E}">
        <p14:creationId xmlns:p14="http://schemas.microsoft.com/office/powerpoint/2010/main" xmlns="" val="209170102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92</a:t>
            </a:fld>
            <a:endParaRPr lang="en-US" smtClean="0"/>
          </a:p>
        </p:txBody>
      </p:sp>
    </p:spTree>
    <p:extLst>
      <p:ext uri="{BB962C8B-B14F-4D97-AF65-F5344CB8AC3E}">
        <p14:creationId xmlns:p14="http://schemas.microsoft.com/office/powerpoint/2010/main" xmlns="" val="26292113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93</a:t>
            </a:fld>
            <a:endParaRPr lang="en-US" smtClean="0"/>
          </a:p>
        </p:txBody>
      </p:sp>
    </p:spTree>
    <p:extLst>
      <p:ext uri="{BB962C8B-B14F-4D97-AF65-F5344CB8AC3E}">
        <p14:creationId xmlns:p14="http://schemas.microsoft.com/office/powerpoint/2010/main" xmlns="" val="129141422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94</a:t>
            </a:fld>
            <a:endParaRPr lang="en-US" smtClean="0"/>
          </a:p>
        </p:txBody>
      </p:sp>
    </p:spTree>
    <p:extLst>
      <p:ext uri="{BB962C8B-B14F-4D97-AF65-F5344CB8AC3E}">
        <p14:creationId xmlns:p14="http://schemas.microsoft.com/office/powerpoint/2010/main" xmlns="" val="100572523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q-AL" sz="1200">
                <a:solidFill>
                  <a:schemeClr val="tx1"/>
                </a:solidFill>
                <a:latin typeface="+mn-lt"/>
                <a:ea typeface="ＭＳ Ｐゴシック" pitchFamily="-65" charset="-128"/>
                <a:cs typeface="ＭＳ Ｐゴシック" pitchFamily="-65" charset="-128"/>
              </a:rPr>
              <a:t>Qëllimi i këtij neni është që një palë kërkuese të ketë mundësinë të lëshojë një urdhër </a:t>
            </a:r>
          </a:p>
          <a:p>
            <a:r>
              <a:rPr lang="sq-AL" sz="1200">
                <a:solidFill>
                  <a:schemeClr val="tx1"/>
                </a:solidFill>
                <a:latin typeface="+mn-lt"/>
                <a:ea typeface="ＭＳ Ｐゴシック" pitchFamily="-65" charset="-128"/>
                <a:cs typeface="ＭＳ Ｐゴシック" pitchFamily="-65" charset="-128"/>
              </a:rPr>
              <a:t>që duhet paraqitur një pale që merr kërkesën dhe që pala që merr kërkesën të ketë mundësinë për t'i dhënë fuqinë këtij urdhri duke detyruar një ofrues të shërbimit në territorin e saj të prodhojë informacionin e abonuesit ose të dhënat e trafikut në posedim ose kontroll të ofruesit të shërbimit. </a:t>
            </a:r>
          </a:p>
          <a:p>
            <a:endParaRPr lang="en-US" dirty="0"/>
          </a:p>
          <a:p>
            <a:r>
              <a:rPr lang="sq-AL" sz="1200">
                <a:solidFill>
                  <a:schemeClr val="tx1"/>
                </a:solidFill>
                <a:latin typeface="+mn-lt"/>
                <a:ea typeface="ＭＳ Ｐゴシック" pitchFamily="-65" charset="-128"/>
                <a:cs typeface="ＭＳ Ｐゴシック" pitchFamily="-65" charset="-128"/>
              </a:rPr>
              <a:t>Neni krijon një mekanizëm që plotëson dispozitat e ndihmës së ndërsjellë të Konventës. Ai është krijuar për të qenë më i efektshëm se sa është aktualisht ndihma e ndërsjellë, në atë që informacioni që pala kërkuese duhet të sigurojë është më i kufizuar dhe procesi për marrjen e të dhënave më i shpejtë. Ky nen plotëson, dhe për këtë arsye nuk paragjykon, procese të tjera të ndihmës reciproke sipas Konventës, ose marrëveshje të tjera shumëpalëshe ose dypalëshe, të cilat një palë mbetet e lirë të përdorë. Në të vërtetë, në situata në të cilat një palë kërkuese dëshiron të kërkojë të dhëna të trafikut nga një palë që i është rezervuar atij aspekti të këtij neni, pala kërkuese mund të përdorë një procedurë tjetër të ndihmës së ndërsjellë. Kur, siç ndodh shpesh, informacioni i abonuesit, të dhënat e trafikut dhe të dhënat e përmbajtjes së ruajtur kërkohen në të njëjtën kohë, mund të jetë më efikase të kërkoni të tri format e të dhënave për të njëjtën llogari përmes një kërkese të vetme tradicionale të ndihmës, të kërkohen disa lloje të të dhënave përmes metodës së dhënë nga ky nen dhe të tjera përmes një kërkese të veçantë për ndihmë të ndërsjellë. </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95</a:t>
            </a:fld>
            <a:endParaRPr lang="en-US" smtClean="0"/>
          </a:p>
        </p:txBody>
      </p:sp>
    </p:spTree>
    <p:extLst>
      <p:ext uri="{BB962C8B-B14F-4D97-AF65-F5344CB8AC3E}">
        <p14:creationId xmlns:p14="http://schemas.microsoft.com/office/powerpoint/2010/main" xmlns="" val="148907227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96</a:t>
            </a:fld>
            <a:endParaRPr lang="en-US" smtClean="0"/>
          </a:p>
        </p:txBody>
      </p:sp>
    </p:spTree>
    <p:extLst>
      <p:ext uri="{BB962C8B-B14F-4D97-AF65-F5344CB8AC3E}">
        <p14:creationId xmlns:p14="http://schemas.microsoft.com/office/powerpoint/2010/main" xmlns="" val="16032474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97</a:t>
            </a:fld>
            <a:endParaRPr lang="en-US" smtClean="0"/>
          </a:p>
        </p:txBody>
      </p:sp>
    </p:spTree>
    <p:extLst>
      <p:ext uri="{BB962C8B-B14F-4D97-AF65-F5344CB8AC3E}">
        <p14:creationId xmlns:p14="http://schemas.microsoft.com/office/powerpoint/2010/main" xmlns="" val="367496439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98</a:t>
            </a:fld>
            <a:endParaRPr lang="en-US" smtClean="0"/>
          </a:p>
        </p:txBody>
      </p:sp>
    </p:spTree>
    <p:extLst>
      <p:ext uri="{BB962C8B-B14F-4D97-AF65-F5344CB8AC3E}">
        <p14:creationId xmlns:p14="http://schemas.microsoft.com/office/powerpoint/2010/main" xmlns="" val="74692162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99</a:t>
            </a:fld>
            <a:endParaRPr lang="en-US" smtClean="0"/>
          </a:p>
        </p:txBody>
      </p:sp>
    </p:spTree>
    <p:extLst>
      <p:ext uri="{BB962C8B-B14F-4D97-AF65-F5344CB8AC3E}">
        <p14:creationId xmlns:p14="http://schemas.microsoft.com/office/powerpoint/2010/main" xmlns="" val="25446346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Takimet e grupeve të hartimit të protokollit vazhduan gjatë pandemisë COVID 19 me takime online. Diskutime të ndryshme mbi vlerën e shtuar në proces së bashku me diskutimet mbi realizueshmërinë e elementit të bashkëpunimit ndërkombëtar të hetimeve të UC.</a:t>
            </a:r>
          </a:p>
          <a:p>
            <a:endParaRPr lang="en-US" sz="1200" kern="1200" dirty="0">
              <a:solidFill>
                <a:schemeClr val="tx1"/>
              </a:solidFill>
              <a:effectLst/>
              <a:latin typeface="+mn-lt"/>
              <a:ea typeface="ＭＳ Ｐゴシック" pitchFamily="-65" charset="-128"/>
            </a:endParaRPr>
          </a:p>
          <a:p>
            <a:r>
              <a:rPr lang="sq-AL" sz="1200">
                <a:solidFill>
                  <a:schemeClr val="tx1"/>
                </a:solidFill>
                <a:latin typeface="+mn-lt"/>
                <a:ea typeface="ＭＳ Ｐゴシック" pitchFamily="-65" charset="-128"/>
              </a:rPr>
              <a:t>Ndërsa zhvillohet puna për miratimin e projekt-dispozitave, kjo dhe slajdi i mëparshëm duhet të azhurnohen në përputhje me rrethanat.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100</a:t>
            </a:fld>
            <a:endParaRPr lang="en-US" smtClean="0"/>
          </a:p>
        </p:txBody>
      </p:sp>
    </p:spTree>
    <p:extLst>
      <p:ext uri="{BB962C8B-B14F-4D97-AF65-F5344CB8AC3E}">
        <p14:creationId xmlns:p14="http://schemas.microsoft.com/office/powerpoint/2010/main" xmlns="" val="17979154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Pjesa e katërt do të shqyrtojë disa modele të formave të ndihmës juridike të ndërsjellë.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102</a:t>
            </a:fld>
            <a:endParaRPr lang="en-US" smtClean="0"/>
          </a:p>
        </p:txBody>
      </p:sp>
    </p:spTree>
    <p:extLst>
      <p:ext uri="{BB962C8B-B14F-4D97-AF65-F5344CB8AC3E}">
        <p14:creationId xmlns:p14="http://schemas.microsoft.com/office/powerpoint/2010/main" xmlns="" val="2574085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xmlns=""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xmlns=""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xmlns=""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xmlns=""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xmlns=""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pPr>
                <a:defRPr/>
              </a:pPr>
              <a:t>4/27/2021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xmlns=""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pPr>
                <a:defRPr/>
              </a:pPr>
              <a:t>4/27/2021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xmlns=""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pPr>
                <a:defRPr/>
              </a:pPr>
              <a:t>4/27/2021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xmlns=""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pPr>
                <a:defRPr/>
              </a:pPr>
              <a:t>4/27/2021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xmlns=""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pPr>
                <a:defRPr/>
              </a:pPr>
              <a:t>4/27/2021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xmlns=""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pPr>
                <a:defRPr/>
              </a:pPr>
              <a:t>4/27/2021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xmlns=""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pPr>
                <a:defRPr/>
              </a:pPr>
              <a:t>4/27/2021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oj.gov.hk/lawdoc/mla.pdf" TargetMode="External"/><Relationship Id="rId2" Type="http://schemas.openxmlformats.org/officeDocument/2006/relationships/notesSlide" Target="../notesSlides/notesSlide100.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www.gov.uk/government/uploads/system/uploads/attachment_data/file/415038/MLA_Guidelines_2015.pdf" TargetMode="Externa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5.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6.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8.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9.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0.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1.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3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6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9.xml"/><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0.xml"/><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7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sz="2400" b="1" i="0" u="none" strike="noStrike" cap="none" normalizeH="0" baseline="0">
                <a:ln>
                  <a:noFill/>
                </a:ln>
                <a:solidFill>
                  <a:srgbClr val="2F618F"/>
                </a:solidFill>
                <a:latin typeface="Arial Narrow" panose="020B0606020202030204" pitchFamily="34" charset="0"/>
                <a:ea typeface="Calibri" pitchFamily="34" charset="0"/>
                <a:cs typeface="Times New Roman" pitchFamily="18" charset="0"/>
              </a:rPr>
              <a:t>www.coe.int/cybercrime</a:t>
            </a:r>
          </a:p>
        </p:txBody>
      </p:sp>
      <p:sp>
        <p:nvSpPr>
          <p:cNvPr id="10" name="Rectangle 9"/>
          <p:cNvSpPr/>
          <p:nvPr/>
        </p:nvSpPr>
        <p:spPr>
          <a:xfrm>
            <a:off x="179512" y="1727299"/>
            <a:ext cx="8750206" cy="3447098"/>
          </a:xfrm>
          <a:prstGeom prst="rect">
            <a:avLst/>
          </a:prstGeom>
          <a:ln>
            <a:noFill/>
          </a:ln>
        </p:spPr>
        <p:txBody>
          <a:bodyPr wrap="square">
            <a:spAutoFit/>
          </a:bodyPr>
          <a:lstStyle/>
          <a:p>
            <a:pPr algn="ctr"/>
            <a:r>
              <a:rPr lang="sq-AL" sz="3600" b="1" i="1">
                <a:solidFill>
                  <a:schemeClr val="tx2"/>
                </a:solidFill>
              </a:rPr>
              <a:t>Kurs i Specializuar Gjyqësor për Bashkëpunimin Ndërkombëtar</a:t>
            </a:r>
          </a:p>
          <a:p>
            <a:pPr algn="ctr"/>
            <a:endParaRPr lang="fr-FR" b="1" dirty="0"/>
          </a:p>
          <a:p>
            <a:pPr marL="0" indent="0" algn="ctr">
              <a:buFont typeface="Arial" charset="0"/>
              <a:buNone/>
              <a:defRPr/>
            </a:pPr>
            <a:r>
              <a:rPr lang="sq-AL" b="1"/>
              <a:t> </a:t>
            </a:r>
          </a:p>
          <a:p>
            <a:pPr marL="0" indent="0" algn="ctr">
              <a:buFont typeface="Arial" charset="0"/>
              <a:buNone/>
              <a:defRPr/>
            </a:pPr>
            <a:r>
              <a:rPr lang="sq-AL" sz="3200" b="1">
                <a:solidFill>
                  <a:schemeClr val="tx2"/>
                </a:solidFill>
              </a:rPr>
              <a:t>Sesioni 2.1</a:t>
            </a:r>
          </a:p>
          <a:p>
            <a:pPr marL="0" indent="0" algn="ctr">
              <a:buFont typeface="Arial" charset="0"/>
              <a:buNone/>
              <a:defRPr/>
            </a:pPr>
            <a:r>
              <a:rPr lang="sq-AL" sz="3200" b="1">
                <a:solidFill>
                  <a:schemeClr val="tx2"/>
                </a:solidFill>
              </a:rPr>
              <a:t>Mekanizmat sipas Konventës së Budapestit</a:t>
            </a:r>
          </a:p>
        </p:txBody>
      </p:sp>
      <p:sp>
        <p:nvSpPr>
          <p:cNvPr id="11" name="Rectangle 10">
            <a:extLst>
              <a:ext uri="{FF2B5EF4-FFF2-40B4-BE49-F238E27FC236}">
                <a16:creationId xmlns:a16="http://schemas.microsoft.com/office/drawing/2014/main" xmlns=""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xmlns=""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TextBox 13">
            <a:extLst>
              <a:ext uri="{FF2B5EF4-FFF2-40B4-BE49-F238E27FC236}">
                <a16:creationId xmlns:a16="http://schemas.microsoft.com/office/drawing/2014/main" xmlns=""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xmlns=""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24 – Ekstradimi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058073"/>
            <a:ext cx="4476172" cy="5909310"/>
          </a:xfrm>
          <a:prstGeom prst="rect">
            <a:avLst/>
          </a:prstGeom>
        </p:spPr>
        <p:txBody>
          <a:bodyPr wrap="square">
            <a:spAutoFit/>
          </a:bodyPr>
          <a:lstStyle/>
          <a:p>
            <a:pPr marL="342900" indent="-342900" algn="just">
              <a:buFont typeface="Wingdings" pitchFamily="2" charset="2"/>
              <a:buChar char="Ø"/>
            </a:pPr>
            <a:r>
              <a:rPr lang="sq-AL" sz="1750"/>
              <a:t>2 </a:t>
            </a:r>
            <a:r>
              <a:rPr lang="sq-AL" sz="1750" b="1">
                <a:solidFill>
                  <a:srgbClr val="FF0000"/>
                </a:solidFill>
              </a:rPr>
              <a:t>Veprat penale</a:t>
            </a:r>
            <a:r>
              <a:rPr lang="sq-AL" sz="1750"/>
              <a:t> të parashikuara në paragrafin 1 të këtij neni </a:t>
            </a:r>
            <a:r>
              <a:rPr lang="sq-AL" sz="1750" b="1">
                <a:solidFill>
                  <a:srgbClr val="FF0000"/>
                </a:solidFill>
              </a:rPr>
              <a:t>konsiderohen të përfshihen në veprat e ekstradueshme për çdo marrëveshje ekstradimi </a:t>
            </a:r>
            <a:r>
              <a:rPr lang="sq-AL" sz="1750"/>
              <a:t>që ekziston ndërmjet dy ose më shumë Palëve. Palët marrin përsipër t’i përfshijnë këto vepra në veprat penale të ekstradueshme në çdo marrëveshje ekstradimi që do të lidhet ndërmjet dy ose më shumë Palëve. </a:t>
            </a:r>
          </a:p>
          <a:p>
            <a:pPr marL="342900" indent="-342900" algn="just">
              <a:buFont typeface="Wingdings" pitchFamily="2" charset="2"/>
              <a:buChar char="Ø"/>
            </a:pPr>
            <a:endParaRPr lang="en-US" sz="1750" dirty="0"/>
          </a:p>
          <a:p>
            <a:pPr marL="342900" indent="-342900" algn="just">
              <a:buFont typeface="Wingdings" pitchFamily="2" charset="2"/>
              <a:buChar char="Ø"/>
            </a:pPr>
            <a:r>
              <a:rPr lang="sq-AL" sz="1750"/>
              <a:t>3 Kur një Palë, e cila e kushtëzon ekstradimin me ekzistencën e një marrëveshjeje, merr një kërkesë për ekstradim nga një Palë tjetër që nuk ka lidhur ndonjë marrëveshje ekstradimi, ajo mund ta konsiderojë këtë Konventë si bazë ligjore për ekstradimin, në lidhje me çdo vepër e cila përmendet në paragrafin 1 të këtij neni.</a:t>
            </a:r>
          </a:p>
          <a:p>
            <a:pPr marL="342900" indent="-342900" algn="just">
              <a:buFont typeface="Wingdings" pitchFamily="2" charset="2"/>
              <a:buChar char="Ø"/>
            </a:pPr>
            <a:endParaRPr lang="en-US" sz="175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2800767"/>
          </a:xfrm>
          <a:prstGeom prst="rect">
            <a:avLst/>
          </a:prstGeom>
        </p:spPr>
        <p:txBody>
          <a:bodyPr wrap="square">
            <a:spAutoFit/>
          </a:bodyPr>
          <a:lstStyle/>
          <a:p>
            <a:pPr marL="342900" indent="-342900" algn="just">
              <a:buFont typeface="Wingdings" pitchFamily="2" charset="2"/>
              <a:buChar char="ü"/>
            </a:pPr>
            <a:r>
              <a:rPr lang="sq-AL" sz="2200"/>
              <a:t>Konventa e Budapestit nuk është vetëm një traktat i zakonshëm ekstradimi</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Veprat e vendosura sipas Konventës së Budapestit konsiderohen vepra të ekstradueshme sipas traktateve ekzistuese ndërmjet palëve</a:t>
            </a:r>
          </a:p>
        </p:txBody>
      </p:sp>
    </p:spTree>
    <p:extLst>
      <p:ext uri="{BB962C8B-B14F-4D97-AF65-F5344CB8AC3E}">
        <p14:creationId xmlns:p14="http://schemas.microsoft.com/office/powerpoint/2010/main" xmlns="" val="288815259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Projekt nenet në zhvillim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4658" y="1166842"/>
            <a:ext cx="4572000" cy="5170646"/>
          </a:xfrm>
          <a:prstGeom prst="rect">
            <a:avLst/>
          </a:prstGeom>
        </p:spPr>
        <p:txBody>
          <a:bodyPr>
            <a:spAutoFit/>
          </a:bodyPr>
          <a:lstStyle/>
          <a:p>
            <a:pPr marL="342900" indent="-342900">
              <a:buFont typeface="Wingdings" pitchFamily="2" charset="2"/>
              <a:buChar char="Ø"/>
            </a:pPr>
            <a:r>
              <a:rPr lang="sq-AL" sz="2200"/>
              <a:t>Dispozitat e përbashkëta</a:t>
            </a:r>
          </a:p>
          <a:p>
            <a:pPr marL="342900" indent="-342900">
              <a:buFont typeface="Wingdings" pitchFamily="2" charset="2"/>
              <a:buChar char="Ø"/>
            </a:pPr>
            <a:endParaRPr lang="en-US" sz="2200" dirty="0"/>
          </a:p>
          <a:p>
            <a:pPr marL="342900" indent="-342900">
              <a:buFont typeface="Wingdings" pitchFamily="2" charset="2"/>
              <a:buChar char="Ø"/>
            </a:pPr>
            <a:r>
              <a:rPr lang="sq-AL" sz="2200"/>
              <a:t>Kushtet dhe masat mbrojtëse</a:t>
            </a:r>
          </a:p>
          <a:p>
            <a:pPr marL="342900" indent="-342900">
              <a:buFont typeface="Wingdings" pitchFamily="2" charset="2"/>
              <a:buChar char="Ø"/>
            </a:pPr>
            <a:endParaRPr lang="en-US" sz="2200" dirty="0"/>
          </a:p>
          <a:p>
            <a:pPr marL="342900" indent="-342900">
              <a:buFont typeface="Wingdings" pitchFamily="2" charset="2"/>
              <a:buChar char="Ø"/>
            </a:pPr>
            <a:r>
              <a:rPr lang="sq-AL" sz="2200"/>
              <a:t>Shtrirja e një kërkimi në një sistem kompjuterik të lidhur</a:t>
            </a:r>
          </a:p>
          <a:p>
            <a:pPr marL="342900" indent="-342900">
              <a:buFont typeface="Wingdings" pitchFamily="2" charset="2"/>
              <a:buChar char="Ø"/>
            </a:pPr>
            <a:endParaRPr lang="en-GB" sz="2200" dirty="0"/>
          </a:p>
          <a:p>
            <a:pPr marL="342900" indent="-342900">
              <a:buFont typeface="Wingdings" pitchFamily="2" charset="2"/>
              <a:buChar char="Ø"/>
            </a:pPr>
            <a:r>
              <a:rPr lang="sq-AL" sz="2200"/>
              <a:t>Hetimet e fshehta me anë të sistemit kompjuterik (niveli i brendshëm)</a:t>
            </a:r>
          </a:p>
          <a:p>
            <a:pPr marL="342900" indent="-342900">
              <a:buFont typeface="Wingdings" pitchFamily="2" charset="2"/>
              <a:buChar char="Ø"/>
            </a:pPr>
            <a:endParaRPr lang="en-GB" sz="2200" dirty="0"/>
          </a:p>
          <a:p>
            <a:pPr marL="342900" indent="-342900">
              <a:buFont typeface="Wingdings" pitchFamily="2" charset="2"/>
              <a:buChar char="Ø"/>
            </a:pPr>
            <a:r>
              <a:rPr lang="sq-AL" sz="2200"/>
              <a:t>Hetimet e fshehta (niveli ndërkombëtar)</a:t>
            </a:r>
          </a:p>
          <a:p>
            <a:pPr marL="342900" indent="-342900">
              <a:buFont typeface="Wingdings" pitchFamily="2" charset="2"/>
              <a:buChar char="Ø"/>
            </a:pPr>
            <a:endParaRPr lang="en-GB" sz="2200" dirty="0"/>
          </a:p>
          <a:p>
            <a:pPr marL="342900" indent="-342900">
              <a:buFont typeface="Wingdings" pitchFamily="2" charset="2"/>
              <a:buChar char="Ø"/>
            </a:pPr>
            <a:r>
              <a:rPr lang="sq-AL" sz="2200"/>
              <a:t>Parimet e përgjithshme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87258" y="1166842"/>
            <a:ext cx="4361935" cy="4493538"/>
          </a:xfrm>
          <a:prstGeom prst="rect">
            <a:avLst/>
          </a:prstGeom>
        </p:spPr>
        <p:txBody>
          <a:bodyPr wrap="square">
            <a:spAutoFit/>
          </a:bodyPr>
          <a:lstStyle/>
          <a:p>
            <a:pPr marL="342900" indent="-342900">
              <a:buFont typeface="Wingdings" pitchFamily="2" charset="2"/>
              <a:buChar char="Ø"/>
            </a:pPr>
            <a:r>
              <a:rPr lang="sq-AL" sz="2200"/>
              <a:t>Ruajtja e drejtpërdrejtë e të dhënave nga ofruesit e shërbimeve</a:t>
            </a:r>
          </a:p>
          <a:p>
            <a:pPr marL="342900" indent="-342900">
              <a:buFont typeface="Wingdings" pitchFamily="2" charset="2"/>
              <a:buChar char="Ø"/>
            </a:pPr>
            <a:endParaRPr lang="en-GB" sz="2200" dirty="0"/>
          </a:p>
          <a:p>
            <a:pPr marL="342900" indent="-342900">
              <a:buFont typeface="Wingdings" pitchFamily="2" charset="2"/>
              <a:buChar char="Ø"/>
            </a:pPr>
            <a:r>
              <a:rPr lang="sq-AL" sz="2200"/>
              <a:t>Zbulimi i të dhënave në situata emergjente</a:t>
            </a:r>
          </a:p>
          <a:p>
            <a:pPr marL="342900" indent="-342900">
              <a:buFont typeface="Wingdings" pitchFamily="2" charset="2"/>
              <a:buChar char="Ø"/>
            </a:pPr>
            <a:endParaRPr lang="en-GB" sz="2200" dirty="0"/>
          </a:p>
          <a:p>
            <a:pPr marL="342900" indent="-342900">
              <a:buFont typeface="Wingdings" pitchFamily="2" charset="2"/>
              <a:buChar char="Ø"/>
            </a:pPr>
            <a:r>
              <a:rPr lang="sq-AL" sz="2200"/>
              <a:t>Qasja në informacionin që lidhet me domenet e regjistruara të Internetit - Kërkesa për informacionin e regjistrimit të emrit të domainit [WHOIS]</a:t>
            </a:r>
          </a:p>
          <a:p>
            <a:pPr marL="342900" indent="-342900">
              <a:buFont typeface="Wingdings" pitchFamily="2" charset="2"/>
              <a:buChar char="Ø"/>
            </a:pPr>
            <a:endParaRPr lang="en-GB" sz="2200" dirty="0"/>
          </a:p>
          <a:p>
            <a:pPr marL="342900" indent="-342900">
              <a:buFont typeface="Wingdings" pitchFamily="2" charset="2"/>
              <a:buChar char="Ø"/>
            </a:pPr>
            <a:r>
              <a:rPr lang="sq-AL" sz="2200"/>
              <a:t>Dispozitat përfundimtare</a:t>
            </a:r>
          </a:p>
        </p:txBody>
      </p:sp>
    </p:spTree>
    <p:extLst>
      <p:ext uri="{BB962C8B-B14F-4D97-AF65-F5344CB8AC3E}">
        <p14:creationId xmlns:p14="http://schemas.microsoft.com/office/powerpoint/2010/main" xmlns="" val="411499524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8267006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katërt</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Shabllonet e formularëve të ndihmës juridike të ndërsjellë</a:t>
            </a:r>
          </a:p>
          <a:p>
            <a:pPr algn="ctr">
              <a:lnSpc>
                <a:spcPct val="80000"/>
              </a:lnSpc>
            </a:pPr>
            <a:endParaRPr lang="en-GB" sz="3200" b="1" dirty="0"/>
          </a:p>
        </p:txBody>
      </p:sp>
    </p:spTree>
    <p:extLst>
      <p:ext uri="{BB962C8B-B14F-4D97-AF65-F5344CB8AC3E}">
        <p14:creationId xmlns:p14="http://schemas.microsoft.com/office/powerpoint/2010/main" xmlns="" val="411307073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103</a:t>
            </a:fld>
            <a:endParaRPr lang="en-US" smtClean="0"/>
          </a:p>
        </p:txBody>
      </p:sp>
      <p:sp>
        <p:nvSpPr>
          <p:cNvPr id="6" name="Slide Number Placeholder 1">
            <a:extLst>
              <a:ext uri="{FF2B5EF4-FFF2-40B4-BE49-F238E27FC236}">
                <a16:creationId xmlns:a16="http://schemas.microsoft.com/office/drawing/2014/main" xmlns=""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103</a:t>
            </a:fld>
            <a:endParaRPr lang="en-GB" smtClean="0"/>
          </a:p>
        </p:txBody>
      </p:sp>
      <p:sp>
        <p:nvSpPr>
          <p:cNvPr id="7" name="TextBox 6">
            <a:extLst>
              <a:ext uri="{FF2B5EF4-FFF2-40B4-BE49-F238E27FC236}">
                <a16:creationId xmlns:a16="http://schemas.microsoft.com/office/drawing/2014/main" xmlns="" id="{BCE5EC4C-E27D-44C1-AF2E-0EBFBD211E17}"/>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xmlns=""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103</a:t>
            </a:fld>
            <a:endParaRPr lang="en-GB" smtClean="0">
              <a:solidFill>
                <a:schemeClr val="tx1"/>
              </a:solidFill>
            </a:endParaRPr>
          </a:p>
        </p:txBody>
      </p:sp>
      <p:sp>
        <p:nvSpPr>
          <p:cNvPr id="9" name="Rectangle 8">
            <a:extLst>
              <a:ext uri="{FF2B5EF4-FFF2-40B4-BE49-F238E27FC236}">
                <a16:creationId xmlns:a16="http://schemas.microsoft.com/office/drawing/2014/main" xmlns=""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xmlns=""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xmlns=""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Hong Kong</a:t>
            </a:r>
          </a:p>
        </p:txBody>
      </p:sp>
      <p:pic>
        <p:nvPicPr>
          <p:cNvPr id="12" name="Picture 4">
            <a:extLst>
              <a:ext uri="{FF2B5EF4-FFF2-40B4-BE49-F238E27FC236}">
                <a16:creationId xmlns:a16="http://schemas.microsoft.com/office/drawing/2014/main" xmlns=""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TextBox 12">
            <a:extLst>
              <a:ext uri="{FF2B5EF4-FFF2-40B4-BE49-F238E27FC236}">
                <a16:creationId xmlns:a16="http://schemas.microsoft.com/office/drawing/2014/main" xmlns=""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xmlns="" id="{7E8C42C6-8FFB-475E-8246-A94ABE46ED19}"/>
              </a:ext>
            </a:extLst>
          </p:cNvPr>
          <p:cNvPicPr>
            <a:picLocks noChangeAspect="1"/>
          </p:cNvPicPr>
          <p:nvPr/>
        </p:nvPicPr>
        <p:blipFill rotWithShape="1">
          <a:blip r:embed="rId4"/>
          <a:srcRect l="22881" t="7344" r="22881" b="-2072"/>
          <a:stretch/>
        </p:blipFill>
        <p:spPr>
          <a:xfrm>
            <a:off x="0" y="894204"/>
            <a:ext cx="2415153" cy="2951664"/>
          </a:xfrm>
          <a:prstGeom prst="rect">
            <a:avLst/>
          </a:prstGeom>
        </p:spPr>
      </p:pic>
      <p:pic>
        <p:nvPicPr>
          <p:cNvPr id="17" name="Picture 16">
            <a:extLst>
              <a:ext uri="{FF2B5EF4-FFF2-40B4-BE49-F238E27FC236}">
                <a16:creationId xmlns:a16="http://schemas.microsoft.com/office/drawing/2014/main" xmlns="" id="{08A743B8-DC44-434F-912F-23735B617CDE}"/>
              </a:ext>
            </a:extLst>
          </p:cNvPr>
          <p:cNvPicPr>
            <a:picLocks noChangeAspect="1"/>
          </p:cNvPicPr>
          <p:nvPr/>
        </p:nvPicPr>
        <p:blipFill rotWithShape="1">
          <a:blip r:embed="rId5"/>
          <a:srcRect l="25422" t="11299" r="24860" b="-3012"/>
          <a:stretch/>
        </p:blipFill>
        <p:spPr>
          <a:xfrm>
            <a:off x="1588576" y="2145868"/>
            <a:ext cx="4210373" cy="5519454"/>
          </a:xfrm>
          <a:prstGeom prst="rect">
            <a:avLst/>
          </a:prstGeom>
        </p:spPr>
      </p:pic>
      <p:pic>
        <p:nvPicPr>
          <p:cNvPr id="19" name="Picture 18">
            <a:extLst>
              <a:ext uri="{FF2B5EF4-FFF2-40B4-BE49-F238E27FC236}">
                <a16:creationId xmlns:a16="http://schemas.microsoft.com/office/drawing/2014/main" xmlns="" id="{7BF5E73E-3A24-4325-A847-D977AF3A9892}"/>
              </a:ext>
            </a:extLst>
          </p:cNvPr>
          <p:cNvPicPr>
            <a:picLocks noChangeAspect="1"/>
          </p:cNvPicPr>
          <p:nvPr/>
        </p:nvPicPr>
        <p:blipFill rotWithShape="1">
          <a:blip r:embed="rId6"/>
          <a:srcRect l="26695" t="8475" r="25283"/>
          <a:stretch/>
        </p:blipFill>
        <p:spPr>
          <a:xfrm>
            <a:off x="5189222" y="1332205"/>
            <a:ext cx="3954778" cy="5295255"/>
          </a:xfrm>
          <a:prstGeom prst="rect">
            <a:avLst/>
          </a:prstGeom>
        </p:spPr>
      </p:pic>
      <p:sp>
        <p:nvSpPr>
          <p:cNvPr id="20" name="Content Placeholder 2">
            <a:extLst>
              <a:ext uri="{FF2B5EF4-FFF2-40B4-BE49-F238E27FC236}">
                <a16:creationId xmlns:a16="http://schemas.microsoft.com/office/drawing/2014/main" xmlns="" id="{6F696F04-ED89-495D-88EC-B2E1359976E5}"/>
              </a:ext>
            </a:extLst>
          </p:cNvPr>
          <p:cNvSpPr txBox="1">
            <a:spLocks/>
          </p:cNvSpPr>
          <p:nvPr/>
        </p:nvSpPr>
        <p:spPr>
          <a:xfrm>
            <a:off x="604653"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sq-AL" sz="2400" b="1">
                <a:hlinkClick r:id="rId7"/>
              </a:rPr>
              <a:t>http://www.doj.gov.hk/lawdoc/mla.pdf</a:t>
            </a:r>
          </a:p>
          <a:p>
            <a:pPr marL="0" indent="0" algn="ctr">
              <a:buFont typeface="Arial" pitchFamily="34" charset="0"/>
              <a:buNone/>
            </a:pPr>
            <a:endParaRPr lang="en-US" sz="2000" b="1" dirty="0"/>
          </a:p>
          <a:p>
            <a:pPr marL="0" indent="0" algn="ctr">
              <a:buFont typeface="Arial" pitchFamily="34" charset="0"/>
              <a:buNone/>
            </a:pPr>
            <a:endParaRPr lang="en-US" sz="2000" b="1" dirty="0"/>
          </a:p>
        </p:txBody>
      </p:sp>
    </p:spTree>
    <p:extLst>
      <p:ext uri="{BB962C8B-B14F-4D97-AF65-F5344CB8AC3E}">
        <p14:creationId xmlns:p14="http://schemas.microsoft.com/office/powerpoint/2010/main" xmlns="" val="23014677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104</a:t>
            </a:fld>
            <a:endParaRPr lang="en-US" smtClean="0"/>
          </a:p>
        </p:txBody>
      </p:sp>
      <p:sp>
        <p:nvSpPr>
          <p:cNvPr id="6" name="Slide Number Placeholder 1">
            <a:extLst>
              <a:ext uri="{FF2B5EF4-FFF2-40B4-BE49-F238E27FC236}">
                <a16:creationId xmlns:a16="http://schemas.microsoft.com/office/drawing/2014/main" xmlns=""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104</a:t>
            </a:fld>
            <a:endParaRPr lang="en-GB" smtClean="0"/>
          </a:p>
        </p:txBody>
      </p:sp>
      <p:sp>
        <p:nvSpPr>
          <p:cNvPr id="7" name="TextBox 6">
            <a:extLst>
              <a:ext uri="{FF2B5EF4-FFF2-40B4-BE49-F238E27FC236}">
                <a16:creationId xmlns:a16="http://schemas.microsoft.com/office/drawing/2014/main" xmlns="" id="{BCE5EC4C-E27D-44C1-AF2E-0EBFBD211E17}"/>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xmlns=""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104</a:t>
            </a:fld>
            <a:endParaRPr lang="en-GB" smtClean="0">
              <a:solidFill>
                <a:schemeClr val="tx1"/>
              </a:solidFill>
            </a:endParaRPr>
          </a:p>
        </p:txBody>
      </p:sp>
      <p:sp>
        <p:nvSpPr>
          <p:cNvPr id="9" name="Rectangle 8">
            <a:extLst>
              <a:ext uri="{FF2B5EF4-FFF2-40B4-BE49-F238E27FC236}">
                <a16:creationId xmlns:a16="http://schemas.microsoft.com/office/drawing/2014/main" xmlns=""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xmlns=""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xmlns=""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Mbretëria e Bashkuar</a:t>
            </a:r>
          </a:p>
        </p:txBody>
      </p:sp>
      <p:pic>
        <p:nvPicPr>
          <p:cNvPr id="12" name="Picture 4">
            <a:extLst>
              <a:ext uri="{FF2B5EF4-FFF2-40B4-BE49-F238E27FC236}">
                <a16:creationId xmlns:a16="http://schemas.microsoft.com/office/drawing/2014/main" xmlns=""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TextBox 12">
            <a:extLst>
              <a:ext uri="{FF2B5EF4-FFF2-40B4-BE49-F238E27FC236}">
                <a16:creationId xmlns:a16="http://schemas.microsoft.com/office/drawing/2014/main" xmlns=""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20" name="Content Placeholder 2">
            <a:extLst>
              <a:ext uri="{FF2B5EF4-FFF2-40B4-BE49-F238E27FC236}">
                <a16:creationId xmlns:a16="http://schemas.microsoft.com/office/drawing/2014/main" xmlns="" id="{6F696F04-ED89-495D-88EC-B2E1359976E5}"/>
              </a:ext>
            </a:extLst>
          </p:cNvPr>
          <p:cNvSpPr txBox="1">
            <a:spLocks/>
          </p:cNvSpPr>
          <p:nvPr/>
        </p:nvSpPr>
        <p:spPr>
          <a:xfrm>
            <a:off x="215039"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sq-AL" sz="2400" b="1">
                <a:hlinkClick r:id="rId4"/>
              </a:rPr>
              <a:t>https://www.gov.uk/government/uploads/system/uploads/attachment_data/file/415038/MLA_Guidelines_2015.pdf</a:t>
            </a:r>
          </a:p>
        </p:txBody>
      </p:sp>
      <p:pic>
        <p:nvPicPr>
          <p:cNvPr id="3" name="Picture 2">
            <a:extLst>
              <a:ext uri="{FF2B5EF4-FFF2-40B4-BE49-F238E27FC236}">
                <a16:creationId xmlns:a16="http://schemas.microsoft.com/office/drawing/2014/main" xmlns="" id="{6E0A357F-EB73-4F96-8CE7-27E701FE095A}"/>
              </a:ext>
            </a:extLst>
          </p:cNvPr>
          <p:cNvPicPr>
            <a:picLocks noChangeAspect="1"/>
          </p:cNvPicPr>
          <p:nvPr/>
        </p:nvPicPr>
        <p:blipFill rotWithShape="1">
          <a:blip r:embed="rId5"/>
          <a:srcRect l="23305" t="1507" r="23164" b="4520"/>
          <a:stretch/>
        </p:blipFill>
        <p:spPr>
          <a:xfrm>
            <a:off x="65278" y="1853558"/>
            <a:ext cx="3384236" cy="4455762"/>
          </a:xfrm>
          <a:prstGeom prst="rect">
            <a:avLst/>
          </a:prstGeom>
        </p:spPr>
      </p:pic>
      <p:pic>
        <p:nvPicPr>
          <p:cNvPr id="4" name="Picture 3">
            <a:extLst>
              <a:ext uri="{FF2B5EF4-FFF2-40B4-BE49-F238E27FC236}">
                <a16:creationId xmlns:a16="http://schemas.microsoft.com/office/drawing/2014/main" xmlns="" id="{9472174A-DF34-4A4D-B7CB-715F3FA0AF1A}"/>
              </a:ext>
            </a:extLst>
          </p:cNvPr>
          <p:cNvPicPr>
            <a:picLocks noChangeAspect="1"/>
          </p:cNvPicPr>
          <p:nvPr/>
        </p:nvPicPr>
        <p:blipFill rotWithShape="1">
          <a:blip r:embed="rId6"/>
          <a:srcRect l="23729" t="9913" r="23446"/>
          <a:stretch/>
        </p:blipFill>
        <p:spPr>
          <a:xfrm>
            <a:off x="3096181" y="1853558"/>
            <a:ext cx="6367220" cy="5168920"/>
          </a:xfrm>
          <a:prstGeom prst="rect">
            <a:avLst/>
          </a:prstGeom>
        </p:spPr>
      </p:pic>
    </p:spTree>
    <p:extLst>
      <p:ext uri="{BB962C8B-B14F-4D97-AF65-F5344CB8AC3E}">
        <p14:creationId xmlns:p14="http://schemas.microsoft.com/office/powerpoint/2010/main" xmlns="" val="354346739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105</a:t>
            </a:fld>
            <a:endParaRPr lang="en-GB" smtClean="0">
              <a:solidFill>
                <a:schemeClr val="tx1"/>
              </a:solidFill>
            </a:endParaRPr>
          </a:p>
        </p:txBody>
      </p:sp>
      <p:sp>
        <p:nvSpPr>
          <p:cNvPr id="5" name="TextBox 4"/>
          <p:cNvSpPr txBox="1"/>
          <p:nvPr/>
        </p:nvSpPr>
        <p:spPr>
          <a:xfrm>
            <a:off x="88522" y="894205"/>
            <a:ext cx="8933934" cy="5870838"/>
          </a:xfrm>
          <a:prstGeom prst="rect">
            <a:avLst/>
          </a:prstGeom>
          <a:noFill/>
        </p:spPr>
        <p:txBody>
          <a:bodyPr wrap="square" rtlCol="0">
            <a:spAutoFit/>
          </a:bodyPr>
          <a:lstStyle/>
          <a:p>
            <a:r>
              <a:rPr lang="sq-AL" b="1" dirty="0">
                <a:solidFill>
                  <a:schemeClr val="tx2"/>
                </a:solidFill>
                <a:latin typeface="Verdana" panose="020B0604030504040204" pitchFamily="34" charset="0"/>
                <a:ea typeface="Verdana" panose="020B0604030504040204" pitchFamily="34" charset="0"/>
              </a:rPr>
              <a:t>Historiku</a:t>
            </a:r>
          </a:p>
          <a:p>
            <a:endParaRPr lang="en-GB" sz="400" b="1"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sq-AL" sz="1750" dirty="0">
                <a:latin typeface="Verdana" panose="020B0604030504040204" pitchFamily="34" charset="0"/>
                <a:ea typeface="Verdana" panose="020B0604030504040204" pitchFamily="34" charset="0"/>
              </a:rPr>
              <a:t>Arsyet për të vazhduar më tej me shabllonin e ruajtjes së të dhënave të nenit 29/30:</a:t>
            </a:r>
          </a:p>
          <a:p>
            <a:pPr marL="914400" lvl="1" indent="-457200">
              <a:spcBef>
                <a:spcPts val="600"/>
              </a:spcBef>
              <a:spcAft>
                <a:spcPts val="600"/>
              </a:spcAft>
              <a:buFont typeface="Arial" pitchFamily="34" charset="0"/>
              <a:buChar char="•"/>
            </a:pPr>
            <a:r>
              <a:rPr lang="sq-AL" sz="1750" dirty="0">
                <a:latin typeface="Verdana" panose="020B0604030504040204" pitchFamily="34" charset="0"/>
                <a:ea typeface="Verdana" panose="020B0604030504040204" pitchFamily="34" charset="0"/>
              </a:rPr>
              <a:t>Teksti i nenit 35 të Konventës marrë si plan për fushat e detyrueshme;</a:t>
            </a:r>
          </a:p>
          <a:p>
            <a:pPr marL="914400" lvl="1" indent="-457200">
              <a:spcBef>
                <a:spcPts val="600"/>
              </a:spcBef>
              <a:spcAft>
                <a:spcPts val="600"/>
              </a:spcAft>
              <a:buFont typeface="Arial" pitchFamily="34" charset="0"/>
              <a:buChar char="•"/>
            </a:pPr>
            <a:r>
              <a:rPr lang="sq-AL" sz="1750" dirty="0">
                <a:latin typeface="Verdana" panose="020B0604030504040204" pitchFamily="34" charset="0"/>
                <a:ea typeface="Verdana" panose="020B0604030504040204" pitchFamily="34" charset="0"/>
              </a:rPr>
              <a:t>Minimizimi i punës dhe kështu më pak kohë për përpunim;</a:t>
            </a:r>
          </a:p>
          <a:p>
            <a:pPr marL="914400" lvl="1" indent="-457200">
              <a:spcBef>
                <a:spcPts val="600"/>
              </a:spcBef>
              <a:spcAft>
                <a:spcPts val="600"/>
              </a:spcAft>
              <a:buFont typeface="Arial" pitchFamily="34" charset="0"/>
              <a:buChar char="•"/>
            </a:pPr>
            <a:r>
              <a:rPr lang="sq-AL" sz="1750" dirty="0">
                <a:latin typeface="Verdana" panose="020B0604030504040204" pitchFamily="34" charset="0"/>
                <a:ea typeface="Verdana" panose="020B0604030504040204" pitchFamily="34" charset="0"/>
              </a:rPr>
              <a:t>Udhëzime për pikat e kontaktit të sapo krijuara ose të ardhshme;</a:t>
            </a:r>
          </a:p>
          <a:p>
            <a:pPr marL="914400" lvl="1" indent="-457200">
              <a:spcBef>
                <a:spcPts val="600"/>
              </a:spcBef>
              <a:spcAft>
                <a:spcPts val="600"/>
              </a:spcAft>
              <a:buFont typeface="Arial" pitchFamily="34" charset="0"/>
              <a:buChar char="•"/>
            </a:pPr>
            <a:r>
              <a:rPr lang="sq-AL" sz="1750" dirty="0">
                <a:latin typeface="Verdana" panose="020B0604030504040204" pitchFamily="34" charset="0"/>
                <a:ea typeface="Verdana" panose="020B0604030504040204" pitchFamily="34" charset="0"/>
              </a:rPr>
              <a:t>Praktikë më uniforme e kërkesave për ruajtje në të gjitha juridiksionet.</a:t>
            </a:r>
          </a:p>
          <a:p>
            <a:pPr marL="457200" lvl="0" indent="-457200">
              <a:spcBef>
                <a:spcPts val="600"/>
              </a:spcBef>
              <a:spcAft>
                <a:spcPts val="600"/>
              </a:spcAft>
              <a:buFont typeface="Arial" pitchFamily="34" charset="0"/>
              <a:buChar char="•"/>
            </a:pPr>
            <a:r>
              <a:rPr lang="sq-AL" sz="1750" dirty="0">
                <a:latin typeface="Verdana" panose="020B0604030504040204" pitchFamily="34" charset="0"/>
                <a:ea typeface="Verdana" panose="020B0604030504040204" pitchFamily="34" charset="0"/>
              </a:rPr>
              <a:t>Përpjekjet për ndërtimin e kapaciteteve (takime rajonale, trajnime) 2016 dhe 2017;</a:t>
            </a:r>
          </a:p>
          <a:p>
            <a:pPr marL="457200" lvl="0" indent="-457200">
              <a:spcBef>
                <a:spcPts val="600"/>
              </a:spcBef>
              <a:spcAft>
                <a:spcPts val="600"/>
              </a:spcAft>
              <a:buFont typeface="Arial" pitchFamily="34" charset="0"/>
              <a:buChar char="•"/>
            </a:pPr>
            <a:r>
              <a:rPr lang="sq-AL" sz="1750" dirty="0">
                <a:latin typeface="Verdana" panose="020B0604030504040204" pitchFamily="34" charset="0"/>
                <a:ea typeface="Verdana" panose="020B0604030504040204" pitchFamily="34" charset="0"/>
              </a:rPr>
              <a:t>Shabllonet fillestare (neni 29 dhe 31 BCC) të </a:t>
            </a:r>
            <a:r>
              <a:rPr lang="sq-AL" sz="1750" dirty="0" err="1">
                <a:latin typeface="Verdana" panose="020B0604030504040204" pitchFamily="34" charset="0"/>
                <a:ea typeface="Verdana" panose="020B0604030504040204" pitchFamily="34" charset="0"/>
              </a:rPr>
              <a:t>testuara</a:t>
            </a:r>
            <a:r>
              <a:rPr lang="sq-AL" sz="1750" dirty="0">
                <a:latin typeface="Verdana" panose="020B0604030504040204" pitchFamily="34" charset="0"/>
                <a:ea typeface="Verdana" panose="020B0604030504040204" pitchFamily="34" charset="0"/>
              </a:rPr>
              <a:t> nga disa shtete;</a:t>
            </a:r>
          </a:p>
          <a:p>
            <a:pPr marL="457200" lvl="0" indent="-457200">
              <a:spcBef>
                <a:spcPts val="600"/>
              </a:spcBef>
              <a:spcAft>
                <a:spcPts val="600"/>
              </a:spcAft>
              <a:buFont typeface="Arial" pitchFamily="34" charset="0"/>
              <a:buChar char="•"/>
            </a:pPr>
            <a:r>
              <a:rPr lang="sq-AL" sz="1750" dirty="0">
                <a:latin typeface="Verdana" panose="020B0604030504040204" pitchFamily="34" charset="0"/>
                <a:ea typeface="Verdana" panose="020B0604030504040204" pitchFamily="34" charset="0"/>
              </a:rPr>
              <a:t>Parashtrime dhe diskutime të mëtejshme përmes listës postare dhe Byrosë së T-CY (2017 dhe 2018);</a:t>
            </a:r>
          </a:p>
          <a:p>
            <a:pPr marL="457200" lvl="0" indent="-457200">
              <a:spcBef>
                <a:spcPts val="600"/>
              </a:spcBef>
              <a:spcAft>
                <a:spcPts val="600"/>
              </a:spcAft>
              <a:buFont typeface="Arial" pitchFamily="34" charset="0"/>
              <a:buChar char="•"/>
            </a:pPr>
            <a:r>
              <a:rPr lang="sq-AL" sz="1750" dirty="0">
                <a:latin typeface="Verdana" panose="020B0604030504040204" pitchFamily="34" charset="0"/>
                <a:ea typeface="Verdana" panose="020B0604030504040204" pitchFamily="34" charset="0"/>
              </a:rPr>
              <a:t>Versioni përfundimtar është shqyrtuar dhe miratuar nga takimi Plenar i 19-të i T-CY-së (9-10 korrik 2018).</a:t>
            </a:r>
          </a:p>
        </p:txBody>
      </p:sp>
      <p:sp>
        <p:nvSpPr>
          <p:cNvPr id="12" name="Rectangle 11"/>
          <p:cNvSpPr/>
          <p:nvPr/>
        </p:nvSpPr>
        <p:spPr>
          <a:xfrm>
            <a:off x="0" y="6588125"/>
            <a:ext cx="9144000" cy="296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b="1">
                <a:solidFill>
                  <a:srgbClr val="FFFFFF"/>
                </a:solidFill>
                <a:latin typeface="Arial Narrow" panose="020B0606020202030204" pitchFamily="34" charset="0"/>
                <a:cs typeface="Verdana" charset="0"/>
              </a:rPr>
              <a:t>www.coe.int/cybercrime</a:t>
            </a:r>
          </a:p>
        </p:txBody>
      </p:sp>
      <p:sp>
        <p:nvSpPr>
          <p:cNvPr id="6" name="Rectangle 4">
            <a:extLst>
              <a:ext uri="{FF2B5EF4-FFF2-40B4-BE49-F238E27FC236}">
                <a16:creationId xmlns:a16="http://schemas.microsoft.com/office/drawing/2014/main" xmlns="" id="{C88053CA-270D-410B-9EE3-CE117A0E464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xmlns="" id="{A2D56477-F1A4-4CAA-8455-82A0B63ABF5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Mostrat e Këshillit të Evropës: Historiku</a:t>
            </a:r>
          </a:p>
        </p:txBody>
      </p:sp>
      <p:pic>
        <p:nvPicPr>
          <p:cNvPr id="8" name="Picture 4">
            <a:extLst>
              <a:ext uri="{FF2B5EF4-FFF2-40B4-BE49-F238E27FC236}">
                <a16:creationId xmlns:a16="http://schemas.microsoft.com/office/drawing/2014/main" xmlns="" id="{7806AF4A-3E52-420F-9625-BE235857897A}"/>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5452013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496" y="1000755"/>
            <a:ext cx="8933934" cy="5632311"/>
          </a:xfrm>
          <a:prstGeom prst="rect">
            <a:avLst/>
          </a:prstGeom>
          <a:noFill/>
        </p:spPr>
        <p:txBody>
          <a:bodyPr wrap="square" rtlCol="0">
            <a:spAutoFit/>
          </a:bodyPr>
          <a:lstStyle/>
          <a:p>
            <a:pPr>
              <a:spcAft>
                <a:spcPts val="600"/>
              </a:spcAft>
            </a:pPr>
            <a:r>
              <a:rPr lang="sq-AL" b="1">
                <a:solidFill>
                  <a:schemeClr val="tx2"/>
                </a:solidFill>
                <a:latin typeface="Verdana" panose="020B0604030504040204" pitchFamily="34" charset="0"/>
                <a:ea typeface="Verdana" panose="020B0604030504040204" pitchFamily="34" charset="0"/>
              </a:rPr>
              <a:t>Neni 29/30 shabllonet – karakteristikat kryesore:</a:t>
            </a:r>
          </a:p>
          <a:p>
            <a:pPr>
              <a:spcAft>
                <a:spcPts val="600"/>
              </a:spcAft>
            </a:pPr>
            <a:endParaRPr lang="en-GB"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Shënimi i pikave të detyrueshme me yll (neni 35 kërkesat);</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Referenca/statusi i rastit;</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Kërkohen më pak detaje / më shumë detaje mbi autoritetin kërkues;</a:t>
            </a:r>
          </a:p>
          <a:p>
            <a:pPr marL="457200" indent="-457200">
              <a:spcAft>
                <a:spcPts val="600"/>
              </a:spcAft>
              <a:buFont typeface="Arial" pitchFamily="34" charset="0"/>
              <a:buChar char="•"/>
            </a:pPr>
            <a:r>
              <a:rPr lang="sq-AL">
                <a:latin typeface="Verdana" panose="020B0604030504040204" pitchFamily="34" charset="0"/>
                <a:ea typeface="Verdana" panose="020B0604030504040204" pitchFamily="34" charset="0"/>
              </a:rPr>
              <a:t>Detajet e autoriteteve të ngarkuara me hetimin dhe ndjekjen penale (veçmas);</a:t>
            </a:r>
          </a:p>
          <a:p>
            <a:pPr marL="457200" indent="-457200">
              <a:spcAft>
                <a:spcPts val="600"/>
              </a:spcAft>
              <a:buFont typeface="Arial" pitchFamily="34" charset="0"/>
              <a:buChar char="•"/>
            </a:pPr>
            <a:r>
              <a:rPr lang="sq-AL">
                <a:latin typeface="Verdana" panose="020B0604030504040204" pitchFamily="34" charset="0"/>
                <a:ea typeface="Verdana" panose="020B0604030504040204" pitchFamily="34" charset="0"/>
              </a:rPr>
              <a:t>Detajet e personit të kontaktit për konfirmim shtesë;</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Zgjedhja për mjetet e përgjigjes;</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Mundësia për të bashkangjitur kërkesën e ndihmës juridike të ndërsjellë;</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Seksioni i sqaruar i "veprave";</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Përshkrimi i të dhënave të kërkuara / aneksit (formulari i specifikimit);</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Informacioni që identifikon personin ose organizatën;</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Neni 30 fokuson;</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Statusi/urgjenca e çështjes (pikat e paracaktuara) / konfidencialiteti;</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Konfirmimi/opsionet e njoftimit</a:t>
            </a:r>
            <a:r>
              <a:rPr lang="sq-AL" sz="2000">
                <a:latin typeface="Arial Narrow" panose="020B0606020202030204" pitchFamily="34" charset="0"/>
              </a:rPr>
              <a:t>.</a:t>
            </a:r>
          </a:p>
        </p:txBody>
      </p:sp>
      <p:sp>
        <p:nvSpPr>
          <p:cNvPr id="9" name="Slide Number Placeholder 1">
            <a:extLst>
              <a:ext uri="{FF2B5EF4-FFF2-40B4-BE49-F238E27FC236}">
                <a16:creationId xmlns:a16="http://schemas.microsoft.com/office/drawing/2014/main" xmlns="" id="{CBEEFD16-46E2-4732-BBFC-C085508B06B1}"/>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106</a:t>
            </a:fld>
            <a:endParaRPr lang="en-GB" smtClean="0"/>
          </a:p>
        </p:txBody>
      </p:sp>
      <p:sp>
        <p:nvSpPr>
          <p:cNvPr id="10" name="TextBox 9">
            <a:extLst>
              <a:ext uri="{FF2B5EF4-FFF2-40B4-BE49-F238E27FC236}">
                <a16:creationId xmlns:a16="http://schemas.microsoft.com/office/drawing/2014/main" xmlns="" id="{51B8798A-0019-4545-9A12-131724C55B9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11" name="Slide Number Placeholder 4">
            <a:extLst>
              <a:ext uri="{FF2B5EF4-FFF2-40B4-BE49-F238E27FC236}">
                <a16:creationId xmlns:a16="http://schemas.microsoft.com/office/drawing/2014/main" xmlns="" id="{40F22D54-68B0-4E70-9EF6-B2B192F8334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106</a:t>
            </a:fld>
            <a:endParaRPr lang="en-GB" smtClean="0">
              <a:solidFill>
                <a:schemeClr val="tx1"/>
              </a:solidFill>
            </a:endParaRPr>
          </a:p>
        </p:txBody>
      </p:sp>
      <p:sp>
        <p:nvSpPr>
          <p:cNvPr id="13" name="Rectangle 12">
            <a:extLst>
              <a:ext uri="{FF2B5EF4-FFF2-40B4-BE49-F238E27FC236}">
                <a16:creationId xmlns:a16="http://schemas.microsoft.com/office/drawing/2014/main" xmlns="" id="{312C2593-7C60-46C1-91B2-377889D21D4E}"/>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4">
            <a:extLst>
              <a:ext uri="{FF2B5EF4-FFF2-40B4-BE49-F238E27FC236}">
                <a16:creationId xmlns:a16="http://schemas.microsoft.com/office/drawing/2014/main" xmlns="" id="{61FE5FAA-D5B9-4BAA-B107-AF34C01FFEE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15">
            <a:extLst>
              <a:ext uri="{FF2B5EF4-FFF2-40B4-BE49-F238E27FC236}">
                <a16:creationId xmlns:a16="http://schemas.microsoft.com/office/drawing/2014/main" xmlns="" id="{5D3DE080-A417-415F-91A9-A71615912EF9}"/>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29/30 shabllonet – Ndihma juridike </a:t>
            </a:r>
          </a:p>
          <a:p>
            <a:pPr algn="r"/>
            <a:r>
              <a:rPr lang="sq-AL" sz="3200" b="1">
                <a:solidFill>
                  <a:schemeClr val="bg1"/>
                </a:solidFill>
              </a:rPr>
              <a:t>e ndërsjellë - Kërkesat për ruajtje</a:t>
            </a:r>
          </a:p>
        </p:txBody>
      </p:sp>
      <p:pic>
        <p:nvPicPr>
          <p:cNvPr id="17" name="Picture 4">
            <a:extLst>
              <a:ext uri="{FF2B5EF4-FFF2-40B4-BE49-F238E27FC236}">
                <a16:creationId xmlns:a16="http://schemas.microsoft.com/office/drawing/2014/main" xmlns="" id="{4D73E5F6-2FA0-440C-A9BA-3233BA207AF1}"/>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a:extLst>
              <a:ext uri="{FF2B5EF4-FFF2-40B4-BE49-F238E27FC236}">
                <a16:creationId xmlns:a16="http://schemas.microsoft.com/office/drawing/2014/main" xmlns="" id="{39E63EE2-FAFE-40D7-9581-D2538CA7E641}"/>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147725350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107</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107</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107</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29/ 30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7" name="Picture 16">
            <a:extLst>
              <a:ext uri="{FF2B5EF4-FFF2-40B4-BE49-F238E27FC236}">
                <a16:creationId xmlns:a16="http://schemas.microsoft.com/office/drawing/2014/main" xmlns="" id="{6BD1C26D-1F22-4B98-A214-032715ED6FBB}"/>
              </a:ext>
            </a:extLst>
          </p:cNvPr>
          <p:cNvPicPr>
            <a:picLocks noChangeAspect="1"/>
          </p:cNvPicPr>
          <p:nvPr/>
        </p:nvPicPr>
        <p:blipFill>
          <a:blip r:embed="rId4"/>
          <a:stretch>
            <a:fillRect/>
          </a:stretch>
        </p:blipFill>
        <p:spPr>
          <a:xfrm>
            <a:off x="0" y="558835"/>
            <a:ext cx="4592499" cy="5962377"/>
          </a:xfrm>
          <a:prstGeom prst="rect">
            <a:avLst/>
          </a:prstGeom>
        </p:spPr>
      </p:pic>
      <p:pic>
        <p:nvPicPr>
          <p:cNvPr id="18" name="Picture 17">
            <a:extLst>
              <a:ext uri="{FF2B5EF4-FFF2-40B4-BE49-F238E27FC236}">
                <a16:creationId xmlns:a16="http://schemas.microsoft.com/office/drawing/2014/main" xmlns="" id="{4EE12ACF-86D3-4F3A-813D-61C197F27D57}"/>
              </a:ext>
            </a:extLst>
          </p:cNvPr>
          <p:cNvPicPr>
            <a:picLocks noChangeAspect="1"/>
          </p:cNvPicPr>
          <p:nvPr/>
        </p:nvPicPr>
        <p:blipFill>
          <a:blip r:embed="rId5"/>
          <a:stretch>
            <a:fillRect/>
          </a:stretch>
        </p:blipFill>
        <p:spPr>
          <a:xfrm>
            <a:off x="4597728" y="558835"/>
            <a:ext cx="4546272" cy="5998447"/>
          </a:xfrm>
          <a:prstGeom prst="rect">
            <a:avLst/>
          </a:prstGeom>
        </p:spPr>
      </p:pic>
    </p:spTree>
    <p:extLst>
      <p:ext uri="{BB962C8B-B14F-4D97-AF65-F5344CB8AC3E}">
        <p14:creationId xmlns:p14="http://schemas.microsoft.com/office/powerpoint/2010/main" xmlns="" val="31516176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108</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108</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108</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29/ 30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xmlns="" id="{10A514D6-C5F9-4F10-9260-560C136ACD23}"/>
              </a:ext>
            </a:extLst>
          </p:cNvPr>
          <p:cNvPicPr>
            <a:picLocks noChangeAspect="1"/>
          </p:cNvPicPr>
          <p:nvPr/>
        </p:nvPicPr>
        <p:blipFill>
          <a:blip r:embed="rId4"/>
          <a:stretch>
            <a:fillRect/>
          </a:stretch>
        </p:blipFill>
        <p:spPr>
          <a:xfrm>
            <a:off x="0" y="564647"/>
            <a:ext cx="4597727" cy="5994747"/>
          </a:xfrm>
          <a:prstGeom prst="rect">
            <a:avLst/>
          </a:prstGeom>
        </p:spPr>
      </p:pic>
      <p:pic>
        <p:nvPicPr>
          <p:cNvPr id="4" name="Picture 3">
            <a:extLst>
              <a:ext uri="{FF2B5EF4-FFF2-40B4-BE49-F238E27FC236}">
                <a16:creationId xmlns:a16="http://schemas.microsoft.com/office/drawing/2014/main" xmlns="" id="{53CB7484-BBEF-41A1-91C0-C44710C4363D}"/>
              </a:ext>
            </a:extLst>
          </p:cNvPr>
          <p:cNvPicPr>
            <a:picLocks noChangeAspect="1"/>
          </p:cNvPicPr>
          <p:nvPr/>
        </p:nvPicPr>
        <p:blipFill>
          <a:blip r:embed="rId5"/>
          <a:stretch>
            <a:fillRect/>
          </a:stretch>
        </p:blipFill>
        <p:spPr>
          <a:xfrm>
            <a:off x="4572000" y="600280"/>
            <a:ext cx="4450476" cy="5920932"/>
          </a:xfrm>
          <a:prstGeom prst="rect">
            <a:avLst/>
          </a:prstGeom>
        </p:spPr>
      </p:pic>
    </p:spTree>
    <p:extLst>
      <p:ext uri="{BB962C8B-B14F-4D97-AF65-F5344CB8AC3E}">
        <p14:creationId xmlns:p14="http://schemas.microsoft.com/office/powerpoint/2010/main" xmlns="" val="38145746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109</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109</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109</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29/ 30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4" name="Picture 13">
            <a:extLst>
              <a:ext uri="{FF2B5EF4-FFF2-40B4-BE49-F238E27FC236}">
                <a16:creationId xmlns:a16="http://schemas.microsoft.com/office/drawing/2014/main" xmlns="" id="{D39A2F3C-8579-4334-938F-99D4C1479C6D}"/>
              </a:ext>
            </a:extLst>
          </p:cNvPr>
          <p:cNvPicPr>
            <a:picLocks noChangeAspect="1"/>
          </p:cNvPicPr>
          <p:nvPr/>
        </p:nvPicPr>
        <p:blipFill>
          <a:blip r:embed="rId4"/>
          <a:stretch>
            <a:fillRect/>
          </a:stretch>
        </p:blipFill>
        <p:spPr>
          <a:xfrm>
            <a:off x="36563" y="586219"/>
            <a:ext cx="4535437" cy="5966981"/>
          </a:xfrm>
          <a:prstGeom prst="rect">
            <a:avLst/>
          </a:prstGeom>
        </p:spPr>
      </p:pic>
      <p:pic>
        <p:nvPicPr>
          <p:cNvPr id="15" name="Picture 14">
            <a:extLst>
              <a:ext uri="{FF2B5EF4-FFF2-40B4-BE49-F238E27FC236}">
                <a16:creationId xmlns:a16="http://schemas.microsoft.com/office/drawing/2014/main" xmlns="" id="{9BB72623-5C38-4BAE-BB08-361AACEC5F14}"/>
              </a:ext>
            </a:extLst>
          </p:cNvPr>
          <p:cNvPicPr>
            <a:picLocks noChangeAspect="1"/>
          </p:cNvPicPr>
          <p:nvPr/>
        </p:nvPicPr>
        <p:blipFill>
          <a:blip r:embed="rId5"/>
          <a:stretch>
            <a:fillRect/>
          </a:stretch>
        </p:blipFill>
        <p:spPr>
          <a:xfrm>
            <a:off x="4662928" y="558835"/>
            <a:ext cx="4474346" cy="5994365"/>
          </a:xfrm>
          <a:prstGeom prst="rect">
            <a:avLst/>
          </a:prstGeom>
        </p:spPr>
      </p:pic>
    </p:spTree>
    <p:extLst>
      <p:ext uri="{BB962C8B-B14F-4D97-AF65-F5344CB8AC3E}">
        <p14:creationId xmlns:p14="http://schemas.microsoft.com/office/powerpoint/2010/main" xmlns="" val="762621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24 – Ekstradimi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058073"/>
            <a:ext cx="4679372" cy="5478423"/>
          </a:xfrm>
          <a:prstGeom prst="rect">
            <a:avLst/>
          </a:prstGeom>
        </p:spPr>
        <p:txBody>
          <a:bodyPr wrap="square">
            <a:spAutoFit/>
          </a:bodyPr>
          <a:lstStyle/>
          <a:p>
            <a:pPr marL="342900" indent="-342900" algn="just">
              <a:buFont typeface="Wingdings" pitchFamily="2" charset="2"/>
              <a:buChar char="Ø"/>
            </a:pPr>
            <a:r>
              <a:rPr lang="sq-AL" sz="1750" dirty="0"/>
              <a:t>2 Veprat penale të parapara në paragrafin 1 të këtij neni konsiderohen të përfshihen në veprat e </a:t>
            </a:r>
            <a:r>
              <a:rPr lang="sq-AL" sz="1750" dirty="0" err="1"/>
              <a:t>ekstradueshme</a:t>
            </a:r>
            <a:r>
              <a:rPr lang="sq-AL" sz="1750" dirty="0"/>
              <a:t> për çdo marrëveshje ekstradimi që ekziston ndërmjet dy ose më shumë palëve. Palët marrin përsipër t’i përfshijnë këto vepra në veprat penale të </a:t>
            </a:r>
            <a:r>
              <a:rPr lang="sq-AL" sz="1750" dirty="0" err="1"/>
              <a:t>ekstradueshme</a:t>
            </a:r>
            <a:r>
              <a:rPr lang="sq-AL" sz="1750" dirty="0"/>
              <a:t> në çdo marrëveshje ekstradimi që do të lidhet ndërmjet dy ose më shumë Palëve. </a:t>
            </a:r>
          </a:p>
          <a:p>
            <a:pPr marL="342900" indent="-342900" algn="just">
              <a:buFont typeface="Wingdings" pitchFamily="2" charset="2"/>
              <a:buChar char="Ø"/>
            </a:pPr>
            <a:endParaRPr lang="en-US" sz="1750" dirty="0"/>
          </a:p>
          <a:p>
            <a:pPr marL="342900" indent="-342900" algn="just">
              <a:buFont typeface="Wingdings" pitchFamily="2" charset="2"/>
              <a:buChar char="Ø"/>
            </a:pPr>
            <a:r>
              <a:rPr lang="sq-AL" sz="1750" dirty="0"/>
              <a:t>3 Kur një Palë, e cila e kushtëzon ekstradimin me ekzistencën e një marrëveshjeje, merr një kërkesë për ekstradim nga një Palë tjetër që </a:t>
            </a:r>
            <a:r>
              <a:rPr lang="sq-AL" sz="1750" b="1" dirty="0">
                <a:solidFill>
                  <a:srgbClr val="FF0000"/>
                </a:solidFill>
              </a:rPr>
              <a:t>nuk ka lidhur ndonjë marrëveshje ekstradimi, </a:t>
            </a:r>
            <a:r>
              <a:rPr lang="sq-AL" sz="1750" dirty="0"/>
              <a:t>ajo</a:t>
            </a:r>
            <a:r>
              <a:rPr lang="sq-AL" sz="1750" b="1" dirty="0">
                <a:solidFill>
                  <a:srgbClr val="FF0000"/>
                </a:solidFill>
              </a:rPr>
              <a:t> mund ta konsiderojë këtë Konventë si bazë ligjore për ekstradimin, </a:t>
            </a:r>
            <a:r>
              <a:rPr lang="sq-AL" sz="1750" dirty="0"/>
              <a:t>në lidhje me</a:t>
            </a:r>
            <a:r>
              <a:rPr lang="sq-AL" sz="1750" b="1" dirty="0">
                <a:solidFill>
                  <a:srgbClr val="FF0000"/>
                </a:solidFill>
              </a:rPr>
              <a:t> çdo vepër e cila përmendet në paragrafin 1 </a:t>
            </a:r>
            <a:r>
              <a:rPr lang="sq-AL" sz="1750" dirty="0"/>
              <a:t>të këtij neni.</a:t>
            </a:r>
          </a:p>
          <a:p>
            <a:pPr marL="342900" indent="-342900" algn="just">
              <a:buFont typeface="Wingdings" pitchFamily="2" charset="2"/>
              <a:buChar char="Ø"/>
            </a:pPr>
            <a:endParaRPr lang="en-US" sz="175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2800767"/>
          </a:xfrm>
          <a:prstGeom prst="rect">
            <a:avLst/>
          </a:prstGeom>
        </p:spPr>
        <p:txBody>
          <a:bodyPr wrap="square">
            <a:spAutoFit/>
          </a:bodyPr>
          <a:lstStyle/>
          <a:p>
            <a:pPr marL="342900" indent="-342900" algn="just">
              <a:buFont typeface="Wingdings" pitchFamily="2" charset="2"/>
              <a:buChar char="ü"/>
            </a:pPr>
            <a:r>
              <a:rPr lang="sq-AL" sz="2200"/>
              <a:t>Nëse ekstradimi kushtëzohet nga traktati dhe nëse një palë nuk ka një traktat ekstradimi me një palë, ajo mund të përdorë Konventën e Budapestit si bazë për ekstradim për veprat penale të vendosura në përputhje me Konventën e Budapestit </a:t>
            </a:r>
          </a:p>
        </p:txBody>
      </p:sp>
    </p:spTree>
    <p:extLst>
      <p:ext uri="{BB962C8B-B14F-4D97-AF65-F5344CB8AC3E}">
        <p14:creationId xmlns:p14="http://schemas.microsoft.com/office/powerpoint/2010/main" xmlns="" val="5154508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522" y="961736"/>
            <a:ext cx="8933934" cy="5863144"/>
          </a:xfrm>
          <a:prstGeom prst="rect">
            <a:avLst/>
          </a:prstGeom>
          <a:noFill/>
        </p:spPr>
        <p:txBody>
          <a:bodyPr wrap="square" rtlCol="0">
            <a:spAutoFit/>
          </a:bodyPr>
          <a:lstStyle/>
          <a:p>
            <a:pPr>
              <a:spcAft>
                <a:spcPts val="600"/>
              </a:spcAft>
            </a:pPr>
            <a:r>
              <a:rPr lang="sq-AL" b="1" dirty="0">
                <a:solidFill>
                  <a:schemeClr val="tx2"/>
                </a:solidFill>
                <a:latin typeface="Verdana" panose="020B0604030504040204" pitchFamily="34" charset="0"/>
                <a:ea typeface="Verdana" panose="020B0604030504040204" pitchFamily="34" charset="0"/>
              </a:rPr>
              <a:t>Neni 31 shablloni - Kërkesa e Ndihmës Juridike të Ndërsjellë për informacionin e </a:t>
            </a:r>
            <a:r>
              <a:rPr lang="sq-AL" b="1" dirty="0" err="1">
                <a:solidFill>
                  <a:schemeClr val="tx2"/>
                </a:solidFill>
                <a:latin typeface="Verdana" panose="020B0604030504040204" pitchFamily="34" charset="0"/>
                <a:ea typeface="Verdana" panose="020B0604030504040204" pitchFamily="34" charset="0"/>
              </a:rPr>
              <a:t>abonuesit</a:t>
            </a:r>
            <a:endParaRPr lang="sq-AL" b="1" dirty="0">
              <a:solidFill>
                <a:schemeClr val="tx2"/>
              </a:solidFill>
              <a:latin typeface="Verdana" panose="020B0604030504040204" pitchFamily="34" charset="0"/>
              <a:ea typeface="Verdana" panose="020B0604030504040204" pitchFamily="34" charset="0"/>
            </a:endParaRPr>
          </a:p>
          <a:p>
            <a:pPr>
              <a:spcAft>
                <a:spcPts val="600"/>
              </a:spcAft>
            </a:pPr>
            <a:endParaRPr lang="en-GB" sz="100"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Sinkronizuar për përmbajtjen e zbatueshme nga neni 29/30 - shabllonet;</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Përqendrohet ekskluzivisht në informacionin e </a:t>
            </a:r>
            <a:r>
              <a:rPr lang="sq-AL" sz="1700" dirty="0" err="1">
                <a:latin typeface="Verdana" panose="020B0604030504040204" pitchFamily="34" charset="0"/>
                <a:ea typeface="Verdana" panose="020B0604030504040204" pitchFamily="34" charset="0"/>
              </a:rPr>
              <a:t>abonuesit</a:t>
            </a:r>
            <a:r>
              <a:rPr lang="sq-AL" sz="17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Nuk ka pika </a:t>
            </a:r>
            <a:r>
              <a:rPr lang="sq-AL" sz="1700" dirty="0" err="1">
                <a:latin typeface="Verdana" panose="020B0604030504040204" pitchFamily="34" charset="0"/>
                <a:ea typeface="Verdana" panose="020B0604030504040204" pitchFamily="34" charset="0"/>
              </a:rPr>
              <a:t>specifikisht</a:t>
            </a:r>
            <a:r>
              <a:rPr lang="sq-AL" sz="1700" dirty="0">
                <a:latin typeface="Verdana" panose="020B0604030504040204" pitchFamily="34" charset="0"/>
                <a:ea typeface="Verdana" panose="020B0604030504040204" pitchFamily="34" charset="0"/>
              </a:rPr>
              <a:t> të detyrueshme, duke lejuar kështu më shumë fleksibilitet;</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Hollësi në lidhje me NJN-në e mëparshme ose kërkesën për ruajtje;</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Lista e sqaruar e veprave;</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Seksioni i veçantë mbi bazën ligjore vendore;</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Përqendrohet në informacionin që identifikon ofruesin e shërbimit; </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Anekse të ndara për informacionin e </a:t>
            </a:r>
            <a:r>
              <a:rPr lang="sq-AL" sz="1700" dirty="0" err="1">
                <a:latin typeface="Verdana" panose="020B0604030504040204" pitchFamily="34" charset="0"/>
                <a:ea typeface="Verdana" panose="020B0604030504040204" pitchFamily="34" charset="0"/>
              </a:rPr>
              <a:t>abonuesit</a:t>
            </a:r>
            <a:r>
              <a:rPr lang="sq-AL" sz="1700" dirty="0">
                <a:latin typeface="Verdana" panose="020B0604030504040204" pitchFamily="34" charset="0"/>
                <a:ea typeface="Verdana" panose="020B0604030504040204" pitchFamily="34" charset="0"/>
              </a:rPr>
              <a:t> të nevojshme për adresat IP dhe për informacionin e </a:t>
            </a:r>
            <a:r>
              <a:rPr lang="sq-AL" sz="1700" dirty="0" err="1">
                <a:latin typeface="Verdana" panose="020B0604030504040204" pitchFamily="34" charset="0"/>
                <a:ea typeface="Verdana" panose="020B0604030504040204" pitchFamily="34" charset="0"/>
              </a:rPr>
              <a:t>abonuesit</a:t>
            </a:r>
            <a:r>
              <a:rPr lang="sq-AL" sz="1700" dirty="0">
                <a:latin typeface="Verdana" panose="020B0604030504040204" pitchFamily="34" charset="0"/>
                <a:ea typeface="Verdana" panose="020B0604030504040204" pitchFamily="34" charset="0"/>
              </a:rPr>
              <a:t> të nevojshme për llogaritë;</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Perspektiva e së ardhmes:</a:t>
            </a:r>
            <a:r>
              <a:rPr lang="sq-AL" dirty="0">
                <a:latin typeface="Verdana" panose="020B0604030504040204" pitchFamily="34" charset="0"/>
                <a:ea typeface="Verdana" panose="020B0604030504040204" pitchFamily="34" charset="0"/>
              </a:rPr>
              <a:t> </a:t>
            </a:r>
          </a:p>
          <a:p>
            <a:pPr marL="914400" lvl="1" indent="-457200">
              <a:spcAft>
                <a:spcPts val="600"/>
              </a:spcAft>
              <a:buFont typeface="Arial" pitchFamily="34" charset="0"/>
              <a:buChar char="•"/>
            </a:pPr>
            <a:r>
              <a:rPr lang="sq-AL" sz="1500" dirty="0">
                <a:latin typeface="Verdana" panose="020B0604030504040204" pitchFamily="34" charset="0"/>
                <a:ea typeface="Verdana" panose="020B0604030504040204" pitchFamily="34" charset="0"/>
              </a:rPr>
              <a:t>Shabllonet e NJN-së duhet të jenë shumëgjuhëshe në mënyrë që të kursejnë kohën për përkthim dhe </a:t>
            </a:r>
            <a:r>
              <a:rPr lang="sq-AL" sz="1500" dirty="0" err="1">
                <a:latin typeface="Verdana" panose="020B0604030504040204" pitchFamily="34" charset="0"/>
                <a:ea typeface="Verdana" panose="020B0604030504040204" pitchFamily="34" charset="0"/>
              </a:rPr>
              <a:t>procesim</a:t>
            </a:r>
            <a:r>
              <a:rPr lang="sq-AL" sz="1500" dirty="0">
                <a:latin typeface="Verdana" panose="020B0604030504040204" pitchFamily="34" charset="0"/>
                <a:ea typeface="Verdana" panose="020B0604030504040204" pitchFamily="34" charset="0"/>
              </a:rPr>
              <a:t>;</a:t>
            </a:r>
          </a:p>
          <a:p>
            <a:pPr marL="914400" lvl="1" indent="-457200">
              <a:spcAft>
                <a:spcPts val="600"/>
              </a:spcAft>
              <a:buFont typeface="Arial" pitchFamily="34" charset="0"/>
              <a:buChar char="•"/>
            </a:pPr>
            <a:r>
              <a:rPr lang="sq-AL" sz="1500" dirty="0">
                <a:latin typeface="Verdana" panose="020B0604030504040204" pitchFamily="34" charset="0"/>
                <a:ea typeface="Verdana" panose="020B0604030504040204" pitchFamily="34" charset="0"/>
              </a:rPr>
              <a:t>Ideja e shabllonit është që të jetë format elektronik / aktualisht i redaktueshëm në PDF;</a:t>
            </a:r>
          </a:p>
          <a:p>
            <a:pPr marL="914400" lvl="1" indent="-457200">
              <a:spcAft>
                <a:spcPts val="600"/>
              </a:spcAft>
              <a:buFont typeface="Arial" pitchFamily="34" charset="0"/>
              <a:buChar char="•"/>
            </a:pPr>
            <a:r>
              <a:rPr lang="sq-AL" sz="1500" dirty="0">
                <a:latin typeface="Verdana" panose="020B0604030504040204" pitchFamily="34" charset="0"/>
                <a:ea typeface="Verdana" panose="020B0604030504040204" pitchFamily="34" charset="0"/>
              </a:rPr>
              <a:t>Identifikimi / nënshkrimi (i krahasueshëm me Rrjetin 24/7).</a:t>
            </a:r>
          </a:p>
        </p:txBody>
      </p:sp>
      <p:sp>
        <p:nvSpPr>
          <p:cNvPr id="19" name="Slide Number Placeholder 1">
            <a:extLst>
              <a:ext uri="{FF2B5EF4-FFF2-40B4-BE49-F238E27FC236}">
                <a16:creationId xmlns:a16="http://schemas.microsoft.com/office/drawing/2014/main" xmlns="" id="{CBA86D5C-9A17-4181-AB57-DB705070B1E2}"/>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110</a:t>
            </a:fld>
            <a:endParaRPr lang="en-GB" smtClean="0"/>
          </a:p>
        </p:txBody>
      </p:sp>
      <p:sp>
        <p:nvSpPr>
          <p:cNvPr id="20" name="TextBox 19">
            <a:extLst>
              <a:ext uri="{FF2B5EF4-FFF2-40B4-BE49-F238E27FC236}">
                <a16:creationId xmlns:a16="http://schemas.microsoft.com/office/drawing/2014/main" xmlns="" id="{D68F6C8B-9755-4CEF-A975-484422E3F9A9}"/>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21" name="Slide Number Placeholder 4">
            <a:extLst>
              <a:ext uri="{FF2B5EF4-FFF2-40B4-BE49-F238E27FC236}">
                <a16:creationId xmlns:a16="http://schemas.microsoft.com/office/drawing/2014/main" xmlns="" id="{523E7629-9AC2-4AF2-89E6-65293C7C280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110</a:t>
            </a:fld>
            <a:endParaRPr lang="en-GB" smtClean="0">
              <a:solidFill>
                <a:schemeClr val="tx1"/>
              </a:solidFill>
            </a:endParaRPr>
          </a:p>
        </p:txBody>
      </p:sp>
      <p:sp>
        <p:nvSpPr>
          <p:cNvPr id="22" name="Rectangle 21">
            <a:extLst>
              <a:ext uri="{FF2B5EF4-FFF2-40B4-BE49-F238E27FC236}">
                <a16:creationId xmlns:a16="http://schemas.microsoft.com/office/drawing/2014/main" xmlns="" id="{CC2238F6-4243-40B8-83DB-193C09FF9BD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4">
            <a:extLst>
              <a:ext uri="{FF2B5EF4-FFF2-40B4-BE49-F238E27FC236}">
                <a16:creationId xmlns:a16="http://schemas.microsoft.com/office/drawing/2014/main" xmlns="" id="{E8BC2B71-582D-46D8-B4C4-8C452E00A8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7" name="Rectangle 26">
            <a:extLst>
              <a:ext uri="{FF2B5EF4-FFF2-40B4-BE49-F238E27FC236}">
                <a16:creationId xmlns:a16="http://schemas.microsoft.com/office/drawing/2014/main" xmlns="" id="{FF34D282-F752-4725-8F2A-0D1CCAAD4448}"/>
              </a:ext>
            </a:extLst>
          </p:cNvPr>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000" b="1" dirty="0">
                <a:solidFill>
                  <a:schemeClr val="bg1"/>
                </a:solidFill>
              </a:rPr>
              <a:t>Modeli i nenit 31 - Kërkesat e Ndihmës Juridike të Ndërsjellë për Informacionin e </a:t>
            </a:r>
            <a:r>
              <a:rPr lang="sq-AL" sz="3000" b="1" dirty="0" err="1">
                <a:solidFill>
                  <a:schemeClr val="bg1"/>
                </a:solidFill>
              </a:rPr>
              <a:t>Abonuesit</a:t>
            </a:r>
            <a:r>
              <a:rPr lang="sq-AL" sz="3000" b="1" dirty="0">
                <a:solidFill>
                  <a:schemeClr val="bg1"/>
                </a:solidFill>
              </a:rPr>
              <a:t> </a:t>
            </a:r>
          </a:p>
        </p:txBody>
      </p:sp>
      <p:pic>
        <p:nvPicPr>
          <p:cNvPr id="28" name="Picture 4">
            <a:extLst>
              <a:ext uri="{FF2B5EF4-FFF2-40B4-BE49-F238E27FC236}">
                <a16:creationId xmlns:a16="http://schemas.microsoft.com/office/drawing/2014/main" xmlns="" id="{BF285362-B678-4178-83C1-EF22EA7BA095}"/>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9" name="TextBox 28">
            <a:extLst>
              <a:ext uri="{FF2B5EF4-FFF2-40B4-BE49-F238E27FC236}">
                <a16:creationId xmlns:a16="http://schemas.microsoft.com/office/drawing/2014/main" xmlns="" id="{4B238654-FB1C-418A-B995-11E9ED90F0D0}"/>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34992462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111</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111</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111</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31,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xmlns="" id="{198C62AB-3921-4492-A72B-2AC1A07B4F0A}"/>
              </a:ext>
            </a:extLst>
          </p:cNvPr>
          <p:cNvPicPr>
            <a:picLocks noChangeAspect="1"/>
          </p:cNvPicPr>
          <p:nvPr/>
        </p:nvPicPr>
        <p:blipFill>
          <a:blip r:embed="rId4"/>
          <a:stretch>
            <a:fillRect/>
          </a:stretch>
        </p:blipFill>
        <p:spPr>
          <a:xfrm>
            <a:off x="-2654" y="600280"/>
            <a:ext cx="4554102" cy="5952919"/>
          </a:xfrm>
          <a:prstGeom prst="rect">
            <a:avLst/>
          </a:prstGeom>
        </p:spPr>
      </p:pic>
      <p:pic>
        <p:nvPicPr>
          <p:cNvPr id="16" name="Picture 15">
            <a:extLst>
              <a:ext uri="{FF2B5EF4-FFF2-40B4-BE49-F238E27FC236}">
                <a16:creationId xmlns:a16="http://schemas.microsoft.com/office/drawing/2014/main" xmlns="" id="{93A874A7-F9C3-49D2-B88F-1DC6014AB941}"/>
              </a:ext>
            </a:extLst>
          </p:cNvPr>
          <p:cNvPicPr>
            <a:picLocks noChangeAspect="1"/>
          </p:cNvPicPr>
          <p:nvPr/>
        </p:nvPicPr>
        <p:blipFill>
          <a:blip r:embed="rId5"/>
          <a:stretch>
            <a:fillRect/>
          </a:stretch>
        </p:blipFill>
        <p:spPr>
          <a:xfrm>
            <a:off x="4760315" y="550424"/>
            <a:ext cx="4337538" cy="6002772"/>
          </a:xfrm>
          <a:prstGeom prst="rect">
            <a:avLst/>
          </a:prstGeom>
        </p:spPr>
      </p:pic>
    </p:spTree>
    <p:extLst>
      <p:ext uri="{BB962C8B-B14F-4D97-AF65-F5344CB8AC3E}">
        <p14:creationId xmlns:p14="http://schemas.microsoft.com/office/powerpoint/2010/main" xmlns="" val="119100648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112</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112</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112</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31,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xmlns="" id="{DFE457A1-3B6E-46D6-A77B-E70BCD439BD2}"/>
              </a:ext>
            </a:extLst>
          </p:cNvPr>
          <p:cNvPicPr>
            <a:picLocks noChangeAspect="1"/>
          </p:cNvPicPr>
          <p:nvPr/>
        </p:nvPicPr>
        <p:blipFill>
          <a:blip r:embed="rId4"/>
          <a:stretch>
            <a:fillRect/>
          </a:stretch>
        </p:blipFill>
        <p:spPr>
          <a:xfrm>
            <a:off x="-10355" y="558835"/>
            <a:ext cx="4661640" cy="5954306"/>
          </a:xfrm>
          <a:prstGeom prst="rect">
            <a:avLst/>
          </a:prstGeom>
        </p:spPr>
      </p:pic>
      <p:pic>
        <p:nvPicPr>
          <p:cNvPr id="4" name="Picture 3">
            <a:extLst>
              <a:ext uri="{FF2B5EF4-FFF2-40B4-BE49-F238E27FC236}">
                <a16:creationId xmlns:a16="http://schemas.microsoft.com/office/drawing/2014/main" xmlns="" id="{6EA6DBFC-3F39-4757-B156-4AA9C435722C}"/>
              </a:ext>
            </a:extLst>
          </p:cNvPr>
          <p:cNvPicPr>
            <a:picLocks noChangeAspect="1"/>
          </p:cNvPicPr>
          <p:nvPr/>
        </p:nvPicPr>
        <p:blipFill>
          <a:blip r:embed="rId5"/>
          <a:stretch>
            <a:fillRect/>
          </a:stretch>
        </p:blipFill>
        <p:spPr>
          <a:xfrm>
            <a:off x="4744150" y="588646"/>
            <a:ext cx="4306984" cy="5940941"/>
          </a:xfrm>
          <a:prstGeom prst="rect">
            <a:avLst/>
          </a:prstGeom>
        </p:spPr>
      </p:pic>
    </p:spTree>
    <p:extLst>
      <p:ext uri="{BB962C8B-B14F-4D97-AF65-F5344CB8AC3E}">
        <p14:creationId xmlns:p14="http://schemas.microsoft.com/office/powerpoint/2010/main" xmlns="" val="73609249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113</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113</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113</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31,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3" name="Picture 12">
            <a:extLst>
              <a:ext uri="{FF2B5EF4-FFF2-40B4-BE49-F238E27FC236}">
                <a16:creationId xmlns:a16="http://schemas.microsoft.com/office/drawing/2014/main" xmlns="" id="{247949AA-96DB-4699-A77A-31787E4E28E9}"/>
              </a:ext>
            </a:extLst>
          </p:cNvPr>
          <p:cNvPicPr>
            <a:picLocks noChangeAspect="1"/>
          </p:cNvPicPr>
          <p:nvPr/>
        </p:nvPicPr>
        <p:blipFill>
          <a:blip r:embed="rId4"/>
          <a:stretch>
            <a:fillRect/>
          </a:stretch>
        </p:blipFill>
        <p:spPr>
          <a:xfrm>
            <a:off x="1" y="572897"/>
            <a:ext cx="4572000" cy="5922384"/>
          </a:xfrm>
          <a:prstGeom prst="rect">
            <a:avLst/>
          </a:prstGeom>
        </p:spPr>
      </p:pic>
      <p:pic>
        <p:nvPicPr>
          <p:cNvPr id="14" name="Picture 13">
            <a:extLst>
              <a:ext uri="{FF2B5EF4-FFF2-40B4-BE49-F238E27FC236}">
                <a16:creationId xmlns:a16="http://schemas.microsoft.com/office/drawing/2014/main" xmlns="" id="{B6B02872-75A1-411D-84D7-3582E6E88586}"/>
              </a:ext>
            </a:extLst>
          </p:cNvPr>
          <p:cNvPicPr>
            <a:picLocks noChangeAspect="1"/>
          </p:cNvPicPr>
          <p:nvPr/>
        </p:nvPicPr>
        <p:blipFill>
          <a:blip r:embed="rId5"/>
          <a:stretch>
            <a:fillRect/>
          </a:stretch>
        </p:blipFill>
        <p:spPr>
          <a:xfrm>
            <a:off x="4573380" y="600280"/>
            <a:ext cx="4570619" cy="5889124"/>
          </a:xfrm>
          <a:prstGeom prst="rect">
            <a:avLst/>
          </a:prstGeom>
        </p:spPr>
      </p:pic>
    </p:spTree>
    <p:extLst>
      <p:ext uri="{BB962C8B-B14F-4D97-AF65-F5344CB8AC3E}">
        <p14:creationId xmlns:p14="http://schemas.microsoft.com/office/powerpoint/2010/main" xmlns="" val="205581412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114</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114</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114</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31,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xmlns="" id="{3F92EE19-E334-4A5D-A751-826E4E7BD712}"/>
              </a:ext>
            </a:extLst>
          </p:cNvPr>
          <p:cNvPicPr>
            <a:picLocks noChangeAspect="1"/>
          </p:cNvPicPr>
          <p:nvPr/>
        </p:nvPicPr>
        <p:blipFill>
          <a:blip r:embed="rId4"/>
          <a:stretch>
            <a:fillRect/>
          </a:stretch>
        </p:blipFill>
        <p:spPr>
          <a:xfrm>
            <a:off x="2271633" y="585413"/>
            <a:ext cx="4281567" cy="5971869"/>
          </a:xfrm>
          <a:prstGeom prst="rect">
            <a:avLst/>
          </a:prstGeom>
        </p:spPr>
      </p:pic>
    </p:spTree>
    <p:extLst>
      <p:ext uri="{BB962C8B-B14F-4D97-AF65-F5344CB8AC3E}">
        <p14:creationId xmlns:p14="http://schemas.microsoft.com/office/powerpoint/2010/main" xmlns="" val="377151446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99962262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pestë</a:t>
            </a:r>
          </a:p>
          <a:p>
            <a:pPr algn="ctr" eaLnBrk="1" hangingPunct="1">
              <a:lnSpc>
                <a:spcPct val="80000"/>
              </a:lnSpc>
            </a:pPr>
            <a:endParaRPr lang="en-GB" sz="3200" b="1" dirty="0">
              <a:ea typeface="ＭＳ Ｐゴシック" charset="0"/>
            </a:endParaRPr>
          </a:p>
          <a:p>
            <a:pPr algn="ctr" eaLnBrk="1" hangingPunct="1">
              <a:lnSpc>
                <a:spcPct val="80000"/>
              </a:lnSpc>
            </a:pPr>
            <a:r>
              <a:rPr lang="sq-AL" sz="3200" b="1">
                <a:ea typeface="ＭＳ Ｐゴシック" charset="0"/>
              </a:rPr>
              <a:t>Përmbledhje</a:t>
            </a:r>
          </a:p>
          <a:p>
            <a:pPr algn="ctr">
              <a:lnSpc>
                <a:spcPct val="80000"/>
              </a:lnSpc>
            </a:pPr>
            <a:endParaRPr lang="en-GB" sz="3200" b="1" dirty="0"/>
          </a:p>
        </p:txBody>
      </p:sp>
    </p:spTree>
    <p:extLst>
      <p:ext uri="{BB962C8B-B14F-4D97-AF65-F5344CB8AC3E}">
        <p14:creationId xmlns:p14="http://schemas.microsoft.com/office/powerpoint/2010/main" xmlns="" val="416769158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B338D81B-42B2-4194-AE0C-6E899516B38D}"/>
              </a:ext>
            </a:extLst>
          </p:cNvPr>
          <p:cNvSpPr/>
          <p:nvPr/>
        </p:nvSpPr>
        <p:spPr>
          <a:xfrm>
            <a:off x="211015" y="1193778"/>
            <a:ext cx="4677508" cy="3613297"/>
          </a:xfrm>
          <a:prstGeom prst="rect">
            <a:avLst/>
          </a:prstGeom>
        </p:spPr>
        <p:txBody>
          <a:bodyPr wrap="square">
            <a:spAutoFit/>
          </a:bodyPr>
          <a:lstStyle/>
          <a:p>
            <a:pPr marL="342900" indent="-342900" algn="just">
              <a:lnSpc>
                <a:spcPct val="80000"/>
              </a:lnSpc>
              <a:buFont typeface="Wingdings" pitchFamily="2" charset="2"/>
              <a:buChar char="ü"/>
            </a:pPr>
            <a:r>
              <a:rPr lang="sq-AL" sz="2200" i="1"/>
              <a:t>Rishikimi i dispozitave të përgjithshme të bashkëpunimit ndërkombëtar dhe ndihmës reciproke sipas Konventës së Budapestit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Rishikimi i dispozitave specifike të bashkëpunimit ndërkombëtar dhe ndihmës së ndërsjellë sipas Konventës së Budapestit</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Diskutimi i dispozitave të Protokollit të Dytë Shtesë të Konventës së Budapestit </a:t>
            </a:r>
          </a:p>
        </p:txBody>
      </p:sp>
      <p:sp>
        <p:nvSpPr>
          <p:cNvPr id="8" name="Rectangle 7">
            <a:extLst>
              <a:ext uri="{FF2B5EF4-FFF2-40B4-BE49-F238E27FC236}">
                <a16:creationId xmlns:a16="http://schemas.microsoft.com/office/drawing/2014/main" xmlns="" id="{A27DFFE5-5774-48A6-8BAF-2D64A772C845}"/>
              </a:ext>
            </a:extLst>
          </p:cNvPr>
          <p:cNvSpPr/>
          <p:nvPr/>
        </p:nvSpPr>
        <p:spPr>
          <a:xfrm>
            <a:off x="4732127" y="1193778"/>
            <a:ext cx="4290329" cy="1988237"/>
          </a:xfrm>
          <a:prstGeom prst="rect">
            <a:avLst/>
          </a:prstGeom>
        </p:spPr>
        <p:txBody>
          <a:bodyPr wrap="square">
            <a:spAutoFit/>
          </a:bodyPr>
          <a:lstStyle/>
          <a:p>
            <a:pPr marL="342900" indent="-342900" algn="just">
              <a:lnSpc>
                <a:spcPct val="80000"/>
              </a:lnSpc>
              <a:buFont typeface="Wingdings" pitchFamily="2" charset="2"/>
              <a:buChar char="ü"/>
            </a:pPr>
            <a:r>
              <a:rPr lang="sq-AL" sz="2200" i="1"/>
              <a:t>Të kuptuarit se si të përdoren mekanizma të ndryshëm sipas Konventës së Budapestit për të kërkuar bashkëpunim</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Hyrje në lidhje me shabllonë të ndryshëm për kërkesat për NJN</a:t>
            </a:r>
          </a:p>
        </p:txBody>
      </p:sp>
    </p:spTree>
    <p:extLst>
      <p:ext uri="{BB962C8B-B14F-4D97-AF65-F5344CB8AC3E}">
        <p14:creationId xmlns:p14="http://schemas.microsoft.com/office/powerpoint/2010/main" xmlns="" val="373278282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2539882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24 – Ekstradimi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90721"/>
            <a:ext cx="4476172" cy="4524315"/>
          </a:xfrm>
          <a:prstGeom prst="rect">
            <a:avLst/>
          </a:prstGeom>
        </p:spPr>
        <p:txBody>
          <a:bodyPr wrap="square">
            <a:spAutoFit/>
          </a:bodyPr>
          <a:lstStyle/>
          <a:p>
            <a:pPr marL="342900" indent="-342900" algn="just">
              <a:buFont typeface="Wingdings" pitchFamily="2" charset="2"/>
              <a:buChar char="Ø"/>
            </a:pPr>
            <a:r>
              <a:rPr lang="sq-AL"/>
              <a:t>4 Palët të cilat </a:t>
            </a:r>
            <a:r>
              <a:rPr lang="sq-AL" b="1">
                <a:solidFill>
                  <a:srgbClr val="FF0000"/>
                </a:solidFill>
              </a:rPr>
              <a:t>nuk e kushtëzojnë ekstradimin me ekzistencën e një marrëveshjeje, i njohin </a:t>
            </a:r>
            <a:r>
              <a:rPr lang="sq-AL"/>
              <a:t>veprat penale, të cilat përmenden në paragrafin 1 të këtij neni</a:t>
            </a:r>
            <a:r>
              <a:rPr lang="sq-AL" b="1">
                <a:solidFill>
                  <a:srgbClr val="FF0000"/>
                </a:solidFill>
              </a:rPr>
              <a:t> si vepra të ekstradueshme ndërmjet tyre</a:t>
            </a:r>
            <a:r>
              <a:rPr lang="sq-AL"/>
              <a:t>.</a:t>
            </a:r>
          </a:p>
          <a:p>
            <a:pPr marL="342900" indent="-342900" algn="just">
              <a:buFont typeface="Wingdings" pitchFamily="2" charset="2"/>
              <a:buChar char="Ø"/>
            </a:pPr>
            <a:endParaRPr lang="en-US" dirty="0"/>
          </a:p>
          <a:p>
            <a:pPr marL="342900" indent="-342900" algn="just">
              <a:buFont typeface="Wingdings" pitchFamily="2" charset="2"/>
              <a:buChar char="Ø"/>
            </a:pPr>
            <a:r>
              <a:rPr lang="sq-AL"/>
              <a:t>5 Ekstradimi u nënshtrohet kushteve të parapara nga ligji i palës që merr kërkesën ose nga marrëveshjet e zbatueshme të ekstradimit, duke përfshirë edhe arsyet mbi të cilat pala që merr kërkesën mund të refuzojë ekstradimin. </a:t>
            </a:r>
          </a:p>
          <a:p>
            <a:pPr marL="342900" indent="-342900" algn="just">
              <a:buFont typeface="Wingdings" pitchFamily="2" charset="2"/>
              <a:buChar char="Ø"/>
            </a:pPr>
            <a:endParaRPr lang="en-US" dirty="0"/>
          </a:p>
          <a:p>
            <a:pPr marL="342900" indent="-342900" algn="just">
              <a:buFont typeface="Wingdings" pitchFamily="2" charset="2"/>
              <a:buChar char="Ø"/>
            </a:pPr>
            <a:endParaRPr lang="en-GB"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2462213"/>
          </a:xfrm>
          <a:prstGeom prst="rect">
            <a:avLst/>
          </a:prstGeom>
        </p:spPr>
        <p:txBody>
          <a:bodyPr wrap="square">
            <a:spAutoFit/>
          </a:bodyPr>
          <a:lstStyle/>
          <a:p>
            <a:pPr marL="342900" indent="-342900" algn="just">
              <a:buFont typeface="Wingdings" pitchFamily="2" charset="2"/>
              <a:buChar char="ü"/>
            </a:pPr>
            <a:r>
              <a:rPr lang="sq-AL" sz="2200"/>
              <a:t>Nëse ekstradimi nuk kushtëzohet nga traktati, palët duhet të njohin veprat e vendosura në përputhje me Konventën e Budapestit si vepër ekstraduese</a:t>
            </a:r>
          </a:p>
          <a:p>
            <a:pPr algn="just"/>
            <a:endParaRPr lang="en-GB" sz="2200" dirty="0"/>
          </a:p>
        </p:txBody>
      </p:sp>
    </p:spTree>
    <p:extLst>
      <p:ext uri="{BB962C8B-B14F-4D97-AF65-F5344CB8AC3E}">
        <p14:creationId xmlns:p14="http://schemas.microsoft.com/office/powerpoint/2010/main" xmlns="" val="4163776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24 – Ekstradimi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90721"/>
            <a:ext cx="4476172" cy="4524315"/>
          </a:xfrm>
          <a:prstGeom prst="rect">
            <a:avLst/>
          </a:prstGeom>
        </p:spPr>
        <p:txBody>
          <a:bodyPr wrap="square">
            <a:spAutoFit/>
          </a:bodyPr>
          <a:lstStyle/>
          <a:p>
            <a:pPr marL="342900" indent="-342900" algn="just">
              <a:buFont typeface="Wingdings" pitchFamily="2" charset="2"/>
              <a:buChar char="Ø"/>
            </a:pPr>
            <a:r>
              <a:rPr lang="sq-AL"/>
              <a:t>4 Palët të cilat nuk e kushtëzojnë ekstradimin me ekzistencën e një marrëveshjeje, i njohin veprat penale, të cilat përmenden në paragrafin 1 të këtij neni si vepra të ekstradueshme ndërmjet tyre.</a:t>
            </a:r>
          </a:p>
          <a:p>
            <a:pPr marL="342900" indent="-342900" algn="just">
              <a:buFont typeface="Wingdings" pitchFamily="2" charset="2"/>
              <a:buChar char="Ø"/>
            </a:pPr>
            <a:endParaRPr lang="en-US" dirty="0"/>
          </a:p>
          <a:p>
            <a:pPr marL="342900" indent="-342900" algn="just">
              <a:buFont typeface="Wingdings" pitchFamily="2" charset="2"/>
              <a:buChar char="Ø"/>
            </a:pPr>
            <a:r>
              <a:rPr lang="sq-AL"/>
              <a:t>5 Ekstradimi u </a:t>
            </a:r>
            <a:r>
              <a:rPr lang="sq-AL" b="1">
                <a:solidFill>
                  <a:srgbClr val="FF0000"/>
                </a:solidFill>
              </a:rPr>
              <a:t>nënshtrohet kushteve të parapara nga ligji i palës që merr kërkesën</a:t>
            </a:r>
            <a:r>
              <a:rPr lang="sq-AL"/>
              <a:t> ose nga marrëveshjet e</a:t>
            </a:r>
            <a:r>
              <a:rPr lang="sq-AL" b="1">
                <a:solidFill>
                  <a:srgbClr val="FF0000"/>
                </a:solidFill>
              </a:rPr>
              <a:t> zbatueshme të ekstradimit, </a:t>
            </a:r>
            <a:r>
              <a:rPr lang="sq-AL"/>
              <a:t>duke përfshirë edhe arsyet mbi të cilat pala që merr kërkesën mund</a:t>
            </a:r>
            <a:r>
              <a:rPr lang="sq-AL" b="1">
                <a:solidFill>
                  <a:srgbClr val="FF0000"/>
                </a:solidFill>
              </a:rPr>
              <a:t> të refuzojë ekstradimin</a:t>
            </a:r>
            <a:r>
              <a:rPr lang="sq-AL"/>
              <a:t>. </a:t>
            </a:r>
          </a:p>
          <a:p>
            <a:pPr marL="342900" indent="-342900" algn="just">
              <a:buFont typeface="Wingdings" pitchFamily="2" charset="2"/>
              <a:buChar char="Ø"/>
            </a:pPr>
            <a:endParaRPr lang="en-US" dirty="0"/>
          </a:p>
          <a:p>
            <a:pPr marL="342900" indent="-342900" algn="just">
              <a:buFont typeface="Wingdings" pitchFamily="2" charset="2"/>
              <a:buChar char="Ø"/>
            </a:pPr>
            <a:endParaRPr lang="en-GB"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2800767"/>
          </a:xfrm>
          <a:prstGeom prst="rect">
            <a:avLst/>
          </a:prstGeom>
        </p:spPr>
        <p:txBody>
          <a:bodyPr wrap="square">
            <a:spAutoFit/>
          </a:bodyPr>
          <a:lstStyle/>
          <a:p>
            <a:pPr marL="342900" indent="-342900" algn="just">
              <a:buFont typeface="Wingdings" pitchFamily="2" charset="2"/>
              <a:buChar char="ü"/>
            </a:pPr>
            <a:r>
              <a:rPr lang="sq-AL" sz="2200"/>
              <a:t>Të gjitha kërkesat e ekstradimit u nënshtrohen kushteve të parapara në traktatet e ekstradimit ose ligjin e palës që merr kërkesën</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Traktate të tilla ose ligji i palës që merr kërkesën gjithashtu mund të përcaktojnë arsyet e refuzimit </a:t>
            </a:r>
          </a:p>
        </p:txBody>
      </p:sp>
    </p:spTree>
    <p:extLst>
      <p:ext uri="{BB962C8B-B14F-4D97-AF65-F5344CB8AC3E}">
        <p14:creationId xmlns:p14="http://schemas.microsoft.com/office/powerpoint/2010/main" xmlns="" val="1852980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24 – Ekstradimi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90721"/>
            <a:ext cx="4476172" cy="5078313"/>
          </a:xfrm>
          <a:prstGeom prst="rect">
            <a:avLst/>
          </a:prstGeom>
        </p:spPr>
        <p:txBody>
          <a:bodyPr wrap="square">
            <a:spAutoFit/>
          </a:bodyPr>
          <a:lstStyle/>
          <a:p>
            <a:pPr marL="342900" indent="-342900" algn="just">
              <a:buFont typeface="Wingdings" pitchFamily="2" charset="2"/>
              <a:buChar char="Ø"/>
            </a:pPr>
            <a:r>
              <a:rPr lang="sq-AL"/>
              <a:t>6 Nëse ekstradimi për një vepër penale që përmendet në paragrafin 1 të këtij neni </a:t>
            </a:r>
            <a:r>
              <a:rPr lang="sq-AL" b="1">
                <a:solidFill>
                  <a:srgbClr val="FF0000"/>
                </a:solidFill>
              </a:rPr>
              <a:t>refuzohet vetëm për shkak të shtetësisë</a:t>
            </a:r>
            <a:r>
              <a:rPr lang="sq-AL"/>
              <a:t> së personit të kërkuar ose sepse</a:t>
            </a:r>
            <a:r>
              <a:rPr lang="sq-AL" b="1">
                <a:solidFill>
                  <a:srgbClr val="FF0000"/>
                </a:solidFill>
              </a:rPr>
              <a:t> Pala që merr kërkesën mendon se ka juridiksion </a:t>
            </a:r>
            <a:r>
              <a:rPr lang="sq-AL"/>
              <a:t>mbi veprën penale</a:t>
            </a:r>
            <a:r>
              <a:rPr lang="sq-AL" b="1">
                <a:solidFill>
                  <a:srgbClr val="FF0000"/>
                </a:solidFill>
              </a:rPr>
              <a:t>, Pala që merr kërkesën</a:t>
            </a:r>
            <a:r>
              <a:rPr lang="sq-AL"/>
              <a:t>, me kërkesë të Palës kërkuese, ia paraqet çështjen organeve të veta kompetente për ndjekje penale dhe i njofton rezultatin përfundimtar palës kërkuese në kohën e duhur. Këto autoritete e marrin vendimin e tyre dhe i kryejnë hetimet dhe gjykimet e tyre në të njëjtën mënyrë ashtu si edhe në rastin e ndonjë vepre tjetër penale të një natyre të ngjashme sipas ligjit të kësaj Pale.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4154984"/>
          </a:xfrm>
          <a:prstGeom prst="rect">
            <a:avLst/>
          </a:prstGeom>
        </p:spPr>
        <p:txBody>
          <a:bodyPr wrap="square">
            <a:spAutoFit/>
          </a:bodyPr>
          <a:lstStyle/>
          <a:p>
            <a:pPr marL="342900" indent="-342900" algn="just">
              <a:buFont typeface="Wingdings" pitchFamily="2" charset="2"/>
              <a:buChar char="ü"/>
            </a:pPr>
            <a:r>
              <a:rPr lang="sq-AL" sz="2200"/>
              <a:t>Nëse pala që merr kërkesën refuzon ekstradimin bazuar në kombësinë e personit ose nëse ajo gjykon juridiksionin mbi veprën penale, ajo do të ndjekë penalisht individin dhe të njoftojë palën kërkuese për rezultatin e ndjekjes penale</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Hetimi dhe ndjekja penale duhet të jetë në të njëjtën mënyrë si vepra e krahasueshme sipas ligjit vendor</a:t>
            </a:r>
          </a:p>
        </p:txBody>
      </p:sp>
    </p:spTree>
    <p:extLst>
      <p:ext uri="{BB962C8B-B14F-4D97-AF65-F5344CB8AC3E}">
        <p14:creationId xmlns:p14="http://schemas.microsoft.com/office/powerpoint/2010/main" xmlns="" val="2329078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25 - Parimet e përgjithshme lidhur me </a:t>
            </a:r>
          </a:p>
          <a:p>
            <a:pPr algn="r"/>
            <a:r>
              <a:rPr lang="sq-AL" sz="3200" b="1"/>
              <a:t>Ndihmën e ndërsjellë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90721"/>
            <a:ext cx="4476172" cy="5262979"/>
          </a:xfrm>
          <a:prstGeom prst="rect">
            <a:avLst/>
          </a:prstGeom>
        </p:spPr>
        <p:txBody>
          <a:bodyPr wrap="square">
            <a:spAutoFit/>
          </a:bodyPr>
          <a:lstStyle/>
          <a:p>
            <a:pPr marL="342900" indent="-342900" algn="just">
              <a:buFont typeface="Wingdings" pitchFamily="2" charset="2"/>
              <a:buChar char="Ø"/>
            </a:pPr>
            <a:r>
              <a:rPr lang="sq-AL" sz="1600"/>
              <a:t>1 Palët i ofrojnë njëra-tjetrës ndihmë të ndërsjellë </a:t>
            </a:r>
            <a:r>
              <a:rPr lang="sq-AL" sz="1600" b="1">
                <a:solidFill>
                  <a:srgbClr val="FF0000"/>
                </a:solidFill>
              </a:rPr>
              <a:t>deri në masën më të gjerë të mundur </a:t>
            </a:r>
            <a:r>
              <a:rPr lang="sq-AL" sz="1600"/>
              <a:t>për qëllimet e hetimeve ose gjykimeve të veprave penale</a:t>
            </a:r>
            <a:r>
              <a:rPr lang="sq-AL" sz="1600" b="1">
                <a:solidFill>
                  <a:srgbClr val="FF0000"/>
                </a:solidFill>
              </a:rPr>
              <a:t> që kanë të bëjnë me sistemet dhe të dhënat kompjuterike </a:t>
            </a:r>
            <a:r>
              <a:rPr lang="sq-AL" sz="1600"/>
              <a:t>ose për </a:t>
            </a:r>
            <a:r>
              <a:rPr lang="sq-AL" sz="1600" b="1">
                <a:solidFill>
                  <a:srgbClr val="FF0000"/>
                </a:solidFill>
              </a:rPr>
              <a:t>mbledhjen e provave në formë elektronike për një vepër penale</a:t>
            </a:r>
            <a:r>
              <a:rPr lang="sq-AL" sz="1600"/>
              <a:t>.</a:t>
            </a:r>
          </a:p>
          <a:p>
            <a:pPr marL="342900" indent="-342900" algn="just">
              <a:buFont typeface="Wingdings" pitchFamily="2" charset="2"/>
              <a:buChar char="Ø"/>
            </a:pPr>
            <a:endParaRPr lang="en-US" sz="1600" dirty="0"/>
          </a:p>
          <a:p>
            <a:pPr marL="342900" indent="-342900" algn="just">
              <a:buFont typeface="Wingdings" pitchFamily="2" charset="2"/>
              <a:buChar char="Ø"/>
            </a:pPr>
            <a:r>
              <a:rPr lang="sq-AL" sz="1600"/>
              <a:t>3 Secila Palë, në kushte urgjente, mund të bëjë kërkesë për ndihmë të ndërsjellë ose korrespondencën e duhur për këtë, duke përdorur mjetet e shpejta të komunikimit, duke përfshirë faksin ose e-mailin, deri në atë masë që këto mjete të ofrojnë nivelet e duhura të sigurisë dhe autenticitetit (duke përfshirë përdorimin e kodimit, kur është e nevojshme), me një konfirmim pasues kur kërkohet nga pala që merr kërkesën. Pala që merr kërkesën pranon dhe i përgjigjet kërkesës me njërën nga këto mjete të shpejta të komunikimit.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4154984"/>
          </a:xfrm>
          <a:prstGeom prst="rect">
            <a:avLst/>
          </a:prstGeom>
        </p:spPr>
        <p:txBody>
          <a:bodyPr wrap="square">
            <a:spAutoFit/>
          </a:bodyPr>
          <a:lstStyle/>
          <a:p>
            <a:pPr marL="342900" indent="-342900" algn="just">
              <a:buFont typeface="Wingdings" pitchFamily="2" charset="2"/>
              <a:buChar char="ü"/>
            </a:pPr>
            <a:r>
              <a:rPr lang="sq-AL" sz="2200"/>
              <a:t>Konventa e Budapestit mundëson ndihmën e ndërsjellë në lidhje me:</a:t>
            </a:r>
          </a:p>
          <a:p>
            <a:pPr marL="800100" lvl="1" indent="-342900" algn="just">
              <a:buFont typeface="Wingdings" pitchFamily="2" charset="2"/>
              <a:buChar char="ü"/>
            </a:pPr>
            <a:endParaRPr lang="en-GB" sz="2200" dirty="0"/>
          </a:p>
          <a:p>
            <a:pPr marL="800100" lvl="1" indent="-342900" algn="just">
              <a:buFont typeface="Wingdings" pitchFamily="2" charset="2"/>
              <a:buChar char="ü"/>
            </a:pPr>
            <a:r>
              <a:rPr lang="sq-AL" sz="2200"/>
              <a:t>Veprat në lidhje me sistemet kompjuterike dhe të dhënat </a:t>
            </a:r>
          </a:p>
          <a:p>
            <a:pPr marL="800100" lvl="1" indent="-342900" algn="just">
              <a:buFont typeface="Wingdings" pitchFamily="2" charset="2"/>
              <a:buChar char="ü"/>
            </a:pPr>
            <a:endParaRPr lang="en-GB" sz="2200" dirty="0"/>
          </a:p>
          <a:p>
            <a:pPr marL="800100" lvl="1" indent="-342900" algn="just">
              <a:buFont typeface="Wingdings" pitchFamily="2" charset="2"/>
              <a:buChar char="ü"/>
            </a:pPr>
            <a:r>
              <a:rPr lang="sq-AL" sz="2200"/>
              <a:t>Mbledhja e provave për </a:t>
            </a:r>
            <a:r>
              <a:rPr lang="sq-AL" sz="2200" u="sng"/>
              <a:t>ndonjë</a:t>
            </a:r>
            <a:r>
              <a:rPr lang="sq-AL" sz="2200"/>
              <a:t> vepër penale</a:t>
            </a:r>
          </a:p>
          <a:p>
            <a:pPr marL="800100" lvl="1" indent="-342900" algn="just">
              <a:buFont typeface="Wingdings" pitchFamily="2" charset="2"/>
              <a:buChar char="ü"/>
            </a:pPr>
            <a:endParaRPr lang="en-GB" sz="2200" dirty="0"/>
          </a:p>
          <a:p>
            <a:pPr marL="342900" indent="-342900" algn="just">
              <a:buFont typeface="Wingdings" pitchFamily="2" charset="2"/>
              <a:buChar char="ü"/>
            </a:pPr>
            <a:r>
              <a:rPr lang="sq-AL" sz="2200"/>
              <a:t>Ndihma e ndërsjellë do të jetë në masën më të gjerë të mundshme </a:t>
            </a:r>
          </a:p>
          <a:p>
            <a:pPr algn="just"/>
            <a:endParaRPr lang="en-GB" sz="2200" dirty="0"/>
          </a:p>
        </p:txBody>
      </p:sp>
    </p:spTree>
    <p:extLst>
      <p:ext uri="{BB962C8B-B14F-4D97-AF65-F5344CB8AC3E}">
        <p14:creationId xmlns:p14="http://schemas.microsoft.com/office/powerpoint/2010/main" xmlns="" val="2899075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25 - Parimet e përgjithshme lidhur me </a:t>
            </a:r>
          </a:p>
          <a:p>
            <a:pPr algn="r"/>
            <a:r>
              <a:rPr lang="sq-AL" sz="3200" b="1"/>
              <a:t>Ndihmën e ndërsjellë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11005"/>
            <a:ext cx="4476172" cy="5509200"/>
          </a:xfrm>
          <a:prstGeom prst="rect">
            <a:avLst/>
          </a:prstGeom>
        </p:spPr>
        <p:txBody>
          <a:bodyPr wrap="square">
            <a:spAutoFit/>
          </a:bodyPr>
          <a:lstStyle/>
          <a:p>
            <a:pPr marL="342900" indent="-342900" algn="just">
              <a:buFont typeface="Wingdings" pitchFamily="2" charset="2"/>
              <a:buChar char="Ø"/>
            </a:pPr>
            <a:r>
              <a:rPr lang="sq-AL" sz="1600" dirty="0"/>
              <a:t>1 Palët i ofrojnë njëra-tjetrës ndihmë të ndërsjellë deri në masën më të gjerë të mundur për qëllimet e hetimeve ose gjykimeve të veprave penale që kanë të bëjnë me sistemet dhe të dhënat kompjuterike ose për mbledhjen e provave në formë elektronike për një vepër penale.</a:t>
            </a:r>
          </a:p>
          <a:p>
            <a:pPr marL="342900" indent="-342900" algn="just">
              <a:buFont typeface="Wingdings" pitchFamily="2" charset="2"/>
              <a:buChar char="Ø"/>
            </a:pPr>
            <a:endParaRPr lang="en-US" sz="1600" dirty="0"/>
          </a:p>
          <a:p>
            <a:pPr marL="342900" indent="-342900" algn="just">
              <a:buFont typeface="Wingdings" pitchFamily="2" charset="2"/>
              <a:buChar char="Ø"/>
            </a:pPr>
            <a:r>
              <a:rPr lang="sq-AL" sz="1600" dirty="0"/>
              <a:t>3 Secila palë, në </a:t>
            </a:r>
            <a:r>
              <a:rPr lang="sq-AL" sz="1600" b="1" dirty="0">
                <a:solidFill>
                  <a:srgbClr val="FF0000"/>
                </a:solidFill>
              </a:rPr>
              <a:t>kushte urgjente</a:t>
            </a:r>
            <a:r>
              <a:rPr lang="sq-AL" sz="1600" dirty="0"/>
              <a:t>, mund të bëjë kërkesë për ndihmë të ndërsjellë ose korrespondencën e duhur për këtë,</a:t>
            </a:r>
            <a:r>
              <a:rPr lang="sq-AL" sz="1600" b="1" dirty="0">
                <a:solidFill>
                  <a:srgbClr val="FF0000"/>
                </a:solidFill>
              </a:rPr>
              <a:t> duke përdorur mjetet e shpejta të komunikimit</a:t>
            </a:r>
            <a:r>
              <a:rPr lang="sq-AL" sz="1600" dirty="0"/>
              <a:t>, duke përfshirë</a:t>
            </a:r>
            <a:r>
              <a:rPr lang="sq-AL" sz="1600" b="1" dirty="0">
                <a:solidFill>
                  <a:srgbClr val="FF0000"/>
                </a:solidFill>
              </a:rPr>
              <a:t> faksin</a:t>
            </a:r>
            <a:r>
              <a:rPr lang="sq-AL" sz="1600" dirty="0"/>
              <a:t> ose </a:t>
            </a:r>
            <a:r>
              <a:rPr lang="sq-AL" sz="1600" b="1" dirty="0">
                <a:solidFill>
                  <a:srgbClr val="FF0000"/>
                </a:solidFill>
              </a:rPr>
              <a:t>e-</a:t>
            </a:r>
            <a:r>
              <a:rPr lang="sq-AL" sz="1600" b="1" dirty="0" err="1">
                <a:solidFill>
                  <a:srgbClr val="FF0000"/>
                </a:solidFill>
              </a:rPr>
              <a:t>mailin</a:t>
            </a:r>
            <a:r>
              <a:rPr lang="sq-AL" sz="1600" dirty="0"/>
              <a:t>, deri në atë masë që këto mjete të ofrojnë nivelet e duhura të </a:t>
            </a:r>
            <a:r>
              <a:rPr lang="sq-AL" sz="1600" b="1" dirty="0">
                <a:solidFill>
                  <a:srgbClr val="FF0000"/>
                </a:solidFill>
              </a:rPr>
              <a:t>sigurisë </a:t>
            </a:r>
            <a:r>
              <a:rPr lang="sq-AL" sz="1600" dirty="0"/>
              <a:t>dhe </a:t>
            </a:r>
            <a:r>
              <a:rPr lang="sq-AL" sz="1600" b="1" dirty="0">
                <a:solidFill>
                  <a:srgbClr val="FF0000"/>
                </a:solidFill>
              </a:rPr>
              <a:t>autenticitetit </a:t>
            </a:r>
            <a:r>
              <a:rPr lang="sq-AL" sz="1600" dirty="0"/>
              <a:t>(duke përfshirë përdorimin e kodimit, kur është e nevojshme), me një konfirmim pasues kur kërkohet nga pala që merr kërkesën. Pala që merr kërkesën pranon dhe i përgjigjet kërkesës me njërën nga këto mjete të shpejta të komunikimit.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894204"/>
            <a:ext cx="4450456" cy="5586145"/>
          </a:xfrm>
          <a:prstGeom prst="rect">
            <a:avLst/>
          </a:prstGeom>
        </p:spPr>
        <p:txBody>
          <a:bodyPr wrap="square">
            <a:spAutoFit/>
          </a:bodyPr>
          <a:lstStyle/>
          <a:p>
            <a:pPr marL="342900" indent="-342900" algn="just">
              <a:buFont typeface="Wingdings" pitchFamily="2" charset="2"/>
              <a:buChar char="ü"/>
            </a:pPr>
            <a:r>
              <a:rPr lang="sq-AL" sz="2100" dirty="0"/>
              <a:t>Kërkesat tradicionale të ndihmës së ndërsjellë shpesh dërgohen përmes dokumenteve të shkruara, të vulosura përmes kanaleve diplomatike ose sistemeve të dorëzimit të postës</a:t>
            </a:r>
          </a:p>
          <a:p>
            <a:pPr marL="342900" indent="-342900" algn="just">
              <a:buFont typeface="Wingdings" pitchFamily="2" charset="2"/>
              <a:buChar char="ü"/>
            </a:pPr>
            <a:endParaRPr lang="en-US" sz="2100" dirty="0"/>
          </a:p>
          <a:p>
            <a:pPr marL="342900" indent="-342900" algn="just">
              <a:buFont typeface="Wingdings" pitchFamily="2" charset="2"/>
              <a:buChar char="ü"/>
            </a:pPr>
            <a:r>
              <a:rPr lang="sq-AL" sz="2100" dirty="0"/>
              <a:t>Konventa e Budapestit njeh që të dhënat kompjuterike janë të paqëndrueshme dhe disa kërkesa mund të duhet të dërgohen urgjentisht </a:t>
            </a:r>
          </a:p>
          <a:p>
            <a:pPr marL="342900" indent="-342900" algn="just">
              <a:buFont typeface="Wingdings" pitchFamily="2" charset="2"/>
              <a:buChar char="ü"/>
            </a:pPr>
            <a:endParaRPr lang="en-US" sz="2100" dirty="0"/>
          </a:p>
          <a:p>
            <a:pPr marL="342900" indent="-342900" algn="just">
              <a:buFont typeface="Wingdings" pitchFamily="2" charset="2"/>
              <a:buChar char="ü"/>
            </a:pPr>
            <a:r>
              <a:rPr lang="sq-AL" sz="2100" dirty="0"/>
              <a:t>Palët mund të përdorin çdo mjet të komunikimit të përshpejtuar duke përfshirë (por jo kufizuar në) faks dhe </a:t>
            </a:r>
            <a:r>
              <a:rPr lang="sq-AL" sz="2100" dirty="0" err="1"/>
              <a:t>email</a:t>
            </a:r>
            <a:r>
              <a:rPr lang="sq-AL" sz="2100" dirty="0"/>
              <a:t> </a:t>
            </a:r>
          </a:p>
        </p:txBody>
      </p:sp>
    </p:spTree>
    <p:extLst>
      <p:ext uri="{BB962C8B-B14F-4D97-AF65-F5344CB8AC3E}">
        <p14:creationId xmlns:p14="http://schemas.microsoft.com/office/powerpoint/2010/main" xmlns="" val="1079766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25 - Parimet e përgjithshme lidhur me </a:t>
            </a:r>
          </a:p>
          <a:p>
            <a:pPr algn="r"/>
            <a:r>
              <a:rPr lang="sq-AL" sz="3200" b="1"/>
              <a:t>Ndihmën e ndërsjellë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11005"/>
            <a:ext cx="4476172" cy="5693866"/>
          </a:xfrm>
          <a:prstGeom prst="rect">
            <a:avLst/>
          </a:prstGeom>
        </p:spPr>
        <p:txBody>
          <a:bodyPr wrap="square">
            <a:spAutoFit/>
          </a:bodyPr>
          <a:lstStyle/>
          <a:p>
            <a:pPr marL="342900" indent="-342900" algn="just">
              <a:buFont typeface="Wingdings" pitchFamily="2" charset="2"/>
              <a:buChar char="Ø"/>
            </a:pPr>
            <a:r>
              <a:rPr lang="sq-AL" sz="1400" dirty="0"/>
              <a:t>4 Përveç kur është parashikuar shprehimisht në nenet e këtij kapitulli, </a:t>
            </a:r>
            <a:r>
              <a:rPr lang="sq-AL" sz="1400" b="1" dirty="0">
                <a:solidFill>
                  <a:srgbClr val="FF0000"/>
                </a:solidFill>
              </a:rPr>
              <a:t>ndihma e ndërsjellë u nënshtrohet kushteve </a:t>
            </a:r>
            <a:r>
              <a:rPr lang="sq-AL" sz="1400" dirty="0"/>
              <a:t>të parapara nga</a:t>
            </a:r>
            <a:r>
              <a:rPr lang="sq-AL" sz="1400" b="1" dirty="0">
                <a:solidFill>
                  <a:srgbClr val="FF0000"/>
                </a:solidFill>
              </a:rPr>
              <a:t> ligji i Palës që merr kërkesën</a:t>
            </a:r>
            <a:r>
              <a:rPr lang="sq-AL" sz="1400" dirty="0"/>
              <a:t> ose nga marrëveshjet e zbatueshme për ndihmën e ndërsjellë, duke përfshirë edhe arsyet për të cilat</a:t>
            </a:r>
            <a:r>
              <a:rPr lang="sq-AL" sz="1400" b="1" dirty="0">
                <a:solidFill>
                  <a:srgbClr val="FF0000"/>
                </a:solidFill>
              </a:rPr>
              <a:t> Pala mund të refuzojë bashkëpunimin</a:t>
            </a:r>
            <a:r>
              <a:rPr lang="sq-AL" sz="1400" dirty="0"/>
              <a:t>. Pala pritëse nuk e ushtron të drejtën për të refuzuar ndihmën e ndërsjellë në lidhje me veprat penale të përmendura në nenet 2 deri në 11, kryesisht për arsyen se kërkesa ka të bëjë me një vepër të cilën ai e konsideron si vepër </a:t>
            </a:r>
            <a:r>
              <a:rPr lang="sq-AL" sz="1400" b="1" dirty="0">
                <a:solidFill>
                  <a:srgbClr val="FF0000"/>
                </a:solidFill>
              </a:rPr>
              <a:t>penale fiskale</a:t>
            </a:r>
            <a:r>
              <a:rPr lang="sq-AL" sz="1400" dirty="0"/>
              <a:t>.</a:t>
            </a:r>
          </a:p>
          <a:p>
            <a:pPr marL="342900" indent="-342900" algn="just">
              <a:buFont typeface="Wingdings" pitchFamily="2" charset="2"/>
              <a:buChar char="Ø"/>
            </a:pPr>
            <a:endParaRPr lang="en-US" sz="600" dirty="0"/>
          </a:p>
          <a:p>
            <a:pPr marL="342900" indent="-342900" algn="just">
              <a:buFont typeface="Wingdings" pitchFamily="2" charset="2"/>
              <a:buChar char="Ø"/>
            </a:pPr>
            <a:r>
              <a:rPr lang="sq-AL" sz="1400" dirty="0"/>
              <a:t>5 Në përputhje me dispozitat e këtij kapitulli, kur Palës që merr kërkesën i lejohet ta kushtëzojë dhënien e ndihmës së ndërsjellë me ekzistencën e kriminalitetit të dyfishtë, ky kusht konsiderohet si i përmbushur nëse sjellja që është në themel të veprës penale për të cilën kërkohet edhe ndihma e ndërsjellë është një vepër penale për të cilën kërkohet edhe ndihma e ndërsjellë është një vepër penale sipas ligjeve të kësaj Pale, pavarësisht nëse ligjet e saj e fusin veprën penale në të njëjtën kategori të veprave penale ose e emërtojnë këtë vepër penale me të njëjtën terminologji si edhe Pala kërkuese.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168625"/>
            <a:ext cx="4450456" cy="4616648"/>
          </a:xfrm>
          <a:prstGeom prst="rect">
            <a:avLst/>
          </a:prstGeom>
        </p:spPr>
        <p:txBody>
          <a:bodyPr wrap="square">
            <a:spAutoFit/>
          </a:bodyPr>
          <a:lstStyle/>
          <a:p>
            <a:pPr marL="342900" indent="-342900" algn="just">
              <a:buFont typeface="Wingdings" pitchFamily="2" charset="2"/>
              <a:buChar char="ü"/>
            </a:pPr>
            <a:r>
              <a:rPr lang="sq-AL" sz="2100" dirty="0"/>
              <a:t>Ndihma e ndërsjellë (përfshirë arsyet e refuzimit) i nënshtrohet TNJN-së dhe ligjeve të brendshme </a:t>
            </a:r>
          </a:p>
          <a:p>
            <a:pPr marL="342900" indent="-342900" algn="just">
              <a:buFont typeface="Wingdings" pitchFamily="2" charset="2"/>
              <a:buChar char="ü"/>
            </a:pPr>
            <a:endParaRPr lang="en-US" sz="2100" dirty="0"/>
          </a:p>
          <a:p>
            <a:pPr marL="342900" indent="-342900" algn="just">
              <a:buFont typeface="Wingdings" pitchFamily="2" charset="2"/>
              <a:buChar char="ü"/>
            </a:pPr>
            <a:r>
              <a:rPr lang="sq-AL" sz="2100" dirty="0"/>
              <a:t>Sidoqoftë, ky </a:t>
            </a:r>
            <a:r>
              <a:rPr lang="sq-AL" sz="2100" dirty="0" err="1"/>
              <a:t>diskrecion</a:t>
            </a:r>
            <a:r>
              <a:rPr lang="sq-AL" sz="2100" dirty="0"/>
              <a:t> nuk mund të ushtrohet kur Konventa e Budapestit detyron palët të ofrojnë bashkëpunim (p.sh. ruajtja, mbledhja në kohë reale e të dhënave, kërkimi dhe konfiskimi dhe mirëmbajtja e rrjetit 24/7) vetëm për arsyen se pala që merr kërkesën konsideron veprën penale si vepër fiskale </a:t>
            </a:r>
          </a:p>
        </p:txBody>
      </p:sp>
    </p:spTree>
    <p:extLst>
      <p:ext uri="{BB962C8B-B14F-4D97-AF65-F5344CB8AC3E}">
        <p14:creationId xmlns:p14="http://schemas.microsoft.com/office/powerpoint/2010/main" xmlns="" val="3507622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25 - Parimet e përgjithshme lidhur me </a:t>
            </a:r>
          </a:p>
          <a:p>
            <a:pPr algn="r"/>
            <a:r>
              <a:rPr lang="sq-AL" sz="3200" b="1"/>
              <a:t>Ndihmën e ndërsjellë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894205"/>
            <a:ext cx="4476172" cy="5664446"/>
          </a:xfrm>
          <a:prstGeom prst="rect">
            <a:avLst/>
          </a:prstGeom>
        </p:spPr>
        <p:txBody>
          <a:bodyPr wrap="square">
            <a:spAutoFit/>
          </a:bodyPr>
          <a:lstStyle/>
          <a:p>
            <a:pPr marL="342900" indent="-342900" algn="just">
              <a:buFont typeface="Wingdings" pitchFamily="2" charset="2"/>
              <a:buChar char="Ø"/>
            </a:pPr>
            <a:r>
              <a:rPr lang="sq-AL" sz="1450" dirty="0"/>
              <a:t>4 Përveç kur parashihet shprehimisht në nenet e këtij kapitulli, ndihma e ndërsjellë u nënshtrohet kushteve të parapara nga ligji i Palës që merr kërkesën ose nga marrëveshjet e zbatueshme për ndihmën e ndërsjellë, duke përfshirë edhe arsyet për të cilat Pala mund të refuzojë bashkëpunimin. Pala pritëse nuk e ushtron të drejtën për të refuzuar ndihmën e ndërsjellë në lidhje me veprat penale të përmendura në nenet 2 deri në 11, kryesisht për arsyen se kërkesa ka të bëjë me një vepër të cilën ai e konsideron si vepër penale fiskale.</a:t>
            </a:r>
          </a:p>
          <a:p>
            <a:pPr marL="342900" indent="-342900" algn="just">
              <a:buFont typeface="Wingdings" pitchFamily="2" charset="2"/>
              <a:buChar char="Ø"/>
            </a:pPr>
            <a:endParaRPr lang="en-US" sz="1450" dirty="0"/>
          </a:p>
          <a:p>
            <a:pPr marL="342900" indent="-342900" algn="just">
              <a:buFont typeface="Wingdings" pitchFamily="2" charset="2"/>
              <a:buChar char="Ø"/>
            </a:pPr>
            <a:r>
              <a:rPr lang="sq-AL" sz="1450" dirty="0"/>
              <a:t>5 Në përputhje me dispozitat e këtij kapitulli, kur Palës që merr kërkesën i lejohet ta </a:t>
            </a:r>
            <a:r>
              <a:rPr lang="sq-AL" sz="1450" b="1" dirty="0">
                <a:solidFill>
                  <a:srgbClr val="FF0000"/>
                </a:solidFill>
              </a:rPr>
              <a:t>kushtëzojë dhënien e ndihmës së ndërsjellë me ekzistencën e kriminalitetit të dyfishtë</a:t>
            </a:r>
            <a:r>
              <a:rPr lang="sq-AL" sz="1450" dirty="0"/>
              <a:t>, ky kusht konsiderohet si i përmbushur</a:t>
            </a:r>
            <a:r>
              <a:rPr lang="sq-AL" sz="1450" b="1" dirty="0">
                <a:solidFill>
                  <a:srgbClr val="FF0000"/>
                </a:solidFill>
              </a:rPr>
              <a:t> pavarësisht nëse </a:t>
            </a:r>
            <a:r>
              <a:rPr lang="sq-AL" sz="1450" dirty="0"/>
              <a:t>ligjet e saj e vendosin veprën penale brenda të </a:t>
            </a:r>
            <a:r>
              <a:rPr lang="sq-AL" sz="1450" b="1" dirty="0">
                <a:solidFill>
                  <a:srgbClr val="FF0000"/>
                </a:solidFill>
              </a:rPr>
              <a:t>njëjtës kategori </a:t>
            </a:r>
            <a:r>
              <a:rPr lang="sq-AL" sz="1450" dirty="0"/>
              <a:t>të veprës penale ose e emërtojnë veprën penale me</a:t>
            </a:r>
            <a:r>
              <a:rPr lang="sq-AL" sz="1450" b="1" dirty="0">
                <a:solidFill>
                  <a:srgbClr val="FF0000"/>
                </a:solidFill>
              </a:rPr>
              <a:t> të njëjtën terminologji</a:t>
            </a:r>
            <a:r>
              <a:rPr lang="sq-AL" sz="1450" dirty="0"/>
              <a:t> si Pala kërkuese, nëse </a:t>
            </a:r>
            <a:r>
              <a:rPr lang="sq-AL" sz="1450" b="1" dirty="0">
                <a:solidFill>
                  <a:srgbClr val="FF0000"/>
                </a:solidFill>
              </a:rPr>
              <a:t>sjellja që qëndron në themel të veprës </a:t>
            </a:r>
            <a:r>
              <a:rPr lang="sq-AL" sz="1450" dirty="0"/>
              <a:t>për të cilën kërkohet ndihma është një vepër penale sipas ligjeve të saj.</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3454121"/>
          </a:xfrm>
          <a:prstGeom prst="rect">
            <a:avLst/>
          </a:prstGeom>
        </p:spPr>
        <p:txBody>
          <a:bodyPr wrap="square">
            <a:spAutoFit/>
          </a:bodyPr>
          <a:lstStyle/>
          <a:p>
            <a:pPr marL="342900" indent="-342900" algn="just">
              <a:buFont typeface="Wingdings" pitchFamily="2" charset="2"/>
              <a:buChar char="ü"/>
            </a:pPr>
            <a:r>
              <a:rPr lang="sq-AL" sz="2200" dirty="0"/>
              <a:t>Përkufizimi i kriminalitetit të dyfishtë në Konventën e Budapestit: </a:t>
            </a:r>
          </a:p>
          <a:p>
            <a:pPr marL="800100" lvl="1" indent="-342900" algn="just">
              <a:buFont typeface="Wingdings" pitchFamily="2" charset="2"/>
              <a:buChar char="ü"/>
            </a:pPr>
            <a:r>
              <a:rPr lang="sq-AL" sz="2200" dirty="0"/>
              <a:t>Sjellja themelore duhet të jetë vepër në të dy vendet</a:t>
            </a:r>
          </a:p>
          <a:p>
            <a:pPr marL="800100" lvl="1" indent="-342900" algn="just">
              <a:buFont typeface="Wingdings" pitchFamily="2" charset="2"/>
              <a:buChar char="ü"/>
            </a:pPr>
            <a:r>
              <a:rPr lang="sq-AL" sz="2200" dirty="0"/>
              <a:t>Se a është vepra penale në të njëjtën kategori ose përdor të njëjtën terminologji është e parëndësishme </a:t>
            </a:r>
          </a:p>
        </p:txBody>
      </p:sp>
    </p:spTree>
    <p:extLst>
      <p:ext uri="{BB962C8B-B14F-4D97-AF65-F5344CB8AC3E}">
        <p14:creationId xmlns:p14="http://schemas.microsoft.com/office/powerpoint/2010/main" xmlns="" val="1220962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066412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Agjenda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36290" y="1043731"/>
            <a:ext cx="3791244" cy="2308324"/>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sq-AL" sz="2000" b="1"/>
              <a:t>Pjesa e parë</a:t>
            </a:r>
          </a:p>
          <a:p>
            <a:pPr marL="342900" indent="-342900" algn="just" eaLnBrk="1" hangingPunct="1">
              <a:lnSpc>
                <a:spcPct val="80000"/>
              </a:lnSpc>
              <a:buFont typeface="Wingdings" pitchFamily="2" charset="2"/>
              <a:buChar char="ü"/>
            </a:pPr>
            <a:r>
              <a:rPr lang="sq-AL" sz="2000" i="1"/>
              <a:t>Dispozita të përgjithshme</a:t>
            </a:r>
          </a:p>
          <a:p>
            <a:pPr marL="342900" indent="-342900" algn="just" eaLnBrk="1" hangingPunct="1">
              <a:lnSpc>
                <a:spcPct val="80000"/>
              </a:lnSpc>
              <a:buFont typeface="Wingdings" pitchFamily="2" charset="2"/>
              <a:buChar char="ü"/>
            </a:pPr>
            <a:endParaRPr lang="en-GB" sz="2000" dirty="0"/>
          </a:p>
          <a:p>
            <a:pPr marL="342900" indent="-342900" algn="just" eaLnBrk="1" hangingPunct="1">
              <a:lnSpc>
                <a:spcPct val="80000"/>
              </a:lnSpc>
              <a:buFont typeface="Wingdings" pitchFamily="2" charset="2"/>
              <a:buChar char="Ø"/>
            </a:pPr>
            <a:r>
              <a:rPr lang="sq-AL" sz="2000" b="1"/>
              <a:t>Pjesa e dytë</a:t>
            </a:r>
          </a:p>
          <a:p>
            <a:pPr marL="342900" indent="-342900" algn="just">
              <a:lnSpc>
                <a:spcPct val="80000"/>
              </a:lnSpc>
              <a:buFont typeface="Wingdings" pitchFamily="2" charset="2"/>
              <a:buChar char="ü"/>
            </a:pPr>
            <a:r>
              <a:rPr lang="sq-AL" sz="2000" i="1"/>
              <a:t>Dispozitat e veçanta </a:t>
            </a:r>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sq-AL" sz="2000" b="1"/>
              <a:t>Pjesa e tretë</a:t>
            </a:r>
          </a:p>
          <a:p>
            <a:pPr marL="342900" indent="-342900" algn="just">
              <a:lnSpc>
                <a:spcPct val="80000"/>
              </a:lnSpc>
              <a:buFont typeface="Wingdings" pitchFamily="2" charset="2"/>
              <a:buChar char="ü"/>
            </a:pPr>
            <a:r>
              <a:rPr lang="sq-AL" sz="2000" i="1"/>
              <a:t>Dispozitat e projekt Protokollit të Dytë Shtesë</a:t>
            </a:r>
          </a:p>
        </p:txBody>
      </p:sp>
      <p:sp>
        <p:nvSpPr>
          <p:cNvPr id="6" name="Rectangle 5">
            <a:extLst>
              <a:ext uri="{FF2B5EF4-FFF2-40B4-BE49-F238E27FC236}">
                <a16:creationId xmlns:a16="http://schemas.microsoft.com/office/drawing/2014/main" xmlns="" id="{EA3FFC4F-A0C7-6241-A6A3-D4D1CB58E595}"/>
              </a:ext>
            </a:extLst>
          </p:cNvPr>
          <p:cNvSpPr/>
          <p:nvPr/>
        </p:nvSpPr>
        <p:spPr>
          <a:xfrm>
            <a:off x="4450456" y="1043731"/>
            <a:ext cx="4357254" cy="1815882"/>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sq-AL" sz="2000" b="1"/>
              <a:t>Pjesa e katërt</a:t>
            </a:r>
          </a:p>
          <a:p>
            <a:pPr marL="342900" indent="-342900" algn="just">
              <a:lnSpc>
                <a:spcPct val="80000"/>
              </a:lnSpc>
              <a:buFont typeface="Wingdings" pitchFamily="2" charset="2"/>
              <a:buChar char="ü"/>
            </a:pPr>
            <a:r>
              <a:rPr lang="sq-AL" sz="2000" i="1"/>
              <a:t>Shabllonet e formularëve të ndihmës juridike të ndërsjellë </a:t>
            </a:r>
          </a:p>
          <a:p>
            <a:pPr marL="342900" indent="-342900" algn="just">
              <a:lnSpc>
                <a:spcPct val="80000"/>
              </a:lnSpc>
              <a:buFont typeface="Wingdings" pitchFamily="2" charset="2"/>
              <a:buChar char="ü"/>
            </a:pPr>
            <a:endParaRPr lang="en-GB" sz="2000" i="1" dirty="0"/>
          </a:p>
          <a:p>
            <a:pPr marL="342900" indent="-342900" algn="just" eaLnBrk="1" hangingPunct="1">
              <a:lnSpc>
                <a:spcPct val="80000"/>
              </a:lnSpc>
              <a:buFont typeface="Wingdings" pitchFamily="2" charset="2"/>
              <a:buChar char="Ø"/>
            </a:pPr>
            <a:r>
              <a:rPr lang="sq-AL" sz="2000" b="1"/>
              <a:t>Pjesa e pestë</a:t>
            </a:r>
          </a:p>
          <a:p>
            <a:pPr marL="342900" indent="-342900" algn="just">
              <a:lnSpc>
                <a:spcPct val="80000"/>
              </a:lnSpc>
              <a:buFont typeface="Wingdings" pitchFamily="2" charset="2"/>
              <a:buChar char="ü"/>
            </a:pPr>
            <a:r>
              <a:rPr lang="sq-AL" sz="2000" i="1"/>
              <a:t>Përmbledhje</a:t>
            </a:r>
          </a:p>
          <a:p>
            <a:pPr algn="just">
              <a:lnSpc>
                <a:spcPct val="80000"/>
              </a:lnSpc>
            </a:pPr>
            <a:endParaRPr lang="en-GB" sz="2000" i="1" dirty="0"/>
          </a:p>
        </p:txBody>
      </p:sp>
    </p:spTree>
    <p:extLst>
      <p:ext uri="{BB962C8B-B14F-4D97-AF65-F5344CB8AC3E}">
        <p14:creationId xmlns:p14="http://schemas.microsoft.com/office/powerpoint/2010/main" xmlns=""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094247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26 – Informacioni spontan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1001915"/>
            <a:ext cx="4476172" cy="5755422"/>
          </a:xfrm>
          <a:prstGeom prst="rect">
            <a:avLst/>
          </a:prstGeom>
        </p:spPr>
        <p:txBody>
          <a:bodyPr wrap="square">
            <a:spAutoFit/>
          </a:bodyPr>
          <a:lstStyle/>
          <a:p>
            <a:pPr marL="342900" indent="-342900" algn="just">
              <a:buFont typeface="Wingdings" pitchFamily="2" charset="2"/>
              <a:buChar char="Ø"/>
            </a:pPr>
            <a:r>
              <a:rPr lang="sq-AL" sz="1550"/>
              <a:t>1 Brenda kufijve të ligjit të brendshëm dhe </a:t>
            </a:r>
            <a:r>
              <a:rPr lang="sq-AL" sz="1550" b="1">
                <a:solidFill>
                  <a:srgbClr val="FF0000"/>
                </a:solidFill>
              </a:rPr>
              <a:t>pa kërkese paraprake, një Palë mund t’i ofrojë një Pale tjetër informacion, </a:t>
            </a:r>
            <a:r>
              <a:rPr lang="sq-AL" sz="1550"/>
              <a:t>i cili është marrë në kuadrin e hetimeve të veta </a:t>
            </a:r>
            <a:r>
              <a:rPr lang="sq-AL" sz="1550" b="1">
                <a:solidFill>
                  <a:srgbClr val="FF0000"/>
                </a:solidFill>
              </a:rPr>
              <a:t>kur kjo e konsideron se dhënia e një informacioni të tillë mund ta ndihmojë Palën marrëse </a:t>
            </a:r>
            <a:r>
              <a:rPr lang="sq-AL" sz="1550"/>
              <a:t>në fillimin ose kryerjen e hetimeve ose gjykimeve në lidhje me veprat penale të përcaktuara në këtë Konventë ose mund të çojë në bërjen e një kërkese për bashkëpunim nga kjo Palë sipas këtij kapitulli.</a:t>
            </a:r>
          </a:p>
          <a:p>
            <a:pPr marL="342900" indent="-342900" algn="just">
              <a:buFont typeface="Wingdings" pitchFamily="2" charset="2"/>
              <a:buChar char="Ø"/>
            </a:pPr>
            <a:endParaRPr lang="en-US" sz="1550" dirty="0"/>
          </a:p>
          <a:p>
            <a:pPr marL="342900" indent="-342900" algn="just">
              <a:buFont typeface="Wingdings" pitchFamily="2" charset="2"/>
              <a:buChar char="Ø"/>
            </a:pPr>
            <a:r>
              <a:rPr lang="sq-AL" sz="1550"/>
              <a:t>2 Para dhënies së një informacioni të tillë, Pala ofruese mund të kërkojë që ky të mbahet konfidencial dhe të përdoret me kusht. Nëse Pala marrëse nuk mund ta përmbushë këtë kërkesë, kjo njofton Palën ofruese, e cila pastaj vendos nëse informacioni duhet të jepet. Kur Pala marrëse e pranon informacionin me kushte, ajo mbetet e detyruar prej tyre.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4493538"/>
          </a:xfrm>
          <a:prstGeom prst="rect">
            <a:avLst/>
          </a:prstGeom>
        </p:spPr>
        <p:txBody>
          <a:bodyPr wrap="square">
            <a:spAutoFit/>
          </a:bodyPr>
          <a:lstStyle/>
          <a:p>
            <a:pPr marL="342900" indent="-342900" algn="just">
              <a:buFont typeface="Wingdings" pitchFamily="2" charset="2"/>
              <a:buChar char="ü"/>
            </a:pPr>
            <a:r>
              <a:rPr lang="sq-AL" sz="2200"/>
              <a:t>Disa vende kërkojnë dhënie pozitive të autoritetit ligjor për të shkëmbyer informacion me vendet e tjera</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Kjo dispozitë nuk përbën ndonjë detyrim për të përcjellë në mënyrë spontane informacionin tek palët e tjera - është çështje diskrecioni </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Zbulimi nuk përjashton zbulimin e palës nga hetimi ose ndjekja penale bazuar në faktet e zbuluara </a:t>
            </a:r>
          </a:p>
        </p:txBody>
      </p:sp>
    </p:spTree>
    <p:extLst>
      <p:ext uri="{BB962C8B-B14F-4D97-AF65-F5344CB8AC3E}">
        <p14:creationId xmlns:p14="http://schemas.microsoft.com/office/powerpoint/2010/main" xmlns="" val="1035610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26 – Informacioni spontan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1001915"/>
            <a:ext cx="4476172" cy="5339923"/>
          </a:xfrm>
          <a:prstGeom prst="rect">
            <a:avLst/>
          </a:prstGeom>
        </p:spPr>
        <p:txBody>
          <a:bodyPr wrap="square">
            <a:spAutoFit/>
          </a:bodyPr>
          <a:lstStyle/>
          <a:p>
            <a:pPr marL="342900" indent="-342900" algn="just">
              <a:buFont typeface="Wingdings" pitchFamily="2" charset="2"/>
              <a:buChar char="Ø"/>
            </a:pPr>
            <a:r>
              <a:rPr lang="sq-AL" sz="1550"/>
              <a:t>1 Brenda kufijve të ligjit të brendshëm dhe pa kërkese paraprake, një Palë mund t’i ofrojë një Pale tjetër informacion, i cili është marrë në kuadrin e hetimeve të veta kur kjo e konsideron se dhënia e një informacioni të tillë mund ta ndihmojë Palën marrëse në fillimin ose kryerjen e hetimeve ose gjykimeve në lidhje me veprat penale të përcaktuara në këtë Konventë ose mund të çojë në bërjen e një kërkese për bashkëpunim nga kjo Palë sipas këtij kapitulli.</a:t>
            </a:r>
          </a:p>
          <a:p>
            <a:pPr marL="342900" indent="-342900" algn="just">
              <a:buFont typeface="Wingdings" pitchFamily="2" charset="2"/>
              <a:buChar char="Ø"/>
            </a:pPr>
            <a:endParaRPr lang="en-US" sz="1550" dirty="0"/>
          </a:p>
          <a:p>
            <a:pPr marL="342900" indent="-342900" algn="just">
              <a:buFont typeface="Wingdings" pitchFamily="2" charset="2"/>
              <a:buChar char="Ø"/>
            </a:pPr>
            <a:r>
              <a:rPr lang="sq-AL" sz="1550"/>
              <a:t>2 Para dhënies së një informacioni të tillë, Pala ofruese mund të kërkojë që ky të mbahet </a:t>
            </a:r>
            <a:r>
              <a:rPr lang="sq-AL" sz="1550" b="1">
                <a:solidFill>
                  <a:srgbClr val="FF0000"/>
                </a:solidFill>
              </a:rPr>
              <a:t>konfidencial </a:t>
            </a:r>
            <a:r>
              <a:rPr lang="sq-AL" sz="1550"/>
              <a:t>apo të përdoret vetëm</a:t>
            </a:r>
            <a:r>
              <a:rPr lang="sq-AL" sz="1550" b="1">
                <a:solidFill>
                  <a:srgbClr val="FF0000"/>
                </a:solidFill>
              </a:rPr>
              <a:t> me kusht</a:t>
            </a:r>
            <a:r>
              <a:rPr lang="sq-AL" sz="1550"/>
              <a:t>. Nëse Pala marrëse nuk mund ta përmbushë këtë kërkesë, kjo njofton Palën ofruese, e cila pastaj vendos nëse informacioni duhet të jepet. Kur </a:t>
            </a:r>
            <a:r>
              <a:rPr lang="sq-AL" sz="1550" b="1">
                <a:solidFill>
                  <a:srgbClr val="FF0000"/>
                </a:solidFill>
              </a:rPr>
              <a:t>Pala marrëse e pranon</a:t>
            </a:r>
            <a:r>
              <a:rPr lang="sq-AL" sz="1550"/>
              <a:t> informacionin me kushte, ajo mbetet e </a:t>
            </a:r>
            <a:r>
              <a:rPr lang="sq-AL" sz="1550" b="1">
                <a:solidFill>
                  <a:srgbClr val="FF0000"/>
                </a:solidFill>
              </a:rPr>
              <a:t>detyruar lidhur me to</a:t>
            </a:r>
            <a:r>
              <a:rPr lang="sq-AL" sz="1550"/>
              <a: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64694" y="1040990"/>
            <a:ext cx="4450456" cy="6155531"/>
          </a:xfrm>
          <a:prstGeom prst="rect">
            <a:avLst/>
          </a:prstGeom>
        </p:spPr>
        <p:txBody>
          <a:bodyPr wrap="square">
            <a:spAutoFit/>
          </a:bodyPr>
          <a:lstStyle/>
          <a:p>
            <a:pPr marL="342900" indent="-342900" algn="just">
              <a:buFont typeface="Wingdings" pitchFamily="2" charset="2"/>
              <a:buChar char="ü"/>
            </a:pPr>
            <a:r>
              <a:rPr lang="sq-AL" sz="2200" dirty="0"/>
              <a:t>Pala zbuluese ka të drejtë të kërkojë që informacioni i përcjellë të mbahet </a:t>
            </a:r>
            <a:r>
              <a:rPr lang="sq-AL" sz="2200" dirty="0" err="1"/>
              <a:t>konfidencial</a:t>
            </a:r>
            <a:r>
              <a:rPr lang="sq-AL" sz="2200" dirty="0"/>
              <a:t> ose të përdoret në varësi të kushteve. Këto kushte do të jenë detyruese nëse pranohen nga pala marrëse</a:t>
            </a:r>
          </a:p>
          <a:p>
            <a:pPr marL="342900" indent="-342900" algn="just">
              <a:buFont typeface="Wingdings" pitchFamily="2" charset="2"/>
              <a:buChar char="ü"/>
            </a:pPr>
            <a:endParaRPr lang="en-US" sz="1000" dirty="0"/>
          </a:p>
          <a:p>
            <a:pPr marL="342900" indent="-342900" algn="just">
              <a:buFont typeface="Wingdings" pitchFamily="2" charset="2"/>
              <a:buChar char="ü"/>
            </a:pPr>
            <a:r>
              <a:rPr lang="sq-AL" sz="2200" dirty="0"/>
              <a:t>Nëse pala marrëse nuk mund të përmbushë një kusht (për shembull, nuk mund ta mbajë informacionin </a:t>
            </a:r>
            <a:r>
              <a:rPr lang="sq-AL" sz="2200" dirty="0" err="1"/>
              <a:t>konfidencial</a:t>
            </a:r>
            <a:r>
              <a:rPr lang="sq-AL" sz="2200" dirty="0"/>
              <a:t> pasi duhet të përdoret në gjykimin publik), ajo duhet të informojë palën zbuluese - e cila mund të vendosë nëse do të ofrojë informacionin </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xmlns="" val="3166137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963340" y="-27384"/>
            <a:ext cx="818066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300" b="1" dirty="0"/>
              <a:t>Neni 27 – Procedurat që kanë të bëjnë me ndihmën ndërsjellë </a:t>
            </a:r>
          </a:p>
          <a:p>
            <a:pPr algn="r"/>
            <a:r>
              <a:rPr lang="sq-AL" sz="2300" b="1" dirty="0"/>
              <a:t>kërkesat në mungesë të marrëveshjeve të zbatueshme ndërkombëtare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1598" y="-30673"/>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1001915"/>
            <a:ext cx="4476172" cy="4185761"/>
          </a:xfrm>
          <a:prstGeom prst="rect">
            <a:avLst/>
          </a:prstGeom>
        </p:spPr>
        <p:txBody>
          <a:bodyPr wrap="square">
            <a:spAutoFit/>
          </a:bodyPr>
          <a:lstStyle/>
          <a:p>
            <a:pPr marL="342900" indent="-342900" algn="just">
              <a:buFont typeface="Wingdings" pitchFamily="2" charset="2"/>
              <a:buChar char="Ø"/>
            </a:pPr>
            <a:r>
              <a:rPr lang="sq-AL" sz="1900">
                <a:solidFill>
                  <a:schemeClr val="accent1">
                    <a:lumMod val="50000"/>
                  </a:schemeClr>
                </a:solidFill>
                <a:ea typeface="+mn-ea"/>
                <a:cs typeface="Arial" panose="020B0604020202020204" pitchFamily="34" charset="0"/>
              </a:rPr>
              <a:t>1 Nëse nuk ka </a:t>
            </a:r>
            <a:r>
              <a:rPr lang="sq-AL" sz="1900" b="1">
                <a:solidFill>
                  <a:srgbClr val="FF0000"/>
                </a:solidFill>
                <a:ea typeface="+mn-ea"/>
                <a:cs typeface="Arial" panose="020B0604020202020204" pitchFamily="34" charset="0"/>
              </a:rPr>
              <a:t>traktat ose marrëveshje në fuqi </a:t>
            </a:r>
            <a:r>
              <a:rPr lang="sq-AL" sz="1900">
                <a:solidFill>
                  <a:schemeClr val="accent1">
                    <a:lumMod val="50000"/>
                  </a:schemeClr>
                </a:solidFill>
                <a:ea typeface="+mn-ea"/>
                <a:cs typeface="Arial" panose="020B0604020202020204" pitchFamily="34" charset="0"/>
              </a:rPr>
              <a:t>në bazë të legjislacionit uniform ose reciprok në fuqi ndërmjet palëve kërkuese dhe që marrin kërkesën, dispozitat e paragrafëve 2 deri 9 </a:t>
            </a:r>
            <a:r>
              <a:rPr lang="sq-AL" sz="1900" b="1">
                <a:solidFill>
                  <a:srgbClr val="FF0000"/>
                </a:solidFill>
                <a:ea typeface="+mn-ea"/>
                <a:cs typeface="Arial" panose="020B0604020202020204" pitchFamily="34" charset="0"/>
              </a:rPr>
              <a:t>të këtij neni do të aplikohen</a:t>
            </a:r>
            <a:r>
              <a:rPr lang="sq-AL" sz="1900">
                <a:solidFill>
                  <a:schemeClr val="accent1">
                    <a:lumMod val="50000"/>
                  </a:schemeClr>
                </a:solidFill>
                <a:ea typeface="+mn-ea"/>
                <a:cs typeface="Arial" panose="020B0604020202020204" pitchFamily="34" charset="0"/>
              </a:rPr>
              <a:t>. Dispozitat e këtij neni nuk do të zbatohen kur një marrëveshje e tillë, traktat apo legjislacioni ekziston, përveç nëse Palët përkatëse pajtohen që të zbatojnë ndonjë apo të tërë pjesën e mëposhtme të këtij neni.</a:t>
            </a:r>
          </a:p>
          <a:p>
            <a:pPr algn="just"/>
            <a:endParaRPr lang="en-US" sz="1900" dirty="0">
              <a:cs typeface="Arial" panose="020B0604020202020204" pitchFamily="34" charset="0"/>
            </a:endParaRP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4832092"/>
          </a:xfrm>
          <a:prstGeom prst="rect">
            <a:avLst/>
          </a:prstGeom>
        </p:spPr>
        <p:txBody>
          <a:bodyPr wrap="square">
            <a:spAutoFit/>
          </a:bodyPr>
          <a:lstStyle/>
          <a:p>
            <a:pPr marL="342900" indent="-342900" algn="just">
              <a:buFont typeface="Wingdings" pitchFamily="2" charset="2"/>
              <a:buChar char="ü"/>
            </a:pPr>
            <a:r>
              <a:rPr lang="sq-AL" sz="2200"/>
              <a:t>Konventa e Budapestit u jep përparësi proceseve ekzistuese nën TNJN ose rregullime të tjera</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Kjo dispozitë zbatohet vetëm nëse nuk ka ndonjë TNJN ose marrëveshje tjetër për ndihmë të ndërsjellë ndërmjet palëve</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Kjo dispozitë përshkruan procedurën që do të miratohet për kërkesat e ndërsjella ligjore </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xmlns="" val="2427345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dirty="0" smtClean="0"/>
              <a:t>Neni 27 – Procedurat që kanë të bëjnë me ndihmën ndërsjellë </a:t>
            </a:r>
          </a:p>
          <a:p>
            <a:pPr algn="r"/>
            <a:r>
              <a:rPr lang="sq-AL" sz="2400" b="1" dirty="0" smtClean="0"/>
              <a:t>kërkesat në mungesë të marrëveshjeve të zbatueshme ndërkombëtare</a:t>
            </a:r>
            <a:endParaRPr lang="sq-AL"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1001915"/>
            <a:ext cx="4476172" cy="5501506"/>
          </a:xfrm>
          <a:prstGeom prst="rect">
            <a:avLst/>
          </a:prstGeom>
        </p:spPr>
        <p:txBody>
          <a:bodyPr wrap="square">
            <a:spAutoFit/>
          </a:bodyPr>
          <a:lstStyle/>
          <a:p>
            <a:pPr marL="342900" indent="-342900" algn="just">
              <a:buFont typeface="Wingdings" pitchFamily="2" charset="2"/>
              <a:buChar char="Ø"/>
            </a:pPr>
            <a:r>
              <a:rPr lang="sq-AL" sz="1850">
                <a:solidFill>
                  <a:schemeClr val="accent1">
                    <a:lumMod val="50000"/>
                  </a:schemeClr>
                </a:solidFill>
                <a:ea typeface="+mn-ea"/>
                <a:cs typeface="Arial" panose="020B0604020202020204" pitchFamily="34" charset="0"/>
              </a:rPr>
              <a:t>2 a	 Secila Palë cakton një </a:t>
            </a:r>
            <a:r>
              <a:rPr lang="sq-AL" sz="1850" b="1">
                <a:solidFill>
                  <a:srgbClr val="FF0000"/>
                </a:solidFill>
                <a:ea typeface="+mn-ea"/>
                <a:cs typeface="Arial" panose="020B0604020202020204" pitchFamily="34" charset="0"/>
              </a:rPr>
              <a:t>autoritet qendror </a:t>
            </a:r>
            <a:r>
              <a:rPr lang="sq-AL" sz="1850">
                <a:solidFill>
                  <a:schemeClr val="accent1">
                    <a:lumMod val="50000"/>
                  </a:schemeClr>
                </a:solidFill>
                <a:ea typeface="+mn-ea"/>
                <a:cs typeface="Arial" panose="020B0604020202020204" pitchFamily="34" charset="0"/>
              </a:rPr>
              <a:t>apo autoritete përgjegjëse për </a:t>
            </a:r>
            <a:r>
              <a:rPr lang="sq-AL" sz="1850" b="1">
                <a:solidFill>
                  <a:srgbClr val="FF0000"/>
                </a:solidFill>
                <a:ea typeface="+mn-ea"/>
                <a:cs typeface="Arial" panose="020B0604020202020204" pitchFamily="34" charset="0"/>
              </a:rPr>
              <a:t>të dërguar ose përgjigjur kërkesave</a:t>
            </a:r>
            <a:r>
              <a:rPr lang="sq-AL" sz="1850">
                <a:solidFill>
                  <a:schemeClr val="accent1">
                    <a:lumMod val="50000"/>
                  </a:schemeClr>
                </a:solidFill>
                <a:ea typeface="+mn-ea"/>
                <a:cs typeface="Arial" panose="020B0604020202020204" pitchFamily="34" charset="0"/>
              </a:rPr>
              <a:t> për ndihmë të ndërsjellë, </a:t>
            </a:r>
            <a:r>
              <a:rPr lang="sq-AL" sz="1850" b="1">
                <a:solidFill>
                  <a:srgbClr val="FF0000"/>
                </a:solidFill>
                <a:ea typeface="+mn-ea"/>
                <a:cs typeface="Arial" panose="020B0604020202020204" pitchFamily="34" charset="0"/>
              </a:rPr>
              <a:t>përmbushjen </a:t>
            </a:r>
            <a:r>
              <a:rPr lang="sq-AL" sz="1850">
                <a:solidFill>
                  <a:schemeClr val="accent1">
                    <a:lumMod val="50000"/>
                  </a:schemeClr>
                </a:solidFill>
                <a:ea typeface="+mn-ea"/>
                <a:cs typeface="Arial" panose="020B0604020202020204" pitchFamily="34" charset="0"/>
              </a:rPr>
              <a:t>e kërkesave të tilla ose </a:t>
            </a:r>
            <a:r>
              <a:rPr lang="sq-AL" sz="1850" b="1">
                <a:solidFill>
                  <a:srgbClr val="FF0000"/>
                </a:solidFill>
                <a:ea typeface="+mn-ea"/>
                <a:cs typeface="Arial" panose="020B0604020202020204" pitchFamily="34" charset="0"/>
              </a:rPr>
              <a:t>transmetimin </a:t>
            </a:r>
            <a:r>
              <a:rPr lang="sq-AL" sz="1850">
                <a:solidFill>
                  <a:schemeClr val="accent1">
                    <a:lumMod val="50000"/>
                  </a:schemeClr>
                </a:solidFill>
                <a:ea typeface="+mn-ea"/>
                <a:cs typeface="Arial" panose="020B0604020202020204" pitchFamily="34" charset="0"/>
              </a:rPr>
              <a:t>e tyre tek organet kompetente për zbatimin e tyre.</a:t>
            </a:r>
          </a:p>
          <a:p>
            <a:pPr marL="342900" indent="-342900" algn="just">
              <a:buFont typeface="Wingdings" pitchFamily="2" charset="2"/>
              <a:buChar char="Ø"/>
            </a:pPr>
            <a:endParaRPr lang="en-US" sz="1850" dirty="0">
              <a:solidFill>
                <a:schemeClr val="accent1">
                  <a:lumMod val="50000"/>
                </a:schemeClr>
              </a:solidFill>
              <a:ea typeface="+mn-ea"/>
              <a:cs typeface="Arial" panose="020B0604020202020204" pitchFamily="34" charset="0"/>
            </a:endParaRPr>
          </a:p>
          <a:p>
            <a:pPr marL="342900" indent="-342900" algn="just">
              <a:buFont typeface="Wingdings" pitchFamily="2" charset="2"/>
              <a:buChar char="Ø"/>
            </a:pPr>
            <a:r>
              <a:rPr lang="sq-AL" sz="1850">
                <a:cs typeface="Arial" panose="020B0604020202020204" pitchFamily="34" charset="0"/>
              </a:rPr>
              <a:t>b Autoritetet qendrore do të </a:t>
            </a:r>
            <a:r>
              <a:rPr lang="sq-AL" sz="1850" b="1">
                <a:solidFill>
                  <a:srgbClr val="FF0000"/>
                </a:solidFill>
                <a:cs typeface="Arial" panose="020B0604020202020204" pitchFamily="34" charset="0"/>
              </a:rPr>
              <a:t>komunikojnë drejtpërdrejt </a:t>
            </a:r>
            <a:r>
              <a:rPr lang="sq-AL" sz="1850">
                <a:cs typeface="Arial" panose="020B0604020202020204" pitchFamily="34" charset="0"/>
              </a:rPr>
              <a:t>me njëra tjetrën.</a:t>
            </a:r>
          </a:p>
          <a:p>
            <a:pPr marL="342900" indent="-342900" algn="just">
              <a:buFont typeface="Wingdings" pitchFamily="2" charset="2"/>
              <a:buChar char="Ø"/>
            </a:pPr>
            <a:endParaRPr lang="en-US" sz="1850" dirty="0">
              <a:cs typeface="Arial" panose="020B0604020202020204" pitchFamily="34" charset="0"/>
            </a:endParaRPr>
          </a:p>
          <a:p>
            <a:pPr marL="342900" indent="-342900" algn="just">
              <a:buFont typeface="Wingdings" pitchFamily="2" charset="2"/>
              <a:buChar char="Ø"/>
            </a:pPr>
            <a:r>
              <a:rPr lang="sq-AL" sz="1850">
                <a:cs typeface="Arial" panose="020B0604020202020204" pitchFamily="34" charset="0"/>
              </a:rPr>
              <a:t>3 Kërkesat për ndihmë të ndërsjellë që bëhen sipas këtij neni përmbushen në pajtim me procedurat e caktuara nga Pala kërkuese, përveç kur ato janë të papajtueshme me ligjin e Palës që merr kërkesën.</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4493538"/>
          </a:xfrm>
          <a:prstGeom prst="rect">
            <a:avLst/>
          </a:prstGeom>
        </p:spPr>
        <p:txBody>
          <a:bodyPr wrap="square">
            <a:spAutoFit/>
          </a:bodyPr>
          <a:lstStyle/>
          <a:p>
            <a:pPr marL="342900" indent="-342900" algn="just">
              <a:buFont typeface="Wingdings" pitchFamily="2" charset="2"/>
              <a:buChar char="ü"/>
            </a:pPr>
            <a:r>
              <a:rPr lang="sq-AL" sz="2200"/>
              <a:t>Autoriteti qendror të:</a:t>
            </a:r>
          </a:p>
          <a:p>
            <a:pPr marL="800100" lvl="1" indent="-342900" algn="just">
              <a:buFont typeface="Wingdings" pitchFamily="2" charset="2"/>
              <a:buChar char="ü"/>
            </a:pPr>
            <a:r>
              <a:rPr lang="sq-AL" sz="2200"/>
              <a:t>Dërgojë kërkesat</a:t>
            </a:r>
          </a:p>
          <a:p>
            <a:pPr marL="800100" lvl="1" indent="-342900" algn="just">
              <a:buFont typeface="Wingdings" pitchFamily="2" charset="2"/>
              <a:buChar char="ü"/>
            </a:pPr>
            <a:r>
              <a:rPr lang="sq-AL" sz="2200"/>
              <a:t>Përgjigjet në kërkesa</a:t>
            </a:r>
          </a:p>
          <a:p>
            <a:pPr marL="800100" lvl="1" indent="-342900" algn="just">
              <a:buFont typeface="Wingdings" pitchFamily="2" charset="2"/>
              <a:buChar char="ü"/>
            </a:pPr>
            <a:r>
              <a:rPr lang="sq-AL" sz="2200"/>
              <a:t>Ekzekutojë kërkesat</a:t>
            </a:r>
          </a:p>
          <a:p>
            <a:pPr marL="800100" lvl="1" indent="-342900" algn="just">
              <a:buFont typeface="Wingdings" pitchFamily="2" charset="2"/>
              <a:buChar char="ü"/>
            </a:pPr>
            <a:r>
              <a:rPr lang="sq-AL" sz="2200"/>
              <a:t>Transmetojë kërkesat tek autoritetet kompetente brenda vendit për ekzekutim</a:t>
            </a:r>
          </a:p>
          <a:p>
            <a:pPr marL="800100" lvl="1" indent="-342900" algn="just">
              <a:buFont typeface="Wingdings" pitchFamily="2" charset="2"/>
              <a:buChar char="ü"/>
            </a:pPr>
            <a:r>
              <a:rPr lang="sq-AL" sz="2200"/>
              <a:t>Komunikojë drejtpërdrejt me autoritetet e tjera qendrore </a:t>
            </a:r>
          </a:p>
          <a:p>
            <a:pPr marL="800100" lvl="1" indent="-342900" algn="just">
              <a:buFont typeface="Wingdings" pitchFamily="2" charset="2"/>
              <a:buChar char="ü"/>
            </a:pPr>
            <a:endParaRPr lang="en-US" sz="2200" dirty="0"/>
          </a:p>
          <a:p>
            <a:pPr marL="342900" indent="-342900" algn="just">
              <a:buFont typeface="Wingdings" pitchFamily="2" charset="2"/>
              <a:buChar char="ü"/>
            </a:pPr>
            <a:r>
              <a:rPr lang="sq-AL" sz="2200"/>
              <a:t>Autoritetet qendrore pritet të jenë më të shpejta sesa kanalet diplomatike </a:t>
            </a:r>
          </a:p>
        </p:txBody>
      </p:sp>
    </p:spTree>
    <p:extLst>
      <p:ext uri="{BB962C8B-B14F-4D97-AF65-F5344CB8AC3E}">
        <p14:creationId xmlns:p14="http://schemas.microsoft.com/office/powerpoint/2010/main" xmlns="" val="33694286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dirty="0" smtClean="0"/>
              <a:t>Neni 27 – Procedurat që kanë të bëjnë me ndihmën ndërsjellë </a:t>
            </a:r>
          </a:p>
          <a:p>
            <a:pPr algn="r"/>
            <a:r>
              <a:rPr lang="sq-AL" sz="2400" b="1" dirty="0" smtClean="0"/>
              <a:t>kërkesat në mungesë të marrëveshjeve të zbatueshme ndërkombëtare</a:t>
            </a:r>
            <a:endParaRPr lang="sq-AL"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1001915"/>
            <a:ext cx="4476172" cy="5216813"/>
          </a:xfrm>
          <a:prstGeom prst="rect">
            <a:avLst/>
          </a:prstGeom>
        </p:spPr>
        <p:txBody>
          <a:bodyPr wrap="square">
            <a:spAutoFit/>
          </a:bodyPr>
          <a:lstStyle/>
          <a:p>
            <a:pPr marL="342900" indent="-342900" algn="just">
              <a:buFont typeface="Wingdings" pitchFamily="2" charset="2"/>
              <a:buChar char="Ø"/>
            </a:pPr>
            <a:r>
              <a:rPr lang="sq-AL" sz="1850" dirty="0">
                <a:ea typeface="+mn-ea"/>
                <a:cs typeface="Arial" panose="020B0604020202020204" pitchFamily="34" charset="0"/>
              </a:rPr>
              <a:t>2 a	 Secila Palë cakton një autoritet qendror apo autoritete përgjegjëse për të dërguar ose përgjigjur kërkesave për ndihmë të ndërsjellë, përmbushjen e kërkesave të tilla ose transmetimin e tyre tek organet kompetente për zbatimin e tyre.</a:t>
            </a:r>
          </a:p>
          <a:p>
            <a:pPr marL="342900" indent="-342900" algn="just">
              <a:buFont typeface="Wingdings" pitchFamily="2" charset="2"/>
              <a:buChar char="Ø"/>
            </a:pPr>
            <a:endParaRPr lang="en-US" sz="1850" dirty="0">
              <a:ea typeface="+mn-ea"/>
              <a:cs typeface="Arial" panose="020B0604020202020204" pitchFamily="34" charset="0"/>
            </a:endParaRPr>
          </a:p>
          <a:p>
            <a:pPr marL="342900" indent="-342900" algn="just">
              <a:buFont typeface="Wingdings" pitchFamily="2" charset="2"/>
              <a:buChar char="Ø"/>
            </a:pPr>
            <a:r>
              <a:rPr lang="sq-AL" sz="1850" dirty="0">
                <a:cs typeface="Arial" panose="020B0604020202020204" pitchFamily="34" charset="0"/>
              </a:rPr>
              <a:t>b Autoritetet qendrore do të komunikojnë drejtpërdrejt me njëra tjetrën.</a:t>
            </a:r>
          </a:p>
          <a:p>
            <a:pPr marL="342900" indent="-342900" algn="just">
              <a:buFont typeface="Wingdings" pitchFamily="2" charset="2"/>
              <a:buChar char="Ø"/>
            </a:pPr>
            <a:endParaRPr lang="en-US" sz="1850" dirty="0">
              <a:cs typeface="Arial" panose="020B0604020202020204" pitchFamily="34" charset="0"/>
            </a:endParaRPr>
          </a:p>
          <a:p>
            <a:pPr marL="342900" indent="-342900" algn="just">
              <a:buFont typeface="Wingdings" pitchFamily="2" charset="2"/>
              <a:buChar char="Ø"/>
            </a:pPr>
            <a:r>
              <a:rPr lang="sq-AL" sz="1850" dirty="0">
                <a:cs typeface="Arial" panose="020B0604020202020204" pitchFamily="34" charset="0"/>
              </a:rPr>
              <a:t>3 Kërkesat për ndihmë të ndërsjellë që bëhen sipas këtij neni përmbushen në pajtim </a:t>
            </a:r>
            <a:r>
              <a:rPr lang="sq-AL" sz="1850" b="1" dirty="0">
                <a:solidFill>
                  <a:srgbClr val="FF0000"/>
                </a:solidFill>
                <a:cs typeface="Arial" panose="020B0604020202020204" pitchFamily="34" charset="0"/>
              </a:rPr>
              <a:t>procedurat e caktuara nga Pala kërkuese, përveç kur ato janë të papajtueshme </a:t>
            </a:r>
            <a:r>
              <a:rPr lang="sq-AL" sz="1850" dirty="0">
                <a:cs typeface="Arial" panose="020B0604020202020204" pitchFamily="34" charset="0"/>
              </a:rPr>
              <a:t>me ligjin e </a:t>
            </a:r>
            <a:r>
              <a:rPr lang="sq-AL" sz="1850" b="1" dirty="0">
                <a:solidFill>
                  <a:srgbClr val="FF0000"/>
                </a:solidFill>
                <a:cs typeface="Arial" panose="020B0604020202020204" pitchFamily="34" charset="0"/>
              </a:rPr>
              <a:t>palës që merr kërkesën</a:t>
            </a:r>
            <a:r>
              <a:rPr lang="sq-AL" sz="1850" dirty="0">
                <a:cs typeface="Arial" panose="020B0604020202020204" pitchFamily="34" charset="0"/>
              </a:rPr>
              <a: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157399"/>
            <a:ext cx="4450456" cy="5578450"/>
          </a:xfrm>
          <a:prstGeom prst="rect">
            <a:avLst/>
          </a:prstGeom>
        </p:spPr>
        <p:txBody>
          <a:bodyPr wrap="square">
            <a:spAutoFit/>
          </a:bodyPr>
          <a:lstStyle/>
          <a:p>
            <a:pPr marL="342900" indent="-342900" algn="just">
              <a:buFont typeface="Wingdings" pitchFamily="2" charset="2"/>
              <a:buChar char="ü"/>
            </a:pPr>
            <a:r>
              <a:rPr lang="sq-AL" sz="2200" dirty="0"/>
              <a:t>E domosdoshme që shteti kërkues të marrë prova në një mënyrë që plotëson kërkesat e tij vendore të provave</a:t>
            </a:r>
          </a:p>
          <a:p>
            <a:pPr marL="342900" indent="-342900" algn="just">
              <a:buFont typeface="Wingdings" pitchFamily="2" charset="2"/>
              <a:buChar char="ü"/>
            </a:pPr>
            <a:endParaRPr lang="en-US" sz="1100" dirty="0"/>
          </a:p>
          <a:p>
            <a:pPr marL="342900" indent="-342900" algn="just">
              <a:buFont typeface="Wingdings" pitchFamily="2" charset="2"/>
              <a:buChar char="ü"/>
            </a:pPr>
            <a:r>
              <a:rPr lang="sq-AL" sz="2200" dirty="0"/>
              <a:t>Pala kërkuese mund të specifikojë kërkesat procedurale në kërkesat e tyre - këto kërkesa duhet të respektohen nëse nuk janë në përputhje me parimet ligjore të palës që merr kërkesën</a:t>
            </a:r>
          </a:p>
          <a:p>
            <a:pPr marL="342900" indent="-342900" algn="just">
              <a:buFont typeface="Wingdings" pitchFamily="2" charset="2"/>
              <a:buChar char="ü"/>
            </a:pPr>
            <a:endParaRPr lang="en-US" sz="1050" dirty="0"/>
          </a:p>
          <a:p>
            <a:pPr marL="342900" indent="-342900" algn="just">
              <a:buFont typeface="Wingdings" pitchFamily="2" charset="2"/>
              <a:buChar char="ü"/>
            </a:pPr>
            <a:r>
              <a:rPr lang="sq-AL" sz="2200" dirty="0"/>
              <a:t>Mbrojtjet themelore procedurale të palës që merr kërkesën do të vazhdojnë të zbatohen</a:t>
            </a:r>
          </a:p>
        </p:txBody>
      </p:sp>
    </p:spTree>
    <p:extLst>
      <p:ext uri="{BB962C8B-B14F-4D97-AF65-F5344CB8AC3E}">
        <p14:creationId xmlns:p14="http://schemas.microsoft.com/office/powerpoint/2010/main" xmlns="" val="3121645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dirty="0"/>
              <a:t>Neni 27 – Procedurat që kanë të bëjnë me ndihmën ndërsjellë </a:t>
            </a:r>
          </a:p>
          <a:p>
            <a:pPr algn="r"/>
            <a:r>
              <a:rPr lang="sq-AL" sz="2400" b="1" dirty="0"/>
              <a:t>kërkesat në mungesë të marrëveshjeve të zbatueshme ndërkombëtare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1001915"/>
            <a:ext cx="4476172" cy="5062924"/>
          </a:xfrm>
          <a:prstGeom prst="rect">
            <a:avLst/>
          </a:prstGeom>
        </p:spPr>
        <p:txBody>
          <a:bodyPr wrap="square">
            <a:spAutoFit/>
          </a:bodyPr>
          <a:lstStyle/>
          <a:p>
            <a:pPr marL="342900" indent="-342900" algn="just">
              <a:buFont typeface="Wingdings" pitchFamily="2" charset="2"/>
              <a:buChar char="Ø"/>
            </a:pPr>
            <a:r>
              <a:rPr lang="sq-AL" sz="1900" dirty="0">
                <a:ea typeface="+mn-ea"/>
                <a:cs typeface="Arial" panose="020B0604020202020204" pitchFamily="34" charset="0"/>
              </a:rPr>
              <a:t>4 Pala që merr kërkesën, përveç shkaqeve për refuzim të parapara sipas nenit 25 paragrafi (4), mund të </a:t>
            </a:r>
            <a:r>
              <a:rPr lang="sq-AL" sz="1900" b="1" dirty="0">
                <a:solidFill>
                  <a:srgbClr val="FF0000"/>
                </a:solidFill>
                <a:ea typeface="+mn-ea"/>
                <a:cs typeface="Arial" panose="020B0604020202020204" pitchFamily="34" charset="0"/>
              </a:rPr>
              <a:t>refuzojë ndihmën</a:t>
            </a:r>
            <a:r>
              <a:rPr lang="sq-AL" sz="1900" dirty="0">
                <a:ea typeface="+mn-ea"/>
                <a:cs typeface="Arial" panose="020B0604020202020204" pitchFamily="34" charset="0"/>
              </a:rPr>
              <a:t> nëse: </a:t>
            </a:r>
          </a:p>
          <a:p>
            <a:pPr marL="800100" lvl="1" indent="-342900" algn="just">
              <a:buFont typeface="Wingdings" pitchFamily="2" charset="2"/>
              <a:buChar char="Ø"/>
            </a:pPr>
            <a:endParaRPr lang="en-US" sz="1900" dirty="0">
              <a:ea typeface="+mn-ea"/>
              <a:cs typeface="Arial" panose="020B0604020202020204" pitchFamily="34" charset="0"/>
            </a:endParaRPr>
          </a:p>
          <a:p>
            <a:pPr marL="800100" lvl="1" indent="-342900" algn="just">
              <a:buFont typeface="Wingdings" pitchFamily="2" charset="2"/>
              <a:buChar char="Ø"/>
            </a:pPr>
            <a:r>
              <a:rPr lang="sq-AL" sz="1900" dirty="0">
                <a:ea typeface="+mn-ea"/>
                <a:cs typeface="Arial" panose="020B0604020202020204" pitchFamily="34" charset="0"/>
              </a:rPr>
              <a:t>a kërkesa ka të bëjë me një vepër penale të cilën Pala që merr kërkesën e konsideron </a:t>
            </a:r>
            <a:r>
              <a:rPr lang="sq-AL" sz="1900" b="1" dirty="0">
                <a:solidFill>
                  <a:srgbClr val="FF0000"/>
                </a:solidFill>
                <a:ea typeface="+mn-ea"/>
                <a:cs typeface="Arial" panose="020B0604020202020204" pitchFamily="34" charset="0"/>
              </a:rPr>
              <a:t>vepër penale politike</a:t>
            </a:r>
            <a:r>
              <a:rPr lang="sq-AL" sz="1900" dirty="0">
                <a:ea typeface="+mn-ea"/>
                <a:cs typeface="Arial" panose="020B0604020202020204" pitchFamily="34" charset="0"/>
              </a:rPr>
              <a:t> ose vepër të lidhur me një vepër politike; ose </a:t>
            </a:r>
          </a:p>
          <a:p>
            <a:pPr marL="800100" lvl="1" indent="-342900" algn="just">
              <a:buFont typeface="Wingdings" pitchFamily="2" charset="2"/>
              <a:buChar char="Ø"/>
            </a:pPr>
            <a:endParaRPr lang="en-US" sz="1900" dirty="0">
              <a:ea typeface="+mn-ea"/>
              <a:cs typeface="Arial" panose="020B0604020202020204" pitchFamily="34" charset="0"/>
            </a:endParaRPr>
          </a:p>
          <a:p>
            <a:pPr marL="800100" lvl="1" indent="-342900" algn="just">
              <a:buFont typeface="Wingdings" pitchFamily="2" charset="2"/>
              <a:buChar char="Ø"/>
            </a:pPr>
            <a:r>
              <a:rPr lang="sq-AL" sz="1900" dirty="0">
                <a:ea typeface="+mn-ea"/>
                <a:cs typeface="Arial" panose="020B0604020202020204" pitchFamily="34" charset="0"/>
              </a:rPr>
              <a:t>b konsideron se ekzekutimi i kërkesës ka të ngjarë të paragjykojë </a:t>
            </a:r>
            <a:r>
              <a:rPr lang="sq-AL" sz="1900" b="1" dirty="0">
                <a:solidFill>
                  <a:srgbClr val="FF0000"/>
                </a:solidFill>
                <a:ea typeface="+mn-ea"/>
                <a:cs typeface="Arial" panose="020B0604020202020204" pitchFamily="34" charset="0"/>
              </a:rPr>
              <a:t>sovranitetin, sigurinë, rendin publik </a:t>
            </a:r>
            <a:r>
              <a:rPr lang="sq-AL" sz="1900" dirty="0">
                <a:ea typeface="+mn-ea"/>
                <a:cs typeface="Arial" panose="020B0604020202020204" pitchFamily="34" charset="0"/>
              </a:rPr>
              <a:t>ose interesa të tjerë</a:t>
            </a:r>
            <a:r>
              <a:rPr lang="sq-AL" sz="1900" b="1" dirty="0">
                <a:solidFill>
                  <a:srgbClr val="FF0000"/>
                </a:solidFill>
                <a:ea typeface="+mn-ea"/>
                <a:cs typeface="Arial" panose="020B0604020202020204" pitchFamily="34" charset="0"/>
              </a:rPr>
              <a:t> thelbësorë</a:t>
            </a:r>
            <a:r>
              <a:rPr lang="sq-AL" sz="1900" dirty="0">
                <a:ea typeface="+mn-ea"/>
                <a:cs typeface="Arial" panose="020B0604020202020204" pitchFamily="34" charset="0"/>
              </a:rPr>
              <a:t> të tij.</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64694" y="1001915"/>
            <a:ext cx="4450456" cy="5640006"/>
          </a:xfrm>
          <a:prstGeom prst="rect">
            <a:avLst/>
          </a:prstGeom>
        </p:spPr>
        <p:txBody>
          <a:bodyPr wrap="square">
            <a:spAutoFit/>
          </a:bodyPr>
          <a:lstStyle/>
          <a:p>
            <a:pPr marL="342900" indent="-342900" algn="just">
              <a:buFont typeface="Wingdings" pitchFamily="2" charset="2"/>
              <a:buChar char="ü"/>
            </a:pPr>
            <a:r>
              <a:rPr lang="sq-AL" sz="2100" dirty="0"/>
              <a:t>Kjo siguron arsye për refuzim përveç atyre të parapara në ligjin e palës që i është drejtuar kërkesa</a:t>
            </a:r>
          </a:p>
          <a:p>
            <a:pPr marL="342900" indent="-342900" algn="just">
              <a:buFont typeface="Wingdings" pitchFamily="2" charset="2"/>
              <a:buChar char="ü"/>
            </a:pPr>
            <a:endParaRPr lang="en-US" sz="1050" dirty="0"/>
          </a:p>
          <a:p>
            <a:pPr marL="342900" indent="-342900" algn="just">
              <a:buFont typeface="Wingdings" pitchFamily="2" charset="2"/>
              <a:buChar char="ü"/>
            </a:pPr>
            <a:r>
              <a:rPr lang="sq-AL" sz="2100" dirty="0"/>
              <a:t>Arsyet e vendosjes së refuzimit duhet të jenë të ngushta dhe të ushtrohen me përmbajtje</a:t>
            </a:r>
          </a:p>
          <a:p>
            <a:pPr marL="342900" indent="-342900" algn="just">
              <a:buFont typeface="Wingdings" pitchFamily="2" charset="2"/>
              <a:buChar char="ü"/>
            </a:pPr>
            <a:endParaRPr lang="en-US" sz="2100" dirty="0"/>
          </a:p>
          <a:p>
            <a:pPr marL="342900" indent="-342900" algn="just">
              <a:buFont typeface="Wingdings" pitchFamily="2" charset="2"/>
              <a:buChar char="ü"/>
            </a:pPr>
            <a:r>
              <a:rPr lang="sq-AL" sz="2100" dirty="0"/>
              <a:t>Për shembull, përjashtohet një zbatim i gjerë, kategorik ose sistematik i parimeve të mbrojtjes së të dhënave për të refuzuar bashkëpunimin </a:t>
            </a:r>
          </a:p>
          <a:p>
            <a:pPr marL="342900" indent="-342900" algn="just">
              <a:buFont typeface="Wingdings" pitchFamily="2" charset="2"/>
              <a:buChar char="ü"/>
            </a:pPr>
            <a:endParaRPr lang="en-US" sz="1200" dirty="0"/>
          </a:p>
          <a:p>
            <a:pPr marL="342900" indent="-342900" algn="just">
              <a:buFont typeface="Wingdings" pitchFamily="2" charset="2"/>
              <a:buChar char="ü"/>
            </a:pPr>
            <a:r>
              <a:rPr lang="sq-AL" sz="2100" dirty="0"/>
              <a:t>Palët duhet të kërkojnë të vendosin kushte e jo të refuzojnë bashkëpunimin </a:t>
            </a:r>
          </a:p>
        </p:txBody>
      </p:sp>
    </p:spTree>
    <p:extLst>
      <p:ext uri="{BB962C8B-B14F-4D97-AF65-F5344CB8AC3E}">
        <p14:creationId xmlns:p14="http://schemas.microsoft.com/office/powerpoint/2010/main" xmlns="" val="22962164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dirty="0"/>
              <a:t>Neni 27 – Procedurat që kanë të bëjnë me ndihmën ndërsjellë </a:t>
            </a:r>
          </a:p>
          <a:p>
            <a:pPr algn="r"/>
            <a:r>
              <a:rPr lang="sq-AL" sz="2400" b="1" dirty="0"/>
              <a:t>kërkesat në mungesë të marrëveshjeve të zbatueshme ndërkombëtare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1237809"/>
            <a:ext cx="4476172" cy="4708981"/>
          </a:xfrm>
          <a:prstGeom prst="rect">
            <a:avLst/>
          </a:prstGeom>
        </p:spPr>
        <p:txBody>
          <a:bodyPr wrap="square">
            <a:spAutoFit/>
          </a:bodyPr>
          <a:lstStyle/>
          <a:p>
            <a:pPr marL="342900" indent="-342900" algn="just">
              <a:buFont typeface="Wingdings" panose="05000000000000000000" pitchFamily="2" charset="2"/>
              <a:buChar char="Ø"/>
            </a:pPr>
            <a:r>
              <a:rPr lang="sq-AL" sz="2000" dirty="0"/>
              <a:t>5 Pala që pranon kërkesën mund ta </a:t>
            </a:r>
            <a:r>
              <a:rPr lang="sq-AL" sz="2000" b="1" dirty="0">
                <a:solidFill>
                  <a:srgbClr val="FF0000"/>
                </a:solidFill>
              </a:rPr>
              <a:t>shtyjë veprimin </a:t>
            </a:r>
            <a:r>
              <a:rPr lang="sq-AL" sz="2000" dirty="0"/>
              <a:t>për një kërkesë të tillë kur ky procedim do të cenonte hetimet ose gjykimet penale të kryera nga autoritetet e veta.</a:t>
            </a:r>
          </a:p>
          <a:p>
            <a:pPr marL="342900" indent="-342900" algn="just">
              <a:buFont typeface="Wingdings" panose="05000000000000000000" pitchFamily="2" charset="2"/>
              <a:buChar char="Ø"/>
            </a:pPr>
            <a:endParaRPr lang="en-US" sz="2000" dirty="0"/>
          </a:p>
          <a:p>
            <a:pPr marL="342900" indent="-342900" algn="just">
              <a:buFont typeface="Wingdings" panose="05000000000000000000" pitchFamily="2" charset="2"/>
              <a:buChar char="Ø"/>
            </a:pPr>
            <a:r>
              <a:rPr lang="sq-AL" sz="2000" dirty="0"/>
              <a:t>6 Para refuzimit ose shtyrjes së dhënies së ndihmës, Pala që pranon kërkesën, kur është e përshtatshme pas konsultimeve me Palën kërkuese, shikon nëse kërkesa mund të përmbushet pjesërisht ose duke respektuar kushtet që ajo i mendon të nevojshme.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4493538"/>
          </a:xfrm>
          <a:prstGeom prst="rect">
            <a:avLst/>
          </a:prstGeom>
        </p:spPr>
        <p:txBody>
          <a:bodyPr wrap="square">
            <a:spAutoFit/>
          </a:bodyPr>
          <a:lstStyle/>
          <a:p>
            <a:pPr marL="342900" indent="-342900" algn="just">
              <a:buFont typeface="Wingdings" pitchFamily="2" charset="2"/>
              <a:buChar char="ü"/>
            </a:pPr>
            <a:r>
              <a:rPr lang="sq-AL" sz="2200"/>
              <a:t>Mund të ketë raste kur ofrimi i menjëhershëm i ndihmës mund të paragjykojë hetimet lokale ose procedurat</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P.sh. Shteti A kërkon nga shteti B ndihmë lidhur me dëshminë e dëshmitarit për një gjykim në shtetin A. E njëjta dëshmi është e nevojshme për përdorim në gjyq që do të fillojë në shtetin B. Shteti B mund të shtyjë ofrimin e ndihmës </a:t>
            </a:r>
          </a:p>
        </p:txBody>
      </p:sp>
    </p:spTree>
    <p:extLst>
      <p:ext uri="{BB962C8B-B14F-4D97-AF65-F5344CB8AC3E}">
        <p14:creationId xmlns:p14="http://schemas.microsoft.com/office/powerpoint/2010/main" xmlns="" val="39043009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dirty="0"/>
              <a:t>Neni 27 – Procedurat që kanë të bëjnë me ndihmën ndërsjellë </a:t>
            </a:r>
          </a:p>
          <a:p>
            <a:pPr algn="r"/>
            <a:r>
              <a:rPr lang="sq-AL" sz="2400" b="1" dirty="0"/>
              <a:t>kërkesat në mungesë të marrëveshjeve të zbatueshme ndërkombëtare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1237809"/>
            <a:ext cx="4476172" cy="4708981"/>
          </a:xfrm>
          <a:prstGeom prst="rect">
            <a:avLst/>
          </a:prstGeom>
        </p:spPr>
        <p:txBody>
          <a:bodyPr wrap="square">
            <a:spAutoFit/>
          </a:bodyPr>
          <a:lstStyle/>
          <a:p>
            <a:pPr marL="342900" indent="-342900" algn="just">
              <a:buFont typeface="Wingdings" panose="05000000000000000000" pitchFamily="2" charset="2"/>
              <a:buChar char="Ø"/>
            </a:pPr>
            <a:r>
              <a:rPr lang="sq-AL" sz="2000" dirty="0"/>
              <a:t>5 Pala që pranon kërkesën mund ta shtyjë veprimin për një kërkesë të tillë kur ky procedim do të cenonte hetimet ose gjykimet penale të kryera nga autoritetet e veta.</a:t>
            </a:r>
          </a:p>
          <a:p>
            <a:pPr marL="342900" indent="-342900" algn="just">
              <a:buFont typeface="Wingdings" panose="05000000000000000000" pitchFamily="2" charset="2"/>
              <a:buChar char="Ø"/>
            </a:pPr>
            <a:endParaRPr lang="en-US" sz="2000" dirty="0"/>
          </a:p>
          <a:p>
            <a:pPr marL="342900" indent="-342900" algn="just">
              <a:buFont typeface="Wingdings" panose="05000000000000000000" pitchFamily="2" charset="2"/>
              <a:buChar char="Ø"/>
            </a:pPr>
            <a:r>
              <a:rPr lang="sq-AL" sz="2000" dirty="0"/>
              <a:t>6 Para refuzimit ose shtyrjes së dhënies së ndihmës, Pala që pranon kërkesën, kur është e përshtatshme pas konsultimeve me Palën kërkuese, shikon nëse kërkesa mund të </a:t>
            </a:r>
            <a:r>
              <a:rPr lang="sq-AL" sz="2000" b="1" dirty="0">
                <a:solidFill>
                  <a:srgbClr val="FF0000"/>
                </a:solidFill>
              </a:rPr>
              <a:t>përmbushet pjesërisht ose duke respektuar kushtet që ajo </a:t>
            </a:r>
            <a:r>
              <a:rPr lang="sq-AL" sz="2000" dirty="0"/>
              <a:t>i mendon të nevojshme.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3139321"/>
          </a:xfrm>
          <a:prstGeom prst="rect">
            <a:avLst/>
          </a:prstGeom>
        </p:spPr>
        <p:txBody>
          <a:bodyPr wrap="square">
            <a:spAutoFit/>
          </a:bodyPr>
          <a:lstStyle/>
          <a:p>
            <a:pPr marL="342900" indent="-342900" algn="just">
              <a:buFont typeface="Wingdings" pitchFamily="2" charset="2"/>
              <a:buChar char="ü"/>
            </a:pPr>
            <a:r>
              <a:rPr lang="sq-AL" sz="2200"/>
              <a:t>Kur ndihma përndryshe do të refuzohej ose shtyhej, pala që merr kërkesën mund të ofrojë ndihmë sipas kushteve </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Pala që merr kërkesën mund të vendosë ndonjë kusht, por duhet të tregojë përmbajtje</a:t>
            </a:r>
          </a:p>
        </p:txBody>
      </p:sp>
    </p:spTree>
    <p:extLst>
      <p:ext uri="{BB962C8B-B14F-4D97-AF65-F5344CB8AC3E}">
        <p14:creationId xmlns:p14="http://schemas.microsoft.com/office/powerpoint/2010/main" xmlns="" val="6083171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dirty="0"/>
              <a:t>Neni 27 – Procedurat që kanë të bëjnë me ndihmën ndërsjellë </a:t>
            </a:r>
          </a:p>
          <a:p>
            <a:pPr algn="r"/>
            <a:r>
              <a:rPr lang="sq-AL" sz="2400" b="1" dirty="0"/>
              <a:t>kërkesat në mungesë të marrëveshjeve të zbatueshme ndërkombëtare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1202297"/>
            <a:ext cx="4476172" cy="5670783"/>
          </a:xfrm>
          <a:prstGeom prst="rect">
            <a:avLst/>
          </a:prstGeom>
        </p:spPr>
        <p:txBody>
          <a:bodyPr wrap="square">
            <a:spAutoFit/>
          </a:bodyPr>
          <a:lstStyle/>
          <a:p>
            <a:pPr marL="342900" indent="-342900" algn="just">
              <a:buFont typeface="Wingdings" panose="05000000000000000000" pitchFamily="2" charset="2"/>
              <a:buChar char="Ø"/>
            </a:pPr>
            <a:r>
              <a:rPr lang="sq-AL" sz="1650" dirty="0"/>
              <a:t>7 Pala që merr kërkesën duhet të </a:t>
            </a:r>
            <a:r>
              <a:rPr lang="sq-AL" sz="1650" b="1" dirty="0">
                <a:solidFill>
                  <a:srgbClr val="FF0000"/>
                </a:solidFill>
              </a:rPr>
              <a:t>informojë menjëherë </a:t>
            </a:r>
            <a:r>
              <a:rPr lang="sq-AL" sz="1650" dirty="0"/>
              <a:t>palën kërkuese për</a:t>
            </a:r>
            <a:r>
              <a:rPr lang="sq-AL" sz="1650" b="1" dirty="0">
                <a:solidFill>
                  <a:srgbClr val="FF0000"/>
                </a:solidFill>
              </a:rPr>
              <a:t> rezultatin e ekzekutimit</a:t>
            </a:r>
            <a:r>
              <a:rPr lang="sq-AL" sz="1650" dirty="0"/>
              <a:t> të një kërkese për ndihmë. Kur kërkesa refuzohet ose shtyhet, jepen </a:t>
            </a:r>
            <a:r>
              <a:rPr lang="sq-AL" sz="1650" b="1" dirty="0">
                <a:solidFill>
                  <a:srgbClr val="FF0000"/>
                </a:solidFill>
              </a:rPr>
              <a:t>arsyet </a:t>
            </a:r>
            <a:r>
              <a:rPr lang="sq-AL" sz="1650" dirty="0"/>
              <a:t>e refuzimit ose shtyrjes. Pala pritëse informon, gjithashtu, Palën kërkuese në lidhje me </a:t>
            </a:r>
            <a:r>
              <a:rPr lang="sq-AL" sz="1650" b="1" dirty="0">
                <a:solidFill>
                  <a:srgbClr val="FF0000"/>
                </a:solidFill>
              </a:rPr>
              <a:t>arsyet që e bëjnë të pamundur përmbushjen</a:t>
            </a:r>
            <a:r>
              <a:rPr lang="sq-AL" sz="1650" dirty="0"/>
              <a:t> e kërkesës që mund ta shtyjnë atë së tepërmi.</a:t>
            </a:r>
          </a:p>
          <a:p>
            <a:pPr marL="342900" indent="-342900" algn="just">
              <a:buFont typeface="Wingdings" panose="05000000000000000000" pitchFamily="2" charset="2"/>
              <a:buChar char="Ø"/>
            </a:pPr>
            <a:endParaRPr lang="en-US" sz="300" dirty="0"/>
          </a:p>
          <a:p>
            <a:pPr marL="342900" indent="-342900" algn="just">
              <a:buFont typeface="Wingdings" panose="05000000000000000000" pitchFamily="2" charset="2"/>
              <a:buChar char="Ø"/>
            </a:pPr>
            <a:r>
              <a:rPr lang="sq-AL" sz="1650" dirty="0"/>
              <a:t>8 Pala kërkuese mund të kërkojë që Pala që merr kërkesën të mbajë </a:t>
            </a:r>
            <a:r>
              <a:rPr lang="sq-AL" sz="1650" dirty="0" err="1"/>
              <a:t>konfidencial</a:t>
            </a:r>
            <a:r>
              <a:rPr lang="sq-AL" sz="1650" dirty="0"/>
              <a:t> faktin e kërkesës së bërë... Si dhe temën e saj, përveç deri në atë masë që është e nevojshme për përmbushjen e kërkesës. Nëse Pala pritëse nuk mund të përmbushë kërkesën për ruajtjen e </a:t>
            </a:r>
            <a:r>
              <a:rPr lang="sq-AL" sz="1650" dirty="0" err="1"/>
              <a:t>konfidencialitetit</a:t>
            </a:r>
            <a:r>
              <a:rPr lang="sq-AL" sz="1650" dirty="0"/>
              <a:t>, ajo duhet të njoftojë menjëherë Palën kërkuese, e cila pastaj duhet të vendosë nëse kërkesa megjithëkëtë duhet të përmbushet.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37759"/>
            <a:ext cx="4450456" cy="5370701"/>
          </a:xfrm>
          <a:prstGeom prst="rect">
            <a:avLst/>
          </a:prstGeom>
        </p:spPr>
        <p:txBody>
          <a:bodyPr wrap="square">
            <a:spAutoFit/>
          </a:bodyPr>
          <a:lstStyle/>
          <a:p>
            <a:pPr marL="342900" indent="-342900" algn="just">
              <a:buFont typeface="Wingdings" pitchFamily="2" charset="2"/>
              <a:buChar char="ü"/>
            </a:pPr>
            <a:r>
              <a:rPr lang="sq-AL" sz="2100" dirty="0"/>
              <a:t>Pala që merr kërkesën duhet ta mbajë palën kërkuese të informuar për rezultatin e një kërkese dhe të japë arsyet e refuzimit</a:t>
            </a:r>
          </a:p>
          <a:p>
            <a:pPr marL="342900" indent="-342900" algn="just">
              <a:buFont typeface="Wingdings" pitchFamily="2" charset="2"/>
              <a:buChar char="ü"/>
            </a:pPr>
            <a:endParaRPr lang="en-US" sz="1400" dirty="0"/>
          </a:p>
          <a:p>
            <a:pPr marL="342900" indent="-342900" algn="just">
              <a:buFont typeface="Wingdings" pitchFamily="2" charset="2"/>
              <a:buChar char="ü"/>
            </a:pPr>
            <a:r>
              <a:rPr lang="sq-AL" sz="2100" dirty="0"/>
              <a:t>Pala që merr kërkesën duhet të ndajë çdo informacion faktik të panjohur më parë në lidhje me </a:t>
            </a:r>
            <a:r>
              <a:rPr lang="sq-AL" sz="2100" dirty="0" err="1"/>
              <a:t>disponueshmërinë</a:t>
            </a:r>
            <a:r>
              <a:rPr lang="sq-AL" sz="2100" dirty="0"/>
              <a:t> ose gjendjen e dëshmitarëve ose provave</a:t>
            </a:r>
          </a:p>
          <a:p>
            <a:pPr marL="342900" indent="-342900" algn="just">
              <a:buFont typeface="Wingdings" pitchFamily="2" charset="2"/>
              <a:buChar char="ü"/>
            </a:pPr>
            <a:endParaRPr lang="en-GB" sz="1400" dirty="0"/>
          </a:p>
          <a:p>
            <a:pPr marL="342900" indent="-342900" algn="just">
              <a:buFont typeface="Wingdings" pitchFamily="2" charset="2"/>
              <a:buChar char="ü"/>
            </a:pPr>
            <a:r>
              <a:rPr lang="sq-AL" sz="2100" dirty="0"/>
              <a:t>Pala që merr kërkesën gjithashtu mund të ofrojë konsultime për të përmirësuar efikasitetin e ndihmës së ndërsjellë në të ardhmen</a:t>
            </a:r>
          </a:p>
        </p:txBody>
      </p:sp>
    </p:spTree>
    <p:extLst>
      <p:ext uri="{BB962C8B-B14F-4D97-AF65-F5344CB8AC3E}">
        <p14:creationId xmlns:p14="http://schemas.microsoft.com/office/powerpoint/2010/main" xmlns="" val="1420765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Objektivat e seancës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211015" y="1193778"/>
            <a:ext cx="4677508" cy="3613297"/>
          </a:xfrm>
          <a:prstGeom prst="rect">
            <a:avLst/>
          </a:prstGeom>
        </p:spPr>
        <p:txBody>
          <a:bodyPr wrap="square">
            <a:spAutoFit/>
          </a:bodyPr>
          <a:lstStyle/>
          <a:p>
            <a:pPr marL="342900" indent="-342900" algn="just">
              <a:lnSpc>
                <a:spcPct val="80000"/>
              </a:lnSpc>
              <a:buFont typeface="Wingdings" pitchFamily="2" charset="2"/>
              <a:buChar char="ü"/>
            </a:pPr>
            <a:r>
              <a:rPr lang="sq-AL" sz="2200" i="1"/>
              <a:t>Rishikimi i dispozitave të përgjithshme të bashkëpunimit ndërkombëtar dhe ndihmës reciproke sipas Konventës së Budapestit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Rishikimi i dispozitave specifike të bashkëpunimit ndërkombëtar dhe ndihmës së ndërsjellë sipas Konventës së Budapestit</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Diskutimi i dispozitave të Protokollit të Dytë Shtesë të Konventës së Budapestit </a:t>
            </a:r>
          </a:p>
        </p:txBody>
      </p:sp>
      <p:sp>
        <p:nvSpPr>
          <p:cNvPr id="6" name="Rectangle 5">
            <a:extLst>
              <a:ext uri="{FF2B5EF4-FFF2-40B4-BE49-F238E27FC236}">
                <a16:creationId xmlns:a16="http://schemas.microsoft.com/office/drawing/2014/main" xmlns="" id="{3B867BBA-A7A7-F84C-B403-7348B8834D1F}"/>
              </a:ext>
            </a:extLst>
          </p:cNvPr>
          <p:cNvSpPr/>
          <p:nvPr/>
        </p:nvSpPr>
        <p:spPr>
          <a:xfrm>
            <a:off x="4732127" y="1193778"/>
            <a:ext cx="4290329" cy="1988237"/>
          </a:xfrm>
          <a:prstGeom prst="rect">
            <a:avLst/>
          </a:prstGeom>
        </p:spPr>
        <p:txBody>
          <a:bodyPr wrap="square">
            <a:spAutoFit/>
          </a:bodyPr>
          <a:lstStyle/>
          <a:p>
            <a:pPr marL="342900" indent="-342900" algn="just">
              <a:lnSpc>
                <a:spcPct val="80000"/>
              </a:lnSpc>
              <a:buFont typeface="Wingdings" pitchFamily="2" charset="2"/>
              <a:buChar char="ü"/>
            </a:pPr>
            <a:r>
              <a:rPr lang="sq-AL" sz="2200" i="1"/>
              <a:t>Kuptimi se si të përdoren mekanizma të ndryshëm sipas Konventës së Budapestit për të kërkuar bashkëpunim</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Hyrje në lidhje me shabllonë të ndryshëm për kërkesat për NJN</a:t>
            </a:r>
          </a:p>
        </p:txBody>
      </p:sp>
    </p:spTree>
    <p:extLst>
      <p:ext uri="{BB962C8B-B14F-4D97-AF65-F5344CB8AC3E}">
        <p14:creationId xmlns:p14="http://schemas.microsoft.com/office/powerpoint/2010/main" xmlns=""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dirty="0"/>
              <a:t>Neni 27 – Procedurat që kanë të bëjnë me ndihmën ndërsjellë </a:t>
            </a:r>
          </a:p>
          <a:p>
            <a:pPr algn="r"/>
            <a:r>
              <a:rPr lang="sq-AL" sz="2400" b="1" dirty="0"/>
              <a:t>kërkesat në mungesë të marrëveshjeve të zbatueshme ndërkombëtare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894204"/>
            <a:ext cx="4476172" cy="5732655"/>
          </a:xfrm>
          <a:prstGeom prst="rect">
            <a:avLst/>
          </a:prstGeom>
        </p:spPr>
        <p:txBody>
          <a:bodyPr wrap="square">
            <a:spAutoFit/>
          </a:bodyPr>
          <a:lstStyle/>
          <a:p>
            <a:pPr marL="342900" indent="-342900" algn="just">
              <a:buFont typeface="Wingdings" panose="05000000000000000000" pitchFamily="2" charset="2"/>
              <a:buChar char="Ø"/>
            </a:pPr>
            <a:r>
              <a:rPr lang="sq-AL" sz="1650" dirty="0"/>
              <a:t>7 Pala që merr kërkesën duhet të informojë menjëherë palën kërkuese për rezultatin e ekzekutimit të një kërkese për ndihmë. Kur kërkesa refuzohet ose shtyhet, jepen arsyet e refuzimit ose shtyrjes. Pala pritëse informon, gjithashtu, Palën kërkuese në lidhje me arsyet që e bëjnë të pamundur përmbushjen e kërkesës që mund ta shtyjnë atë së tepërmi.</a:t>
            </a:r>
          </a:p>
          <a:p>
            <a:pPr marL="342900" indent="-342900" algn="just">
              <a:buFont typeface="Wingdings" panose="05000000000000000000" pitchFamily="2" charset="2"/>
              <a:buChar char="Ø"/>
            </a:pPr>
            <a:endParaRPr lang="en-US" sz="1650" dirty="0"/>
          </a:p>
          <a:p>
            <a:pPr marL="342900" indent="-342900" algn="just">
              <a:buFont typeface="Wingdings" panose="05000000000000000000" pitchFamily="2" charset="2"/>
              <a:buChar char="Ø"/>
            </a:pPr>
            <a:r>
              <a:rPr lang="sq-AL" sz="1650" dirty="0"/>
              <a:t>8 Pala kërkuese mund të kërkojë që Pala që merr kërkesën </a:t>
            </a:r>
            <a:r>
              <a:rPr lang="sq-AL" sz="1650" b="1" dirty="0">
                <a:solidFill>
                  <a:srgbClr val="FF0000"/>
                </a:solidFill>
              </a:rPr>
              <a:t>të mbajë </a:t>
            </a:r>
            <a:r>
              <a:rPr lang="sq-AL" sz="1650" b="1" dirty="0" err="1">
                <a:solidFill>
                  <a:srgbClr val="FF0000"/>
                </a:solidFill>
              </a:rPr>
              <a:t>konfidencial</a:t>
            </a:r>
            <a:r>
              <a:rPr lang="sq-AL" sz="1650" b="1" dirty="0">
                <a:solidFill>
                  <a:srgbClr val="FF0000"/>
                </a:solidFill>
              </a:rPr>
              <a:t> faktin e kërkesës </a:t>
            </a:r>
            <a:r>
              <a:rPr lang="sq-AL" sz="1650" dirty="0"/>
              <a:t>së bërë... si dhe temën e saj,</a:t>
            </a:r>
            <a:r>
              <a:rPr lang="sq-AL" sz="1650" b="1" dirty="0">
                <a:solidFill>
                  <a:srgbClr val="FF0000"/>
                </a:solidFill>
              </a:rPr>
              <a:t> përveç deri në atë masë që është e nevojshme për përmbushjen e kërkesës</a:t>
            </a:r>
            <a:r>
              <a:rPr lang="sq-AL" sz="1650" dirty="0"/>
              <a:t>. Nëse Pala pritëse nuk mund të përmbushë kërkesën për ruajtjen e </a:t>
            </a:r>
            <a:r>
              <a:rPr lang="sq-AL" sz="1650" dirty="0" err="1"/>
              <a:t>konfidencialitetit</a:t>
            </a:r>
            <a:r>
              <a:rPr lang="sq-AL" sz="1650" dirty="0"/>
              <a:t>, ajo duhet të njoftojë menjëherë Palën kërkuese, e cila pastaj duhet të vendosë nëse kërkesa megjithëkëtë duhet të përmbushet.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961936"/>
            <a:ext cx="4450456" cy="5370701"/>
          </a:xfrm>
          <a:prstGeom prst="rect">
            <a:avLst/>
          </a:prstGeom>
        </p:spPr>
        <p:txBody>
          <a:bodyPr wrap="square">
            <a:spAutoFit/>
          </a:bodyPr>
          <a:lstStyle/>
          <a:p>
            <a:pPr marL="342900" indent="-342900" algn="just">
              <a:buFont typeface="Wingdings" pitchFamily="2" charset="2"/>
              <a:buChar char="ü"/>
            </a:pPr>
            <a:r>
              <a:rPr lang="sq-AL" sz="2100" dirty="0"/>
              <a:t>Disa raste të ndjeshme mund të paragjykohen nëse fakti dhe tema e kërkesës bëhen publike para kohe </a:t>
            </a:r>
          </a:p>
          <a:p>
            <a:pPr marL="342900" indent="-342900" algn="just">
              <a:buFont typeface="Wingdings" pitchFamily="2" charset="2"/>
              <a:buChar char="ü"/>
            </a:pPr>
            <a:endParaRPr lang="en-US" sz="1400" dirty="0"/>
          </a:p>
          <a:p>
            <a:pPr marL="342900" indent="-342900" algn="just">
              <a:buFont typeface="Wingdings" pitchFamily="2" charset="2"/>
              <a:buChar char="ü"/>
            </a:pPr>
            <a:r>
              <a:rPr lang="sq-AL" sz="2100" dirty="0"/>
              <a:t>Pala kërkuese mund të kërkojë që fakti dhe tema e kërkesës të mbahet </a:t>
            </a:r>
            <a:r>
              <a:rPr lang="sq-AL" sz="2100" dirty="0" err="1"/>
              <a:t>konfidenciale</a:t>
            </a:r>
            <a:endParaRPr lang="sq-AL" sz="2100" dirty="0"/>
          </a:p>
          <a:p>
            <a:pPr marL="342900" indent="-342900" algn="just">
              <a:buFont typeface="Wingdings" pitchFamily="2" charset="2"/>
              <a:buChar char="ü"/>
            </a:pPr>
            <a:endParaRPr lang="en-GB" sz="1400" dirty="0"/>
          </a:p>
          <a:p>
            <a:pPr marL="342900" indent="-342900" algn="just">
              <a:buFont typeface="Wingdings" pitchFamily="2" charset="2"/>
              <a:buChar char="ü"/>
            </a:pPr>
            <a:r>
              <a:rPr lang="sq-AL" sz="2100" dirty="0" err="1"/>
              <a:t>Konfidencialiteti</a:t>
            </a:r>
            <a:r>
              <a:rPr lang="sq-AL" sz="2100" dirty="0"/>
              <a:t> nuk mund të kufizojë zbulimet e nevojshme për të ekzekutuar kërkesën, siç janë:</a:t>
            </a:r>
          </a:p>
          <a:p>
            <a:pPr marL="800100" lvl="1" indent="-342900" algn="just">
              <a:buFont typeface="Wingdings" pitchFamily="2" charset="2"/>
              <a:buChar char="ü"/>
            </a:pPr>
            <a:r>
              <a:rPr lang="sq-AL" sz="2100" dirty="0"/>
              <a:t>personave privat që posedojnë provat</a:t>
            </a:r>
          </a:p>
          <a:p>
            <a:pPr marL="800100" lvl="1" indent="-342900" algn="just">
              <a:buFont typeface="Wingdings" pitchFamily="2" charset="2"/>
              <a:buChar char="ü"/>
            </a:pPr>
            <a:r>
              <a:rPr lang="sq-AL" sz="2100" dirty="0"/>
              <a:t>gjykatës për të marrë urdhrin e gjykatës</a:t>
            </a:r>
          </a:p>
        </p:txBody>
      </p:sp>
    </p:spTree>
    <p:extLst>
      <p:ext uri="{BB962C8B-B14F-4D97-AF65-F5344CB8AC3E}">
        <p14:creationId xmlns:p14="http://schemas.microsoft.com/office/powerpoint/2010/main" xmlns="" val="28668931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dirty="0"/>
              <a:t>Neni 27 – Procedurat që kanë të bëjnë me ndihmën ndërsjellë </a:t>
            </a:r>
          </a:p>
          <a:p>
            <a:pPr algn="r"/>
            <a:r>
              <a:rPr lang="sq-AL" sz="2400" b="1" dirty="0"/>
              <a:t>kërkesat në mungesë të marrëveshjeve të zbatueshme ndërkombëtare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21544" y="1069133"/>
            <a:ext cx="4476172" cy="5478423"/>
          </a:xfrm>
          <a:prstGeom prst="rect">
            <a:avLst/>
          </a:prstGeom>
        </p:spPr>
        <p:txBody>
          <a:bodyPr wrap="square">
            <a:spAutoFit/>
          </a:bodyPr>
          <a:lstStyle/>
          <a:p>
            <a:pPr algn="just">
              <a:buNone/>
            </a:pPr>
            <a:r>
              <a:rPr lang="sq-AL" sz="1400"/>
              <a:t>9 a Në rast </a:t>
            </a:r>
            <a:r>
              <a:rPr lang="sq-AL" sz="1400" b="1">
                <a:solidFill>
                  <a:srgbClr val="FF0000"/>
                </a:solidFill>
              </a:rPr>
              <a:t>urgjence</a:t>
            </a:r>
            <a:r>
              <a:rPr lang="sq-AL" sz="1400"/>
              <a:t>, kërkesat për ndihmë të ndërsjellë ose komunikimet në lidhje me këtë mund të dërgohen </a:t>
            </a:r>
            <a:r>
              <a:rPr lang="sq-AL" sz="1400" b="1">
                <a:solidFill>
                  <a:srgbClr val="FF0000"/>
                </a:solidFill>
              </a:rPr>
              <a:t>direkt nga organet gjyqësore </a:t>
            </a:r>
            <a:r>
              <a:rPr lang="sq-AL" sz="1400"/>
              <a:t>të palës kërkuese për këto organe të palës që merr kërkesën. Për çdo rast të tillë, një </a:t>
            </a:r>
            <a:r>
              <a:rPr lang="sq-AL" sz="1400" b="1">
                <a:solidFill>
                  <a:srgbClr val="FF0000"/>
                </a:solidFill>
              </a:rPr>
              <a:t>kopje </a:t>
            </a:r>
            <a:r>
              <a:rPr lang="sq-AL" sz="1400"/>
              <a:t>i dërgohet njëkohësisht</a:t>
            </a:r>
            <a:r>
              <a:rPr lang="sq-AL" sz="1400" b="1">
                <a:solidFill>
                  <a:srgbClr val="FF0000"/>
                </a:solidFill>
              </a:rPr>
              <a:t> organit qendror </a:t>
            </a:r>
            <a:r>
              <a:rPr lang="sq-AL" sz="1400"/>
              <a:t>të Palës që merr kërkesën nga organi qendror i palës kërkuese.</a:t>
            </a:r>
          </a:p>
          <a:p>
            <a:pPr algn="just">
              <a:buNone/>
            </a:pPr>
            <a:r>
              <a:rPr lang="sq-AL" sz="1400"/>
              <a:t>b Çdo </a:t>
            </a:r>
            <a:r>
              <a:rPr lang="sq-AL" sz="1400" b="1">
                <a:solidFill>
                  <a:srgbClr val="FF0000"/>
                </a:solidFill>
              </a:rPr>
              <a:t>kërkesë apo komunikim </a:t>
            </a:r>
            <a:r>
              <a:rPr lang="sq-AL" sz="1400"/>
              <a:t>… mund të bëhet </a:t>
            </a:r>
            <a:r>
              <a:rPr lang="sq-AL" sz="1400" b="1">
                <a:solidFill>
                  <a:srgbClr val="FF0000"/>
                </a:solidFill>
              </a:rPr>
              <a:t>përmes </a:t>
            </a:r>
            <a:r>
              <a:rPr lang="sq-AL" sz="1400"/>
              <a:t>… (</a:t>
            </a:r>
            <a:r>
              <a:rPr lang="sq-AL" sz="1400" b="1">
                <a:solidFill>
                  <a:srgbClr val="FF0000"/>
                </a:solidFill>
              </a:rPr>
              <a:t>Interpol</a:t>
            </a:r>
            <a:r>
              <a:rPr lang="sq-AL" sz="1400"/>
              <a:t>).</a:t>
            </a:r>
          </a:p>
          <a:p>
            <a:pPr algn="just">
              <a:buNone/>
            </a:pPr>
            <a:r>
              <a:rPr lang="sq-AL" sz="1400"/>
              <a:t>c Kur bëhet një kërkesë sipas nënparagrafit (a) dhe organi nuk është kompetent për t’u marrë me kërkesën, ai ia dërgon këtë kërkesë organit kombëtar kompetent dhe njofton drejtpërdrejt palën kërkuese për këtë që e ka bërë.</a:t>
            </a:r>
          </a:p>
          <a:p>
            <a:pPr algn="just">
              <a:buNone/>
            </a:pPr>
            <a:r>
              <a:rPr lang="sq-AL" sz="1400"/>
              <a:t>d Kërkesat ose komunikimet e bëra sipas këtij paragrafi, të cilat </a:t>
            </a:r>
            <a:r>
              <a:rPr lang="sq-AL" sz="1400" b="1">
                <a:solidFill>
                  <a:srgbClr val="FF0000"/>
                </a:solidFill>
              </a:rPr>
              <a:t>nuk kanë të bëjnë me ndonjë masë shtrënguese</a:t>
            </a:r>
            <a:r>
              <a:rPr lang="sq-AL" sz="1400"/>
              <a:t>, mund të</a:t>
            </a:r>
            <a:r>
              <a:rPr lang="sq-AL" sz="1400" b="1">
                <a:solidFill>
                  <a:srgbClr val="FF0000"/>
                </a:solidFill>
              </a:rPr>
              <a:t> dërgohen drejtpërdrejt</a:t>
            </a:r>
            <a:r>
              <a:rPr lang="sq-AL" sz="1400"/>
              <a:t> nga organet kompetente të Palës kërkuese</a:t>
            </a:r>
            <a:r>
              <a:rPr lang="sq-AL" sz="1400" b="1">
                <a:solidFill>
                  <a:srgbClr val="FF0000"/>
                </a:solidFill>
              </a:rPr>
              <a:t> tek organet kompetente </a:t>
            </a:r>
            <a:r>
              <a:rPr lang="sq-AL" sz="1400"/>
              <a:t>të palës që merr kërkesën.</a:t>
            </a:r>
          </a:p>
          <a:p>
            <a:pPr algn="just">
              <a:buNone/>
            </a:pPr>
            <a:r>
              <a:rPr lang="sq-AL" sz="1400"/>
              <a:t>e Secila Palë, në momentin e nënshkrimit ose depozitimit të instrumentit të ratifikimit, pranimit, aprovimit ose anëtarësimit, mund të informojë Sekretarin e Përgjithshëm të Këshillit të Evropës që, për arsye efikasiteti, kërkesat sipas këtij paragrafi të drejtohen tek organi i saj qendror.</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5170646"/>
          </a:xfrm>
          <a:prstGeom prst="rect">
            <a:avLst/>
          </a:prstGeom>
        </p:spPr>
        <p:txBody>
          <a:bodyPr wrap="square">
            <a:spAutoFit/>
          </a:bodyPr>
          <a:lstStyle/>
          <a:p>
            <a:pPr marL="342900" indent="-342900" algn="just">
              <a:buFont typeface="Wingdings" pitchFamily="2" charset="2"/>
              <a:buChar char="ü"/>
            </a:pPr>
            <a:r>
              <a:rPr lang="sq-AL" sz="2200"/>
              <a:t>Neni 27 mundëson:</a:t>
            </a:r>
          </a:p>
          <a:p>
            <a:pPr marL="800100" lvl="1" indent="-342900" algn="just">
              <a:buFont typeface="Wingdings" pitchFamily="2" charset="2"/>
              <a:buChar char="ü"/>
            </a:pPr>
            <a:r>
              <a:rPr lang="sq-AL" sz="2200"/>
              <a:t>që autoritetet gjyqësore të një vendi t'i dërgojnë kërkesa një tjetri (me kopje autoritetit qendror) </a:t>
            </a:r>
            <a:r>
              <a:rPr lang="sq-AL" sz="2200" u="sng"/>
              <a:t>kur ka urgjencë</a:t>
            </a:r>
          </a:p>
          <a:p>
            <a:pPr marL="800100" lvl="1" indent="-342900" algn="just">
              <a:buFont typeface="Wingdings" pitchFamily="2" charset="2"/>
              <a:buChar char="ü"/>
            </a:pPr>
            <a:r>
              <a:rPr lang="sq-AL" sz="2200"/>
              <a:t>dërgimin e kërkesave përmes Interpolit </a:t>
            </a:r>
          </a:p>
          <a:p>
            <a:pPr marL="800100" lvl="1" indent="-342900" algn="just">
              <a:buFont typeface="Wingdings" pitchFamily="2" charset="2"/>
              <a:buChar char="ü"/>
            </a:pPr>
            <a:r>
              <a:rPr lang="sq-AL" sz="2200"/>
              <a:t>që autoriteti kompetent i një vendi të dërgojë kërkesë drejtpërdrejt tek autoriteti kompetent i një vendi tjetër </a:t>
            </a:r>
            <a:r>
              <a:rPr lang="sq-AL" sz="2200" u="sng"/>
              <a:t>kur nuk ka ndonjë veprim detyrues të përfshirë</a:t>
            </a:r>
          </a:p>
          <a:p>
            <a:pPr algn="just"/>
            <a:endParaRPr lang="en-US" sz="2200" dirty="0"/>
          </a:p>
        </p:txBody>
      </p:sp>
    </p:spTree>
    <p:extLst>
      <p:ext uri="{BB962C8B-B14F-4D97-AF65-F5344CB8AC3E}">
        <p14:creationId xmlns:p14="http://schemas.microsoft.com/office/powerpoint/2010/main" xmlns="" val="13779386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a:t>Neni 28 – Konfidencialiteti dhe kufizimi në përdorim</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1132" y="1051377"/>
            <a:ext cx="4476172" cy="6001643"/>
          </a:xfrm>
          <a:prstGeom prst="rect">
            <a:avLst/>
          </a:prstGeom>
        </p:spPr>
        <p:txBody>
          <a:bodyPr wrap="square">
            <a:spAutoFit/>
          </a:bodyPr>
          <a:lstStyle/>
          <a:p>
            <a:pPr marL="342900" indent="-342900" algn="just">
              <a:buFont typeface="Wingdings" panose="05000000000000000000" pitchFamily="2" charset="2"/>
              <a:buChar char="Ø"/>
            </a:pPr>
            <a:r>
              <a:rPr lang="sq-AL" sz="1600"/>
              <a:t>1 Nëse </a:t>
            </a:r>
            <a:r>
              <a:rPr lang="sq-AL" sz="1600" b="1">
                <a:solidFill>
                  <a:srgbClr val="FF0000"/>
                </a:solidFill>
              </a:rPr>
              <a:t>nuk ka ndonjë marrëveshje në lidhje me ndihmën e ndërsjellë </a:t>
            </a:r>
            <a:r>
              <a:rPr lang="sq-AL" sz="1600"/>
              <a:t>mbi bazën e legjislacionit uniform ose reciprok në fuqi ndërmjet palëve kërkuese dhe të kërkuar, zbatohen dispozitat e këtij neni. Dispozitat e këtij neni nuk do të zbatohen kur një marrëveshje e tillë, traktat apo legjislacioni ekziston, përveç nëse Palët përkatëse pajtohen që të zbatojnë ndonjë apo të tërë pjesën e mëposhtme të këtij neni.</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r>
              <a:rPr lang="sq-AL" sz="1600"/>
              <a:t>2 Pala pritëse mund ta kushtëzojë dhënien e informacionit ose materialeve në përgjigje të kërkesës me:</a:t>
            </a:r>
          </a:p>
          <a:p>
            <a:pPr lvl="1" algn="just"/>
            <a:r>
              <a:rPr lang="sq-AL" sz="1600"/>
              <a:t>a mbajtjen konfidenciale kur kërkesa për ndihmë të ndërsjellë nuk do të mund të përmbushej pa një kusht të tillë; ose</a:t>
            </a:r>
          </a:p>
          <a:p>
            <a:pPr lvl="1" algn="just"/>
            <a:r>
              <a:rPr lang="sq-AL" sz="1600"/>
              <a:t>b mospërdorjen në hetime ose gjykime të tjera të ndryshme nga ato të përmendura në kërkesë.</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endParaRPr lang="en-US" sz="16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5816977"/>
          </a:xfrm>
          <a:prstGeom prst="rect">
            <a:avLst/>
          </a:prstGeom>
        </p:spPr>
        <p:txBody>
          <a:bodyPr wrap="square">
            <a:spAutoFit/>
          </a:bodyPr>
          <a:lstStyle/>
          <a:p>
            <a:pPr marL="342900" indent="-342900" algn="just">
              <a:buFont typeface="Wingdings" pitchFamily="2" charset="2"/>
              <a:buChar char="ü"/>
            </a:pPr>
            <a:r>
              <a:rPr lang="sq-AL" sz="2200" dirty="0"/>
              <a:t>Konventa e Budapestit u jep përparësi proceseve ekzistuese nën TNJN ose rregullime të tjera</a:t>
            </a:r>
          </a:p>
          <a:p>
            <a:pPr marL="342900" indent="-342900" algn="just">
              <a:buFont typeface="Wingdings" pitchFamily="2" charset="2"/>
              <a:buChar char="ü"/>
            </a:pPr>
            <a:endParaRPr lang="en-US" sz="1400" dirty="0"/>
          </a:p>
          <a:p>
            <a:pPr marL="342900" indent="-342900" algn="just">
              <a:buFont typeface="Wingdings" pitchFamily="2" charset="2"/>
              <a:buChar char="ü"/>
            </a:pPr>
            <a:r>
              <a:rPr lang="sq-AL" sz="2200" dirty="0"/>
              <a:t>Kjo dispozitë zbatohet vetëm nëse nuk ka ndonjë TNJN ose marrëveshje tjetër për ndihmë të ndërsjellë ndërmjet palëve</a:t>
            </a:r>
          </a:p>
          <a:p>
            <a:pPr marL="342900" indent="-342900" algn="just">
              <a:buFont typeface="Wingdings" pitchFamily="2" charset="2"/>
              <a:buChar char="ü"/>
            </a:pPr>
            <a:endParaRPr lang="en-US" sz="1400" dirty="0"/>
          </a:p>
          <a:p>
            <a:pPr marL="342900" indent="-342900" algn="just">
              <a:buFont typeface="Wingdings" pitchFamily="2" charset="2"/>
              <a:buChar char="ü"/>
            </a:pPr>
            <a:r>
              <a:rPr lang="sq-AL" sz="2200" dirty="0"/>
              <a:t>Kjo dispozitë përshkruan aftësinë e palëve për të vendosur kushte </a:t>
            </a:r>
            <a:r>
              <a:rPr lang="sq-AL" sz="2200" dirty="0" err="1"/>
              <a:t>konfidencialiteti</a:t>
            </a:r>
            <a:r>
              <a:rPr lang="sq-AL" sz="2200" dirty="0"/>
              <a:t> dhe kufizimi në përdorimin e të dhënave të marra përmes NJN-së</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xmlns="" val="2060523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a:t>Neni 28 – Konfidencialiteti dhe kufizimi në përdorim</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1132" y="1051377"/>
            <a:ext cx="4476172" cy="6001643"/>
          </a:xfrm>
          <a:prstGeom prst="rect">
            <a:avLst/>
          </a:prstGeom>
        </p:spPr>
        <p:txBody>
          <a:bodyPr wrap="square">
            <a:spAutoFit/>
          </a:bodyPr>
          <a:lstStyle/>
          <a:p>
            <a:pPr marL="342900" indent="-342900" algn="just">
              <a:buFont typeface="Wingdings" panose="05000000000000000000" pitchFamily="2" charset="2"/>
              <a:buChar char="Ø"/>
            </a:pPr>
            <a:r>
              <a:rPr lang="sq-AL" sz="1600"/>
              <a:t>1 Nëse nuk ka ndonjë marrëveshje në lidhje me ndihmën e ndërsjellë mbi bazën e legjislacionit uniform ose reciprok në fuqi ndërmjet palëve kërkuese dhe të kërkuar, zbatohen dispozitat e këtij neni. Dispozitat e këtij neni nuk do të zbatohen kur një marrëveshje e tillë, traktat apo legjislacioni ekziston, përveç nëse Palët përkatëse pajtohen që të zbatojnë ndonjë apo të tërë pjesën e mëposhtme të këtij neni.</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r>
              <a:rPr lang="sq-AL" sz="1600"/>
              <a:t>2 Pala pritëse mund ta kushtëzojë dhënien e informacionit ose materialeve në përgjigje të kërkesës </a:t>
            </a:r>
            <a:r>
              <a:rPr lang="sq-AL" sz="1600" b="1">
                <a:solidFill>
                  <a:srgbClr val="FF0000"/>
                </a:solidFill>
              </a:rPr>
              <a:t>varësisht nga kushtet </a:t>
            </a:r>
            <a:r>
              <a:rPr lang="sq-AL" sz="1600"/>
              <a:t>siç janë:</a:t>
            </a:r>
          </a:p>
          <a:p>
            <a:pPr lvl="1" algn="just"/>
            <a:r>
              <a:rPr lang="sq-AL" sz="1600"/>
              <a:t>a mbajtja </a:t>
            </a:r>
            <a:r>
              <a:rPr lang="sq-AL" sz="1600" b="1">
                <a:solidFill>
                  <a:srgbClr val="FF0000"/>
                </a:solidFill>
              </a:rPr>
              <a:t>konfidenciale </a:t>
            </a:r>
            <a:r>
              <a:rPr lang="sq-AL" sz="1600"/>
              <a:t>kur kërkesa për ndihmë të ndërsjellë</a:t>
            </a:r>
            <a:r>
              <a:rPr lang="sq-AL" sz="1600" b="1">
                <a:solidFill>
                  <a:srgbClr val="FF0000"/>
                </a:solidFill>
              </a:rPr>
              <a:t> nuk do të mund të përmbushej pa një kusht të tillë</a:t>
            </a:r>
            <a:r>
              <a:rPr lang="sq-AL" sz="1600"/>
              <a:t>; ose</a:t>
            </a:r>
          </a:p>
          <a:p>
            <a:pPr lvl="1" algn="just"/>
            <a:r>
              <a:rPr lang="sq-AL" sz="1600"/>
              <a:t>b mospërdorjen në hetime ose gjykime të tjera të ndryshme nga ato të përmendura në kërkesë.</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endParaRPr lang="en-US" sz="16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5170646"/>
          </a:xfrm>
          <a:prstGeom prst="rect">
            <a:avLst/>
          </a:prstGeom>
        </p:spPr>
        <p:txBody>
          <a:bodyPr wrap="square">
            <a:spAutoFit/>
          </a:bodyPr>
          <a:lstStyle/>
          <a:p>
            <a:pPr marL="342900" indent="-342900" algn="just">
              <a:buFont typeface="Wingdings" pitchFamily="2" charset="2"/>
              <a:buChar char="ü"/>
            </a:pPr>
            <a:r>
              <a:rPr lang="sq-AL" sz="2200"/>
              <a:t>Kushti i parë është konfidencialiteti </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Ky konfidencialitet mund të vendoset vetëm kur kërkesa nuk mund të plotësohet në mungesë të konfidencialitetit (p.sh. kur përfshihet emri i informatorit konfidencial)</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Nuk është e përshtatshme të kërkohet konfidencialitet absolut pasi pala kërkuese nuk mund të përdorë prova në gjyq (kërkon zbulim publik)</a:t>
            </a:r>
          </a:p>
        </p:txBody>
      </p:sp>
    </p:spTree>
    <p:extLst>
      <p:ext uri="{BB962C8B-B14F-4D97-AF65-F5344CB8AC3E}">
        <p14:creationId xmlns:p14="http://schemas.microsoft.com/office/powerpoint/2010/main" xmlns="" val="41048801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a:t>Neni 28 – Konfidencialiteti dhe kufizimi në përdorim</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1132" y="1051377"/>
            <a:ext cx="4476172" cy="6001643"/>
          </a:xfrm>
          <a:prstGeom prst="rect">
            <a:avLst/>
          </a:prstGeom>
        </p:spPr>
        <p:txBody>
          <a:bodyPr wrap="square">
            <a:spAutoFit/>
          </a:bodyPr>
          <a:lstStyle/>
          <a:p>
            <a:pPr marL="342900" indent="-342900" algn="just">
              <a:buFont typeface="Wingdings" panose="05000000000000000000" pitchFamily="2" charset="2"/>
              <a:buChar char="Ø"/>
            </a:pPr>
            <a:r>
              <a:rPr lang="sq-AL" sz="1600"/>
              <a:t>1 Nëse nuk ka ndonjë marrëveshje në lidhje me ndihmën e ndërsjellë mbi bazën e legjislacionit uniform ose reciprok në fuqi ndërmjet palëve kërkuese dhe të kërkuar, zbatohen dispozitat e këtij neni. Dispozitat e këtij neni nuk do të zbatohen kur një marrëveshje e tillë, traktat apo legjislacioni ekziston, përveç nëse Palët përkatëse pajtohen që të zbatojnë ndonjë apo të tërë pjesën e mëposhtme të këtij neni.</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r>
              <a:rPr lang="sq-AL" sz="1600"/>
              <a:t>2 Pala pritëse mund ta kushtëzojë dhënien e informacionit ose materialeve në përgjigje të kërkesës </a:t>
            </a:r>
            <a:r>
              <a:rPr lang="sq-AL" sz="1600" b="1">
                <a:solidFill>
                  <a:srgbClr val="FF0000"/>
                </a:solidFill>
              </a:rPr>
              <a:t>varësisht nga kushtet </a:t>
            </a:r>
            <a:r>
              <a:rPr lang="sq-AL" sz="1600"/>
              <a:t>siç janë:</a:t>
            </a:r>
          </a:p>
          <a:p>
            <a:pPr lvl="1" algn="just"/>
            <a:r>
              <a:rPr lang="sq-AL" sz="1600"/>
              <a:t>a mbajtjen konfidenciale kur kërkesa për ndihmë të ndërsjellë nuk do të mund të përmbushej pa një kusht të tillë; ose</a:t>
            </a:r>
          </a:p>
          <a:p>
            <a:pPr lvl="1" algn="just"/>
            <a:r>
              <a:rPr lang="sq-AL" sz="1600"/>
              <a:t>b </a:t>
            </a:r>
            <a:r>
              <a:rPr lang="sq-AL" sz="1600" b="1">
                <a:solidFill>
                  <a:srgbClr val="FF0000"/>
                </a:solidFill>
              </a:rPr>
              <a:t>mospërdorjen </a:t>
            </a:r>
            <a:r>
              <a:rPr lang="sq-AL" sz="1600"/>
              <a:t>në hetime ose gjykime </a:t>
            </a:r>
            <a:r>
              <a:rPr lang="sq-AL" sz="1600" b="1">
                <a:solidFill>
                  <a:srgbClr val="FF0000"/>
                </a:solidFill>
              </a:rPr>
              <a:t>të tjera të ndryshme nga ato të përmendura në kërkesë.</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endParaRPr lang="en-US" sz="16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2800767"/>
          </a:xfrm>
          <a:prstGeom prst="rect">
            <a:avLst/>
          </a:prstGeom>
        </p:spPr>
        <p:txBody>
          <a:bodyPr wrap="square">
            <a:spAutoFit/>
          </a:bodyPr>
          <a:lstStyle/>
          <a:p>
            <a:pPr marL="342900" indent="-342900" algn="just">
              <a:buFont typeface="Wingdings" pitchFamily="2" charset="2"/>
              <a:buChar char="ü"/>
            </a:pPr>
            <a:r>
              <a:rPr lang="sq-AL" sz="2200"/>
              <a:t>Kushti i dytë është kufizimi i përdorimit </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Ky kusht duhet të referohet shprehimisht nga pala e kërkuar</a:t>
            </a:r>
          </a:p>
          <a:p>
            <a:pPr marL="342900" indent="-342900" algn="just">
              <a:buFont typeface="Wingdings" pitchFamily="2" charset="2"/>
              <a:buChar char="ü"/>
            </a:pPr>
            <a:endParaRPr lang="en-US" sz="2200" dirty="0"/>
          </a:p>
          <a:p>
            <a:pPr algn="just"/>
            <a:endParaRPr lang="en-US" sz="2200" dirty="0"/>
          </a:p>
        </p:txBody>
      </p:sp>
    </p:spTree>
    <p:extLst>
      <p:ext uri="{BB962C8B-B14F-4D97-AF65-F5344CB8AC3E}">
        <p14:creationId xmlns:p14="http://schemas.microsoft.com/office/powerpoint/2010/main" xmlns="" val="31124067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a:t>Neni 28 – Konfidencialiteti dhe kufizimi në përdorim</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1132" y="1051377"/>
            <a:ext cx="4476172" cy="5632311"/>
          </a:xfrm>
          <a:prstGeom prst="rect">
            <a:avLst/>
          </a:prstGeom>
        </p:spPr>
        <p:txBody>
          <a:bodyPr wrap="square">
            <a:spAutoFit/>
          </a:bodyPr>
          <a:lstStyle/>
          <a:p>
            <a:pPr marL="342900" indent="-342900" algn="just">
              <a:buFont typeface="Wingdings" panose="05000000000000000000" pitchFamily="2" charset="2"/>
              <a:buChar char="Ø"/>
            </a:pPr>
            <a:r>
              <a:rPr lang="sq-AL" sz="2000"/>
              <a:t>3 Kur pala kërkuese </a:t>
            </a:r>
            <a:r>
              <a:rPr lang="sq-AL" sz="2000" b="1">
                <a:solidFill>
                  <a:srgbClr val="FF0000"/>
                </a:solidFill>
              </a:rPr>
              <a:t>nuk mund të përmbushë kushtin</a:t>
            </a:r>
            <a:r>
              <a:rPr lang="sq-AL" sz="2000"/>
              <a:t> e përmendur në paragrafin 2, ajo </a:t>
            </a:r>
            <a:r>
              <a:rPr lang="sq-AL" sz="2000" b="1">
                <a:solidFill>
                  <a:srgbClr val="FF0000"/>
                </a:solidFill>
              </a:rPr>
              <a:t>njofton menjëherë </a:t>
            </a:r>
            <a:r>
              <a:rPr lang="sq-AL" sz="2000"/>
              <a:t>palën tjetër, e cila pastaj vendos nëse informacioni megjithatë duhet të jepet. Kur pala kërkuese </a:t>
            </a:r>
            <a:r>
              <a:rPr lang="sq-AL" sz="2000" b="1">
                <a:solidFill>
                  <a:srgbClr val="FF0000"/>
                </a:solidFill>
              </a:rPr>
              <a:t>e pranon kushtin, </a:t>
            </a:r>
            <a:r>
              <a:rPr lang="sq-AL" sz="2000"/>
              <a:t>ajo mbetet e</a:t>
            </a:r>
            <a:r>
              <a:rPr lang="sq-AL" sz="2000" b="1">
                <a:solidFill>
                  <a:srgbClr val="FF0000"/>
                </a:solidFill>
              </a:rPr>
              <a:t> detyruar prej saj</a:t>
            </a:r>
            <a:r>
              <a:rPr lang="sq-AL" sz="2000"/>
              <a:t>.</a:t>
            </a:r>
          </a:p>
          <a:p>
            <a:pPr marL="342900" indent="-342900" algn="just">
              <a:buFont typeface="Wingdings" panose="05000000000000000000" pitchFamily="2" charset="2"/>
              <a:buChar char="Ø"/>
            </a:pPr>
            <a:endParaRPr lang="en-US" sz="2000" dirty="0"/>
          </a:p>
          <a:p>
            <a:pPr marL="342900" indent="-342900" algn="just">
              <a:buFont typeface="Wingdings" panose="05000000000000000000" pitchFamily="2" charset="2"/>
              <a:buChar char="Ø"/>
            </a:pPr>
            <a:r>
              <a:rPr lang="sq-AL" sz="2000"/>
              <a:t>4 Secila palë që jep informacion ose materiale me kushtin e përmendur në paragrafin 2, mund t’i kërkojë palës tjetër të shpjegojë, në lidhje me këtë kusht, përdorimin që do t’i bëjë informacionit ose materialit.</a:t>
            </a:r>
          </a:p>
          <a:p>
            <a:pPr marL="342900" indent="-342900" algn="just">
              <a:buFont typeface="Wingdings" panose="05000000000000000000" pitchFamily="2" charset="2"/>
              <a:buChar char="Ø"/>
            </a:pPr>
            <a:endParaRPr lang="en-US" sz="20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3816429"/>
          </a:xfrm>
          <a:prstGeom prst="rect">
            <a:avLst/>
          </a:prstGeom>
        </p:spPr>
        <p:txBody>
          <a:bodyPr wrap="square">
            <a:spAutoFit/>
          </a:bodyPr>
          <a:lstStyle/>
          <a:p>
            <a:pPr marL="342900" indent="-342900" algn="just">
              <a:buFont typeface="Wingdings" pitchFamily="2" charset="2"/>
              <a:buChar char="ü"/>
            </a:pPr>
            <a:r>
              <a:rPr lang="sq-AL" sz="2200"/>
              <a:t>Nëse pala kërkuese nuk mund të pajtohet me kushtin e vendosur, ajo duhet të informojë palën që merr kërkesën</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Pala që merr kërkesën mund të përcaktojë nëse do të ofrojë ose refuzojë bashkëpunimin </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nëse pala kërkuese pranon një kusht, ajo duhet ta respektojë atë</a:t>
            </a:r>
          </a:p>
        </p:txBody>
      </p:sp>
    </p:spTree>
    <p:extLst>
      <p:ext uri="{BB962C8B-B14F-4D97-AF65-F5344CB8AC3E}">
        <p14:creationId xmlns:p14="http://schemas.microsoft.com/office/powerpoint/2010/main" xmlns="" val="33324199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a:t>Neni 28 – Konfidencialiteti dhe kufizimi në përdorim</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1132" y="1051377"/>
            <a:ext cx="4476172" cy="5632311"/>
          </a:xfrm>
          <a:prstGeom prst="rect">
            <a:avLst/>
          </a:prstGeom>
        </p:spPr>
        <p:txBody>
          <a:bodyPr wrap="square">
            <a:spAutoFit/>
          </a:bodyPr>
          <a:lstStyle/>
          <a:p>
            <a:pPr marL="342900" indent="-342900" algn="just">
              <a:buFont typeface="Wingdings" panose="05000000000000000000" pitchFamily="2" charset="2"/>
              <a:buChar char="Ø"/>
            </a:pPr>
            <a:r>
              <a:rPr lang="sq-AL" sz="2000"/>
              <a:t>3 Kur pala kërkuese nuk mund të përmbushë kushtin e përmendur në paragrafin 2, ajo njofton menjëherë palën tjetër, e cila pastaj vendos nëse informacioni megjithatë duhet të jepet. Kur pala kërkuese e pranon kushtin, ajo mbetet e detyruar prej saj.</a:t>
            </a:r>
          </a:p>
          <a:p>
            <a:pPr marL="342900" indent="-342900" algn="just">
              <a:buFont typeface="Wingdings" panose="05000000000000000000" pitchFamily="2" charset="2"/>
              <a:buChar char="Ø"/>
            </a:pPr>
            <a:endParaRPr lang="en-US" sz="2000" dirty="0"/>
          </a:p>
          <a:p>
            <a:pPr marL="342900" indent="-342900" algn="just">
              <a:buFont typeface="Wingdings" panose="05000000000000000000" pitchFamily="2" charset="2"/>
              <a:buChar char="Ø"/>
            </a:pPr>
            <a:r>
              <a:rPr lang="sq-AL" sz="2000"/>
              <a:t>4 Secila palë që jep informacion ose materiale me kushtin e përmendur në paragrafin 2 </a:t>
            </a:r>
            <a:r>
              <a:rPr lang="sq-AL" sz="2000" b="1">
                <a:solidFill>
                  <a:srgbClr val="FF0000"/>
                </a:solidFill>
              </a:rPr>
              <a:t>mund t’i kërkojë </a:t>
            </a:r>
            <a:r>
              <a:rPr lang="sq-AL" sz="2000"/>
              <a:t>palës tjetër të </a:t>
            </a:r>
            <a:r>
              <a:rPr lang="sq-AL" sz="2000" b="1">
                <a:solidFill>
                  <a:srgbClr val="FF0000"/>
                </a:solidFill>
              </a:rPr>
              <a:t>shpjegojë</a:t>
            </a:r>
            <a:r>
              <a:rPr lang="sq-AL" sz="2000"/>
              <a:t>, në lidhje me këtë kusht,</a:t>
            </a:r>
            <a:r>
              <a:rPr lang="sq-AL" sz="2000" b="1">
                <a:solidFill>
                  <a:srgbClr val="FF0000"/>
                </a:solidFill>
              </a:rPr>
              <a:t> përdorimin </a:t>
            </a:r>
            <a:r>
              <a:rPr lang="sq-AL" sz="2000"/>
              <a:t>që do t’i bëjë informacionit ose materialit.</a:t>
            </a:r>
          </a:p>
          <a:p>
            <a:pPr marL="342900" indent="-342900" algn="just">
              <a:buFont typeface="Wingdings" panose="05000000000000000000" pitchFamily="2" charset="2"/>
              <a:buChar char="Ø"/>
            </a:pPr>
            <a:endParaRPr lang="en-US" sz="20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3816429"/>
          </a:xfrm>
          <a:prstGeom prst="rect">
            <a:avLst/>
          </a:prstGeom>
        </p:spPr>
        <p:txBody>
          <a:bodyPr wrap="square">
            <a:spAutoFit/>
          </a:bodyPr>
          <a:lstStyle/>
          <a:p>
            <a:pPr marL="342900" indent="-342900" algn="just">
              <a:buFont typeface="Wingdings" pitchFamily="2" charset="2"/>
              <a:buChar char="ü"/>
            </a:pPr>
            <a:r>
              <a:rPr lang="sq-AL" sz="2200"/>
              <a:t>Palës kërkuese mund t'i kërkohet të shpjegojë përdorimin e informacionit të marrë me kusht në mënyrë që pala që merr kërkesën të mund të konstatojë se kushtet janë përmbushur</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Shpjegimi i kërkuar nuk duhet të kërkojë llogari tepër të rënda </a:t>
            </a:r>
          </a:p>
        </p:txBody>
      </p:sp>
    </p:spTree>
    <p:extLst>
      <p:ext uri="{BB962C8B-B14F-4D97-AF65-F5344CB8AC3E}">
        <p14:creationId xmlns:p14="http://schemas.microsoft.com/office/powerpoint/2010/main" xmlns="" val="32066000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8953150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951865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63534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594925"/>
            <a:ext cx="8525021" cy="1274195"/>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parë</a:t>
            </a:r>
          </a:p>
          <a:p>
            <a:pPr algn="ctr" eaLnBrk="1" hangingPunct="1">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ea typeface="ＭＳ Ｐゴシック" charset="0"/>
                <a:cs typeface="ＭＳ Ｐゴシック" charset="0"/>
              </a:rPr>
              <a:t>Dispozita të përgjithshme</a:t>
            </a:r>
          </a:p>
        </p:txBody>
      </p:sp>
    </p:spTree>
    <p:extLst>
      <p:ext uri="{BB962C8B-B14F-4D97-AF65-F5344CB8AC3E}">
        <p14:creationId xmlns:p14="http://schemas.microsoft.com/office/powerpoint/2010/main" xmlns="" val="20641575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dytë</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Dispozitat e veçanta </a:t>
            </a:r>
          </a:p>
          <a:p>
            <a:pPr algn="ctr" eaLnBrk="1" hangingPunct="1">
              <a:lnSpc>
                <a:spcPct val="80000"/>
              </a:lnSpc>
            </a:pPr>
            <a:endParaRPr lang="en-GB" sz="3200" dirty="0"/>
          </a:p>
        </p:txBody>
      </p:sp>
    </p:spTree>
    <p:extLst>
      <p:ext uri="{BB962C8B-B14F-4D97-AF65-F5344CB8AC3E}">
        <p14:creationId xmlns:p14="http://schemas.microsoft.com/office/powerpoint/2010/main" xmlns="" val="39030927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29 – Ruajtja e përshpejtuar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26375" y="1231374"/>
            <a:ext cx="4449615" cy="5678478"/>
          </a:xfrm>
          <a:prstGeom prst="rect">
            <a:avLst/>
          </a:prstGeom>
        </p:spPr>
        <p:txBody>
          <a:bodyPr wrap="square">
            <a:spAutoFit/>
          </a:bodyPr>
          <a:lstStyle/>
          <a:p>
            <a:pPr marL="342900" indent="-342900" algn="just">
              <a:buFont typeface="Wingdings" panose="05000000000000000000" pitchFamily="2" charset="2"/>
              <a:buChar char="Ø"/>
            </a:pPr>
            <a:r>
              <a:rPr lang="sq-AL" sz="2000" dirty="0">
                <a:ea typeface="Verdana" panose="020B0604030504040204" pitchFamily="34" charset="0"/>
                <a:cs typeface="Arial" panose="020B0604020202020204" pitchFamily="34" charset="0"/>
              </a:rPr>
              <a:t>Ruajtja e përshpejtuar e të dhënave të ruajtura në sistem kompjuterik </a:t>
            </a:r>
          </a:p>
          <a:p>
            <a:pPr marL="342900" indent="-342900" algn="just">
              <a:buFont typeface="Wingdings" panose="05000000000000000000" pitchFamily="2" charset="2"/>
              <a:buChar char="Ø"/>
            </a:pPr>
            <a:endParaRPr lang="en-US" sz="11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q-AL" sz="2000" dirty="0">
                <a:ea typeface="Verdana" panose="020B0604030504040204" pitchFamily="34" charset="0"/>
                <a:cs typeface="Arial" panose="020B0604020202020204" pitchFamily="34" charset="0"/>
              </a:rPr>
              <a:t>Korniza paralele e dispozitës së brendshme lejon që një palë të kërkojë nga pala tjetër ruajtjen e shpejtë të të dhënave nëse në të njëjtën kohë shpreh qëllimin e saj për të dërguar një kërkesë zyrtare të ndihmës për një kontroll, ose një sekuestrim, ose ndonjë masë të ngjashme </a:t>
            </a:r>
          </a:p>
          <a:p>
            <a:pPr marL="342900" indent="-342900" algn="just">
              <a:buFont typeface="Wingdings" panose="05000000000000000000" pitchFamily="2" charset="2"/>
              <a:buChar char="Ø"/>
            </a:pPr>
            <a:endParaRPr lang="en-US" sz="1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q-AL" sz="2000" dirty="0">
                <a:ea typeface="Verdana" panose="020B0604030504040204" pitchFamily="34" charset="0"/>
                <a:cs typeface="Arial" panose="020B0604020202020204" pitchFamily="34" charset="0"/>
              </a:rPr>
              <a:t>Pala që merr kërkesën duhet të veprojë me kujdesin e duhur, për të ruajtur të dhënat e kërkuara, në përputhje me ligjin e saj kombëtar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p:txBody>
      </p:sp>
      <p:sp>
        <p:nvSpPr>
          <p:cNvPr id="8" name="Rectangle 7">
            <a:extLst>
              <a:ext uri="{FF2B5EF4-FFF2-40B4-BE49-F238E27FC236}">
                <a16:creationId xmlns:a16="http://schemas.microsoft.com/office/drawing/2014/main" xmlns="" id="{8EB3A8DE-CAA7-46E1-96C8-6203F1982BD2}"/>
              </a:ext>
            </a:extLst>
          </p:cNvPr>
          <p:cNvSpPr/>
          <p:nvPr/>
        </p:nvSpPr>
        <p:spPr>
          <a:xfrm>
            <a:off x="4475991" y="1166842"/>
            <a:ext cx="4572000" cy="2246769"/>
          </a:xfrm>
          <a:prstGeom prst="rect">
            <a:avLst/>
          </a:prstGeom>
        </p:spPr>
        <p:txBody>
          <a:bodyPr>
            <a:spAutoFit/>
          </a:bodyPr>
          <a:lstStyle/>
          <a:p>
            <a:pPr marL="342900" indent="-342900" algn="just">
              <a:buFont typeface="Wingdings" panose="05000000000000000000" pitchFamily="2" charset="2"/>
              <a:buChar char="Ø"/>
            </a:pPr>
            <a:r>
              <a:rPr lang="sq-AL" sz="2000">
                <a:ea typeface="Verdana" panose="020B0604030504040204" pitchFamily="34" charset="0"/>
                <a:cs typeface="Arial" panose="020B0604020202020204" pitchFamily="34" charset="0"/>
              </a:rPr>
              <a:t>Krimi i dyfishtë nuk mund të kërkohet nga pala që merr kërkesën, si kusht për ruajtjen e të dhënave (përveç veprave të tjera përveç neneve 2-11 ose politikës, sovranitetit, sigurisë, rendit publik ose interesave të tjera thelbësore)</a:t>
            </a:r>
          </a:p>
        </p:txBody>
      </p:sp>
      <p:pic>
        <p:nvPicPr>
          <p:cNvPr id="5" name="Picture 2" descr="Image result for data preservation cartoon">
            <a:extLst>
              <a:ext uri="{FF2B5EF4-FFF2-40B4-BE49-F238E27FC236}">
                <a16:creationId xmlns:a16="http://schemas.microsoft.com/office/drawing/2014/main" xmlns="" id="{C2CCE09C-8029-464A-9CFE-9ABBC65EE94F}"/>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781288" y="3582544"/>
            <a:ext cx="2430493" cy="28160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983681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29 – Ruajtja e përshpejtuar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073567"/>
            <a:ext cx="4742502" cy="5663089"/>
          </a:xfrm>
          <a:prstGeom prst="rect">
            <a:avLst/>
          </a:prstGeom>
        </p:spPr>
        <p:txBody>
          <a:bodyPr wrap="square">
            <a:spAutoFit/>
          </a:bodyPr>
          <a:lstStyle/>
          <a:p>
            <a:pPr algn="just">
              <a:buNone/>
            </a:pPr>
            <a:r>
              <a:rPr lang="sq-AL" sz="1450" dirty="0"/>
              <a:t>1 Një Palë mund t’i kërkojë një Pale tjetër të urdhërojë ose të sigurojë në ndonjë mënyrë tjetër ruajtjen e përshpejtuar të të dhënave të regjistruara nëpërmjet një sistemi kompjuterik, të cilat ndodhen brenda territorit të Palës tjetër dhe </a:t>
            </a:r>
            <a:r>
              <a:rPr lang="sq-AL" sz="1450" b="1" dirty="0">
                <a:solidFill>
                  <a:srgbClr val="FF0000"/>
                </a:solidFill>
              </a:rPr>
              <a:t>në lidhje me të cilën Pala kërkuese ka për qëllim të bëjë një kërkesën </a:t>
            </a:r>
            <a:r>
              <a:rPr lang="sq-AL" sz="1450" dirty="0"/>
              <a:t>për ndihmë të ndërsjellë për të kërkuar hyrje të ngjashme, ngrirje, sigurim të ngjashëm ose zbulim të të dhënave.</a:t>
            </a:r>
          </a:p>
          <a:p>
            <a:pPr algn="just">
              <a:buNone/>
            </a:pPr>
            <a:endParaRPr lang="en-US" sz="900" dirty="0"/>
          </a:p>
          <a:p>
            <a:pPr algn="just">
              <a:buNone/>
            </a:pPr>
            <a:r>
              <a:rPr lang="sq-AL" sz="1450" dirty="0"/>
              <a:t>2 Një kërkesë për ruajtjen e të dhënave e bërë sipas paragrafit 1 përcakton:</a:t>
            </a:r>
          </a:p>
          <a:p>
            <a:pPr algn="just">
              <a:buNone/>
            </a:pPr>
            <a:r>
              <a:rPr lang="sq-AL" sz="1450" dirty="0"/>
              <a:t>a autoritetin që kërkon ruajtjen;</a:t>
            </a:r>
          </a:p>
          <a:p>
            <a:pPr algn="just">
              <a:buNone/>
            </a:pPr>
            <a:r>
              <a:rPr lang="sq-AL" sz="1450" dirty="0"/>
              <a:t>b veprën penale që është objekt i hetimit ose gjykimit penal dhe një përshkrim të shkurtër me faktet përkatëse;</a:t>
            </a:r>
          </a:p>
          <a:p>
            <a:pPr algn="just">
              <a:buNone/>
            </a:pPr>
            <a:r>
              <a:rPr lang="sq-AL" sz="1450" dirty="0"/>
              <a:t>c të dhënat kompjuterike të regjistruara që duhet të ruhen si dhe lidhja me veprën penale;</a:t>
            </a:r>
          </a:p>
          <a:p>
            <a:pPr algn="just">
              <a:buNone/>
            </a:pPr>
            <a:r>
              <a:rPr lang="sq-AL" sz="1450" dirty="0"/>
              <a:t>d çdo informacion të mundshëm për të identifikuar mbajtësin e të dhënave të regjistruara në kompjuter ose vendndodhjen e sistemit kompjuterik;</a:t>
            </a:r>
          </a:p>
          <a:p>
            <a:pPr algn="just">
              <a:buNone/>
            </a:pPr>
            <a:r>
              <a:rPr lang="sq-AL" sz="1450" dirty="0"/>
              <a:t>e nevojën e ruajtjes; dhe</a:t>
            </a:r>
          </a:p>
          <a:p>
            <a:pPr algn="just">
              <a:buNone/>
            </a:pPr>
            <a:r>
              <a:rPr lang="sq-AL" sz="1450" dirty="0"/>
              <a:t>f që Pala ka për qëllim të bëjë një kërkesë për ndihmë të ndërsjellë juridike për kërkimin e qasjes së ngjashme, ngrirjen, ose sigurimin në mënyrë tjetër, ose njoftimin e të dhënave kompjuterike të regjistruara.</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98128" y="1276964"/>
            <a:ext cx="4050044" cy="3785652"/>
          </a:xfrm>
          <a:prstGeom prst="rect">
            <a:avLst/>
          </a:prstGeom>
        </p:spPr>
        <p:txBody>
          <a:bodyPr wrap="square">
            <a:spAutoFit/>
          </a:bodyPr>
          <a:lstStyle/>
          <a:p>
            <a:pPr marL="342900" indent="-342900" algn="just">
              <a:buFont typeface="Wingdings" panose="05000000000000000000" pitchFamily="2" charset="2"/>
              <a:buChar char="Ø"/>
              <a:defRPr/>
            </a:pPr>
            <a:r>
              <a:rPr lang="sq-AL" sz="2000">
                <a:ea typeface="+mn-ea"/>
                <a:cs typeface="Arial" panose="020B0604020202020204" pitchFamily="34" charset="0"/>
              </a:rPr>
              <a:t>Ruajtja është e kufizuar, masë e përkohshme për të siguruar të dhëna nga modifikimi / fshirja ndërsa pala paraqet kërkesë për kërkim / qasje të ngjashme, sekuestrim / sigurim të ngjashëm ose zbulim të të dhënave</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sq-AL" sz="2000">
                <a:ea typeface="+mn-ea"/>
                <a:cs typeface="Arial" panose="020B0604020202020204" pitchFamily="34" charset="0"/>
              </a:rPr>
              <a:t>Ruajtja synon të bëhet më shpejt sesa ekzekutimi i kërkesave të tjera për ndihmë të ndërsjellë </a:t>
            </a:r>
          </a:p>
        </p:txBody>
      </p:sp>
    </p:spTree>
    <p:extLst>
      <p:ext uri="{BB962C8B-B14F-4D97-AF65-F5344CB8AC3E}">
        <p14:creationId xmlns:p14="http://schemas.microsoft.com/office/powerpoint/2010/main" xmlns="" val="41413289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29 – Ruajtja e përshpejtuar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073567"/>
            <a:ext cx="4742502" cy="5663089"/>
          </a:xfrm>
          <a:prstGeom prst="rect">
            <a:avLst/>
          </a:prstGeom>
        </p:spPr>
        <p:txBody>
          <a:bodyPr wrap="square">
            <a:spAutoFit/>
          </a:bodyPr>
          <a:lstStyle/>
          <a:p>
            <a:pPr algn="just">
              <a:buNone/>
            </a:pPr>
            <a:r>
              <a:rPr lang="sq-AL" sz="1450" dirty="0"/>
              <a:t>1 Një Palë mund t’i kërkojë një Pale tjetër të urdhërojë ose të sigurojë në ndonjë mënyrë tjetër ruajtjen e përshpejtuar të të dhënave të regjistruara nëpërmjet një sistemi kompjuterik, të cilat ndodhen brenda territorit të Palës tjetër dhe në lidhje me të cilën Pala kërkuese ka për qëllim të bëjë një kërkesën për ndihmë të ndërsjellë për të kërkuar hyrje të ngjashme, ngrirje, sigurim të ngjashëm ose zbulim të të dhënave.</a:t>
            </a:r>
          </a:p>
          <a:p>
            <a:pPr algn="just">
              <a:buNone/>
            </a:pPr>
            <a:endParaRPr lang="en-US" sz="900" dirty="0"/>
          </a:p>
          <a:p>
            <a:pPr algn="just">
              <a:buNone/>
            </a:pPr>
            <a:r>
              <a:rPr lang="sq-AL" sz="1450" dirty="0"/>
              <a:t>2 Një kërkesë për ruajtjen e të dhënave e bërë sipas paragrafit 1 </a:t>
            </a:r>
            <a:r>
              <a:rPr lang="sq-AL" sz="1450" b="1" dirty="0">
                <a:solidFill>
                  <a:srgbClr val="FF0000"/>
                </a:solidFill>
              </a:rPr>
              <a:t>specifikon</a:t>
            </a:r>
            <a:r>
              <a:rPr lang="sq-AL" sz="1450" dirty="0"/>
              <a:t>:</a:t>
            </a:r>
          </a:p>
          <a:p>
            <a:pPr algn="just">
              <a:buNone/>
            </a:pPr>
            <a:r>
              <a:rPr lang="sq-AL" sz="1450" dirty="0"/>
              <a:t>a </a:t>
            </a:r>
            <a:r>
              <a:rPr lang="sq-AL" sz="1450" b="1" dirty="0">
                <a:solidFill>
                  <a:srgbClr val="FF0000"/>
                </a:solidFill>
              </a:rPr>
              <a:t>autoritetin </a:t>
            </a:r>
            <a:r>
              <a:rPr lang="sq-AL" sz="1450" dirty="0"/>
              <a:t>që kërkon ruajtjen;</a:t>
            </a:r>
          </a:p>
          <a:p>
            <a:pPr algn="just">
              <a:buNone/>
            </a:pPr>
            <a:r>
              <a:rPr lang="sq-AL" sz="1450" dirty="0"/>
              <a:t>b </a:t>
            </a:r>
            <a:r>
              <a:rPr lang="sq-AL" sz="1450" b="1" dirty="0">
                <a:solidFill>
                  <a:srgbClr val="FF0000"/>
                </a:solidFill>
              </a:rPr>
              <a:t>veprën penale </a:t>
            </a:r>
            <a:r>
              <a:rPr lang="sq-AL" sz="1450" dirty="0"/>
              <a:t>që është objekt i hetimit ose gjykimit penal dhe një përshkrim të shkurtër me</a:t>
            </a:r>
            <a:r>
              <a:rPr lang="sq-AL" sz="1450" b="1" dirty="0">
                <a:solidFill>
                  <a:srgbClr val="FF0000"/>
                </a:solidFill>
              </a:rPr>
              <a:t> faktet përkatëse</a:t>
            </a:r>
            <a:r>
              <a:rPr lang="sq-AL" sz="1450" dirty="0"/>
              <a:t>;</a:t>
            </a:r>
          </a:p>
          <a:p>
            <a:pPr algn="just">
              <a:buNone/>
            </a:pPr>
            <a:r>
              <a:rPr lang="sq-AL" sz="1450" dirty="0"/>
              <a:t>c </a:t>
            </a:r>
            <a:r>
              <a:rPr lang="sq-AL" sz="1450" b="1" dirty="0">
                <a:solidFill>
                  <a:srgbClr val="FF0000"/>
                </a:solidFill>
              </a:rPr>
              <a:t>të dhënat kompjuterike të regjistruara </a:t>
            </a:r>
            <a:r>
              <a:rPr lang="sq-AL" sz="1450" dirty="0"/>
              <a:t>që duhet të ruhen si dhe lidhja me veprën penale;</a:t>
            </a:r>
          </a:p>
          <a:p>
            <a:pPr algn="just">
              <a:buNone/>
            </a:pPr>
            <a:r>
              <a:rPr lang="sq-AL" sz="1450" dirty="0"/>
              <a:t>d </a:t>
            </a:r>
            <a:r>
              <a:rPr lang="sq-AL" sz="1450" b="1" dirty="0">
                <a:solidFill>
                  <a:srgbClr val="FF0000"/>
                </a:solidFill>
              </a:rPr>
              <a:t>çdo informacion të mundshëm për të identifikuar mbajtësin </a:t>
            </a:r>
            <a:r>
              <a:rPr lang="sq-AL" sz="1450" dirty="0"/>
              <a:t>e të dhënave të regjistruara në kompjuter ose </a:t>
            </a:r>
            <a:r>
              <a:rPr lang="sq-AL" sz="1450" b="1" dirty="0">
                <a:solidFill>
                  <a:srgbClr val="FF0000"/>
                </a:solidFill>
              </a:rPr>
              <a:t>vendndodhjen</a:t>
            </a:r>
            <a:r>
              <a:rPr lang="sq-AL" sz="1450" dirty="0"/>
              <a:t> e sistemit kompjuterik;</a:t>
            </a:r>
          </a:p>
          <a:p>
            <a:pPr algn="just">
              <a:buNone/>
            </a:pPr>
            <a:r>
              <a:rPr lang="sq-AL" sz="1450" dirty="0"/>
              <a:t>e </a:t>
            </a:r>
            <a:r>
              <a:rPr lang="sq-AL" sz="1450" b="1" dirty="0">
                <a:solidFill>
                  <a:srgbClr val="FF0000"/>
                </a:solidFill>
              </a:rPr>
              <a:t>nevojën </a:t>
            </a:r>
            <a:r>
              <a:rPr lang="sq-AL" sz="1450" dirty="0"/>
              <a:t>e ruajtjes; dhe</a:t>
            </a:r>
          </a:p>
          <a:p>
            <a:pPr algn="just">
              <a:buNone/>
            </a:pPr>
            <a:r>
              <a:rPr lang="sq-AL" sz="1450" dirty="0"/>
              <a:t>f që Pala ka </a:t>
            </a:r>
            <a:r>
              <a:rPr lang="sq-AL" sz="1450" b="1" dirty="0">
                <a:solidFill>
                  <a:srgbClr val="FF0000"/>
                </a:solidFill>
              </a:rPr>
              <a:t>për qëllim të bëjë një kërkesë për ndihmë juridike të ndërsjellë </a:t>
            </a:r>
            <a:r>
              <a:rPr lang="sq-AL" sz="1450" dirty="0"/>
              <a:t>për kërkimin e qasjes së ngjashme, ngrirjen, ose sigurimin në mënyrë tjetër, ose njoftimin e të dhënave kompjuterike të regjistruara.</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09351" y="1109462"/>
            <a:ext cx="4138821" cy="5747727"/>
          </a:xfrm>
          <a:prstGeom prst="rect">
            <a:avLst/>
          </a:prstGeom>
        </p:spPr>
        <p:txBody>
          <a:bodyPr wrap="square">
            <a:spAutoFit/>
          </a:bodyPr>
          <a:lstStyle/>
          <a:p>
            <a:pPr marL="342900" indent="-342900" algn="just">
              <a:buFont typeface="Wingdings" panose="05000000000000000000" pitchFamily="2" charset="2"/>
              <a:buChar char="Ø"/>
              <a:defRPr/>
            </a:pPr>
            <a:r>
              <a:rPr lang="sq-AL" sz="2000" dirty="0">
                <a:ea typeface="+mn-ea"/>
                <a:cs typeface="Arial" panose="020B0604020202020204" pitchFamily="34" charset="0"/>
              </a:rPr>
              <a:t>Përmbajtjen e kërkese për ruajtje </a:t>
            </a:r>
          </a:p>
          <a:p>
            <a:pPr marL="342900" indent="-342900" algn="just">
              <a:buFont typeface="Wingdings" panose="05000000000000000000" pitchFamily="2" charset="2"/>
              <a:buChar char="Ø"/>
              <a:defRPr/>
            </a:pPr>
            <a:endParaRPr lang="en-GB" sz="900" dirty="0">
              <a:ea typeface="+mn-ea"/>
              <a:cs typeface="Arial" panose="020B0604020202020204" pitchFamily="34" charset="0"/>
            </a:endParaRPr>
          </a:p>
          <a:p>
            <a:pPr marL="342900" indent="-342900" algn="just">
              <a:buFont typeface="Wingdings" panose="05000000000000000000" pitchFamily="2" charset="2"/>
              <a:buChar char="Ø"/>
              <a:defRPr/>
            </a:pPr>
            <a:r>
              <a:rPr lang="sq-AL" sz="2000" dirty="0">
                <a:ea typeface="+mn-ea"/>
                <a:cs typeface="Arial" panose="020B0604020202020204" pitchFamily="34" charset="0"/>
              </a:rPr>
              <a:t>Informacioni të jetë një përmbledhje dhe informacioni minimal i kërkuar për të mundësuar ruajtjen e të dhënave</a:t>
            </a:r>
          </a:p>
          <a:p>
            <a:pPr marL="342900" indent="-342900" algn="just">
              <a:buFont typeface="Wingdings" panose="05000000000000000000" pitchFamily="2" charset="2"/>
              <a:buChar char="Ø"/>
              <a:defRPr/>
            </a:pPr>
            <a:endParaRPr lang="en-GB" sz="300" dirty="0">
              <a:ea typeface="+mn-ea"/>
              <a:cs typeface="Arial" panose="020B0604020202020204" pitchFamily="34" charset="0"/>
            </a:endParaRPr>
          </a:p>
          <a:p>
            <a:pPr marL="342900" indent="-342900" algn="just">
              <a:buFont typeface="Wingdings" panose="05000000000000000000" pitchFamily="2" charset="2"/>
              <a:buChar char="Ø"/>
              <a:defRPr/>
            </a:pPr>
            <a:r>
              <a:rPr lang="sq-AL" sz="2000" dirty="0">
                <a:ea typeface="+mn-ea"/>
                <a:cs typeface="Arial" panose="020B0604020202020204" pitchFamily="34" charset="0"/>
              </a:rPr>
              <a:t>Kërkesa duhet të specifikojë:</a:t>
            </a:r>
          </a:p>
          <a:p>
            <a:pPr marL="800100" lvl="1" indent="-342900" algn="just">
              <a:buFont typeface="Wingdings" panose="05000000000000000000" pitchFamily="2" charset="2"/>
              <a:buChar char="Ø"/>
              <a:defRPr/>
            </a:pPr>
            <a:r>
              <a:rPr lang="sq-AL" sz="1850" dirty="0">
                <a:ea typeface="+mn-ea"/>
                <a:cs typeface="Arial" panose="020B0604020202020204" pitchFamily="34" charset="0"/>
              </a:rPr>
              <a:t>Autoritetin që kërkon ruajtjen</a:t>
            </a:r>
          </a:p>
          <a:p>
            <a:pPr marL="800100" lvl="1" indent="-342900" algn="just">
              <a:buFont typeface="Wingdings" panose="05000000000000000000" pitchFamily="2" charset="2"/>
              <a:buChar char="Ø"/>
              <a:defRPr/>
            </a:pPr>
            <a:r>
              <a:rPr lang="sq-AL" sz="1850" dirty="0">
                <a:ea typeface="+mn-ea"/>
                <a:cs typeface="Arial" panose="020B0604020202020204" pitchFamily="34" charset="0"/>
              </a:rPr>
              <a:t>Veprën </a:t>
            </a:r>
          </a:p>
          <a:p>
            <a:pPr marL="800100" lvl="1" indent="-342900" algn="just">
              <a:buFont typeface="Wingdings" panose="05000000000000000000" pitchFamily="2" charset="2"/>
              <a:buChar char="Ø"/>
              <a:defRPr/>
            </a:pPr>
            <a:r>
              <a:rPr lang="sq-AL" sz="1850" dirty="0">
                <a:ea typeface="+mn-ea"/>
                <a:cs typeface="Arial" panose="020B0604020202020204" pitchFamily="34" charset="0"/>
              </a:rPr>
              <a:t>Përmbledhjen e fakteve</a:t>
            </a:r>
          </a:p>
          <a:p>
            <a:pPr marL="800100" lvl="1" indent="-342900" algn="just">
              <a:buFont typeface="Wingdings" panose="05000000000000000000" pitchFamily="2" charset="2"/>
              <a:buChar char="Ø"/>
              <a:defRPr/>
            </a:pPr>
            <a:r>
              <a:rPr lang="sq-AL" sz="1850" dirty="0">
                <a:ea typeface="+mn-ea"/>
                <a:cs typeface="Arial" panose="020B0604020202020204" pitchFamily="34" charset="0"/>
              </a:rPr>
              <a:t>Informacionin e mjaftueshëm për të identifikuar të dhënat dhe vendndodhjen e tyre</a:t>
            </a:r>
          </a:p>
          <a:p>
            <a:pPr marL="800100" lvl="1" indent="-342900" algn="just">
              <a:buFont typeface="Wingdings" panose="05000000000000000000" pitchFamily="2" charset="2"/>
              <a:buChar char="Ø"/>
              <a:defRPr/>
            </a:pPr>
            <a:r>
              <a:rPr lang="sq-AL" sz="1850" dirty="0">
                <a:ea typeface="+mn-ea"/>
                <a:cs typeface="Arial" panose="020B0604020202020204" pitchFamily="34" charset="0"/>
              </a:rPr>
              <a:t>Ndërlidhjen e të dhënave</a:t>
            </a:r>
          </a:p>
          <a:p>
            <a:pPr marL="800100" lvl="1" indent="-342900" algn="just">
              <a:buFont typeface="Wingdings" panose="05000000000000000000" pitchFamily="2" charset="2"/>
              <a:buChar char="Ø"/>
              <a:defRPr/>
            </a:pPr>
            <a:r>
              <a:rPr lang="sq-AL" sz="1850" dirty="0">
                <a:ea typeface="+mn-ea"/>
                <a:cs typeface="Arial" panose="020B0604020202020204" pitchFamily="34" charset="0"/>
              </a:rPr>
              <a:t>Nevojën e ruajtjes</a:t>
            </a:r>
          </a:p>
          <a:p>
            <a:pPr marL="800100" lvl="1" indent="-342900" algn="just">
              <a:buFont typeface="Wingdings" panose="05000000000000000000" pitchFamily="2" charset="2"/>
              <a:buChar char="Ø"/>
              <a:defRPr/>
            </a:pPr>
            <a:r>
              <a:rPr lang="sq-AL" sz="1850" dirty="0">
                <a:ea typeface="+mn-ea"/>
                <a:cs typeface="Arial" panose="020B0604020202020204" pitchFamily="34" charset="0"/>
              </a:rPr>
              <a:t>Ndërmarrjen për të paraqitur një kërkesë NJN</a:t>
            </a:r>
          </a:p>
        </p:txBody>
      </p:sp>
    </p:spTree>
    <p:extLst>
      <p:ext uri="{BB962C8B-B14F-4D97-AF65-F5344CB8AC3E}">
        <p14:creationId xmlns:p14="http://schemas.microsoft.com/office/powerpoint/2010/main" xmlns="" val="29850705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29 – Ruajtja e përshpejtuar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7867" y="921588"/>
            <a:ext cx="4742502" cy="5909310"/>
          </a:xfrm>
          <a:prstGeom prst="rect">
            <a:avLst/>
          </a:prstGeom>
        </p:spPr>
        <p:txBody>
          <a:bodyPr wrap="square">
            <a:spAutoFit/>
          </a:bodyPr>
          <a:lstStyle/>
          <a:p>
            <a:pPr algn="just">
              <a:buNone/>
            </a:pPr>
            <a:r>
              <a:rPr lang="sq-AL" sz="1400"/>
              <a:t>3 Me marrjen e një kërkese nga një Palë tjetër, Pala që merr kërkesën do të ndërmarrë </a:t>
            </a:r>
            <a:r>
              <a:rPr lang="sq-AL" sz="1400" b="1">
                <a:solidFill>
                  <a:srgbClr val="FF0000"/>
                </a:solidFill>
              </a:rPr>
              <a:t>të gjitha masat e nevojshme për të ruajtur në mënyrë të përshpejtuar të dhënat e përcaktuara </a:t>
            </a:r>
            <a:r>
              <a:rPr lang="sq-AL" sz="1400"/>
              <a:t>në pajtim me ligjin vendas. Për qëllimet e përgjigjes së një kërkese, </a:t>
            </a:r>
            <a:r>
              <a:rPr lang="sq-AL" sz="1400" b="1">
                <a:solidFill>
                  <a:srgbClr val="FF0000"/>
                </a:solidFill>
              </a:rPr>
              <a:t>kriminaliteti i dyfishtë nuk kërkohet </a:t>
            </a:r>
            <a:r>
              <a:rPr lang="sq-AL" sz="1400"/>
              <a:t>si kusht për sigurimin e ruajtjes.</a:t>
            </a:r>
          </a:p>
          <a:p>
            <a:pPr algn="just">
              <a:buNone/>
            </a:pPr>
            <a:endParaRPr lang="en-US" sz="1400" dirty="0"/>
          </a:p>
          <a:p>
            <a:pPr algn="just">
              <a:buNone/>
            </a:pPr>
            <a:r>
              <a:rPr lang="sq-AL" sz="1400"/>
              <a:t>4 Një Palë që kërkon kriminalitet të dyfishtë, si kusht për përgjigjen e një kërkese për ndihmë të ndërsjellë për kërkim ose qasje, ngrirje ose sigurim në ndonjë mënyrë tjetër, ose hapjen e të dhënave, në lidhje me veprat penale të ndryshme nga ato të përcaktuara në pajtim me nenet 2 –11 të kësaj Konvente, mund të rezervojë të drejtën për të refuzuar kërkesën për ruajtjen sipas këtij neni, në rastet kur ajo ka arsye për të besuar se në momentin e njoftimit nuk mund të përmbushet kushti i kriminalitetit të dyfishtë.</a:t>
            </a:r>
          </a:p>
          <a:p>
            <a:pPr algn="just">
              <a:buNone/>
            </a:pPr>
            <a:endParaRPr lang="en-US" sz="1400" dirty="0"/>
          </a:p>
          <a:p>
            <a:pPr algn="just">
              <a:buNone/>
            </a:pPr>
            <a:r>
              <a:rPr lang="sq-AL" sz="1400"/>
              <a:t>5 Përveç kësaj, një kërkesë për ruajtje mund të refuzohet vetëm kur:</a:t>
            </a:r>
          </a:p>
          <a:p>
            <a:pPr algn="just">
              <a:buNone/>
            </a:pPr>
            <a:r>
              <a:rPr lang="sq-AL" sz="1400"/>
              <a:t>a kërkesa ka të bëjë me një vepër penale të cilën Pala që merr kërkesën e konsideron vepër penale politike ose vepër të lidhur me një vepër politike; ose</a:t>
            </a:r>
          </a:p>
          <a:p>
            <a:pPr algn="just">
              <a:buNone/>
            </a:pPr>
            <a:r>
              <a:rPr lang="sq-AL" sz="1400"/>
              <a:t>b Pala që merr kërkesën gjykon se përmbushja e kërkesës ka të ngjarë të cenojë sovranitetin, sigurinë, rendin publik ose interesa të tjera thelbësore.</a:t>
            </a:r>
          </a:p>
          <a:p>
            <a:pPr algn="just">
              <a:buNone/>
            </a:pPr>
            <a:endParaRPr lang="en-US" sz="14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907525" y="1023048"/>
            <a:ext cx="4138821" cy="4708981"/>
          </a:xfrm>
          <a:prstGeom prst="rect">
            <a:avLst/>
          </a:prstGeom>
        </p:spPr>
        <p:txBody>
          <a:bodyPr wrap="square">
            <a:spAutoFit/>
          </a:bodyPr>
          <a:lstStyle/>
          <a:p>
            <a:pPr marL="342900" indent="-342900" algn="just">
              <a:buFont typeface="Wingdings" panose="05000000000000000000" pitchFamily="2" charset="2"/>
              <a:buChar char="Ø"/>
              <a:defRPr/>
            </a:pPr>
            <a:r>
              <a:rPr lang="sq-AL" sz="2000">
                <a:ea typeface="+mn-ea"/>
                <a:cs typeface="Arial" panose="020B0604020202020204" pitchFamily="34" charset="0"/>
              </a:rPr>
              <a:t>Kriminaliteti i dyfishtë nuk kërkohet si kusht për të siguruar ruajtjen</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sq-AL" sz="2000">
                <a:ea typeface="+mn-ea"/>
                <a:cs typeface="Arial" panose="020B0604020202020204" pitchFamily="34" charset="0"/>
              </a:rPr>
              <a:t>Rritja e trendit global për të kërkuar kriminalitet të dyfishtë vetëm për kompetencat ndërhyrëse - ruajtja jo ndërhyrëse pasi nuk përfshin zbulimin e të dhënave</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sq-AL" sz="2000">
                <a:ea typeface="+mn-ea"/>
                <a:cs typeface="Arial" panose="020B0604020202020204" pitchFamily="34" charset="0"/>
              </a:rPr>
              <a:t>Duhet shumë kohë për të vërtetuar përfundimisht ekzistencën e kriminalitetit të dyfishtë e me këtë rast të dhënat e paqëndrueshme në kohë mund të modifikohen ose fshihen</a:t>
            </a:r>
          </a:p>
        </p:txBody>
      </p:sp>
    </p:spTree>
    <p:extLst>
      <p:ext uri="{BB962C8B-B14F-4D97-AF65-F5344CB8AC3E}">
        <p14:creationId xmlns:p14="http://schemas.microsoft.com/office/powerpoint/2010/main" xmlns="" val="857706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29 – Ruajtja e përshpejtuar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7867" y="921588"/>
            <a:ext cx="4742502" cy="6124754"/>
          </a:xfrm>
          <a:prstGeom prst="rect">
            <a:avLst/>
          </a:prstGeom>
        </p:spPr>
        <p:txBody>
          <a:bodyPr wrap="square">
            <a:spAutoFit/>
          </a:bodyPr>
          <a:lstStyle/>
          <a:p>
            <a:pPr algn="just">
              <a:buNone/>
            </a:pPr>
            <a:r>
              <a:rPr lang="sq-AL" sz="1400"/>
              <a:t>3 Me marrjen e një kërkese nga një Palë tjetër, Pala që merr kërkesën do të ndërmarrë të gjitha masat e nevojshme për të ruajtur në mënyrë të përshpejtuar të dhënat e përcaktuara në pajtim me ligjin vendas. Për qëllimet e përgjigjes së një kërkese, kriminaliteti i dyfishtë nuk kërkohet si kusht për sigurimin e ruajtjes.</a:t>
            </a:r>
          </a:p>
          <a:p>
            <a:pPr algn="just">
              <a:buNone/>
            </a:pPr>
            <a:endParaRPr lang="en-US" sz="1400" dirty="0"/>
          </a:p>
          <a:p>
            <a:pPr algn="just">
              <a:buNone/>
            </a:pPr>
            <a:r>
              <a:rPr lang="sq-AL" sz="1400"/>
              <a:t>4 </a:t>
            </a:r>
            <a:r>
              <a:rPr lang="sq-AL" sz="1400" b="1">
                <a:solidFill>
                  <a:srgbClr val="FF0000"/>
                </a:solidFill>
              </a:rPr>
              <a:t>Një Palë që kërkon kriminalitet të dyfishtë, si kusht për përgjigjen e një kërkese për ndihmë të ndërsjellë </a:t>
            </a:r>
            <a:r>
              <a:rPr lang="sq-AL" sz="1400"/>
              <a:t>për kërkim ose qasje, ngrirje ose sigurim në ndonjë mënyrë tjetër, ose hapjen e të dhënave, në lidhje me veprat penale të ndryshme nga ato të përcaktuara në pajtim me nenet 2 –11 të kësaj Konvente,</a:t>
            </a:r>
            <a:r>
              <a:rPr lang="sq-AL" sz="1400" b="1">
                <a:solidFill>
                  <a:srgbClr val="FF0000"/>
                </a:solidFill>
              </a:rPr>
              <a:t> mund të rezervojë të drejtën për të refuzuar kërkesën për ruajtjen </a:t>
            </a:r>
            <a:r>
              <a:rPr lang="sq-AL" sz="1400"/>
              <a:t>sipas këtij neni, në rastet kur ajo ka arsye për të besuar se në momentin e njoftimit nuk mund të</a:t>
            </a:r>
            <a:r>
              <a:rPr lang="sq-AL" sz="1400" b="1">
                <a:solidFill>
                  <a:srgbClr val="FF0000"/>
                </a:solidFill>
              </a:rPr>
              <a:t> përmbushet kushti i kriminalitetit të dyfishtë</a:t>
            </a:r>
            <a:r>
              <a:rPr lang="sq-AL" sz="1400"/>
              <a:t>.</a:t>
            </a:r>
          </a:p>
          <a:p>
            <a:pPr algn="just">
              <a:buNone/>
            </a:pPr>
            <a:endParaRPr lang="en-US" sz="1400" dirty="0"/>
          </a:p>
          <a:p>
            <a:pPr algn="just">
              <a:buNone/>
            </a:pPr>
            <a:r>
              <a:rPr lang="sq-AL" sz="1400"/>
              <a:t>5 Përveç kësaj, një kërkesë për ruajtje mund të refuzohet vetëm kur:</a:t>
            </a:r>
          </a:p>
          <a:p>
            <a:pPr algn="just">
              <a:buNone/>
            </a:pPr>
            <a:r>
              <a:rPr lang="sq-AL" sz="1400"/>
              <a:t>a kërkesa ka të bëjë me një vepër penale të cilën Pala që merr kërkesën e konsideron vepër penale politike ose vepër të lidhur me një vepër politike; ose</a:t>
            </a:r>
          </a:p>
          <a:p>
            <a:pPr algn="just">
              <a:buNone/>
            </a:pPr>
            <a:r>
              <a:rPr lang="sq-AL" sz="1400"/>
              <a:t>b Pala që merr kërkesën gjykon se përmbushja e kërkesës ka të ngjarë të cenojë sovranitetin, sigurinë, rendin publik ose interesa të tjera thelbësore.</a:t>
            </a:r>
          </a:p>
          <a:p>
            <a:pPr algn="just">
              <a:buNone/>
            </a:pPr>
            <a:endParaRPr lang="en-US" sz="14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907525" y="1023048"/>
            <a:ext cx="4138821" cy="4785926"/>
          </a:xfrm>
          <a:prstGeom prst="rect">
            <a:avLst/>
          </a:prstGeom>
        </p:spPr>
        <p:txBody>
          <a:bodyPr wrap="square">
            <a:spAutoFit/>
          </a:bodyPr>
          <a:lstStyle/>
          <a:p>
            <a:pPr marL="342900" indent="-342900" algn="just">
              <a:buFont typeface="Wingdings" panose="05000000000000000000" pitchFamily="2" charset="2"/>
              <a:buChar char="Ø"/>
              <a:defRPr/>
            </a:pPr>
            <a:r>
              <a:rPr lang="sq-AL" sz="2000">
                <a:ea typeface="+mn-ea"/>
                <a:cs typeface="Arial" panose="020B0604020202020204" pitchFamily="34" charset="0"/>
              </a:rPr>
              <a:t>Përjashtim i kufizuar që lejon refuzimin e kërkesës për ruajtje për shkak të mungesës së kriminalitetit të dyfishtë </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sq-AL" sz="2000">
                <a:ea typeface="+mn-ea"/>
                <a:cs typeface="Arial" panose="020B0604020202020204" pitchFamily="34" charset="0"/>
              </a:rPr>
              <a:t>Kjo mund të bëhet vetëm:</a:t>
            </a:r>
          </a:p>
          <a:p>
            <a:pPr marL="800100" lvl="1" indent="-342900" algn="just">
              <a:buFont typeface="Wingdings" panose="05000000000000000000" pitchFamily="2" charset="2"/>
              <a:buChar char="Ø"/>
              <a:defRPr/>
            </a:pPr>
            <a:r>
              <a:rPr lang="sq-AL" sz="1850">
                <a:ea typeface="+mn-ea"/>
                <a:cs typeface="Arial" panose="020B0604020202020204" pitchFamily="34" charset="0"/>
              </a:rPr>
              <a:t>në lidhje me vepra të tjera përveç veprave të Konventës së Budapestit</a:t>
            </a:r>
          </a:p>
          <a:p>
            <a:pPr marL="800100" lvl="1" indent="-342900" algn="just">
              <a:buFont typeface="Wingdings" panose="05000000000000000000" pitchFamily="2" charset="2"/>
              <a:buChar char="Ø"/>
              <a:defRPr/>
            </a:pPr>
            <a:r>
              <a:rPr lang="sq-AL" sz="1850">
                <a:ea typeface="+mn-ea"/>
                <a:cs typeface="Arial" panose="020B0604020202020204" pitchFamily="34" charset="0"/>
              </a:rPr>
              <a:t>nëse pala që merr kërkesën kërkon kriminalitet të dyfishtë si kusht për kërkesën e NJN-së për zbulimin </a:t>
            </a:r>
          </a:p>
          <a:p>
            <a:pPr marL="800100" lvl="1" indent="-342900" algn="just">
              <a:buFont typeface="Wingdings" panose="05000000000000000000" pitchFamily="2" charset="2"/>
              <a:buChar char="Ø"/>
              <a:defRPr/>
            </a:pPr>
            <a:r>
              <a:rPr lang="sq-AL" sz="1850">
                <a:ea typeface="+mn-ea"/>
                <a:cs typeface="Arial" panose="020B0604020202020204" pitchFamily="34" charset="0"/>
              </a:rPr>
              <a:t>nëse pala që merr kërkesën ka arsye të besojë se kriminaliteti i dyfishtë nuk do të përmbushet në kohën e zbulimit </a:t>
            </a:r>
          </a:p>
        </p:txBody>
      </p:sp>
    </p:spTree>
    <p:extLst>
      <p:ext uri="{BB962C8B-B14F-4D97-AF65-F5344CB8AC3E}">
        <p14:creationId xmlns:p14="http://schemas.microsoft.com/office/powerpoint/2010/main" xmlns="" val="35279442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29 – Ruajtja e përshpejtuar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7867" y="921588"/>
            <a:ext cx="4742502" cy="6124754"/>
          </a:xfrm>
          <a:prstGeom prst="rect">
            <a:avLst/>
          </a:prstGeom>
        </p:spPr>
        <p:txBody>
          <a:bodyPr wrap="square">
            <a:spAutoFit/>
          </a:bodyPr>
          <a:lstStyle/>
          <a:p>
            <a:pPr algn="just">
              <a:buNone/>
            </a:pPr>
            <a:r>
              <a:rPr lang="sq-AL" sz="1400" dirty="0"/>
              <a:t>3 Me marrjen e një kërkese nga një Palë tjetër, Pala që merr kërkesën do të ndërmarrë të gjitha masat e nevojshme për të ruajtur në mënyrë të përshpejtuar të dhënat e përcaktuara në pajtim me ligjin vendas. Për qëllimet e përgjigjes së një kërkese, kriminaliteti i dyfishtë nuk kërkohet si kusht për sigurimin e ruajtjes.</a:t>
            </a:r>
          </a:p>
          <a:p>
            <a:pPr algn="just">
              <a:buNone/>
            </a:pPr>
            <a:endParaRPr lang="en-US" sz="900" dirty="0"/>
          </a:p>
          <a:p>
            <a:pPr algn="just">
              <a:buNone/>
            </a:pPr>
            <a:r>
              <a:rPr lang="sq-AL" sz="1400" dirty="0"/>
              <a:t>4 Një Palë që kërkon kriminalitet të dyfishtë, si kusht për përgjigjen e një kërkese për ndihmë të ndërsjellë për kërkim ose qasje, ngrirje ose sigurim në ndonjë mënyrë tjetër, ose hapjen e të dhënave, në lidhje me veprat penale të ndryshme nga ato të përcaktuara në pajtim me nenet 2 –11 të kësaj Konvente, mund të rezervojë të drejtën për të refuzuar kërkesën për ruajtjen sipas këtij neni, në rastet kur ajo ka arsye për të besuar se në momentin e njoftimit nuk mund të përmbushet kushti i kriminalitetit të dyfishtë.</a:t>
            </a:r>
          </a:p>
          <a:p>
            <a:pPr algn="just">
              <a:buNone/>
            </a:pPr>
            <a:endParaRPr lang="en-US" sz="800" dirty="0"/>
          </a:p>
          <a:p>
            <a:pPr algn="just">
              <a:buNone/>
            </a:pPr>
            <a:r>
              <a:rPr lang="sq-AL" sz="1400" dirty="0"/>
              <a:t>5 Përveç kësaj, një kërkesë për ruajtje mund të </a:t>
            </a:r>
            <a:r>
              <a:rPr lang="sq-AL" sz="1400" b="1" dirty="0">
                <a:solidFill>
                  <a:srgbClr val="FF0000"/>
                </a:solidFill>
              </a:rPr>
              <a:t>refuzohet </a:t>
            </a:r>
            <a:r>
              <a:rPr lang="sq-AL" sz="1400" dirty="0"/>
              <a:t>nëse:</a:t>
            </a:r>
          </a:p>
          <a:p>
            <a:pPr algn="just">
              <a:buNone/>
            </a:pPr>
            <a:r>
              <a:rPr lang="sq-AL" sz="1400" dirty="0"/>
              <a:t>a kërkesa ka të bëjë me një vepër penale të cilën Pala që merr kërkesën e konsideron </a:t>
            </a:r>
            <a:r>
              <a:rPr lang="sq-AL" sz="1400" b="1" dirty="0">
                <a:solidFill>
                  <a:srgbClr val="FF0000"/>
                </a:solidFill>
              </a:rPr>
              <a:t>vepër penale politike</a:t>
            </a:r>
            <a:r>
              <a:rPr lang="sq-AL" sz="1400" dirty="0"/>
              <a:t> ose vepër të lidhur me një vepër politike; ose</a:t>
            </a:r>
          </a:p>
          <a:p>
            <a:pPr algn="just">
              <a:buNone/>
            </a:pPr>
            <a:r>
              <a:rPr lang="sq-AL" sz="1400" dirty="0"/>
              <a:t>b Pala që merr kërkesën gjykon se përmbushja e kërkesës ka të ngjarë të </a:t>
            </a:r>
            <a:r>
              <a:rPr lang="sq-AL" sz="1400" b="1" dirty="0">
                <a:solidFill>
                  <a:srgbClr val="FF0000"/>
                </a:solidFill>
              </a:rPr>
              <a:t>paragjykojë sovranitetin, sigurinë, rendin publik ose interesa të tjera thelbësore të saj</a:t>
            </a:r>
            <a:r>
              <a:rPr lang="sq-AL" sz="1400" dirty="0"/>
              <a:t>.</a:t>
            </a:r>
          </a:p>
          <a:p>
            <a:pPr algn="just">
              <a:buNone/>
            </a:pPr>
            <a:endParaRPr lang="en-US" sz="14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907525" y="1023048"/>
            <a:ext cx="4138821" cy="5686172"/>
          </a:xfrm>
          <a:prstGeom prst="rect">
            <a:avLst/>
          </a:prstGeom>
        </p:spPr>
        <p:txBody>
          <a:bodyPr wrap="square">
            <a:spAutoFit/>
          </a:bodyPr>
          <a:lstStyle/>
          <a:p>
            <a:pPr marL="342900" indent="-342900" algn="just">
              <a:buFont typeface="Wingdings" panose="05000000000000000000" pitchFamily="2" charset="2"/>
              <a:buChar char="Ø"/>
              <a:defRPr/>
            </a:pPr>
            <a:r>
              <a:rPr lang="sq-AL" sz="1900" dirty="0">
                <a:ea typeface="+mn-ea"/>
                <a:cs typeface="Arial" panose="020B0604020202020204" pitchFamily="34" charset="0"/>
              </a:rPr>
              <a:t>Arsye të kufizuara të refuzimit të kërkesës për ruajtje</a:t>
            </a:r>
          </a:p>
          <a:p>
            <a:pPr marL="342900" indent="-342900" algn="just">
              <a:buFont typeface="Wingdings" panose="05000000000000000000" pitchFamily="2" charset="2"/>
              <a:buChar char="Ø"/>
              <a:defRPr/>
            </a:pPr>
            <a:endParaRPr lang="en-GB" sz="1000" dirty="0">
              <a:ea typeface="+mn-ea"/>
              <a:cs typeface="Arial" panose="020B0604020202020204" pitchFamily="34" charset="0"/>
            </a:endParaRPr>
          </a:p>
          <a:p>
            <a:pPr marL="342900" indent="-342900" algn="just">
              <a:buFont typeface="Wingdings" panose="05000000000000000000" pitchFamily="2" charset="2"/>
              <a:buChar char="Ø"/>
              <a:defRPr/>
            </a:pPr>
            <a:r>
              <a:rPr lang="sq-AL" sz="1900" dirty="0">
                <a:ea typeface="+mn-ea"/>
                <a:cs typeface="Arial" panose="020B0604020202020204" pitchFamily="34" charset="0"/>
              </a:rPr>
              <a:t>Pala mund të refuzojë vetëm nëse:</a:t>
            </a:r>
          </a:p>
          <a:p>
            <a:pPr marL="800100" lvl="1" indent="-342900" algn="just">
              <a:buFont typeface="Wingdings" panose="05000000000000000000" pitchFamily="2" charset="2"/>
              <a:buChar char="Ø"/>
              <a:defRPr/>
            </a:pPr>
            <a:r>
              <a:rPr lang="sq-AL" sz="1900" dirty="0">
                <a:ea typeface="+mn-ea"/>
                <a:cs typeface="Arial" panose="020B0604020202020204" pitchFamily="34" charset="0"/>
              </a:rPr>
              <a:t>ajo beson ekzekutimi i kërkesës ka të ngjarë të paragjykojë sovranitetin e saj, sigurinë, rendin publik ose interesa të tjerë thelbësorë</a:t>
            </a:r>
          </a:p>
          <a:p>
            <a:pPr marL="800100" lvl="1" indent="-342900" algn="just">
              <a:buFont typeface="Wingdings" panose="05000000000000000000" pitchFamily="2" charset="2"/>
              <a:buChar char="Ø"/>
              <a:defRPr/>
            </a:pPr>
            <a:r>
              <a:rPr lang="sq-AL" sz="1900" dirty="0">
                <a:ea typeface="+mn-ea"/>
                <a:cs typeface="Arial" panose="020B0604020202020204" pitchFamily="34" charset="0"/>
              </a:rPr>
              <a:t>vepra konsiderohet si vepër politike ose një vepër penale e lidhur me një vepër politike</a:t>
            </a:r>
          </a:p>
          <a:p>
            <a:pPr marL="800100" lvl="1" indent="-342900" algn="just">
              <a:buFont typeface="Wingdings" panose="05000000000000000000" pitchFamily="2" charset="2"/>
              <a:buChar char="Ø"/>
              <a:defRPr/>
            </a:pPr>
            <a:endParaRPr lang="en-GB" sz="1050" dirty="0">
              <a:ea typeface="+mn-ea"/>
              <a:cs typeface="Arial" panose="020B0604020202020204" pitchFamily="34" charset="0"/>
            </a:endParaRPr>
          </a:p>
          <a:p>
            <a:pPr marL="342900" indent="-342900" algn="just">
              <a:buFont typeface="Wingdings" panose="05000000000000000000" pitchFamily="2" charset="2"/>
              <a:buChar char="Ø"/>
              <a:defRPr/>
            </a:pPr>
            <a:r>
              <a:rPr lang="sq-AL" sz="1900" dirty="0">
                <a:ea typeface="+mn-ea"/>
                <a:cs typeface="Arial" panose="020B0604020202020204" pitchFamily="34" charset="0"/>
              </a:rPr>
              <a:t>Meqenëse ruajtja është thelbësore për hetimin dhe ndjekjen penale të krimeve që përfshijnë prova elektronike, nuk ka asnjë arsye tjetër për refuzim </a:t>
            </a:r>
          </a:p>
        </p:txBody>
      </p:sp>
    </p:spTree>
    <p:extLst>
      <p:ext uri="{BB962C8B-B14F-4D97-AF65-F5344CB8AC3E}">
        <p14:creationId xmlns:p14="http://schemas.microsoft.com/office/powerpoint/2010/main" xmlns="" val="921864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29 – Ruajtja e përshpejtuar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7867" y="921588"/>
            <a:ext cx="4742502" cy="5878532"/>
          </a:xfrm>
          <a:prstGeom prst="rect">
            <a:avLst/>
          </a:prstGeom>
        </p:spPr>
        <p:txBody>
          <a:bodyPr wrap="square">
            <a:spAutoFit/>
          </a:bodyPr>
          <a:lstStyle/>
          <a:p>
            <a:pPr marL="285750" indent="-285750" algn="just">
              <a:buFont typeface="Wingdings" panose="05000000000000000000" pitchFamily="2" charset="2"/>
              <a:buChar char="Ø"/>
            </a:pPr>
            <a:r>
              <a:rPr lang="sq-AL" dirty="0"/>
              <a:t>6 Kur Pala pritëse mendon se ruajtja </a:t>
            </a:r>
            <a:r>
              <a:rPr lang="sq-AL" b="1" dirty="0">
                <a:solidFill>
                  <a:srgbClr val="FF0000"/>
                </a:solidFill>
              </a:rPr>
              <a:t>nuk ka për të siguruar marrjen e mëvonshme </a:t>
            </a:r>
            <a:r>
              <a:rPr lang="sq-AL" dirty="0"/>
              <a:t>të të dhënave ose</a:t>
            </a:r>
            <a:r>
              <a:rPr lang="sq-AL" b="1" dirty="0">
                <a:solidFill>
                  <a:srgbClr val="FF0000"/>
                </a:solidFill>
              </a:rPr>
              <a:t> kërcënon </a:t>
            </a:r>
            <a:r>
              <a:rPr lang="sq-AL" b="1" dirty="0" err="1">
                <a:solidFill>
                  <a:srgbClr val="FF0000"/>
                </a:solidFill>
              </a:rPr>
              <a:t>konfidencialitetin</a:t>
            </a:r>
            <a:r>
              <a:rPr lang="sq-AL" b="1" dirty="0">
                <a:solidFill>
                  <a:srgbClr val="FF0000"/>
                </a:solidFill>
              </a:rPr>
              <a:t> ose paragjykon në ndonjë mënyrë tjetër hetimin e Palës kërkuese, </a:t>
            </a:r>
            <a:r>
              <a:rPr lang="sq-AL" dirty="0"/>
              <a:t>ajo e </a:t>
            </a:r>
            <a:r>
              <a:rPr lang="sq-AL" b="1" dirty="0">
                <a:solidFill>
                  <a:srgbClr val="FF0000"/>
                </a:solidFill>
              </a:rPr>
              <a:t>njofton këtë menjëherë</a:t>
            </a:r>
            <a:r>
              <a:rPr lang="sq-AL" dirty="0"/>
              <a:t>, e cila pastaj vendos nëse. megjithëkëtë, kërkesa duhet të përmbushet. </a:t>
            </a:r>
          </a:p>
          <a:p>
            <a:pPr marL="285750" indent="-285750" algn="just">
              <a:buFont typeface="Wingdings" panose="05000000000000000000" pitchFamily="2" charset="2"/>
              <a:buChar char="Ø"/>
            </a:pPr>
            <a:endParaRPr lang="en-US" sz="1000" dirty="0"/>
          </a:p>
          <a:p>
            <a:pPr marL="285750" indent="-285750" algn="just">
              <a:buFont typeface="Wingdings" panose="05000000000000000000" pitchFamily="2" charset="2"/>
              <a:buChar char="Ø"/>
            </a:pPr>
            <a:r>
              <a:rPr lang="sq-AL" dirty="0"/>
              <a:t>7 Çdo ruajtje e bërë në pajtim me kërkesën e përmendur në paragrafin 1 është për një periudhë jo më të shkurtër se 60 ditë në mënyrë që t’i jepet mundësi palës kërkuese për të bërë një kërkesë për kontrollin, qasjen, ngrirjen, ose sigurimin në ndonjë mënyrë tjetër, ose zbulimin e të dhënave. Pas marrjes së një kërkese të tillë, të dhënat vazhdojnë të ruhen në pritje të një vendimi për këtë kërkesë.</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07525" y="1023048"/>
            <a:ext cx="4138821" cy="4708981"/>
          </a:xfrm>
          <a:prstGeom prst="rect">
            <a:avLst/>
          </a:prstGeom>
        </p:spPr>
        <p:txBody>
          <a:bodyPr wrap="square">
            <a:spAutoFit/>
          </a:bodyPr>
          <a:lstStyle/>
          <a:p>
            <a:pPr marL="342900" indent="-342900" algn="just">
              <a:buFont typeface="Wingdings" panose="05000000000000000000" pitchFamily="2" charset="2"/>
              <a:buChar char="Ø"/>
              <a:defRPr/>
            </a:pPr>
            <a:r>
              <a:rPr lang="sq-AL" sz="2000">
                <a:ea typeface="+mn-ea"/>
                <a:cs typeface="Arial" panose="020B0604020202020204" pitchFamily="34" charset="0"/>
              </a:rPr>
              <a:t>Nëse pala që merr kërkesën ndjehet se ruajtësi i të dhënave mund të ndërmarrë veprime që mund të ndikojnë në konfidencialitetin ose përndryshe paragjykojnë kërkesën e hetimit të palës, ajo duhet të informojë palën kërkuese që më pas mund të vendosë nëse kërkesa duhet të ekzekutohet</a:t>
            </a:r>
          </a:p>
          <a:p>
            <a:pPr marL="342900" indent="-342900" algn="just">
              <a:buFont typeface="Wingdings" panose="05000000000000000000" pitchFamily="2" charset="2"/>
              <a:buChar char="Ø"/>
              <a:defRPr/>
            </a:pPr>
            <a:endParaRPr lang="en-US" sz="2000" dirty="0">
              <a:ea typeface="+mn-ea"/>
              <a:cs typeface="Arial" panose="020B0604020202020204" pitchFamily="34" charset="0"/>
            </a:endParaRPr>
          </a:p>
          <a:p>
            <a:pPr marL="342900" indent="-342900" algn="just">
              <a:buFont typeface="Wingdings" panose="05000000000000000000" pitchFamily="2" charset="2"/>
              <a:buChar char="Ø"/>
              <a:defRPr/>
            </a:pPr>
            <a:r>
              <a:rPr lang="sq-AL" sz="2000">
                <a:ea typeface="+mn-ea"/>
                <a:cs typeface="Arial" panose="020B0604020202020204" pitchFamily="34" charset="0"/>
              </a:rPr>
              <a:t>Për shembull - të dhënat që kërkohen të ruhen nga ofruesit e shërbimeve të kontrolluara nga grupi kriminal</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p:txBody>
      </p:sp>
    </p:spTree>
    <p:extLst>
      <p:ext uri="{BB962C8B-B14F-4D97-AF65-F5344CB8AC3E}">
        <p14:creationId xmlns:p14="http://schemas.microsoft.com/office/powerpoint/2010/main" xmlns="" val="28559744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29 – Ruajtja e përshpejtuar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7867" y="921588"/>
            <a:ext cx="4742502" cy="5632311"/>
          </a:xfrm>
          <a:prstGeom prst="rect">
            <a:avLst/>
          </a:prstGeom>
        </p:spPr>
        <p:txBody>
          <a:bodyPr wrap="square">
            <a:spAutoFit/>
          </a:bodyPr>
          <a:lstStyle/>
          <a:p>
            <a:pPr marL="285750" indent="-285750" algn="just">
              <a:buFont typeface="Wingdings" panose="05000000000000000000" pitchFamily="2" charset="2"/>
              <a:buChar char="Ø"/>
            </a:pPr>
            <a:r>
              <a:rPr lang="sq-AL"/>
              <a:t>6 Kur Pala pritëse mendon se ruajtja nuk ka për të siguruar marrjen e mëvonshme të të dhënave ose kërcënon konfidencialitetin ose paragjykon në ndonjë mënyrë tjetër hetimin e Palës kërkuese, ajo e njofton këtë menjëherë, e cila pastaj vendos nëse. megjithëkëtë, kërkesa duhet të përmbushet. </a:t>
            </a:r>
          </a:p>
          <a:p>
            <a:pPr marL="285750" indent="-285750" algn="just">
              <a:buFont typeface="Wingdings" panose="05000000000000000000" pitchFamily="2" charset="2"/>
              <a:buChar char="Ø"/>
            </a:pPr>
            <a:endParaRPr lang="en-US" dirty="0"/>
          </a:p>
          <a:p>
            <a:pPr marL="285750" indent="-285750" algn="just">
              <a:buFont typeface="Wingdings" panose="05000000000000000000" pitchFamily="2" charset="2"/>
              <a:buChar char="Ø"/>
            </a:pPr>
            <a:r>
              <a:rPr lang="sq-AL"/>
              <a:t>7 Çdo ruajtje e bërë në pajtim me kërkesën e përmendur në paragrafin 1 është për një </a:t>
            </a:r>
            <a:r>
              <a:rPr lang="sq-AL" b="1">
                <a:solidFill>
                  <a:srgbClr val="FF0000"/>
                </a:solidFill>
              </a:rPr>
              <a:t>periudhë jo më të shkurtër se 60 ditë</a:t>
            </a:r>
            <a:r>
              <a:rPr lang="sq-AL"/>
              <a:t> në mënyrë që t’i jepet mundësi palës kërkuese për të bërë një kërkesë për kontrollin, qasjen, ngrirjen, ose sigurimin në ndonjë mënyrë tjetër, ose zbulimin e të dhënave. Pas marrjes së një kërkese të tillë,</a:t>
            </a:r>
            <a:r>
              <a:rPr lang="sq-AL" b="1">
                <a:solidFill>
                  <a:srgbClr val="FF0000"/>
                </a:solidFill>
              </a:rPr>
              <a:t> të dhënat vazhdojnë të ruhen në pritje të një vendimi për këtë kërkesë</a:t>
            </a:r>
            <a:r>
              <a:rPr lang="sq-AL"/>
              <a: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07525" y="1023048"/>
            <a:ext cx="4138821" cy="4093428"/>
          </a:xfrm>
          <a:prstGeom prst="rect">
            <a:avLst/>
          </a:prstGeom>
        </p:spPr>
        <p:txBody>
          <a:bodyPr wrap="square">
            <a:spAutoFit/>
          </a:bodyPr>
          <a:lstStyle/>
          <a:p>
            <a:pPr marL="342900" indent="-342900" algn="just">
              <a:buFont typeface="Wingdings" panose="05000000000000000000" pitchFamily="2" charset="2"/>
              <a:buChar char="Ø"/>
              <a:defRPr/>
            </a:pPr>
            <a:r>
              <a:rPr lang="sq-AL" sz="2000">
                <a:ea typeface="+mn-ea"/>
                <a:cs typeface="Arial" panose="020B0604020202020204" pitchFamily="34" charset="0"/>
              </a:rPr>
              <a:t>Qëllimi i ruajtjes së shpejtë është t'i jepet kohë palës kërkuese për të bërë kërkesë për sekuestrim/zbulim </a:t>
            </a:r>
          </a:p>
          <a:p>
            <a:pPr marL="342900" indent="-342900" algn="just">
              <a:buFont typeface="Wingdings" panose="05000000000000000000" pitchFamily="2" charset="2"/>
              <a:buChar char="Ø"/>
              <a:defRPr/>
            </a:pPr>
            <a:endParaRPr lang="en-US" sz="2000" dirty="0">
              <a:ea typeface="+mn-ea"/>
              <a:cs typeface="Arial" panose="020B0604020202020204" pitchFamily="34" charset="0"/>
            </a:endParaRPr>
          </a:p>
          <a:p>
            <a:pPr marL="342900" indent="-342900" algn="just">
              <a:buFont typeface="Wingdings" panose="05000000000000000000" pitchFamily="2" charset="2"/>
              <a:buChar char="Ø"/>
              <a:defRPr/>
            </a:pPr>
            <a:r>
              <a:rPr lang="sq-AL" sz="2000">
                <a:ea typeface="+mn-ea"/>
                <a:cs typeface="Arial" panose="020B0604020202020204" pitchFamily="34" charset="0"/>
              </a:rPr>
              <a:t>Periudha minimale e ruajtjes: 60 ditë </a:t>
            </a:r>
          </a:p>
          <a:p>
            <a:pPr marL="342900" indent="-342900" algn="just">
              <a:buFont typeface="Wingdings" panose="05000000000000000000" pitchFamily="2" charset="2"/>
              <a:buChar char="Ø"/>
              <a:defRPr/>
            </a:pPr>
            <a:endParaRPr lang="en-US" sz="2000" dirty="0">
              <a:ea typeface="+mn-ea"/>
              <a:cs typeface="Arial" panose="020B0604020202020204" pitchFamily="34" charset="0"/>
            </a:endParaRPr>
          </a:p>
          <a:p>
            <a:pPr marL="342900" indent="-342900" algn="just">
              <a:buFont typeface="Wingdings" panose="05000000000000000000" pitchFamily="2" charset="2"/>
              <a:buChar char="Ø"/>
              <a:defRPr/>
            </a:pPr>
            <a:r>
              <a:rPr lang="sq-AL" sz="2000">
                <a:ea typeface="+mn-ea"/>
                <a:cs typeface="Arial" panose="020B0604020202020204" pitchFamily="34" charset="0"/>
              </a:rPr>
              <a:t>Sapo të bëhet kërkesa për sekuestrim/zbulim, të dhënat do të vazhdojnë të ruhen derisa të merret vendimi për atë kërkesë </a:t>
            </a:r>
          </a:p>
        </p:txBody>
      </p:sp>
    </p:spTree>
    <p:extLst>
      <p:ext uri="{BB962C8B-B14F-4D97-AF65-F5344CB8AC3E}">
        <p14:creationId xmlns:p14="http://schemas.microsoft.com/office/powerpoint/2010/main" xmlns="" val="29560017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30 - Zbulimi i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26375" y="1231374"/>
            <a:ext cx="4449615" cy="4154984"/>
          </a:xfrm>
          <a:prstGeom prst="rect">
            <a:avLst/>
          </a:prstGeom>
        </p:spPr>
        <p:txBody>
          <a:bodyPr wrap="square">
            <a:spAutoFit/>
          </a:bodyPr>
          <a:lstStyle/>
          <a:p>
            <a:pPr marL="342900"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Zbulimi i sasisë së mjaftueshme të të dhënave të trafikut sigurohet për të identifikuar ofruesin e shërbimit dhe rrugën e një komunikimi</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Zbulimi mund të mbahet nëse: </a:t>
            </a:r>
          </a:p>
          <a:p>
            <a:pPr marL="800100" lvl="1"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Kërkesa është në lidhje me veprat politike </a:t>
            </a:r>
          </a:p>
          <a:p>
            <a:pPr marL="800100" lvl="1"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Ekzekutimi i kërkesës ka të ngjarë të paragjykojë sovranitetin e saj, sigurinë, rendin publik ose interesa të tjerë thelbësorë</a:t>
            </a:r>
          </a:p>
        </p:txBody>
      </p:sp>
      <p:pic>
        <p:nvPicPr>
          <p:cNvPr id="5" name="Picture 2" descr="http://research.dyn.com/wp-content/uploads/2013/11/jim_blog_nov_2013_path1_wired-01.jpg">
            <a:extLst>
              <a:ext uri="{FF2B5EF4-FFF2-40B4-BE49-F238E27FC236}">
                <a16:creationId xmlns:a16="http://schemas.microsoft.com/office/drawing/2014/main" xmlns="" id="{77FA6447-7365-490A-A606-08E19680758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4039" y="1179839"/>
            <a:ext cx="4261282" cy="2066577"/>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descr="Image result for international &quot;traffic data&quot;">
            <a:extLst>
              <a:ext uri="{FF2B5EF4-FFF2-40B4-BE49-F238E27FC236}">
                <a16:creationId xmlns:a16="http://schemas.microsoft.com/office/drawing/2014/main" xmlns="" id="{72BB1A86-B64D-448C-B19A-F08E149DAD97}"/>
              </a:ext>
            </a:extLst>
          </p:cNvPr>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10002" b="30692"/>
          <a:stretch/>
        </p:blipFill>
        <p:spPr bwMode="auto">
          <a:xfrm>
            <a:off x="4738296" y="3546718"/>
            <a:ext cx="4210650" cy="268938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78476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23 – Parime të përgjithshme lidhur me bashkëpunimin ndërkombëtar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90721"/>
            <a:ext cx="4476172" cy="4770537"/>
          </a:xfrm>
          <a:prstGeom prst="rect">
            <a:avLst/>
          </a:prstGeom>
        </p:spPr>
        <p:txBody>
          <a:bodyPr wrap="square">
            <a:spAutoFit/>
          </a:bodyPr>
          <a:lstStyle/>
          <a:p>
            <a:pPr marL="342900" indent="-342900" algn="just">
              <a:buFont typeface="Wingdings" pitchFamily="2" charset="2"/>
              <a:buChar char="Ø"/>
            </a:pPr>
            <a:r>
              <a:rPr lang="sq-AL" sz="1900"/>
              <a:t>Palët bashkëpunojnë me njëra-tjetrën në pajtim me dispozitat e këtij kapitulli dhe duke zbatuar</a:t>
            </a:r>
            <a:r>
              <a:rPr lang="sq-AL" sz="1900" b="1">
                <a:solidFill>
                  <a:srgbClr val="FF0000"/>
                </a:solidFill>
              </a:rPr>
              <a:t> instrumentet përkatëse ndërkombëtare </a:t>
            </a:r>
            <a:r>
              <a:rPr lang="sq-AL" sz="1900"/>
              <a:t>mbi bashkëpunimin ndërkombëtar për çështjet penale,</a:t>
            </a:r>
            <a:r>
              <a:rPr lang="sq-AL" sz="1900" b="1">
                <a:solidFill>
                  <a:srgbClr val="FF0000"/>
                </a:solidFill>
              </a:rPr>
              <a:t> të masave për të cilat është arritur pajtimi mbi bazën e legjislacionit uniform ose të ndërsjellë</a:t>
            </a:r>
            <a:r>
              <a:rPr lang="sq-AL" sz="1900"/>
              <a:t> dhe</a:t>
            </a:r>
            <a:r>
              <a:rPr lang="sq-AL" sz="1900" b="1">
                <a:solidFill>
                  <a:srgbClr val="FF0000"/>
                </a:solidFill>
              </a:rPr>
              <a:t> ligjeve vendase</a:t>
            </a:r>
            <a:r>
              <a:rPr lang="sq-AL" sz="1900"/>
              <a:t>, në masën më të gjerë të mundur për qëllimin e hetimeve ose të gjykimeve në çështjet penale të lidhura me sistemet kompjuterike dhe të të dhënave ose për mbledhjen e provave në format elektronike të një vepre penale.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4154984"/>
          </a:xfrm>
          <a:prstGeom prst="rect">
            <a:avLst/>
          </a:prstGeom>
        </p:spPr>
        <p:txBody>
          <a:bodyPr wrap="square">
            <a:spAutoFit/>
          </a:bodyPr>
          <a:lstStyle/>
          <a:p>
            <a:pPr marL="342900" indent="-342900" algn="just">
              <a:buFont typeface="Wingdings" pitchFamily="2" charset="2"/>
              <a:buChar char="ü"/>
            </a:pPr>
            <a:r>
              <a:rPr lang="sq-AL" sz="2200"/>
              <a:t>Parasheh bashkëpunimin ndërkombëtar përmes;</a:t>
            </a:r>
          </a:p>
          <a:p>
            <a:pPr marL="800100" lvl="1" indent="-342900" algn="just">
              <a:buFont typeface="Wingdings" pitchFamily="2" charset="2"/>
              <a:buChar char="ü"/>
            </a:pPr>
            <a:r>
              <a:rPr lang="sq-AL" sz="2200"/>
              <a:t>Zbatimi i instrumenteve përkatëse ndërkombëtare për bashkëpunim në çështje penale (p.sh. UNCAC, UNTOC, etj.)</a:t>
            </a:r>
          </a:p>
          <a:p>
            <a:pPr marL="800100" lvl="1" indent="-342900" algn="just">
              <a:buFont typeface="Wingdings" pitchFamily="2" charset="2"/>
              <a:buChar char="ü"/>
            </a:pPr>
            <a:r>
              <a:rPr lang="sq-AL" sz="2200"/>
              <a:t>Marrëveshjet në bazë të legjislacionit uniform ose të ndërsjellë (p.sh. marrëveshjet dypalëshe)</a:t>
            </a:r>
          </a:p>
          <a:p>
            <a:pPr marL="800100" lvl="1" indent="-342900" algn="just">
              <a:buFont typeface="Wingdings" pitchFamily="2" charset="2"/>
              <a:buChar char="ü"/>
            </a:pPr>
            <a:r>
              <a:rPr lang="sq-AL" sz="2200"/>
              <a:t>Ligjet e brendshme </a:t>
            </a:r>
          </a:p>
        </p:txBody>
      </p:sp>
    </p:spTree>
    <p:extLst>
      <p:ext uri="{BB962C8B-B14F-4D97-AF65-F5344CB8AC3E}">
        <p14:creationId xmlns:p14="http://schemas.microsoft.com/office/powerpoint/2010/main" xmlns="" val="11890469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30 - Zbulimi i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967055"/>
            <a:ext cx="4742502" cy="5832366"/>
          </a:xfrm>
          <a:prstGeom prst="rect">
            <a:avLst/>
          </a:prstGeom>
        </p:spPr>
        <p:txBody>
          <a:bodyPr wrap="square">
            <a:spAutoFit/>
          </a:bodyPr>
          <a:lstStyle/>
          <a:p>
            <a:pPr algn="just">
              <a:buNone/>
            </a:pPr>
            <a:r>
              <a:rPr lang="sq-AL" sz="1700" dirty="0"/>
              <a:t>1 Kur gjatë </a:t>
            </a:r>
            <a:r>
              <a:rPr lang="sq-AL" sz="1700" b="1" dirty="0">
                <a:solidFill>
                  <a:srgbClr val="FF0000"/>
                </a:solidFill>
              </a:rPr>
              <a:t>përmbushjes së një kërkese të bërë sipas nenit 29 </a:t>
            </a:r>
            <a:r>
              <a:rPr lang="sq-AL" sz="1700" dirty="0"/>
              <a:t>për ruajtjen e të dhënave të trafikut të një komunikate të veçantë,</a:t>
            </a:r>
            <a:r>
              <a:rPr lang="sq-AL" sz="1700" b="1" dirty="0">
                <a:solidFill>
                  <a:srgbClr val="FF0000"/>
                </a:solidFill>
              </a:rPr>
              <a:t> Pala që merr kërkesën zbulon </a:t>
            </a:r>
            <a:r>
              <a:rPr lang="sq-AL" sz="1700" dirty="0"/>
              <a:t>se një</a:t>
            </a:r>
            <a:r>
              <a:rPr lang="sq-AL" sz="1700" b="1" dirty="0">
                <a:solidFill>
                  <a:srgbClr val="FF0000"/>
                </a:solidFill>
              </a:rPr>
              <a:t> ofrues shërbimesh në një Shtet tjetër ka qenë i implikuar </a:t>
            </a:r>
            <a:r>
              <a:rPr lang="sq-AL" sz="1700" dirty="0"/>
              <a:t>në dërgimin e komunikimit, </a:t>
            </a:r>
            <a:r>
              <a:rPr lang="sq-AL" sz="1700" b="1" dirty="0">
                <a:solidFill>
                  <a:srgbClr val="FF0000"/>
                </a:solidFill>
              </a:rPr>
              <a:t>Pala që merr kërkesën njofton menjëherë </a:t>
            </a:r>
            <a:r>
              <a:rPr lang="sq-AL" sz="1700" dirty="0"/>
              <a:t>Palën kërkuese me një masë të mjaftueshme të të dhënash për të identifikuar dhënësin e shërbimeve dhe shtegun nëpërmjet së cilit komunikimi është transmetuar. </a:t>
            </a:r>
          </a:p>
          <a:p>
            <a:pPr algn="just">
              <a:buNone/>
            </a:pPr>
            <a:endParaRPr lang="en-US" sz="900" dirty="0"/>
          </a:p>
          <a:p>
            <a:pPr algn="just">
              <a:buNone/>
            </a:pPr>
            <a:r>
              <a:rPr lang="sq-AL" sz="1700" dirty="0"/>
              <a:t>2 Zbulimi i të dhënave sipas paragrafit 1 mund të mos jepet vetëm kur: </a:t>
            </a:r>
          </a:p>
          <a:p>
            <a:pPr algn="just">
              <a:buNone/>
            </a:pPr>
            <a:r>
              <a:rPr lang="sq-AL" sz="1700" dirty="0"/>
              <a:t>a kërkesa ka të bëjë me një vepër penale të cilën Pala që merr kërkesën e konsideron vepër penale politike ose vepër të lidhur me një vepër politike; ose </a:t>
            </a:r>
          </a:p>
          <a:p>
            <a:pPr algn="just">
              <a:buNone/>
            </a:pPr>
            <a:r>
              <a:rPr lang="sq-AL" sz="1700" dirty="0"/>
              <a:t>b Pala që merr kërkesën gjykon se përmbushja e kërkesës ka të ngjarë të cenojë sovranitetin, sigurinë, rendin publik ose interesa të tjera thelbësore.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19146" y="1197062"/>
            <a:ext cx="4050044" cy="5355312"/>
          </a:xfrm>
          <a:prstGeom prst="rect">
            <a:avLst/>
          </a:prstGeom>
        </p:spPr>
        <p:txBody>
          <a:bodyPr wrap="square">
            <a:spAutoFit/>
          </a:bodyPr>
          <a:lstStyle/>
          <a:p>
            <a:pPr marL="342900" indent="-342900" algn="just">
              <a:buFont typeface="Wingdings" panose="05000000000000000000" pitchFamily="2" charset="2"/>
              <a:buChar char="Ø"/>
              <a:defRPr/>
            </a:pPr>
            <a:r>
              <a:rPr lang="sq-AL" sz="1900">
                <a:ea typeface="+mn-ea"/>
                <a:cs typeface="Arial" panose="020B0604020202020204" pitchFamily="34" charset="0"/>
              </a:rPr>
              <a:t>Zbulimi i të dhënave të trafikut nuk kërkon kërkesë të ndihmës së ndërsjellë</a:t>
            </a:r>
          </a:p>
          <a:p>
            <a:pPr marL="342900" indent="-342900" algn="just">
              <a:buFont typeface="Wingdings" panose="05000000000000000000" pitchFamily="2" charset="2"/>
              <a:buChar char="Ø"/>
              <a:defRPr/>
            </a:pPr>
            <a:endParaRPr lang="en-GB" sz="1900" dirty="0">
              <a:ea typeface="+mn-ea"/>
              <a:cs typeface="Arial" panose="020B0604020202020204" pitchFamily="34" charset="0"/>
            </a:endParaRPr>
          </a:p>
          <a:p>
            <a:pPr marL="342900" indent="-342900" algn="just">
              <a:buFont typeface="Wingdings" panose="05000000000000000000" pitchFamily="2" charset="2"/>
              <a:buChar char="Ø"/>
              <a:defRPr/>
            </a:pPr>
            <a:r>
              <a:rPr lang="sq-AL" sz="1900">
                <a:ea typeface="+mn-ea"/>
                <a:cs typeface="Arial" panose="020B0604020202020204" pitchFamily="34" charset="0"/>
              </a:rPr>
              <a:t>Pala që ekzekuton kërkesën sipas nenit 29 duhet të zbulojë me shpejtësi (pa një kërkesë) të dhënat e trafikut nëse zbulon se ofruesi i shërbimit në një vend tjetër ishte i përfshirë në transmetimin e komunikimit</a:t>
            </a:r>
          </a:p>
          <a:p>
            <a:pPr marL="342900" indent="-342900" algn="just">
              <a:buFont typeface="Wingdings" panose="05000000000000000000" pitchFamily="2" charset="2"/>
              <a:buChar char="Ø"/>
              <a:defRPr/>
            </a:pPr>
            <a:endParaRPr lang="en-GB" sz="1900" dirty="0">
              <a:ea typeface="+mn-ea"/>
              <a:cs typeface="Arial" panose="020B0604020202020204" pitchFamily="34" charset="0"/>
            </a:endParaRPr>
          </a:p>
          <a:p>
            <a:pPr marL="342900" indent="-342900" algn="just">
              <a:buFont typeface="Wingdings" panose="05000000000000000000" pitchFamily="2" charset="2"/>
              <a:buChar char="Ø"/>
              <a:defRPr/>
            </a:pPr>
            <a:r>
              <a:rPr lang="sq-AL" sz="1900">
                <a:ea typeface="+mn-ea"/>
                <a:cs typeface="Arial" panose="020B0604020202020204" pitchFamily="34" charset="0"/>
              </a:rPr>
              <a:t>Kjo i mundëson palës që ka kërkuar ruajtjen sipas nenit 29 të kërkojë me shpejtësi ruajtjen e të dhënave të mbajtura nga ofruesit e shërbimeve në juridiksione të tjera	</a:t>
            </a:r>
          </a:p>
        </p:txBody>
      </p:sp>
    </p:spTree>
    <p:extLst>
      <p:ext uri="{BB962C8B-B14F-4D97-AF65-F5344CB8AC3E}">
        <p14:creationId xmlns:p14="http://schemas.microsoft.com/office/powerpoint/2010/main" xmlns="" val="14034213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30 - Zbulimi i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36262"/>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967055"/>
            <a:ext cx="4742502" cy="5832366"/>
          </a:xfrm>
          <a:prstGeom prst="rect">
            <a:avLst/>
          </a:prstGeom>
        </p:spPr>
        <p:txBody>
          <a:bodyPr wrap="square">
            <a:spAutoFit/>
          </a:bodyPr>
          <a:lstStyle/>
          <a:p>
            <a:pPr algn="just">
              <a:buNone/>
            </a:pPr>
            <a:r>
              <a:rPr lang="sq-AL" sz="1700" dirty="0"/>
              <a:t>1 Kur gjatë përmbushjes së një kërkese të bërë sipas nenit 29 për ruajtjen e të dhënave të trafikut të një komunikate të veçantë, Pala që merr kërkesën zbulon se një ofrues shërbimesh në një Shtet tjetër ka qenë i implikuar në dërgimin e komunikimit, Pala që merr kërkesën njofton menjëherë Palën kërkuese me një masë të </a:t>
            </a:r>
            <a:r>
              <a:rPr lang="sq-AL" sz="1700" b="1" dirty="0">
                <a:solidFill>
                  <a:srgbClr val="FF0000"/>
                </a:solidFill>
              </a:rPr>
              <a:t>mjaftueshme </a:t>
            </a:r>
            <a:r>
              <a:rPr lang="sq-AL" sz="1700" dirty="0"/>
              <a:t>të të</a:t>
            </a:r>
            <a:r>
              <a:rPr lang="sq-AL" sz="1700" b="1" dirty="0">
                <a:solidFill>
                  <a:srgbClr val="FF0000"/>
                </a:solidFill>
              </a:rPr>
              <a:t> dhënave të trafikut për të identifikuar atë dhënës të shërbimeve dhe shtegun </a:t>
            </a:r>
            <a:r>
              <a:rPr lang="sq-AL" sz="1700" dirty="0"/>
              <a:t>nëpërmjet të cilit komunikimi është transmetuar. </a:t>
            </a:r>
          </a:p>
          <a:p>
            <a:pPr algn="just">
              <a:buNone/>
            </a:pPr>
            <a:endParaRPr lang="en-US" sz="1000" dirty="0"/>
          </a:p>
          <a:p>
            <a:pPr algn="just">
              <a:buNone/>
            </a:pPr>
            <a:r>
              <a:rPr lang="sq-AL" sz="1700" dirty="0"/>
              <a:t>2 Zbulimi i të dhënave sipas paragrafit 1 mund të mos jepet vetëm kur: </a:t>
            </a:r>
          </a:p>
          <a:p>
            <a:pPr algn="just">
              <a:buNone/>
            </a:pPr>
            <a:r>
              <a:rPr lang="sq-AL" sz="1700" dirty="0"/>
              <a:t>a kërkesa ka të bëjë me një vepër penale të cilën Pala që merr kërkesën e konsideron vepër penale politike ose vepër të lidhur me një vepër politike; ose </a:t>
            </a:r>
          </a:p>
          <a:p>
            <a:pPr algn="just">
              <a:buNone/>
            </a:pPr>
            <a:r>
              <a:rPr lang="sq-AL" sz="1700" dirty="0"/>
              <a:t>b Pala që merr kërkesën gjykon se përmbushja e kërkesës ka të ngjarë të cenojë sovranitetin, sigurinë, rendin publik ose interesa të tjera thelbësore.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19146" y="1197062"/>
            <a:ext cx="4050044" cy="3477875"/>
          </a:xfrm>
          <a:prstGeom prst="rect">
            <a:avLst/>
          </a:prstGeom>
        </p:spPr>
        <p:txBody>
          <a:bodyPr wrap="square">
            <a:spAutoFit/>
          </a:bodyPr>
          <a:lstStyle/>
          <a:p>
            <a:pPr marL="342900" indent="-342900" algn="just">
              <a:buFont typeface="Wingdings" panose="05000000000000000000" pitchFamily="2" charset="2"/>
              <a:buChar char="Ø"/>
              <a:defRPr/>
            </a:pPr>
            <a:r>
              <a:rPr lang="sq-AL" sz="2000"/>
              <a:t>Zbulimi i të dhënave të trafikut duhet të jetë i mjaftueshëm për të mundësuar identifikimin e:</a:t>
            </a:r>
          </a:p>
          <a:p>
            <a:pPr marL="800100" lvl="1" indent="-342900" algn="just">
              <a:buFont typeface="Wingdings" panose="05000000000000000000" pitchFamily="2" charset="2"/>
              <a:buChar char="Ø"/>
              <a:defRPr/>
            </a:pPr>
            <a:r>
              <a:rPr lang="sq-AL" sz="2000"/>
              <a:t>Ofruesit e shërbimit në juridiksionin tjetër të përfshirë në transmetimin e komunikimit</a:t>
            </a:r>
          </a:p>
          <a:p>
            <a:pPr marL="800100" lvl="1" indent="-342900" algn="just">
              <a:buFont typeface="Wingdings" panose="05000000000000000000" pitchFamily="2" charset="2"/>
              <a:buChar char="Ø"/>
              <a:defRPr/>
            </a:pPr>
            <a:r>
              <a:rPr lang="sq-AL" sz="2000"/>
              <a:t>Rrugën përmes së cilës është transmetuar komunikimi </a:t>
            </a:r>
          </a:p>
          <a:p>
            <a:pPr algn="just">
              <a:defRPr/>
            </a:pPr>
            <a:endParaRPr lang="en-US" sz="2000" dirty="0">
              <a:ea typeface="+mn-ea"/>
              <a:cs typeface="Arial" panose="020B0604020202020204" pitchFamily="34" charset="0"/>
            </a:endParaRPr>
          </a:p>
        </p:txBody>
      </p:sp>
    </p:spTree>
    <p:extLst>
      <p:ext uri="{BB962C8B-B14F-4D97-AF65-F5344CB8AC3E}">
        <p14:creationId xmlns:p14="http://schemas.microsoft.com/office/powerpoint/2010/main" xmlns="" val="15334991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30 - Zbulimi i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967055"/>
            <a:ext cx="4902300" cy="5832366"/>
          </a:xfrm>
          <a:prstGeom prst="rect">
            <a:avLst/>
          </a:prstGeom>
        </p:spPr>
        <p:txBody>
          <a:bodyPr wrap="square">
            <a:spAutoFit/>
          </a:bodyPr>
          <a:lstStyle/>
          <a:p>
            <a:pPr algn="just">
              <a:buNone/>
            </a:pPr>
            <a:r>
              <a:rPr lang="sq-AL" sz="1700" dirty="0"/>
              <a:t>1 Kur gjatë përmbushjes së një kërkese të bërë sipas nenit 29 për ruajtjen e të dhënave të trafikut të një komunikate të veçantë, Pala që merr kërkesën zbulon se një ofrues shërbimesh në një Shtet tjetër ka qenë i implikuar në dërgimin e komunikimit, Pala që merr kërkesën njofton menjëherë Palën kërkuese me një masë të mjaftueshme të të dhënave të trafikut për të identifikuar atë dhënës të shërbimeve dhe shtegun nëpërmjet së cilit komunikimi është transmetuar. </a:t>
            </a:r>
          </a:p>
          <a:p>
            <a:pPr algn="just">
              <a:buNone/>
            </a:pPr>
            <a:endParaRPr lang="en-US" sz="700" dirty="0"/>
          </a:p>
          <a:p>
            <a:pPr algn="just">
              <a:buNone/>
            </a:pPr>
            <a:r>
              <a:rPr lang="sq-AL" sz="1700" dirty="0"/>
              <a:t>2 Zbulimi i të dhënave sipas paragrafit 1 mund të </a:t>
            </a:r>
            <a:r>
              <a:rPr lang="sq-AL" sz="1700" b="1" dirty="0">
                <a:solidFill>
                  <a:srgbClr val="FF0000"/>
                </a:solidFill>
              </a:rPr>
              <a:t>mos jepet</a:t>
            </a:r>
            <a:r>
              <a:rPr lang="sq-AL" sz="1700" dirty="0"/>
              <a:t> vetëm kur: </a:t>
            </a:r>
          </a:p>
          <a:p>
            <a:pPr algn="just">
              <a:buNone/>
            </a:pPr>
            <a:r>
              <a:rPr lang="sq-AL" sz="1700" dirty="0"/>
              <a:t>a kërkesa ka të bëjë me një vepër penale të cilën Pala që merr kërkesën e konsideron </a:t>
            </a:r>
            <a:r>
              <a:rPr lang="sq-AL" sz="1700" b="1" dirty="0">
                <a:solidFill>
                  <a:srgbClr val="FF0000"/>
                </a:solidFill>
              </a:rPr>
              <a:t>vepër politike </a:t>
            </a:r>
            <a:r>
              <a:rPr lang="sq-AL" sz="1700" dirty="0"/>
              <a:t>ose vepër të lidhur me një vepër politike; ose </a:t>
            </a:r>
          </a:p>
          <a:p>
            <a:pPr algn="just">
              <a:buNone/>
            </a:pPr>
            <a:r>
              <a:rPr lang="sq-AL" sz="1700" dirty="0"/>
              <a:t>b Pala që merr kërkesën gjykon se përmbushja e kërkesës ka të ngjarë të paragjykojë </a:t>
            </a:r>
            <a:r>
              <a:rPr lang="sq-AL" sz="1700" b="1" dirty="0">
                <a:solidFill>
                  <a:srgbClr val="FF0000"/>
                </a:solidFill>
              </a:rPr>
              <a:t>sovranitetin, sigurinë, rendin publik ose interesa </a:t>
            </a:r>
            <a:r>
              <a:rPr lang="sq-AL" sz="1700" dirty="0"/>
              <a:t>të tjera</a:t>
            </a:r>
            <a:r>
              <a:rPr lang="sq-AL" sz="1700" b="1" dirty="0">
                <a:solidFill>
                  <a:srgbClr val="FF0000"/>
                </a:solidFill>
              </a:rPr>
              <a:t> thelbësore</a:t>
            </a:r>
            <a:r>
              <a:rPr lang="sq-AL" sz="1700" dirty="0"/>
              <a: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19146" y="1276964"/>
            <a:ext cx="4050044" cy="3323987"/>
          </a:xfrm>
          <a:prstGeom prst="rect">
            <a:avLst/>
          </a:prstGeom>
        </p:spPr>
        <p:txBody>
          <a:bodyPr wrap="square">
            <a:spAutoFit/>
          </a:bodyPr>
          <a:lstStyle/>
          <a:p>
            <a:pPr marL="342900" indent="-342900" algn="just">
              <a:buFont typeface="Wingdings" panose="05000000000000000000" pitchFamily="2" charset="2"/>
              <a:buChar char="Ø"/>
              <a:defRPr/>
            </a:pPr>
            <a:r>
              <a:rPr lang="sq-AL" sz="1900">
                <a:ea typeface="+mn-ea"/>
                <a:cs typeface="Arial" panose="020B0604020202020204" pitchFamily="34" charset="0"/>
              </a:rPr>
              <a:t>Pala mund të mbajë të dhënat e trafikut vetëm nëse:</a:t>
            </a:r>
          </a:p>
          <a:p>
            <a:pPr marL="800100" lvl="1" indent="-342900" algn="just">
              <a:buFont typeface="Wingdings" panose="05000000000000000000" pitchFamily="2" charset="2"/>
              <a:buChar char="Ø"/>
              <a:defRPr/>
            </a:pPr>
            <a:r>
              <a:rPr lang="sq-AL" sz="1900">
                <a:ea typeface="+mn-ea"/>
                <a:cs typeface="Arial" panose="020B0604020202020204" pitchFamily="34" charset="0"/>
              </a:rPr>
              <a:t>ajo beson ekzekutimi i kërkesës ka të ngjarë të paragjykojë sovranitetin e saj, sigurinë, rendin publik ose interesa të tjerë thelbësorë</a:t>
            </a:r>
          </a:p>
          <a:p>
            <a:pPr marL="800100" lvl="1" indent="-342900" algn="just">
              <a:buFont typeface="Wingdings" panose="05000000000000000000" pitchFamily="2" charset="2"/>
              <a:buChar char="Ø"/>
              <a:defRPr/>
            </a:pPr>
            <a:r>
              <a:rPr lang="sq-AL" sz="1900">
                <a:ea typeface="+mn-ea"/>
                <a:cs typeface="Arial" panose="020B0604020202020204" pitchFamily="34" charset="0"/>
              </a:rPr>
              <a:t>vepra konsiderohet si vepër politike ose një vepër penale e lidhur me një vepër politike</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p:txBody>
      </p:sp>
    </p:spTree>
    <p:extLst>
      <p:ext uri="{BB962C8B-B14F-4D97-AF65-F5344CB8AC3E}">
        <p14:creationId xmlns:p14="http://schemas.microsoft.com/office/powerpoint/2010/main" xmlns="" val="25496877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15848340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31 – Ndihma e ndërsjellë lidhur me </a:t>
            </a:r>
          </a:p>
          <a:p>
            <a:pPr algn="r"/>
            <a:r>
              <a:rPr lang="sq-AL" sz="3200" b="1"/>
              <a:t>Qasjen në të dhëna të ruajtura kompjuterike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26375" y="1231374"/>
            <a:ext cx="4449615" cy="3816429"/>
          </a:xfrm>
          <a:prstGeom prst="rect">
            <a:avLst/>
          </a:prstGeom>
        </p:spPr>
        <p:txBody>
          <a:bodyPr wrap="square">
            <a:spAutoFit/>
          </a:bodyPr>
          <a:lstStyle/>
          <a:p>
            <a:pPr marL="342900"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Kërkesa ndaj një shteti tjetër për të kërkuar ose sekuestruar (dhe zbuluar) të dhënat e ruajtura me anë të një sistemi kompjuterik</a:t>
            </a:r>
          </a:p>
          <a:p>
            <a:pPr marL="800100" lvl="1"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Gjenden brenda territorit të shtetit që i drejtohet kërkesa</a:t>
            </a:r>
          </a:p>
          <a:p>
            <a:pPr marL="800100" lvl="1"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Përfshirë të dhënat që janë ruajtur në përputhje me nenin 29</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p:txBody>
      </p:sp>
      <p:pic>
        <p:nvPicPr>
          <p:cNvPr id="8" name="Picture 2" descr="https://www.diplomacy.edu/sites/default/files/Cybercrime%20illustration%20-%20L.jpg">
            <a:extLst>
              <a:ext uri="{FF2B5EF4-FFF2-40B4-BE49-F238E27FC236}">
                <a16:creationId xmlns:a16="http://schemas.microsoft.com/office/drawing/2014/main" xmlns="" id="{FB0247E3-8926-4208-9737-DFE6CF3C14A0}"/>
              </a:ext>
            </a:extLst>
          </p:cNvPr>
          <p:cNvPicPr>
            <a:picLocks noChangeAspect="1" noChangeArrowheads="1"/>
          </p:cNvPicPr>
          <p:nvPr/>
        </p:nvPicPr>
        <p:blipFill rotWithShape="1">
          <a:blip r:embed="rId4">
            <a:extLst>
              <a:ext uri="{28A0092B-C50C-407E-A947-70E740481C1C}">
                <a14:useLocalDpi xmlns:a14="http://schemas.microsoft.com/office/drawing/2010/main" xmlns="" val="0"/>
              </a:ext>
            </a:extLst>
          </a:blip>
          <a:srcRect r="6400" b="7716"/>
          <a:stretch/>
        </p:blipFill>
        <p:spPr bwMode="auto">
          <a:xfrm>
            <a:off x="4824449" y="1868835"/>
            <a:ext cx="4198007" cy="31370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194012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31 – Ndihma e ndërsjellë lidhur me </a:t>
            </a:r>
          </a:p>
          <a:p>
            <a:pPr algn="r"/>
            <a:r>
              <a:rPr lang="sq-AL" sz="3200" b="1"/>
              <a:t>Qasjen në të dhëna të ruajtura kompjuterike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322" y="1203034"/>
            <a:ext cx="4830824" cy="5062924"/>
          </a:xfrm>
          <a:prstGeom prst="rect">
            <a:avLst/>
          </a:prstGeom>
        </p:spPr>
        <p:txBody>
          <a:bodyPr wrap="square">
            <a:spAutoFit/>
          </a:bodyPr>
          <a:lstStyle/>
          <a:p>
            <a:pPr algn="just">
              <a:buNone/>
            </a:pPr>
            <a:r>
              <a:rPr lang="sq-AL" sz="1700" dirty="0"/>
              <a:t>1 </a:t>
            </a:r>
            <a:r>
              <a:rPr lang="sq-AL" sz="1700" dirty="0" smtClean="0"/>
              <a:t>Pala </a:t>
            </a:r>
            <a:r>
              <a:rPr lang="sq-AL" sz="1700" dirty="0"/>
              <a:t>mund t’i kërkojë Palës tjetër të </a:t>
            </a:r>
            <a:r>
              <a:rPr lang="sq-AL" sz="1700" b="1" dirty="0">
                <a:solidFill>
                  <a:srgbClr val="FF0000"/>
                </a:solidFill>
              </a:rPr>
              <a:t>kërkojë, ose ngjashëm të qaset, sekuestrojë ose ngjashëm të sigurojë, dhe të zbulojë të dhënat </a:t>
            </a:r>
            <a:r>
              <a:rPr lang="sq-AL" sz="1700" dirty="0"/>
              <a:t>e regjistruara nëpërmjet një sistemi kompjuterik që ndodhet brenda territorit të Palës që merr kërkesën,</a:t>
            </a:r>
            <a:r>
              <a:rPr lang="sq-AL" sz="1700" b="1" dirty="0">
                <a:solidFill>
                  <a:srgbClr val="FF0000"/>
                </a:solidFill>
              </a:rPr>
              <a:t> duke përfshirë të dhënat që janë ruajtur në pajtim me nenin 29</a:t>
            </a:r>
            <a:r>
              <a:rPr lang="sq-AL" sz="1700" dirty="0"/>
              <a:t>. </a:t>
            </a:r>
          </a:p>
          <a:p>
            <a:pPr algn="just">
              <a:buNone/>
            </a:pPr>
            <a:r>
              <a:rPr lang="sq-AL" sz="1700" dirty="0"/>
              <a:t>2 Pala që merr kërkesën i përgjigjet kërkesës nëpërmjet zbatimit të instrumenteve ndërkombëtare, marrëveshjeve dhe ligjeve të përmendura në nenin 23 dhe në pajtim me dispozitat e tjera përkatëse të këtij kapitulli. </a:t>
            </a:r>
          </a:p>
          <a:p>
            <a:pPr algn="just">
              <a:buNone/>
            </a:pPr>
            <a:r>
              <a:rPr lang="sq-AL" sz="1700" dirty="0"/>
              <a:t>3 Përgjigja e kërkesës duhet t’i jepet në mënyrë të përshpejtuar kur: </a:t>
            </a:r>
          </a:p>
          <a:p>
            <a:pPr algn="just">
              <a:buNone/>
            </a:pPr>
            <a:r>
              <a:rPr lang="sq-AL" sz="1700" dirty="0"/>
              <a:t>a ka arsye për të besuar se të dhënat përkatëse mund të humbin ose të modifikohen; ose </a:t>
            </a:r>
          </a:p>
          <a:p>
            <a:pPr algn="just">
              <a:buNone/>
            </a:pPr>
            <a:r>
              <a:rPr lang="sq-AL" sz="1700" dirty="0"/>
              <a:t>b instrumentet, marrëveshjet dhe ligjet e përmendura në paragrafin 2 parashohin bashkëpunimin e përshpejtuar.</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19146" y="1197062"/>
            <a:ext cx="4050044" cy="3016210"/>
          </a:xfrm>
          <a:prstGeom prst="rect">
            <a:avLst/>
          </a:prstGeom>
        </p:spPr>
        <p:txBody>
          <a:bodyPr wrap="square">
            <a:spAutoFit/>
          </a:bodyPr>
          <a:lstStyle/>
          <a:p>
            <a:pPr marL="342900" indent="-342900" algn="just">
              <a:buFont typeface="Wingdings" panose="05000000000000000000" pitchFamily="2" charset="2"/>
              <a:buChar char="Ø"/>
              <a:defRPr/>
            </a:pPr>
            <a:r>
              <a:rPr lang="sq-AL" sz="1900" dirty="0">
                <a:ea typeface="+mn-ea"/>
                <a:cs typeface="Arial" panose="020B0604020202020204" pitchFamily="34" charset="0"/>
              </a:rPr>
              <a:t>Palët mund të dërgojnë kërkesa për kontroll ose në mënyrë të ngjashme të qasen, sekuestrojnë ose sigurojnë dhe të zbulojnë të dhëna kompjuterike </a:t>
            </a:r>
          </a:p>
          <a:p>
            <a:pPr marL="342900" indent="-342900" algn="just">
              <a:buFont typeface="Wingdings" panose="05000000000000000000" pitchFamily="2" charset="2"/>
              <a:buChar char="Ø"/>
              <a:defRPr/>
            </a:pPr>
            <a:endParaRPr lang="en-US" sz="1900" dirty="0">
              <a:ea typeface="+mn-ea"/>
              <a:cs typeface="Arial" panose="020B0604020202020204" pitchFamily="34" charset="0"/>
            </a:endParaRPr>
          </a:p>
          <a:p>
            <a:pPr marL="342900" indent="-342900" algn="just">
              <a:buFont typeface="Wingdings" panose="05000000000000000000" pitchFamily="2" charset="2"/>
              <a:buChar char="Ø"/>
              <a:defRPr/>
            </a:pPr>
            <a:r>
              <a:rPr lang="sq-AL" sz="1900" dirty="0">
                <a:ea typeface="+mn-ea"/>
                <a:cs typeface="Arial" panose="020B0604020202020204" pitchFamily="34" charset="0"/>
              </a:rPr>
              <a:t>Kjo kërkesë mund të ketë të bëjë me të dhënat e ruajtura në një sistem kompjuterik në një vend tjetër, përfshirë të dhënat që janë ruajtur në përputhje me nenin 29 </a:t>
            </a:r>
          </a:p>
        </p:txBody>
      </p:sp>
    </p:spTree>
    <p:extLst>
      <p:ext uri="{BB962C8B-B14F-4D97-AF65-F5344CB8AC3E}">
        <p14:creationId xmlns:p14="http://schemas.microsoft.com/office/powerpoint/2010/main" xmlns="" val="18966288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31 – Ndihma e ndërsjellë lidhur me </a:t>
            </a:r>
          </a:p>
          <a:p>
            <a:pPr algn="r"/>
            <a:r>
              <a:rPr lang="sq-AL" sz="3200" b="1"/>
              <a:t>Qasjen në të dhëna të ruajtura kompjuterike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322" y="1203034"/>
            <a:ext cx="4742502" cy="5324535"/>
          </a:xfrm>
          <a:prstGeom prst="rect">
            <a:avLst/>
          </a:prstGeom>
        </p:spPr>
        <p:txBody>
          <a:bodyPr wrap="square">
            <a:spAutoFit/>
          </a:bodyPr>
          <a:lstStyle/>
          <a:p>
            <a:pPr algn="just">
              <a:buNone/>
            </a:pPr>
            <a:r>
              <a:rPr lang="sq-AL" sz="1700"/>
              <a:t>1 A Një palë mund t’i kërkojë palës tjetër të kërkojë, ose ngjashëm të qaset, sekuestrojë ose ngjashëm të sigurojë, dhe të zbulojë të dhënat e regjistruara nëpërmjet një sistemi kompjuterik që ndodhet brenda territorit të palës që merr kërkesën, duke përfshirë të dhënat që janë ruajtur në pajtim me nenin 29. </a:t>
            </a:r>
          </a:p>
          <a:p>
            <a:pPr algn="just">
              <a:buNone/>
            </a:pPr>
            <a:r>
              <a:rPr lang="sq-AL" sz="1700"/>
              <a:t>2 Pala që merr kërkesën i </a:t>
            </a:r>
            <a:r>
              <a:rPr lang="sq-AL" sz="1700" b="1">
                <a:solidFill>
                  <a:srgbClr val="FF0000"/>
                </a:solidFill>
              </a:rPr>
              <a:t>përgjigjet</a:t>
            </a:r>
            <a:r>
              <a:rPr lang="sq-AL" sz="1700"/>
              <a:t> kërkesës</a:t>
            </a:r>
            <a:r>
              <a:rPr lang="sq-AL" sz="1700" b="1">
                <a:solidFill>
                  <a:srgbClr val="FF0000"/>
                </a:solidFill>
              </a:rPr>
              <a:t> nëpërmjet</a:t>
            </a:r>
            <a:r>
              <a:rPr lang="sq-AL" sz="1700"/>
              <a:t> zbatimit të </a:t>
            </a:r>
            <a:r>
              <a:rPr lang="sq-AL" sz="1700" b="1">
                <a:solidFill>
                  <a:srgbClr val="FF0000"/>
                </a:solidFill>
              </a:rPr>
              <a:t>instrumenteve ndërkombëtare, marrëveshjeve dhe ligjeve</a:t>
            </a:r>
            <a:r>
              <a:rPr lang="sq-AL" sz="1700"/>
              <a:t> të përmendura në nenin 23 dhe në pajtim me</a:t>
            </a:r>
            <a:r>
              <a:rPr lang="sq-AL" sz="1700" b="1">
                <a:solidFill>
                  <a:srgbClr val="FF0000"/>
                </a:solidFill>
              </a:rPr>
              <a:t> dispozitat e tjera përkatëse të këtij kapitulli</a:t>
            </a:r>
            <a:r>
              <a:rPr lang="sq-AL" sz="1700"/>
              <a:t>. </a:t>
            </a:r>
          </a:p>
          <a:p>
            <a:pPr algn="just">
              <a:buNone/>
            </a:pPr>
            <a:r>
              <a:rPr lang="sq-AL" sz="1700"/>
              <a:t>3 Përgjigja e kërkesës duhet t’i jepet në mënyrë të përshpejtuar kur: </a:t>
            </a:r>
          </a:p>
          <a:p>
            <a:pPr algn="just">
              <a:buNone/>
            </a:pPr>
            <a:r>
              <a:rPr lang="sq-AL" sz="1700"/>
              <a:t>a ka arsye për të besuar se të dhënat përkatëse mund të humbin ose të modifikohen; ose </a:t>
            </a:r>
          </a:p>
          <a:p>
            <a:pPr algn="just">
              <a:buNone/>
            </a:pPr>
            <a:r>
              <a:rPr lang="sq-AL" sz="1700"/>
              <a:t>b instrumentet, marrëveshjet dhe ligjet e përmendura në paragrafin 2 parashohin bashkëpunimin e përshpejtuar.</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19146" y="1197062"/>
            <a:ext cx="4050044" cy="3893374"/>
          </a:xfrm>
          <a:prstGeom prst="rect">
            <a:avLst/>
          </a:prstGeom>
        </p:spPr>
        <p:txBody>
          <a:bodyPr wrap="square">
            <a:spAutoFit/>
          </a:bodyPr>
          <a:lstStyle/>
          <a:p>
            <a:pPr marL="342900" indent="-342900" algn="just">
              <a:buFont typeface="Wingdings" panose="05000000000000000000" pitchFamily="2" charset="2"/>
              <a:buChar char="Ø"/>
              <a:defRPr/>
            </a:pPr>
            <a:r>
              <a:rPr lang="sq-AL" sz="1900">
                <a:ea typeface="+mn-ea"/>
                <a:cs typeface="Arial" panose="020B0604020202020204" pitchFamily="34" charset="0"/>
              </a:rPr>
              <a:t>Palëve u kërkohet të përgjigjen në kërkesa për kontroll ose në mënyrë të ngjashme të qasen, sekuestrojnë ose sigurojnë dhe të zbulojnë të dhëna kompjuterike </a:t>
            </a:r>
          </a:p>
          <a:p>
            <a:pPr marL="342900" indent="-342900" algn="just">
              <a:buFont typeface="Wingdings" panose="05000000000000000000" pitchFamily="2" charset="2"/>
              <a:buChar char="Ø"/>
              <a:defRPr/>
            </a:pPr>
            <a:endParaRPr lang="en-US" sz="1900" dirty="0">
              <a:ea typeface="+mn-ea"/>
              <a:cs typeface="Arial" panose="020B0604020202020204" pitchFamily="34" charset="0"/>
            </a:endParaRPr>
          </a:p>
          <a:p>
            <a:pPr marL="342900" indent="-342900" algn="just">
              <a:buFont typeface="Wingdings" panose="05000000000000000000" pitchFamily="2" charset="2"/>
              <a:buChar char="Ø"/>
              <a:defRPr/>
            </a:pPr>
            <a:r>
              <a:rPr lang="sq-AL" sz="1900">
                <a:ea typeface="+mn-ea"/>
                <a:cs typeface="Arial" panose="020B0604020202020204" pitchFamily="34" charset="0"/>
              </a:rPr>
              <a:t>Kushtet për sigurimin e një ndihme të tillë të ndërsjellë do të përcaktohen në traktatet e zbatueshme, marrëveshjet dhe ligjet e brendshme që rregullojnë ndihmën juridike të ndërsjellë</a:t>
            </a:r>
          </a:p>
        </p:txBody>
      </p:sp>
    </p:spTree>
    <p:extLst>
      <p:ext uri="{BB962C8B-B14F-4D97-AF65-F5344CB8AC3E}">
        <p14:creationId xmlns:p14="http://schemas.microsoft.com/office/powerpoint/2010/main" xmlns="" val="42790614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38017"/>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31 – Ndihma e ndërsjellë lidhur me </a:t>
            </a:r>
          </a:p>
          <a:p>
            <a:pPr algn="r"/>
            <a:r>
              <a:rPr lang="sq-AL" sz="3200" b="1"/>
              <a:t>Qasjen në të dhëna të ruajtura kompjuterike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322" y="1203034"/>
            <a:ext cx="4742502" cy="5062924"/>
          </a:xfrm>
          <a:prstGeom prst="rect">
            <a:avLst/>
          </a:prstGeom>
        </p:spPr>
        <p:txBody>
          <a:bodyPr wrap="square">
            <a:spAutoFit/>
          </a:bodyPr>
          <a:lstStyle/>
          <a:p>
            <a:pPr algn="just">
              <a:buNone/>
            </a:pPr>
            <a:r>
              <a:rPr lang="sq-AL" sz="1700"/>
              <a:t>1 A Një palë mund t’i kërkojë palës tjetër të kërkojë, ose ngjashëm të qaset, sekuestrojë ose ngjashëm të sigurojë, dhe të zbulojë të dhënat e regjistruara nëpërmjet një sistemi kompjuterik që ndodhet brenda territorit të palës që merr kërkesën, duke përfshirë të dhënat që janë ruajtur në pajtim me nenin 29. </a:t>
            </a:r>
          </a:p>
          <a:p>
            <a:pPr algn="just">
              <a:buNone/>
            </a:pPr>
            <a:r>
              <a:rPr lang="sq-AL" sz="1700"/>
              <a:t>2 Pala që merr kërkesën i përgjigjet kërkesës nëpërmjet zbatimit të instrumenteve ndërkombëtare, marrëveshjeve dhe ligjeve të përmendura në nenin 23 dhe në pajtim me dispozitat e tjera përkatëse të këtij kapitulli. </a:t>
            </a:r>
          </a:p>
          <a:p>
            <a:pPr algn="just">
              <a:buNone/>
            </a:pPr>
            <a:r>
              <a:rPr lang="sq-AL" sz="1700"/>
              <a:t>3 Përgjigja e kërkesës duhet t’i jepet në </a:t>
            </a:r>
            <a:r>
              <a:rPr lang="sq-AL" sz="1700" b="1">
                <a:solidFill>
                  <a:srgbClr val="FF0000"/>
                </a:solidFill>
              </a:rPr>
              <a:t>mënyrë të përshpejtuar</a:t>
            </a:r>
            <a:r>
              <a:rPr lang="sq-AL" sz="1700"/>
              <a:t> kur: </a:t>
            </a:r>
          </a:p>
          <a:p>
            <a:pPr algn="just">
              <a:buNone/>
            </a:pPr>
            <a:r>
              <a:rPr lang="sq-AL" sz="1700"/>
              <a:t>a ka arsye për të besuar se të </a:t>
            </a:r>
            <a:r>
              <a:rPr lang="sq-AL" sz="1700" b="1">
                <a:solidFill>
                  <a:srgbClr val="FF0000"/>
                </a:solidFill>
              </a:rPr>
              <a:t>dhënat përkatëse mund të humbin</a:t>
            </a:r>
            <a:r>
              <a:rPr lang="sq-AL" sz="1700"/>
              <a:t> ose të </a:t>
            </a:r>
            <a:r>
              <a:rPr lang="sq-AL" sz="1700" b="1">
                <a:solidFill>
                  <a:srgbClr val="FF0000"/>
                </a:solidFill>
              </a:rPr>
              <a:t>modifikohen</a:t>
            </a:r>
            <a:r>
              <a:rPr lang="sq-AL" sz="1700"/>
              <a:t>; ose </a:t>
            </a:r>
          </a:p>
          <a:p>
            <a:pPr algn="just">
              <a:buNone/>
            </a:pPr>
            <a:r>
              <a:rPr lang="sq-AL" sz="1700"/>
              <a:t>b </a:t>
            </a:r>
            <a:r>
              <a:rPr lang="sq-AL" sz="1700" b="1">
                <a:solidFill>
                  <a:srgbClr val="FF0000"/>
                </a:solidFill>
              </a:rPr>
              <a:t>instrumentet</a:t>
            </a:r>
            <a:r>
              <a:rPr lang="sq-AL" sz="1700"/>
              <a:t>, marrëveshjet dhe ligjet e përmendura në paragrafin 2 </a:t>
            </a:r>
            <a:r>
              <a:rPr lang="sq-AL" sz="1700" b="1">
                <a:solidFill>
                  <a:srgbClr val="FF0000"/>
                </a:solidFill>
              </a:rPr>
              <a:t>parashohin bashkëpunimin e përshpejtuar</a:t>
            </a:r>
            <a:r>
              <a:rPr lang="sq-AL" sz="1700"/>
              <a: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919146" y="1197062"/>
            <a:ext cx="4050044" cy="2723823"/>
          </a:xfrm>
          <a:prstGeom prst="rect">
            <a:avLst/>
          </a:prstGeom>
        </p:spPr>
        <p:txBody>
          <a:bodyPr wrap="square">
            <a:spAutoFit/>
          </a:bodyPr>
          <a:lstStyle/>
          <a:p>
            <a:pPr marL="342900" indent="-342900" algn="just">
              <a:buFont typeface="Wingdings" panose="05000000000000000000" pitchFamily="2" charset="2"/>
              <a:buChar char="Ø"/>
              <a:defRPr/>
            </a:pPr>
            <a:r>
              <a:rPr lang="sq-AL" sz="1900">
                <a:ea typeface="+mn-ea"/>
                <a:cs typeface="Arial" panose="020B0604020202020204" pitchFamily="34" charset="0"/>
              </a:rPr>
              <a:t>Kërkesat duhet të përgjigjen në një bazë të përshpejtuar kur </a:t>
            </a:r>
          </a:p>
          <a:p>
            <a:pPr marL="800100" lvl="1" indent="-342900" algn="just">
              <a:buFont typeface="Wingdings" panose="05000000000000000000" pitchFamily="2" charset="2"/>
              <a:buChar char="Ø"/>
              <a:defRPr/>
            </a:pPr>
            <a:r>
              <a:rPr lang="sq-AL" sz="1900">
                <a:ea typeface="+mn-ea"/>
                <a:cs typeface="Arial" panose="020B0604020202020204" pitchFamily="34" charset="0"/>
              </a:rPr>
              <a:t>ka arsye për të besuar se të dhënat përkatëse mund të humbin ose të modifikohen; ose </a:t>
            </a:r>
          </a:p>
          <a:p>
            <a:pPr marL="800100" lvl="1" indent="-342900" algn="just">
              <a:buFont typeface="Wingdings" panose="05000000000000000000" pitchFamily="2" charset="2"/>
              <a:buChar char="Ø"/>
              <a:defRPr/>
            </a:pPr>
            <a:r>
              <a:rPr lang="sq-AL" sz="1900">
                <a:ea typeface="+mn-ea"/>
                <a:cs typeface="Arial" panose="020B0604020202020204" pitchFamily="34" charset="0"/>
              </a:rPr>
              <a:t>përndryshe kur traktatet, marrëveshjet apo ligjet e tilla parashohin.</a:t>
            </a:r>
          </a:p>
        </p:txBody>
      </p:sp>
    </p:spTree>
    <p:extLst>
      <p:ext uri="{BB962C8B-B14F-4D97-AF65-F5344CB8AC3E}">
        <p14:creationId xmlns:p14="http://schemas.microsoft.com/office/powerpoint/2010/main" xmlns="" val="5399359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32 – Qasja ndërkufitare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88521" y="1166842"/>
            <a:ext cx="4822145" cy="5109091"/>
          </a:xfrm>
          <a:prstGeom prst="rect">
            <a:avLst/>
          </a:prstGeom>
        </p:spPr>
        <p:txBody>
          <a:bodyPr wrap="square">
            <a:spAutoFit/>
          </a:bodyPr>
          <a:lstStyle/>
          <a:p>
            <a:pPr marL="342900" indent="-342900" algn="just">
              <a:buFont typeface="Wingdings" panose="05000000000000000000" pitchFamily="2" charset="2"/>
              <a:buChar char="Ø"/>
            </a:pPr>
            <a:r>
              <a:rPr lang="sq-AL" sz="2100" dirty="0">
                <a:ea typeface="Verdana" panose="020B0604030504040204" pitchFamily="34" charset="0"/>
                <a:cs typeface="Arial" panose="020B0604020202020204" pitchFamily="34" charset="0"/>
              </a:rPr>
              <a:t>Mundësia e dhënë zbatimit të ligjit nga një palë për të marrë prova të ruajtura në një kompjuter të vendosur fizikisht në territorin e palës tjetër</a:t>
            </a:r>
          </a:p>
          <a:p>
            <a:pPr marL="342900" indent="-342900" algn="just">
              <a:buFont typeface="Wingdings" panose="05000000000000000000" pitchFamily="2" charset="2"/>
              <a:buChar char="Ø"/>
            </a:pPr>
            <a:endParaRPr lang="en-US" sz="11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q-AL" sz="2100" dirty="0">
                <a:ea typeface="Verdana" panose="020B0604030504040204" pitchFamily="34" charset="0"/>
                <a:cs typeface="Arial" panose="020B0604020202020204" pitchFamily="34" charset="0"/>
              </a:rPr>
              <a:t>Pa ndonjë kërkesë të bashkëpunimit ndërkombëtar nëse, gjatë një hetimi konkret, oficerët e ngarkuar </a:t>
            </a:r>
          </a:p>
          <a:p>
            <a:pPr marL="800100" lvl="1" indent="-342900" algn="just">
              <a:buFont typeface="Wingdings" panose="05000000000000000000" pitchFamily="2" charset="2"/>
              <a:buChar char="Ø"/>
            </a:pPr>
            <a:r>
              <a:rPr lang="sq-AL" sz="2100" dirty="0">
                <a:ea typeface="Verdana" panose="020B0604030504040204" pitchFamily="34" charset="0"/>
                <a:cs typeface="Arial" panose="020B0604020202020204" pitchFamily="34" charset="0"/>
              </a:rPr>
              <a:t>nevoja për të marrë informacion me burim të hapur nga një kompjuter i vendosur në një vend të huaj; ose</a:t>
            </a:r>
          </a:p>
          <a:p>
            <a:pPr marL="800100" lvl="1" indent="-342900" algn="just">
              <a:buFont typeface="Wingdings" panose="05000000000000000000" pitchFamily="2" charset="2"/>
              <a:buChar char="Ø"/>
            </a:pPr>
            <a:r>
              <a:rPr lang="sq-AL" sz="2100" dirty="0">
                <a:ea typeface="Verdana" panose="020B0604030504040204" pitchFamily="34" charset="0"/>
                <a:cs typeface="Arial" panose="020B0604020202020204" pitchFamily="34" charset="0"/>
              </a:rPr>
              <a:t>qasja në të dhëna me pëlqimin e ligjshëm dhe vullnetar të personit të autorizuar ligjërisht</a:t>
            </a:r>
          </a:p>
        </p:txBody>
      </p:sp>
    </p:spTree>
    <p:extLst>
      <p:ext uri="{BB962C8B-B14F-4D97-AF65-F5344CB8AC3E}">
        <p14:creationId xmlns:p14="http://schemas.microsoft.com/office/powerpoint/2010/main" xmlns="" val="6604183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32 - Qasja ndërkufitare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sq-AL" sz="1900" b="1"/>
              <a:t>Neni 32 –	Qasja ndërkufitare në të dhënat e regjistruara në kompjuter me leje ose kur janë të hapura për publikun </a:t>
            </a:r>
          </a:p>
          <a:p>
            <a:pPr algn="just"/>
            <a:r>
              <a:rPr lang="sq-AL" sz="1900"/>
              <a:t>Një Palë mund, </a:t>
            </a:r>
            <a:r>
              <a:rPr lang="sq-AL" b="1">
                <a:solidFill>
                  <a:srgbClr val="FF0000"/>
                </a:solidFill>
              </a:rPr>
              <a:t>pa marrë autorizimin nga Pala tjetër</a:t>
            </a:r>
            <a:r>
              <a:rPr lang="sq-AL" sz="1900"/>
              <a:t>: </a:t>
            </a:r>
          </a:p>
          <a:p>
            <a:pPr algn="just"/>
            <a:r>
              <a:rPr lang="sq-AL" sz="1900"/>
              <a:t>a të hyjë në të dhënat e regjistruara në kompjuter të hapura për publikun (burim i hapur), pavarësisht se ku ndodhen gjeografikisht të dhënat; ose </a:t>
            </a:r>
          </a:p>
          <a:p>
            <a:pPr algn="just"/>
            <a:r>
              <a:rPr lang="sq-AL" sz="1900"/>
              <a:t>b të hyjë ose të marrë, nëpërmjet një sistemi kompjuterik në territorin e tij, të dhënat e regjistruara në kompjuter tek një Palë tjetër, nëse Pala merr lejen e ligjshme dhe të vullnetshme të personit që ka kompetencën ligjore t’i njoftojë të dhënat Palës nëpërmjet sistemit kompjuterik.</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276964"/>
            <a:ext cx="4440661" cy="3139321"/>
          </a:xfrm>
          <a:prstGeom prst="rect">
            <a:avLst/>
          </a:prstGeom>
        </p:spPr>
        <p:txBody>
          <a:bodyPr wrap="square">
            <a:spAutoFit/>
          </a:bodyPr>
          <a:lstStyle/>
          <a:p>
            <a:pPr marL="342900" indent="-342900" algn="just">
              <a:buFont typeface="Wingdings" pitchFamily="2" charset="2"/>
              <a:buChar char="ü"/>
            </a:pPr>
            <a:r>
              <a:rPr lang="sq-AL" sz="2200"/>
              <a:t>Nuk kërkon kërkesë të ndihmës së ndërsjellë në vendin ku ndodhet ofruesi i shërbimit </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Nuk kërkon njoftimin për vendin ku ndodhet ofruesi i shërbimit</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xmlns="" val="400994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23 – Parime të përgjithshme lidhur me bashkëpunimin ndërkombëtar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90721"/>
            <a:ext cx="4476172" cy="5062924"/>
          </a:xfrm>
          <a:prstGeom prst="rect">
            <a:avLst/>
          </a:prstGeom>
        </p:spPr>
        <p:txBody>
          <a:bodyPr wrap="square">
            <a:spAutoFit/>
          </a:bodyPr>
          <a:lstStyle/>
          <a:p>
            <a:pPr marL="342900" indent="-342900" algn="just">
              <a:buFont typeface="Wingdings" pitchFamily="2" charset="2"/>
              <a:buChar char="Ø"/>
            </a:pPr>
            <a:r>
              <a:rPr lang="sq-AL" sz="1900"/>
              <a:t>Palët bashkëpunojnë me njëra-tjetrën në pajtim me dispozitat e këtij kapitulli dhe duke zbatuar instrumentet përkatëse ndërkombëtare mbi bashkëpunimin ndërkombëtar për çështjet penale, të masave për të cilat është arritur pajtimi mbi bazën e legjislacionit uniform ose të ndërsjellë dhe ligjeve vendase, </a:t>
            </a:r>
            <a:r>
              <a:rPr lang="sq-AL" sz="1900" b="1">
                <a:solidFill>
                  <a:srgbClr val="FF0000"/>
                </a:solidFill>
              </a:rPr>
              <a:t>në masën më të gjerë të mundur </a:t>
            </a:r>
            <a:r>
              <a:rPr lang="sq-AL" sz="1900"/>
              <a:t>për qëllimin e hetimeve ose të gjykimeve në çështjet penale </a:t>
            </a:r>
            <a:r>
              <a:rPr lang="sq-AL" sz="1900" b="1">
                <a:solidFill>
                  <a:srgbClr val="FF0000"/>
                </a:solidFill>
              </a:rPr>
              <a:t>të lidhura me sistemet kompjuterike dhe të të dhënave </a:t>
            </a:r>
            <a:r>
              <a:rPr lang="sq-AL" sz="1900"/>
              <a:t>ose për </a:t>
            </a:r>
            <a:r>
              <a:rPr lang="sq-AL" sz="1900" b="1">
                <a:solidFill>
                  <a:srgbClr val="FF0000"/>
                </a:solidFill>
              </a:rPr>
              <a:t>mbledhjen e provave në format elektronike të një vepre penale</a:t>
            </a:r>
            <a:r>
              <a:rPr lang="sq-AL" sz="1900"/>
              <a: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4154984"/>
          </a:xfrm>
          <a:prstGeom prst="rect">
            <a:avLst/>
          </a:prstGeom>
        </p:spPr>
        <p:txBody>
          <a:bodyPr wrap="square">
            <a:spAutoFit/>
          </a:bodyPr>
          <a:lstStyle/>
          <a:p>
            <a:pPr marL="342900" indent="-342900" algn="just">
              <a:buFont typeface="Wingdings" pitchFamily="2" charset="2"/>
              <a:buChar char="ü"/>
            </a:pPr>
            <a:r>
              <a:rPr lang="sq-AL" sz="2200"/>
              <a:t>Konventa e Budapestit mundëson bashkëpunim ndërkombëtar për:</a:t>
            </a:r>
          </a:p>
          <a:p>
            <a:pPr marL="800100" lvl="1" indent="-342900" algn="just">
              <a:buFont typeface="Wingdings" pitchFamily="2" charset="2"/>
              <a:buChar char="ü"/>
            </a:pPr>
            <a:endParaRPr lang="en-GB" sz="2200" dirty="0"/>
          </a:p>
          <a:p>
            <a:pPr marL="800100" lvl="1" indent="-342900" algn="just">
              <a:buFont typeface="Wingdings" pitchFamily="2" charset="2"/>
              <a:buChar char="ü"/>
            </a:pPr>
            <a:r>
              <a:rPr lang="sq-AL" sz="2200"/>
              <a:t>Veprat në lidhje me sistemet kompjuterike dhe të dhënat </a:t>
            </a:r>
          </a:p>
          <a:p>
            <a:pPr marL="800100" lvl="1" indent="-342900" algn="just">
              <a:buFont typeface="Wingdings" pitchFamily="2" charset="2"/>
              <a:buChar char="ü"/>
            </a:pPr>
            <a:endParaRPr lang="en-GB" sz="2200" dirty="0"/>
          </a:p>
          <a:p>
            <a:pPr marL="800100" lvl="1" indent="-342900" algn="just">
              <a:buFont typeface="Wingdings" pitchFamily="2" charset="2"/>
              <a:buChar char="ü"/>
            </a:pPr>
            <a:r>
              <a:rPr lang="sq-AL" sz="2200"/>
              <a:t>Mbledhja e provave për </a:t>
            </a:r>
            <a:r>
              <a:rPr lang="sq-AL" sz="2200" u="sng"/>
              <a:t>ndonjë</a:t>
            </a:r>
            <a:r>
              <a:rPr lang="sq-AL" sz="2200"/>
              <a:t> vepër penale</a:t>
            </a:r>
          </a:p>
          <a:p>
            <a:pPr marL="800100" lvl="1" indent="-342900" algn="just">
              <a:buFont typeface="Wingdings" pitchFamily="2" charset="2"/>
              <a:buChar char="ü"/>
            </a:pPr>
            <a:endParaRPr lang="en-GB" sz="2200" dirty="0"/>
          </a:p>
          <a:p>
            <a:pPr marL="342900" indent="-342900" algn="just">
              <a:buFont typeface="Wingdings" pitchFamily="2" charset="2"/>
              <a:buChar char="ü"/>
            </a:pPr>
            <a:r>
              <a:rPr lang="sq-AL" sz="2200"/>
              <a:t>Bashkëpunimi ndërkombëtar do të jetë në masën më të gjerë të mundshme </a:t>
            </a:r>
          </a:p>
        </p:txBody>
      </p:sp>
    </p:spTree>
    <p:extLst>
      <p:ext uri="{BB962C8B-B14F-4D97-AF65-F5344CB8AC3E}">
        <p14:creationId xmlns:p14="http://schemas.microsoft.com/office/powerpoint/2010/main" xmlns="" val="40090528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32 - Qasja ndërkufitare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sq-AL" sz="1900" b="1"/>
              <a:t>Neni 32 –	Qasja ndërkufitare në të dhënat e regjistruara në kompjuter me leje ose kur janë të hapura për publikun </a:t>
            </a:r>
          </a:p>
          <a:p>
            <a:pPr algn="just"/>
            <a:r>
              <a:rPr lang="sq-AL" sz="1900"/>
              <a:t>Pa marrë autorizimin nga Pala tjetër, një Palë mund: </a:t>
            </a:r>
          </a:p>
          <a:p>
            <a:pPr algn="just"/>
            <a:r>
              <a:rPr lang="sq-AL" sz="1900"/>
              <a:t>a qasja </a:t>
            </a:r>
            <a:r>
              <a:rPr lang="sq-AL" sz="1900" b="1">
                <a:solidFill>
                  <a:srgbClr val="FF0000"/>
                </a:solidFill>
              </a:rPr>
              <a:t>në të dhënat e </a:t>
            </a:r>
            <a:r>
              <a:rPr lang="sq-AL" sz="1900"/>
              <a:t>regjistruara në kompjuter</a:t>
            </a:r>
            <a:r>
              <a:rPr lang="sq-AL" sz="1900" b="1">
                <a:solidFill>
                  <a:srgbClr val="FF0000"/>
                </a:solidFill>
              </a:rPr>
              <a:t> të hapura për publikun (burim i hapur), pavarësisht se ku ndodhen</a:t>
            </a:r>
            <a:r>
              <a:rPr lang="sq-AL" sz="1900"/>
              <a:t> gjeografikisht</a:t>
            </a:r>
            <a:r>
              <a:rPr lang="sq-AL" sz="1900" b="1">
                <a:solidFill>
                  <a:srgbClr val="FF0000"/>
                </a:solidFill>
              </a:rPr>
              <a:t> të dhënat</a:t>
            </a:r>
            <a:r>
              <a:rPr lang="sq-AL" sz="1900"/>
              <a:t>; apo </a:t>
            </a:r>
          </a:p>
          <a:p>
            <a:pPr algn="just"/>
            <a:r>
              <a:rPr lang="sq-AL" sz="1900"/>
              <a:t>b të hyjë ose të marrë, nëpërmjet një sistemi kompjuterik në territorin e tij, të dhënat e regjistruara në kompjuter tek një Palë tjetër, nëse Pala merr lejen e ligjshme dhe të vullnetshme të personit që ka kompetencën ligjore t’i njoftojë të dhënat Palës nëpërmjet sistemit kompjuterik.</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276964"/>
            <a:ext cx="4414945" cy="3477875"/>
          </a:xfrm>
          <a:prstGeom prst="rect">
            <a:avLst/>
          </a:prstGeom>
        </p:spPr>
        <p:txBody>
          <a:bodyPr wrap="square">
            <a:spAutoFit/>
          </a:bodyPr>
          <a:lstStyle/>
          <a:p>
            <a:pPr marL="342900" indent="-342900" algn="just">
              <a:buFont typeface="Wingdings" pitchFamily="2" charset="2"/>
              <a:buChar char="ü"/>
            </a:pPr>
            <a:r>
              <a:rPr lang="sq-AL" sz="2200"/>
              <a:t>Lejon qasjen në të dhënat e disponueshme për publikun </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Nëse një pjesë e një faqe në internet është e mbyllur për publikun, ajo nuk është e disponueshme për publikun </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Vendndodhja e të dhënave nuk është e rëndësishme (qoftë apo jo palë e Konventës së Budapestit)</a:t>
            </a:r>
          </a:p>
        </p:txBody>
      </p:sp>
    </p:spTree>
    <p:extLst>
      <p:ext uri="{BB962C8B-B14F-4D97-AF65-F5344CB8AC3E}">
        <p14:creationId xmlns:p14="http://schemas.microsoft.com/office/powerpoint/2010/main" xmlns="" val="42025322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32 - Qasja ndërkufitare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sq-AL" sz="1900" b="1"/>
              <a:t>Neni 32 –	Qasja ndërkufitare në të dhënat e regjistruara në kompjuter me leje ose kur janë të hapura për publikun </a:t>
            </a:r>
          </a:p>
          <a:p>
            <a:pPr algn="just"/>
            <a:r>
              <a:rPr lang="sq-AL" sz="1900"/>
              <a:t>Pa marrë autorizimin nga Pala tjetër, një Palë mund: </a:t>
            </a:r>
          </a:p>
          <a:p>
            <a:pPr algn="just"/>
            <a:r>
              <a:rPr lang="sq-AL" sz="1900"/>
              <a:t>a të hyjë në të dhënat e regjistruara në kompjuter të hapura për publikun (burim i hapur), pavarësisht se ku ndodhen gjeografikisht të dhënat; ose </a:t>
            </a:r>
          </a:p>
          <a:p>
            <a:pPr algn="just"/>
            <a:r>
              <a:rPr lang="sq-AL" sz="1900"/>
              <a:t>b të hyjë ose të marrë, nëpërmjet një sistemi kompjuterik në territorin e tij, </a:t>
            </a:r>
            <a:r>
              <a:rPr lang="sq-AL" sz="1900" b="1">
                <a:solidFill>
                  <a:srgbClr val="FF0000"/>
                </a:solidFill>
              </a:rPr>
              <a:t>të dhënat e regjistruara në kompjuter tek një Palë tjetër, </a:t>
            </a:r>
            <a:r>
              <a:rPr lang="sq-AL" sz="1900"/>
              <a:t>nëse Pala merr lejen e ligjshme dhe të vullnetshme të personit që ka kompetencën ligjore t’i njoftojë të dhënat Palës nëpërmjet sistemit kompjuterik.</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276964"/>
            <a:ext cx="4572000" cy="1107996"/>
          </a:xfrm>
          <a:prstGeom prst="rect">
            <a:avLst/>
          </a:prstGeom>
        </p:spPr>
        <p:txBody>
          <a:bodyPr>
            <a:spAutoFit/>
          </a:bodyPr>
          <a:lstStyle/>
          <a:p>
            <a:pPr marL="342900" indent="-342900" algn="just">
              <a:buFont typeface="Wingdings" pitchFamily="2" charset="2"/>
              <a:buChar char="ü"/>
            </a:pPr>
            <a:r>
              <a:rPr lang="sq-AL" sz="2200"/>
              <a:t>Vendndodhja e të dhënave duhet të jetë në një palë tjetër të Konventës së Budapestit</a:t>
            </a:r>
          </a:p>
        </p:txBody>
      </p:sp>
    </p:spTree>
    <p:extLst>
      <p:ext uri="{BB962C8B-B14F-4D97-AF65-F5344CB8AC3E}">
        <p14:creationId xmlns:p14="http://schemas.microsoft.com/office/powerpoint/2010/main" xmlns="" val="32582733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32 - Qasja ndërkufitare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sq-AL" sz="1900" b="1"/>
              <a:t>Neni 32 –	Qasja ndërkufitare në të dhënat e regjistruara në kompjuter me leje ose kur janë të hapura për publikun </a:t>
            </a:r>
          </a:p>
          <a:p>
            <a:pPr algn="just"/>
            <a:r>
              <a:rPr lang="sq-AL" sz="1900"/>
              <a:t>Pa marrë autorizimin nga Pala tjetër, një Palë mund: </a:t>
            </a:r>
          </a:p>
          <a:p>
            <a:pPr algn="just"/>
            <a:r>
              <a:rPr lang="sq-AL" sz="1900"/>
              <a:t>a të hyjë në të dhënat e regjistruara në kompjuter të hapura për publikun (burim i hapur), pavarësisht se ku ndodhen gjeografikisht të dhënat; ose </a:t>
            </a:r>
          </a:p>
          <a:p>
            <a:pPr algn="just"/>
            <a:r>
              <a:rPr lang="sq-AL" sz="1900"/>
              <a:t>b të hyjë ose të marrë, nëpërmjet një sistemi kompjuterik në territorin e tij, të dhënat e regjistruara në kompjuter tek një Palë tjetër, nëse Pala </a:t>
            </a:r>
            <a:r>
              <a:rPr lang="sq-AL" sz="1900" b="1">
                <a:solidFill>
                  <a:srgbClr val="FF0000"/>
                </a:solidFill>
              </a:rPr>
              <a:t>merr lejen e ligjshme dhe të vullnetshme </a:t>
            </a:r>
            <a:r>
              <a:rPr lang="sq-AL" sz="1900"/>
              <a:t>të personit që ka kompetencën ligjore t’i njoftojë të dhënat Palës nëpërmjet sistemit kompjuterik.</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276964"/>
            <a:ext cx="4414945" cy="4493538"/>
          </a:xfrm>
          <a:prstGeom prst="rect">
            <a:avLst/>
          </a:prstGeom>
        </p:spPr>
        <p:txBody>
          <a:bodyPr wrap="square">
            <a:spAutoFit/>
          </a:bodyPr>
          <a:lstStyle/>
          <a:p>
            <a:pPr marL="342900" indent="-342900" algn="just">
              <a:buFont typeface="Wingdings" pitchFamily="2" charset="2"/>
              <a:buChar char="ü"/>
            </a:pPr>
            <a:r>
              <a:rPr lang="sq-AL" sz="2200"/>
              <a:t>Të dhënat mund të qasen bazuar në pëlqimin e ligjshëm dhe vullnetar</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Ligjshmëria e pëlqimit bazohet në ligjin vendor (p.sh. të miturit dhe personat me kufizime në aftësitë mendore mund të mos jenë në gjendje të japin pëlqimin) </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Marrëveshja për kushtet e përgjithshme të shërbimit mund të mos kualifikohet si pëlqim i veçantë, i qartë </a:t>
            </a:r>
          </a:p>
        </p:txBody>
      </p:sp>
    </p:spTree>
    <p:extLst>
      <p:ext uri="{BB962C8B-B14F-4D97-AF65-F5344CB8AC3E}">
        <p14:creationId xmlns:p14="http://schemas.microsoft.com/office/powerpoint/2010/main" xmlns="" val="29996574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32 - Qasja ndërkufitare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sq-AL" sz="1900" b="1" dirty="0"/>
              <a:t>Neni 32 –	Qasja ndërkufitare në të dhënat e regjistruara në kompjuter me leje ose kur janë të hapura për publikun </a:t>
            </a:r>
          </a:p>
          <a:p>
            <a:pPr algn="just"/>
            <a:r>
              <a:rPr lang="sq-AL" sz="1900" dirty="0"/>
              <a:t>Pa marrë autorizimin nga Pala tjetër, një Palë mund: </a:t>
            </a:r>
          </a:p>
          <a:p>
            <a:pPr algn="just"/>
            <a:r>
              <a:rPr lang="sq-AL" sz="1900" dirty="0"/>
              <a:t>a të hyjë në të dhënat e regjistruara në kompjuter të hapura për publikun (burim i hapur), pavarësisht se ku ndodhen gjeografikisht të dhënat; ose </a:t>
            </a:r>
          </a:p>
          <a:p>
            <a:pPr algn="just"/>
            <a:r>
              <a:rPr lang="sq-AL" sz="1900" dirty="0"/>
              <a:t>b të hyjë ose të marrë, nëpërmjet një sistemi kompjuterik në territorin e tij, të dhënat e regjistruara në kompjuter tek një Palë tjetër, nëse Pala merr lejen e ligjshme dhe të vullnetshme të </a:t>
            </a:r>
            <a:r>
              <a:rPr lang="sq-AL" sz="1900" b="1" dirty="0">
                <a:solidFill>
                  <a:srgbClr val="FF0000"/>
                </a:solidFill>
              </a:rPr>
              <a:t>personit që ka kompetencën ligjore t’i njoftojë të dhënat</a:t>
            </a:r>
            <a:r>
              <a:rPr lang="sq-AL" sz="1900" dirty="0"/>
              <a:t> Palës nëpërmjet sistemit kompjuterik.</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5262979"/>
          </a:xfrm>
          <a:prstGeom prst="rect">
            <a:avLst/>
          </a:prstGeom>
        </p:spPr>
        <p:txBody>
          <a:bodyPr wrap="square">
            <a:spAutoFit/>
          </a:bodyPr>
          <a:lstStyle/>
          <a:p>
            <a:pPr marL="342900" indent="-342900" algn="just">
              <a:buFont typeface="Wingdings" pitchFamily="2" charset="2"/>
              <a:buChar char="ü"/>
            </a:pPr>
            <a:r>
              <a:rPr lang="sq-AL" sz="2100" dirty="0"/>
              <a:t>Pëlqimi duhet të jetë nga personi i cili ka autoritet të ligjshëm për zbulimin e të dhënave</a:t>
            </a:r>
          </a:p>
          <a:p>
            <a:pPr marL="342900" indent="-342900" algn="just">
              <a:buFont typeface="Wingdings" pitchFamily="2" charset="2"/>
              <a:buChar char="ü"/>
            </a:pPr>
            <a:endParaRPr lang="en-GB" sz="2100" dirty="0"/>
          </a:p>
          <a:p>
            <a:pPr marL="342900" indent="-342900" algn="just">
              <a:buFont typeface="Wingdings" pitchFamily="2" charset="2"/>
              <a:buChar char="ü"/>
            </a:pPr>
            <a:r>
              <a:rPr lang="sq-AL" sz="2100" dirty="0"/>
              <a:t>Kjo do të varet nga rrethanat, natyra e personit dhe ligji në fuqi </a:t>
            </a:r>
          </a:p>
          <a:p>
            <a:pPr marL="342900" indent="-342900" algn="just">
              <a:buFont typeface="Wingdings" pitchFamily="2" charset="2"/>
              <a:buChar char="ü"/>
            </a:pPr>
            <a:endParaRPr lang="en-GB" sz="2100" dirty="0"/>
          </a:p>
          <a:p>
            <a:pPr marL="342900" indent="-342900" algn="just">
              <a:buFont typeface="Wingdings" pitchFamily="2" charset="2"/>
              <a:buChar char="ü"/>
            </a:pPr>
            <a:r>
              <a:rPr lang="sq-AL" sz="2100" dirty="0"/>
              <a:t>P.sh. Një individ mund t'i ofrojë qasje një zyrtari të zbatimit të ligjit në </a:t>
            </a:r>
            <a:r>
              <a:rPr lang="sq-AL" sz="2100" dirty="0" err="1"/>
              <a:t>emailin</a:t>
            </a:r>
            <a:r>
              <a:rPr lang="sq-AL" sz="2100" dirty="0"/>
              <a:t> e tij/saj personal që është ruajtur jashtë vendit</a:t>
            </a:r>
          </a:p>
          <a:p>
            <a:pPr marL="342900" indent="-342900" algn="just">
              <a:buFont typeface="Wingdings" pitchFamily="2" charset="2"/>
              <a:buChar char="ü"/>
            </a:pPr>
            <a:endParaRPr lang="en-US" sz="2100" dirty="0"/>
          </a:p>
          <a:p>
            <a:pPr marL="342900" indent="-342900" algn="just">
              <a:buFont typeface="Wingdings" pitchFamily="2" charset="2"/>
              <a:buChar char="ü"/>
            </a:pPr>
            <a:r>
              <a:rPr lang="sq-AL" sz="2100" dirty="0"/>
              <a:t>Ofruesit e shërbimeve zakonisht nuk kanë autoritet të ligjshëm për të zbuluar të dhëna të </a:t>
            </a:r>
            <a:r>
              <a:rPr lang="sq-AL" sz="2100" dirty="0" err="1"/>
              <a:t>abonuesve</a:t>
            </a:r>
            <a:endParaRPr lang="sq-AL" sz="2100" dirty="0"/>
          </a:p>
        </p:txBody>
      </p:sp>
    </p:spTree>
    <p:extLst>
      <p:ext uri="{BB962C8B-B14F-4D97-AF65-F5344CB8AC3E}">
        <p14:creationId xmlns:p14="http://schemas.microsoft.com/office/powerpoint/2010/main" xmlns="" val="2827258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47812038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14058142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386898792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5727975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000" b="1" dirty="0"/>
              <a:t>Neni 33 – Ndihma e ndërsjellë lidhur me </a:t>
            </a:r>
          </a:p>
          <a:p>
            <a:pPr algn="r"/>
            <a:r>
              <a:rPr lang="sq-AL" sz="3000" b="1" dirty="0"/>
              <a:t>mbledhjen në kohë reale të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062924"/>
          </a:xfrm>
          <a:prstGeom prst="rect">
            <a:avLst/>
          </a:prstGeom>
        </p:spPr>
        <p:txBody>
          <a:bodyPr wrap="square">
            <a:spAutoFit/>
          </a:bodyPr>
          <a:lstStyle/>
          <a:p>
            <a:pPr marL="342900" indent="-342900" algn="just">
              <a:buFont typeface="Wingdings" pitchFamily="2" charset="2"/>
              <a:buChar char="Ø"/>
            </a:pPr>
            <a:r>
              <a:rPr lang="sq-AL" sz="1900"/>
              <a:t>1 Palët i japin njëra-tjetrës ndihmë të ndërsjellë në lidhje me </a:t>
            </a:r>
            <a:r>
              <a:rPr lang="sq-AL" sz="1900" b="1">
                <a:solidFill>
                  <a:srgbClr val="FF0000"/>
                </a:solidFill>
              </a:rPr>
              <a:t>marrjen brenda kohës reale të të dhënave të trafikut </a:t>
            </a:r>
            <a:r>
              <a:rPr lang="sq-AL" sz="1900"/>
              <a:t>që kanë të bëjnë me njoftimet e veçanta në territorin e saj që jepen nëpërmjet një sistemi kompjuterik. Në pajtim me paragrafin 2, ndihma e ndërsjellë trajtohet sipas kushteve dhe procedurave të parashikuara sipas ligjit të brendshëm. </a:t>
            </a:r>
          </a:p>
          <a:p>
            <a:pPr marL="342900" indent="-342900" algn="just">
              <a:buFont typeface="Wingdings" pitchFamily="2" charset="2"/>
              <a:buChar char="Ø"/>
            </a:pPr>
            <a:endParaRPr lang="en-US" sz="1900" dirty="0"/>
          </a:p>
          <a:p>
            <a:pPr marL="342900" indent="-342900" algn="just">
              <a:buFont typeface="Wingdings" pitchFamily="2" charset="2"/>
              <a:buChar char="Ø"/>
            </a:pPr>
            <a:r>
              <a:rPr lang="sq-AL" sz="1900"/>
              <a:t>2 Secila Palë jep ndihmë të ndërsjellë të paktën në lidhje me veprat penale për të cilat marrja në kohën reale e të dhënave do të ishte e mundur në çështje të ngjashme të brendshme.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3477875"/>
          </a:xfrm>
          <a:prstGeom prst="rect">
            <a:avLst/>
          </a:prstGeom>
        </p:spPr>
        <p:txBody>
          <a:bodyPr wrap="square">
            <a:spAutoFit/>
          </a:bodyPr>
          <a:lstStyle/>
          <a:p>
            <a:pPr marL="342900" indent="-342900" algn="just">
              <a:buFont typeface="Wingdings" pitchFamily="2" charset="2"/>
              <a:buChar char="ü"/>
            </a:pPr>
            <a:r>
              <a:rPr lang="sq-AL" sz="2200" dirty="0"/>
              <a:t>Kjo dispozitë fuqizon hetuesit të kenë aftësinë për të marrë të dhëna të trafikut në kohë reale në lidhje me komunikimet që kalojnë përmes një sistemi kompjuterik në palët e tjera</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dirty="0"/>
              <a:t>Kjo është e rëndësishme duke pasur parasysh që komunikimet zakonisht kalojnë përtej kufijve territorialë </a:t>
            </a:r>
          </a:p>
        </p:txBody>
      </p:sp>
    </p:spTree>
    <p:extLst>
      <p:ext uri="{BB962C8B-B14F-4D97-AF65-F5344CB8AC3E}">
        <p14:creationId xmlns:p14="http://schemas.microsoft.com/office/powerpoint/2010/main" xmlns="" val="36276880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000" b="1" dirty="0"/>
              <a:t>Neni 33 – Ndihma e ndërsjellë lidhur me </a:t>
            </a:r>
          </a:p>
          <a:p>
            <a:pPr algn="r"/>
            <a:r>
              <a:rPr lang="sq-AL" sz="3000" b="1" dirty="0"/>
              <a:t>mbledhjen në kohë reale të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062924"/>
          </a:xfrm>
          <a:prstGeom prst="rect">
            <a:avLst/>
          </a:prstGeom>
        </p:spPr>
        <p:txBody>
          <a:bodyPr wrap="square">
            <a:spAutoFit/>
          </a:bodyPr>
          <a:lstStyle/>
          <a:p>
            <a:pPr marL="342900" indent="-342900" algn="just">
              <a:buFont typeface="Wingdings" pitchFamily="2" charset="2"/>
              <a:buChar char="Ø"/>
            </a:pPr>
            <a:r>
              <a:rPr lang="sq-AL" sz="1900" dirty="0"/>
              <a:t>1 Palët i japin njëra-tjetrës ndihmë të ndërsjellë në lidhje me </a:t>
            </a:r>
            <a:r>
              <a:rPr lang="sq-AL" sz="1900" b="1" dirty="0">
                <a:solidFill>
                  <a:srgbClr val="FF0000"/>
                </a:solidFill>
              </a:rPr>
              <a:t>marrjen brenda kohës reale të të dhënave të trafikut </a:t>
            </a:r>
            <a:r>
              <a:rPr lang="sq-AL" sz="1900" dirty="0"/>
              <a:t>që kanë të bëjnë me njoftimet e veçanta në territorin e saj që jepen nëpërmjet një sistemi kompjuterik. Në pajtim me paragrafin 2, ndihma e ndërsjellë trajtohet sipas kushteve dhe procedurave të parashikuara sipas ligjit të brendshëm. </a:t>
            </a:r>
          </a:p>
          <a:p>
            <a:pPr marL="342900" indent="-342900" algn="just">
              <a:buFont typeface="Wingdings" pitchFamily="2" charset="2"/>
              <a:buChar char="Ø"/>
            </a:pPr>
            <a:endParaRPr lang="en-US" sz="1900" dirty="0"/>
          </a:p>
          <a:p>
            <a:pPr marL="342900" indent="-342900" algn="just">
              <a:buFont typeface="Wingdings" pitchFamily="2" charset="2"/>
              <a:buChar char="Ø"/>
            </a:pPr>
            <a:r>
              <a:rPr lang="sq-AL" sz="1900" dirty="0"/>
              <a:t>2 Secila Palë jep ndihmë të ndërsjellë të paktën në lidhje me veprat penale për të cilat marrja në kohën reale e të dhënave do të ishte e mundur në çështje të ngjashme të brendshme.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3139321"/>
          </a:xfrm>
          <a:prstGeom prst="rect">
            <a:avLst/>
          </a:prstGeom>
        </p:spPr>
        <p:txBody>
          <a:bodyPr wrap="square">
            <a:spAutoFit/>
          </a:bodyPr>
          <a:lstStyle/>
          <a:p>
            <a:pPr marL="342900" indent="-342900" algn="just">
              <a:buFont typeface="Wingdings" pitchFamily="2" charset="2"/>
              <a:buChar char="ü"/>
            </a:pPr>
            <a:r>
              <a:rPr lang="sq-AL" sz="2200"/>
              <a:t>Kërkesat për mbledhjen e të dhënave të trafikut duhet të shoqërohen me komunikime të specifikuara të identifikuara nga shtetet kërkuese</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Bërja e kërkesave për mbikëqyrje të përgjithshme ose pa kriter ose mbledhje të sasive të mëdha të të dhënave të trafikut nuk lejohet </a:t>
            </a:r>
          </a:p>
        </p:txBody>
      </p:sp>
    </p:spTree>
    <p:extLst>
      <p:ext uri="{BB962C8B-B14F-4D97-AF65-F5344CB8AC3E}">
        <p14:creationId xmlns:p14="http://schemas.microsoft.com/office/powerpoint/2010/main" xmlns="" val="37370047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000" b="1" dirty="0"/>
              <a:t>Neni 33 – Ndihma e ndërsjellë lidhur me </a:t>
            </a:r>
          </a:p>
          <a:p>
            <a:pPr algn="r"/>
            <a:r>
              <a:rPr lang="sq-AL" sz="3000" b="1" dirty="0"/>
              <a:t>mbledhjen në kohë reale të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062924"/>
          </a:xfrm>
          <a:prstGeom prst="rect">
            <a:avLst/>
          </a:prstGeom>
        </p:spPr>
        <p:txBody>
          <a:bodyPr wrap="square">
            <a:spAutoFit/>
          </a:bodyPr>
          <a:lstStyle/>
          <a:p>
            <a:pPr marL="342900" indent="-342900" algn="just">
              <a:buFont typeface="Wingdings" pitchFamily="2" charset="2"/>
              <a:buChar char="Ø"/>
            </a:pPr>
            <a:r>
              <a:rPr lang="sq-AL" sz="1900" dirty="0"/>
              <a:t>1 Palët i japin njëra-tjetrës ndihmë të ndërsjellë në lidhje me marrjen brenda kohës reale të të dhënave të trafikut që kanë të bëjnë me njoftimet e veçanta në territorin e saj që jepen nëpërmjet një sistemi kompjuterik. Në pajtim me paragrafin 2, </a:t>
            </a:r>
            <a:r>
              <a:rPr lang="sq-AL" sz="1900" b="1" dirty="0">
                <a:solidFill>
                  <a:srgbClr val="FF0000"/>
                </a:solidFill>
              </a:rPr>
              <a:t>ndihma e ndërsjellë trajtohet sipas kushteve dhe procedurave </a:t>
            </a:r>
            <a:r>
              <a:rPr lang="sq-AL" sz="1900" dirty="0"/>
              <a:t>të parapara sipas </a:t>
            </a:r>
            <a:r>
              <a:rPr lang="sq-AL" sz="1900" b="1" dirty="0">
                <a:solidFill>
                  <a:srgbClr val="FF0000"/>
                </a:solidFill>
              </a:rPr>
              <a:t>ligjit të brendshëm</a:t>
            </a:r>
            <a:r>
              <a:rPr lang="sq-AL" sz="1900" dirty="0"/>
              <a:t>. </a:t>
            </a:r>
          </a:p>
          <a:p>
            <a:pPr marL="342900" indent="-342900" algn="just">
              <a:buFont typeface="Wingdings" pitchFamily="2" charset="2"/>
              <a:buChar char="Ø"/>
            </a:pPr>
            <a:endParaRPr lang="en-US" sz="1900" dirty="0"/>
          </a:p>
          <a:p>
            <a:pPr marL="342900" indent="-342900" algn="just">
              <a:buFont typeface="Wingdings" pitchFamily="2" charset="2"/>
              <a:buChar char="Ø"/>
            </a:pPr>
            <a:r>
              <a:rPr lang="sq-AL" sz="1900" dirty="0"/>
              <a:t>2 Secila Palë jep ndihmë të ndërsjellë të paktën në lidhje me veprat penale për të cilat marrja në kohën reale e të dhënave do të ishte e mundur në çështje të ngjashme të brendshme.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4493538"/>
          </a:xfrm>
          <a:prstGeom prst="rect">
            <a:avLst/>
          </a:prstGeom>
        </p:spPr>
        <p:txBody>
          <a:bodyPr wrap="square">
            <a:spAutoFit/>
          </a:bodyPr>
          <a:lstStyle/>
          <a:p>
            <a:pPr marL="342900" indent="-342900" algn="just">
              <a:buFont typeface="Wingdings" pitchFamily="2" charset="2"/>
              <a:buChar char="ü"/>
            </a:pPr>
            <a:r>
              <a:rPr lang="sq-AL" sz="2200"/>
              <a:t>Kushtet dhe procedurat e zbatueshme të parapara në ligjet e brendshme të palës që merr kërkesën do të rregullojnë sigurimin e ndihmës </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Afatet dhe kushtet me të cilat do të sigurohet një bashkëpunim i tillë janë përgjithësisht ato të përcaktuara në traktatet, rregullimet dhe ligjet e zbatueshme që rregullojnë ndihmën juridike  të ndërsjellë në çështjet penale</a:t>
            </a:r>
          </a:p>
        </p:txBody>
      </p:sp>
    </p:spTree>
    <p:extLst>
      <p:ext uri="{BB962C8B-B14F-4D97-AF65-F5344CB8AC3E}">
        <p14:creationId xmlns:p14="http://schemas.microsoft.com/office/powerpoint/2010/main" xmlns="" val="11127973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000" b="1" dirty="0"/>
              <a:t>Neni 33 – Ndihma e ndërsjellë lidhur me </a:t>
            </a:r>
          </a:p>
          <a:p>
            <a:pPr algn="r"/>
            <a:r>
              <a:rPr lang="sq-AL" sz="3000" b="1" dirty="0"/>
              <a:t>mbledhjen në kohë reale të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sq-AL" sz="1900"/>
              <a:t>1 Palët i japin njëra-tjetrës ndihmë të ndërsjellë në lidhje me marrjen brenda kohës reale të të dhënave të trafikut që kanë të bëjnë me njoftimet e veçanta në territorin e saj që jepen nëpërmjet një sistemi kompjuterik. Në pajtim me paragrafin 2, ndihma e ndërsjellë trajtohet sipas kushteve dhe procedurave të parashikuara sipas ligjit të brendshëm. </a:t>
            </a:r>
          </a:p>
          <a:p>
            <a:pPr marL="342900" indent="-342900" algn="just">
              <a:buFont typeface="Wingdings" pitchFamily="2" charset="2"/>
              <a:buChar char="Ø"/>
            </a:pPr>
            <a:endParaRPr lang="en-US" sz="1900" dirty="0"/>
          </a:p>
          <a:p>
            <a:pPr marL="342900" indent="-342900" algn="just">
              <a:buFont typeface="Wingdings" pitchFamily="2" charset="2"/>
              <a:buChar char="Ø"/>
            </a:pPr>
            <a:r>
              <a:rPr lang="sq-AL" sz="1900"/>
              <a:t>2 Secila Palë jep ndihmë të ndërsjellë </a:t>
            </a:r>
            <a:r>
              <a:rPr lang="sq-AL" sz="1900" b="1">
                <a:solidFill>
                  <a:srgbClr val="FF0000"/>
                </a:solidFill>
              </a:rPr>
              <a:t>të paktën</a:t>
            </a:r>
            <a:r>
              <a:rPr lang="sq-AL" sz="1900"/>
              <a:t> në lidhje me veprat penale për të cilat marrja në kohën reale e të dhënave do të ishte e mundur në çështje</a:t>
            </a:r>
            <a:r>
              <a:rPr lang="sq-AL" sz="1900" b="1">
                <a:solidFill>
                  <a:srgbClr val="FF0000"/>
                </a:solidFill>
              </a:rPr>
              <a:t> të ngjashme të brendshme</a:t>
            </a:r>
            <a:r>
              <a:rPr lang="sq-AL" sz="1900"/>
              <a: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3477875"/>
          </a:xfrm>
          <a:prstGeom prst="rect">
            <a:avLst/>
          </a:prstGeom>
        </p:spPr>
        <p:txBody>
          <a:bodyPr wrap="square">
            <a:spAutoFit/>
          </a:bodyPr>
          <a:lstStyle/>
          <a:p>
            <a:pPr marL="342900" indent="-342900" algn="just">
              <a:buFont typeface="Wingdings" pitchFamily="2" charset="2"/>
              <a:buChar char="ü"/>
            </a:pPr>
            <a:r>
              <a:rPr lang="sq-AL" sz="2200" dirty="0"/>
              <a:t>Grumbullimi në kohë reale i të dhënave të trafikut është masë ndërhyrëse, kështu që palët kanë një </a:t>
            </a:r>
            <a:r>
              <a:rPr lang="sq-AL" sz="2200" dirty="0" err="1"/>
              <a:t>diskrecion</a:t>
            </a:r>
            <a:r>
              <a:rPr lang="sq-AL" sz="2200" dirty="0"/>
              <a:t> për të kufizuar fushën e bashkëpunimit</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dirty="0"/>
              <a:t>Sidoqoftë, në asnjë rast gama e veprave nuk mund të jetë më e ngushtë se gama e veprave për të cilat një masë e tillë është e </a:t>
            </a:r>
            <a:r>
              <a:rPr lang="sq-AL" sz="2200" dirty="0" err="1"/>
              <a:t>disponueshme</a:t>
            </a:r>
            <a:r>
              <a:rPr lang="sq-AL" sz="2200" dirty="0"/>
              <a:t> </a:t>
            </a:r>
          </a:p>
        </p:txBody>
      </p:sp>
    </p:spTree>
    <p:extLst>
      <p:ext uri="{BB962C8B-B14F-4D97-AF65-F5344CB8AC3E}">
        <p14:creationId xmlns:p14="http://schemas.microsoft.com/office/powerpoint/2010/main" xmlns="" val="334707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14773249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Neni 34 – Ndihma e ndërsjellë në lidhje me përgjimin e të dhënave të përmbajtjes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2723823"/>
          </a:xfrm>
          <a:prstGeom prst="rect">
            <a:avLst/>
          </a:prstGeom>
        </p:spPr>
        <p:txBody>
          <a:bodyPr wrap="square">
            <a:spAutoFit/>
          </a:bodyPr>
          <a:lstStyle/>
          <a:p>
            <a:pPr marL="342900" indent="-342900" algn="just">
              <a:buFont typeface="Wingdings" pitchFamily="2" charset="2"/>
              <a:buChar char="Ø"/>
            </a:pPr>
            <a:r>
              <a:rPr lang="sq-AL" sz="1900" dirty="0"/>
              <a:t>Palët i japin njëra tjetrës ndihmë të ndërsjellë </a:t>
            </a:r>
            <a:r>
              <a:rPr lang="sq-AL" sz="1900" b="1" dirty="0">
                <a:solidFill>
                  <a:srgbClr val="FF0000"/>
                </a:solidFill>
              </a:rPr>
              <a:t>në mbledhjen në kohë reale apo regjistrimin e të dhënave të përmbajtjes </a:t>
            </a:r>
            <a:r>
              <a:rPr lang="sq-AL" sz="1900" dirty="0"/>
              <a:t>të mesazheve të specifikuara të transmetuara nëpërmjet sistemit kompjuterik deri në masën e lejuar nga traktatet e zbatueshme dhe ligjet vendase.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2123658"/>
          </a:xfrm>
          <a:prstGeom prst="rect">
            <a:avLst/>
          </a:prstGeom>
        </p:spPr>
        <p:txBody>
          <a:bodyPr wrap="square">
            <a:spAutoFit/>
          </a:bodyPr>
          <a:lstStyle/>
          <a:p>
            <a:pPr marL="342900" indent="-342900" algn="just">
              <a:buFont typeface="Wingdings" pitchFamily="2" charset="2"/>
              <a:buChar char="ü"/>
            </a:pPr>
            <a:r>
              <a:rPr lang="sq-AL" sz="2200"/>
              <a:t>Kjo dispozitë fuqizon hetuesit të kenë aftësinë për të marrë të dhëna të përmbajtjes të komunikimeve të specifikuara të transmetuara nga një sistemi kompjuterik në palën tjetër </a:t>
            </a:r>
          </a:p>
        </p:txBody>
      </p:sp>
    </p:spTree>
    <p:extLst>
      <p:ext uri="{BB962C8B-B14F-4D97-AF65-F5344CB8AC3E}">
        <p14:creationId xmlns:p14="http://schemas.microsoft.com/office/powerpoint/2010/main" xmlns="" val="15919582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Neni 34 – Ndihma e ndërsjellë në lidhje me përgjimin e të dhënave të përmbajtjes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2723823"/>
          </a:xfrm>
          <a:prstGeom prst="rect">
            <a:avLst/>
          </a:prstGeom>
        </p:spPr>
        <p:txBody>
          <a:bodyPr wrap="square">
            <a:spAutoFit/>
          </a:bodyPr>
          <a:lstStyle/>
          <a:p>
            <a:pPr marL="342900" indent="-342900" algn="just">
              <a:buFont typeface="Wingdings" pitchFamily="2" charset="2"/>
              <a:buChar char="Ø"/>
            </a:pPr>
            <a:r>
              <a:rPr lang="sq-AL" sz="1900" dirty="0"/>
              <a:t>Palët i japin njëra tjetrës ndihmë të ndërsjellë në lidhje me marrjen në kohën reale ose regjistrimin e të dhënave të përmbajtjes të </a:t>
            </a:r>
            <a:r>
              <a:rPr lang="sq-AL" sz="1900" b="1" dirty="0">
                <a:solidFill>
                  <a:srgbClr val="FF0000"/>
                </a:solidFill>
              </a:rPr>
              <a:t>komunikimeve të specifikuara</a:t>
            </a:r>
            <a:r>
              <a:rPr lang="sq-AL" sz="1900" dirty="0"/>
              <a:t> të transmetuara nëpërmjet sistemit kompjuterik deri në masën e lejuar nga traktatet e zbatueshme dhe ligjet vendase.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3816429"/>
          </a:xfrm>
          <a:prstGeom prst="rect">
            <a:avLst/>
          </a:prstGeom>
        </p:spPr>
        <p:txBody>
          <a:bodyPr wrap="square">
            <a:spAutoFit/>
          </a:bodyPr>
          <a:lstStyle/>
          <a:p>
            <a:pPr marL="342900" indent="-342900" algn="just">
              <a:buFont typeface="Wingdings" pitchFamily="2" charset="2"/>
              <a:buChar char="ü"/>
            </a:pPr>
            <a:r>
              <a:rPr lang="sq-AL" sz="2200"/>
              <a:t>Kërkesat për përgjimin e të dhënave të përmbajtjes duhet të shoqërohen me komunikime të specifikuara të identifikuara nga shtetet kërkuese</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Bërja e kërkesave për përgjim të përgjithshëm ose pa kriter ose mbledhje të sasive të mëdha të të dhënave të përmbajtjes nuk lejohet </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xmlns="" val="14041829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Neni 34 – Ndihma e ndërsjellë në lidhje me përgjimin e të dhënave të përmbajtjes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2723823"/>
          </a:xfrm>
          <a:prstGeom prst="rect">
            <a:avLst/>
          </a:prstGeom>
        </p:spPr>
        <p:txBody>
          <a:bodyPr wrap="square">
            <a:spAutoFit/>
          </a:bodyPr>
          <a:lstStyle/>
          <a:p>
            <a:pPr marL="342900" indent="-342900" algn="just">
              <a:buFont typeface="Wingdings" pitchFamily="2" charset="2"/>
              <a:buChar char="Ø"/>
            </a:pPr>
            <a:r>
              <a:rPr lang="sq-AL" sz="1900" dirty="0"/>
              <a:t>Palët i japin njëra tjetrës ndihmë të ndërsjellë në lidhje me marrjen në kohën reale ose regjistrimin e të dhënave të përmbajtjes të mesazheve të specifikuara të transmetuara nëpërmjet sistemit kompjuterik </a:t>
            </a:r>
            <a:r>
              <a:rPr lang="sq-AL" sz="1900" b="1" dirty="0">
                <a:solidFill>
                  <a:srgbClr val="FF0000"/>
                </a:solidFill>
              </a:rPr>
              <a:t>deri në masën e lejuar nga traktatet e zbatueshme dhe ligjet vendase</a:t>
            </a:r>
            <a:r>
              <a:rPr lang="sq-AL" sz="1900" dirty="0"/>
              <a: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2800767"/>
          </a:xfrm>
          <a:prstGeom prst="rect">
            <a:avLst/>
          </a:prstGeom>
        </p:spPr>
        <p:txBody>
          <a:bodyPr wrap="square">
            <a:spAutoFit/>
          </a:bodyPr>
          <a:lstStyle/>
          <a:p>
            <a:pPr marL="342900" indent="-342900" algn="just">
              <a:buFont typeface="Wingdings" pitchFamily="2" charset="2"/>
              <a:buChar char="ü"/>
            </a:pPr>
            <a:r>
              <a:rPr lang="sq-AL" sz="2200"/>
              <a:t>Përgjimi i të dhënave të përmbajtjes është një masë shumë ndërhyrëse, kështu që palët kanë diskrecion të plotë për të kufizuar fushën e bashkëpunimit</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Ligji i brendshëm dhe traktatet e zbatueshme mund të kufizojnë shkallën e bashkëpunimit </a:t>
            </a:r>
          </a:p>
        </p:txBody>
      </p:sp>
    </p:spTree>
    <p:extLst>
      <p:ext uri="{BB962C8B-B14F-4D97-AF65-F5344CB8AC3E}">
        <p14:creationId xmlns:p14="http://schemas.microsoft.com/office/powerpoint/2010/main" xmlns="" val="26539087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312473471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28245811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3226612922"/>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7845654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Neni 35 – </a:t>
            </a:r>
            <a:r>
              <a:rPr lang="sq-AL" sz="3200" b="1" dirty="0" smtClean="0"/>
              <a:t>Rrjeti 24/7</a:t>
            </a:r>
            <a:endParaRPr lang="sq-AL"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478423"/>
          </a:xfrm>
          <a:prstGeom prst="rect">
            <a:avLst/>
          </a:prstGeom>
        </p:spPr>
        <p:txBody>
          <a:bodyPr wrap="square">
            <a:spAutoFit/>
          </a:bodyPr>
          <a:lstStyle/>
          <a:p>
            <a:pPr marL="342900" indent="-342900" algn="just">
              <a:buFont typeface="Wingdings" pitchFamily="2" charset="2"/>
              <a:buChar char="Ø"/>
            </a:pPr>
            <a:r>
              <a:rPr lang="sq-AL" sz="1750"/>
              <a:t>1 Secila Palë cakton një </a:t>
            </a:r>
            <a:r>
              <a:rPr lang="sq-AL" sz="1750" b="1">
                <a:solidFill>
                  <a:srgbClr val="FF0000"/>
                </a:solidFill>
              </a:rPr>
              <a:t>pikë kontakti </a:t>
            </a:r>
            <a:r>
              <a:rPr lang="sq-AL" sz="1750"/>
              <a:t>që të punojë </a:t>
            </a:r>
            <a:r>
              <a:rPr lang="sq-AL" sz="1750" b="1">
                <a:solidFill>
                  <a:srgbClr val="FF0000"/>
                </a:solidFill>
              </a:rPr>
              <a:t>24 orë, 7 ditë në javë </a:t>
            </a:r>
            <a:r>
              <a:rPr lang="sq-AL" sz="1750"/>
              <a:t>me qëllim që të sigurohet dhënia e</a:t>
            </a:r>
            <a:r>
              <a:rPr lang="sq-AL" sz="1750" b="1">
                <a:solidFill>
                  <a:srgbClr val="FF0000"/>
                </a:solidFill>
              </a:rPr>
              <a:t> ndihmës së menjëhershme </a:t>
            </a:r>
            <a:r>
              <a:rPr lang="sq-AL" sz="1750"/>
              <a:t>për qëllimet e hetimeve ose gjykimeve për veprat penale në lidhje me sistemet dhe të dhënat kompjuterike ose për marrjen e provave në formë elektronike për një vepër penale. Një ndihmesë e tillë përfshin lehtësimin, ose kur është e lejuar nga ligji dhe praktika vendase, zbatimi i drejtpërdrejtë i masave në vijim: </a:t>
            </a:r>
          </a:p>
          <a:p>
            <a:pPr lvl="1" algn="just"/>
            <a:r>
              <a:rPr lang="sq-AL" sz="1750"/>
              <a:t>a ofrimin e këshillave teknike; </a:t>
            </a:r>
          </a:p>
          <a:p>
            <a:pPr lvl="1" algn="just"/>
            <a:r>
              <a:rPr lang="sq-AL" sz="1750"/>
              <a:t>b ruajtjen e të dhënave në pajtim me nenet 29 dhe 30; </a:t>
            </a:r>
          </a:p>
          <a:p>
            <a:pPr lvl="1" algn="just"/>
            <a:r>
              <a:rPr lang="sq-AL" sz="1750"/>
              <a:t>c marrjen e provave, duke dhënë informacion ligjor dhe gjetjen e personave të dyshuar.</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5170646"/>
          </a:xfrm>
          <a:prstGeom prst="rect">
            <a:avLst/>
          </a:prstGeom>
        </p:spPr>
        <p:txBody>
          <a:bodyPr wrap="square">
            <a:spAutoFit/>
          </a:bodyPr>
          <a:lstStyle/>
          <a:p>
            <a:pPr marL="342900" indent="-342900" algn="just">
              <a:buFont typeface="Wingdings" pitchFamily="2" charset="2"/>
              <a:buChar char="ü"/>
            </a:pPr>
            <a:r>
              <a:rPr lang="sq-AL" sz="2200" dirty="0"/>
              <a:t>Mbledhja efektive e provave elektronike kërkon reagim të shpejtë</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dirty="0"/>
              <a:t>Modalitetet ekzistuese të ndihmës së ndërsjellë kërkojnë kanale shtesë për ndihmë të menjëhershme</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dirty="0"/>
              <a:t>Konventa e Budapestit kërkon që secila palë të krijojë këtë pikë shtesë të kontaktit që është në dispozicion 24/7 për ofrimin e ndihmës së menjëhershme </a:t>
            </a:r>
          </a:p>
        </p:txBody>
      </p:sp>
    </p:spTree>
    <p:extLst>
      <p:ext uri="{BB962C8B-B14F-4D97-AF65-F5344CB8AC3E}">
        <p14:creationId xmlns:p14="http://schemas.microsoft.com/office/powerpoint/2010/main" xmlns="" val="5476813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smtClean="0"/>
              <a:t>Neni 35 – Rrjeti 24/7</a:t>
            </a:r>
            <a:endParaRPr lang="sq-AL"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478423"/>
          </a:xfrm>
          <a:prstGeom prst="rect">
            <a:avLst/>
          </a:prstGeom>
        </p:spPr>
        <p:txBody>
          <a:bodyPr wrap="square">
            <a:spAutoFit/>
          </a:bodyPr>
          <a:lstStyle/>
          <a:p>
            <a:pPr marL="342900" indent="-342900" algn="just">
              <a:buFont typeface="Wingdings" pitchFamily="2" charset="2"/>
              <a:buChar char="Ø"/>
            </a:pPr>
            <a:r>
              <a:rPr lang="sq-AL" sz="1750"/>
              <a:t>1 Secila Palë cakton një pikë kontakti që të punojë 24 orë, 7 ditë në javë me qëllim që të sigurohet dhënia e ndihmës së menjëhershme për qëllimet e </a:t>
            </a:r>
            <a:r>
              <a:rPr lang="sq-AL" sz="1750" b="1">
                <a:solidFill>
                  <a:srgbClr val="FF0000"/>
                </a:solidFill>
              </a:rPr>
              <a:t>hetimeve </a:t>
            </a:r>
            <a:r>
              <a:rPr lang="sq-AL" sz="1750"/>
              <a:t>ose</a:t>
            </a:r>
            <a:r>
              <a:rPr lang="sq-AL" sz="1750" b="1">
                <a:solidFill>
                  <a:srgbClr val="FF0000"/>
                </a:solidFill>
              </a:rPr>
              <a:t> gjykimeve </a:t>
            </a:r>
            <a:r>
              <a:rPr lang="sq-AL" sz="1750"/>
              <a:t>për veprat penale në</a:t>
            </a:r>
            <a:r>
              <a:rPr lang="sq-AL" sz="1750" b="1">
                <a:solidFill>
                  <a:srgbClr val="FF0000"/>
                </a:solidFill>
              </a:rPr>
              <a:t> lidhje me sistemet dhe të dhënat kompjuterike</a:t>
            </a:r>
            <a:r>
              <a:rPr lang="sq-AL" sz="1750"/>
              <a:t> ose për</a:t>
            </a:r>
            <a:r>
              <a:rPr lang="sq-AL" sz="1750" b="1">
                <a:solidFill>
                  <a:srgbClr val="FF0000"/>
                </a:solidFill>
              </a:rPr>
              <a:t> marrjen e provave në formë elektronike për një vepër penale</a:t>
            </a:r>
            <a:r>
              <a:rPr lang="sq-AL" sz="1750"/>
              <a:t>. Një ndihmesë e tillë përfshin lehtësimin, ose kur është e lejuar nga ligji dhe praktika vendase, zbatimi i drejtpërdrejtë i masave në vijim: </a:t>
            </a:r>
          </a:p>
          <a:p>
            <a:pPr lvl="1" algn="just"/>
            <a:r>
              <a:rPr lang="sq-AL" sz="1750"/>
              <a:t>a ofrimin e këshillave teknike; </a:t>
            </a:r>
          </a:p>
          <a:p>
            <a:pPr lvl="1" algn="just"/>
            <a:r>
              <a:rPr lang="sq-AL" sz="1750"/>
              <a:t>b ruajtjen e të dhënave në pajtim me nenet 29 dhe 30; </a:t>
            </a:r>
          </a:p>
          <a:p>
            <a:pPr lvl="1" algn="just"/>
            <a:r>
              <a:rPr lang="sq-AL" sz="1750"/>
              <a:t>c marrjen e provave, duke dhënë informacion ligjor dhe gjetjen e personave të dyshuar.</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4832092"/>
          </a:xfrm>
          <a:prstGeom prst="rect">
            <a:avLst/>
          </a:prstGeom>
        </p:spPr>
        <p:txBody>
          <a:bodyPr wrap="square">
            <a:spAutoFit/>
          </a:bodyPr>
          <a:lstStyle/>
          <a:p>
            <a:pPr marL="342900" indent="-342900" algn="just">
              <a:buFont typeface="Wingdings" pitchFamily="2" charset="2"/>
              <a:buChar char="ü"/>
            </a:pPr>
            <a:r>
              <a:rPr lang="sq-AL" sz="2200"/>
              <a:t>Rrjetet 24/7 duhet të ofrojnë ndihmë të menjëhershme për qëllimin e:</a:t>
            </a:r>
          </a:p>
          <a:p>
            <a:pPr marL="800100" lvl="1" indent="-342900" algn="just">
              <a:buFont typeface="Wingdings" pitchFamily="2" charset="2"/>
              <a:buChar char="ü"/>
            </a:pPr>
            <a:r>
              <a:rPr lang="sq-AL" sz="2200"/>
              <a:t>Veprave në lidhje me sistemet kompjuterike dhe të dhënat </a:t>
            </a:r>
          </a:p>
          <a:p>
            <a:pPr marL="800100" lvl="1" indent="-342900" algn="just">
              <a:buFont typeface="Wingdings" pitchFamily="2" charset="2"/>
              <a:buChar char="ü"/>
            </a:pPr>
            <a:r>
              <a:rPr lang="sq-AL" sz="2200"/>
              <a:t>Mbledhjen e provave për </a:t>
            </a:r>
            <a:r>
              <a:rPr lang="sq-AL" sz="2200" u="sng"/>
              <a:t>ndonjë</a:t>
            </a:r>
            <a:r>
              <a:rPr lang="sq-AL" sz="2200"/>
              <a:t> vepër penale</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Palët mund të përcaktojnë vendndodhjen e një rrjeti 24/7 brenda juridiksioneve të tyre (brenda autoritetit qendror, në polici ose diku tjetër)</a:t>
            </a:r>
          </a:p>
        </p:txBody>
      </p:sp>
    </p:spTree>
    <p:extLst>
      <p:ext uri="{BB962C8B-B14F-4D97-AF65-F5344CB8AC3E}">
        <p14:creationId xmlns:p14="http://schemas.microsoft.com/office/powerpoint/2010/main" xmlns="" val="40203741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smtClean="0"/>
              <a:t>Neni 35 – Rrjeti 24/7</a:t>
            </a:r>
            <a:endParaRPr lang="sq-AL"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5478423"/>
          </a:xfrm>
          <a:prstGeom prst="rect">
            <a:avLst/>
          </a:prstGeom>
        </p:spPr>
        <p:txBody>
          <a:bodyPr wrap="square">
            <a:spAutoFit/>
          </a:bodyPr>
          <a:lstStyle/>
          <a:p>
            <a:pPr marL="342900" indent="-342900" algn="just">
              <a:buFont typeface="Wingdings" pitchFamily="2" charset="2"/>
              <a:buChar char="Ø"/>
            </a:pPr>
            <a:r>
              <a:rPr lang="sq-AL" sz="1750"/>
              <a:t>1 Secila Palë cakton një pikë kontakti që të punojë 24 orë, 7 ditë në javë me qëllim që të sigurohet dhënia e ndihmës së menjëhershme për qëllimet e hetimeve ose gjykimeve për veprat penale në lidhje me sistemet dhe të dhënat kompjuterike ose për marrjen e provave në formë elektronike për një vepër penale. Një ndihmesë e tillë përfshin </a:t>
            </a:r>
            <a:r>
              <a:rPr lang="sq-AL" sz="1750" b="1">
                <a:solidFill>
                  <a:srgbClr val="FF0000"/>
                </a:solidFill>
              </a:rPr>
              <a:t>lehtësimin, </a:t>
            </a:r>
            <a:r>
              <a:rPr lang="sq-AL" sz="1750"/>
              <a:t>ose</a:t>
            </a:r>
            <a:r>
              <a:rPr lang="sq-AL" sz="1750" b="1">
                <a:solidFill>
                  <a:srgbClr val="FF0000"/>
                </a:solidFill>
              </a:rPr>
              <a:t> kur është e lejuar nga ligji </a:t>
            </a:r>
            <a:r>
              <a:rPr lang="sq-AL" sz="1750"/>
              <a:t>dhe praktika</a:t>
            </a:r>
            <a:r>
              <a:rPr lang="sq-AL" sz="1750" b="1">
                <a:solidFill>
                  <a:srgbClr val="FF0000"/>
                </a:solidFill>
              </a:rPr>
              <a:t> vendase, zbatimi i drejtpërdrejtë</a:t>
            </a:r>
            <a:r>
              <a:rPr lang="sq-AL" sz="1750"/>
              <a:t> i masave në vijim: </a:t>
            </a:r>
          </a:p>
          <a:p>
            <a:pPr lvl="1" algn="just"/>
            <a:r>
              <a:rPr lang="sq-AL" sz="1750"/>
              <a:t>a ofrimin e </a:t>
            </a:r>
            <a:r>
              <a:rPr lang="sq-AL" sz="1750" b="1">
                <a:solidFill>
                  <a:srgbClr val="FF0000"/>
                </a:solidFill>
              </a:rPr>
              <a:t>këshillave teknike</a:t>
            </a:r>
            <a:r>
              <a:rPr lang="sq-AL" sz="1750"/>
              <a:t>; </a:t>
            </a:r>
          </a:p>
          <a:p>
            <a:pPr lvl="1" algn="just"/>
            <a:r>
              <a:rPr lang="sq-AL" sz="1750"/>
              <a:t>b </a:t>
            </a:r>
            <a:r>
              <a:rPr lang="sq-AL" sz="1750" b="1">
                <a:solidFill>
                  <a:srgbClr val="FF0000"/>
                </a:solidFill>
              </a:rPr>
              <a:t>ruajtjen </a:t>
            </a:r>
            <a:r>
              <a:rPr lang="sq-AL" sz="1750"/>
              <a:t>e të dhënave në pajtim me nenet 29 dhe 30; </a:t>
            </a:r>
          </a:p>
          <a:p>
            <a:pPr lvl="1" algn="just"/>
            <a:r>
              <a:rPr lang="sq-AL" sz="1750"/>
              <a:t>c </a:t>
            </a:r>
            <a:r>
              <a:rPr lang="sq-AL" sz="1750" b="1">
                <a:solidFill>
                  <a:srgbClr val="FF0000"/>
                </a:solidFill>
              </a:rPr>
              <a:t>marrjen e provave</a:t>
            </a:r>
            <a:r>
              <a:rPr lang="sq-AL" sz="1750"/>
              <a:t>, duke ofruar </a:t>
            </a:r>
            <a:r>
              <a:rPr lang="sq-AL" sz="1750" b="1">
                <a:solidFill>
                  <a:srgbClr val="FF0000"/>
                </a:solidFill>
              </a:rPr>
              <a:t>informacion ligjor</a:t>
            </a:r>
            <a:r>
              <a:rPr lang="sq-AL" sz="1750"/>
              <a:t> dhe</a:t>
            </a:r>
            <a:r>
              <a:rPr lang="sq-AL" sz="1750" b="1">
                <a:solidFill>
                  <a:srgbClr val="FF0000"/>
                </a:solidFill>
              </a:rPr>
              <a:t> gjetjen e personave të dyshuar</a:t>
            </a:r>
            <a:r>
              <a:rPr lang="sq-AL" sz="1750"/>
              <a: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5663089"/>
          </a:xfrm>
          <a:prstGeom prst="rect">
            <a:avLst/>
          </a:prstGeom>
        </p:spPr>
        <p:txBody>
          <a:bodyPr wrap="square">
            <a:spAutoFit/>
          </a:bodyPr>
          <a:lstStyle/>
          <a:p>
            <a:pPr marL="342900" indent="-342900" algn="just">
              <a:buFont typeface="Wingdings" pitchFamily="2" charset="2"/>
              <a:buChar char="ü"/>
            </a:pPr>
            <a:r>
              <a:rPr lang="sq-AL" sz="2000"/>
              <a:t>Rrjetet 24/7 mund të lehtësojnë, ose nëse lejohen nga ligji vendor, të japin drejtpërdrejt ndihmë </a:t>
            </a:r>
          </a:p>
          <a:p>
            <a:pPr marL="342900" indent="-342900" algn="just">
              <a:buFont typeface="Wingdings" pitchFamily="2" charset="2"/>
              <a:buChar char="ü"/>
            </a:pPr>
            <a:endParaRPr lang="en-US" sz="2000" dirty="0"/>
          </a:p>
          <a:p>
            <a:pPr marL="342900" indent="-342900" algn="just">
              <a:buFont typeface="Wingdings" pitchFamily="2" charset="2"/>
              <a:buChar char="ü"/>
            </a:pPr>
            <a:r>
              <a:rPr lang="sq-AL" sz="2000"/>
              <a:t>Ndihma mund të lidhet me:</a:t>
            </a:r>
          </a:p>
          <a:p>
            <a:pPr marL="800100" lvl="1" indent="-342900" algn="just">
              <a:buFont typeface="Wingdings" pitchFamily="2" charset="2"/>
              <a:buChar char="ü"/>
            </a:pPr>
            <a:r>
              <a:rPr lang="sq-AL" sz="2000"/>
              <a:t>Sigurimin e këshillave teknike për ndalimin ose gjurmimin e një sulmi</a:t>
            </a:r>
          </a:p>
          <a:p>
            <a:pPr marL="800100" lvl="1" indent="-342900" algn="just">
              <a:buFont typeface="Wingdings" pitchFamily="2" charset="2"/>
              <a:buChar char="ü"/>
            </a:pPr>
            <a:r>
              <a:rPr lang="sq-AL" sz="2000"/>
              <a:t>Ruajtjen e të dhënave sipas kërkesës (për të mundësuar ruajtjen më të shpejtë se sa përmes autoritetit qendror)</a:t>
            </a:r>
          </a:p>
          <a:p>
            <a:pPr marL="800100" lvl="1" indent="-342900" algn="just">
              <a:buFont typeface="Wingdings" pitchFamily="2" charset="2"/>
              <a:buChar char="ü"/>
            </a:pPr>
            <a:r>
              <a:rPr lang="sq-AL" sz="2000"/>
              <a:t>Mbledhjen e provave </a:t>
            </a:r>
          </a:p>
          <a:p>
            <a:pPr marL="800100" lvl="1" indent="-342900" algn="just">
              <a:buFont typeface="Wingdings" pitchFamily="2" charset="2"/>
              <a:buChar char="ü"/>
            </a:pPr>
            <a:r>
              <a:rPr lang="sq-AL" sz="2000"/>
              <a:t>Sigurimin e informacionit ligjor (siç janë parakushtet ligjore për sigurimin e ndihmës)</a:t>
            </a:r>
          </a:p>
          <a:p>
            <a:pPr marL="800100" lvl="1" indent="-342900" algn="just">
              <a:buFont typeface="Wingdings" pitchFamily="2" charset="2"/>
              <a:buChar char="ü"/>
            </a:pPr>
            <a:r>
              <a:rPr lang="sq-AL" sz="2000"/>
              <a:t>Gjetjen e të dyshuarve </a:t>
            </a:r>
          </a:p>
          <a:p>
            <a:pPr marL="800100" lvl="1" indent="-342900" algn="just">
              <a:buFont typeface="Wingdings" pitchFamily="2" charset="2"/>
              <a:buChar char="ü"/>
            </a:pPr>
            <a:endParaRPr lang="en-GB" sz="2200" dirty="0"/>
          </a:p>
        </p:txBody>
      </p:sp>
    </p:spTree>
    <p:extLst>
      <p:ext uri="{BB962C8B-B14F-4D97-AF65-F5344CB8AC3E}">
        <p14:creationId xmlns:p14="http://schemas.microsoft.com/office/powerpoint/2010/main" xmlns="" val="12252721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smtClean="0"/>
              <a:t>Neni 35 – Rrjeti 24/7</a:t>
            </a:r>
            <a:endParaRPr lang="sq-AL"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4939814"/>
          </a:xfrm>
          <a:prstGeom prst="rect">
            <a:avLst/>
          </a:prstGeom>
        </p:spPr>
        <p:txBody>
          <a:bodyPr wrap="square">
            <a:spAutoFit/>
          </a:bodyPr>
          <a:lstStyle/>
          <a:p>
            <a:pPr marL="342900" indent="-342900" algn="just">
              <a:buFont typeface="Wingdings" pitchFamily="2" charset="2"/>
              <a:buChar char="Ø"/>
            </a:pPr>
            <a:r>
              <a:rPr lang="sq-AL" sz="1750"/>
              <a:t>2 a Pika e kontaktit e një Pale </a:t>
            </a:r>
            <a:r>
              <a:rPr lang="sq-AL" sz="1750" b="1">
                <a:solidFill>
                  <a:srgbClr val="FF0000"/>
                </a:solidFill>
              </a:rPr>
              <a:t>ka kapacitetin e zhvillimit të komunikimeve </a:t>
            </a:r>
            <a:r>
              <a:rPr lang="sq-AL" sz="1750"/>
              <a:t>drejtuar pikës së kontaktit të një Pale tjetër mbi një</a:t>
            </a:r>
            <a:r>
              <a:rPr lang="sq-AL" sz="1750" b="1">
                <a:solidFill>
                  <a:srgbClr val="FF0000"/>
                </a:solidFill>
              </a:rPr>
              <a:t> bazë të përshpejtuar</a:t>
            </a:r>
            <a:r>
              <a:rPr lang="sq-AL" sz="1750"/>
              <a:t>. </a:t>
            </a:r>
          </a:p>
          <a:p>
            <a:pPr marL="342900" indent="-342900" algn="just">
              <a:buFont typeface="Wingdings" pitchFamily="2" charset="2"/>
              <a:buChar char="Ø"/>
            </a:pPr>
            <a:r>
              <a:rPr lang="sq-AL" sz="1750"/>
              <a:t>b. Nëse pika e kontaktit e caktuar nga njëra Palë nuk është pjesë e organit ose organeve të Palës kompetente për dhënien e ndihmës së ndërsjellë ndërkombëtare ose për ekstradimin, pika e kontaktit duhet të sigurojë që ajo të jetë </a:t>
            </a:r>
            <a:r>
              <a:rPr lang="sq-AL" sz="1750" b="1">
                <a:solidFill>
                  <a:srgbClr val="FF0000"/>
                </a:solidFill>
              </a:rPr>
              <a:t>e aftë të koordinojë me autoritetin</a:t>
            </a:r>
            <a:r>
              <a:rPr lang="sq-AL" sz="1750"/>
              <a:t> ose autoritetet </a:t>
            </a:r>
            <a:r>
              <a:rPr lang="sq-AL" sz="1750" b="1">
                <a:solidFill>
                  <a:srgbClr val="FF0000"/>
                </a:solidFill>
              </a:rPr>
              <a:t>përkatëse mbi baza të përshpejtuara.</a:t>
            </a:r>
            <a:r>
              <a:rPr lang="sq-AL" sz="1750"/>
              <a:t> </a:t>
            </a:r>
          </a:p>
          <a:p>
            <a:pPr marL="342900" indent="-342900" algn="just">
              <a:buFont typeface="Wingdings" pitchFamily="2" charset="2"/>
              <a:buChar char="Ø"/>
            </a:pPr>
            <a:endParaRPr lang="en-US" sz="1750" dirty="0"/>
          </a:p>
          <a:p>
            <a:pPr marL="342900" indent="-342900" algn="just">
              <a:buFont typeface="Wingdings" pitchFamily="2" charset="2"/>
              <a:buChar char="Ø"/>
            </a:pPr>
            <a:r>
              <a:rPr lang="sq-AL" sz="1750"/>
              <a:t>3 Secila Palë siguron që të vërë në dispozicion personel të kualifikuar dhe të pajisur me qëllim që të lehtësojë bashkëpunimin e rrjetit.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5847755"/>
          </a:xfrm>
          <a:prstGeom prst="rect">
            <a:avLst/>
          </a:prstGeom>
        </p:spPr>
        <p:txBody>
          <a:bodyPr wrap="square">
            <a:spAutoFit/>
          </a:bodyPr>
          <a:lstStyle/>
          <a:p>
            <a:pPr marL="342900" indent="-342900" algn="just">
              <a:buFont typeface="Wingdings" pitchFamily="2" charset="2"/>
              <a:buChar char="ü"/>
            </a:pPr>
            <a:r>
              <a:rPr lang="sq-AL" sz="2200"/>
              <a:t>Rrjeti 24/7 duhet të ketë kapacitet për të komunikuar me Rrjetet e tjera 24/7 mbi baza të përshpejtuara </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Rrjeti 24/7 gjithashtu duhet të ketë aftësinë për të komunikuar me autoritetet përkatëse kompetente (p.sh. policia, prokuroria, Ministria e Punëve të Jashtme, etj.) brenda juridiksionit të tij për të zbatuar kërkesat mbi bazën e përshpejtuar (24/7)</a:t>
            </a:r>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xmlns="" val="31172773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smtClean="0"/>
              <a:t>Neni 35 – Rrjeti 24/7</a:t>
            </a:r>
            <a:endParaRPr lang="sq-AL"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5139"/>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39969"/>
            <a:ext cx="4476172" cy="4939814"/>
          </a:xfrm>
          <a:prstGeom prst="rect">
            <a:avLst/>
          </a:prstGeom>
        </p:spPr>
        <p:txBody>
          <a:bodyPr wrap="square">
            <a:spAutoFit/>
          </a:bodyPr>
          <a:lstStyle/>
          <a:p>
            <a:pPr marL="342900" indent="-342900" algn="just">
              <a:buFont typeface="Wingdings" pitchFamily="2" charset="2"/>
              <a:buChar char="Ø"/>
            </a:pPr>
            <a:r>
              <a:rPr lang="sq-AL" sz="1750" dirty="0"/>
              <a:t>2 a Pika e kontaktit e një pale ka kapacitetin e zhvillimit të komunikimeve drejtuar pikës së kontaktit të një pale tjetër mbi një bazë të përshpejtuar. </a:t>
            </a:r>
          </a:p>
          <a:p>
            <a:pPr marL="342900" indent="-342900" algn="just">
              <a:buFont typeface="Wingdings" pitchFamily="2" charset="2"/>
              <a:buChar char="Ø"/>
            </a:pPr>
            <a:r>
              <a:rPr lang="sq-AL" sz="1750" dirty="0"/>
              <a:t>b. Nëse pika e kontaktit e caktuar nga njëra Palë nuk është pjesë e organit ose organeve të Palës kompetente për dhënien e ndihmës së ndërsjellë ndërkombëtare ose për ekstradimin, pika e kontaktit duhet të sigurojë që ajo të jetë e aftë të koordinojë me autoritetin ose autoritetet përkatëse mbi baza të përshpejtuara. </a:t>
            </a:r>
          </a:p>
          <a:p>
            <a:pPr marL="342900" indent="-342900" algn="just">
              <a:buFont typeface="Wingdings" pitchFamily="2" charset="2"/>
              <a:buChar char="Ø"/>
            </a:pPr>
            <a:endParaRPr lang="en-US" sz="1750" dirty="0"/>
          </a:p>
          <a:p>
            <a:pPr marL="342900" indent="-342900" algn="just">
              <a:buFont typeface="Wingdings" pitchFamily="2" charset="2"/>
              <a:buChar char="Ø"/>
            </a:pPr>
            <a:r>
              <a:rPr lang="sq-AL" sz="1750" dirty="0"/>
              <a:t>3 Secila Palë siguron që të vërë në dispozicion </a:t>
            </a:r>
            <a:r>
              <a:rPr lang="sq-AL" sz="1750" b="1" dirty="0">
                <a:solidFill>
                  <a:srgbClr val="FF0000"/>
                </a:solidFill>
              </a:rPr>
              <a:t>personel të kualifikuar dhe të pajisur</a:t>
            </a:r>
            <a:r>
              <a:rPr lang="sq-AL" sz="1750" dirty="0"/>
              <a:t> me qëllim që të lehtësojë bashkëpunimin e rrjetit.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07511" y="1025289"/>
            <a:ext cx="4414945" cy="5170646"/>
          </a:xfrm>
          <a:prstGeom prst="rect">
            <a:avLst/>
          </a:prstGeom>
        </p:spPr>
        <p:txBody>
          <a:bodyPr wrap="square">
            <a:spAutoFit/>
          </a:bodyPr>
          <a:lstStyle/>
          <a:p>
            <a:pPr marL="342900" indent="-342900" algn="just">
              <a:buFont typeface="Wingdings" pitchFamily="2" charset="2"/>
              <a:buChar char="ü"/>
            </a:pPr>
            <a:r>
              <a:rPr lang="sq-AL" sz="2200" dirty="0"/>
              <a:t>Rrjeti 24/7 duhet të ketë pajisje të përshtatshme si:</a:t>
            </a:r>
          </a:p>
          <a:p>
            <a:pPr marL="800100" lvl="1" indent="-342900" algn="just">
              <a:buFont typeface="Wingdings" pitchFamily="2" charset="2"/>
              <a:buChar char="ü"/>
            </a:pPr>
            <a:r>
              <a:rPr lang="sq-AL" sz="2200" dirty="0"/>
              <a:t>Telefon të përparuar</a:t>
            </a:r>
          </a:p>
          <a:p>
            <a:pPr marL="800100" lvl="1" indent="-342900" algn="just">
              <a:buFont typeface="Wingdings" pitchFamily="2" charset="2"/>
              <a:buChar char="ü"/>
            </a:pPr>
            <a:r>
              <a:rPr lang="sq-AL" sz="2200" dirty="0"/>
              <a:t>Faks</a:t>
            </a:r>
          </a:p>
          <a:p>
            <a:pPr marL="800100" lvl="1" indent="-342900" algn="just">
              <a:buFont typeface="Wingdings" pitchFamily="2" charset="2"/>
              <a:buChar char="ü"/>
            </a:pPr>
            <a:r>
              <a:rPr lang="sq-AL" sz="2200" dirty="0"/>
              <a:t>Pajisje kompjuterike</a:t>
            </a:r>
          </a:p>
          <a:p>
            <a:pPr marL="800100" lvl="1" indent="-342900" algn="just">
              <a:buFont typeface="Wingdings" pitchFamily="2" charset="2"/>
              <a:buChar char="ü"/>
            </a:pPr>
            <a:r>
              <a:rPr lang="sq-AL" sz="2200" dirty="0"/>
              <a:t>Forma të tjera të komunikimit</a:t>
            </a:r>
          </a:p>
          <a:p>
            <a:pPr marL="800100" lvl="1" indent="-342900" algn="just">
              <a:buFont typeface="Wingdings" pitchFamily="2" charset="2"/>
              <a:buChar char="ü"/>
            </a:pPr>
            <a:r>
              <a:rPr lang="sq-AL" sz="2200" dirty="0"/>
              <a:t>Pajisjet analitike</a:t>
            </a:r>
          </a:p>
          <a:p>
            <a:pPr marL="800100" lvl="1" indent="-342900" algn="just">
              <a:buFont typeface="Wingdings" pitchFamily="2" charset="2"/>
              <a:buChar char="ü"/>
            </a:pPr>
            <a:endParaRPr lang="en-US" sz="2200" dirty="0"/>
          </a:p>
          <a:p>
            <a:pPr marL="342900" indent="-342900" algn="just">
              <a:buFont typeface="Wingdings" pitchFamily="2" charset="2"/>
              <a:buChar char="ü"/>
            </a:pPr>
            <a:r>
              <a:rPr lang="sq-AL" sz="2200" dirty="0"/>
              <a:t>Rrjeti 24/7 duhet të ketë personel të trajnuar siç duhet në lidhje me krimin </a:t>
            </a:r>
            <a:r>
              <a:rPr lang="sq-AL" sz="2200" dirty="0" err="1"/>
              <a:t>kibernetik</a:t>
            </a:r>
            <a:r>
              <a:rPr lang="sq-AL" sz="2200" dirty="0"/>
              <a:t> dhe provat elektronike dhe si të përgjigjet në mënyrë efektive ndaj kërkesave </a:t>
            </a:r>
          </a:p>
          <a:p>
            <a:pPr marL="800100" lvl="1" indent="-342900" algn="just">
              <a:buFont typeface="Wingdings" pitchFamily="2" charset="2"/>
              <a:buChar char="ü"/>
            </a:pPr>
            <a:endParaRPr lang="en-GB" sz="2200" dirty="0"/>
          </a:p>
        </p:txBody>
      </p:sp>
    </p:spTree>
    <p:extLst>
      <p:ext uri="{BB962C8B-B14F-4D97-AF65-F5344CB8AC3E}">
        <p14:creationId xmlns:p14="http://schemas.microsoft.com/office/powerpoint/2010/main" xmlns="" val="918470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423436643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tretë</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Dispozitat e projekt Protokollit të Dytë Shtesë </a:t>
            </a:r>
          </a:p>
        </p:txBody>
      </p:sp>
    </p:spTree>
    <p:extLst>
      <p:ext uri="{BB962C8B-B14F-4D97-AF65-F5344CB8AC3E}">
        <p14:creationId xmlns:p14="http://schemas.microsoft.com/office/powerpoint/2010/main" xmlns="" val="10563844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4658" y="1166842"/>
            <a:ext cx="4572000" cy="3816429"/>
          </a:xfrm>
          <a:prstGeom prst="rect">
            <a:avLst/>
          </a:prstGeom>
        </p:spPr>
        <p:txBody>
          <a:bodyPr>
            <a:spAutoFit/>
          </a:bodyPr>
          <a:lstStyle/>
          <a:p>
            <a:pPr marL="342900" indent="-342900">
              <a:buFont typeface="Wingdings" pitchFamily="2" charset="2"/>
              <a:buChar char="Ø"/>
            </a:pPr>
            <a:r>
              <a:rPr lang="sq-AL" sz="2200"/>
              <a:t>Gjuha e kërkesave</a:t>
            </a:r>
          </a:p>
          <a:p>
            <a:pPr marL="342900" indent="-342900">
              <a:buFont typeface="Wingdings" pitchFamily="2" charset="2"/>
              <a:buChar char="Ø"/>
            </a:pPr>
            <a:endParaRPr lang="en-US" sz="2200" dirty="0"/>
          </a:p>
          <a:p>
            <a:pPr marL="342900" indent="-342900">
              <a:buFont typeface="Wingdings" pitchFamily="2" charset="2"/>
              <a:buChar char="Ø"/>
            </a:pPr>
            <a:r>
              <a:rPr lang="sq-AL" sz="2200"/>
              <a:t>Konferencat me video (për marrjen e dëshmive ose deklaratave nga dëshmitarët)</a:t>
            </a:r>
          </a:p>
          <a:p>
            <a:pPr marL="342900" indent="-342900">
              <a:buFont typeface="Wingdings" pitchFamily="2" charset="2"/>
              <a:buChar char="Ø"/>
            </a:pPr>
            <a:endParaRPr lang="en-US" sz="2200" dirty="0"/>
          </a:p>
          <a:p>
            <a:pPr marL="342900" indent="-342900">
              <a:buFont typeface="Wingdings" pitchFamily="2" charset="2"/>
              <a:buChar char="Ø"/>
            </a:pPr>
            <a:r>
              <a:rPr lang="sq-AL" sz="2200"/>
              <a:t>Ekipet e përbashkëta të hetimit dhe hetimet e përbashkëta</a:t>
            </a:r>
          </a:p>
          <a:p>
            <a:pPr marL="342900" indent="-342900">
              <a:buFont typeface="Wingdings" pitchFamily="2" charset="2"/>
              <a:buChar char="Ø"/>
            </a:pPr>
            <a:endParaRPr lang="en-GB" sz="2200" dirty="0"/>
          </a:p>
          <a:p>
            <a:pPr marL="342900" indent="-342900">
              <a:buFont typeface="Wingdings" pitchFamily="2" charset="2"/>
              <a:buChar char="Ø"/>
            </a:pPr>
            <a:r>
              <a:rPr lang="sq-AL" sz="2200"/>
              <a:t>Ndihma e ndërsjellë në emergjenca</a:t>
            </a:r>
          </a:p>
          <a:p>
            <a:pPr marL="342900" indent="-342900">
              <a:buFont typeface="Wingdings" pitchFamily="2" charset="2"/>
              <a:buChar char="Ø"/>
            </a:pPr>
            <a:endParaRPr lang="en-GB" sz="22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687258" y="1166842"/>
            <a:ext cx="4361935" cy="2123658"/>
          </a:xfrm>
          <a:prstGeom prst="rect">
            <a:avLst/>
          </a:prstGeom>
        </p:spPr>
        <p:txBody>
          <a:bodyPr wrap="square">
            <a:spAutoFit/>
          </a:bodyPr>
          <a:lstStyle/>
          <a:p>
            <a:pPr marL="342900" indent="-342900">
              <a:buFont typeface="Wingdings" pitchFamily="2" charset="2"/>
              <a:buChar char="Ø"/>
            </a:pPr>
            <a:r>
              <a:rPr lang="sq-AL" sz="2200"/>
              <a:t>Zbulimi i drejtpërdrejtë i informacionit të abonuesit</a:t>
            </a:r>
          </a:p>
          <a:p>
            <a:pPr marL="342900" indent="-342900">
              <a:buFont typeface="Wingdings" pitchFamily="2" charset="2"/>
              <a:buChar char="Ø"/>
            </a:pPr>
            <a:endParaRPr lang="en-GB" sz="2200" dirty="0"/>
          </a:p>
          <a:p>
            <a:pPr marL="342900" indent="-342900">
              <a:buFont typeface="Wingdings" pitchFamily="2" charset="2"/>
              <a:buChar char="Ø"/>
            </a:pPr>
            <a:r>
              <a:rPr lang="sq-AL" sz="2200"/>
              <a:t>Dhënia e efektit urdhrave nga një palë tjetër për paraqitjen e të dhënave në mënyrë të shpejtë </a:t>
            </a:r>
          </a:p>
        </p:txBody>
      </p:sp>
    </p:spTree>
    <p:extLst>
      <p:ext uri="{BB962C8B-B14F-4D97-AF65-F5344CB8AC3E}">
        <p14:creationId xmlns:p14="http://schemas.microsoft.com/office/powerpoint/2010/main" xmlns="" val="139439527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4658" y="1166842"/>
            <a:ext cx="4572000" cy="4370427"/>
          </a:xfrm>
          <a:prstGeom prst="rect">
            <a:avLst/>
          </a:prstGeom>
        </p:spPr>
        <p:txBody>
          <a:bodyPr>
            <a:spAutoFit/>
          </a:bodyPr>
          <a:lstStyle/>
          <a:p>
            <a:pPr marL="342900" indent="-342900">
              <a:buFont typeface="Wingdings" pitchFamily="2" charset="2"/>
              <a:buChar char="Ø"/>
            </a:pPr>
            <a:r>
              <a:rPr lang="sq-AL" sz="2200" b="1"/>
              <a:t>Gjuha e kërkesave</a:t>
            </a:r>
            <a:r>
              <a:rPr lang="sq-AL" sz="2200"/>
              <a:t>:</a:t>
            </a:r>
          </a:p>
          <a:p>
            <a:pPr marL="342900" indent="-342900">
              <a:buFont typeface="Wingdings" pitchFamily="2" charset="2"/>
              <a:buChar char="Ø"/>
            </a:pPr>
            <a:endParaRPr lang="en-US" sz="2200" b="1" dirty="0"/>
          </a:p>
          <a:p>
            <a:pPr algn="just"/>
            <a:r>
              <a:rPr lang="sq-AL"/>
              <a:t>Kërkesat dhe urdhrat dhe informacioni shoqërues, të paraqitura tek një palë do të jenë në një gjuhë të pranueshme për palën që merr kërkesën ose palën e njoftuar sipas nenit [zbulimi i drejtpërdrejtë], ose shoqërohen nga përkthimi në një gjuhë të tillë. </a:t>
            </a:r>
          </a:p>
          <a:p>
            <a:pPr algn="just"/>
            <a:endParaRPr lang="en-US" dirty="0"/>
          </a:p>
          <a:p>
            <a:pPr algn="just"/>
            <a:r>
              <a:rPr lang="sq-AL"/>
              <a:t>Për qëllime të nenit [zbulimi i drejtpërdrejtë], [ruajtja] dhe [zbulimi i urgjencave], një urdhër [ose kërkesë] 3 dhe informacion shoqërues 4 i dërguar drejtpërdrejt një ofruesi të shërbimit në territorin e një pale tjetër do të: </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60521" y="1819124"/>
            <a:ext cx="4361935" cy="3693319"/>
          </a:xfrm>
          <a:prstGeom prst="rect">
            <a:avLst/>
          </a:prstGeom>
        </p:spPr>
        <p:txBody>
          <a:bodyPr wrap="square">
            <a:spAutoFit/>
          </a:bodyPr>
          <a:lstStyle/>
          <a:p>
            <a:pPr lvl="1"/>
            <a:r>
              <a:rPr lang="sq-AL"/>
              <a:t>dorëzohet në gjuhën e palës tjetër në të cilën ofruesi i shërbimit pranon një proces të krahasueshëm të brendshëm; </a:t>
            </a:r>
          </a:p>
          <a:p>
            <a:pPr lvl="1"/>
            <a:endParaRPr lang="en-US" dirty="0"/>
          </a:p>
          <a:p>
            <a:pPr lvl="1"/>
            <a:r>
              <a:rPr lang="sq-AL"/>
              <a:t>dorëzohet në një gjuhë tjetër të pranueshme për ofruesin e shërbimit; ose </a:t>
            </a:r>
          </a:p>
          <a:p>
            <a:pPr lvl="1"/>
            <a:endParaRPr lang="en-US" dirty="0"/>
          </a:p>
          <a:p>
            <a:pPr lvl="1"/>
            <a:r>
              <a:rPr lang="sq-AL"/>
              <a:t>shoqërohet me përkthim në njërën nga gjuhët e nënparagrafëve </a:t>
            </a:r>
          </a:p>
          <a:p>
            <a:pPr lvl="1"/>
            <a:r>
              <a:rPr lang="sq-AL"/>
              <a:t>(a) ose (b). </a:t>
            </a:r>
          </a:p>
        </p:txBody>
      </p:sp>
    </p:spTree>
    <p:extLst>
      <p:ext uri="{BB962C8B-B14F-4D97-AF65-F5344CB8AC3E}">
        <p14:creationId xmlns:p14="http://schemas.microsoft.com/office/powerpoint/2010/main" xmlns="" val="89777525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4658" y="894204"/>
            <a:ext cx="4572000" cy="5516895"/>
          </a:xfrm>
          <a:prstGeom prst="rect">
            <a:avLst/>
          </a:prstGeom>
        </p:spPr>
        <p:txBody>
          <a:bodyPr wrap="square">
            <a:spAutoFit/>
          </a:bodyPr>
          <a:lstStyle/>
          <a:p>
            <a:pPr marL="342900" indent="-342900">
              <a:buFont typeface="Wingdings" pitchFamily="2" charset="2"/>
              <a:buChar char="Ø"/>
            </a:pPr>
            <a:r>
              <a:rPr lang="sq-AL" sz="2200" b="1" dirty="0"/>
              <a:t>Video konferencat</a:t>
            </a:r>
            <a:r>
              <a:rPr lang="sq-AL" sz="2200" dirty="0"/>
              <a:t>:</a:t>
            </a:r>
          </a:p>
          <a:p>
            <a:pPr marL="342900" indent="-342900">
              <a:buFont typeface="Wingdings" pitchFamily="2" charset="2"/>
              <a:buChar char="Ø"/>
            </a:pPr>
            <a:endParaRPr lang="en-US" sz="1050" b="1" dirty="0"/>
          </a:p>
          <a:p>
            <a:pPr algn="just"/>
            <a:r>
              <a:rPr lang="sq-AL" sz="1600" dirty="0"/>
              <a:t>Një palë kërkuese mund të kërkojë dhe pala që merr kërkesën mund të lejojë që dëshmia dhe deklaratat të merren nga një dëshmitar ose ekspert përmes video konferencës. Pala kërkuese dhe pala që merr kërkesën do të konsultohen për të lehtësuar zgjidhjen e çdo çështjeje që mund të lindë në lidhje me ekzekutimin e kërkesës, duke përfshirë, sipas rastit: cila palë do të kryesojë; autoritetet dhe personat që do të jenë të pranishëm; nëse njëra ose të dy palët do të administrojnë betime, paralajmërime ose udhëzime të veçanta për dëshmitarin ose ekspertin; mënyra e pyetjes së dëshmitarit ose ekspertit; mënyra për të siguruar respektimin e duhur të të drejtave të dëshmitarit ose ekspertit; trajtimi i pretendimeve të privilegjit ose imunitetit; trajtimi i kundërshtimeve ndaj pyetjeve ose përgjigjeve; dhe nëse njëra ose të dy palët do të ofrojnë shërbime të interpretimit dhe transkriptimit. </a:t>
            </a:r>
          </a:p>
        </p:txBody>
      </p:sp>
    </p:spTree>
    <p:extLst>
      <p:ext uri="{BB962C8B-B14F-4D97-AF65-F5344CB8AC3E}">
        <p14:creationId xmlns:p14="http://schemas.microsoft.com/office/powerpoint/2010/main" xmlns="" val="23201573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60127" y="1122990"/>
            <a:ext cx="4572000" cy="5201424"/>
          </a:xfrm>
          <a:prstGeom prst="rect">
            <a:avLst/>
          </a:prstGeom>
        </p:spPr>
        <p:txBody>
          <a:bodyPr>
            <a:spAutoFit/>
          </a:bodyPr>
          <a:lstStyle/>
          <a:p>
            <a:pPr marL="342900" indent="-342900" algn="just">
              <a:buFont typeface="Wingdings" pitchFamily="2" charset="2"/>
              <a:buChar char="Ø"/>
            </a:pPr>
            <a:r>
              <a:rPr lang="sq-AL" sz="2200" b="1"/>
              <a:t>Video konferencat</a:t>
            </a:r>
            <a:r>
              <a:rPr lang="sq-AL" sz="2200"/>
              <a:t>:</a:t>
            </a:r>
          </a:p>
          <a:p>
            <a:pPr marL="342900" indent="-342900" algn="just">
              <a:buFont typeface="Wingdings" pitchFamily="2" charset="2"/>
              <a:buChar char="Ø"/>
            </a:pPr>
            <a:endParaRPr lang="en-US" sz="2200" b="1" dirty="0"/>
          </a:p>
          <a:p>
            <a:pPr algn="just"/>
            <a:r>
              <a:rPr lang="sq-AL" sz="1600"/>
              <a:t>Një palë që merr kërkesën që ofron ndihmë sipas këtij neni do të përpiqet të sigurojë praninë e personit, dëshmia ose deklarata e të cilit kërkohet. Kur është e përshtatshme, pala që merr kërkesën mund, në masën që është e mundur sipas ligjit të saj, të marrë masat e nevojshme për të detyruar një dëshmitar ose ekspert të paraqitet në palën e kërkuar në një kohë dhe vendndodhje të caktuar. </a:t>
            </a:r>
          </a:p>
          <a:p>
            <a:pPr algn="just"/>
            <a:endParaRPr lang="en-US" sz="1600" dirty="0"/>
          </a:p>
          <a:p>
            <a:pPr algn="just"/>
            <a:r>
              <a:rPr lang="sq-AL" sz="1600"/>
              <a:t>Procedurat në lidhje me zhvillimin e konferencës me video të specifikuar nga pala kërkuese do të ndiqen, përveç rasteve kur nuk janë në përputhje me ligjin e palës që merr kërkesën. Në rast të papajtueshmërisë, ose në masën që procedura nuk është specifikuar, pala që merr kërkesën do të zbatojë procedurën sipas ligjit të saj nëse nuk është rënë dakord ndryshe nga palët kërkuese dhe që ka marrë kërkesën. </a:t>
            </a:r>
          </a:p>
        </p:txBody>
      </p:sp>
      <p:sp>
        <p:nvSpPr>
          <p:cNvPr id="6" name="Rectangle 5">
            <a:extLst>
              <a:ext uri="{FF2B5EF4-FFF2-40B4-BE49-F238E27FC236}">
                <a16:creationId xmlns:a16="http://schemas.microsoft.com/office/drawing/2014/main" xmlns="" id="{CFDAA0EB-C1B6-964C-82FD-BE8059D8D2F0}"/>
              </a:ext>
            </a:extLst>
          </p:cNvPr>
          <p:cNvSpPr/>
          <p:nvPr/>
        </p:nvSpPr>
        <p:spPr>
          <a:xfrm>
            <a:off x="4492659" y="1012012"/>
            <a:ext cx="4572000" cy="5509200"/>
          </a:xfrm>
          <a:prstGeom prst="rect">
            <a:avLst/>
          </a:prstGeom>
        </p:spPr>
        <p:txBody>
          <a:bodyPr>
            <a:spAutoFit/>
          </a:bodyPr>
          <a:lstStyle/>
          <a:p>
            <a:pPr algn="just"/>
            <a:r>
              <a:rPr lang="sq-AL" sz="1600">
                <a:cs typeface="Arial" panose="020B0604020202020204" pitchFamily="34" charset="0"/>
              </a:rPr>
              <a:t>	Pa paragjykuar ndonjë juridiksion sipas ligjit të palës kërkuese, ku gjatë video konferencës, dëshmitari ose eksperti: </a:t>
            </a:r>
          </a:p>
          <a:p>
            <a:pPr algn="just"/>
            <a:endParaRPr lang="en-US" sz="1600" dirty="0">
              <a:cs typeface="Arial" panose="020B0604020202020204" pitchFamily="34" charset="0"/>
            </a:endParaRPr>
          </a:p>
          <a:p>
            <a:pPr marL="742950" lvl="1" indent="-285750" algn="just">
              <a:buFont typeface="+mj-lt"/>
              <a:buAutoNum type="arabicPeriod"/>
            </a:pPr>
            <a:r>
              <a:rPr lang="sq-AL" sz="1600">
                <a:cs typeface="Arial" panose="020B0604020202020204" pitchFamily="34" charset="0"/>
              </a:rPr>
              <a:t>bën një deklaratë të rreme qëllimisht kur pala që merr kërkesën ka detyruar personin e tillë, në përputhje me ligjin e palës që merr kërkesën, të dëshmojë me vërtetësi; ose </a:t>
            </a:r>
          </a:p>
          <a:p>
            <a:pPr marL="742950" lvl="1" indent="-285750" algn="just">
              <a:buFont typeface="+mj-lt"/>
              <a:buAutoNum type="arabicPeriod"/>
            </a:pPr>
            <a:r>
              <a:rPr lang="sq-AL" sz="1600">
                <a:cs typeface="Arial" panose="020B0604020202020204" pitchFamily="34" charset="0"/>
              </a:rPr>
              <a:t>refuzon të dëshmojë kur pala që merr kërkesën ka detyruar personin e tillë, në përputhje me ligjin e palës që merr kërkesën, të dëshmojë; ose </a:t>
            </a:r>
          </a:p>
          <a:p>
            <a:pPr marL="742950" lvl="1" indent="-285750" algn="just">
              <a:buFont typeface="+mj-lt"/>
              <a:buAutoNum type="arabicPeriod"/>
            </a:pPr>
            <a:r>
              <a:rPr lang="sq-AL" sz="1600">
                <a:cs typeface="Arial" panose="020B0604020202020204" pitchFamily="34" charset="0"/>
              </a:rPr>
              <a:t>kryen sjellje të tjera të pahijshme që ndalohen me ligjin e palës që merr kërkesën gjatë procedurave të tilla;</a:t>
            </a:r>
          </a:p>
          <a:p>
            <a:pPr marL="742950" lvl="1" indent="-285750" algn="just">
              <a:buFont typeface="+mj-lt"/>
              <a:buAutoNum type="arabicPeriod"/>
            </a:pPr>
            <a:endParaRPr lang="en-US" sz="1600" dirty="0">
              <a:cs typeface="Arial" panose="020B0604020202020204" pitchFamily="34" charset="0"/>
            </a:endParaRPr>
          </a:p>
          <a:p>
            <a:pPr lvl="1" algn="just"/>
            <a:r>
              <a:rPr lang="sq-AL" sz="1600"/>
              <a:t>personi do të jetë i sanksionueshëm në palën që merr kërkesën në të njëjtën mënyrë sikur të ishte kryer një sjellje e tillë gjatë procedurave të saj të brendshme. </a:t>
            </a:r>
          </a:p>
        </p:txBody>
      </p:sp>
    </p:spTree>
    <p:extLst>
      <p:ext uri="{BB962C8B-B14F-4D97-AF65-F5344CB8AC3E}">
        <p14:creationId xmlns:p14="http://schemas.microsoft.com/office/powerpoint/2010/main" xmlns="" val="10705890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60127" y="1122990"/>
            <a:ext cx="4572000" cy="5593839"/>
          </a:xfrm>
          <a:prstGeom prst="rect">
            <a:avLst/>
          </a:prstGeom>
        </p:spPr>
        <p:txBody>
          <a:bodyPr>
            <a:spAutoFit/>
          </a:bodyPr>
          <a:lstStyle/>
          <a:p>
            <a:pPr marL="342900" indent="-342900" algn="just">
              <a:buFont typeface="Wingdings" pitchFamily="2" charset="2"/>
              <a:buChar char="Ø"/>
            </a:pPr>
            <a:r>
              <a:rPr lang="sq-AL" sz="2200" b="1" dirty="0"/>
              <a:t>Video konferencat</a:t>
            </a:r>
            <a:r>
              <a:rPr lang="sq-AL" sz="2200" dirty="0"/>
              <a:t>:</a:t>
            </a:r>
          </a:p>
          <a:p>
            <a:pPr marL="342900" indent="-342900" algn="just">
              <a:buFont typeface="Wingdings" pitchFamily="2" charset="2"/>
              <a:buChar char="Ø"/>
            </a:pPr>
            <a:endParaRPr lang="en-US" sz="900" dirty="0"/>
          </a:p>
          <a:p>
            <a:pPr algn="just"/>
            <a:r>
              <a:rPr lang="sq-AL" dirty="0"/>
              <a:t>Nëse nuk është rënë dakord ndryshe ndërmjet palës kërkuese dhe palës që merr kërkesën, pala që merr kërkesën do të mbulojë të gjitha shpenzimet në lidhje me ekzekutimin e një kërkese sipas këtij neni, përveç: </a:t>
            </a:r>
          </a:p>
          <a:p>
            <a:pPr algn="just"/>
            <a:endParaRPr lang="en-US" sz="800" dirty="0"/>
          </a:p>
          <a:p>
            <a:pPr algn="just"/>
            <a:r>
              <a:rPr lang="sq-AL" dirty="0"/>
              <a:t>pagesës për dëshmitar ekspert; </a:t>
            </a:r>
          </a:p>
          <a:p>
            <a:pPr algn="just"/>
            <a:r>
              <a:rPr lang="sq-AL" dirty="0"/>
              <a:t>shpenzimet e përkthimit, interpretimit dhe transkriptimit; dhe </a:t>
            </a:r>
          </a:p>
          <a:p>
            <a:pPr algn="just"/>
            <a:r>
              <a:rPr lang="sq-AL" dirty="0"/>
              <a:t>shpenzimet e një natyre të jashtëzakonshme. </a:t>
            </a:r>
          </a:p>
          <a:p>
            <a:pPr indent="-342900" algn="just">
              <a:buFont typeface="Wingdings" pitchFamily="2" charset="2"/>
              <a:buChar char="Ø"/>
            </a:pPr>
            <a:endParaRPr lang="en-US" sz="900" b="1" dirty="0"/>
          </a:p>
          <a:p>
            <a:pPr algn="just"/>
            <a:r>
              <a:rPr lang="sq-AL" dirty="0"/>
              <a:t>Nëse ekzekutimi i një kërkese do të impononte kosto të një natyre të jashtëzakonshme, pala kërkuese dhe pala që merr kërkesën do të konsultohen për të përcaktuar kushtet në të cilat do të ekzekutohet kërkesa.</a:t>
            </a:r>
          </a:p>
        </p:txBody>
      </p:sp>
      <p:sp>
        <p:nvSpPr>
          <p:cNvPr id="6" name="Rectangle 5">
            <a:extLst>
              <a:ext uri="{FF2B5EF4-FFF2-40B4-BE49-F238E27FC236}">
                <a16:creationId xmlns:a16="http://schemas.microsoft.com/office/drawing/2014/main" xmlns="" id="{CFDAA0EB-C1B6-964C-82FD-BE8059D8D2F0}"/>
              </a:ext>
            </a:extLst>
          </p:cNvPr>
          <p:cNvSpPr/>
          <p:nvPr/>
        </p:nvSpPr>
        <p:spPr>
          <a:xfrm>
            <a:off x="4675856" y="907546"/>
            <a:ext cx="4572000" cy="5632311"/>
          </a:xfrm>
          <a:prstGeom prst="rect">
            <a:avLst/>
          </a:prstGeom>
        </p:spPr>
        <p:txBody>
          <a:bodyPr>
            <a:spAutoFit/>
          </a:bodyPr>
          <a:lstStyle/>
          <a:p>
            <a:r>
              <a:rPr lang="sq-AL" dirty="0"/>
              <a:t>	Kur arrihet pajtimi reciprokisht nga pala kërkuese dhe pala që merr kërkesën: </a:t>
            </a:r>
          </a:p>
          <a:p>
            <a:pPr lvl="1"/>
            <a:r>
              <a:rPr lang="sq-AL" dirty="0"/>
              <a:t>dispozitat e këtij neni mund të zbatohen për qëllimet e kryerjes së konferencave me audio; </a:t>
            </a:r>
          </a:p>
          <a:p>
            <a:pPr lvl="1"/>
            <a:r>
              <a:rPr lang="sq-AL" dirty="0"/>
              <a:t>Teknologjia e video konferencave mund të përdoret për qëllime, ose seanca, të ndryshme nga ato të përshkruara në paragrafin 1, duke përfshirë për qëllime të identifikimit të personave ose objekteve. </a:t>
            </a:r>
          </a:p>
          <a:p>
            <a:pPr lvl="1"/>
            <a:endParaRPr lang="en-US" dirty="0"/>
          </a:p>
          <a:p>
            <a:r>
              <a:rPr lang="sq-AL" dirty="0"/>
              <a:t>	Kur një palë që merr kërkesën zgjedh të lejojë dëgjimin e një personi të dyshuar ose të akuzuar, ajo mund të kërkojë kushte të veçanta dhe masa mbrojtëse në lidhje me marrjen e dëshmisë ose një deklaratë nga, ose sigurimin e njoftimeve ose zbatimin e masave procedurale për një person të tillë. </a:t>
            </a:r>
          </a:p>
        </p:txBody>
      </p:sp>
    </p:spTree>
    <p:extLst>
      <p:ext uri="{BB962C8B-B14F-4D97-AF65-F5344CB8AC3E}">
        <p14:creationId xmlns:p14="http://schemas.microsoft.com/office/powerpoint/2010/main" xmlns="" val="304977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21544" y="894204"/>
            <a:ext cx="4572000" cy="5801588"/>
          </a:xfrm>
          <a:prstGeom prst="rect">
            <a:avLst/>
          </a:prstGeom>
        </p:spPr>
        <p:txBody>
          <a:bodyPr>
            <a:spAutoFit/>
          </a:bodyPr>
          <a:lstStyle/>
          <a:p>
            <a:pPr marL="342900" indent="-342900" algn="just">
              <a:buFont typeface="Wingdings" pitchFamily="2" charset="2"/>
              <a:buChar char="Ø"/>
            </a:pPr>
            <a:r>
              <a:rPr lang="sq-AL" sz="2000" b="1" dirty="0"/>
              <a:t>Ekipet e përbashkëta të hetimit dhe hetimet e përbashkëta</a:t>
            </a:r>
            <a:r>
              <a:rPr lang="sq-AL" sz="2000" dirty="0"/>
              <a:t>:</a:t>
            </a:r>
          </a:p>
          <a:p>
            <a:pPr marL="342900" indent="-342900" algn="just">
              <a:buFont typeface="Wingdings" pitchFamily="2" charset="2"/>
              <a:buChar char="Ø"/>
            </a:pPr>
            <a:endParaRPr lang="en-US" sz="700" dirty="0"/>
          </a:p>
          <a:p>
            <a:pPr algn="just"/>
            <a:r>
              <a:rPr lang="sq-AL" sz="1600" dirty="0"/>
              <a:t>Me marrëveshje të ndërsjellë, autoritetet kompetente të dy ose më shumë palëve mund të krijojnë dhe të veprojnë si një ekip i përbashkët hetimi në territoret e tyre për të lehtësuar hetimet ose ndjekjet penale, kur koordinimi i zgjeruar konsiderohet të jetë i një dobie të veçantë. Autoritetet kompetente do të përcaktohen nga palët përkatëse të interesuara. </a:t>
            </a:r>
          </a:p>
          <a:p>
            <a:pPr algn="just"/>
            <a:endParaRPr lang="en-US" sz="100" dirty="0"/>
          </a:p>
          <a:p>
            <a:pPr algn="just"/>
            <a:r>
              <a:rPr lang="sq-AL" sz="1600" dirty="0"/>
              <a:t>Procedurat dhe kushtet që rregullojnë funksionimin e ekipeve të përbashkëta të hetimit, siç janë qëllimet e tyre specifike; përbërja; funksione; kohëzgjatja dhe çdo periudhë zgjatjeje; vendndodhja; organizimi; mbledhja, transmetimi dhe përdorimi i informacionit ose provave; dhe kushtet e përfshirjes së autoriteteve pjesëmarrëse të një pale në aktivitetet hetimore që zhvillohen në territorin e një pale tjetër, do të përcaktohen siç është arritur pajtimi ndërmjet atyre autoriteteve kompetente. </a:t>
            </a:r>
          </a:p>
        </p:txBody>
      </p:sp>
      <p:sp>
        <p:nvSpPr>
          <p:cNvPr id="6" name="Rectangle 5">
            <a:extLst>
              <a:ext uri="{FF2B5EF4-FFF2-40B4-BE49-F238E27FC236}">
                <a16:creationId xmlns:a16="http://schemas.microsoft.com/office/drawing/2014/main" xmlns="" id="{CFDAA0EB-C1B6-964C-82FD-BE8059D8D2F0}"/>
              </a:ext>
            </a:extLst>
          </p:cNvPr>
          <p:cNvSpPr/>
          <p:nvPr/>
        </p:nvSpPr>
        <p:spPr>
          <a:xfrm>
            <a:off x="4618704" y="989546"/>
            <a:ext cx="4572000" cy="4278094"/>
          </a:xfrm>
          <a:prstGeom prst="rect">
            <a:avLst/>
          </a:prstGeom>
        </p:spPr>
        <p:txBody>
          <a:bodyPr>
            <a:spAutoFit/>
          </a:bodyPr>
          <a:lstStyle/>
          <a:p>
            <a:pPr algn="just"/>
            <a:r>
              <a:rPr lang="sq-AL" sz="1600" dirty="0"/>
              <a:t>Ato autoritete kompetente dhe pjesëmarrëse do të komunikojnë drejtpërdrejt, përveç që palët mund të bien dakord për kanale të tjera të përshtatshme të komunikimit kur rrethanat e jashtëzakonshme kërkojnë një koordinim më qendror. </a:t>
            </a:r>
          </a:p>
          <a:p>
            <a:pPr algn="just"/>
            <a:endParaRPr lang="en-US" sz="1600" dirty="0"/>
          </a:p>
          <a:p>
            <a:pPr algn="just"/>
            <a:r>
              <a:rPr lang="sq-AL" sz="1600" dirty="0"/>
              <a:t>Kur masat hetimore duhet të merren në territorin e njërës prej palëve të interesuara, autoritetet pjesëmarrëse nga ajo palë mund të kërkojnë nga autoritetet e tyre që të marrin ato masa pa qenë e nevojshme që palët e tjera të paraqesin një kërkesë për ndihmë të ndërsjellë. Këto masa do të ndërmerren nga autoritetet e asaj pale në territorin e saj nën kushtet që zbatohen sipas ligjit të brendshëm në një hetim kombëtar. </a:t>
            </a:r>
          </a:p>
        </p:txBody>
      </p:sp>
    </p:spTree>
    <p:extLst>
      <p:ext uri="{BB962C8B-B14F-4D97-AF65-F5344CB8AC3E}">
        <p14:creationId xmlns:p14="http://schemas.microsoft.com/office/powerpoint/2010/main" xmlns="" val="304990180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02411" y="822956"/>
            <a:ext cx="4572000" cy="5539978"/>
          </a:xfrm>
          <a:prstGeom prst="rect">
            <a:avLst/>
          </a:prstGeom>
        </p:spPr>
        <p:txBody>
          <a:bodyPr>
            <a:spAutoFit/>
          </a:bodyPr>
          <a:lstStyle/>
          <a:p>
            <a:pPr marL="342900" indent="-342900" algn="just">
              <a:buFont typeface="Wingdings" pitchFamily="2" charset="2"/>
              <a:buChar char="Ø"/>
            </a:pPr>
            <a:r>
              <a:rPr lang="sq-AL" sz="2200" b="1"/>
              <a:t>Ekipet e përbashkëta të hetimit dhe hetimet e përbashkëta</a:t>
            </a:r>
            <a:r>
              <a:rPr lang="sq-AL" sz="2200"/>
              <a:t>:</a:t>
            </a:r>
          </a:p>
          <a:p>
            <a:pPr marL="342900" indent="-342900" algn="just">
              <a:buFont typeface="Wingdings" pitchFamily="2" charset="2"/>
              <a:buChar char="Ø"/>
            </a:pPr>
            <a:endParaRPr lang="en-US" sz="2200" dirty="0"/>
          </a:p>
          <a:p>
            <a:pPr algn="just"/>
            <a:r>
              <a:rPr lang="sq-AL" sz="1600"/>
              <a:t>Përdorimi i informacionit ose provave të dhëna nga autoritetet pjesëmarrëse të një pale për autoritetet pjesëmarrëse të palëve të tjera të interesuara mund të refuzohet ose kufizohet në mënyrën e përcaktuar në marrëveshjen e përshkruar në paragrafët 1 dhe 2. Nëse ajo marrëveshje nuk përcakton kushtet për refuzimin ose kufizimin e përdorimit, palët mund të përdorin informacionin ose provat e dhëna: </a:t>
            </a:r>
          </a:p>
          <a:p>
            <a:pPr algn="just"/>
            <a:endParaRPr lang="en-US" sz="1600" dirty="0"/>
          </a:p>
          <a:p>
            <a:pPr algn="just"/>
            <a:r>
              <a:rPr lang="sq-AL" sz="1600"/>
              <a:t>për qëllimet për të cilat është lidhur marrëveshja; </a:t>
            </a:r>
          </a:p>
          <a:p>
            <a:pPr algn="just"/>
            <a:endParaRPr lang="en-US" sz="1600" dirty="0"/>
          </a:p>
          <a:p>
            <a:pPr algn="just"/>
            <a:r>
              <a:rPr lang="sq-AL" sz="1600"/>
              <a:t>për zbulimin, hetimin dhe ndjekjen penale të veprave penale të ndryshme nga ato për të cilat është lidhur marrëveshja, në varësi të pëlqimit paraprak të autoriteteve që japin informacionin ose provat. </a:t>
            </a:r>
          </a:p>
        </p:txBody>
      </p:sp>
      <p:sp>
        <p:nvSpPr>
          <p:cNvPr id="6" name="Rectangle 5">
            <a:extLst>
              <a:ext uri="{FF2B5EF4-FFF2-40B4-BE49-F238E27FC236}">
                <a16:creationId xmlns:a16="http://schemas.microsoft.com/office/drawing/2014/main" xmlns="" id="{CFDAA0EB-C1B6-964C-82FD-BE8059D8D2F0}"/>
              </a:ext>
            </a:extLst>
          </p:cNvPr>
          <p:cNvSpPr/>
          <p:nvPr/>
        </p:nvSpPr>
        <p:spPr>
          <a:xfrm>
            <a:off x="4450456" y="907546"/>
            <a:ext cx="4572000" cy="5847755"/>
          </a:xfrm>
          <a:prstGeom prst="rect">
            <a:avLst/>
          </a:prstGeom>
        </p:spPr>
        <p:txBody>
          <a:bodyPr>
            <a:spAutoFit/>
          </a:bodyPr>
          <a:lstStyle/>
          <a:p>
            <a:pPr lvl="1" algn="just"/>
            <a:r>
              <a:rPr lang="sq-AL" sz="1500" dirty="0"/>
              <a:t>Sidoqoftë, pëlqimi nuk do të kërkohet kur parimet themelore ligjore të palës që përdor informacionin ose provat kërkojnë që ajo të zbulojë informacionin ose provat për të mbrojtur të drejtat e një personi të akuzuar në procedurat penale. Në atë rast, ato autoritete do të njoftojnë autoritetet që kanë dhënë informacionin ose provat pa vonesë të panevojshme; ose që ato të parandalojnë një situatë në të cilën ekziston një kërcënim i madh dhe i pashmangshëm që përfshin jetën ose sigurinë e një personi fizik. 8 Në atë rast, autoritetet pjesëmarrëse që kanë marrë informacionin ose provat do të njoftojnë autoritetet pjesëmarrëse që kanë dhënë informacionin ose prova pa vonesa të panevojshme, përveç nëse përcaktohet reciprokisht ndryshe. </a:t>
            </a:r>
          </a:p>
          <a:p>
            <a:pPr lvl="1" algn="just"/>
            <a:endParaRPr lang="en-US" sz="900" dirty="0"/>
          </a:p>
          <a:p>
            <a:pPr lvl="1" algn="just"/>
            <a:r>
              <a:rPr lang="sq-AL" sz="1500" dirty="0"/>
              <a:t>Në mungesë të një marrëveshjeje të përshkruar në paragrafët 1 dhe 2, hetimet e përbashkëta mund të ndërmerren nën kushtet e pajtuara reciprokisht mbi një rast [dhe në përputhje me kushtet e brendshme të zbatueshme dhe masat mbrojtëse.</a:t>
            </a:r>
          </a:p>
        </p:txBody>
      </p:sp>
    </p:spTree>
    <p:extLst>
      <p:ext uri="{BB962C8B-B14F-4D97-AF65-F5344CB8AC3E}">
        <p14:creationId xmlns:p14="http://schemas.microsoft.com/office/powerpoint/2010/main" xmlns="" val="428141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02411" y="822956"/>
            <a:ext cx="4572000" cy="4924425"/>
          </a:xfrm>
          <a:prstGeom prst="rect">
            <a:avLst/>
          </a:prstGeom>
        </p:spPr>
        <p:txBody>
          <a:bodyPr>
            <a:spAutoFit/>
          </a:bodyPr>
          <a:lstStyle/>
          <a:p>
            <a:pPr marL="342900" indent="-342900" algn="just">
              <a:buFont typeface="Wingdings" pitchFamily="2" charset="2"/>
              <a:buChar char="Ø"/>
            </a:pPr>
            <a:r>
              <a:rPr lang="sq-AL" sz="2000" b="1"/>
              <a:t>Ndihma e ndërsjellë në emergjenca</a:t>
            </a:r>
            <a:r>
              <a:rPr lang="sq-AL" sz="2000"/>
              <a:t>:</a:t>
            </a:r>
          </a:p>
          <a:p>
            <a:pPr marL="342900" indent="-342900" algn="just">
              <a:buFont typeface="Wingdings" pitchFamily="2" charset="2"/>
              <a:buChar char="Ø"/>
            </a:pPr>
            <a:endParaRPr lang="en-US" sz="2200" dirty="0"/>
          </a:p>
          <a:p>
            <a:pPr algn="just"/>
            <a:r>
              <a:rPr lang="sq-AL" sz="1600"/>
              <a:t>Për qëllimet e këtij neni, emergjenca nënkupton një situatë në të cilën ekziston një rrezik i madh dhe i afërt për jetën ose sigurinë e ndonjë personi fizik. </a:t>
            </a:r>
          </a:p>
          <a:p>
            <a:pPr algn="just"/>
            <a:endParaRPr lang="en-US" sz="1600" dirty="0"/>
          </a:p>
          <a:p>
            <a:pPr algn="just"/>
            <a:r>
              <a:rPr lang="sq-AL" sz="1600"/>
              <a:t>Secila palë mund të kërkojë ndihmë të ndërsjellë mbi një bazë të përshpejtuar kur është e mendimit se ekziston një emergjencë. Një kërkesë sipas këtij neni do të përfshijë, përveç përmbajtjes tjetër të kërkuar, një përshkrim të fakteve që tregojnë se ekziston një emergjencë dhe se si lidhet ndihma e kërkuar me të. </a:t>
            </a:r>
          </a:p>
          <a:p>
            <a:pPr algn="just"/>
            <a:endParaRPr lang="en-US" sz="1600" dirty="0"/>
          </a:p>
          <a:p>
            <a:pPr algn="just"/>
            <a:r>
              <a:rPr lang="sq-AL" sz="1600"/>
              <a:t>Një palë që merr kërkesën do të pranojë një kërkesë të tillë në formë elektronike. Sidoqoftë, mund të kërkojë nivele të përshtatshme sigurie dhe vërtetimi para se të pranojë kërkesën. </a:t>
            </a:r>
          </a:p>
        </p:txBody>
      </p:sp>
      <p:sp>
        <p:nvSpPr>
          <p:cNvPr id="6" name="Rectangle 5">
            <a:extLst>
              <a:ext uri="{FF2B5EF4-FFF2-40B4-BE49-F238E27FC236}">
                <a16:creationId xmlns:a16="http://schemas.microsoft.com/office/drawing/2014/main" xmlns="" id="{CFDAA0EB-C1B6-964C-82FD-BE8059D8D2F0}"/>
              </a:ext>
            </a:extLst>
          </p:cNvPr>
          <p:cNvSpPr/>
          <p:nvPr/>
        </p:nvSpPr>
        <p:spPr>
          <a:xfrm>
            <a:off x="4623206" y="1469286"/>
            <a:ext cx="4572000" cy="5262979"/>
          </a:xfrm>
          <a:prstGeom prst="rect">
            <a:avLst/>
          </a:prstGeom>
        </p:spPr>
        <p:txBody>
          <a:bodyPr>
            <a:spAutoFit/>
          </a:bodyPr>
          <a:lstStyle/>
          <a:p>
            <a:pPr algn="just"/>
            <a:r>
              <a:rPr lang="sq-AL" sz="1600"/>
              <a:t>Pala që merr kërkesën mund të kërkojë, mbi baza të përshpejtuara, informacione shtesë për të vlerësuar kërkesën. Pala kërkuese do të sigurojë informacionin e tillë shtesë në shpejtësinë më të madhe të mundshme. </a:t>
            </a:r>
          </a:p>
          <a:p>
            <a:pPr algn="just"/>
            <a:endParaRPr lang="en-US" sz="1600" dirty="0"/>
          </a:p>
          <a:p>
            <a:pPr algn="just"/>
            <a:r>
              <a:rPr lang="sq-AL" sz="1600"/>
              <a:t>Sapo të binden që ekziston një emergjencë dhe kërkesat e tjera për ndihmë të ndërsjellë plotësohen, pala që merr kërkesën do t'i përgjigjet kërkesës në shpejtësinë më të madhe të mundshme. </a:t>
            </a:r>
          </a:p>
          <a:p>
            <a:pPr algn="just"/>
            <a:endParaRPr lang="en-US" sz="1600" dirty="0"/>
          </a:p>
          <a:p>
            <a:pPr algn="just"/>
            <a:r>
              <a:rPr lang="sq-AL" sz="1600"/>
              <a:t>Secila palë do të sigurojë që një person nga autoriteti i saj përgjegjës për t'iu përgjigjur kërkesave të ndihmës së ndërsjellë sipas nenit 25 ose 27 të Konventës është i disponueshëm për njëzet e katër orë, shtatë ditë në javë për qëllimet e përgjigjes ndaj një kërkese sipas këtij neni. </a:t>
            </a:r>
          </a:p>
          <a:p>
            <a:pPr algn="just"/>
            <a:endParaRPr lang="en-US" sz="1600" dirty="0"/>
          </a:p>
          <a:p>
            <a:pPr algn="just"/>
            <a:endParaRPr lang="en-US" sz="1600" dirty="0"/>
          </a:p>
        </p:txBody>
      </p:sp>
    </p:spTree>
    <p:extLst>
      <p:ext uri="{BB962C8B-B14F-4D97-AF65-F5344CB8AC3E}">
        <p14:creationId xmlns:p14="http://schemas.microsoft.com/office/powerpoint/2010/main" xmlns="" val="1982911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02411" y="822956"/>
            <a:ext cx="4572000" cy="6186309"/>
          </a:xfrm>
          <a:prstGeom prst="rect">
            <a:avLst/>
          </a:prstGeom>
        </p:spPr>
        <p:txBody>
          <a:bodyPr>
            <a:spAutoFit/>
          </a:bodyPr>
          <a:lstStyle/>
          <a:p>
            <a:pPr marL="342900" indent="-342900" algn="just">
              <a:buFont typeface="Wingdings" pitchFamily="2" charset="2"/>
              <a:buChar char="Ø"/>
            </a:pPr>
            <a:r>
              <a:rPr lang="sq-AL" sz="2000" b="1" dirty="0"/>
              <a:t>Ndihma e ndërsjellë në emergjenca</a:t>
            </a:r>
            <a:r>
              <a:rPr lang="sq-AL" sz="2000" dirty="0"/>
              <a:t>:</a:t>
            </a:r>
          </a:p>
          <a:p>
            <a:pPr marL="342900" indent="-342900" algn="just">
              <a:buFont typeface="Wingdings" pitchFamily="2" charset="2"/>
              <a:buChar char="Ø"/>
            </a:pPr>
            <a:endParaRPr lang="en-US" sz="1400" dirty="0"/>
          </a:p>
          <a:p>
            <a:pPr algn="just"/>
            <a:r>
              <a:rPr lang="sq-AL" sz="1600" dirty="0"/>
              <a:t>Autoritetet përgjegjëse për ndihmën e ndërsjellë të palëve kërkuese dhe palës që merr kërkesën përgjegjëse për ndihmën e ndërsjellë mund të pajtohen të sigurojnë që rezultatet e ekzekutimit të një kërkese sipas këtij neni, ose një kopje paraprake të saj, mund t'i sigurohen palës kërkuese përmes një kanali alternativ përveç atij që përdoret për kërkesën. </a:t>
            </a:r>
          </a:p>
          <a:p>
            <a:pPr algn="just"/>
            <a:r>
              <a:rPr lang="sq-AL" sz="1600" dirty="0"/>
              <a:t>8. a. </a:t>
            </a:r>
          </a:p>
          <a:p>
            <a:pPr algn="just"/>
            <a:endParaRPr lang="en-US" sz="700" dirty="0"/>
          </a:p>
          <a:p>
            <a:pPr algn="just"/>
            <a:r>
              <a:rPr lang="sq-AL" sz="1600" dirty="0"/>
              <a:t>Në rast emergjence, kërkesat mund të dërgohen drejtpërdrejt nga autoritetet gjyqësore të palës kërkuese tek autoritetet e tilla të palës që merr kërkesën, ose përmes Interpolit ose pikës së kontaktit 24/7 të vendosur sipas nenit 35 të Konventës. Për çdo rast të tillë, një kopje i dërgohet njëkohësisht organit qendror të Palës pritëse. Për çdo rast të tillë, një kopje i dërgohet njëkohësisht organit qendror të Palës pritëse nga organi qendror i Palës kërkuese.</a:t>
            </a:r>
          </a:p>
          <a:p>
            <a:pPr algn="just"/>
            <a:endParaRPr lang="en-US" sz="1600" dirty="0"/>
          </a:p>
        </p:txBody>
      </p:sp>
      <p:sp>
        <p:nvSpPr>
          <p:cNvPr id="6" name="Rectangle 5">
            <a:extLst>
              <a:ext uri="{FF2B5EF4-FFF2-40B4-BE49-F238E27FC236}">
                <a16:creationId xmlns:a16="http://schemas.microsoft.com/office/drawing/2014/main" xmlns="" id="{CFDAA0EB-C1B6-964C-82FD-BE8059D8D2F0}"/>
              </a:ext>
            </a:extLst>
          </p:cNvPr>
          <p:cNvSpPr/>
          <p:nvPr/>
        </p:nvSpPr>
        <p:spPr>
          <a:xfrm>
            <a:off x="4623206" y="1459215"/>
            <a:ext cx="4572000" cy="3539430"/>
          </a:xfrm>
          <a:prstGeom prst="rect">
            <a:avLst/>
          </a:prstGeom>
        </p:spPr>
        <p:txBody>
          <a:bodyPr>
            <a:spAutoFit/>
          </a:bodyPr>
          <a:lstStyle/>
          <a:p>
            <a:pPr algn="just"/>
            <a:r>
              <a:rPr lang="sq-AL" sz="1600" dirty="0"/>
              <a:t>Kur një kërkesë i dërgohet drejtpërdrejt një autoriteti gjyqësor të palës që merr kërkesën dhe autoriteti nuk është kompetent për të trajtuar kërkesën, ai do t'ia referojë kërkesën autoritetit kombëtar kompetent dhe do të informojë drejtpërdrejt palën kërkuese se e ka bërë këtë. </a:t>
            </a:r>
          </a:p>
          <a:p>
            <a:pPr algn="just"/>
            <a:endParaRPr lang="en-US" sz="1600" dirty="0"/>
          </a:p>
          <a:p>
            <a:pPr algn="just"/>
            <a:r>
              <a:rPr lang="sq-AL" sz="1600" dirty="0"/>
              <a:t>Secila palë, në momentin e nënshkrimit ose depozitimit të instrumentit të ratifikimit, pranimit, aprovimit ose anëtarësimit, mund të informojë Sekretarin e Përgjithshëm të Këshillit të Evropës që, për arsye efikasiteti, kërkesat sipas këtij paragrafi të drejtohen tek autoriteti i saj qendror. </a:t>
            </a:r>
          </a:p>
        </p:txBody>
      </p:sp>
    </p:spTree>
    <p:extLst>
      <p:ext uri="{BB962C8B-B14F-4D97-AF65-F5344CB8AC3E}">
        <p14:creationId xmlns:p14="http://schemas.microsoft.com/office/powerpoint/2010/main" xmlns="" val="766246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24 – Ekstradimi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95828" y="1190721"/>
            <a:ext cx="4476172" cy="5078313"/>
          </a:xfrm>
          <a:prstGeom prst="rect">
            <a:avLst/>
          </a:prstGeom>
        </p:spPr>
        <p:txBody>
          <a:bodyPr wrap="square">
            <a:spAutoFit/>
          </a:bodyPr>
          <a:lstStyle/>
          <a:p>
            <a:pPr marL="342900" indent="-342900" algn="just">
              <a:buFont typeface="Wingdings" pitchFamily="2" charset="2"/>
              <a:buChar char="Ø"/>
            </a:pPr>
            <a:r>
              <a:rPr lang="sq-AL"/>
              <a:t>1a Ky nen zbatohet për ekstradimet ndërmjet Palëve për veprat penale, të përcaktuara në pajtim me… këtë Konventë, me kusht që ato të jenë </a:t>
            </a:r>
            <a:r>
              <a:rPr lang="sq-AL" b="1">
                <a:solidFill>
                  <a:srgbClr val="FF0000"/>
                </a:solidFill>
              </a:rPr>
              <a:t>të dënueshme</a:t>
            </a:r>
            <a:r>
              <a:rPr lang="sq-AL"/>
              <a:t> sipas ligjit të të dy Palëve të interesuara me heqje lirie për një</a:t>
            </a:r>
            <a:r>
              <a:rPr lang="sq-AL" b="1">
                <a:solidFill>
                  <a:srgbClr val="FF0000"/>
                </a:solidFill>
              </a:rPr>
              <a:t> periudhë maksimale prej të paktën një vit </a:t>
            </a:r>
            <a:r>
              <a:rPr lang="sq-AL"/>
              <a:t>ose me një dënim më të rëndë.</a:t>
            </a:r>
            <a:r>
              <a:rPr lang="sq-AL" b="1">
                <a:solidFill>
                  <a:srgbClr val="FF0000"/>
                </a:solidFill>
              </a:rPr>
              <a:t> </a:t>
            </a:r>
          </a:p>
          <a:p>
            <a:pPr marL="342900" indent="-342900" algn="just">
              <a:buFont typeface="Wingdings" pitchFamily="2" charset="2"/>
              <a:buChar char="Ø"/>
            </a:pPr>
            <a:endParaRPr lang="en-US" dirty="0"/>
          </a:p>
          <a:p>
            <a:pPr marL="342900" indent="-342900" algn="just">
              <a:buFont typeface="Wingdings" pitchFamily="2" charset="2"/>
              <a:buChar char="Ø"/>
            </a:pPr>
            <a:r>
              <a:rPr lang="sq-AL"/>
              <a:t>b Nëse duhet të jepet </a:t>
            </a:r>
            <a:r>
              <a:rPr lang="sq-AL" b="1">
                <a:solidFill>
                  <a:srgbClr val="FF0000"/>
                </a:solidFill>
              </a:rPr>
              <a:t>një dënim minimal më i ulët </a:t>
            </a:r>
            <a:r>
              <a:rPr lang="sq-AL"/>
              <a:t>sipas një marrëveshjeje të rënë dakord në bazë të legjislacionit uniform ose reciprok ose të një marrëveshjeje ekstradimi... të zbatueshme ndërmjet dy ose më shumë palëve, duhet të zbatohet dënimi më i ulët i parashikuar në të tilla marrëveshje ose traktate.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72000" y="1287212"/>
            <a:ext cx="4450456" cy="4493538"/>
          </a:xfrm>
          <a:prstGeom prst="rect">
            <a:avLst/>
          </a:prstGeom>
        </p:spPr>
        <p:txBody>
          <a:bodyPr wrap="square">
            <a:spAutoFit/>
          </a:bodyPr>
          <a:lstStyle/>
          <a:p>
            <a:pPr marL="342900" indent="-342900" algn="just">
              <a:buFont typeface="Wingdings" pitchFamily="2" charset="2"/>
              <a:buChar char="ü"/>
            </a:pPr>
            <a:r>
              <a:rPr lang="sq-AL" sz="2200"/>
              <a:t>Neni 24 ka të bëjë me veprat penale të vendosura në përputhje me Konventën e Budapestit</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Parakushtet për ekstradim: Vepra duhet të jetë e dënueshme në të dy vendet për të paktën 1 vit burgim </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a:t>Palët mund të pajtohen për dënime minimale të ndryshme bazuar në marrëveshjen e rregullimit ose ekstradimit të zbatueshëm </a:t>
            </a:r>
          </a:p>
        </p:txBody>
      </p:sp>
    </p:spTree>
    <p:extLst>
      <p:ext uri="{BB962C8B-B14F-4D97-AF65-F5344CB8AC3E}">
        <p14:creationId xmlns:p14="http://schemas.microsoft.com/office/powerpoint/2010/main" xmlns="" val="400463838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02411" y="822956"/>
            <a:ext cx="4572000" cy="4339650"/>
          </a:xfrm>
          <a:prstGeom prst="rect">
            <a:avLst/>
          </a:prstGeom>
        </p:spPr>
        <p:txBody>
          <a:bodyPr>
            <a:spAutoFit/>
          </a:bodyPr>
          <a:lstStyle/>
          <a:p>
            <a:pPr marL="342900" indent="-342900" algn="just">
              <a:buFont typeface="Wingdings" pitchFamily="2" charset="2"/>
              <a:buChar char="Ø"/>
            </a:pPr>
            <a:r>
              <a:rPr lang="sq-AL" sz="2000" b="1"/>
              <a:t>Zbulimi i drejtpërdrejtë i informacionit të abonuesit</a:t>
            </a:r>
            <a:r>
              <a:rPr lang="sq-AL" sz="2000"/>
              <a:t>:</a:t>
            </a:r>
          </a:p>
          <a:p>
            <a:pPr marL="342900" indent="-342900" algn="just">
              <a:buFont typeface="Wingdings" pitchFamily="2" charset="2"/>
              <a:buChar char="Ø"/>
            </a:pPr>
            <a:endParaRPr lang="en-US" sz="2200" dirty="0"/>
          </a:p>
          <a:p>
            <a:pPr algn="just"/>
            <a:r>
              <a:rPr lang="sq-AL"/>
              <a:t>Secila palë duhet të miratojë masa të tilla legjislative dhe të tjera që mund të jenë të nevojshme për të fuqizuar autoritetet e saj kompetente për të lëshuar një urdhër që do t'i paraqitet drejtpërdrejt një ofruesi të shërbimit në territorin e një pale tjetër, për të marrë zbulimin e informacionit të specifikuar, të ruajtur të abonuesit në zotërim ose kontroll të ofruesit, kur informacioni është i nevojshëm për hetimet ose procedurat penale specifike të palës lëshuese. </a:t>
            </a:r>
          </a:p>
          <a:p>
            <a:pPr algn="just"/>
            <a:endParaRPr lang="en-US" sz="1600" dirty="0"/>
          </a:p>
        </p:txBody>
      </p:sp>
      <p:sp>
        <p:nvSpPr>
          <p:cNvPr id="6" name="Rectangle 5">
            <a:extLst>
              <a:ext uri="{FF2B5EF4-FFF2-40B4-BE49-F238E27FC236}">
                <a16:creationId xmlns:a16="http://schemas.microsoft.com/office/drawing/2014/main" xmlns="" id="{CFDAA0EB-C1B6-964C-82FD-BE8059D8D2F0}"/>
              </a:ext>
            </a:extLst>
          </p:cNvPr>
          <p:cNvSpPr/>
          <p:nvPr/>
        </p:nvSpPr>
        <p:spPr>
          <a:xfrm>
            <a:off x="4618141" y="1134223"/>
            <a:ext cx="4572000" cy="5355312"/>
          </a:xfrm>
          <a:prstGeom prst="rect">
            <a:avLst/>
          </a:prstGeom>
        </p:spPr>
        <p:txBody>
          <a:bodyPr>
            <a:spAutoFit/>
          </a:bodyPr>
          <a:lstStyle/>
          <a:p>
            <a:pPr marL="342900" indent="-342900" algn="just">
              <a:buAutoNum type="alphaLcPeriod"/>
            </a:pPr>
            <a:r>
              <a:rPr lang="sq-AL"/>
              <a:t>Secila palë duhet të miratojë masa të tilla legjislative dhe masa të tjera që mund të jenë të nevojshme për një ofrues shërbimi në territorin e saj për të zbuluar informacionin e abonuesit në përgjigje të një urdhri sipas paragrafit 1. </a:t>
            </a:r>
          </a:p>
          <a:p>
            <a:pPr marL="342900" indent="-342900" algn="just">
              <a:buAutoNum type="alphaLcPeriod"/>
            </a:pPr>
            <a:r>
              <a:rPr lang="sq-AL"/>
              <a:t>Në kohën e nënshkrimit ose kur paraqitet instrumenti i saj i ratifikimit, pranimit, miratimit ose aderimit, një palë mund - në lidhje me urdhrat e lëshuar për ofruesit e shërbimeve në territorin e saj - të bëjë deklaratën e mëposhtme: “urdhri sipas nenit [ ] paragrafi 1 duhet të lëshohet nga, ose nën mbikëqyrjen e një prokurori ose autoriteti tjetër gjyqësor, ose përndryshe të lëshohet nën mbikëqyrje të pavarur.”</a:t>
            </a:r>
          </a:p>
          <a:p>
            <a:pPr algn="just"/>
            <a:r>
              <a:rPr lang="sq-AL"/>
              <a:t> </a:t>
            </a:r>
          </a:p>
        </p:txBody>
      </p:sp>
    </p:spTree>
    <p:extLst>
      <p:ext uri="{BB962C8B-B14F-4D97-AF65-F5344CB8AC3E}">
        <p14:creationId xmlns:p14="http://schemas.microsoft.com/office/powerpoint/2010/main" xmlns="" val="346378830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02411" y="822956"/>
            <a:ext cx="4572000" cy="5463034"/>
          </a:xfrm>
          <a:prstGeom prst="rect">
            <a:avLst/>
          </a:prstGeom>
        </p:spPr>
        <p:txBody>
          <a:bodyPr>
            <a:spAutoFit/>
          </a:bodyPr>
          <a:lstStyle/>
          <a:p>
            <a:pPr marL="342900" indent="-342900" algn="just">
              <a:buFont typeface="Wingdings" pitchFamily="2" charset="2"/>
              <a:buChar char="Ø"/>
            </a:pPr>
            <a:r>
              <a:rPr lang="sq-AL" sz="2000" b="1"/>
              <a:t>Zbulimi i drejtpërdrejtë i informacionit të abonuesit</a:t>
            </a:r>
            <a:r>
              <a:rPr lang="sq-AL" sz="2000"/>
              <a:t>:</a:t>
            </a:r>
          </a:p>
          <a:p>
            <a:pPr marL="342900" indent="-342900" algn="just">
              <a:buFont typeface="Wingdings" pitchFamily="2" charset="2"/>
              <a:buChar char="Ø"/>
            </a:pPr>
            <a:endParaRPr lang="en-US" sz="2000" dirty="0"/>
          </a:p>
          <a:p>
            <a:pPr algn="just"/>
            <a:r>
              <a:rPr lang="sq-AL" sz="1700"/>
              <a:t>Urdhri sipas paragrafit 1 specifikon:  </a:t>
            </a:r>
          </a:p>
          <a:p>
            <a:pPr algn="just"/>
            <a:endParaRPr lang="en-US" sz="1700" dirty="0"/>
          </a:p>
          <a:p>
            <a:pPr marL="285750" indent="-285750" algn="just">
              <a:buFont typeface="Arial" panose="020B0604020202020204" pitchFamily="34" charset="0"/>
              <a:buChar char="•"/>
            </a:pPr>
            <a:r>
              <a:rPr lang="sq-AL" sz="1700"/>
              <a:t>autoritetin lëshues dhe datën e lëshimit; </a:t>
            </a:r>
          </a:p>
          <a:p>
            <a:pPr marL="285750" indent="-285750" algn="just">
              <a:buFont typeface="Arial" panose="020B0604020202020204" pitchFamily="34" charset="0"/>
              <a:buChar char="•"/>
            </a:pPr>
            <a:r>
              <a:rPr lang="sq-AL" sz="1700"/>
              <a:t>një deklaratë që urdhri lëshohet në përputhje me këtë Protokoll. </a:t>
            </a:r>
          </a:p>
          <a:p>
            <a:pPr marL="285750" indent="-285750" algn="just">
              <a:buFont typeface="Arial" panose="020B0604020202020204" pitchFamily="34" charset="0"/>
              <a:buChar char="•"/>
            </a:pPr>
            <a:r>
              <a:rPr lang="sq-AL" sz="1700"/>
              <a:t>emrin dhe adresën e ofruesit të shërbimeve që do të shërbehen; </a:t>
            </a:r>
          </a:p>
          <a:p>
            <a:pPr marL="285750" indent="-285750" algn="just">
              <a:buFont typeface="Arial" panose="020B0604020202020204" pitchFamily="34" charset="0"/>
              <a:buChar char="•"/>
            </a:pPr>
            <a:r>
              <a:rPr lang="sq-AL" sz="1700"/>
              <a:t>vepra(t) që është/janë objekt i hetimit penal ose procedurës; </a:t>
            </a:r>
          </a:p>
          <a:p>
            <a:pPr marL="285750" indent="-285750" algn="just">
              <a:buFont typeface="Arial" panose="020B0604020202020204" pitchFamily="34" charset="0"/>
              <a:buChar char="•"/>
            </a:pPr>
            <a:r>
              <a:rPr lang="sq-AL" sz="1700"/>
              <a:t>autoritetin që kërkon informacionin specifik të abonuesit, nëse jo autoritetin lëshues; dhe </a:t>
            </a:r>
          </a:p>
          <a:p>
            <a:pPr marL="285750" indent="-285750" algn="just">
              <a:buFont typeface="Arial" panose="020B0604020202020204" pitchFamily="34" charset="0"/>
              <a:buChar char="•"/>
            </a:pPr>
            <a:r>
              <a:rPr lang="sq-AL" sz="1700"/>
              <a:t>një përshkrim të hollësishëm të informacionit specifik të kërkuar të abonuesit. </a:t>
            </a:r>
          </a:p>
          <a:p>
            <a:pPr marL="285750" indent="-285750" algn="just">
              <a:buFont typeface="Arial" panose="020B0604020202020204" pitchFamily="34" charset="0"/>
              <a:buChar char="•"/>
            </a:pPr>
            <a:endParaRPr lang="en-US" sz="1700" dirty="0"/>
          </a:p>
          <a:p>
            <a:pPr algn="just"/>
            <a:r>
              <a:rPr lang="sq-AL" sz="1700"/>
              <a:t>Urdhri sipas paragrafit 1 duhet të shoqërohet</a:t>
            </a:r>
          </a:p>
        </p:txBody>
      </p:sp>
      <p:sp>
        <p:nvSpPr>
          <p:cNvPr id="6" name="Rectangle 5">
            <a:extLst>
              <a:ext uri="{FF2B5EF4-FFF2-40B4-BE49-F238E27FC236}">
                <a16:creationId xmlns:a16="http://schemas.microsoft.com/office/drawing/2014/main" xmlns="" id="{CFDAA0EB-C1B6-964C-82FD-BE8059D8D2F0}"/>
              </a:ext>
            </a:extLst>
          </p:cNvPr>
          <p:cNvSpPr/>
          <p:nvPr/>
        </p:nvSpPr>
        <p:spPr>
          <a:xfrm>
            <a:off x="4652064" y="1010245"/>
            <a:ext cx="4572000" cy="6017032"/>
          </a:xfrm>
          <a:prstGeom prst="rect">
            <a:avLst/>
          </a:prstGeom>
        </p:spPr>
        <p:txBody>
          <a:bodyPr>
            <a:spAutoFit/>
          </a:bodyPr>
          <a:lstStyle/>
          <a:p>
            <a:pPr algn="just"/>
            <a:r>
              <a:rPr lang="sq-AL" sz="1600" dirty="0"/>
              <a:t>me informacionin shtesë vijues: </a:t>
            </a:r>
          </a:p>
          <a:p>
            <a:pPr algn="just"/>
            <a:endParaRPr lang="en-US" sz="1050" dirty="0"/>
          </a:p>
          <a:p>
            <a:pPr marL="285750" indent="-285750" algn="just">
              <a:buFont typeface="Arial" panose="020B0604020202020204" pitchFamily="34" charset="0"/>
              <a:buChar char="•"/>
            </a:pPr>
            <a:r>
              <a:rPr lang="sq-AL" sz="1600" dirty="0"/>
              <a:t>bazat e brendshme ligjore që fuqizojnë autoritetin për të lëshuar urdhrin; </a:t>
            </a:r>
          </a:p>
          <a:p>
            <a:pPr marL="285750" indent="-285750" algn="just">
              <a:buFont typeface="Arial" panose="020B0604020202020204" pitchFamily="34" charset="0"/>
              <a:buChar char="•"/>
            </a:pPr>
            <a:r>
              <a:rPr lang="sq-AL" sz="1600" dirty="0"/>
              <a:t>referimin e dispozitave ligjore dhe ndëshkimeve të zbatueshme për veprën penale </a:t>
            </a:r>
          </a:p>
          <a:p>
            <a:pPr marL="285750" indent="-285750" algn="just">
              <a:buFont typeface="Arial" panose="020B0604020202020204" pitchFamily="34" charset="0"/>
              <a:buChar char="•"/>
            </a:pPr>
            <a:r>
              <a:rPr lang="sq-AL" sz="1600" dirty="0"/>
              <a:t>hetuar apo ndjekur; </a:t>
            </a:r>
          </a:p>
          <a:p>
            <a:pPr marL="285750" indent="-285750" algn="just">
              <a:buFont typeface="Arial" panose="020B0604020202020204" pitchFamily="34" charset="0"/>
              <a:buChar char="•"/>
            </a:pPr>
            <a:r>
              <a:rPr lang="sq-AL" sz="1600" dirty="0"/>
              <a:t>informacionin e kontaktit të autoritetit të cilit ofruesi i shërbimit duhet t’ia kthejë </a:t>
            </a:r>
          </a:p>
          <a:p>
            <a:pPr marL="285750" indent="-285750" algn="just">
              <a:buFont typeface="Arial" panose="020B0604020202020204" pitchFamily="34" charset="0"/>
              <a:buChar char="•"/>
            </a:pPr>
            <a:r>
              <a:rPr lang="sq-AL" sz="1600" dirty="0"/>
              <a:t>informacionin e </a:t>
            </a:r>
            <a:r>
              <a:rPr lang="sq-AL" sz="1600" dirty="0" err="1"/>
              <a:t>abonuesit</a:t>
            </a:r>
            <a:r>
              <a:rPr lang="sq-AL" sz="1600" dirty="0"/>
              <a:t>, të kërkojë informacion të mëtejshëm ose ndryshe të përgjigjet; </a:t>
            </a:r>
          </a:p>
          <a:p>
            <a:pPr marL="285750" indent="-285750" algn="just">
              <a:buFont typeface="Arial" panose="020B0604020202020204" pitchFamily="34" charset="0"/>
              <a:buChar char="•"/>
            </a:pPr>
            <a:r>
              <a:rPr lang="sq-AL" sz="1600" dirty="0"/>
              <a:t>kohën dhe mënyrën në të cilën duhet të kthehen informacionet e </a:t>
            </a:r>
            <a:r>
              <a:rPr lang="sq-AL" sz="1600" dirty="0" err="1"/>
              <a:t>abonuesit</a:t>
            </a:r>
            <a:r>
              <a:rPr lang="sq-AL" sz="1600" dirty="0"/>
              <a:t>; </a:t>
            </a:r>
          </a:p>
          <a:p>
            <a:pPr marL="285750" indent="-285750" algn="just">
              <a:buFont typeface="Arial" panose="020B0604020202020204" pitchFamily="34" charset="0"/>
              <a:buChar char="•"/>
            </a:pPr>
            <a:r>
              <a:rPr lang="sq-AL" sz="1600" dirty="0"/>
              <a:t>nëse është kërkuar ruajtja e të dhënave, përfshirë datën e </a:t>
            </a:r>
          </a:p>
          <a:p>
            <a:pPr marL="285750" indent="-285750" algn="just">
              <a:buFont typeface="Arial" panose="020B0604020202020204" pitchFamily="34" charset="0"/>
              <a:buChar char="•"/>
            </a:pPr>
            <a:r>
              <a:rPr lang="sq-AL" sz="1600" dirty="0"/>
              <a:t>ruajtjes dhe ndonjë numër referimi të zbatueshëm; </a:t>
            </a:r>
          </a:p>
          <a:p>
            <a:pPr marL="285750" indent="-285750" algn="just">
              <a:buFont typeface="Arial" panose="020B0604020202020204" pitchFamily="34" charset="0"/>
              <a:buChar char="•"/>
            </a:pPr>
            <a:r>
              <a:rPr lang="sq-AL" sz="1600" dirty="0"/>
              <a:t>ndonjë udhëzim të veçantë procedural; dhe </a:t>
            </a:r>
          </a:p>
          <a:p>
            <a:pPr marL="285750" indent="-285750" algn="just">
              <a:buFont typeface="Arial" panose="020B0604020202020204" pitchFamily="34" charset="0"/>
              <a:buChar char="•"/>
            </a:pPr>
            <a:r>
              <a:rPr lang="sq-AL" sz="1600" dirty="0"/>
              <a:t>çdo informacion tjetër që mund të ndihmojë në marrjen e informacioneve zbuluese të </a:t>
            </a:r>
            <a:r>
              <a:rPr lang="sq-AL" sz="1600" dirty="0" err="1"/>
              <a:t>abonuesit</a:t>
            </a:r>
            <a:r>
              <a:rPr lang="sq-AL" sz="1600" dirty="0"/>
              <a:t>. </a:t>
            </a:r>
          </a:p>
          <a:p>
            <a:pPr algn="just"/>
            <a:endParaRPr lang="en-US" sz="1700" dirty="0"/>
          </a:p>
        </p:txBody>
      </p:sp>
    </p:spTree>
    <p:extLst>
      <p:ext uri="{BB962C8B-B14F-4D97-AF65-F5344CB8AC3E}">
        <p14:creationId xmlns:p14="http://schemas.microsoft.com/office/powerpoint/2010/main" xmlns="" val="256298664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0" y="794978"/>
            <a:ext cx="4572000" cy="5940088"/>
          </a:xfrm>
          <a:prstGeom prst="rect">
            <a:avLst/>
          </a:prstGeom>
        </p:spPr>
        <p:txBody>
          <a:bodyPr>
            <a:spAutoFit/>
          </a:bodyPr>
          <a:lstStyle/>
          <a:p>
            <a:pPr marL="342900" indent="-342900" algn="just">
              <a:buFont typeface="Wingdings" pitchFamily="2" charset="2"/>
              <a:buChar char="Ø"/>
            </a:pPr>
            <a:r>
              <a:rPr lang="sq-AL" sz="2000" b="1" dirty="0"/>
              <a:t>Zbulimi i drejtpërdrejtë i informacionit të </a:t>
            </a:r>
            <a:r>
              <a:rPr lang="sq-AL" sz="2000" b="1" dirty="0" err="1"/>
              <a:t>abonuesit</a:t>
            </a:r>
            <a:r>
              <a:rPr lang="sq-AL" sz="2000" dirty="0"/>
              <a:t>:</a:t>
            </a:r>
          </a:p>
          <a:p>
            <a:pPr marL="342900" indent="-342900" algn="just">
              <a:buFont typeface="Wingdings" pitchFamily="2" charset="2"/>
              <a:buChar char="Ø"/>
            </a:pPr>
            <a:endParaRPr lang="en-US" sz="2000" dirty="0"/>
          </a:p>
          <a:p>
            <a:pPr algn="just"/>
            <a:r>
              <a:rPr lang="sq-AL" sz="1600" dirty="0"/>
              <a:t>Një palë mund, në kohën e nënshkrimit ose kur parashtron instrumentin e saj të ratifikimit, pranimit, miratimit ose aderimit, dhe në çdo kohë tjetër, të njoftojë Sekretarin e Përgjithshëm të Këshillit të Evropës që, kur një urdhër lëshohet sipas paragrafit 1 ofruesi i shërbimit në territorin e saj, pala kërkon njoftim në të njëjtën kohë, në çdo rast ose në rrethana të identifikuara, për urdhrin, informacionin mbështetës dhe një përmbledhje të fakteve në lidhje me hetimin ose procedurën. </a:t>
            </a:r>
          </a:p>
          <a:p>
            <a:pPr algn="just"/>
            <a:endParaRPr lang="en-US" sz="1000" dirty="0"/>
          </a:p>
          <a:p>
            <a:pPr algn="just"/>
            <a:r>
              <a:rPr lang="sq-AL" sz="1600" dirty="0"/>
              <a:t>Pavarësisht nëse një palë kërkon njoftim sipas paragrafit </a:t>
            </a:r>
            <a:r>
              <a:rPr lang="sq-AL" sz="1600" dirty="0" err="1"/>
              <a:t>5.a</a:t>
            </a:r>
            <a:r>
              <a:rPr lang="sq-AL" sz="1600" dirty="0"/>
              <a:t>, ajo mund të kërkojë që ofruesi i shërbimit të konsultohet me autoritetet e palës në rrethana të identifikuara para zbulimit. </a:t>
            </a:r>
          </a:p>
          <a:p>
            <a:pPr algn="just"/>
            <a:r>
              <a:rPr lang="sq-AL" sz="1600" dirty="0"/>
              <a:t>Autoritetet e njoftuara sipas paragrafit </a:t>
            </a:r>
            <a:r>
              <a:rPr lang="sq-AL" sz="1600" dirty="0" err="1"/>
              <a:t>5.a</a:t>
            </a:r>
            <a:r>
              <a:rPr lang="sq-AL" sz="1600" dirty="0"/>
              <a:t> ose të konsultuar me paragrafin </a:t>
            </a:r>
            <a:r>
              <a:rPr lang="sq-AL" sz="1600" dirty="0" err="1"/>
              <a:t>5.b</a:t>
            </a:r>
            <a:r>
              <a:rPr lang="sq-AL" sz="1600" dirty="0"/>
              <a:t> mund, pa vonesa të panevojshme, të udhëzojnë ofruesin e shërbimit të mos zbulojë informacionin nëse: </a:t>
            </a:r>
          </a:p>
        </p:txBody>
      </p:sp>
      <p:sp>
        <p:nvSpPr>
          <p:cNvPr id="6" name="Rectangle 5">
            <a:extLst>
              <a:ext uri="{FF2B5EF4-FFF2-40B4-BE49-F238E27FC236}">
                <a16:creationId xmlns:a16="http://schemas.microsoft.com/office/drawing/2014/main" xmlns="" id="{CFDAA0EB-C1B6-964C-82FD-BE8059D8D2F0}"/>
              </a:ext>
            </a:extLst>
          </p:cNvPr>
          <p:cNvSpPr/>
          <p:nvPr/>
        </p:nvSpPr>
        <p:spPr>
          <a:xfrm>
            <a:off x="4572000" y="1028611"/>
            <a:ext cx="4572000" cy="5524589"/>
          </a:xfrm>
          <a:prstGeom prst="rect">
            <a:avLst/>
          </a:prstGeom>
        </p:spPr>
        <p:txBody>
          <a:bodyPr>
            <a:spAutoFit/>
          </a:bodyPr>
          <a:lstStyle/>
          <a:p>
            <a:pPr marL="285750" lvl="1" indent="-285750" algn="just">
              <a:buFont typeface="Arial" panose="020B0604020202020204" pitchFamily="34" charset="0"/>
              <a:buChar char="•"/>
            </a:pPr>
            <a:r>
              <a:rPr lang="sq-AL" sz="1600"/>
              <a:t>zbulimi mund të paragjykojë hetimet penale ose procedurat në palën pranuese; ose </a:t>
            </a:r>
          </a:p>
          <a:p>
            <a:pPr marL="0" lvl="1" algn="just"/>
            <a:endParaRPr lang="en-US" sz="1600" dirty="0"/>
          </a:p>
          <a:p>
            <a:pPr marL="285750" lvl="1" indent="-285750" algn="just">
              <a:buFont typeface="Arial" panose="020B0604020202020204" pitchFamily="34" charset="0"/>
              <a:buChar char="•"/>
            </a:pPr>
            <a:r>
              <a:rPr lang="sq-AL" sz="1600"/>
              <a:t>kushtet ose arsyet e refuzimit do të zbatoheshin sipas neneve 25.4 dhe 27.4 të Konventës nëse informacioni i abonuesit do të ishte kërkuar përmes ndihmës së ndërsjellë. </a:t>
            </a:r>
          </a:p>
          <a:p>
            <a:pPr lvl="1" algn="just"/>
            <a:endParaRPr lang="en-US" sz="1600" dirty="0"/>
          </a:p>
          <a:p>
            <a:pPr algn="just"/>
            <a:r>
              <a:rPr lang="sq-AL" sz="1600"/>
              <a:t>Autoritetet e njoftuara sipas paragrafit 5.a ose të konsultuara me paragrafin 5.b: </a:t>
            </a:r>
          </a:p>
          <a:p>
            <a:pPr algn="just"/>
            <a:endParaRPr lang="en-US" sz="1600" dirty="0"/>
          </a:p>
          <a:p>
            <a:pPr marL="285750" indent="-285750" algn="just">
              <a:buFont typeface="Arial" panose="020B0604020202020204" pitchFamily="34" charset="0"/>
              <a:buChar char="•"/>
            </a:pPr>
            <a:r>
              <a:rPr lang="sq-AL" sz="1600"/>
              <a:t>mund të kërkojnë informacion shtesë nga pala lëshuese për qëllimet e zbatimit të paragrafit 5.c;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r>
              <a:rPr lang="sq-AL" sz="1600"/>
              <a:t>do të informojnë menjëherë palën lëshuese nëse ofruesi i shërbimit është udhëzuar të mos zbulojë informacionin dhe të japë arsyet për ta bërë këtë. </a:t>
            </a:r>
          </a:p>
          <a:p>
            <a:pPr lvl="1" algn="just"/>
            <a:endParaRPr lang="en-US" sz="1600" dirty="0"/>
          </a:p>
          <a:p>
            <a:pPr algn="just"/>
            <a:endParaRPr lang="en-US" sz="1700" dirty="0"/>
          </a:p>
        </p:txBody>
      </p:sp>
    </p:spTree>
    <p:extLst>
      <p:ext uri="{BB962C8B-B14F-4D97-AF65-F5344CB8AC3E}">
        <p14:creationId xmlns:p14="http://schemas.microsoft.com/office/powerpoint/2010/main" xmlns="" val="327369628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837746"/>
            <a:ext cx="4572000" cy="5693866"/>
          </a:xfrm>
          <a:prstGeom prst="rect">
            <a:avLst/>
          </a:prstGeom>
        </p:spPr>
        <p:txBody>
          <a:bodyPr>
            <a:spAutoFit/>
          </a:bodyPr>
          <a:lstStyle/>
          <a:p>
            <a:pPr marL="342900" indent="-342900" algn="just">
              <a:buFont typeface="Wingdings" pitchFamily="2" charset="2"/>
              <a:buChar char="Ø"/>
            </a:pPr>
            <a:r>
              <a:rPr lang="sq-AL" sz="2000" b="1"/>
              <a:t>Zbulimi i drejtpërdrejtë i informacionit të abonuesit</a:t>
            </a:r>
            <a:r>
              <a:rPr lang="sq-AL" sz="2000"/>
              <a:t>:</a:t>
            </a:r>
          </a:p>
          <a:p>
            <a:pPr marL="342900" indent="-342900" algn="just">
              <a:buFont typeface="Wingdings" pitchFamily="2" charset="2"/>
              <a:buChar char="Ø"/>
            </a:pPr>
            <a:endParaRPr lang="en-US" sz="2000" dirty="0"/>
          </a:p>
          <a:p>
            <a:pPr algn="just"/>
            <a:r>
              <a:rPr lang="sq-AL" sz="1600"/>
              <a:t>Për qëllimet e paragrafit 5, një Palë do të caktojë një autoritet të vetëm për të marrë njoftim sipas paragrafit 5.a dhe për të kryer detyrat në lidhje me konsultimet e përshkruara në paragrafët 5.c. dhe 5.d. Në momentin e nënshkrimit ose të depozitimit të instrumentit të ratifikimit, pranimit, aprovimit ose anëtarësimit, pala njofton Sekretarin e Përgjithshëm të Këshillit të Evropës për të dhënat e kontaktit të autoritetit. </a:t>
            </a:r>
          </a:p>
          <a:p>
            <a:pPr algn="just"/>
            <a:endParaRPr lang="en-US" sz="1600" dirty="0"/>
          </a:p>
          <a:p>
            <a:pPr algn="just"/>
            <a:r>
              <a:rPr lang="sq-AL" sz="1600"/>
              <a:t>Sekretari i Përgjithshëm i Këshillit të Evropës do të krijojë dhe do të mbajë të azhurnuar një regjistër të autoriteteve të përcaktuara nga palët në përputhje me paragrafin 5.e dhe nëse dhe në cilat rrethana ata kërkojnë njoftim në përputhje me paragrafin 5.a. Secila Palë siguron që detajet e mbajtura në regjistër të jenë gjithmonë të sakta. </a:t>
            </a:r>
          </a:p>
        </p:txBody>
      </p:sp>
    </p:spTree>
    <p:extLst>
      <p:ext uri="{BB962C8B-B14F-4D97-AF65-F5344CB8AC3E}">
        <p14:creationId xmlns:p14="http://schemas.microsoft.com/office/powerpoint/2010/main" xmlns="" val="42032984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0" y="904604"/>
            <a:ext cx="4572000" cy="5447645"/>
          </a:xfrm>
          <a:prstGeom prst="rect">
            <a:avLst/>
          </a:prstGeom>
        </p:spPr>
        <p:txBody>
          <a:bodyPr>
            <a:spAutoFit/>
          </a:bodyPr>
          <a:lstStyle/>
          <a:p>
            <a:pPr marL="342900" indent="-342900" algn="just">
              <a:buFont typeface="Wingdings" pitchFamily="2" charset="2"/>
              <a:buChar char="Ø"/>
            </a:pPr>
            <a:r>
              <a:rPr lang="sq-AL" sz="2000" b="1"/>
              <a:t>Zbulimi i drejtpërdrejtë i informacionit të abonuesit</a:t>
            </a:r>
            <a:r>
              <a:rPr lang="sq-AL" sz="2000"/>
              <a:t>:</a:t>
            </a:r>
          </a:p>
          <a:p>
            <a:pPr marL="342900" indent="-342900" algn="just">
              <a:buFont typeface="Wingdings" pitchFamily="2" charset="2"/>
              <a:buChar char="Ø"/>
            </a:pPr>
            <a:endParaRPr lang="en-US" sz="2000" dirty="0"/>
          </a:p>
          <a:p>
            <a:pPr algn="just"/>
            <a:r>
              <a:rPr lang="sq-AL" sz="1600"/>
              <a:t>Një Palë mund të paraqesë një urdhër sipas paragrafit 1, informacion shtesë nën paragrafin 4 dhe njoftim sipas paragrafit 5 në formë elektronike. Sidoqoftë, mund të kërkohen nivele të përshtatshme të sigurisë dhe vërtetimit. </a:t>
            </a:r>
          </a:p>
          <a:p>
            <a:pPr algn="just"/>
            <a:endParaRPr lang="en-US" sz="1600" dirty="0"/>
          </a:p>
          <a:p>
            <a:pPr algn="just"/>
            <a:r>
              <a:rPr lang="sq-AL" sz="1600"/>
              <a:t>Nëse një ofrues i shërbimit informon autoritetin në paragrafin 4.c se nuk do të zbulojë informacionin e kërkuar të abonuesit, ose nëse nuk zbulon informacionin e abonuesit në përgjigje të urdhrit sipas paragrafit 1 brenda 30 ditëve nga marrja e porosisë ose afati i përcaktuar në nënparagrafin 4.d, cilado periudhë kohe është më e gjatë, autoritetet kompetente të palës lëshuese mund të kërkojnë të zbatojnë vetëm urdhrin </a:t>
            </a:r>
          </a:p>
          <a:p>
            <a:pPr algn="just"/>
            <a:r>
              <a:rPr lang="sq-AL" sz="1600"/>
              <a:t>përmes nenit [fuqizimi i urdhrave nga një palë tjetër për paraqitjen e shpejtë të të dhënave] ose formave të tjera të ndihmës së ndërsjellë. </a:t>
            </a:r>
          </a:p>
        </p:txBody>
      </p:sp>
      <p:sp>
        <p:nvSpPr>
          <p:cNvPr id="6" name="Rectangle 5">
            <a:extLst>
              <a:ext uri="{FF2B5EF4-FFF2-40B4-BE49-F238E27FC236}">
                <a16:creationId xmlns:a16="http://schemas.microsoft.com/office/drawing/2014/main" xmlns="" id="{CFDAA0EB-C1B6-964C-82FD-BE8059D8D2F0}"/>
              </a:ext>
            </a:extLst>
          </p:cNvPr>
          <p:cNvSpPr/>
          <p:nvPr/>
        </p:nvSpPr>
        <p:spPr>
          <a:xfrm>
            <a:off x="4572000" y="1028611"/>
            <a:ext cx="4572000" cy="6232475"/>
          </a:xfrm>
          <a:prstGeom prst="rect">
            <a:avLst/>
          </a:prstGeom>
        </p:spPr>
        <p:txBody>
          <a:bodyPr>
            <a:spAutoFit/>
          </a:bodyPr>
          <a:lstStyle/>
          <a:p>
            <a:pPr algn="just"/>
            <a:r>
              <a:rPr lang="sq-AL" sz="1600" dirty="0"/>
              <a:t>Palët mund të kërkojnë që një ofrues i shërbimit të japë një arsye pse ofruesi nuk po zbulon informacionin e </a:t>
            </a:r>
            <a:r>
              <a:rPr lang="sq-AL" sz="1600" dirty="0" err="1"/>
              <a:t>abonuesit</a:t>
            </a:r>
            <a:r>
              <a:rPr lang="sq-AL" sz="1600" dirty="0"/>
              <a:t> të kërkuar nga urdhri. </a:t>
            </a:r>
          </a:p>
          <a:p>
            <a:pPr algn="just"/>
            <a:endParaRPr lang="en-US" sz="1600" dirty="0"/>
          </a:p>
          <a:p>
            <a:pPr algn="just"/>
            <a:r>
              <a:rPr lang="sq-AL" sz="1600" dirty="0"/>
              <a:t>Një palë mund të deklarojë që një palë tjetër do të kërkojë zbulimin e informacionit të </a:t>
            </a:r>
            <a:r>
              <a:rPr lang="sq-AL" sz="1600" dirty="0" err="1"/>
              <a:t>abonuesit</a:t>
            </a:r>
            <a:r>
              <a:rPr lang="sq-AL" sz="1600" dirty="0"/>
              <a:t> nga ofruesi i shërbimit përpara se ta kërkojë atë në bazë të nenit [dhënia e efekteve urdhrave nga një palë tjetër për prodhimin e shpejtë të të dhënave], përveç nëse pala lëshuese jep shpjegime të arsyeshme për të mos e bërë atë. </a:t>
            </a:r>
          </a:p>
          <a:p>
            <a:pPr algn="just"/>
            <a:endParaRPr lang="en-US" sz="1600" dirty="0"/>
          </a:p>
          <a:p>
            <a:pPr algn="just"/>
            <a:r>
              <a:rPr lang="sq-AL" sz="1600" dirty="0"/>
              <a:t>Një palë mund të: </a:t>
            </a:r>
          </a:p>
          <a:p>
            <a:pPr algn="just"/>
            <a:endParaRPr lang="en-US" sz="1050" dirty="0"/>
          </a:p>
          <a:p>
            <a:pPr marL="285750" indent="-285750" algn="just">
              <a:buFont typeface="Arial" panose="020B0604020202020204" pitchFamily="34" charset="0"/>
              <a:buChar char="•"/>
            </a:pPr>
            <a:r>
              <a:rPr lang="sq-AL" sz="1600" dirty="0"/>
              <a:t>rezervojë të drejtën për të mos zbatuar këtë nen; ose </a:t>
            </a:r>
          </a:p>
          <a:p>
            <a:pPr marL="285750" indent="-285750" algn="just">
              <a:buFont typeface="Arial" panose="020B0604020202020204" pitchFamily="34" charset="0"/>
              <a:buChar char="•"/>
            </a:pPr>
            <a:endParaRPr lang="en-US" sz="1050" dirty="0"/>
          </a:p>
          <a:p>
            <a:pPr marL="285750" indent="-285750" algn="just">
              <a:buFont typeface="Arial" panose="020B0604020202020204" pitchFamily="34" charset="0"/>
              <a:buChar char="•"/>
            </a:pPr>
            <a:r>
              <a:rPr lang="sq-AL" sz="1600" dirty="0"/>
              <a:t>nëse zbulimi i llojeve të caktuara të numrave të qasjes sipas këtij neni do të ishte në kundërshtim me parimet themelore të sistemit të saj të brendshëm ligjor, rezervon të drejtën për të mos e zbatuar këtë nen për këto numra. </a:t>
            </a:r>
          </a:p>
          <a:p>
            <a:pPr lvl="1" algn="just"/>
            <a:endParaRPr lang="en-US" sz="1600" dirty="0"/>
          </a:p>
          <a:p>
            <a:pPr algn="just"/>
            <a:endParaRPr lang="en-US" sz="1700" dirty="0"/>
          </a:p>
        </p:txBody>
      </p:sp>
    </p:spTree>
    <p:extLst>
      <p:ext uri="{BB962C8B-B14F-4D97-AF65-F5344CB8AC3E}">
        <p14:creationId xmlns:p14="http://schemas.microsoft.com/office/powerpoint/2010/main" xmlns="" val="421244680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0" y="904604"/>
            <a:ext cx="4572000" cy="5016758"/>
          </a:xfrm>
          <a:prstGeom prst="rect">
            <a:avLst/>
          </a:prstGeom>
        </p:spPr>
        <p:txBody>
          <a:bodyPr>
            <a:spAutoFit/>
          </a:bodyPr>
          <a:lstStyle/>
          <a:p>
            <a:pPr marL="342900" indent="-342900" algn="just">
              <a:buFont typeface="Wingdings" pitchFamily="2" charset="2"/>
              <a:buChar char="Ø"/>
            </a:pPr>
            <a:r>
              <a:rPr lang="sq-AL" sz="2000" b="1"/>
              <a:t>Dhënia e efektit urdhrave nga një palë tjetër për paraqitjen e të dhënave në mënyrë të shpejtë</a:t>
            </a:r>
            <a:r>
              <a:rPr lang="sq-AL" sz="2000"/>
              <a:t>:</a:t>
            </a:r>
          </a:p>
          <a:p>
            <a:pPr marL="342900" indent="-342900" algn="just">
              <a:buFont typeface="Wingdings" pitchFamily="2" charset="2"/>
              <a:buChar char="Ø"/>
            </a:pPr>
            <a:endParaRPr lang="en-US" sz="2000" dirty="0"/>
          </a:p>
          <a:p>
            <a:pPr algn="just"/>
            <a:r>
              <a:rPr lang="sq-AL" sz="1600"/>
              <a:t>Secila palë do të miratojë masa të tilla legjislative dhe të tjera që mund të jenë të nevojshme për të fuqizuar autoritetet e saj kompetente për të lëshuar një urdhër që do t'i paraqitet një pale tjetër (palës që merr kërkesën) me qëllim që të detyrojë një ofrues të shërbimit në territorin e palës që merr kërkesën të prodhojë të dhëna të specifikuara dhe të ruajtura </a:t>
            </a:r>
          </a:p>
          <a:p>
            <a:pPr algn="just"/>
            <a:endParaRPr lang="en-US" sz="1600" dirty="0"/>
          </a:p>
          <a:p>
            <a:pPr marL="285750" indent="-285750" algn="just">
              <a:buFont typeface="Arial" panose="020B0604020202020204" pitchFamily="34" charset="0"/>
              <a:buChar char="•"/>
            </a:pPr>
            <a:r>
              <a:rPr lang="sq-AL" sz="1600"/>
              <a:t>të abonuesit,</a:t>
            </a:r>
          </a:p>
          <a:p>
            <a:pPr marL="285750" indent="-285750" algn="just">
              <a:buFont typeface="Arial" panose="020B0604020202020204" pitchFamily="34" charset="0"/>
              <a:buChar char="•"/>
            </a:pPr>
            <a:r>
              <a:rPr lang="sq-AL" sz="1600"/>
              <a:t>të dhëna trafiku </a:t>
            </a:r>
          </a:p>
          <a:p>
            <a:pPr algn="just"/>
            <a:endParaRPr lang="en-US" sz="1600" dirty="0"/>
          </a:p>
          <a:p>
            <a:pPr algn="just"/>
            <a:r>
              <a:rPr lang="sq-AL" sz="1600"/>
              <a:t>në posedimin ose kontrollin e atij ofruesi të shërbimit që është i nevojshëm për hetimet ose procedurat penale specifike të palës. </a:t>
            </a:r>
          </a:p>
          <a:p>
            <a:pPr algn="just"/>
            <a:endParaRPr lang="en-US" sz="1600" dirty="0"/>
          </a:p>
        </p:txBody>
      </p:sp>
      <p:sp>
        <p:nvSpPr>
          <p:cNvPr id="6" name="Rectangle 5">
            <a:extLst>
              <a:ext uri="{FF2B5EF4-FFF2-40B4-BE49-F238E27FC236}">
                <a16:creationId xmlns:a16="http://schemas.microsoft.com/office/drawing/2014/main" xmlns="" id="{CFDAA0EB-C1B6-964C-82FD-BE8059D8D2F0}"/>
              </a:ext>
            </a:extLst>
          </p:cNvPr>
          <p:cNvSpPr/>
          <p:nvPr/>
        </p:nvSpPr>
        <p:spPr>
          <a:xfrm>
            <a:off x="4572000" y="1028611"/>
            <a:ext cx="4572000" cy="5724644"/>
          </a:xfrm>
          <a:prstGeom prst="rect">
            <a:avLst/>
          </a:prstGeom>
        </p:spPr>
        <p:txBody>
          <a:bodyPr>
            <a:spAutoFit/>
          </a:bodyPr>
          <a:lstStyle/>
          <a:p>
            <a:pPr algn="just"/>
            <a:r>
              <a:rPr lang="sq-AL" sz="1600" dirty="0"/>
              <a:t>Secila palë do të miratojë masa të tilla legjislative dhe masa të tjera që mund të jenë të nevojshme për t'i dhënë efekt një urdhri sipas paragrafit 1 të paraqitur nga një palë tjetër (palë kërkuese). </a:t>
            </a:r>
          </a:p>
          <a:p>
            <a:pPr algn="just"/>
            <a:endParaRPr lang="en-US" sz="1600" dirty="0"/>
          </a:p>
          <a:p>
            <a:pPr algn="just"/>
            <a:r>
              <a:rPr lang="sq-AL" sz="1600" dirty="0"/>
              <a:t>Pala kërkuese do të paraqesë urdhrin sipas paragrafit 1, informacionin mbështetës dhe çdo udhëzim të veçantë procedural tek pala që merr kërkesën. </a:t>
            </a:r>
          </a:p>
          <a:p>
            <a:pPr algn="just"/>
            <a:endParaRPr lang="en-US" sz="800" dirty="0"/>
          </a:p>
          <a:p>
            <a:pPr algn="just"/>
            <a:r>
              <a:rPr lang="sq-AL" sz="1600" dirty="0"/>
              <a:t>Urdhri duhet të përcaktojë: </a:t>
            </a:r>
          </a:p>
          <a:p>
            <a:pPr marL="285750" indent="-285750" algn="just">
              <a:buFont typeface="Arial" panose="020B0604020202020204" pitchFamily="34" charset="0"/>
              <a:buChar char="•"/>
            </a:pPr>
            <a:r>
              <a:rPr lang="sq-AL" sz="1600" dirty="0"/>
              <a:t>autoritetin lëshues dhe datën e lëshimit; </a:t>
            </a:r>
          </a:p>
          <a:p>
            <a:pPr marL="285750" indent="-285750" algn="just">
              <a:buFont typeface="Arial" panose="020B0604020202020204" pitchFamily="34" charset="0"/>
              <a:buChar char="•"/>
            </a:pPr>
            <a:r>
              <a:rPr lang="sq-AL" sz="1600" dirty="0"/>
              <a:t>një deklaratë që urdhri dorëzohet në përputhje me këtë Protokoll; </a:t>
            </a:r>
          </a:p>
          <a:p>
            <a:pPr marL="285750" indent="-285750" algn="just">
              <a:buFont typeface="Arial" panose="020B0604020202020204" pitchFamily="34" charset="0"/>
              <a:buChar char="•"/>
            </a:pPr>
            <a:r>
              <a:rPr lang="sq-AL" sz="1600" dirty="0"/>
              <a:t>emrin dhe adresën e ofruesit të shërbimeve që do të shërbehen; </a:t>
            </a:r>
          </a:p>
          <a:p>
            <a:pPr marL="285750" indent="-285750" algn="just">
              <a:buFont typeface="Arial" panose="020B0604020202020204" pitchFamily="34" charset="0"/>
              <a:buChar char="•"/>
            </a:pPr>
            <a:r>
              <a:rPr lang="sq-AL" sz="1600" dirty="0"/>
              <a:t>vepra(t) që është/janë objekt i hetimit penal apo procedurës; </a:t>
            </a:r>
          </a:p>
          <a:p>
            <a:pPr marL="285750" indent="-285750">
              <a:buFont typeface="Arial" panose="020B0604020202020204" pitchFamily="34" charset="0"/>
              <a:buChar char="•"/>
            </a:pPr>
            <a:r>
              <a:rPr lang="sq-AL" sz="1600" dirty="0"/>
              <a:t>autoritetin që kërkon informacionin ose të dhënat, nëse jo autoritetin lëshues; dhe një përshkrim të hollësishëm të informacionit specifik ose të dhënave të kërkuara. </a:t>
            </a:r>
          </a:p>
        </p:txBody>
      </p:sp>
    </p:spTree>
    <p:extLst>
      <p:ext uri="{BB962C8B-B14F-4D97-AF65-F5344CB8AC3E}">
        <p14:creationId xmlns:p14="http://schemas.microsoft.com/office/powerpoint/2010/main" xmlns="" val="3783109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0" y="904604"/>
            <a:ext cx="4572000" cy="5786199"/>
          </a:xfrm>
          <a:prstGeom prst="rect">
            <a:avLst/>
          </a:prstGeom>
        </p:spPr>
        <p:txBody>
          <a:bodyPr>
            <a:spAutoFit/>
          </a:bodyPr>
          <a:lstStyle/>
          <a:p>
            <a:pPr marL="342900" indent="-342900" algn="just">
              <a:buFont typeface="Wingdings" pitchFamily="2" charset="2"/>
              <a:buChar char="Ø"/>
            </a:pPr>
            <a:r>
              <a:rPr lang="sq-AL" sz="2000" b="1"/>
              <a:t>Dhënia e efektit urdhrave nga një palë tjetër për paraqitjen e të dhënave në mënyrë të shpejtë</a:t>
            </a:r>
            <a:r>
              <a:rPr lang="sq-AL" sz="2000"/>
              <a:t>:</a:t>
            </a:r>
          </a:p>
          <a:p>
            <a:pPr marL="342900" indent="-342900" algn="just">
              <a:buFont typeface="Wingdings" pitchFamily="2" charset="2"/>
              <a:buChar char="Ø"/>
            </a:pPr>
            <a:endParaRPr lang="en-US" sz="2000" dirty="0"/>
          </a:p>
          <a:p>
            <a:pPr algn="just"/>
            <a:r>
              <a:rPr lang="sq-AL" sz="1600"/>
              <a:t>Informacioni mbështetës, i siguruar për qëllimin e ndihmës së palës që merr kërkesën, i jep efekt urdhrit dhe i cili nuk do t'i zbulohet ofruesit të shërbimit pa miratimin e palës kërkuese, duhet të specifikojë:</a:t>
            </a:r>
          </a:p>
          <a:p>
            <a:pPr algn="just"/>
            <a:endParaRPr lang="en-US" sz="1600" dirty="0"/>
          </a:p>
          <a:p>
            <a:pPr marL="285750" indent="-285750" algn="just">
              <a:buFont typeface="Arial" panose="020B0604020202020204" pitchFamily="34" charset="0"/>
              <a:buChar char="•"/>
            </a:pPr>
            <a:r>
              <a:rPr lang="sq-AL" sz="1600"/>
              <a:t>bazat e brendshme ligjore që fuqizojnë autoritetin për të lëshuar urdhrin; dispozitat ligjore dhe ndëshkimet e zbatueshme për veprën penale që hetohet ose ndiqet penalisht; </a:t>
            </a:r>
          </a:p>
          <a:p>
            <a:pPr marL="285750" indent="-285750" algn="just">
              <a:buFont typeface="Arial" panose="020B0604020202020204" pitchFamily="34" charset="0"/>
              <a:buChar char="•"/>
            </a:pPr>
            <a:r>
              <a:rPr lang="sq-AL" sz="1600"/>
              <a:t>pse pala kërkuese beson se ofruesi i shërbimit është në posedim ose kontroll të të dhënave; </a:t>
            </a:r>
          </a:p>
          <a:p>
            <a:pPr marL="285750" indent="-285750" algn="just">
              <a:buFont typeface="Arial" panose="020B0604020202020204" pitchFamily="34" charset="0"/>
              <a:buChar char="•"/>
            </a:pPr>
            <a:r>
              <a:rPr lang="sq-AL" sz="1600"/>
              <a:t>një përmbledhje të fakteve në lidhje me hetimin ose procedurën; </a:t>
            </a:r>
          </a:p>
          <a:p>
            <a:pPr marL="285750" indent="-285750" algn="just">
              <a:buFont typeface="Arial" panose="020B0604020202020204" pitchFamily="34" charset="0"/>
              <a:buChar char="•"/>
            </a:pPr>
            <a:r>
              <a:rPr lang="sq-AL" sz="1600"/>
              <a:t>rëndësinë e informacionit ose të dhënave për hetimin ose procedurën; </a:t>
            </a:r>
          </a:p>
          <a:p>
            <a:endParaRPr lang="en-US" dirty="0"/>
          </a:p>
        </p:txBody>
      </p:sp>
      <p:sp>
        <p:nvSpPr>
          <p:cNvPr id="6" name="Rectangle 5">
            <a:extLst>
              <a:ext uri="{FF2B5EF4-FFF2-40B4-BE49-F238E27FC236}">
                <a16:creationId xmlns:a16="http://schemas.microsoft.com/office/drawing/2014/main" xmlns="" id="{CFDAA0EB-C1B6-964C-82FD-BE8059D8D2F0}"/>
              </a:ext>
            </a:extLst>
          </p:cNvPr>
          <p:cNvSpPr/>
          <p:nvPr/>
        </p:nvSpPr>
        <p:spPr>
          <a:xfrm>
            <a:off x="4520794" y="1120676"/>
            <a:ext cx="4572000" cy="5262979"/>
          </a:xfrm>
          <a:prstGeom prst="rect">
            <a:avLst/>
          </a:prstGeom>
        </p:spPr>
        <p:txBody>
          <a:bodyPr>
            <a:spAutoFit/>
          </a:bodyPr>
          <a:lstStyle/>
          <a:p>
            <a:pPr marL="285750" indent="-285750" algn="just">
              <a:buFont typeface="Arial" panose="020B0604020202020204" pitchFamily="34" charset="0"/>
              <a:buChar char="•"/>
            </a:pPr>
            <a:r>
              <a:rPr lang="sq-AL" sz="1600"/>
              <a:t>informacionet e kontaktit të një autoriteti ose autoriteteve për të siguruar informacione të mëtejshme; </a:t>
            </a:r>
          </a:p>
          <a:p>
            <a:pPr marL="285750" indent="-285750" algn="just">
              <a:buFont typeface="Arial" panose="020B0604020202020204" pitchFamily="34" charset="0"/>
              <a:buChar char="•"/>
            </a:pPr>
            <a:r>
              <a:rPr lang="sq-AL" sz="1600"/>
              <a:t>nëse tashmë është kërkuar ruajtja e informacionit ose e të dhënave, përfshirë data e ruajtjes dhe çdo numër referimi të zbatueshëm; dhe </a:t>
            </a:r>
          </a:p>
          <a:p>
            <a:pPr marL="285750" indent="-285750" algn="just">
              <a:buFont typeface="Arial" panose="020B0604020202020204" pitchFamily="34" charset="0"/>
              <a:buChar char="•"/>
            </a:pPr>
            <a:r>
              <a:rPr lang="sq-AL" sz="1600"/>
              <a:t>nëse të dhënat janë kërkuar tashmë me mjete të tjera dhe në çfarë mënyre. </a:t>
            </a:r>
          </a:p>
          <a:p>
            <a:pPr marL="285750" indent="-285750" algn="just">
              <a:buFont typeface="Arial" panose="020B0604020202020204" pitchFamily="34" charset="0"/>
              <a:buChar char="•"/>
            </a:pPr>
            <a:endParaRPr lang="en-US" sz="1600" dirty="0"/>
          </a:p>
          <a:p>
            <a:pPr algn="just"/>
            <a:r>
              <a:rPr lang="sq-AL" sz="1600"/>
              <a:t>Pala kërkuese mund të kërkojë që pala që merr kërkesën të ndërmarrë udhëzime të veçanta procedurale. </a:t>
            </a:r>
          </a:p>
          <a:p>
            <a:pPr algn="just"/>
            <a:endParaRPr lang="en-US" sz="1600" dirty="0"/>
          </a:p>
          <a:p>
            <a:pPr algn="just"/>
            <a:r>
              <a:rPr lang="sq-AL" sz="1600"/>
              <a:t>Një palë mund të deklarojë në kohën e nënshkrimit ose kur depoziton instrumentin e saj të ratifikimit, pranimit, miratimit ose aderimit dhe në çdo kohë tjetër, që kërkohet informacion shtesë mbështetës për t'u dhënë efekt urdhrave sipas paragrafit 1.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endParaRPr lang="en-US" sz="1600" dirty="0"/>
          </a:p>
        </p:txBody>
      </p:sp>
    </p:spTree>
    <p:extLst>
      <p:ext uri="{BB962C8B-B14F-4D97-AF65-F5344CB8AC3E}">
        <p14:creationId xmlns:p14="http://schemas.microsoft.com/office/powerpoint/2010/main" xmlns="" val="248996807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0" y="904604"/>
            <a:ext cx="4572000" cy="5786199"/>
          </a:xfrm>
          <a:prstGeom prst="rect">
            <a:avLst/>
          </a:prstGeom>
        </p:spPr>
        <p:txBody>
          <a:bodyPr>
            <a:spAutoFit/>
          </a:bodyPr>
          <a:lstStyle/>
          <a:p>
            <a:pPr marL="342900" indent="-342900" algn="just">
              <a:buFont typeface="Wingdings" pitchFamily="2" charset="2"/>
              <a:buChar char="Ø"/>
            </a:pPr>
            <a:r>
              <a:rPr lang="sq-AL" sz="2000" b="1"/>
              <a:t>Dhënia e efektit urdhrave nga një palë tjetër për paraqitjen e të dhënave në mënyrë të shpejtë</a:t>
            </a:r>
            <a:r>
              <a:rPr lang="sq-AL" sz="2000"/>
              <a:t>:</a:t>
            </a:r>
          </a:p>
          <a:p>
            <a:pPr marL="342900" indent="-342900" algn="just">
              <a:buFont typeface="Wingdings" pitchFamily="2" charset="2"/>
              <a:buChar char="Ø"/>
            </a:pPr>
            <a:endParaRPr lang="en-US" sz="2000" dirty="0"/>
          </a:p>
          <a:p>
            <a:pPr algn="just"/>
            <a:r>
              <a:rPr lang="sq-AL" sz="1600"/>
              <a:t>Informacioni mbështetës, i siguruar për qëllimin e ndihmës së palës që merr kërkesën, i jep efekt urdhrit dhe i cili nuk do t'i zbulohet ofruesit të shërbimit pa miratimin e palës kërkuese, duhet të specifikojë:</a:t>
            </a:r>
          </a:p>
          <a:p>
            <a:pPr algn="just"/>
            <a:endParaRPr lang="en-US" sz="1600" dirty="0"/>
          </a:p>
          <a:p>
            <a:pPr marL="285750" indent="-285750" algn="just">
              <a:buFont typeface="Arial" panose="020B0604020202020204" pitchFamily="34" charset="0"/>
              <a:buChar char="•"/>
            </a:pPr>
            <a:r>
              <a:rPr lang="sq-AL" sz="1600"/>
              <a:t>bazat e brendshme ligjore që fuqizojnë autoritetin për të lëshuar urdhrin; dispozitat ligjore dhe ndëshkimet e zbatueshme për veprën penale që hetohet ose ndiqet penalisht; </a:t>
            </a:r>
          </a:p>
          <a:p>
            <a:pPr marL="285750" indent="-285750" algn="just">
              <a:buFont typeface="Arial" panose="020B0604020202020204" pitchFamily="34" charset="0"/>
              <a:buChar char="•"/>
            </a:pPr>
            <a:r>
              <a:rPr lang="sq-AL" sz="1600"/>
              <a:t>pse pala kërkuese beson se ofruesi i shërbimit është në posedim ose kontroll të të dhënave; </a:t>
            </a:r>
          </a:p>
          <a:p>
            <a:pPr marL="285750" indent="-285750" algn="just">
              <a:buFont typeface="Arial" panose="020B0604020202020204" pitchFamily="34" charset="0"/>
              <a:buChar char="•"/>
            </a:pPr>
            <a:r>
              <a:rPr lang="sq-AL" sz="1600"/>
              <a:t>një përmbledhje të fakteve në lidhje me hetimin ose procedurën; </a:t>
            </a:r>
          </a:p>
          <a:p>
            <a:pPr marL="285750" indent="-285750" algn="just">
              <a:buFont typeface="Arial" panose="020B0604020202020204" pitchFamily="34" charset="0"/>
              <a:buChar char="•"/>
            </a:pPr>
            <a:r>
              <a:rPr lang="sq-AL" sz="1600"/>
              <a:t>rëndësinë e informacionit ose të dhënave për hetimin ose procedurën; </a:t>
            </a:r>
          </a:p>
          <a:p>
            <a:endParaRPr lang="en-US" dirty="0"/>
          </a:p>
        </p:txBody>
      </p:sp>
      <p:sp>
        <p:nvSpPr>
          <p:cNvPr id="6" name="Rectangle 5">
            <a:extLst>
              <a:ext uri="{FF2B5EF4-FFF2-40B4-BE49-F238E27FC236}">
                <a16:creationId xmlns:a16="http://schemas.microsoft.com/office/drawing/2014/main" xmlns="" id="{CFDAA0EB-C1B6-964C-82FD-BE8059D8D2F0}"/>
              </a:ext>
            </a:extLst>
          </p:cNvPr>
          <p:cNvSpPr/>
          <p:nvPr/>
        </p:nvSpPr>
        <p:spPr>
          <a:xfrm>
            <a:off x="4520794" y="1120676"/>
            <a:ext cx="4572000" cy="5262979"/>
          </a:xfrm>
          <a:prstGeom prst="rect">
            <a:avLst/>
          </a:prstGeom>
        </p:spPr>
        <p:txBody>
          <a:bodyPr>
            <a:spAutoFit/>
          </a:bodyPr>
          <a:lstStyle/>
          <a:p>
            <a:pPr marL="285750" indent="-285750" algn="just">
              <a:buFont typeface="Arial" panose="020B0604020202020204" pitchFamily="34" charset="0"/>
              <a:buChar char="•"/>
            </a:pPr>
            <a:r>
              <a:rPr lang="sq-AL" sz="1600"/>
              <a:t>informacionet e kontaktit të një autoriteti ose autoriteteve për të siguruar informacione të mëtejshme; </a:t>
            </a:r>
          </a:p>
          <a:p>
            <a:pPr marL="285750" indent="-285750" algn="just">
              <a:buFont typeface="Arial" panose="020B0604020202020204" pitchFamily="34" charset="0"/>
              <a:buChar char="•"/>
            </a:pPr>
            <a:r>
              <a:rPr lang="sq-AL" sz="1600"/>
              <a:t>nëse tashmë është kërkuar ruajtja e informacionit ose e të dhënave, përfshirë data e ruajtjes dhe çdo numër referimi të zbatueshëm; dhe </a:t>
            </a:r>
          </a:p>
          <a:p>
            <a:pPr marL="285750" indent="-285750" algn="just">
              <a:buFont typeface="Arial" panose="020B0604020202020204" pitchFamily="34" charset="0"/>
              <a:buChar char="•"/>
            </a:pPr>
            <a:r>
              <a:rPr lang="sq-AL" sz="1600"/>
              <a:t>nëse të dhënat janë kërkuar tashmë me mjete të tjera dhe në çfarë mënyre. </a:t>
            </a:r>
          </a:p>
          <a:p>
            <a:pPr marL="285750" indent="-285750" algn="just">
              <a:buFont typeface="Arial" panose="020B0604020202020204" pitchFamily="34" charset="0"/>
              <a:buChar char="•"/>
            </a:pPr>
            <a:endParaRPr lang="en-US" sz="1600" dirty="0"/>
          </a:p>
          <a:p>
            <a:pPr algn="just"/>
            <a:r>
              <a:rPr lang="sq-AL" sz="1600"/>
              <a:t>Pala kërkuese mund të kërkojë që pala që merr kërkesën të ndërmarrë udhëzime të veçanta procedurale. </a:t>
            </a:r>
          </a:p>
          <a:p>
            <a:pPr algn="just"/>
            <a:endParaRPr lang="en-US" sz="1600" dirty="0"/>
          </a:p>
          <a:p>
            <a:pPr algn="just"/>
            <a:r>
              <a:rPr lang="sq-AL" sz="1600"/>
              <a:t>Një palë mund të deklarojë në kohën e nënshkrimit ose kur depoziton instrumentin e saj të ratifikimit, pranimit, miratimit ose aderimit dhe në çdo kohë tjetër, që kërkohet informacion shtesë mbështetës për t'u dhënë efekt urdhrave sipas paragrafit 1.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endParaRPr lang="en-US" sz="1600" dirty="0"/>
          </a:p>
        </p:txBody>
      </p:sp>
    </p:spTree>
    <p:extLst>
      <p:ext uri="{BB962C8B-B14F-4D97-AF65-F5344CB8AC3E}">
        <p14:creationId xmlns:p14="http://schemas.microsoft.com/office/powerpoint/2010/main" xmlns="" val="39388316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0" y="904604"/>
            <a:ext cx="4572000" cy="5740033"/>
          </a:xfrm>
          <a:prstGeom prst="rect">
            <a:avLst/>
          </a:prstGeom>
        </p:spPr>
        <p:txBody>
          <a:bodyPr>
            <a:spAutoFit/>
          </a:bodyPr>
          <a:lstStyle/>
          <a:p>
            <a:pPr marL="342900" indent="-342900" algn="just">
              <a:buFont typeface="Wingdings" pitchFamily="2" charset="2"/>
              <a:buChar char="Ø"/>
            </a:pPr>
            <a:r>
              <a:rPr lang="sq-AL" sz="2000" b="1" dirty="0"/>
              <a:t>Dhënia e efektit urdhrave nga një palë tjetër për paraqitjen e të dhënave në mënyrë të shpejtë</a:t>
            </a:r>
            <a:r>
              <a:rPr lang="sq-AL" sz="2000" dirty="0"/>
              <a:t>:</a:t>
            </a:r>
          </a:p>
          <a:p>
            <a:pPr marL="342900" indent="-342900" algn="just">
              <a:buFont typeface="Wingdings" pitchFamily="2" charset="2"/>
              <a:buChar char="Ø"/>
            </a:pPr>
            <a:endParaRPr lang="en-US" sz="2000" dirty="0"/>
          </a:p>
          <a:p>
            <a:pPr algn="just"/>
            <a:r>
              <a:rPr lang="sq-AL" sz="1600" dirty="0"/>
              <a:t>Pala që merr kërkesën do të pranojë një kërkesë në formë elektronike. Sidoqoftë, mund të kërkojë nivele të përshtatshme sigurie dhe vërtetimi para se të pranojë kërkesën. </a:t>
            </a:r>
          </a:p>
          <a:p>
            <a:pPr algn="just"/>
            <a:endParaRPr lang="en-US" sz="1000" dirty="0"/>
          </a:p>
          <a:p>
            <a:pPr algn="just"/>
            <a:r>
              <a:rPr lang="sq-AL" sz="1600" dirty="0"/>
              <a:t>Pala që merr kërkesën, nga data e marrjes së të gjithë informacionit të specifikuar në paragrafët 3 dhe 4, do të bëjë përpjekje të arsyeshme për t'i dërguar ofruesit të shërbimit brenda 45 ditëve, nëse jo më shpejt, dhe do të urdhërojë një kthim me paraqitjen e të dhënave jo më vonë se: </a:t>
            </a:r>
          </a:p>
          <a:p>
            <a:pPr algn="just"/>
            <a:endParaRPr lang="en-US" sz="1050" dirty="0"/>
          </a:p>
          <a:p>
            <a:pPr marL="285750" indent="-285750" algn="just">
              <a:buFont typeface="Arial" panose="020B0604020202020204" pitchFamily="34" charset="0"/>
              <a:buChar char="•"/>
            </a:pPr>
            <a:r>
              <a:rPr lang="sq-AL" sz="1600" dirty="0"/>
              <a:t>20 ditë për informacionin e </a:t>
            </a:r>
            <a:r>
              <a:rPr lang="sq-AL" sz="1600" dirty="0" err="1"/>
              <a:t>abonuesit</a:t>
            </a:r>
            <a:r>
              <a:rPr lang="sq-AL" sz="1600" dirty="0"/>
              <a:t>; dhe </a:t>
            </a:r>
          </a:p>
          <a:p>
            <a:pPr marL="285750" indent="-285750" algn="just">
              <a:buFont typeface="Arial" panose="020B0604020202020204" pitchFamily="34" charset="0"/>
              <a:buChar char="•"/>
            </a:pPr>
            <a:r>
              <a:rPr lang="sq-AL" sz="1600" dirty="0"/>
              <a:t>45 ditë për të dhënat e trafikut. </a:t>
            </a:r>
          </a:p>
          <a:p>
            <a:pPr algn="just"/>
            <a:endParaRPr lang="en-US" sz="1050" dirty="0"/>
          </a:p>
          <a:p>
            <a:pPr algn="just"/>
            <a:r>
              <a:rPr lang="sq-AL" sz="1600" dirty="0"/>
              <a:t>Pala që merr kërkesën do të sigurojë transmetimin e informacionit ose të dhënave të prodhuara tek pala kërkuese pa vonesa të panevojshme. </a:t>
            </a:r>
          </a:p>
        </p:txBody>
      </p:sp>
      <p:sp>
        <p:nvSpPr>
          <p:cNvPr id="6" name="Rectangle 5">
            <a:extLst>
              <a:ext uri="{FF2B5EF4-FFF2-40B4-BE49-F238E27FC236}">
                <a16:creationId xmlns:a16="http://schemas.microsoft.com/office/drawing/2014/main" xmlns="" id="{CFDAA0EB-C1B6-964C-82FD-BE8059D8D2F0}"/>
              </a:ext>
            </a:extLst>
          </p:cNvPr>
          <p:cNvSpPr/>
          <p:nvPr/>
        </p:nvSpPr>
        <p:spPr>
          <a:xfrm>
            <a:off x="4572000" y="1038800"/>
            <a:ext cx="4572000" cy="5509200"/>
          </a:xfrm>
          <a:prstGeom prst="rect">
            <a:avLst/>
          </a:prstGeom>
        </p:spPr>
        <p:txBody>
          <a:bodyPr>
            <a:spAutoFit/>
          </a:bodyPr>
          <a:lstStyle/>
          <a:p>
            <a:pPr algn="just"/>
            <a:r>
              <a:rPr lang="sq-AL" sz="1600" dirty="0"/>
              <a:t>Nëse pala që merr kërkesën nuk mund të jetë në përputhje me udhëzimet sipas paragrafit </a:t>
            </a:r>
            <a:r>
              <a:rPr lang="sq-AL" sz="1600" dirty="0" err="1"/>
              <a:t>3.c</a:t>
            </a:r>
            <a:r>
              <a:rPr lang="sq-AL" sz="1600" dirty="0"/>
              <a:t> në mënyrën e kërkuar, ajo do të informojë menjëherë palën kërkuese dhe, nëse është e zbatueshme, të specifikojë çdo kusht nën të cilin ajo mund të përputhet, pas së cilës pala kërkuese do të përcaktojë nëse sidoqoftë duhet të ekzekutohet. </a:t>
            </a:r>
          </a:p>
          <a:p>
            <a:pPr algn="just"/>
            <a:endParaRPr lang="en-US" sz="1600" dirty="0"/>
          </a:p>
          <a:p>
            <a:pPr algn="just"/>
            <a:r>
              <a:rPr lang="sq-AL" sz="1600" dirty="0"/>
              <a:t>Pala që merr kërkesën mund të refuzojë ose të vendosë afate dhe kushte mbi ekzekutimin e një kërkese për arsyet e përcaktuara në nenin 25.4 ose nenin 27.4 të Konventës. Pala që merr kërkesën mund të shtyjë ekzekutimin e kërkesave për arsye të përcaktuara në nenin 27.5. Në cilindo rast, pala që merr kërkesën do të njoftojë palën kërkuese sa më shpejt që të jetë e mundur për refuzimin, afatet ose kushtet, ose shtyrjen. Pala që merr kërkesën gjithashtu do të njoftojë palën kërkuese për rrethana të tjera që ka të ngjarë të vonojnë ekzekutimin e kërkesës në mënyrë të konsiderueshme. </a:t>
            </a:r>
          </a:p>
        </p:txBody>
      </p:sp>
    </p:spTree>
    <p:extLst>
      <p:ext uri="{BB962C8B-B14F-4D97-AF65-F5344CB8AC3E}">
        <p14:creationId xmlns:p14="http://schemas.microsoft.com/office/powerpoint/2010/main" xmlns="" val="41107524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0" y="904604"/>
            <a:ext cx="4572000" cy="5740033"/>
          </a:xfrm>
          <a:prstGeom prst="rect">
            <a:avLst/>
          </a:prstGeom>
        </p:spPr>
        <p:txBody>
          <a:bodyPr>
            <a:spAutoFit/>
          </a:bodyPr>
          <a:lstStyle/>
          <a:p>
            <a:pPr marL="342900" indent="-342900" algn="just">
              <a:buFont typeface="Wingdings" pitchFamily="2" charset="2"/>
              <a:buChar char="Ø"/>
            </a:pPr>
            <a:r>
              <a:rPr lang="sq-AL" sz="2000" b="1" dirty="0"/>
              <a:t>Dhënia e efektit urdhrave nga një palë tjetër për paraqitjen e të dhënave në mënyrë të shpejtë</a:t>
            </a:r>
            <a:r>
              <a:rPr lang="sq-AL" sz="2000" dirty="0"/>
              <a:t>:</a:t>
            </a:r>
          </a:p>
          <a:p>
            <a:pPr marL="342900" indent="-342900" algn="just">
              <a:buFont typeface="Wingdings" pitchFamily="2" charset="2"/>
              <a:buChar char="Ø"/>
            </a:pPr>
            <a:endParaRPr lang="en-US" sz="1200" dirty="0"/>
          </a:p>
          <a:p>
            <a:pPr algn="just"/>
            <a:r>
              <a:rPr lang="sq-AL" sz="1600" dirty="0"/>
              <a:t>Secila palë, në kohën e nënshkrimit ose kur depoziton instrumentin e saj të ratifikimit, pranimit, miratimit ose aderimit, do t'i komunikojë Sekretarit të Përgjithshëm të Këshillit të Evropës dhe do të mbajë të azhurnuar informacionin e kontaktit të autoriteteve të përcaktuara:</a:t>
            </a:r>
          </a:p>
          <a:p>
            <a:pPr algn="just"/>
            <a:endParaRPr lang="en-US" sz="1050" dirty="0"/>
          </a:p>
          <a:p>
            <a:pPr marL="285750" indent="-285750" algn="just">
              <a:buFont typeface="Arial" panose="020B0604020202020204" pitchFamily="34" charset="0"/>
              <a:buChar char="•"/>
            </a:pPr>
            <a:r>
              <a:rPr lang="sq-AL" sz="1600" dirty="0"/>
              <a:t>për paraqitjen e një urdhri sipas këtij neni, dhe </a:t>
            </a:r>
          </a:p>
          <a:p>
            <a:pPr marL="285750" indent="-285750" algn="just">
              <a:buFont typeface="Arial" panose="020B0604020202020204" pitchFamily="34" charset="0"/>
              <a:buChar char="•"/>
            </a:pPr>
            <a:r>
              <a:rPr lang="sq-AL" sz="1600" dirty="0"/>
              <a:t>për pranimin e një urdhri sipas këtij neni. </a:t>
            </a:r>
          </a:p>
          <a:p>
            <a:pPr marL="285750" indent="-285750" algn="just">
              <a:buFont typeface="Arial" panose="020B0604020202020204" pitchFamily="34" charset="0"/>
              <a:buChar char="•"/>
            </a:pPr>
            <a:endParaRPr lang="en-US" sz="1050" dirty="0"/>
          </a:p>
          <a:p>
            <a:pPr algn="just"/>
            <a:r>
              <a:rPr lang="sq-AL" sz="1600" dirty="0"/>
              <a:t>Një palë mund, në kohën e nënshkrimit ose kur depoziton instrumentin e saj të ratifikimit, pranimit, miratimit ose aderimit, të deklarojë se kërkon që kërkesat sipas këtij neni të transmetohen nga autoriteti qendror ose autoritetet e palës kërkuese, ose nga një autoritet tjetër i tillë siç është rënë dakord ndërmjet palëve të interesuara. </a:t>
            </a:r>
          </a:p>
        </p:txBody>
      </p:sp>
      <p:sp>
        <p:nvSpPr>
          <p:cNvPr id="6" name="Rectangle 5">
            <a:extLst>
              <a:ext uri="{FF2B5EF4-FFF2-40B4-BE49-F238E27FC236}">
                <a16:creationId xmlns:a16="http://schemas.microsoft.com/office/drawing/2014/main" xmlns="" id="{CFDAA0EB-C1B6-964C-82FD-BE8059D8D2F0}"/>
              </a:ext>
            </a:extLst>
          </p:cNvPr>
          <p:cNvSpPr/>
          <p:nvPr/>
        </p:nvSpPr>
        <p:spPr>
          <a:xfrm>
            <a:off x="4572000" y="975093"/>
            <a:ext cx="4572000" cy="2308324"/>
          </a:xfrm>
          <a:prstGeom prst="rect">
            <a:avLst/>
          </a:prstGeom>
        </p:spPr>
        <p:txBody>
          <a:bodyPr>
            <a:spAutoFit/>
          </a:bodyPr>
          <a:lstStyle/>
          <a:p>
            <a:pPr algn="just"/>
            <a:r>
              <a:rPr lang="sq-AL" sz="1600"/>
              <a:t>Sekretari i Përgjithshëm i Këshillit të Evropës krijon dhe rifreskon një regjistër me autoritetet e caktuara nga palët sipas paragrafit 9. Secila Palë siguron që detajet e mbajtura në regjistër të jenë gjithmonë të sakta. </a:t>
            </a:r>
          </a:p>
          <a:p>
            <a:pPr algn="just"/>
            <a:endParaRPr lang="en-US" sz="1600" dirty="0"/>
          </a:p>
          <a:p>
            <a:pPr algn="just"/>
            <a:r>
              <a:rPr lang="sq-AL" sz="1600"/>
              <a:t>Një palë mund të rezervojë të drejtën të mos zbatojë këtë nen për të dhënat e trafikut. </a:t>
            </a:r>
          </a:p>
        </p:txBody>
      </p:sp>
    </p:spTree>
    <p:extLst>
      <p:ext uri="{BB962C8B-B14F-4D97-AF65-F5344CB8AC3E}">
        <p14:creationId xmlns:p14="http://schemas.microsoft.com/office/powerpoint/2010/main" xmlns="" val="9387155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14591</TotalTime>
  <Words>28842</Words>
  <Application>Microsoft Office PowerPoint</Application>
  <PresentationFormat>On-screen Show (4:3)</PresentationFormat>
  <Paragraphs>2054</Paragraphs>
  <Slides>118</Slides>
  <Notes>112</Notes>
  <HiddenSlides>0</HiddenSlides>
  <MMClips>0</MMClips>
  <ScaleCrop>false</ScaleCrop>
  <HeadingPairs>
    <vt:vector size="4" baseType="variant">
      <vt:variant>
        <vt:lpstr>Theme</vt:lpstr>
      </vt:variant>
      <vt:variant>
        <vt:i4>1</vt:i4>
      </vt:variant>
      <vt:variant>
        <vt:lpstr>Slide Titles</vt:lpstr>
      </vt:variant>
      <vt:variant>
        <vt:i4>118</vt:i4>
      </vt:variant>
    </vt:vector>
  </HeadingPairs>
  <TitlesOfParts>
    <vt:vector size="11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vector>
  </TitlesOfParts>
  <Company>Technology Risk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Windows User</cp:lastModifiedBy>
  <cp:revision>435</cp:revision>
  <dcterms:created xsi:type="dcterms:W3CDTF">2012-01-25T15:22:10Z</dcterms:created>
  <dcterms:modified xsi:type="dcterms:W3CDTF">2021-04-26T22:41:55Z</dcterms:modified>
</cp:coreProperties>
</file>