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diagrams/layout5.xml" ContentType="application/vnd.openxmlformats-officedocument.drawingml.diagramLayout+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diagrams/quickStyle1.xml" ContentType="application/vnd.openxmlformats-officedocument.drawingml.diagramStyl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glb" ContentType="model/gltf.binary"/>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layout4.xml" ContentType="application/vnd.openxmlformats-officedocument.drawingml.diagramLayout+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31.xml" ContentType="application/vnd.openxmlformats-officedocument.presentationml.notesSlide+xml"/>
  <Override PartName="/ppt/diagrams/data5.xml" ContentType="application/vnd.openxmlformats-officedocument.drawingml.diagramData+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2"/>
  </p:notesMasterIdLst>
  <p:sldIdLst>
    <p:sldId id="355" r:id="rId2"/>
    <p:sldId id="567" r:id="rId3"/>
    <p:sldId id="568" r:id="rId4"/>
    <p:sldId id="569" r:id="rId5"/>
    <p:sldId id="570" r:id="rId6"/>
    <p:sldId id="734" r:id="rId7"/>
    <p:sldId id="572" r:id="rId8"/>
    <p:sldId id="573" r:id="rId9"/>
    <p:sldId id="574" r:id="rId10"/>
    <p:sldId id="575" r:id="rId11"/>
    <p:sldId id="576" r:id="rId12"/>
    <p:sldId id="733" r:id="rId13"/>
    <p:sldId id="578" r:id="rId14"/>
    <p:sldId id="579" r:id="rId15"/>
    <p:sldId id="580" r:id="rId16"/>
    <p:sldId id="581" r:id="rId17"/>
    <p:sldId id="582" r:id="rId18"/>
    <p:sldId id="583" r:id="rId19"/>
    <p:sldId id="783" r:id="rId20"/>
    <p:sldId id="586" r:id="rId21"/>
    <p:sldId id="587" r:id="rId22"/>
    <p:sldId id="789" r:id="rId23"/>
    <p:sldId id="584" r:id="rId24"/>
    <p:sldId id="585" r:id="rId25"/>
    <p:sldId id="785" r:id="rId26"/>
    <p:sldId id="784" r:id="rId27"/>
    <p:sldId id="356" r:id="rId28"/>
    <p:sldId id="357" r:id="rId29"/>
    <p:sldId id="589" r:id="rId30"/>
    <p:sldId id="590" r:id="rId31"/>
    <p:sldId id="591" r:id="rId32"/>
    <p:sldId id="592" r:id="rId33"/>
    <p:sldId id="593" r:id="rId34"/>
    <p:sldId id="787" r:id="rId35"/>
    <p:sldId id="595" r:id="rId36"/>
    <p:sldId id="594" r:id="rId37"/>
    <p:sldId id="596" r:id="rId38"/>
    <p:sldId id="786" r:id="rId39"/>
    <p:sldId id="598" r:id="rId40"/>
    <p:sldId id="599" r:id="rId41"/>
    <p:sldId id="600" r:id="rId42"/>
    <p:sldId id="601" r:id="rId43"/>
    <p:sldId id="603" r:id="rId44"/>
    <p:sldId id="788" r:id="rId45"/>
    <p:sldId id="602" r:id="rId46"/>
    <p:sldId id="604" r:id="rId47"/>
    <p:sldId id="605" r:id="rId48"/>
    <p:sldId id="606" r:id="rId49"/>
    <p:sldId id="607" r:id="rId50"/>
    <p:sldId id="608" r:id="rId51"/>
    <p:sldId id="609" r:id="rId52"/>
    <p:sldId id="610" r:id="rId53"/>
    <p:sldId id="611" r:id="rId54"/>
    <p:sldId id="612" r:id="rId55"/>
    <p:sldId id="613" r:id="rId56"/>
    <p:sldId id="614" r:id="rId57"/>
    <p:sldId id="615" r:id="rId58"/>
    <p:sldId id="616" r:id="rId59"/>
    <p:sldId id="618" r:id="rId60"/>
    <p:sldId id="619" r:id="rId6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3009" autoAdjust="0"/>
    <p:restoredTop sz="72517" autoAdjust="0"/>
  </p:normalViewPr>
  <p:slideViewPr>
    <p:cSldViewPr snapToGrid="0" snapToObjects="1">
      <p:cViewPr varScale="1">
        <p:scale>
          <a:sx n="67" d="100"/>
          <a:sy n="67" d="100"/>
        </p:scale>
        <p:origin x="-102" y="-276"/>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q-AL" sz="2800" b="1" dirty="0"/>
            <a:t>EUROJUST është agjenci e Bashkimit Evropian që merret me:</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sq-AL" sz="2800"/>
            <a:t>a.) Bashkëpunimin policor?</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sq-AL" sz="2800" dirty="0"/>
            <a:t>b.) Bashkëpunimin qeveritar?</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sq-AL" sz="2800"/>
            <a:t>c.) Bashkëpunimin gjyqësor?</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2E9FB024-7424-694A-AF48-3FAF0F12021E}" srcId="{8E61202A-36DD-0240-811A-270D9611A395}" destId="{323950B2-6BC2-AE4B-B5B8-B2437BA58494}" srcOrd="1" destOrd="0" parTransId="{7D9EC74E-4481-C849-9F84-FC81A57E126D}" sibTransId="{A9F617AB-9877-BB4B-828A-76F7E3E29AEF}"/>
    <dgm:cxn modelId="{99EB5834-3593-6644-A836-6C8D5595A820}" srcId="{8E61202A-36DD-0240-811A-270D9611A395}" destId="{7029F5E8-D056-AE49-BD66-3C193010DDE8}" srcOrd="0" destOrd="0" parTransId="{ACE97453-93D9-C642-95ED-D55F9984F778}" sibTransId="{3346CD8C-3206-F84A-BEA2-B5492B6B7347}"/>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q-AL" sz="2800" b="1" dirty="0"/>
            <a:t>Traktati i Ndihmës juridike të ndërsjellë ka të bëjë me:</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sq-AL" sz="2800" dirty="0"/>
            <a:t>a.) </a:t>
          </a:r>
          <a:r>
            <a:rPr lang="sq-AL" sz="2800" dirty="0" smtClean="0"/>
            <a:t>Bashkëpunimi</a:t>
          </a:r>
          <a:r>
            <a:rPr lang="en-US" sz="2800" dirty="0" smtClean="0"/>
            <a:t>n</a:t>
          </a:r>
          <a:r>
            <a:rPr lang="sq-AL" sz="2800" dirty="0" smtClean="0"/>
            <a:t> </a:t>
          </a:r>
          <a:r>
            <a:rPr lang="sq-AL" sz="2800" dirty="0"/>
            <a:t>zyrtar ndërmjet dy ose më shumë vendeve?</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sq-AL" sz="2800" b="0"/>
            <a:t>b.) Bashkëpunimin zyrtar</a:t>
          </a:r>
          <a:r>
            <a:rPr lang="sq-AL" sz="2800"/>
            <a:t> ndërmjet dy ose më shumë kompanive?</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sq-AL" sz="2800" dirty="0"/>
            <a:t>c.) Bashkëpunimin zyrtar ndërmjet dy ose më shumë autoriteteve?</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2E9FB024-7424-694A-AF48-3FAF0F12021E}" srcId="{8E61202A-36DD-0240-811A-270D9611A395}" destId="{323950B2-6BC2-AE4B-B5B8-B2437BA58494}" srcOrd="1" destOrd="0" parTransId="{7D9EC74E-4481-C849-9F84-FC81A57E126D}" sibTransId="{A9F617AB-9877-BB4B-828A-76F7E3E29AEF}"/>
    <dgm:cxn modelId="{99EB5834-3593-6644-A836-6C8D5595A820}" srcId="{8E61202A-36DD-0240-811A-270D9611A395}" destId="{7029F5E8-D056-AE49-BD66-3C193010DDE8}" srcOrd="0" destOrd="0" parTransId="{ACE97453-93D9-C642-95ED-D55F9984F778}" sibTransId="{3346CD8C-3206-F84A-BEA2-B5492B6B7347}"/>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BE02A0-4CF3-4C26-B9F6-82AE9806417F}" type="doc">
      <dgm:prSet loTypeId="urn:microsoft.com/office/officeart/2005/8/layout/vList6" loCatId="list" qsTypeId="urn:microsoft.com/office/officeart/2005/8/quickstyle/simple4" qsCatId="simple" csTypeId="urn:microsoft.com/office/officeart/2005/8/colors/accent1_2" csCatId="accent1" phldr="1"/>
      <dgm:spPr/>
      <dgm:t>
        <a:bodyPr/>
        <a:lstStyle/>
        <a:p>
          <a:endParaRPr lang="en-GB"/>
        </a:p>
      </dgm:t>
    </dgm:pt>
    <dgm:pt modelId="{F9C77FAB-25E4-4E1D-AB61-0E69669909DA}">
      <dgm:prSet phldrT="[Text]"/>
      <dgm:spPr/>
      <dgm:t>
        <a:bodyPr/>
        <a:lstStyle/>
        <a:p>
          <a:r>
            <a:rPr lang="sq-AL" b="1"/>
            <a:t>Veprat penale kundër konfidencialitetit, integritetit dhe disponueshmërisë të të dhënave dhe sistemeve kompjuterike</a:t>
          </a:r>
        </a:p>
      </dgm:t>
    </dgm:pt>
    <dgm:pt modelId="{D5E50CB4-5E0A-4A49-894B-0F63B5AA6D42}" type="parTrans" cxnId="{C54EF6AC-17FE-4EA5-BCB0-6161B79B0801}">
      <dgm:prSet/>
      <dgm:spPr/>
      <dgm:t>
        <a:bodyPr/>
        <a:lstStyle/>
        <a:p>
          <a:endParaRPr lang="en-GB"/>
        </a:p>
      </dgm:t>
    </dgm:pt>
    <dgm:pt modelId="{F02CCE0E-8EA2-4060-A48F-38FB3AAEE0FC}" type="sibTrans" cxnId="{C54EF6AC-17FE-4EA5-BCB0-6161B79B0801}">
      <dgm:prSet/>
      <dgm:spPr/>
      <dgm:t>
        <a:bodyPr/>
        <a:lstStyle/>
        <a:p>
          <a:endParaRPr lang="en-GB"/>
        </a:p>
      </dgm:t>
    </dgm:pt>
    <dgm:pt modelId="{A4144D8A-77CD-4EA4-981C-2ED56E2256DC}">
      <dgm:prSet phldrT="[Text]" custT="1"/>
      <dgm:spPr/>
      <dgm:t>
        <a:bodyPr/>
        <a:lstStyle/>
        <a:p>
          <a:r>
            <a:rPr lang="sq-AL" sz="1200" b="1"/>
            <a:t>Qasja e jashtëligjshme</a:t>
          </a:r>
        </a:p>
      </dgm:t>
    </dgm:pt>
    <dgm:pt modelId="{C7B4CECE-B2A8-47DF-A40C-ACD6D9DF85FB}" type="parTrans" cxnId="{25E64750-4766-4975-ACD6-0652CC78C47A}">
      <dgm:prSet/>
      <dgm:spPr/>
      <dgm:t>
        <a:bodyPr/>
        <a:lstStyle/>
        <a:p>
          <a:endParaRPr lang="en-GB"/>
        </a:p>
      </dgm:t>
    </dgm:pt>
    <dgm:pt modelId="{F18188F8-B489-4981-961A-D54B7E5787C3}" type="sibTrans" cxnId="{25E64750-4766-4975-ACD6-0652CC78C47A}">
      <dgm:prSet/>
      <dgm:spPr/>
      <dgm:t>
        <a:bodyPr/>
        <a:lstStyle/>
        <a:p>
          <a:endParaRPr lang="en-GB"/>
        </a:p>
      </dgm:t>
    </dgm:pt>
    <dgm:pt modelId="{E585A2F1-B6D5-484E-AFBF-4B535BEBABA7}">
      <dgm:prSet phldrT="[Text]" custT="1"/>
      <dgm:spPr/>
      <dgm:t>
        <a:bodyPr/>
        <a:lstStyle/>
        <a:p>
          <a:r>
            <a:rPr lang="sq-AL" sz="1200" b="1"/>
            <a:t>Ndërhyrja në të dhëna</a:t>
          </a:r>
        </a:p>
      </dgm:t>
    </dgm:pt>
    <dgm:pt modelId="{4B4DF0A7-D06A-4711-BBB1-4034E1387C0F}" type="parTrans" cxnId="{3D99C065-7BB3-41D8-8412-C3613F3DD654}">
      <dgm:prSet/>
      <dgm:spPr/>
      <dgm:t>
        <a:bodyPr/>
        <a:lstStyle/>
        <a:p>
          <a:endParaRPr lang="en-GB"/>
        </a:p>
      </dgm:t>
    </dgm:pt>
    <dgm:pt modelId="{F901F0D1-DA05-47F8-9877-D15C54E93FF4}" type="sibTrans" cxnId="{3D99C065-7BB3-41D8-8412-C3613F3DD654}">
      <dgm:prSet/>
      <dgm:spPr/>
      <dgm:t>
        <a:bodyPr/>
        <a:lstStyle/>
        <a:p>
          <a:endParaRPr lang="en-GB"/>
        </a:p>
      </dgm:t>
    </dgm:pt>
    <dgm:pt modelId="{A9F8D38A-C513-4B92-ABBF-CA14331AB504}">
      <dgm:prSet phldrT="[Text]"/>
      <dgm:spPr/>
      <dgm:t>
        <a:bodyPr/>
        <a:lstStyle/>
        <a:p>
          <a:r>
            <a:rPr lang="sq-AL" b="1"/>
            <a:t>Veprat penale të lidhura me kompjuterë</a:t>
          </a:r>
        </a:p>
      </dgm:t>
    </dgm:pt>
    <dgm:pt modelId="{AC606F3D-9118-4297-A59E-9CE19B16F5B2}" type="parTrans" cxnId="{B4081580-251C-4481-B726-3A1C02FB77F0}">
      <dgm:prSet/>
      <dgm:spPr/>
      <dgm:t>
        <a:bodyPr/>
        <a:lstStyle/>
        <a:p>
          <a:endParaRPr lang="en-GB"/>
        </a:p>
      </dgm:t>
    </dgm:pt>
    <dgm:pt modelId="{841A8C7A-0765-457F-B723-41F68FFE8BEC}" type="sibTrans" cxnId="{B4081580-251C-4481-B726-3A1C02FB77F0}">
      <dgm:prSet/>
      <dgm:spPr/>
      <dgm:t>
        <a:bodyPr/>
        <a:lstStyle/>
        <a:p>
          <a:endParaRPr lang="en-GB"/>
        </a:p>
      </dgm:t>
    </dgm:pt>
    <dgm:pt modelId="{0A56D3AE-1A8C-4C6E-9D3E-130BEBB3528C}">
      <dgm:prSet phldrT="[Text]" custT="1"/>
      <dgm:spPr/>
      <dgm:t>
        <a:bodyPr/>
        <a:lstStyle/>
        <a:p>
          <a:r>
            <a:rPr lang="sq-AL" sz="1600" b="1"/>
            <a:t>Falsifikimet e lidhura me kompjuterë</a:t>
          </a:r>
        </a:p>
      </dgm:t>
    </dgm:pt>
    <dgm:pt modelId="{66239F06-69A8-4E2C-BCF5-262D12EB2603}" type="parTrans" cxnId="{FB1C794B-4789-404B-8F55-C9CE800F5F81}">
      <dgm:prSet/>
      <dgm:spPr/>
      <dgm:t>
        <a:bodyPr/>
        <a:lstStyle/>
        <a:p>
          <a:endParaRPr lang="en-GB"/>
        </a:p>
      </dgm:t>
    </dgm:pt>
    <dgm:pt modelId="{999B0966-F4C7-4158-BEFA-1993E95BAD6D}" type="sibTrans" cxnId="{FB1C794B-4789-404B-8F55-C9CE800F5F81}">
      <dgm:prSet/>
      <dgm:spPr/>
      <dgm:t>
        <a:bodyPr/>
        <a:lstStyle/>
        <a:p>
          <a:endParaRPr lang="en-GB"/>
        </a:p>
      </dgm:t>
    </dgm:pt>
    <dgm:pt modelId="{22285006-6A3D-4B16-9A0C-D111454F5E20}">
      <dgm:prSet phldrT="[Text]"/>
      <dgm:spPr/>
      <dgm:t>
        <a:bodyPr/>
        <a:lstStyle/>
        <a:p>
          <a:r>
            <a:rPr lang="sq-AL" b="1"/>
            <a:t>Veprat penale të lidhura me përmbajtjen</a:t>
          </a:r>
        </a:p>
      </dgm:t>
    </dgm:pt>
    <dgm:pt modelId="{58F51DAD-7A31-48B1-B4D2-F05C8BD2F281}" type="parTrans" cxnId="{7A2B4F62-EA0E-4FA4-8B03-9ED74B99D590}">
      <dgm:prSet/>
      <dgm:spPr/>
      <dgm:t>
        <a:bodyPr/>
        <a:lstStyle/>
        <a:p>
          <a:endParaRPr lang="en-GB"/>
        </a:p>
      </dgm:t>
    </dgm:pt>
    <dgm:pt modelId="{82493600-E2DF-4757-B436-42F49620D9DE}" type="sibTrans" cxnId="{7A2B4F62-EA0E-4FA4-8B03-9ED74B99D590}">
      <dgm:prSet/>
      <dgm:spPr/>
      <dgm:t>
        <a:bodyPr/>
        <a:lstStyle/>
        <a:p>
          <a:endParaRPr lang="en-GB"/>
        </a:p>
      </dgm:t>
    </dgm:pt>
    <dgm:pt modelId="{502A4BD0-7B16-43CC-9ADE-2F9BA3542F0E}">
      <dgm:prSet phldrT="[Text]"/>
      <dgm:spPr/>
      <dgm:t>
        <a:bodyPr/>
        <a:lstStyle/>
        <a:p>
          <a:r>
            <a:rPr lang="sq-AL" b="1"/>
            <a:t>Veprat lidhur me shkeljen e të drejtës së pronës intelektuale</a:t>
          </a:r>
        </a:p>
      </dgm:t>
    </dgm:pt>
    <dgm:pt modelId="{D25807FA-CFB1-4F3A-939A-498706359930}" type="parTrans" cxnId="{FF55A112-9057-437B-9C7B-E9B542BBB089}">
      <dgm:prSet/>
      <dgm:spPr/>
      <dgm:t>
        <a:bodyPr/>
        <a:lstStyle/>
        <a:p>
          <a:endParaRPr lang="en-GB"/>
        </a:p>
      </dgm:t>
    </dgm:pt>
    <dgm:pt modelId="{D7379E6C-4643-4253-A211-6029336DBCFD}" type="sibTrans" cxnId="{FF55A112-9057-437B-9C7B-E9B542BBB089}">
      <dgm:prSet/>
      <dgm:spPr/>
      <dgm:t>
        <a:bodyPr/>
        <a:lstStyle/>
        <a:p>
          <a:endParaRPr lang="en-GB"/>
        </a:p>
      </dgm:t>
    </dgm:pt>
    <dgm:pt modelId="{F86FC095-730B-4ECD-A5C6-612983F8ACBE}">
      <dgm:prSet phldrT="[Text]" custT="1"/>
      <dgm:spPr/>
      <dgm:t>
        <a:bodyPr/>
        <a:lstStyle/>
        <a:p>
          <a:r>
            <a:rPr lang="sq-AL" sz="1200" b="1"/>
            <a:t>Përgjimi i jashtëligjshëm</a:t>
          </a:r>
        </a:p>
      </dgm:t>
    </dgm:pt>
    <dgm:pt modelId="{7DF2DEC9-A1B3-4CBD-AFEF-0484ABF6A1D6}" type="parTrans" cxnId="{B55EF17D-B714-4A9E-A1FF-37026006CC2C}">
      <dgm:prSet/>
      <dgm:spPr/>
      <dgm:t>
        <a:bodyPr/>
        <a:lstStyle/>
        <a:p>
          <a:endParaRPr lang="en-GB"/>
        </a:p>
      </dgm:t>
    </dgm:pt>
    <dgm:pt modelId="{EA671ED0-16F2-4E58-9A81-81B6F24F24BB}" type="sibTrans" cxnId="{B55EF17D-B714-4A9E-A1FF-37026006CC2C}">
      <dgm:prSet/>
      <dgm:spPr/>
      <dgm:t>
        <a:bodyPr/>
        <a:lstStyle/>
        <a:p>
          <a:endParaRPr lang="en-GB"/>
        </a:p>
      </dgm:t>
    </dgm:pt>
    <dgm:pt modelId="{672B873D-FF8A-4BF6-84E2-F79280A05F8A}">
      <dgm:prSet phldrT="[Text]" custT="1"/>
      <dgm:spPr/>
      <dgm:t>
        <a:bodyPr/>
        <a:lstStyle/>
        <a:p>
          <a:r>
            <a:rPr lang="sq-AL" sz="1200" b="1"/>
            <a:t>Ndërhyrja në sistem</a:t>
          </a:r>
        </a:p>
      </dgm:t>
    </dgm:pt>
    <dgm:pt modelId="{051ADEAE-08FF-4989-A957-569C36B24D28}" type="parTrans" cxnId="{F7F6E187-A246-4BD3-88CB-2397D4774E05}">
      <dgm:prSet/>
      <dgm:spPr/>
      <dgm:t>
        <a:bodyPr/>
        <a:lstStyle/>
        <a:p>
          <a:endParaRPr lang="en-GB"/>
        </a:p>
      </dgm:t>
    </dgm:pt>
    <dgm:pt modelId="{62965C56-6A52-47B2-89EA-FAD4EA24710B}" type="sibTrans" cxnId="{F7F6E187-A246-4BD3-88CB-2397D4774E05}">
      <dgm:prSet/>
      <dgm:spPr/>
      <dgm:t>
        <a:bodyPr/>
        <a:lstStyle/>
        <a:p>
          <a:endParaRPr lang="en-GB"/>
        </a:p>
      </dgm:t>
    </dgm:pt>
    <dgm:pt modelId="{2E2C652E-1844-427A-A331-E12D6BC10BD7}">
      <dgm:prSet phldrT="[Text]" custT="1"/>
      <dgm:spPr/>
      <dgm:t>
        <a:bodyPr/>
        <a:lstStyle/>
        <a:p>
          <a:r>
            <a:rPr lang="sq-AL" sz="1200" b="1"/>
            <a:t>Keqpërdorimi i pajisjeve</a:t>
          </a:r>
        </a:p>
      </dgm:t>
    </dgm:pt>
    <dgm:pt modelId="{4AA09493-7552-4C25-A8F7-346F219D13E3}" type="parTrans" cxnId="{FBABEC57-9343-408B-B96F-77DF24DEFC1D}">
      <dgm:prSet/>
      <dgm:spPr/>
      <dgm:t>
        <a:bodyPr/>
        <a:lstStyle/>
        <a:p>
          <a:endParaRPr lang="en-GB"/>
        </a:p>
      </dgm:t>
    </dgm:pt>
    <dgm:pt modelId="{E7837FD5-182A-40B8-A8C0-19DE0D5E6EC4}" type="sibTrans" cxnId="{FBABEC57-9343-408B-B96F-77DF24DEFC1D}">
      <dgm:prSet/>
      <dgm:spPr/>
      <dgm:t>
        <a:bodyPr/>
        <a:lstStyle/>
        <a:p>
          <a:endParaRPr lang="en-GB"/>
        </a:p>
      </dgm:t>
    </dgm:pt>
    <dgm:pt modelId="{05C4D300-DFD1-4FAF-BC10-24C1950BB5CB}">
      <dgm:prSet phldrT="[Text]" custT="1"/>
      <dgm:spPr/>
      <dgm:t>
        <a:bodyPr/>
        <a:lstStyle/>
        <a:p>
          <a:r>
            <a:rPr lang="sq-AL" sz="1600" b="1"/>
            <a:t>Mashtrime të lidhura me kompjuterë</a:t>
          </a:r>
        </a:p>
      </dgm:t>
    </dgm:pt>
    <dgm:pt modelId="{E8D22DAA-9FD0-439F-BB5E-6195E5BA2EC7}" type="parTrans" cxnId="{7472C19C-C115-435B-96D5-75A97BFAE21F}">
      <dgm:prSet/>
      <dgm:spPr/>
      <dgm:t>
        <a:bodyPr/>
        <a:lstStyle/>
        <a:p>
          <a:endParaRPr lang="en-GB"/>
        </a:p>
      </dgm:t>
    </dgm:pt>
    <dgm:pt modelId="{A2F39ECF-70C7-49EA-B36C-97D041CE864B}" type="sibTrans" cxnId="{7472C19C-C115-435B-96D5-75A97BFAE21F}">
      <dgm:prSet/>
      <dgm:spPr/>
      <dgm:t>
        <a:bodyPr/>
        <a:lstStyle/>
        <a:p>
          <a:endParaRPr lang="en-GB"/>
        </a:p>
      </dgm:t>
    </dgm:pt>
    <dgm:pt modelId="{2E0A47CD-EFB0-46DF-B7B6-CDEF70175153}">
      <dgm:prSet phldrT="[Text]" custT="1"/>
      <dgm:spPr/>
      <dgm:t>
        <a:bodyPr/>
        <a:lstStyle/>
        <a:p>
          <a:r>
            <a:rPr lang="sq-AL" sz="1600" b="1"/>
            <a:t>Veprat që lidhen me pornografinë e fëmijëve</a:t>
          </a:r>
        </a:p>
      </dgm:t>
    </dgm:pt>
    <dgm:pt modelId="{AA5746C5-0C79-48DD-9A91-F22FD52F4B68}" type="parTrans" cxnId="{0FC61660-A8BF-4D8C-9344-9D94339FB82F}">
      <dgm:prSet/>
      <dgm:spPr/>
      <dgm:t>
        <a:bodyPr/>
        <a:lstStyle/>
        <a:p>
          <a:endParaRPr lang="en-GB"/>
        </a:p>
      </dgm:t>
    </dgm:pt>
    <dgm:pt modelId="{8DCC39E6-8595-46EA-A2ED-863A8BE87FAE}" type="sibTrans" cxnId="{0FC61660-A8BF-4D8C-9344-9D94339FB82F}">
      <dgm:prSet/>
      <dgm:spPr/>
      <dgm:t>
        <a:bodyPr/>
        <a:lstStyle/>
        <a:p>
          <a:endParaRPr lang="en-GB"/>
        </a:p>
      </dgm:t>
    </dgm:pt>
    <dgm:pt modelId="{3414EAA5-752F-49BA-88E5-DE1878A5799B}">
      <dgm:prSet phldrT="[Text]" custT="1"/>
      <dgm:spPr/>
      <dgm:t>
        <a:bodyPr/>
        <a:lstStyle/>
        <a:p>
          <a:r>
            <a:rPr lang="sq-AL" sz="1600" b="1"/>
            <a:t>Veprat që lidhen me shkeljet e të drejtës së autorit dhe të drejtat e lidhura me të</a:t>
          </a:r>
        </a:p>
      </dgm:t>
    </dgm:pt>
    <dgm:pt modelId="{B276B595-0663-4F67-BDEF-A1FB4FA4BAC9}" type="parTrans" cxnId="{BCDD8D93-8D41-4734-ACD0-66F452C315A5}">
      <dgm:prSet/>
      <dgm:spPr/>
      <dgm:t>
        <a:bodyPr/>
        <a:lstStyle/>
        <a:p>
          <a:endParaRPr lang="en-GB"/>
        </a:p>
      </dgm:t>
    </dgm:pt>
    <dgm:pt modelId="{269CAB27-4CF0-4C26-838C-987243DF3D45}" type="sibTrans" cxnId="{BCDD8D93-8D41-4734-ACD0-66F452C315A5}">
      <dgm:prSet/>
      <dgm:spPr/>
      <dgm:t>
        <a:bodyPr/>
        <a:lstStyle/>
        <a:p>
          <a:endParaRPr lang="en-GB"/>
        </a:p>
      </dgm:t>
    </dgm:pt>
    <dgm:pt modelId="{2B19552F-D8A0-4AF1-AEEC-D8BAB55B7393}" type="pres">
      <dgm:prSet presAssocID="{EABE02A0-4CF3-4C26-B9F6-82AE9806417F}" presName="Name0" presStyleCnt="0">
        <dgm:presLayoutVars>
          <dgm:dir/>
          <dgm:animLvl val="lvl"/>
          <dgm:resizeHandles/>
        </dgm:presLayoutVars>
      </dgm:prSet>
      <dgm:spPr/>
      <dgm:t>
        <a:bodyPr/>
        <a:lstStyle/>
        <a:p>
          <a:endParaRPr lang="en-US"/>
        </a:p>
      </dgm:t>
    </dgm:pt>
    <dgm:pt modelId="{DCD68F17-AAD0-44D3-B7FE-AFA48D801CFE}" type="pres">
      <dgm:prSet presAssocID="{F9C77FAB-25E4-4E1D-AB61-0E69669909DA}" presName="linNode" presStyleCnt="0"/>
      <dgm:spPr/>
    </dgm:pt>
    <dgm:pt modelId="{88C05487-1C3F-40F2-9846-2554FBBE3EEE}" type="pres">
      <dgm:prSet presAssocID="{F9C77FAB-25E4-4E1D-AB61-0E69669909DA}" presName="parentShp" presStyleLbl="node1" presStyleIdx="0" presStyleCnt="4">
        <dgm:presLayoutVars>
          <dgm:bulletEnabled val="1"/>
        </dgm:presLayoutVars>
      </dgm:prSet>
      <dgm:spPr/>
      <dgm:t>
        <a:bodyPr/>
        <a:lstStyle/>
        <a:p>
          <a:endParaRPr lang="en-US"/>
        </a:p>
      </dgm:t>
    </dgm:pt>
    <dgm:pt modelId="{BFCC0140-B3F3-4020-894B-DB2AD770F712}" type="pres">
      <dgm:prSet presAssocID="{F9C77FAB-25E4-4E1D-AB61-0E69669909DA}" presName="childShp" presStyleLbl="bgAccFollowNode1" presStyleIdx="0" presStyleCnt="4">
        <dgm:presLayoutVars>
          <dgm:bulletEnabled val="1"/>
        </dgm:presLayoutVars>
      </dgm:prSet>
      <dgm:spPr/>
      <dgm:t>
        <a:bodyPr/>
        <a:lstStyle/>
        <a:p>
          <a:endParaRPr lang="en-US"/>
        </a:p>
      </dgm:t>
    </dgm:pt>
    <dgm:pt modelId="{5576A5E8-35C1-4138-BB23-A625E7CB55AF}" type="pres">
      <dgm:prSet presAssocID="{F02CCE0E-8EA2-4060-A48F-38FB3AAEE0FC}" presName="spacing" presStyleCnt="0"/>
      <dgm:spPr/>
    </dgm:pt>
    <dgm:pt modelId="{D193F779-4378-4C25-9F25-E4A05D366AA7}" type="pres">
      <dgm:prSet presAssocID="{A9F8D38A-C513-4B92-ABBF-CA14331AB504}" presName="linNode" presStyleCnt="0"/>
      <dgm:spPr/>
    </dgm:pt>
    <dgm:pt modelId="{F141AC06-7175-48AD-BE0E-58CE68496FC9}" type="pres">
      <dgm:prSet presAssocID="{A9F8D38A-C513-4B92-ABBF-CA14331AB504}" presName="parentShp" presStyleLbl="node1" presStyleIdx="1" presStyleCnt="4">
        <dgm:presLayoutVars>
          <dgm:bulletEnabled val="1"/>
        </dgm:presLayoutVars>
      </dgm:prSet>
      <dgm:spPr/>
      <dgm:t>
        <a:bodyPr/>
        <a:lstStyle/>
        <a:p>
          <a:endParaRPr lang="en-US"/>
        </a:p>
      </dgm:t>
    </dgm:pt>
    <dgm:pt modelId="{A3DA15CC-0DF5-422B-A291-1EFD43FF0C31}" type="pres">
      <dgm:prSet presAssocID="{A9F8D38A-C513-4B92-ABBF-CA14331AB504}" presName="childShp" presStyleLbl="bgAccFollowNode1" presStyleIdx="1" presStyleCnt="4">
        <dgm:presLayoutVars>
          <dgm:bulletEnabled val="1"/>
        </dgm:presLayoutVars>
      </dgm:prSet>
      <dgm:spPr/>
      <dgm:t>
        <a:bodyPr/>
        <a:lstStyle/>
        <a:p>
          <a:endParaRPr lang="en-US"/>
        </a:p>
      </dgm:t>
    </dgm:pt>
    <dgm:pt modelId="{CB98E91D-B15C-478F-BEEE-5EC0BFADAA4F}" type="pres">
      <dgm:prSet presAssocID="{841A8C7A-0765-457F-B723-41F68FFE8BEC}" presName="spacing" presStyleCnt="0"/>
      <dgm:spPr/>
    </dgm:pt>
    <dgm:pt modelId="{9A4FA5B0-9A24-4126-A81F-74BB8E0BEAC3}" type="pres">
      <dgm:prSet presAssocID="{22285006-6A3D-4B16-9A0C-D111454F5E20}" presName="linNode" presStyleCnt="0"/>
      <dgm:spPr/>
    </dgm:pt>
    <dgm:pt modelId="{3FD68D6D-45DB-46B2-B9C2-0B43EA7FE037}" type="pres">
      <dgm:prSet presAssocID="{22285006-6A3D-4B16-9A0C-D111454F5E20}" presName="parentShp" presStyleLbl="node1" presStyleIdx="2" presStyleCnt="4">
        <dgm:presLayoutVars>
          <dgm:bulletEnabled val="1"/>
        </dgm:presLayoutVars>
      </dgm:prSet>
      <dgm:spPr/>
      <dgm:t>
        <a:bodyPr/>
        <a:lstStyle/>
        <a:p>
          <a:endParaRPr lang="en-US"/>
        </a:p>
      </dgm:t>
    </dgm:pt>
    <dgm:pt modelId="{1E91C5ED-10CE-4D62-8591-FCFAF4BE518C}" type="pres">
      <dgm:prSet presAssocID="{22285006-6A3D-4B16-9A0C-D111454F5E20}" presName="childShp" presStyleLbl="bgAccFollowNode1" presStyleIdx="2" presStyleCnt="4">
        <dgm:presLayoutVars>
          <dgm:bulletEnabled val="1"/>
        </dgm:presLayoutVars>
      </dgm:prSet>
      <dgm:spPr/>
      <dgm:t>
        <a:bodyPr/>
        <a:lstStyle/>
        <a:p>
          <a:endParaRPr lang="en-US"/>
        </a:p>
      </dgm:t>
    </dgm:pt>
    <dgm:pt modelId="{D72E8FE8-C5BC-441B-8A07-9F9360845DA1}" type="pres">
      <dgm:prSet presAssocID="{82493600-E2DF-4757-B436-42F49620D9DE}" presName="spacing" presStyleCnt="0"/>
      <dgm:spPr/>
    </dgm:pt>
    <dgm:pt modelId="{0A8F626C-07E4-4178-91F3-2DB2C1438C7B}" type="pres">
      <dgm:prSet presAssocID="{502A4BD0-7B16-43CC-9ADE-2F9BA3542F0E}" presName="linNode" presStyleCnt="0"/>
      <dgm:spPr/>
    </dgm:pt>
    <dgm:pt modelId="{E9759D45-B83D-4F01-90A3-1AD743939C4A}" type="pres">
      <dgm:prSet presAssocID="{502A4BD0-7B16-43CC-9ADE-2F9BA3542F0E}" presName="parentShp" presStyleLbl="node1" presStyleIdx="3" presStyleCnt="4">
        <dgm:presLayoutVars>
          <dgm:bulletEnabled val="1"/>
        </dgm:presLayoutVars>
      </dgm:prSet>
      <dgm:spPr/>
      <dgm:t>
        <a:bodyPr/>
        <a:lstStyle/>
        <a:p>
          <a:endParaRPr lang="en-US"/>
        </a:p>
      </dgm:t>
    </dgm:pt>
    <dgm:pt modelId="{4CC4130A-EDFF-4218-BDCA-6A62E2B22A2A}" type="pres">
      <dgm:prSet presAssocID="{502A4BD0-7B16-43CC-9ADE-2F9BA3542F0E}" presName="childShp" presStyleLbl="bgAccFollowNode1" presStyleIdx="3" presStyleCnt="4">
        <dgm:presLayoutVars>
          <dgm:bulletEnabled val="1"/>
        </dgm:presLayoutVars>
      </dgm:prSet>
      <dgm:spPr/>
      <dgm:t>
        <a:bodyPr/>
        <a:lstStyle/>
        <a:p>
          <a:endParaRPr lang="en-US"/>
        </a:p>
      </dgm:t>
    </dgm:pt>
  </dgm:ptLst>
  <dgm:cxnLst>
    <dgm:cxn modelId="{B4081580-251C-4481-B726-3A1C02FB77F0}" srcId="{EABE02A0-4CF3-4C26-B9F6-82AE9806417F}" destId="{A9F8D38A-C513-4B92-ABBF-CA14331AB504}" srcOrd="1" destOrd="0" parTransId="{AC606F3D-9118-4297-A59E-9CE19B16F5B2}" sibTransId="{841A8C7A-0765-457F-B723-41F68FFE8BEC}"/>
    <dgm:cxn modelId="{20DE4FEE-6F71-4FFC-98DC-0E461807907C}" type="presOf" srcId="{2E2C652E-1844-427A-A331-E12D6BC10BD7}" destId="{BFCC0140-B3F3-4020-894B-DB2AD770F712}" srcOrd="0" destOrd="4" presId="urn:microsoft.com/office/officeart/2005/8/layout/vList6"/>
    <dgm:cxn modelId="{92860C11-FED8-498E-8678-4553163B0730}" type="presOf" srcId="{3414EAA5-752F-49BA-88E5-DE1878A5799B}" destId="{4CC4130A-EDFF-4218-BDCA-6A62E2B22A2A}" srcOrd="0" destOrd="0" presId="urn:microsoft.com/office/officeart/2005/8/layout/vList6"/>
    <dgm:cxn modelId="{7A2B4F62-EA0E-4FA4-8B03-9ED74B99D590}" srcId="{EABE02A0-4CF3-4C26-B9F6-82AE9806417F}" destId="{22285006-6A3D-4B16-9A0C-D111454F5E20}" srcOrd="2" destOrd="0" parTransId="{58F51DAD-7A31-48B1-B4D2-F05C8BD2F281}" sibTransId="{82493600-E2DF-4757-B436-42F49620D9DE}"/>
    <dgm:cxn modelId="{DAE9D14B-6920-4E98-8AD5-5313D548F62C}" type="presOf" srcId="{502A4BD0-7B16-43CC-9ADE-2F9BA3542F0E}" destId="{E9759D45-B83D-4F01-90A3-1AD743939C4A}" srcOrd="0" destOrd="0" presId="urn:microsoft.com/office/officeart/2005/8/layout/vList6"/>
    <dgm:cxn modelId="{7472C19C-C115-435B-96D5-75A97BFAE21F}" srcId="{A9F8D38A-C513-4B92-ABBF-CA14331AB504}" destId="{05C4D300-DFD1-4FAF-BC10-24C1950BB5CB}" srcOrd="1" destOrd="0" parTransId="{E8D22DAA-9FD0-439F-BB5E-6195E5BA2EC7}" sibTransId="{A2F39ECF-70C7-49EA-B36C-97D041CE864B}"/>
    <dgm:cxn modelId="{3D99C065-7BB3-41D8-8412-C3613F3DD654}" srcId="{F9C77FAB-25E4-4E1D-AB61-0E69669909DA}" destId="{E585A2F1-B6D5-484E-AFBF-4B535BEBABA7}" srcOrd="2" destOrd="0" parTransId="{4B4DF0A7-D06A-4711-BBB1-4034E1387C0F}" sibTransId="{F901F0D1-DA05-47F8-9877-D15C54E93FF4}"/>
    <dgm:cxn modelId="{0BA9461E-C4F0-43C3-B5FE-7A3AFB8BA369}" type="presOf" srcId="{A9F8D38A-C513-4B92-ABBF-CA14331AB504}" destId="{F141AC06-7175-48AD-BE0E-58CE68496FC9}" srcOrd="0" destOrd="0" presId="urn:microsoft.com/office/officeart/2005/8/layout/vList6"/>
    <dgm:cxn modelId="{C54EF6AC-17FE-4EA5-BCB0-6161B79B0801}" srcId="{EABE02A0-4CF3-4C26-B9F6-82AE9806417F}" destId="{F9C77FAB-25E4-4E1D-AB61-0E69669909DA}" srcOrd="0" destOrd="0" parTransId="{D5E50CB4-5E0A-4A49-894B-0F63B5AA6D42}" sibTransId="{F02CCE0E-8EA2-4060-A48F-38FB3AAEE0FC}"/>
    <dgm:cxn modelId="{16473CCB-6B5A-4D8A-94B7-F0F72CEB2AD6}" type="presOf" srcId="{05C4D300-DFD1-4FAF-BC10-24C1950BB5CB}" destId="{A3DA15CC-0DF5-422B-A291-1EFD43FF0C31}" srcOrd="0" destOrd="1" presId="urn:microsoft.com/office/officeart/2005/8/layout/vList6"/>
    <dgm:cxn modelId="{B93B0435-5B41-427B-8EFA-34C1C674BE8C}" type="presOf" srcId="{F9C77FAB-25E4-4E1D-AB61-0E69669909DA}" destId="{88C05487-1C3F-40F2-9846-2554FBBE3EEE}" srcOrd="0" destOrd="0" presId="urn:microsoft.com/office/officeart/2005/8/layout/vList6"/>
    <dgm:cxn modelId="{BCDD8D93-8D41-4734-ACD0-66F452C315A5}" srcId="{502A4BD0-7B16-43CC-9ADE-2F9BA3542F0E}" destId="{3414EAA5-752F-49BA-88E5-DE1878A5799B}" srcOrd="0" destOrd="0" parTransId="{B276B595-0663-4F67-BDEF-A1FB4FA4BAC9}" sibTransId="{269CAB27-4CF0-4C26-838C-987243DF3D45}"/>
    <dgm:cxn modelId="{8A638193-053B-4BB2-B5F8-BFDFD308FB9E}" type="presOf" srcId="{F86FC095-730B-4ECD-A5C6-612983F8ACBE}" destId="{BFCC0140-B3F3-4020-894B-DB2AD770F712}" srcOrd="0" destOrd="1" presId="urn:microsoft.com/office/officeart/2005/8/layout/vList6"/>
    <dgm:cxn modelId="{51174081-1F9E-4048-BBF3-BEEF34D49B2C}" type="presOf" srcId="{EABE02A0-4CF3-4C26-B9F6-82AE9806417F}" destId="{2B19552F-D8A0-4AF1-AEEC-D8BAB55B7393}" srcOrd="0" destOrd="0" presId="urn:microsoft.com/office/officeart/2005/8/layout/vList6"/>
    <dgm:cxn modelId="{111353AE-EE82-4DF8-A1A0-51367FCF78DA}" type="presOf" srcId="{0A56D3AE-1A8C-4C6E-9D3E-130BEBB3528C}" destId="{A3DA15CC-0DF5-422B-A291-1EFD43FF0C31}" srcOrd="0" destOrd="0" presId="urn:microsoft.com/office/officeart/2005/8/layout/vList6"/>
    <dgm:cxn modelId="{0FC61660-A8BF-4D8C-9344-9D94339FB82F}" srcId="{22285006-6A3D-4B16-9A0C-D111454F5E20}" destId="{2E0A47CD-EFB0-46DF-B7B6-CDEF70175153}" srcOrd="0" destOrd="0" parTransId="{AA5746C5-0C79-48DD-9A91-F22FD52F4B68}" sibTransId="{8DCC39E6-8595-46EA-A2ED-863A8BE87FAE}"/>
    <dgm:cxn modelId="{2B10D429-2831-4C57-8FA7-2EEA00DE3B5B}" type="presOf" srcId="{2E0A47CD-EFB0-46DF-B7B6-CDEF70175153}" destId="{1E91C5ED-10CE-4D62-8591-FCFAF4BE518C}" srcOrd="0" destOrd="0" presId="urn:microsoft.com/office/officeart/2005/8/layout/vList6"/>
    <dgm:cxn modelId="{FF55A112-9057-437B-9C7B-E9B542BBB089}" srcId="{EABE02A0-4CF3-4C26-B9F6-82AE9806417F}" destId="{502A4BD0-7B16-43CC-9ADE-2F9BA3542F0E}" srcOrd="3" destOrd="0" parTransId="{D25807FA-CFB1-4F3A-939A-498706359930}" sibTransId="{D7379E6C-4643-4253-A211-6029336DBCFD}"/>
    <dgm:cxn modelId="{F7F6E187-A246-4BD3-88CB-2397D4774E05}" srcId="{F9C77FAB-25E4-4E1D-AB61-0E69669909DA}" destId="{672B873D-FF8A-4BF6-84E2-F79280A05F8A}" srcOrd="3" destOrd="0" parTransId="{051ADEAE-08FF-4989-A957-569C36B24D28}" sibTransId="{62965C56-6A52-47B2-89EA-FAD4EA24710B}"/>
    <dgm:cxn modelId="{FB1C794B-4789-404B-8F55-C9CE800F5F81}" srcId="{A9F8D38A-C513-4B92-ABBF-CA14331AB504}" destId="{0A56D3AE-1A8C-4C6E-9D3E-130BEBB3528C}" srcOrd="0" destOrd="0" parTransId="{66239F06-69A8-4E2C-BCF5-262D12EB2603}" sibTransId="{999B0966-F4C7-4158-BEFA-1993E95BAD6D}"/>
    <dgm:cxn modelId="{821EF26F-38B4-412E-B1C7-41ACEC37DC6B}" type="presOf" srcId="{E585A2F1-B6D5-484E-AFBF-4B535BEBABA7}" destId="{BFCC0140-B3F3-4020-894B-DB2AD770F712}" srcOrd="0" destOrd="2" presId="urn:microsoft.com/office/officeart/2005/8/layout/vList6"/>
    <dgm:cxn modelId="{25E64750-4766-4975-ACD6-0652CC78C47A}" srcId="{F9C77FAB-25E4-4E1D-AB61-0E69669909DA}" destId="{A4144D8A-77CD-4EA4-981C-2ED56E2256DC}" srcOrd="0" destOrd="0" parTransId="{C7B4CECE-B2A8-47DF-A40C-ACD6D9DF85FB}" sibTransId="{F18188F8-B489-4981-961A-D54B7E5787C3}"/>
    <dgm:cxn modelId="{D6EED9C3-1C81-481F-99C5-0E41EE313CA1}" type="presOf" srcId="{A4144D8A-77CD-4EA4-981C-2ED56E2256DC}" destId="{BFCC0140-B3F3-4020-894B-DB2AD770F712}" srcOrd="0" destOrd="0" presId="urn:microsoft.com/office/officeart/2005/8/layout/vList6"/>
    <dgm:cxn modelId="{FBABEC57-9343-408B-B96F-77DF24DEFC1D}" srcId="{F9C77FAB-25E4-4E1D-AB61-0E69669909DA}" destId="{2E2C652E-1844-427A-A331-E12D6BC10BD7}" srcOrd="4" destOrd="0" parTransId="{4AA09493-7552-4C25-A8F7-346F219D13E3}" sibTransId="{E7837FD5-182A-40B8-A8C0-19DE0D5E6EC4}"/>
    <dgm:cxn modelId="{A6440805-55A8-412C-AE93-F816A9286ACA}" type="presOf" srcId="{22285006-6A3D-4B16-9A0C-D111454F5E20}" destId="{3FD68D6D-45DB-46B2-B9C2-0B43EA7FE037}" srcOrd="0" destOrd="0" presId="urn:microsoft.com/office/officeart/2005/8/layout/vList6"/>
    <dgm:cxn modelId="{B55EF17D-B714-4A9E-A1FF-37026006CC2C}" srcId="{F9C77FAB-25E4-4E1D-AB61-0E69669909DA}" destId="{F86FC095-730B-4ECD-A5C6-612983F8ACBE}" srcOrd="1" destOrd="0" parTransId="{7DF2DEC9-A1B3-4CBD-AFEF-0484ABF6A1D6}" sibTransId="{EA671ED0-16F2-4E58-9A81-81B6F24F24BB}"/>
    <dgm:cxn modelId="{3B1F6872-AC5F-42F0-A2F3-B0493F54E045}" type="presOf" srcId="{672B873D-FF8A-4BF6-84E2-F79280A05F8A}" destId="{BFCC0140-B3F3-4020-894B-DB2AD770F712}" srcOrd="0" destOrd="3" presId="urn:microsoft.com/office/officeart/2005/8/layout/vList6"/>
    <dgm:cxn modelId="{BA6FE9C7-9E3E-4680-A510-687F9C36D47C}" type="presParOf" srcId="{2B19552F-D8A0-4AF1-AEEC-D8BAB55B7393}" destId="{DCD68F17-AAD0-44D3-B7FE-AFA48D801CFE}" srcOrd="0" destOrd="0" presId="urn:microsoft.com/office/officeart/2005/8/layout/vList6"/>
    <dgm:cxn modelId="{9BBA10C2-2525-43D3-91E1-5C2CEA8D81E3}" type="presParOf" srcId="{DCD68F17-AAD0-44D3-B7FE-AFA48D801CFE}" destId="{88C05487-1C3F-40F2-9846-2554FBBE3EEE}" srcOrd="0" destOrd="0" presId="urn:microsoft.com/office/officeart/2005/8/layout/vList6"/>
    <dgm:cxn modelId="{AE7BFE10-2CCA-46FF-8E8C-A9EDB9B22FF0}" type="presParOf" srcId="{DCD68F17-AAD0-44D3-B7FE-AFA48D801CFE}" destId="{BFCC0140-B3F3-4020-894B-DB2AD770F712}" srcOrd="1" destOrd="0" presId="urn:microsoft.com/office/officeart/2005/8/layout/vList6"/>
    <dgm:cxn modelId="{5DE2CC2E-7711-42AB-9222-26F4D1B2E7FF}" type="presParOf" srcId="{2B19552F-D8A0-4AF1-AEEC-D8BAB55B7393}" destId="{5576A5E8-35C1-4138-BB23-A625E7CB55AF}" srcOrd="1" destOrd="0" presId="urn:microsoft.com/office/officeart/2005/8/layout/vList6"/>
    <dgm:cxn modelId="{3FB38B0F-BB75-4009-A9DE-A412AF6C9566}" type="presParOf" srcId="{2B19552F-D8A0-4AF1-AEEC-D8BAB55B7393}" destId="{D193F779-4378-4C25-9F25-E4A05D366AA7}" srcOrd="2" destOrd="0" presId="urn:microsoft.com/office/officeart/2005/8/layout/vList6"/>
    <dgm:cxn modelId="{168B8910-1B0E-4CDF-9126-FDC7E702DAC4}" type="presParOf" srcId="{D193F779-4378-4C25-9F25-E4A05D366AA7}" destId="{F141AC06-7175-48AD-BE0E-58CE68496FC9}" srcOrd="0" destOrd="0" presId="urn:microsoft.com/office/officeart/2005/8/layout/vList6"/>
    <dgm:cxn modelId="{885956AD-3326-46EF-9D44-9ED6BCF9A3D0}" type="presParOf" srcId="{D193F779-4378-4C25-9F25-E4A05D366AA7}" destId="{A3DA15CC-0DF5-422B-A291-1EFD43FF0C31}" srcOrd="1" destOrd="0" presId="urn:microsoft.com/office/officeart/2005/8/layout/vList6"/>
    <dgm:cxn modelId="{1D07BF25-7AD5-4343-AAE8-B8CC1CD099FF}" type="presParOf" srcId="{2B19552F-D8A0-4AF1-AEEC-D8BAB55B7393}" destId="{CB98E91D-B15C-478F-BEEE-5EC0BFADAA4F}" srcOrd="3" destOrd="0" presId="urn:microsoft.com/office/officeart/2005/8/layout/vList6"/>
    <dgm:cxn modelId="{957BC973-444F-40BA-9718-B62672EF4B6C}" type="presParOf" srcId="{2B19552F-D8A0-4AF1-AEEC-D8BAB55B7393}" destId="{9A4FA5B0-9A24-4126-A81F-74BB8E0BEAC3}" srcOrd="4" destOrd="0" presId="urn:microsoft.com/office/officeart/2005/8/layout/vList6"/>
    <dgm:cxn modelId="{7B3D189C-6DE8-437D-996A-5409C5DE3E59}" type="presParOf" srcId="{9A4FA5B0-9A24-4126-A81F-74BB8E0BEAC3}" destId="{3FD68D6D-45DB-46B2-B9C2-0B43EA7FE037}" srcOrd="0" destOrd="0" presId="urn:microsoft.com/office/officeart/2005/8/layout/vList6"/>
    <dgm:cxn modelId="{DD3EE42B-B8D4-4664-8E3C-98E8465B94F4}" type="presParOf" srcId="{9A4FA5B0-9A24-4126-A81F-74BB8E0BEAC3}" destId="{1E91C5ED-10CE-4D62-8591-FCFAF4BE518C}" srcOrd="1" destOrd="0" presId="urn:microsoft.com/office/officeart/2005/8/layout/vList6"/>
    <dgm:cxn modelId="{CFBEFEE2-0512-456A-ACEA-F05067ABEC0E}" type="presParOf" srcId="{2B19552F-D8A0-4AF1-AEEC-D8BAB55B7393}" destId="{D72E8FE8-C5BC-441B-8A07-9F9360845DA1}" srcOrd="5" destOrd="0" presId="urn:microsoft.com/office/officeart/2005/8/layout/vList6"/>
    <dgm:cxn modelId="{2A7BB052-19B1-4B7E-8A80-E473B5405604}" type="presParOf" srcId="{2B19552F-D8A0-4AF1-AEEC-D8BAB55B7393}" destId="{0A8F626C-07E4-4178-91F3-2DB2C1438C7B}" srcOrd="6" destOrd="0" presId="urn:microsoft.com/office/officeart/2005/8/layout/vList6"/>
    <dgm:cxn modelId="{B5453484-8DAE-46E5-B595-C00409C9CD5F}" type="presParOf" srcId="{0A8F626C-07E4-4178-91F3-2DB2C1438C7B}" destId="{E9759D45-B83D-4F01-90A3-1AD743939C4A}" srcOrd="0" destOrd="0" presId="urn:microsoft.com/office/officeart/2005/8/layout/vList6"/>
    <dgm:cxn modelId="{2560011A-B2CE-427C-93EC-966CFA47DC06}" type="presParOf" srcId="{0A8F626C-07E4-4178-91F3-2DB2C1438C7B}" destId="{4CC4130A-EDFF-4218-BDCA-6A62E2B22A2A}" srcOrd="1" destOrd="0" presId="urn:microsoft.com/office/officeart/2005/8/layout/vList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q-AL" sz="2800" b="1"/>
            <a:t>BSI ka kuptimin për:</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sq-AL" sz="2800" dirty="0"/>
            <a:t>a.) </a:t>
          </a:r>
          <a:r>
            <a:rPr lang="sq-AL" sz="2800" b="0" dirty="0"/>
            <a:t>Këmbim në ndalesë autobusi</a:t>
          </a:r>
          <a:r>
            <a:rPr lang="sq-AL" sz="2800" dirty="0"/>
            <a: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sq-AL" sz="2800" dirty="0"/>
            <a:t>b.) </a:t>
          </a:r>
          <a:r>
            <a:rPr lang="sq-AL" sz="2800" b="0" dirty="0"/>
            <a:t>Informacione bazike për </a:t>
          </a:r>
          <a:r>
            <a:rPr lang="sq-AL" sz="2800" b="0" dirty="0" err="1"/>
            <a:t>abonuesin</a:t>
          </a:r>
          <a:r>
            <a:rPr lang="sq-AL" sz="2800" dirty="0"/>
            <a:t>?</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sq-AL" sz="2800" dirty="0"/>
            <a:t>c.) Ndërtim i informacioneve softuerike?</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2E9FB024-7424-694A-AF48-3FAF0F12021E}" srcId="{8E61202A-36DD-0240-811A-270D9611A395}" destId="{323950B2-6BC2-AE4B-B5B8-B2437BA58494}" srcOrd="1" destOrd="0" parTransId="{7D9EC74E-4481-C849-9F84-FC81A57E126D}" sibTransId="{A9F617AB-9877-BB4B-828A-76F7E3E29AEF}"/>
    <dgm:cxn modelId="{99EB5834-3593-6644-A836-6C8D5595A820}" srcId="{8E61202A-36DD-0240-811A-270D9611A395}" destId="{7029F5E8-D056-AE49-BD66-3C193010DDE8}" srcOrd="0" destOrd="0" parTransId="{ACE97453-93D9-C642-95ED-D55F9984F778}" sibTransId="{3346CD8C-3206-F84A-BEA2-B5492B6B7347}"/>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q-AL" sz="2800" b="1" dirty="0"/>
            <a:t>Koha e kryerjes së veprës penale </a:t>
          </a:r>
          <a:r>
            <a:rPr lang="en-US" sz="2800" b="1" dirty="0" smtClean="0"/>
            <a:t>-</a:t>
          </a:r>
          <a:r>
            <a:rPr lang="sq-AL" sz="2800" b="1" dirty="0" smtClean="0"/>
            <a:t> </a:t>
          </a:r>
          <a:r>
            <a:rPr lang="sq-AL" sz="2800" b="1" dirty="0"/>
            <a:t>krimit </a:t>
          </a:r>
          <a:r>
            <a:rPr lang="sq-AL" sz="2800" b="1" dirty="0" err="1"/>
            <a:t>kibernetik</a:t>
          </a:r>
          <a:r>
            <a:rPr lang="sq-AL" sz="2800" b="1" dirty="0"/>
            <a:t> është e rëndësishme për shkak të:</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sq-AL" sz="2800"/>
            <a:t>a.) </a:t>
          </a:r>
          <a:r>
            <a:rPr lang="sq-AL" sz="2800" b="0"/>
            <a:t>Juridiksioni</a:t>
          </a:r>
          <a:r>
            <a:rPr lang="sq-AL" sz="2800"/>
            <a:t>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sq-AL" sz="2800"/>
            <a:t>b.) </a:t>
          </a:r>
          <a:r>
            <a:rPr lang="sq-AL" sz="2800" b="0"/>
            <a:t>matjes së kohës së përgjigjes nga AZL-të</a:t>
          </a:r>
          <a:r>
            <a:rPr lang="sq-AL" sz="2800"/>
            <a:t>?</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sq-AL" sz="2800" dirty="0"/>
            <a:t>c.) </a:t>
          </a:r>
          <a:r>
            <a:rPr lang="sq-AL" sz="2800" b="0" dirty="0" smtClean="0"/>
            <a:t>Identifikimi</a:t>
          </a:r>
          <a:r>
            <a:rPr lang="en-US" sz="2800" b="0" dirty="0" smtClean="0"/>
            <a:t>n</a:t>
          </a:r>
          <a:r>
            <a:rPr lang="sq-AL" sz="2800" b="0" dirty="0" smtClean="0"/>
            <a:t> </a:t>
          </a:r>
          <a:r>
            <a:rPr lang="en-US" sz="2800" b="0" dirty="0" smtClean="0"/>
            <a:t>e</a:t>
          </a:r>
          <a:r>
            <a:rPr lang="sq-AL" sz="2800" b="0" dirty="0" smtClean="0"/>
            <a:t> </a:t>
          </a:r>
          <a:r>
            <a:rPr lang="sq-AL" sz="2800" b="0" dirty="0"/>
            <a:t>adresës së protokollit të internetit</a:t>
          </a:r>
          <a:r>
            <a:rPr lang="sq-AL" sz="2800" dirty="0"/>
            <a:t>?</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2E9FB024-7424-694A-AF48-3FAF0F12021E}" srcId="{8E61202A-36DD-0240-811A-270D9611A395}" destId="{323950B2-6BC2-AE4B-B5B8-B2437BA58494}" srcOrd="1" destOrd="0" parTransId="{7D9EC74E-4481-C849-9F84-FC81A57E126D}" sibTransId="{A9F617AB-9877-BB4B-828A-76F7E3E29AEF}"/>
    <dgm:cxn modelId="{99EB5834-3593-6644-A836-6C8D5595A820}" srcId="{8E61202A-36DD-0240-811A-270D9611A395}" destId="{7029F5E8-D056-AE49-BD66-3C193010DDE8}" srcOrd="0" destOrd="0" parTransId="{ACE97453-93D9-C642-95ED-D55F9984F778}" sibTransId="{3346CD8C-3206-F84A-BEA2-B5492B6B7347}"/>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4/26/2021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xmlns=""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un.org/en/sections/un-charter/chapter-iv/index.html"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www.un.org/fr/member-states/index.html" TargetMode="Externa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s://itlaw.wikia.org/wiki/Critical_information_infrastructure" TargetMode="External"/><Relationship Id="rId3" Type="http://schemas.openxmlformats.org/officeDocument/2006/relationships/hyperlink" Target="https://itlaw.wikia.org/wiki/G8" TargetMode="External"/><Relationship Id="rId7" Type="http://schemas.openxmlformats.org/officeDocument/2006/relationships/hyperlink" Target="https://itlaw.wikia.org/wiki/Internet"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itlaw.wikia.org/wiki/Terrorist" TargetMode="External"/><Relationship Id="rId11" Type="http://schemas.openxmlformats.org/officeDocument/2006/relationships/hyperlink" Target="https://itlaw.wikia.org/wiki/Agreement" TargetMode="External"/><Relationship Id="rId5" Type="http://schemas.openxmlformats.org/officeDocument/2006/relationships/hyperlink" Target="https://itlaw.wikia.org/wiki/Computer" TargetMode="External"/><Relationship Id="rId10" Type="http://schemas.openxmlformats.org/officeDocument/2006/relationships/hyperlink" Target="https://itlaw.wikia.org/wiki/Forensic_analysis" TargetMode="External"/><Relationship Id="rId4" Type="http://schemas.openxmlformats.org/officeDocument/2006/relationships/hyperlink" Target="https://itlaw.wikia.org/wiki/Computer_crime" TargetMode="External"/><Relationship Id="rId9" Type="http://schemas.openxmlformats.org/officeDocument/2006/relationships/hyperlink" Target="https://itlaw.wikia.org/wiki/Cybercrime"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thecommonwealth.org/node/25"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thecommonwealth.org/our-charter"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nterpol.int/en/Who-we-are/General-Secretariat"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interpol.int/en/Who-we-are/Governance/General-Assembly" TargetMode="External"/><Relationship Id="rId5" Type="http://schemas.openxmlformats.org/officeDocument/2006/relationships/hyperlink" Target="https://www.interpol.int/en/Who-we-are/Member-countries/National-Central-Bureaus-NCBs" TargetMode="External"/><Relationship Id="rId4" Type="http://schemas.openxmlformats.org/officeDocument/2006/relationships/hyperlink" Target="https://www.interpol.int/en/Who-we-are/General-Secretariat/Secretary-Genera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europol.europa.eu/activities-services/main-reports/serious-and-organised-crime-threat-assessment" TargetMode="External"/><Relationship Id="rId7" Type="http://schemas.openxmlformats.org/officeDocument/2006/relationships/hyperlink" Target="https://www.europol.europa.eu/crime-areas-and-trends/crime-areas/cybercrime"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www.europol.europa.eu/activities-services/main-reports/annual-review" TargetMode="External"/><Relationship Id="rId5" Type="http://schemas.openxmlformats.org/officeDocument/2006/relationships/hyperlink" Target="https://www.europol.europa.eu/activities-services/main-reports/internet-organised-crime-threat-assessment" TargetMode="External"/><Relationship Id="rId4" Type="http://schemas.openxmlformats.org/officeDocument/2006/relationships/hyperlink" Target="https://www.europol.europa.eu/activities-services/main-reports/eu-terrorism-situation-and-trend-report"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urojust.europa.eu/doclibrary/Eurojust-framework/ej-legal-framework/Pages/Eurojust-Regulation.aspx"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Eksperti duhet t'u prezantojë pjesëmarrësve shkurtimisht agjendën dhe përmbajtjen e trajnimit.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smtClean="0"/>
          </a:p>
        </p:txBody>
      </p:sp>
    </p:spTree>
    <p:extLst>
      <p:ext uri="{BB962C8B-B14F-4D97-AF65-F5344CB8AC3E}">
        <p14:creationId xmlns:p14="http://schemas.microsoft.com/office/powerpoint/2010/main" xmlns="" val="1146345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b="1" dirty="0"/>
              <a:t>Rrjeti Gjyqësor Evropian për Krimin </a:t>
            </a:r>
            <a:r>
              <a:rPr lang="sq-AL" b="1" dirty="0" err="1"/>
              <a:t>Kibernetik</a:t>
            </a:r>
            <a:r>
              <a:rPr lang="sq-AL" dirty="0"/>
              <a:t> (EJCN) është krijuar në vitin 2016, gjatë Presidencës holandeze të BE-së, për të nxitur kontaktet ndërmjet praktikuesve të specializuar në kundërshtimin e sfidave të paraqitura nga krimi </a:t>
            </a:r>
            <a:r>
              <a:rPr lang="sq-AL" dirty="0" err="1"/>
              <a:t>kibernetik</a:t>
            </a:r>
            <a:r>
              <a:rPr lang="sq-AL" dirty="0"/>
              <a:t>, krimi i mundësuar nga kibernetika dhe hetimet në hapësirën kibernetike dhe rritja e efikasitetit të hetimeve dhe ndjekjes penale.</a:t>
            </a:r>
          </a:p>
          <a:p>
            <a:pPr algn="just"/>
            <a:endParaRPr lang="en-GB" dirty="0"/>
          </a:p>
          <a:p>
            <a:pPr algn="just"/>
            <a:r>
              <a:rPr lang="sq-AL" dirty="0"/>
              <a:t>EJCN lehtëson dhe rrit bashkëpunimin ndërmjet autoriteteve gjyqësore kompetente duke mundësuar shkëmbimin e ekspertizës, praktikave më të mira dhe njohurive të tjera të rëndësishme në lidhje me hetimin dhe ndjekjen penale të krimit </a:t>
            </a:r>
            <a:r>
              <a:rPr lang="sq-AL" dirty="0" err="1"/>
              <a:t>kibernetik</a:t>
            </a:r>
            <a:r>
              <a:rPr lang="sq-AL" dirty="0"/>
              <a:t>. Rrjeti gjithashtu nxit dialogun ndërmjet aktorëve të ndryshëm që luajnë rol në sigurimin e sundimit të ligjit në hapësirën kibernetike.</a:t>
            </a:r>
          </a:p>
          <a:p>
            <a:pPr algn="just"/>
            <a:endParaRPr lang="en-GB" dirty="0"/>
          </a:p>
          <a:p>
            <a:pPr algn="just"/>
            <a:r>
              <a:rPr lang="sq-AL" dirty="0"/>
              <a:t>Në përputhje me Konkluzionet e Këshillit nga 9 qershori 2016, </a:t>
            </a:r>
            <a:r>
              <a:rPr lang="sq-AL" dirty="0" err="1"/>
              <a:t>Eurojust</a:t>
            </a:r>
            <a:r>
              <a:rPr lang="sq-AL" dirty="0"/>
              <a:t> mbështet rrjetin dhe siguron bashkëpunim të ngushtë.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smtClean="0"/>
          </a:p>
        </p:txBody>
      </p:sp>
    </p:spTree>
    <p:extLst>
      <p:ext uri="{BB962C8B-B14F-4D97-AF65-F5344CB8AC3E}">
        <p14:creationId xmlns:p14="http://schemas.microsoft.com/office/powerpoint/2010/main" xmlns="" val="817226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gn="just"/>
            <a:r>
              <a:rPr lang="sq-AL"/>
              <a:t>Rrjeti Gjyqësor Evropian në çështjet penale (EJN) është një rrjet i pikave kombëtare të kontaktit për lehtësimin e bashkëpunimit gjyqësor në çështjet penale. EJN u krijua nga Aksioni i Përbashkët 98/428 JHA i 29 qershorit 1998 për të përmbushur rekomandimin nr. 21 të Planit të Veprimit për të Luftuar Krimin e Organizuar miratuar nga Këshilli më 28 prill 1997.</a:t>
            </a:r>
          </a:p>
          <a:p>
            <a:pPr algn="just"/>
            <a:endParaRPr lang="en-GB" dirty="0"/>
          </a:p>
          <a:p>
            <a:pPr algn="just"/>
            <a:r>
              <a:rPr lang="sq-AL"/>
              <a:t>EJN përbëhet nga Pikat e Kontaktit në shtetet anëtare të përcaktuara nga secili shtet anëtar ndërmjet autoriteteve qendrore të ngarkuara me bashkëpunimin gjyqësor ndërkombëtar dhe autoriteteve gjyqësore ose autoriteteve të tjera kompetente me përgjegjësi specifike në fushën e bashkëpunimit gjyqësor ndërkombëtar.</a:t>
            </a:r>
          </a:p>
          <a:p>
            <a:pPr algn="just"/>
            <a:endParaRPr lang="en-GB" dirty="0"/>
          </a:p>
          <a:p>
            <a:pPr algn="just"/>
            <a:r>
              <a:rPr lang="sq-AL"/>
              <a:t>Roli kryesor i Pikave të Kontaktit të EJN-së, të përcaktuara nga Vendimi i EJN-së si "ndërmjetës aktiv", është të lehtësojnë bashkëpunimin gjyqësor në çështjet penale ndërmjet shteteve anëtare të BE-së, veçanërisht në veprimet për të luftuar format e krimit të rëndë. Për këtë qëllim, ato ndihmojnë në krijimin e kontakteve të drejtpërdrejta ndërmjet autoriteteve kompetente dhe duke siguruar informacione ligjore dhe praktike të nevojshme për të përgatitur një kërkesë efektive për bashkëpunim gjyqësor ose për të përmirësuar bashkëpunimin gjyqësor në përgjithësi.</a:t>
            </a:r>
          </a:p>
          <a:p>
            <a:pPr algn="just"/>
            <a:endParaRPr lang="en-GB" dirty="0"/>
          </a:p>
          <a:p>
            <a:pPr algn="just"/>
            <a:r>
              <a:rPr lang="sq-AL"/>
              <a:t>Për më tepër, pikat e kontaktit të EJN-së janë të përfshira dhe promovojnë organizimin e seancave trajnuese për bashkëpunimin gjyqësor.</a:t>
            </a:r>
          </a:p>
          <a:p>
            <a:pPr algn="just"/>
            <a:endParaRPr lang="en-GB" dirty="0"/>
          </a:p>
          <a:p>
            <a:pPr algn="just"/>
            <a:r>
              <a:rPr lang="sq-AL"/>
              <a:t>Ndër pikat e kontaktit të EJN-së, secili shtet anëtar ka caktuar një Korrespondent Kombëtar, i cili ka rol koordinues. Në secilin shtet anëtar ekziston gjithashtu një Korrespondent i Mjeteve i cili siguron që informacioni në faqen e internetit të EJN-së të sigurohet dhe azhurnohet, përfshirë mjetet elektronike të EJN-së.</a:t>
            </a:r>
          </a:p>
          <a:p>
            <a:pPr algn="just"/>
            <a:endParaRPr lang="en-GB" dirty="0"/>
          </a:p>
          <a:p>
            <a:pPr algn="just"/>
            <a:r>
              <a:rPr lang="sq-AL"/>
              <a:t>EJN ka një Sekretariat të vendosur në Eurojust në Hagë, përgjegjës për administrimin e EJN-së. Sekretariati i EJN-së siguron funksionimin dhe vazhdimësinë e rrjetit.</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smtClean="0"/>
          </a:p>
        </p:txBody>
      </p:sp>
    </p:spTree>
    <p:extLst>
      <p:ext uri="{BB962C8B-B14F-4D97-AF65-F5344CB8AC3E}">
        <p14:creationId xmlns:p14="http://schemas.microsoft.com/office/powerpoint/2010/main" xmlns="" val="1404217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a:t>ETS No.030 Hapja e traktatit në Strasburg, 20/04/1959</a:t>
            </a:r>
          </a:p>
          <a:p>
            <a:pPr algn="just"/>
            <a:endParaRPr lang="en-GB" dirty="0"/>
          </a:p>
          <a:p>
            <a:pPr algn="just"/>
            <a:r>
              <a:rPr lang="sq-AL"/>
              <a:t>Sipas kësaj Konvente, Palët pajtohen t'i japin njëra-tjetrës masën më të gjerë të ndihmës së ndërsjellë me qëllim mbledhjen e provave, dëgjimin e dëshmitarëve, ekspertët dhe personat e ndjekur penalisht, etj.</a:t>
            </a:r>
          </a:p>
          <a:p>
            <a:pPr algn="just"/>
            <a:endParaRPr lang="en-GB" dirty="0"/>
          </a:p>
          <a:p>
            <a:pPr algn="just"/>
            <a:r>
              <a:rPr lang="sq-AL"/>
              <a:t>Konventa përcakton rregulla për ekzekutimin e letër porosive nga autoritetet e një Pale ("Pala që merr kërkesën") të cilat synojnë të sigurojnë prova (regjistrimi i dëshmitarëve, ekspertëve dhe personave të ndjekur penalisht, dërgimi i shkresave dhe regjistrimeve të vendimeve gjyqësore) ose për të komunikuar provat (regjistrat ose dokumentet) në procedurat penale të ndërmarra nga autoritetet gjyqësore të një Pale tjetër ("Pala kërkuese").</a:t>
            </a:r>
          </a:p>
          <a:p>
            <a:pPr algn="just"/>
            <a:endParaRPr lang="en-GB" dirty="0"/>
          </a:p>
          <a:p>
            <a:pPr algn="just"/>
            <a:r>
              <a:rPr lang="sq-AL"/>
              <a:t>Konventa specifikon gjithashtu kushtet që duhet të përmbushin kërkesat për ndihmë të ndërsjellë dhe letër porositë (autoritetet transmetuese, gjuhët, refuzimi i ndihmës së ndërsjellë).</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n-US" smtClean="0"/>
          </a:p>
        </p:txBody>
      </p:sp>
    </p:spTree>
    <p:extLst>
      <p:ext uri="{BB962C8B-B14F-4D97-AF65-F5344CB8AC3E}">
        <p14:creationId xmlns:p14="http://schemas.microsoft.com/office/powerpoint/2010/main" xmlns="" val="877020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just"/>
            <a:r>
              <a:rPr lang="sq-AL" dirty="0"/>
              <a:t>Krijuar në vitin 1945 sipas </a:t>
            </a:r>
            <a:r>
              <a:rPr lang="sq-AL" dirty="0">
                <a:hlinkClick r:id="rId3"/>
              </a:rPr>
              <a:t>Kartës së Kombeve të Bashkuara</a:t>
            </a:r>
            <a:r>
              <a:rPr lang="sq-AL" dirty="0"/>
              <a:t>, Asambleja e Përgjithshme zë një pozicion qendror si organi kryesor diskutues, </a:t>
            </a:r>
            <a:r>
              <a:rPr lang="sq-AL" dirty="0" err="1"/>
              <a:t>politikëbërës</a:t>
            </a:r>
            <a:r>
              <a:rPr lang="sq-AL" dirty="0"/>
              <a:t> dhe përfaqësues i Kombeve të Bashkuara. Përfshirja e të gjitha </a:t>
            </a:r>
            <a:r>
              <a:rPr lang="sq-AL" dirty="0">
                <a:hlinkClick r:id="rId4"/>
              </a:rPr>
              <a:t>193 anëtareve të Kombeve të Bashkuara</a:t>
            </a:r>
            <a:r>
              <a:rPr lang="sq-AL" dirty="0"/>
              <a:t>, siguron një forum unik për diskutimin shumëpalësh të spektrit të plotë të çështjeve ndërkombëtare të mbuluara nga Karta. Ai gjithashtu luan një rol të rëndësishëm në procesin e vendosjes së standardeve dhe kodifikimin e së drejtës ndërkombëtare.</a:t>
            </a:r>
          </a:p>
          <a:p>
            <a:pPr algn="just"/>
            <a:endParaRPr lang="en-GB" dirty="0"/>
          </a:p>
          <a:p>
            <a:pPr algn="just"/>
            <a:r>
              <a:rPr lang="sq-AL" dirty="0"/>
              <a:t>Asambleja mblidhet nga shtatori deri në dhjetor të çdo viti, dhe më pas nga janari në shtator, siç kërkohet, përfshirë për të marrë raporte në pritje nga komiteti i katërt dhe i pestë. Gjithashtu gjatë pjesës së rifilluar të sesionit, Asambleja shqyrton çështje aktuale me rëndësi kritike për bashkësinë ndërkombëtare në formën e debateve tematike të nivelit të lartë të organizuara nga Presidenti i Asamblesë së Përgjithshme në konsultim me anëtarësinë. Gjatë asaj periudhe, Asambleja tradicionalisht gjithashtu zhvillon konsultime joformale për një gamë të gjerë të temave thelbësore siç përcaktohen nga rezolutat e saj.</a:t>
            </a:r>
          </a:p>
          <a:p>
            <a:pPr algn="just"/>
            <a:endParaRPr lang="en-GB" dirty="0"/>
          </a:p>
          <a:p>
            <a:pPr algn="just"/>
            <a:r>
              <a:rPr lang="sq-AL" dirty="0"/>
              <a:t>Rezoluta fton shtetet anëtare, kur zhvillojnë ligjin, politikën dhe praktikën kombëtare për të luftuar keqpërdorimin penal të teknologjive të informacionit, të marrin parasysh punën e Komisionit për Parandalimin e Krimit dhe Drejtësisë Penale; merr në konsideratë vlerën e masave të përcaktuara në rezolutën e saj 55/63, dhe përsëri fton shtetet anëtare t'i marrin ato parasysh; vendos të shtyjë shqyrtimin e kësaj teme, në pritje të punës së regjistruar në planin e veprimit kundër teknologjisë së lartë dhe krimit të lidhur me kompjuterë të Komisionit për Parandalimin e Krimit dhe për Drejtësinë Penale.</a:t>
            </a:r>
          </a:p>
          <a:p>
            <a:pPr algn="just"/>
            <a:endParaRPr lang="en-GB" dirty="0"/>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smtClean="0"/>
          </a:p>
        </p:txBody>
      </p:sp>
    </p:spTree>
    <p:extLst>
      <p:ext uri="{BB962C8B-B14F-4D97-AF65-F5344CB8AC3E}">
        <p14:creationId xmlns:p14="http://schemas.microsoft.com/office/powerpoint/2010/main" xmlns="" val="1889730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b="1" dirty="0"/>
              <a:t>Nëngrupi G8 për Krimin e teknologjisë së lartë</a:t>
            </a:r>
            <a:r>
              <a:rPr lang="sq-AL" dirty="0"/>
              <a:t> është krijuar nga </a:t>
            </a:r>
            <a:r>
              <a:rPr lang="sq-AL" dirty="0">
                <a:hlinkClick r:id="rId3" tooltip="G8"/>
              </a:rPr>
              <a:t>G8</a:t>
            </a:r>
            <a:r>
              <a:rPr lang="sq-AL" dirty="0"/>
              <a:t> në vitin 1997. Në një takim në atë vit, vendet e </a:t>
            </a:r>
            <a:r>
              <a:rPr lang="sq-AL" dirty="0">
                <a:hlinkClick r:id="rId3" tooltip="G8"/>
              </a:rPr>
              <a:t>G8</a:t>
            </a:r>
            <a:r>
              <a:rPr lang="sq-AL" dirty="0"/>
              <a:t>  miratuan Dhjetë Parimet për të luftuar </a:t>
            </a:r>
            <a:r>
              <a:rPr lang="sq-AL" dirty="0">
                <a:hlinkClick r:id="rId4" tooltip="Krimi kompjuterik"/>
              </a:rPr>
              <a:t>krimin kompjuterik</a:t>
            </a:r>
            <a:r>
              <a:rPr lang="sq-AL" dirty="0"/>
              <a:t> për të siguruar që të mos kishte "strehë të sigurta" për kriminelët kudo në botë. </a:t>
            </a:r>
          </a:p>
          <a:p>
            <a:pPr algn="just"/>
            <a:endParaRPr lang="en-GB" dirty="0"/>
          </a:p>
          <a:p>
            <a:pPr algn="just"/>
            <a:r>
              <a:rPr lang="sq-AL" dirty="0"/>
              <a:t>Nëngrupi ka filluar me një mision për të rritur aftësitë e vendeve të </a:t>
            </a:r>
            <a:r>
              <a:rPr lang="sq-AL" dirty="0">
                <a:hlinkClick r:id="rId3" tooltip="G8"/>
              </a:rPr>
              <a:t>G8</a:t>
            </a:r>
            <a:r>
              <a:rPr lang="sq-AL" dirty="0"/>
              <a:t> për të parandaluar, hetuar dhe ndjekur penalisht krimet që përfshijnë </a:t>
            </a:r>
            <a:r>
              <a:rPr lang="sq-AL" dirty="0">
                <a:hlinkClick r:id="rId5" tooltip="Kompjuterët"/>
              </a:rPr>
              <a:t>kompjuterët</a:t>
            </a:r>
            <a:r>
              <a:rPr lang="sq-AL" dirty="0"/>
              <a:t>, komunikimet në rrjet, dhe teknologjitë e tjera të reja. Me kalimin e kohës, ai mision është zgjeruar për të përfshirë punën me vendet e treta dhe për tema të tilla si luftimi i përdorimeve </a:t>
            </a:r>
            <a:r>
              <a:rPr lang="sq-AL" dirty="0">
                <a:hlinkClick r:id="rId6" tooltip="Terroristët"/>
              </a:rPr>
              <a:t>terroriste</a:t>
            </a:r>
            <a:r>
              <a:rPr lang="sq-AL" dirty="0"/>
              <a:t> të </a:t>
            </a:r>
            <a:r>
              <a:rPr lang="sq-AL" dirty="0">
                <a:hlinkClick r:id="rId7" tooltip="Interneti"/>
              </a:rPr>
              <a:t>Internetit</a:t>
            </a:r>
            <a:r>
              <a:rPr lang="sq-AL" dirty="0"/>
              <a:t> dhe mbrojtjen e </a:t>
            </a:r>
            <a:r>
              <a:rPr lang="sq-AL" dirty="0">
                <a:hlinkClick r:id="rId8" tooltip="Infrastruktura kritike e informacionit"/>
              </a:rPr>
              <a:t>infrastrukturës kritike të informacionit</a:t>
            </a:r>
            <a:r>
              <a:rPr lang="sq-AL" dirty="0"/>
              <a:t>. </a:t>
            </a:r>
          </a:p>
          <a:p>
            <a:pPr algn="just"/>
            <a:endParaRPr lang="en-GB" dirty="0"/>
          </a:p>
          <a:p>
            <a:pPr algn="just"/>
            <a:r>
              <a:rPr lang="sq-AL" dirty="0"/>
              <a:t>Vendet përfaqësohen në nëngrup nga delegacione </a:t>
            </a:r>
            <a:r>
              <a:rPr lang="sq-AL" dirty="0" err="1"/>
              <a:t>multi</a:t>
            </a:r>
            <a:r>
              <a:rPr lang="sq-AL" dirty="0"/>
              <a:t>-disiplinore që përfshijnë hetuesit dhe prokurorët e </a:t>
            </a:r>
            <a:r>
              <a:rPr lang="sq-AL" dirty="0">
                <a:hlinkClick r:id="rId9" tooltip="Krimet kibernetike"/>
              </a:rPr>
              <a:t>krimit </a:t>
            </a:r>
            <a:r>
              <a:rPr lang="sq-AL" dirty="0" err="1">
                <a:hlinkClick r:id="rId9" tooltip="Krimet kibernetike"/>
              </a:rPr>
              <a:t>kibernetik</a:t>
            </a:r>
            <a:r>
              <a:rPr lang="sq-AL" dirty="0"/>
              <a:t>, dhe ekspertët e sistemeve ligjore, </a:t>
            </a:r>
            <a:r>
              <a:rPr lang="sq-AL" dirty="0">
                <a:hlinkClick r:id="rId10" tooltip="Analiza forenzike"/>
              </a:rPr>
              <a:t>analizës </a:t>
            </a:r>
            <a:r>
              <a:rPr lang="sq-AL" dirty="0" err="1">
                <a:hlinkClick r:id="rId10" tooltip="Analiza forenzike"/>
              </a:rPr>
              <a:t>forenzike</a:t>
            </a:r>
            <a:r>
              <a:rPr lang="sq-AL" dirty="0"/>
              <a:t> dhe </a:t>
            </a:r>
            <a:r>
              <a:rPr lang="sq-AL" dirty="0">
                <a:hlinkClick r:id="rId11" tooltip="Marrëveshja"/>
              </a:rPr>
              <a:t>marrëveshjeve</a:t>
            </a:r>
            <a:r>
              <a:rPr lang="sq-AL" dirty="0"/>
              <a:t> të bashkëpunimit ndërkombëtar. </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16</a:t>
            </a:fld>
            <a:endParaRPr lang="en-US" smtClean="0"/>
          </a:p>
        </p:txBody>
      </p:sp>
    </p:spTree>
    <p:extLst>
      <p:ext uri="{BB962C8B-B14F-4D97-AF65-F5344CB8AC3E}">
        <p14:creationId xmlns:p14="http://schemas.microsoft.com/office/powerpoint/2010/main" xmlns="" val="16154656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dirty="0"/>
              <a:t>Bashkimi Afrikan (AU) është organ kontinental i përbërë nga 55 shtetet anëtare që përbëjnë vendet e Kontinentit Afrikan. Është themeluar zyrtarisht në vitin 2002 si pasardhës i Organizatës së Unitetit Afrikan (OAU, 1963-1999).</a:t>
            </a:r>
          </a:p>
          <a:p>
            <a:pPr algn="just"/>
            <a:endParaRPr lang="en-GB" dirty="0"/>
          </a:p>
          <a:p>
            <a:pPr algn="just"/>
            <a:r>
              <a:rPr lang="sq-AL" dirty="0"/>
              <a:t>Objektivat kryesore të OAU ishin të shpëtojë kontinentin nga gjurmët e mbetura të kolonizimit dhe aparteidit; të promovojë unitetin dhe solidaritetin ndërmjet shteteve afrikane; për të koordinuar dhe intensifikuar bashkëpunimin për zhvillim; për të mbrojtur sovranitetin dhe integritetin territorial të shteteve anëtare dhe për të promovuar bashkëpunimin ndërkombëtar. </a:t>
            </a:r>
          </a:p>
          <a:p>
            <a:pPr algn="just"/>
            <a:endParaRPr lang="en-GB" dirty="0"/>
          </a:p>
          <a:p>
            <a:pPr algn="just"/>
            <a:r>
              <a:rPr lang="sq-AL" b="0" dirty="0"/>
              <a:t>Një Konventë e Bashkimit Afrikan mbi Sigurinë Kibernetike dhe Mbrojtjen e të Dhënave Personale është hartuar në vitin 2011 për të krijuar një 'kornizë të besueshme për sigurinë kibernetike në Afrikë përmes organizimit të transaksioneve elektronike, mbrojtjes së të dhënave personale, promovimit të sigurisë kibernetike, qeverisjes elektronike dhe luftimit të krimit </a:t>
            </a:r>
            <a:r>
              <a:rPr lang="sq-AL" b="0" dirty="0" err="1"/>
              <a:t>kibernetik</a:t>
            </a:r>
            <a:r>
              <a:rPr lang="sq-AL" b="0" dirty="0"/>
              <a:t>.</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smtClean="0"/>
          </a:p>
        </p:txBody>
      </p:sp>
    </p:spTree>
    <p:extLst>
      <p:ext uri="{BB962C8B-B14F-4D97-AF65-F5344CB8AC3E}">
        <p14:creationId xmlns:p14="http://schemas.microsoft.com/office/powerpoint/2010/main" xmlns="" val="2650169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dirty="0" err="1"/>
              <a:t>Komonuelthi</a:t>
            </a:r>
            <a:r>
              <a:rPr lang="sq-AL" dirty="0"/>
              <a:t> është shoqatë vullnetare e </a:t>
            </a:r>
            <a:r>
              <a:rPr lang="sq-AL" dirty="0">
                <a:hlinkClick r:id="rId3"/>
              </a:rPr>
              <a:t>54 vendeve të pavarura dhe të barabarta</a:t>
            </a:r>
            <a:r>
              <a:rPr lang="sq-AL" dirty="0"/>
              <a:t>. Ajo është shtëpia e 2.4 miliardë njerëzve dhe përfshin si ekonomitë e përparuara ashtu edhe vendet në zhvillim. 32 anëtarë janë shtete të vogla, përfshirë shumë kombe ishuj. Qeveritë anëtare janë pajtuar për qëllime të përbashkëta si zhvillimi, demokracia dhe paqja. Vlerat dhe parimet janë shprehur në </a:t>
            </a:r>
            <a:r>
              <a:rPr lang="sq-AL" dirty="0">
                <a:hlinkClick r:id="rId4"/>
              </a:rPr>
              <a:t>Statusin e </a:t>
            </a:r>
            <a:r>
              <a:rPr lang="sq-AL" dirty="0" err="1">
                <a:hlinkClick r:id="rId4"/>
              </a:rPr>
              <a:t>Komonuelthit</a:t>
            </a:r>
            <a:r>
              <a:rPr lang="sq-AL" dirty="0"/>
              <a:t>. Rrënjët e </a:t>
            </a:r>
            <a:r>
              <a:rPr lang="sq-AL" dirty="0" err="1"/>
              <a:t>Komonuelthit</a:t>
            </a:r>
            <a:r>
              <a:rPr lang="sq-AL" dirty="0"/>
              <a:t> kthehen në Perandorinë Britanike. Por sot çdo vend mund të anëtarësohet në </a:t>
            </a:r>
            <a:r>
              <a:rPr lang="sq-AL" dirty="0" err="1"/>
              <a:t>Komonuelthin</a:t>
            </a:r>
            <a:r>
              <a:rPr lang="sq-AL" dirty="0"/>
              <a:t> modern. Vendi i fundit që është anëtarësuar në </a:t>
            </a:r>
            <a:r>
              <a:rPr lang="sq-AL" dirty="0" err="1"/>
              <a:t>Komonuelth</a:t>
            </a:r>
            <a:r>
              <a:rPr lang="sq-AL" dirty="0"/>
              <a:t> ishte </a:t>
            </a:r>
            <a:r>
              <a:rPr lang="sq-AL" dirty="0" err="1"/>
              <a:t>Ruanda</a:t>
            </a:r>
            <a:r>
              <a:rPr lang="sq-AL" dirty="0"/>
              <a:t> në vitin 2009.</a:t>
            </a:r>
          </a:p>
          <a:p>
            <a:pPr algn="just"/>
            <a:endParaRPr lang="en-GB" dirty="0"/>
          </a:p>
          <a:p>
            <a:pPr algn="just"/>
            <a:r>
              <a:rPr lang="sq-AL" dirty="0"/>
              <a:t>Skemat e </a:t>
            </a:r>
            <a:r>
              <a:rPr lang="sq-AL" dirty="0" err="1"/>
              <a:t>Komonuelthit</a:t>
            </a:r>
            <a:r>
              <a:rPr lang="sq-AL" dirty="0"/>
              <a:t> kanë për qëllim rritjen e bashkëpunimit ndërkombëtar në çështjet penale. Ai përqendrohet veçanërisht në Skemën në lidhje me Ndihmën e Ndërsjellë në Çështjet Penale brenda </a:t>
            </a:r>
            <a:r>
              <a:rPr lang="sq-AL" dirty="0" err="1"/>
              <a:t>Komonuelthit</a:t>
            </a:r>
            <a:r>
              <a:rPr lang="sq-AL" dirty="0"/>
              <a:t>, referuar zakonisht si Skema </a:t>
            </a:r>
            <a:r>
              <a:rPr lang="sq-AL" dirty="0" err="1"/>
              <a:t>Harare</a:t>
            </a:r>
            <a:r>
              <a:rPr lang="sq-AL" dirty="0"/>
              <a:t>. </a:t>
            </a:r>
            <a:r>
              <a:rPr lang="sq-AL" dirty="0">
                <a:latin typeface="Arial" panose="020B0604020202020204" pitchFamily="34" charset="0"/>
              </a:rPr>
              <a:t>Skema në lidhje me Ndihmën Juridike të Ndërsjellë në Çështjet Penale brenda </a:t>
            </a:r>
            <a:r>
              <a:rPr lang="sq-AL" dirty="0" err="1">
                <a:latin typeface="Arial" panose="020B0604020202020204" pitchFamily="34" charset="0"/>
              </a:rPr>
              <a:t>Komonuelthit</a:t>
            </a:r>
            <a:r>
              <a:rPr lang="sq-AL" dirty="0">
                <a:latin typeface="Arial" panose="020B0604020202020204" pitchFamily="34" charset="0"/>
              </a:rPr>
              <a:t> u miratua fillimisht nga Ministrat e Ligjit të </a:t>
            </a:r>
            <a:r>
              <a:rPr lang="sq-AL" dirty="0" err="1">
                <a:latin typeface="Arial" panose="020B0604020202020204" pitchFamily="34" charset="0"/>
              </a:rPr>
              <a:t>Komonuelthit</a:t>
            </a:r>
            <a:r>
              <a:rPr lang="sq-AL" dirty="0">
                <a:latin typeface="Arial" panose="020B0604020202020204" pitchFamily="34" charset="0"/>
              </a:rPr>
              <a:t> në takimin e tyre në vitin 1986, të mbajtur në </a:t>
            </a:r>
            <a:r>
              <a:rPr lang="sq-AL" dirty="0" err="1">
                <a:latin typeface="Arial" panose="020B0604020202020204" pitchFamily="34" charset="0"/>
              </a:rPr>
              <a:t>Harare</a:t>
            </a:r>
            <a:r>
              <a:rPr lang="sq-AL" dirty="0">
                <a:latin typeface="Arial" panose="020B0604020202020204" pitchFamily="34" charset="0"/>
              </a:rPr>
              <a:t>, Zimbabve. Skema më pas u rishikua nga Ministrat e Ligjit në prill 1990, nëntor 2002 dhe tetor 2005.</a:t>
            </a:r>
          </a:p>
          <a:p>
            <a:pPr algn="just"/>
            <a:endParaRPr lang="en-GB" dirty="0"/>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smtClean="0"/>
          </a:p>
        </p:txBody>
      </p:sp>
    </p:spTree>
    <p:extLst>
      <p:ext uri="{BB962C8B-B14F-4D97-AF65-F5344CB8AC3E}">
        <p14:creationId xmlns:p14="http://schemas.microsoft.com/office/powerpoint/2010/main" xmlns="" val="3243245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c.)</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smtClean="0"/>
          </a:p>
        </p:txBody>
      </p:sp>
    </p:spTree>
    <p:extLst>
      <p:ext uri="{BB962C8B-B14F-4D97-AF65-F5344CB8AC3E}">
        <p14:creationId xmlns:p14="http://schemas.microsoft.com/office/powerpoint/2010/main" xmlns="" val="30159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Koha e caktuar për pyetjet e pjesëmarrësve.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smtClean="0"/>
          </a:p>
        </p:txBody>
      </p:sp>
    </p:spTree>
    <p:extLst>
      <p:ext uri="{BB962C8B-B14F-4D97-AF65-F5344CB8AC3E}">
        <p14:creationId xmlns:p14="http://schemas.microsoft.com/office/powerpoint/2010/main" xmlns="" val="37229469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R="0" algn="just" rtl="0"/>
            <a:r>
              <a:rPr lang="sq-AL" sz="1800" b="0" i="0" u="none" strike="noStrike" baseline="0">
                <a:latin typeface="Times New Roman" panose="02020603050405020304" pitchFamily="18" charset="0"/>
              </a:rPr>
              <a:t>Duke pasur parasysh mundësinë e kufizuar të hetuesve dhe prokurorëve për të ushtruar juridiksionin e përmbarimit përtej territorit të tyre të kompetencës, ata duhet të drejtohen në bashkëpunim me homologët e tyre në territore të tjera duke përdorur mekanizmat e udhëhequr nga shteti. </a:t>
            </a:r>
            <a:r>
              <a:rPr lang="sq-AL" sz="1800" b="0" u="none" strike="noStrike" baseline="0">
                <a:latin typeface="Times New Roman" panose="02020603050405020304" pitchFamily="18" charset="0"/>
              </a:rPr>
              <a:t>Mekanizmi, me të cilin një shtet mund të kërkojë zyrtarisht dhe të marrë prova, ose formë tjetër të ndihmës nga një shtet tjetër, varet nga parimi i </a:t>
            </a:r>
            <a:r>
              <a:rPr lang="sq-AL" sz="1800" b="0" i="1" u="none" strike="noStrike" baseline="0">
                <a:latin typeface="Times New Roman" panose="02020603050405020304" pitchFamily="18" charset="0"/>
              </a:rPr>
              <a:t>mirësisë së kombeve. </a:t>
            </a:r>
            <a:r>
              <a:rPr lang="sq-AL" sz="1800" b="0" i="0" u="none" strike="noStrike" baseline="0">
                <a:latin typeface="Times New Roman" panose="02020603050405020304" pitchFamily="18" charset="0"/>
              </a:rPr>
              <a:t>Ky është parim i së drejtës ndërkombëtare që i mundëson një shteti në masën më të madhe të mundshme të njohë aktet legjislative, ekzekutive dhe gjyqësore të një shteti tjetër;              </a:t>
            </a:r>
          </a:p>
          <a:p>
            <a:pPr marR="0" algn="just" rtl="0"/>
            <a:r>
              <a:rPr lang="sq-AL" sz="1800" b="0" i="0" u="none" strike="noStrike" baseline="0">
                <a:latin typeface="Times New Roman" panose="02020603050405020304" pitchFamily="18" charset="0"/>
              </a:rPr>
              <a:t>                                                                                                                  </a:t>
            </a:r>
          </a:p>
          <a:p>
            <a:pPr marR="0" algn="just" rtl="0"/>
            <a:r>
              <a:rPr lang="sq-AL" sz="1800" b="0" u="none" strike="noStrike" baseline="0">
                <a:latin typeface="Times New Roman" panose="02020603050405020304" pitchFamily="18" charset="0"/>
              </a:rPr>
              <a:t>Parimi i </a:t>
            </a:r>
            <a:r>
              <a:rPr lang="sq-AL" sz="1800" b="1" u="none" strike="noStrike" baseline="0">
                <a:latin typeface="Times New Roman" panose="02020603050405020304" pitchFamily="18" charset="0"/>
              </a:rPr>
              <a:t>reciprocitetit</a:t>
            </a:r>
            <a:r>
              <a:rPr lang="sq-AL" sz="1800" b="0" u="none" strike="noStrike" baseline="0">
                <a:latin typeface="Times New Roman" panose="02020603050405020304" pitchFamily="18" charset="0"/>
              </a:rPr>
              <a:t> i lidhur ngushtë është kuptuar fillimisht si shkëmbim i ndërsjellë i privilegjeve ose mirësjelljeve ndërmjet shteteve</a:t>
            </a:r>
            <a:r>
              <a:rPr lang="sq-AL" sz="1800" b="0" i="0" u="none" strike="noStrike" baseline="0">
                <a:latin typeface="Times New Roman" panose="02020603050405020304" pitchFamily="18" charset="0"/>
              </a:rPr>
              <a:t>. Në aspektin e marrjes së provave, parimi i reciprocitetit do të thotë që shteti që kërkon prova do të jetë në pajtueshmëri (ose premton ta bëjë këtë në të ardhmen) me një kërkesë të ngjashme nga shteti që kërkon ta ndihmojë atë.</a:t>
            </a:r>
          </a:p>
          <a:p>
            <a:pPr marR="0" algn="just" rtl="0"/>
            <a:endParaRPr lang="en-US" sz="1800" b="0" i="0" u="none" strike="noStrike" baseline="0" dirty="0">
              <a:latin typeface="Times New Roman" panose="02020603050405020304" pitchFamily="18" charset="0"/>
            </a:endParaRPr>
          </a:p>
          <a:p>
            <a:pPr marR="0" algn="just" rtl="0"/>
            <a:r>
              <a:rPr lang="sq-AL" sz="1800" b="0" u="none" strike="noStrike" baseline="0">
                <a:latin typeface="Times New Roman" panose="02020603050405020304" pitchFamily="18" charset="0"/>
              </a:rPr>
              <a:t>Praktika e referuar sot si ndihmë e ndërsjellë në çështje penale ose ndihmë </a:t>
            </a:r>
            <a:r>
              <a:rPr lang="sq-AL" sz="1800" b="0" i="1" u="none" strike="noStrike" baseline="0">
                <a:latin typeface="Times New Roman" panose="02020603050405020304" pitchFamily="18" charset="0"/>
              </a:rPr>
              <a:t>juridike </a:t>
            </a:r>
            <a:r>
              <a:rPr lang="sq-AL" sz="1800" b="0" u="none" strike="noStrike" baseline="0">
                <a:latin typeface="Times New Roman" panose="02020603050405020304" pitchFamily="18" charset="0"/>
              </a:rPr>
              <a:t>e ndërsjellë rrjedh nga këto parime</a:t>
            </a:r>
            <a:r>
              <a:rPr lang="sq-AL" sz="1800" b="0" i="0" u="none" strike="noStrike" baseline="0">
                <a:latin typeface="Times New Roman" panose="02020603050405020304" pitchFamily="18" charset="0"/>
              </a:rPr>
              <a:t>. </a:t>
            </a:r>
            <a:r>
              <a:rPr lang="sq-AL" sz="1800" b="0" i="1" u="none" strike="noStrike" baseline="0">
                <a:latin typeface="Times New Roman" panose="02020603050405020304" pitchFamily="18" charset="0"/>
              </a:rPr>
              <a:t>Procesi</a:t>
            </a:r>
            <a:r>
              <a:rPr lang="sq-AL" sz="1800" b="0" u="none" strike="noStrike" baseline="0">
                <a:latin typeface="Times New Roman" panose="02020603050405020304" pitchFamily="18" charset="0"/>
              </a:rPr>
              <a:t> origjinal me anë të të cilit janë marrë prova të tilla përdorte një sistem reciprok të bazuar në mirësi, të </a:t>
            </a:r>
            <a:r>
              <a:rPr lang="sq-AL" sz="1800" b="0" i="1" u="none" strike="noStrike" baseline="0">
                <a:latin typeface="Times New Roman" panose="02020603050405020304" pitchFamily="18" charset="0"/>
              </a:rPr>
              <a:t>letër porosive</a:t>
            </a:r>
            <a:r>
              <a:rPr lang="sq-AL" sz="1800" b="0" i="0" u="none" strike="noStrike" baseline="0">
                <a:latin typeface="Times New Roman" panose="02020603050405020304" pitchFamily="18" charset="0"/>
              </a:rPr>
              <a:t>.</a:t>
            </a:r>
          </a:p>
          <a:p>
            <a:pPr marR="0" algn="just" rtl="0"/>
            <a:endParaRPr lang="en-US" sz="1800" b="0" i="0" u="none" strike="noStrike" baseline="0" dirty="0">
              <a:latin typeface="Times New Roman" panose="02020603050405020304" pitchFamily="18" charset="0"/>
            </a:endParaRPr>
          </a:p>
          <a:p>
            <a:pPr marR="0" algn="just" rtl="0"/>
            <a:r>
              <a:rPr lang="sq-AL" sz="1800" b="0" u="none" strike="noStrike" baseline="0">
                <a:latin typeface="Times New Roman" panose="02020603050405020304" pitchFamily="18" charset="0"/>
              </a:rPr>
              <a:t>Procesi i ndihmës së ndërsjellë mbështetet në zbatimin e </a:t>
            </a:r>
            <a:r>
              <a:rPr lang="sq-AL" sz="1800" b="0" i="1" u="none" strike="noStrike" baseline="0">
                <a:latin typeface="Times New Roman" panose="02020603050405020304" pitchFamily="18" charset="0"/>
              </a:rPr>
              <a:t>kriminalitetit të dyfishtë</a:t>
            </a:r>
            <a:r>
              <a:rPr lang="sq-AL" sz="1800" b="0" u="none" strike="noStrike" baseline="0">
                <a:latin typeface="Times New Roman" panose="02020603050405020304" pitchFamily="18" charset="0"/>
              </a:rPr>
              <a:t> domethënë se vepra kryesore në lidhje me të cilën kërkohet ndihmë nga një shtet gjithashtu përbën vepër penale në shtetin ku ndodhen provat</a:t>
            </a:r>
            <a:r>
              <a:rPr lang="sq-AL" sz="1800" b="0" i="0" u="none" strike="noStrike" baseline="0">
                <a:latin typeface="Times New Roman" panose="02020603050405020304" pitchFamily="18" charset="0"/>
              </a:rPr>
              <a:t>. Kriminaliteti i dyfishtë mund të vlerësohet në mënyrë rigoroze, në drejtim të përputhjes së veprave penale në fjalë me emër dhe elemente, ose në mënyrë më fleksibile duke parë kriminalitetin e sjelljes në fjalë. </a:t>
            </a:r>
            <a:r>
              <a:rPr lang="sq-AL" sz="1800" b="0" u="none" strike="noStrike" baseline="0">
                <a:latin typeface="Times New Roman" panose="02020603050405020304" pitchFamily="18" charset="0"/>
              </a:rPr>
              <a:t>Interpretimi fleksibil i kriminalitetit të dyfishtë referohet si interpretimi ose baza e </a:t>
            </a:r>
            <a:r>
              <a:rPr lang="sq-AL" sz="1800" b="0" i="1" u="none" strike="noStrike" baseline="0">
                <a:latin typeface="Times New Roman" panose="02020603050405020304" pitchFamily="18" charset="0"/>
              </a:rPr>
              <a:t>sjelljes</a:t>
            </a:r>
            <a:r>
              <a:rPr lang="sq-AL" sz="1800" b="0" i="0" u="none" strike="noStrike" baseline="0">
                <a:latin typeface="Times New Roman" panose="02020603050405020304" pitchFamily="18" charset="0"/>
              </a:rPr>
              <a: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smtClean="0"/>
          </a:p>
        </p:txBody>
      </p:sp>
    </p:spTree>
    <p:extLst>
      <p:ext uri="{BB962C8B-B14F-4D97-AF65-F5344CB8AC3E}">
        <p14:creationId xmlns:p14="http://schemas.microsoft.com/office/powerpoint/2010/main" xmlns="" val="2169749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Eksperti duhet t'u paraqesë pjesëmarrësve objektivat e seancës p.sh. fushëveprimi. Pjesëmarrësit duhet të kuptojnë se cili është qëllimi i seancës dhe çfarë pritet prej tyre në fund të kësaj seance.</a:t>
            </a:r>
          </a:p>
          <a:p>
            <a:endParaRPr lang="en-US" dirty="0"/>
          </a:p>
          <a:p>
            <a:r>
              <a:rPr lang="sq-AL"/>
              <a:t>Eksperti duhet të kontrollojë se sa prej pjesëmarrësve kanë marrë pjesë në Trajnimin Hyrës të Krimit Kibernetik për Prokurorët dhe Gjyqtarët organizuar nga Këshilli i Evropës.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smtClean="0"/>
          </a:p>
        </p:txBody>
      </p:sp>
    </p:spTree>
    <p:extLst>
      <p:ext uri="{BB962C8B-B14F-4D97-AF65-F5344CB8AC3E}">
        <p14:creationId xmlns:p14="http://schemas.microsoft.com/office/powerpoint/2010/main" xmlns="" val="3981703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just"/>
            <a:r>
              <a:rPr lang="sq-AL"/>
              <a:t>Globalizimi dhe lëvizja në rritje e njerëzve në të gjithë botën krijojnë mundësi të reja për krimin ndërkufitar. Kjo është arsyeja pse ndihma juridike e ndërsjellë dhe marrëveshjet për ekstradimin janë thelbësore për të ndaluar krimin ndërkufitar.</a:t>
            </a:r>
          </a:p>
          <a:p>
            <a:pPr algn="just"/>
            <a:endParaRPr lang="en-GB" dirty="0"/>
          </a:p>
          <a:p>
            <a:pPr algn="just"/>
            <a:r>
              <a:rPr lang="sq-AL"/>
              <a:t>Ndihma juridike e ndërsjellë është një formë e bashkëpunimit ndërmjet vendeve të ndryshme me qëllim të mbledhjes dhe shkëmbimit të informacionit. Autoritetet nga një vend mund të kërkojnë dhe sigurojnë prova të vendosura në një vend për të ndihmuar në hetimet penale ose procedimet në një tjetër.</a:t>
            </a:r>
          </a:p>
          <a:p>
            <a:pPr algn="just"/>
            <a:endParaRPr lang="en-GB" dirty="0"/>
          </a:p>
          <a:p>
            <a:pPr algn="just"/>
            <a:r>
              <a:rPr lang="sq-AL"/>
              <a:t>Mjeti tradicional i ndihmës juridike të ndërsjellë ka qenë </a:t>
            </a:r>
            <a:r>
              <a:rPr lang="sq-AL" i="1"/>
              <a:t>letërporosia</a:t>
            </a:r>
            <a:r>
              <a:rPr lang="sq-AL"/>
              <a:t> - një kërkesë zyrtare nga autoriteti gjyqësor i një shteti drejtuar një autoriteti gjyqësor të një shteti tjetër, në të cilën autoritetit gjyqësor të kërkuar i kërkohet të kryejë një ose më shumë veprime të specifikuara, zakonisht mbledhje provash dhe intervistim të dëshmitarëve, në emër të autoritetit gjyqësor kërkues. Këto kërkesa transmetohen në mënyrë konvencionale përmes kanaleve diplomatike. Pasi prokurori përgatit një kërkesë, ajo autentikohet nga gjykata kompetente kombëtare në shtetin kërkues dhe më pas dorëzohet nga ministria e jashtme e atij shteti në ambasadën e shtetit të kërkuar (Funk, 2014; Efrat dhe Newman, 2017). Ambasada dërgon kërkesën tek autoritetet gjyqësore kompetente të shtetit të kërkuar. Sapo të përfundojë kërkesa, renditja e veprimeve përmbyset.</a:t>
            </a:r>
          </a:p>
          <a:p>
            <a:pPr algn="just"/>
            <a:endParaRPr lang="en-GB" dirty="0">
              <a:effectLst/>
            </a:endParaRPr>
          </a:p>
          <a:p>
            <a:pPr algn="just"/>
            <a:r>
              <a:rPr lang="sq-AL"/>
              <a:t>Traktatet zyrtare kanë krijuar një bazë më solide për bashkëpunimin ndërkombëtar. Procesi për letër porositë kërkon më shumë kohë dhe më i paparashikueshëm sesa ai për Traktatet e Ndihmës Juridike të Ndërsjellë. Kjo është në një pjesë e madhe për shkak se zbatimi i letër porosive është një çështje mirësie ndërmjet gjykatave e jo bazuar në traktate. Për këto arsye, prokurorët zakonisht i konsiderojnë letrat e porosive si një mundësi të fundit për qasje në prova jashtë vendit, për t'u ushtruar vetëm kur Traktatet e Ndihmës Juridike të Ndërsjellë nuk janë të disponueshme.</a:t>
            </a:r>
          </a:p>
          <a:p>
            <a:pPr algn="just"/>
            <a:endParaRPr lang="en-GB" dirty="0">
              <a:effectLst/>
            </a:endParaRPr>
          </a:p>
          <a:p>
            <a:pPr algn="just"/>
            <a:r>
              <a:rPr lang="sq-AL"/>
              <a:t>Traktatet dypalëshe (ndërmjet dy vendeve) mund të negociohen ndërmjet shteteve me një shkallë më të lartë vërtetësie në lidhje me detyrimet dhe pritjet e të dy palëve. Por negocimi, hartimi dhe dakordimi i traktateve dypalëshe mund të jetë i kushtueshëm, si dhe harxhon kohë dhe burime, dhe nuk është e mundur të kesh një traktat dypalësh me çdo vend në botë. </a:t>
            </a:r>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smtClean="0"/>
          </a:p>
        </p:txBody>
      </p:sp>
    </p:spTree>
    <p:extLst>
      <p:ext uri="{BB962C8B-B14F-4D97-AF65-F5344CB8AC3E}">
        <p14:creationId xmlns:p14="http://schemas.microsoft.com/office/powerpoint/2010/main" xmlns="" val="37488899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q-AL"/>
              <a:t>Harmonizimi i kornizave ligjore në nivelin kombëtar dhe ndërkombëtar është thelbësor. Të pasurit e procedurave dhe legjislacionit të ngjashëm e bën bashkëpunimin më të lehtë dhe më të shpejtë. Traktatet multilaterale dhe rajonale i shërbejnë këtij qëllimi.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effectLst/>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q-AL"/>
              <a:t>Gjithnjë e më shumë, traktatet e ndihmës juridike të ndërsjellë kërkojnë që shtetet të caktojnë një autoritet qendror (zakonisht ministrinë e drejtësisë) të cilit mund t'i dërgohen kërkesat, duke siguruar kështu një alternativë ndaj kanaleve diplomatike. Autoritetet gjyqësore të shtetit kërkues mund të komunikojnë drejtpërdrejt me autoritetin qendror.</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sq-AL"/>
              <a:t>Sot, në një shkallë në rritje, po përdoren edhe kanale më të drejtpërdrejta, në atë që një zyrtar në shtetin kërkues mund të dërgojë kërkesën drejtpërdrejt te zyrtari përkatës i shtetit tjetër. Kjo tendencë demonstron rëndësinë e një autoriteti qendror kombëtar si parakusht për dhënien e ndihmës juridike të ndërsjellë më efektive.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smtClean="0"/>
          </a:p>
        </p:txBody>
      </p:sp>
    </p:spTree>
    <p:extLst>
      <p:ext uri="{BB962C8B-B14F-4D97-AF65-F5344CB8AC3E}">
        <p14:creationId xmlns:p14="http://schemas.microsoft.com/office/powerpoint/2010/main" xmlns="" val="25581123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a.)</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smtClean="0"/>
          </a:p>
        </p:txBody>
      </p:sp>
    </p:spTree>
    <p:extLst>
      <p:ext uri="{BB962C8B-B14F-4D97-AF65-F5344CB8AC3E}">
        <p14:creationId xmlns:p14="http://schemas.microsoft.com/office/powerpoint/2010/main" xmlns="" val="15229091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sq-AL" b="1" dirty="0">
                <a:solidFill>
                  <a:srgbClr val="696969"/>
                </a:solidFill>
              </a:rPr>
              <a:t>Konventa për Krimet Kibernetike</a:t>
            </a:r>
            <a:r>
              <a:rPr lang="sq-AL" dirty="0"/>
              <a:t> e Këshillit të Evropës (CETS Nr. 185), e njohur si Konventa e Budapestit, është i vetmi instrument ndërkombëtar detyrues për këtë çështje. Ajo shërben si udhëzues për çdo vend që zhvillon legjislacionin kombëtar gjithëpërfshirës kundër krimit </a:t>
            </a:r>
            <a:r>
              <a:rPr lang="sq-AL" dirty="0" err="1"/>
              <a:t>kibernetik</a:t>
            </a:r>
            <a:r>
              <a:rPr lang="sq-AL" dirty="0"/>
              <a:t> dhe si kornizë për bashkëpunimin ndërkombëtar ndërmjet shteteve palë të këtij traktati.</a:t>
            </a:r>
          </a:p>
          <a:p>
            <a:pPr algn="just"/>
            <a:endParaRPr lang="en-GB" dirty="0"/>
          </a:p>
          <a:p>
            <a:pPr algn="just"/>
            <a:r>
              <a:rPr lang="sq-AL" dirty="0"/>
              <a:t>Konventa është traktati i parë ndërkombëtar mbi krimet e kryera përmes internetit dhe rrjeteve tjera kompjuterike, që kanë të bëjnë veçanërisht me shkeljet e të drejtës së autorit, mashtrime në lidhje me kompjuterë, pornografinë me fëmijë dhe shkeljet e sigurisë së rrjetit. Ajo gjithashtu përmban një sërë kompetencash dhe procedurash siç janë kontrolli i rrjeteve kompjuterike dhe përgjimi.</a:t>
            </a:r>
          </a:p>
          <a:p>
            <a:pPr algn="just"/>
            <a:endParaRPr lang="en-GB" dirty="0"/>
          </a:p>
          <a:p>
            <a:pPr algn="just"/>
            <a:r>
              <a:rPr lang="sq-AL" dirty="0"/>
              <a:t>Objektivi i tij kryesor, i përcaktuar në preambulë, është të ndjekë një politikë të përbashkët kriminale që synon mbrojtjen e shoqërisë kundër krimit </a:t>
            </a:r>
            <a:r>
              <a:rPr lang="sq-AL" dirty="0" err="1"/>
              <a:t>kibernetik</a:t>
            </a:r>
            <a:r>
              <a:rPr lang="sq-AL" dirty="0"/>
              <a:t>, veçanërisht duke miratuar legjislacionin e duhur dhe duke nxitur bashkëpunimin ndërkombëtar.</a:t>
            </a:r>
          </a:p>
          <a:p>
            <a:pPr algn="just"/>
            <a:endParaRPr lang="en-GB" dirty="0"/>
          </a:p>
          <a:p>
            <a:pPr algn="just"/>
            <a:r>
              <a:rPr lang="sq-AL" dirty="0"/>
              <a:t>Konventa e Budapestit plotësohet nga një </a:t>
            </a:r>
            <a:r>
              <a:rPr lang="sq-AL" b="1" dirty="0">
                <a:solidFill>
                  <a:srgbClr val="696969"/>
                </a:solidFill>
              </a:rPr>
              <a:t>Protokoll për Ksenofobi dhe Racizëm</a:t>
            </a:r>
            <a:r>
              <a:rPr lang="sq-AL" dirty="0"/>
              <a:t> që kryhen përmes sistemeve kompjuterike.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smtClean="0"/>
          </a:p>
        </p:txBody>
      </p:sp>
    </p:spTree>
    <p:extLst>
      <p:ext uri="{BB962C8B-B14F-4D97-AF65-F5344CB8AC3E}">
        <p14:creationId xmlns:p14="http://schemas.microsoft.com/office/powerpoint/2010/main" xmlns="" val="19090591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sq-AL">
                <a:latin typeface="Arial" panose="020B0604020202020204" pitchFamily="34" charset="0"/>
              </a:rPr>
              <a:t>Kapitulli III i Konventës përmban dispozitat në lidhje me ndihmën e ndërsjellë të lidhur me krimin tradicional dhe kompjuterik si dhe rregullat e ekstradimit. Ai mbulon ndihmën e ndërsjellë tradicionale në dy situata: kur nuk ekziston asnjë bazë ligjore (traktati, legjislacioni reciprok, etj.) Ndërmjet palëve - në këtë rast zbatohen dispozitat e tij - dhe kur ekziston një bazë e tillë - në këtë rast rregullimet ekzistuese zbatohen gjithashtu për ndihmën sipas kësaj Konvente. Ndihma specifike e krimit kompjuterik dhe në lidhje me kompjuterët zbatohet për të dy situatat dhe mbulon, varësisht nga kushtet shtesë, të njëjtën gamë të kompetencave procedurale siç përcaktohet në Kapitullin II.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effectLst/>
              <a:latin typeface="Arial" panose="020B0604020202020204" pitchFamily="34" charset="0"/>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sq-AL">
                <a:latin typeface="Arial" panose="020B0604020202020204" pitchFamily="34" charset="0"/>
              </a:rPr>
              <a:t>Për më tepër, Kapitulli III përmban një dispozitë për një lloj specifik të qasjes ndërkufitare në të dhënat e ruajtura të kompjuterit i cili nuk kërkon ndihmë të ndërsjellë (me pëlqim ose kur është në dispozicion publikisht) dhe parashikon ngritjen e një rrjeti 24/7 për të siguruar ndihmë të shpejtë ndërmjet palëve.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smtClean="0"/>
          </a:p>
        </p:txBody>
      </p:sp>
    </p:spTree>
    <p:extLst>
      <p:ext uri="{BB962C8B-B14F-4D97-AF65-F5344CB8AC3E}">
        <p14:creationId xmlns:p14="http://schemas.microsoft.com/office/powerpoint/2010/main" xmlns="" val="28067078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latin typeface="Arial" panose="020B0604020202020204" pitchFamily="34" charset="0"/>
              </a:rPr>
              <a:t>Qëllimi i kompetencave të veçanta procedurale është të sigurojnë mekanizma specifik në mënyrë që të ndërmarrin veprime efektive dhe të bashkërenduara ndërkombëtare në rastet që përfshijnë vepra penale të lidhura me kompjuterë dhe prova në formë elektronike.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n-US" smtClean="0"/>
          </a:p>
        </p:txBody>
      </p:sp>
    </p:spTree>
    <p:extLst>
      <p:ext uri="{BB962C8B-B14F-4D97-AF65-F5344CB8AC3E}">
        <p14:creationId xmlns:p14="http://schemas.microsoft.com/office/powerpoint/2010/main" xmlns="" val="36549860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Koha e caktuar për pyetjet e pjesëmarrësve.</a:t>
            </a:r>
          </a:p>
          <a:p>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smtClean="0"/>
          </a:p>
        </p:txBody>
      </p:sp>
    </p:spTree>
    <p:extLst>
      <p:ext uri="{BB962C8B-B14F-4D97-AF65-F5344CB8AC3E}">
        <p14:creationId xmlns:p14="http://schemas.microsoft.com/office/powerpoint/2010/main" xmlns="" val="3834977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Disa përkufizime të përgjithshme të disponueshme të krimit kibernetik.</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smtClean="0"/>
          </a:p>
        </p:txBody>
      </p:sp>
    </p:spTree>
    <p:extLst>
      <p:ext uri="{BB962C8B-B14F-4D97-AF65-F5344CB8AC3E}">
        <p14:creationId xmlns:p14="http://schemas.microsoft.com/office/powerpoint/2010/main" xmlns="" val="16711326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Projekti i Këshillit të Evropës GLACY ka publikuar Manualin për bashkëpunimin ndërkombëtar lidhur me krimin kibernetik dhe provat elektronike.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smtClean="0"/>
          </a:p>
        </p:txBody>
      </p:sp>
    </p:spTree>
    <p:extLst>
      <p:ext uri="{BB962C8B-B14F-4D97-AF65-F5344CB8AC3E}">
        <p14:creationId xmlns:p14="http://schemas.microsoft.com/office/powerpoint/2010/main" xmlns="" val="2761763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gn="just"/>
            <a:r>
              <a:rPr lang="sq-AL" sz="1800" b="0" i="0" u="none" strike="noStrike" baseline="0" dirty="0">
                <a:latin typeface="Arial" panose="020B0604020202020204" pitchFamily="34" charset="0"/>
              </a:rPr>
              <a:t>Kapitulli II i Konventës, Seksioni 1 (çështjet e së drejtës materiale), përfshin dispozitat e </a:t>
            </a:r>
            <a:r>
              <a:rPr lang="sq-AL" sz="1800" b="0" i="0" u="none" strike="noStrike" baseline="0" dirty="0" err="1">
                <a:latin typeface="Arial" panose="020B0604020202020204" pitchFamily="34" charset="0"/>
              </a:rPr>
              <a:t>kriminalizimit</a:t>
            </a:r>
            <a:r>
              <a:rPr lang="sq-AL" sz="1800" b="0" i="0" u="none" strike="noStrike" baseline="0" dirty="0">
                <a:latin typeface="Arial" panose="020B0604020202020204" pitchFamily="34" charset="0"/>
              </a:rPr>
              <a:t> dhe dispozitat e tjera në fushën e krimit kompjuterik ose  të lidhura me kompjuterë: së pari përcakton 9 vepra penale të grupuara në 4 kategori të ndryshme, pastaj merret me përgjegjësi ndihmëse dhe sanksione.</a:t>
            </a:r>
          </a:p>
          <a:p>
            <a:pPr algn="just"/>
            <a:endParaRPr lang="en-GB" sz="1800" b="0" i="0" u="none" strike="noStrike" baseline="0" dirty="0">
              <a:latin typeface="Arial" panose="020B0604020202020204" pitchFamily="34" charset="0"/>
            </a:endParaRPr>
          </a:p>
          <a:p>
            <a:pPr algn="just"/>
            <a:r>
              <a:rPr lang="sq-AL" sz="1800" b="0" i="0" u="none" strike="noStrike" baseline="0" dirty="0">
                <a:latin typeface="Arial,Bold"/>
              </a:rPr>
              <a:t>Veprat kundër </a:t>
            </a:r>
            <a:r>
              <a:rPr lang="sq-AL" sz="1800" b="0" i="0" u="none" strike="noStrike" baseline="0" dirty="0" err="1">
                <a:latin typeface="Arial,Bold"/>
              </a:rPr>
              <a:t>konfidencialitetit</a:t>
            </a:r>
            <a:r>
              <a:rPr lang="sq-AL" sz="1800" b="0" i="0" u="none" strike="noStrike" baseline="0" dirty="0">
                <a:latin typeface="Arial,Bold"/>
              </a:rPr>
              <a:t>, integritetit dhe </a:t>
            </a:r>
            <a:r>
              <a:rPr lang="sq-AL" sz="1800" b="0" i="0" u="none" strike="noStrike" baseline="0" dirty="0" err="1">
                <a:latin typeface="Arial,Bold"/>
              </a:rPr>
              <a:t>disponueshmërisë</a:t>
            </a:r>
            <a:r>
              <a:rPr lang="sq-AL" sz="1800" b="0" i="0" u="none" strike="noStrike" baseline="0" dirty="0">
                <a:latin typeface="Arial,Bold"/>
              </a:rPr>
              <a:t> së të dhënave dhe sistemeve kompjuterike synojnë të mbrojnë </a:t>
            </a:r>
            <a:r>
              <a:rPr lang="sq-AL" sz="1800" b="0" i="0" u="none" strike="noStrike" baseline="0" dirty="0" err="1">
                <a:latin typeface="Arial,Bold"/>
              </a:rPr>
              <a:t>konfidencialitetin</a:t>
            </a:r>
            <a:r>
              <a:rPr lang="sq-AL" sz="1800" b="0" i="0" u="none" strike="noStrike" baseline="0" dirty="0">
                <a:latin typeface="Arial,Bold"/>
              </a:rPr>
              <a:t>, integritetin dhe </a:t>
            </a:r>
            <a:r>
              <a:rPr lang="sq-AL" sz="1800" b="0" i="0" u="none" strike="noStrike" baseline="0" dirty="0" err="1">
                <a:latin typeface="Arial,Bold"/>
              </a:rPr>
              <a:t>disponueshmërinë</a:t>
            </a:r>
            <a:r>
              <a:rPr lang="sq-AL" sz="1800" b="0" i="0" u="none" strike="noStrike" baseline="0" dirty="0">
                <a:latin typeface="Arial,Bold"/>
              </a:rPr>
              <a:t> e sistemeve kompjuterike ose të të dhënave dhe jo të kriminalizojnë aktivitetet legjitime dhe të zakonshme të natyrshme në dizajnin e rrjeteve, ose praktikave operative ose komerciale legjitime dhe të </a:t>
            </a:r>
            <a:r>
              <a:rPr lang="sq-AL" sz="1800" b="0" i="0" u="none" strike="noStrike" baseline="0" dirty="0">
                <a:latin typeface="Arial" panose="020B0604020202020204" pitchFamily="34" charset="0"/>
              </a:rPr>
              <a:t>zakonshme.</a:t>
            </a:r>
          </a:p>
          <a:p>
            <a:pPr algn="just"/>
            <a:endParaRPr lang="en-GB" sz="1800" b="0" i="0" u="none" strike="noStrike" baseline="0" dirty="0">
              <a:latin typeface="Arial" panose="020B0604020202020204" pitchFamily="34" charset="0"/>
            </a:endParaRPr>
          </a:p>
          <a:p>
            <a:pPr algn="just"/>
            <a:r>
              <a:rPr lang="sq-AL" sz="1800" b="0" i="0" u="none" strike="noStrike" baseline="0" dirty="0">
                <a:latin typeface="Arial,Bold"/>
              </a:rPr>
              <a:t>Veprat e lidhura me kompjuterë kanë të bëjnë me krime të zakonshme që kryhen shpesh përmes përdorimit të një sistemi kompjuterik</a:t>
            </a:r>
            <a:r>
              <a:rPr lang="sq-AL" sz="1800" b="0" i="0" u="none" strike="noStrike" baseline="0" dirty="0">
                <a:latin typeface="Arial" panose="020B0604020202020204" pitchFamily="34" charset="0"/>
              </a:rPr>
              <a:t>. Shumica e shteteve tashmë i kanë kriminalizuar këto krime të zakonshme dhe ligjet e tyre ekzistuese mund ose nuk mund të jenë mjaft të gjera për t'u shtrirë në situata që përfshijnë rrjete kompjuterike (për shembull, ligjet ekzistuese të pornografisë me fëmijë të disa shteteve mund të mos shtrihen në imazhe elektronike). Prandaj, gjatë zbatimit të këtyre neneve, shtetet duhet të shqyrtojnë ligjet e tyre ekzistuese për të përcaktuar nëse ato zbatohen në situata në të cilat përfshihen sistemet kompjuterike ose rrjetet. Nëse shkeljet ekzistuese tashmë mbulojnë një sjellje të tillë, nuk ka ndonjë kërkesë për të ndryshuar shkeljet ekzistuese ose për të miratuar të reja.</a:t>
            </a:r>
          </a:p>
          <a:p>
            <a:pPr algn="just"/>
            <a:endParaRPr lang="en-GB" sz="1800" b="0" i="0" u="none" strike="noStrike" baseline="0" dirty="0">
              <a:latin typeface="Arial" panose="020B0604020202020204" pitchFamily="34" charset="0"/>
            </a:endParaRPr>
          </a:p>
          <a:p>
            <a:pPr algn="just"/>
            <a:r>
              <a:rPr lang="sq-AL" sz="1800" b="0" i="0" u="none" strike="noStrike" baseline="0" dirty="0">
                <a:latin typeface="Arial" panose="020B0604020202020204" pitchFamily="34" charset="0"/>
              </a:rPr>
              <a:t>Sidoqoftë, zhvillimi i natyrës së teknologjisë kompjuterike dhe të informacionit dhe përdorimi në rritje i saj në jetën e përditshme ka ndikim në procedurat penale në kuptimin që gjithnjë e më shumë raste kanë përbërësin e përdorimit ose abuzimit të TIK-ut në kryerjen e tyre. Akoma, kjo nuk do të thotë që i gjithë krimi tani është krim </a:t>
            </a:r>
            <a:r>
              <a:rPr lang="sq-AL" sz="1800" b="0" i="0" u="none" strike="noStrike" baseline="0" dirty="0" err="1">
                <a:latin typeface="Arial" panose="020B0604020202020204" pitchFamily="34" charset="0"/>
              </a:rPr>
              <a:t>kibernetik</a:t>
            </a:r>
            <a:r>
              <a:rPr lang="sq-AL" sz="1800" b="0" i="0" u="none" strike="noStrike" baseline="0" dirty="0">
                <a:latin typeface="Arial" panose="020B0604020202020204" pitchFamily="34" charset="0"/>
              </a:rPr>
              <a:t>.</a:t>
            </a:r>
          </a:p>
          <a:p>
            <a:pPr algn="just"/>
            <a:endParaRPr lang="en-GB" sz="1800" b="0" i="0" u="none" strike="noStrike" baseline="0" dirty="0">
              <a:latin typeface="Arial" panose="020B0604020202020204" pitchFamily="34" charset="0"/>
            </a:endParaRPr>
          </a:p>
          <a:p>
            <a:pPr algn="just"/>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smtClean="0"/>
          </a:p>
        </p:txBody>
      </p:sp>
    </p:spTree>
    <p:extLst>
      <p:ext uri="{BB962C8B-B14F-4D97-AF65-F5344CB8AC3E}">
        <p14:creationId xmlns:p14="http://schemas.microsoft.com/office/powerpoint/2010/main" xmlns="" val="895371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0"/>
              <a:t>Gjatë Trajnimit Hyrës të Krimit </a:t>
            </a:r>
            <a:r>
              <a:rPr lang="sq-AL" dirty="0" err="1"/>
              <a:t>Kibernetik</a:t>
            </a:r>
            <a:r>
              <a:rPr lang="sq-AL" dirty="0"/>
              <a:t> për Prokurorët dhe Gjyqtarët, pjesëmarrësit duhet të jenë njohur tashmë me konceptet themelore të Bashkëpunimit Ndërkombëtar.  Pjesa e parë e kësaj seance i është përkushtuar rifreskimit të njohurive themelore që ekzistojnë tashmë për këtë temë. </a:t>
            </a:r>
          </a:p>
          <a:p>
            <a:endParaRPr lang="en-US" dirty="0"/>
          </a:p>
          <a:p>
            <a:r>
              <a:rPr lang="sq-AL" dirty="0"/>
              <a:t>Sidoqoftë, mund të ndodhë që disa prej pjesëmarrësve të mos kenë qenë të pranishëm gjatë trajnimit Hyrës. Kështu, eksperti duhet të jetë i vetëdijshëm për këtë mundësi dhe i gatshëm të përsërisë disa nga parimet më të rëndësishme nga ky trajnim gjatë kësaj seance.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smtClean="0"/>
          </a:p>
        </p:txBody>
      </p:sp>
    </p:spTree>
    <p:extLst>
      <p:ext uri="{BB962C8B-B14F-4D97-AF65-F5344CB8AC3E}">
        <p14:creationId xmlns:p14="http://schemas.microsoft.com/office/powerpoint/2010/main" xmlns="" val="17871822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sq-AL" sz="1800" b="0" i="0" u="none" strike="noStrike" baseline="0">
                <a:latin typeface="Arial" panose="020B0604020202020204" pitchFamily="34" charset="0"/>
              </a:rPr>
              <a:t>Slajdi paraqet prezantime grafike të akteve kriminale brenda secilit prej grupeve, siç përcaktohet nga Konventa e Krimit Kibernetik e Këshillit të Evropës.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smtClean="0"/>
          </a:p>
        </p:txBody>
      </p:sp>
    </p:spTree>
    <p:extLst>
      <p:ext uri="{BB962C8B-B14F-4D97-AF65-F5344CB8AC3E}">
        <p14:creationId xmlns:p14="http://schemas.microsoft.com/office/powerpoint/2010/main" xmlns="" val="18274186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b="0"/>
              <a:t>Provat digjitale ose provat elektronike janë çdo informacion provues i ruajtur ose transmetuar në formë digjitale që një palë në një lëndë gjyqësore mund të përdorë gjatë gjykimit. Para se të pranojë provat digjitale, një gjykatë do të përcaktojë nëse provat janë relevante, nëse janë autentike, nëse janë thashetheme dhe nëse kopja është e pranueshme ose kërkohet origjinali.</a:t>
            </a:r>
          </a:p>
          <a:p>
            <a:pPr algn="just"/>
            <a:endParaRPr lang="en-GB" b="0" dirty="0"/>
          </a:p>
          <a:p>
            <a:pPr algn="just"/>
            <a:r>
              <a:rPr lang="sq-AL" b="0"/>
              <a:t>Përdorimi i provave digjitale është rritur në dekadat e fundit pasi gjykatat kanë lejuar përdorimin e emailave, fotografive digjitale, regjistrave të transaksioneve ATM, dokumenteve të përpunimit të tekstit, historive të mesazheve të çastit, fajlave të ruajtur nga programet e kontabilitetit, fletëve të informacionit, historive të shfletuesve të internetit, bazat e të dhënave, përmbajtjet e memories kompjuterike, rezervat (back up) kompjuterike, printimet kompjuterike, gjurmët e sistemit të pozicionimit global, shkrimet nga bravat elektronike të dyerve të një hoteli dhe fajlat digjitalë video ose audio.</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smtClean="0"/>
          </a:p>
        </p:txBody>
      </p:sp>
    </p:spTree>
    <p:extLst>
      <p:ext uri="{BB962C8B-B14F-4D97-AF65-F5344CB8AC3E}">
        <p14:creationId xmlns:p14="http://schemas.microsoft.com/office/powerpoint/2010/main" xmlns="" val="18953412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a:latin typeface="Arial" panose="020B0604020202020204" pitchFamily="34" charset="0"/>
              </a:rPr>
              <a:t>Provat elektronike rrjedhin nga pajisjet elektronike të tilla si kompjuterët dhe aparati i tyre periferik, rrjetet kompjuterike, telefonat mobil, kamerat digjitale dhe pajisjet e tjera portative (përfshirë pajisjet e ruajtjes së të dhënave), si dhe nga interneti.</a:t>
            </a:r>
          </a:p>
          <a:p>
            <a:pPr algn="just"/>
            <a:endParaRPr lang="en-GB" dirty="0">
              <a:effectLst/>
              <a:latin typeface="Arial" panose="020B0604020202020204" pitchFamily="34" charset="0"/>
            </a:endParaRPr>
          </a:p>
          <a:p>
            <a:pPr algn="just"/>
            <a:r>
              <a:rPr lang="sq-AL">
                <a:latin typeface="Arial" panose="020B0604020202020204" pitchFamily="34" charset="0"/>
              </a:rPr>
              <a:t>Informacioni që përmban nuk posedon një formë të pavarur fizike. Sidoqoftë, në shumë mënyra, provat elektronike nuk ndryshojnë nga provat tradicionale në atë që pala që i fut ato në procedurat ligjore duhet të jetë në gjendje të demonstrojë se pasqyron të njëjtin grup rrethanash dhe informacionin faktik siç ka bërë në kohën e veprës. Me fjalë tjera, ata duhet të jenë në gjendje të tregojnë se nuk kanë ndodhur asnjë ndryshim, fshirje, shtim ose ndryshim tjetër (ose mund të kenë ndodhur).</a:t>
            </a:r>
          </a:p>
          <a:p>
            <a:pPr algn="just"/>
            <a:endParaRPr lang="en-GB" dirty="0">
              <a:effectLst/>
              <a:latin typeface="Arial" panose="020B0604020202020204" pitchFamily="34" charset="0"/>
            </a:endParaRPr>
          </a:p>
          <a:p>
            <a:pPr algn="just"/>
            <a:r>
              <a:rPr lang="sq-AL">
                <a:latin typeface="Arial" panose="020B0604020202020204" pitchFamily="34" charset="0"/>
              </a:rPr>
              <a:t>Natyra e paprekshme e çdo të dhëne dhe informacioni të ruajtur në formë elektronike e bën shumë më të lehtë manipulimin dhe më të prirur për ndryshim sesa format tradicionale të provave. Kjo ka krijuar sfida të veçanta për sistemin e drejtësisë që kërkon që të dhënat e tilla të trajtohen në një mënyrë të veçantë për të siguruar integritetin e provave që ofron.</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smtClean="0"/>
          </a:p>
        </p:txBody>
      </p:sp>
    </p:spTree>
    <p:extLst>
      <p:ext uri="{BB962C8B-B14F-4D97-AF65-F5344CB8AC3E}">
        <p14:creationId xmlns:p14="http://schemas.microsoft.com/office/powerpoint/2010/main" xmlns="" val="23440514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b.)</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smtClean="0"/>
          </a:p>
        </p:txBody>
      </p:sp>
    </p:spTree>
    <p:extLst>
      <p:ext uri="{BB962C8B-B14F-4D97-AF65-F5344CB8AC3E}">
        <p14:creationId xmlns:p14="http://schemas.microsoft.com/office/powerpoint/2010/main" xmlns="" val="15229091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a:t>Provat elektronike u ekspozohen sfidave shumë më të rëndësishme por të ngjashme për gjetjen, marrjen, analizimin dhe përdorimin e tyre gjatë procedurave penale. Slajdet në vijim mbulojnë disa prej aspekteve të rëndësishme: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smtClean="0"/>
          </a:p>
        </p:txBody>
      </p:sp>
    </p:spTree>
    <p:extLst>
      <p:ext uri="{BB962C8B-B14F-4D97-AF65-F5344CB8AC3E}">
        <p14:creationId xmlns:p14="http://schemas.microsoft.com/office/powerpoint/2010/main" xmlns="" val="32215805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a:t>Shpejtësia është thelbësore për gjetjen dhe marrjen e provave elektronike. Vende të ndryshme kanë rregulla të ndryshme në lidhje me mbajtjen dhe ruajtjen e provave elektronike. Disa vende kanë regjim të mbajtjes së të dhënave ndërsa të tjerat jo. Sidoqoftë mundet, por nuk duhet të merret si e mirëqenë që provat elektronike do të jenë të mundshme për marrje për një kohë të pacaktuar. Përkundrazi, duhet kuptuar që duhet të ndërmerren veprime sa më shpejt të jetë e mundur për sigurimin e tyre.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smtClean="0"/>
          </a:p>
        </p:txBody>
      </p:sp>
    </p:spTree>
    <p:extLst>
      <p:ext uri="{BB962C8B-B14F-4D97-AF65-F5344CB8AC3E}">
        <p14:creationId xmlns:p14="http://schemas.microsoft.com/office/powerpoint/2010/main" xmlns="" val="24309955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a:t>Koha mund të neglizhohet si pjesë e rëndësishme e hetimit të krimit kibernetik dhe gjetjes dhe marrjes së provave elektronike. Janë 24 zona kohore në botë dhe diferenca maksimale në kohë mund të jetë deri në 12 orë. Duke pasur në mendje që një sekondë mund të bëjë dallimin ndërmjet një përdoruesi dhe një tjetër të adresës IP dinamike, është me rëndësi thelbësore që koha e saktë e kryerjes së krimit të përcaktohet si duhet.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smtClean="0"/>
          </a:p>
        </p:txBody>
      </p:sp>
    </p:spTree>
    <p:extLst>
      <p:ext uri="{BB962C8B-B14F-4D97-AF65-F5344CB8AC3E}">
        <p14:creationId xmlns:p14="http://schemas.microsoft.com/office/powerpoint/2010/main" xmlns="" val="35062156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a:t>Provat elektronike kanë një burim. Burimi është program kompjuterik ekzekutues i kompjuterit i përdorur nga njeriu. Lidhja ndërmjet tyre duhet të vërtetohet për të identifikuar të dyshuarin e vërtetë, më vonë të pandehurin. Rëndësia kryesore është që ky proces të ndërmerret në përputhje me ligjet procedurale në fuqi. Nëse jo, e gjithë procedura është në rrezik për t'u shfuqizuar në shkallën e dytë ose më vonë të apelit.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smtClean="0"/>
          </a:p>
        </p:txBody>
      </p:sp>
    </p:spTree>
    <p:extLst>
      <p:ext uri="{BB962C8B-B14F-4D97-AF65-F5344CB8AC3E}">
        <p14:creationId xmlns:p14="http://schemas.microsoft.com/office/powerpoint/2010/main" xmlns="" val="28974555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dirty="0"/>
              <a:t>Bota në vitin 2020 ka 195 vende dhe disa sisteme të ndryshme ligjore. Sistemet e drejtësisë penale janë komplekse, dhe në ditët e sotme mund të jenë jo vetëm ato klasike si Ligji Zakonor ose Civil, por edhe hibride, si dhe kombinimi i procedurave të ndryshme nga disa sisteme. Në bashkëpunimin ndërkombëtar, ky fakt duhet të respektohet dhe shqyrtohet gjithashtu.</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smtClean="0"/>
          </a:p>
        </p:txBody>
      </p:sp>
    </p:spTree>
    <p:extLst>
      <p:ext uri="{BB962C8B-B14F-4D97-AF65-F5344CB8AC3E}">
        <p14:creationId xmlns:p14="http://schemas.microsoft.com/office/powerpoint/2010/main" xmlns="" val="34384957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c.)</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smtClean="0"/>
          </a:p>
        </p:txBody>
      </p:sp>
    </p:spTree>
    <p:extLst>
      <p:ext uri="{BB962C8B-B14F-4D97-AF65-F5344CB8AC3E}">
        <p14:creationId xmlns:p14="http://schemas.microsoft.com/office/powerpoint/2010/main" xmlns="" val="3420656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dirty="0"/>
              <a:t>Pyetjet e vështira janë, në fakt, pyetjet themelore në lidhje me ndihmën e ndërsjellë juridike në çështjet penale. Eksperti duhet t'i paraqesë ato si një parathënie të procedurave pasuese që do të ndodhin. </a:t>
            </a:r>
          </a:p>
          <a:p>
            <a:pPr algn="just"/>
            <a:endParaRPr lang="en-US" dirty="0"/>
          </a:p>
          <a:p>
            <a:pPr algn="just"/>
            <a:r>
              <a:rPr lang="sq-AL" dirty="0"/>
              <a:t>Në procedurat e NJN-së, ashtu si në hetimet e brendshme, autoritetet kompetente do të ballafaqohen me pyetje në lidhje me juridiksionin ose kompetencën territoriale, të autoritetit dhe të autoritetit të brendshëm të autoritetit/autoriteteve kërkuese. Si në shumë vende, vendi i kryerjes do të jetë fakti përcaktues për krijimin e kompetencës së duhur. </a:t>
            </a:r>
          </a:p>
          <a:p>
            <a:pPr algn="just"/>
            <a:endParaRPr lang="en-US" dirty="0"/>
          </a:p>
          <a:p>
            <a:pPr algn="just"/>
            <a:r>
              <a:rPr lang="sq-AL" dirty="0"/>
              <a:t>Pjesëmarrësit duhet të jenë të vetëdijshëm se ka disa vështirësi në lidhje me hetimet që tejkalojnë kufijtë e brendshëm. Ato mund të jenë faktor kufizues si nevoja për hetim ndërkufitar dhe qasja në vendin e ruajtjes së të dhënave në mjedisin teknik "</a:t>
            </a:r>
            <a:r>
              <a:rPr lang="sq-AL" dirty="0" err="1"/>
              <a:t>cloud</a:t>
            </a:r>
            <a:r>
              <a:rPr lang="sq-AL" dirty="0"/>
              <a:t>-re" të shpjeguara gjatë seancës së provave elektronike në trajnimin Hyrës.</a:t>
            </a:r>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smtClean="0"/>
          </a:p>
        </p:txBody>
      </p:sp>
    </p:spTree>
    <p:extLst>
      <p:ext uri="{BB962C8B-B14F-4D97-AF65-F5344CB8AC3E}">
        <p14:creationId xmlns:p14="http://schemas.microsoft.com/office/powerpoint/2010/main" xmlns="" val="35057198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Slajdet e mëposhtme shpjegojnë disa aspekte të bashkëpunimit ndërkombëtar në kapacitetet më të pranishme sot.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smtClean="0"/>
          </a:p>
        </p:txBody>
      </p:sp>
    </p:spTree>
    <p:extLst>
      <p:ext uri="{BB962C8B-B14F-4D97-AF65-F5344CB8AC3E}">
        <p14:creationId xmlns:p14="http://schemas.microsoft.com/office/powerpoint/2010/main" xmlns="" val="35995352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a:t>Bashkëpunimi zyrtar është forma më e pranishme e bashkëpunimit ndërkombëtar. Ka aspektet e tij pozitive dhe negative. </a:t>
            </a:r>
          </a:p>
          <a:p>
            <a:pPr algn="just"/>
            <a:endParaRPr lang="en-US" dirty="0"/>
          </a:p>
          <a:p>
            <a:pPr algn="just"/>
            <a:r>
              <a:rPr lang="sq-AL"/>
              <a:t>Sidoqoftë, duket se aspektet negative tejkalojnë ato pozitive dhe se ato janë më shumë problem sesa zgjidhje sot.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n-US" smtClean="0"/>
          </a:p>
        </p:txBody>
      </p:sp>
    </p:spTree>
    <p:extLst>
      <p:ext uri="{BB962C8B-B14F-4D97-AF65-F5344CB8AC3E}">
        <p14:creationId xmlns:p14="http://schemas.microsoft.com/office/powerpoint/2010/main" xmlns="" val="20696757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a:t>Bashkëpunimi pothuajse joformal është mjaft i popullarizuar në mesin e AZL-ve dhe prokurorisë pasi ai përdor kanale të komunikimit të cilat janë vendosur zyrtarisht, por pa nevojë për marrjen e miratimeve ose urdhrave të ndryshëm nga autoritete të ndryshme kompetente të drejtpërdrejtë ose të lidhur. </a:t>
            </a:r>
          </a:p>
          <a:p>
            <a:pPr algn="just"/>
            <a:endParaRPr lang="en-US" dirty="0"/>
          </a:p>
          <a:p>
            <a:pPr algn="just"/>
            <a:r>
              <a:rPr lang="sq-AL"/>
              <a:t>Sidoqoftë, çështja e pranueshmërisë së provave mund të jetë problem më vonë në procedurë.</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smtClean="0"/>
          </a:p>
        </p:txBody>
      </p:sp>
    </p:spTree>
    <p:extLst>
      <p:ext uri="{BB962C8B-B14F-4D97-AF65-F5344CB8AC3E}">
        <p14:creationId xmlns:p14="http://schemas.microsoft.com/office/powerpoint/2010/main" xmlns="" val="14418754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a:t>Bashkëpunimi joformal është zakonisht fillimi i të gjitha hetimeve të krimit kibernetik si në nivelin vendas ashtu edhe në atë ndërkombëtar. </a:t>
            </a:r>
          </a:p>
          <a:p>
            <a:pPr algn="just"/>
            <a:endParaRPr lang="en-US" dirty="0"/>
          </a:p>
          <a:p>
            <a:pPr algn="just"/>
            <a:r>
              <a:rPr lang="sq-AL"/>
              <a:t>Sidoqoftë, ai ka aspekte të shumta negative të cilat duhet të adresohen.</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smtClean="0"/>
          </a:p>
        </p:txBody>
      </p:sp>
    </p:spTree>
    <p:extLst>
      <p:ext uri="{BB962C8B-B14F-4D97-AF65-F5344CB8AC3E}">
        <p14:creationId xmlns:p14="http://schemas.microsoft.com/office/powerpoint/2010/main" xmlns="" val="1148764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Bashkëpunimi i sektorit publik-privat në krimin kibernetik në lidhje me aspektet ndërkombëtare të krimit është komponent jashtëzakonisht i rëndësishëm i fazës së hetimit dhe gjykimit. Ofruesit e sektorit privat të shërbimeve të lidhura me teknologjitë e informacionit dhe komunikimit (TIK) janë mbajtësit kryesorë të informacionit më të dobishëm për hetuesit e krimit, prokurorët dhe gjyqtarët. </a:t>
            </a:r>
          </a:p>
          <a:p>
            <a:endParaRPr lang="en-US" dirty="0"/>
          </a:p>
          <a:p>
            <a:r>
              <a:rPr lang="sq-AL"/>
              <a:t>Bashkëpunimi me ta në gjetjen e mënyrave se si të shpejtohet bashkëpunimi dhe si ta bëjmë atë më të saktë dhe të dobishëm është i një rëndësie shumë të madhe nëse dëshiron të arrihet shpejtësia në zbulimin dhe marrjen e provave. Kështu, brenda kufijve ligjorë, të gjitha format e një bashkëpunimi të tillë duhet të hulumtohen dhe vendosen jo vetëm në bazë të masave dhe urdhrave detyrues, por në marrëveshjet vullnetare dhe forma të ngjashme të bashkëpunimit.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smtClean="0"/>
          </a:p>
        </p:txBody>
      </p:sp>
    </p:spTree>
    <p:extLst>
      <p:ext uri="{BB962C8B-B14F-4D97-AF65-F5344CB8AC3E}">
        <p14:creationId xmlns:p14="http://schemas.microsoft.com/office/powerpoint/2010/main" xmlns="" val="38339506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sq-AL"/>
              <a:t>Dokumentet mbështetëse për këtë ushtrim gjenden në dosjen e prezantimit. Qëllimi i kësaj pjese të seancës është që të angazhojë pjesëmarrësit në analizën e fakteve të çështjes së paraqitur dhe t'i mbështesë ata në prezantimin e konkluzioneve bazuar në nenet e Konventës së Budapestit për ndihmën juridike ndërkombëtare.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53</a:t>
            </a:fld>
            <a:endParaRPr lang="en-US" smtClean="0"/>
          </a:p>
        </p:txBody>
      </p:sp>
    </p:spTree>
    <p:extLst>
      <p:ext uri="{BB962C8B-B14F-4D97-AF65-F5344CB8AC3E}">
        <p14:creationId xmlns:p14="http://schemas.microsoft.com/office/powerpoint/2010/main" xmlns="" val="22482014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Eksperti duhet të kontrollojë me pjesëmarrësit se a janë arritur qëllimet e kësaj seance.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n-US" smtClean="0"/>
          </a:p>
        </p:txBody>
      </p:sp>
    </p:spTree>
    <p:extLst>
      <p:ext uri="{BB962C8B-B14F-4D97-AF65-F5344CB8AC3E}">
        <p14:creationId xmlns:p14="http://schemas.microsoft.com/office/powerpoint/2010/main" xmlns="" val="2499964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Ekzistojnë shumë organizata ndërkombëtare të cilat përpiqen të gjejnë qasje adekuate ndaj fenomenit të krimit kibernetik. Gjashtë në vijim janë ato që kanë mjetet dhe iniciativat më të rëndësishme.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smtClean="0"/>
          </a:p>
        </p:txBody>
      </p:sp>
    </p:spTree>
    <p:extLst>
      <p:ext uri="{BB962C8B-B14F-4D97-AF65-F5344CB8AC3E}">
        <p14:creationId xmlns:p14="http://schemas.microsoft.com/office/powerpoint/2010/main" xmlns="" val="631883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q-AL"/>
              <a:t>Përshkrim i shkurtër i bazës së anëtarësimit në INTERPOL, objektivat dhe programet e krimit kibernetik.</a:t>
            </a:r>
          </a:p>
          <a:p>
            <a:endParaRPr lang="en-US" dirty="0"/>
          </a:p>
          <a:p>
            <a:r>
              <a:rPr lang="sq-AL">
                <a:hlinkClick r:id="rId3"/>
              </a:rPr>
              <a:t>Sekretariati i Përgjithshëm</a:t>
            </a:r>
            <a:r>
              <a:rPr lang="sq-AL"/>
              <a:t> koordinon aktivitetet e përditshme për luftimin e krimeve të caktuara. Udhëhiqet nga </a:t>
            </a:r>
            <a:r>
              <a:rPr lang="sq-AL">
                <a:hlinkClick r:id="rId4"/>
              </a:rPr>
              <a:t>Sekretari i Përgjithshëm</a:t>
            </a:r>
            <a:r>
              <a:rPr lang="sq-AL"/>
              <a:t>, përmban në staf edhe nga policia edhe civilët dhe përfshin një seli në Lyon, një kompleks global për inovacion në Singapor dhe disa zyra satelitore në rajone të ndryshme.</a:t>
            </a:r>
          </a:p>
          <a:p>
            <a:endParaRPr lang="en-GB" dirty="0"/>
          </a:p>
          <a:p>
            <a:r>
              <a:rPr lang="sq-AL"/>
              <a:t>Në secilin vend, një </a:t>
            </a:r>
            <a:r>
              <a:rPr lang="sq-AL">
                <a:hlinkClick r:id="rId5"/>
              </a:rPr>
              <a:t>Zyrë Kombëtare Qendrore (NCB)</a:t>
            </a:r>
            <a:r>
              <a:rPr lang="sq-AL"/>
              <a:t> e INTERPOL-it përbën pikën qendrore të kontaktit për Sekretariatin e Përgjithshëm dhe NCB-të tjera. Një NCB drejtohet nga zyrtarë të policisë kombëtare dhe zakonisht është në ministrinë qeveritare përgjegjëse për policinë.</a:t>
            </a:r>
          </a:p>
          <a:p>
            <a:endParaRPr lang="en-GB" dirty="0"/>
          </a:p>
          <a:p>
            <a:r>
              <a:rPr lang="sq-AL">
                <a:hlinkClick r:id="rId6"/>
              </a:rPr>
              <a:t>Asambleja e Përgjithshme</a:t>
            </a:r>
            <a:r>
              <a:rPr lang="sq-AL"/>
              <a:t> është organ qeverisës dhe i mbledh të gjitha vendet së bashku një herë në vit për të marrë vendime.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smtClean="0"/>
          </a:p>
        </p:txBody>
      </p:sp>
    </p:spTree>
    <p:extLst>
      <p:ext uri="{BB962C8B-B14F-4D97-AF65-F5344CB8AC3E}">
        <p14:creationId xmlns:p14="http://schemas.microsoft.com/office/powerpoint/2010/main" xmlns="" val="3909616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a:t>Bashkimi Evropian i kushton burime të konsiderueshme shtypjes së krimit kibernetik. Korniza ligjore e BE-së është në vend dhe po zhvillohet duke ndjekur kërcënimet dhe tendencat bashkëkohore të krimit kibernetik.</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smtClean="0"/>
          </a:p>
        </p:txBody>
      </p:sp>
    </p:spTree>
    <p:extLst>
      <p:ext uri="{BB962C8B-B14F-4D97-AF65-F5344CB8AC3E}">
        <p14:creationId xmlns:p14="http://schemas.microsoft.com/office/powerpoint/2010/main" xmlns="" val="2690183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just"/>
            <a:r>
              <a:rPr lang="sq-AL" dirty="0"/>
              <a:t>EUROPOL është lehtësues i rëndësishëm i policisë për bashkëpunimin policor ndërmjet shteteve anëtare të Be-së dhe të tjerave që nënshkruajnë marrëveshjen e bashkëpunimit me këtë agjenci.</a:t>
            </a:r>
          </a:p>
          <a:p>
            <a:pPr algn="just"/>
            <a:endParaRPr lang="en-GB" dirty="0"/>
          </a:p>
          <a:p>
            <a:pPr algn="just"/>
            <a:r>
              <a:rPr lang="sq-AL" dirty="0"/>
              <a:t>Me seli në Hagë, Holandë, mbështetë 27 shtetet anëtare të BE-së në luftën e tyre kundër terrorizmit, krimit </a:t>
            </a:r>
            <a:r>
              <a:rPr lang="sq-AL" dirty="0" err="1"/>
              <a:t>kibernetik</a:t>
            </a:r>
            <a:r>
              <a:rPr lang="sq-AL" dirty="0"/>
              <a:t> dhe formave të tjera të krimit të rëndë dhe të organizuar. Ai punon me shumë shtete partnere jo-anëtare të BE-së dhe organizata ndërkombëtare.</a:t>
            </a:r>
          </a:p>
          <a:p>
            <a:pPr algn="just"/>
            <a:endParaRPr lang="en-GB" dirty="0"/>
          </a:p>
          <a:p>
            <a:pPr algn="just"/>
            <a:r>
              <a:rPr lang="sq-AL" dirty="0"/>
              <a:t>EUROPOL ofron një gamë unike të shërbimeve dhe për të shërbyer si:</a:t>
            </a:r>
          </a:p>
          <a:p>
            <a:pPr algn="just">
              <a:buFont typeface="Arial" panose="020B0604020202020204" pitchFamily="34" charset="0"/>
              <a:buChar char="•"/>
            </a:pPr>
            <a:r>
              <a:rPr lang="sq-AL" dirty="0"/>
              <a:t>qendër mbështetëse për operacionet e zbatimit të ligjit;</a:t>
            </a:r>
          </a:p>
          <a:p>
            <a:pPr algn="just">
              <a:buFont typeface="Arial" panose="020B0604020202020204" pitchFamily="34" charset="0"/>
              <a:buChar char="•"/>
            </a:pPr>
            <a:r>
              <a:rPr lang="sq-AL" dirty="0"/>
              <a:t>pikë për informim për aktivitetet kriminale;</a:t>
            </a:r>
          </a:p>
          <a:p>
            <a:pPr algn="just">
              <a:buFont typeface="Arial" panose="020B0604020202020204" pitchFamily="34" charset="0"/>
              <a:buChar char="•"/>
            </a:pPr>
            <a:r>
              <a:rPr lang="sq-AL" dirty="0"/>
              <a:t>qendër për ekspertizën e zbatimit të ligjit.</a:t>
            </a:r>
          </a:p>
          <a:p>
            <a:pPr algn="just"/>
            <a:endParaRPr lang="en-GB" b="1" u="none" dirty="0"/>
          </a:p>
          <a:p>
            <a:pPr algn="just"/>
            <a:r>
              <a:rPr lang="sq-AL" b="1" u="none" dirty="0"/>
              <a:t>EUROPOL NË NUMRA</a:t>
            </a:r>
          </a:p>
          <a:p>
            <a:pPr algn="just">
              <a:buFont typeface="Arial" panose="020B0604020202020204" pitchFamily="34" charset="0"/>
              <a:buChar char="•"/>
            </a:pPr>
            <a:r>
              <a:rPr lang="sq-AL" u="none" dirty="0"/>
              <a:t>Më shumë se 1000 anëtarë stafi</a:t>
            </a:r>
          </a:p>
          <a:p>
            <a:pPr algn="just">
              <a:buFont typeface="Arial" panose="020B0604020202020204" pitchFamily="34" charset="0"/>
              <a:buChar char="•"/>
            </a:pPr>
            <a:r>
              <a:rPr lang="sq-AL" dirty="0"/>
              <a:t>220 Zyrtarë për ndërlidhje me </a:t>
            </a:r>
            <a:r>
              <a:rPr lang="sq-AL" dirty="0" err="1"/>
              <a:t>Europol</a:t>
            </a:r>
            <a:endParaRPr lang="sq-AL" dirty="0"/>
          </a:p>
          <a:p>
            <a:pPr algn="just">
              <a:buFont typeface="Arial" panose="020B0604020202020204" pitchFamily="34" charset="0"/>
              <a:buChar char="•"/>
            </a:pPr>
            <a:r>
              <a:rPr lang="sq-AL" dirty="0"/>
              <a:t>Rreth 100 analistë krimi</a:t>
            </a:r>
          </a:p>
          <a:p>
            <a:pPr algn="just">
              <a:buFont typeface="Arial" panose="020B0604020202020204" pitchFamily="34" charset="0"/>
              <a:buChar char="•"/>
            </a:pPr>
            <a:r>
              <a:rPr lang="sq-AL" dirty="0"/>
              <a:t>Mbështetja e mbi 40 000 hetimeve ndërkombëtare çdo vit </a:t>
            </a:r>
          </a:p>
          <a:p>
            <a:pPr algn="just">
              <a:buFont typeface="Arial" panose="020B0604020202020204" pitchFamily="34" charset="0"/>
              <a:buChar char="•"/>
            </a:pPr>
            <a:endParaRPr lang="en-GB" dirty="0"/>
          </a:p>
          <a:p>
            <a:pPr algn="just"/>
            <a:r>
              <a:rPr lang="sq-AL" dirty="0"/>
              <a:t>Analiza është në themel të aktiviteteve të saj. EUROPOL krijon vlerësime të rregullta që ofrojnë analiza gjithëpërfshirëse, largpamëse të krimit dhe terrorizmit në BE, duke përfshirë:</a:t>
            </a:r>
          </a:p>
          <a:p>
            <a:pPr algn="just"/>
            <a:endParaRPr lang="en-GB" dirty="0"/>
          </a:p>
          <a:p>
            <a:pPr algn="just">
              <a:buFont typeface="Arial" panose="020B0604020202020204" pitchFamily="34" charset="0"/>
              <a:buChar char="•"/>
            </a:pPr>
            <a:r>
              <a:rPr lang="sq-AL" dirty="0">
                <a:hlinkClick r:id="rId3"/>
              </a:rPr>
              <a:t>Vlerësimi i Kërcënimit për Krim të Organizuar të Rëndë në BE (SOCTA)</a:t>
            </a:r>
            <a:r>
              <a:rPr lang="sq-AL" dirty="0"/>
              <a:t>, i cili azhurnon komunitetin e zbatimit të ligjit dhe vendimmarrësit e Evropës mbi zhvillimet në krimin e rëndë dhe të organizuar dhe kërcënimet që ai paraqet;</a:t>
            </a:r>
          </a:p>
          <a:p>
            <a:pPr algn="just">
              <a:buFont typeface="Arial" panose="020B0604020202020204" pitchFamily="34" charset="0"/>
              <a:buChar char="•"/>
            </a:pPr>
            <a:r>
              <a:rPr lang="sq-AL" dirty="0">
                <a:hlinkClick r:id="rId4"/>
              </a:rPr>
              <a:t>Raporti i BE-së për gjendjen e terrorizmit dhe </a:t>
            </a:r>
            <a:r>
              <a:rPr lang="sq-AL" dirty="0" err="1">
                <a:hlinkClick r:id="rId4"/>
              </a:rPr>
              <a:t>trendet</a:t>
            </a:r>
            <a:r>
              <a:rPr lang="sq-AL" dirty="0">
                <a:hlinkClick r:id="rId4"/>
              </a:rPr>
              <a:t> (TE-SAT)</a:t>
            </a:r>
            <a:r>
              <a:rPr lang="sq-AL" dirty="0"/>
              <a:t>, i cili jep një llogari të detajuar të gjendjes së terrorizmit në BE;</a:t>
            </a:r>
          </a:p>
          <a:p>
            <a:pPr algn="just">
              <a:buFont typeface="Arial" panose="020B0604020202020204" pitchFamily="34" charset="0"/>
              <a:buChar char="•"/>
            </a:pPr>
            <a:r>
              <a:rPr lang="sq-AL" dirty="0">
                <a:hlinkClick r:id="rId5"/>
              </a:rPr>
              <a:t>Vlerësimi i Kërcënimit të Krimit të Organizuar në Internet (</a:t>
            </a:r>
            <a:r>
              <a:rPr lang="sq-AL" dirty="0" err="1">
                <a:hlinkClick r:id="rId5"/>
              </a:rPr>
              <a:t>iOCTA</a:t>
            </a:r>
            <a:r>
              <a:rPr lang="sq-AL" dirty="0">
                <a:hlinkClick r:id="rId5"/>
              </a:rPr>
              <a:t>),</a:t>
            </a:r>
            <a:r>
              <a:rPr lang="sq-AL" dirty="0"/>
              <a:t> i cili raporton mbi gjetjet kryesore dhe kërcënimet dhe zhvillimet lidhur me krimin </a:t>
            </a:r>
            <a:r>
              <a:rPr lang="sq-AL" dirty="0" err="1"/>
              <a:t>kibernetik</a:t>
            </a:r>
            <a:r>
              <a:rPr lang="sq-AL" dirty="0"/>
              <a:t>;</a:t>
            </a:r>
          </a:p>
          <a:p>
            <a:pPr algn="just">
              <a:buFont typeface="Arial" panose="020B0604020202020204" pitchFamily="34" charset="0"/>
              <a:buChar char="•"/>
            </a:pPr>
            <a:r>
              <a:rPr lang="sq-AL" dirty="0">
                <a:hlinkClick r:id="rId6"/>
              </a:rPr>
              <a:t>Revistë për </a:t>
            </a:r>
            <a:r>
              <a:rPr lang="sq-AL" dirty="0" err="1">
                <a:hlinkClick r:id="rId6"/>
              </a:rPr>
              <a:t>Europol</a:t>
            </a:r>
            <a:r>
              <a:rPr lang="sq-AL" dirty="0"/>
              <a:t>, botim vjetor që detajon progresin që agjencia dhe partnerët e saj kanë bërë në luftën kundër krimit.</a:t>
            </a:r>
          </a:p>
          <a:p>
            <a:pPr algn="just"/>
            <a:endParaRPr lang="en-US" dirty="0"/>
          </a:p>
          <a:p>
            <a:pPr algn="just"/>
            <a:r>
              <a:rPr lang="sq-AL" b="1" dirty="0" err="1"/>
              <a:t>Europol</a:t>
            </a:r>
            <a:r>
              <a:rPr lang="sq-AL" b="1" dirty="0"/>
              <a:t> ka krijuar Qendrën Evropiane të Krimit </a:t>
            </a:r>
            <a:r>
              <a:rPr lang="sq-AL" b="1" dirty="0" err="1"/>
              <a:t>Kibernetik</a:t>
            </a:r>
            <a:r>
              <a:rPr lang="sq-AL" b="1" dirty="0"/>
              <a:t> (EC3) në vitin 2013</a:t>
            </a:r>
            <a:r>
              <a:rPr lang="sq-AL" dirty="0"/>
              <a:t> për të forcuar reagimin e zbatimit të ligjit ndaj krimit </a:t>
            </a:r>
            <a:r>
              <a:rPr lang="sq-AL" dirty="0" err="1"/>
              <a:t>kibernetik</a:t>
            </a:r>
            <a:r>
              <a:rPr lang="sq-AL" dirty="0"/>
              <a:t> në BE dhe kështu të ndihmojë në mbrojtjen e qytetarëve, bizneseve dhe qeverive evropiane nga krimi në internet. Që nga themelimi i saj, EC3 ka dhënë kontribut të rëndësishëm në luftën kundër krimit </a:t>
            </a:r>
            <a:r>
              <a:rPr lang="sq-AL" dirty="0" err="1"/>
              <a:t>kibernetik</a:t>
            </a:r>
            <a:r>
              <a:rPr lang="sq-AL" dirty="0"/>
              <a:t>: ajo ka qenë e përfshirë në dhjetëra operacione të profilit të lartë dhe qindra angazhime në vend të mbështetjes operative duke rezultuar në qindra arrestime dhe ka analizuar qindra mijëra dosje, shumica dërrmuese e të cilave janë provuar se janë me qëllim të keq.</a:t>
            </a:r>
          </a:p>
          <a:p>
            <a:pPr algn="just"/>
            <a:endParaRPr lang="en-GB" dirty="0"/>
          </a:p>
          <a:p>
            <a:pPr algn="just"/>
            <a:r>
              <a:rPr lang="sq-AL" dirty="0">
                <a:hlinkClick r:id="rId5"/>
              </a:rPr>
              <a:t>Vlerësimi i Kërcënimit të Krimit të Organizuar në Internet (IOCTA),</a:t>
            </a:r>
            <a:r>
              <a:rPr lang="sq-AL" dirty="0"/>
              <a:t> çdo vit EC3 publikon raportin strategjik mbi gjetjet kryesore dhe kërcënimet dhe zhvillimet lidhur me krimin </a:t>
            </a:r>
            <a:r>
              <a:rPr lang="sq-AL" dirty="0" err="1"/>
              <a:t>kibernetik</a:t>
            </a:r>
            <a:r>
              <a:rPr lang="sq-AL" dirty="0"/>
              <a:t>.</a:t>
            </a:r>
          </a:p>
          <a:p>
            <a:pPr algn="just"/>
            <a:endParaRPr lang="en-GB" dirty="0"/>
          </a:p>
          <a:p>
            <a:pPr algn="just"/>
            <a:r>
              <a:rPr lang="sq-AL" dirty="0"/>
              <a:t>IOCTA demonstron se sa i gjerë dhe i larmishëm është krimi </a:t>
            </a:r>
            <a:r>
              <a:rPr lang="sq-AL" dirty="0" err="1"/>
              <a:t>kibernetik</a:t>
            </a:r>
            <a:r>
              <a:rPr lang="sq-AL" dirty="0"/>
              <a:t> dhe si EC3 është pjesë kryesore e përgjigjes së </a:t>
            </a:r>
            <a:r>
              <a:rPr lang="sq-AL" dirty="0" err="1"/>
              <a:t>Europol</a:t>
            </a:r>
            <a:r>
              <a:rPr lang="sq-AL" dirty="0"/>
              <a:t> dhe BE. EC3 aplikon një qasje </a:t>
            </a:r>
            <a:r>
              <a:rPr lang="sq-AL" dirty="0" err="1"/>
              <a:t>treplanëshe</a:t>
            </a:r>
            <a:r>
              <a:rPr lang="sq-AL" dirty="0"/>
              <a:t> në luftën kundër </a:t>
            </a:r>
            <a:r>
              <a:rPr lang="sq-AL" dirty="0">
                <a:hlinkClick r:id="rId7"/>
              </a:rPr>
              <a:t>krimit </a:t>
            </a:r>
            <a:r>
              <a:rPr lang="sq-AL" dirty="0" err="1">
                <a:hlinkClick r:id="rId7"/>
              </a:rPr>
              <a:t>kibernetik</a:t>
            </a:r>
            <a:r>
              <a:rPr lang="sq-AL" dirty="0"/>
              <a:t>: </a:t>
            </a:r>
            <a:r>
              <a:rPr lang="sq-AL" dirty="0" err="1"/>
              <a:t>forenzika</a:t>
            </a:r>
            <a:r>
              <a:rPr lang="sq-AL" dirty="0"/>
              <a:t>, strategjia dhe operativa.</a:t>
            </a:r>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smtClean="0"/>
          </a:p>
        </p:txBody>
      </p:sp>
    </p:spTree>
    <p:extLst>
      <p:ext uri="{BB962C8B-B14F-4D97-AF65-F5344CB8AC3E}">
        <p14:creationId xmlns:p14="http://schemas.microsoft.com/office/powerpoint/2010/main" xmlns="" val="1759410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gn="just"/>
            <a:r>
              <a:rPr lang="sq-AL" dirty="0"/>
              <a:t>EUROJUST është agjenci e Bashkimit Evropian që merret me bashkëpunimin gjyqësor në çështjet penale ndërmjet agjencive të vendeve anëtare. Është me seli në Hagë, Holandë. </a:t>
            </a:r>
          </a:p>
          <a:p>
            <a:pPr algn="just"/>
            <a:endParaRPr lang="en-US" dirty="0"/>
          </a:p>
          <a:p>
            <a:pPr algn="just"/>
            <a:r>
              <a:rPr lang="sq-AL" dirty="0"/>
              <a:t>Këshilli Evropian në Konkluzionin e tij 46, ka rënë dakord që duhet të ngrihet një njësi (</a:t>
            </a:r>
            <a:r>
              <a:rPr lang="sq-AL" dirty="0" err="1"/>
              <a:t>Eurojust</a:t>
            </a:r>
            <a:r>
              <a:rPr lang="sq-AL" dirty="0"/>
              <a:t>), e përbërë nga prokurorë kombëtar, magjistratë ose zyrtarët policorë me kompetencë ekuivalente, të shkëputur nga secili shtet anëtar në përputhje me sistemin e vet ligjor.</a:t>
            </a:r>
          </a:p>
          <a:p>
            <a:pPr algn="just"/>
            <a:endParaRPr lang="en-GB" dirty="0"/>
          </a:p>
          <a:p>
            <a:pPr algn="just"/>
            <a:r>
              <a:rPr lang="sq-AL" dirty="0"/>
              <a:t>Më 14 dhjetor 2000, u formua një njësi e përkohshme e bashkëpunimit gjyqësor nën emrin Pro-</a:t>
            </a:r>
            <a:r>
              <a:rPr lang="sq-AL" dirty="0" err="1"/>
              <a:t>Eurojust</a:t>
            </a:r>
            <a:r>
              <a:rPr lang="sq-AL" dirty="0"/>
              <a:t>, që operon nga ndërtesa e Këshillit në Bruksel. Anëtarët Kombëtarë janë quajtur atëherë Korrespondentët Kombëtarë. Kjo njësi ishte paraardhësi i </a:t>
            </a:r>
            <a:r>
              <a:rPr lang="sq-AL" dirty="0" err="1"/>
              <a:t>Eurojust</a:t>
            </a:r>
            <a:r>
              <a:rPr lang="sq-AL" dirty="0"/>
              <a:t>, qëllimi i së cilës ishte të jetë bord i zëshëm i prokurorëve nga të gjitha shtetet anëtare, dhe ku parimet e </a:t>
            </a:r>
            <a:r>
              <a:rPr lang="sq-AL" dirty="0" err="1"/>
              <a:t>Eurojust</a:t>
            </a:r>
            <a:r>
              <a:rPr lang="sq-AL" dirty="0"/>
              <a:t> do të gjykoheshin dhe testoheshin.</a:t>
            </a:r>
          </a:p>
          <a:p>
            <a:pPr algn="just"/>
            <a:endParaRPr lang="en-GB" dirty="0"/>
          </a:p>
          <a:p>
            <a:pPr algn="just"/>
            <a:r>
              <a:rPr lang="sq-AL" dirty="0"/>
              <a:t>Pro-</a:t>
            </a:r>
            <a:r>
              <a:rPr lang="sq-AL" dirty="0" err="1"/>
              <a:t>Eurojust</a:t>
            </a:r>
            <a:r>
              <a:rPr lang="sq-AL" dirty="0"/>
              <a:t> zyrtarisht ka filluar veprimtarinë më 1 mars 2001.</a:t>
            </a:r>
          </a:p>
          <a:p>
            <a:pPr algn="just"/>
            <a:endParaRPr lang="en-GB" dirty="0"/>
          </a:p>
          <a:p>
            <a:pPr algn="just"/>
            <a:r>
              <a:rPr lang="sq-AL" dirty="0"/>
              <a:t>Këshilli Evropian ka miratuar Vendimin e ri të Këshillit për Forcimin e </a:t>
            </a:r>
            <a:r>
              <a:rPr lang="sq-AL" dirty="0" err="1"/>
              <a:t>Eurojust</a:t>
            </a:r>
            <a:r>
              <a:rPr lang="sq-AL" dirty="0"/>
              <a:t>, i cili u ratifikua në dhjetor 2008 dhe u botua më 4 qershor 2009. Qëllimi i Vendimit të ri ishte të rritë aftësitë </a:t>
            </a:r>
            <a:r>
              <a:rPr lang="sq-AL" dirty="0" err="1"/>
              <a:t>operacionale</a:t>
            </a:r>
            <a:r>
              <a:rPr lang="sq-AL" dirty="0"/>
              <a:t> të </a:t>
            </a:r>
            <a:r>
              <a:rPr lang="sq-AL" dirty="0" err="1"/>
              <a:t>Eurojust</a:t>
            </a:r>
            <a:r>
              <a:rPr lang="sq-AL" dirty="0"/>
              <a:t>, të rrisë shkëmbimin e informacionit ndërmjet palëve të interesuara, të lehtësojë dhe forcojë bashkëpunimin ndërmjet autoriteteve kombëtare dhe </a:t>
            </a:r>
            <a:r>
              <a:rPr lang="sq-AL" dirty="0" err="1"/>
              <a:t>Eurojust</a:t>
            </a:r>
            <a:r>
              <a:rPr lang="sq-AL" dirty="0"/>
              <a:t>, dhe forcimin dhe krijimin e marrëdhënieve me partnerët dhe shtetet e treta.</a:t>
            </a:r>
          </a:p>
          <a:p>
            <a:pPr algn="just"/>
            <a:endParaRPr lang="en-GB" dirty="0"/>
          </a:p>
          <a:p>
            <a:pPr algn="just"/>
            <a:r>
              <a:rPr lang="sq-AL" dirty="0"/>
              <a:t>Traktati i Lisbonës përmbante një kapitull të rëndësishëm në zhvillimin e </a:t>
            </a:r>
            <a:r>
              <a:rPr lang="sq-AL" dirty="0" err="1"/>
              <a:t>Eurojust</a:t>
            </a:r>
            <a:r>
              <a:rPr lang="sq-AL" dirty="0"/>
              <a:t> në nenin 85, i cili përmend </a:t>
            </a:r>
            <a:r>
              <a:rPr lang="sq-AL" dirty="0" err="1"/>
              <a:t>Eurojust</a:t>
            </a:r>
            <a:r>
              <a:rPr lang="sq-AL" dirty="0"/>
              <a:t> dhe përcakton misionin e saj, '</a:t>
            </a:r>
            <a:r>
              <a:rPr lang="sq-AL" i="1" dirty="0"/>
              <a:t>për të mbështetur dhe forcuar koordinimin dhe bashkëpunimin ndërmjet autoriteteve kombëtare hetuese dhe ndjekëse në lidhje me krimin e rëndë që prek dy ose më shumë shtete anëtare. […]</a:t>
            </a:r>
            <a:r>
              <a:rPr lang="sq-AL" dirty="0"/>
              <a:t> '. </a:t>
            </a:r>
          </a:p>
          <a:p>
            <a:pPr algn="just"/>
            <a:endParaRPr lang="en-GB" dirty="0"/>
          </a:p>
          <a:p>
            <a:pPr algn="just"/>
            <a:r>
              <a:rPr lang="sq-AL" dirty="0"/>
              <a:t>Në korrik të vitit 2013, Komisioni Evropian paraqiti një propozim në Parlamentin Evropian dhe në Këshill për një rregullore të re për </a:t>
            </a:r>
            <a:r>
              <a:rPr lang="sq-AL" dirty="0" err="1"/>
              <a:t>Eurojust</a:t>
            </a:r>
            <a:r>
              <a:rPr lang="sq-AL" dirty="0"/>
              <a:t> për të siguruar një 'kornizë të vetme dhe të rinovuar ligjore për një Agjenci të re për Bashkëpunimin me Drejtësinë Penale (</a:t>
            </a:r>
            <a:r>
              <a:rPr lang="sq-AL" dirty="0" err="1"/>
              <a:t>Eurojust</a:t>
            </a:r>
            <a:r>
              <a:rPr lang="sq-AL" dirty="0"/>
              <a:t>)', pasardhësi ligjor i </a:t>
            </a:r>
            <a:r>
              <a:rPr lang="sq-AL" dirty="0" err="1"/>
              <a:t>Eurojust</a:t>
            </a:r>
            <a:r>
              <a:rPr lang="sq-AL" dirty="0"/>
              <a:t> siç është themeluar në vitin 2002.</a:t>
            </a:r>
          </a:p>
          <a:p>
            <a:pPr algn="just"/>
            <a:endParaRPr lang="en-GB" dirty="0"/>
          </a:p>
          <a:p>
            <a:pPr algn="just"/>
            <a:r>
              <a:rPr lang="sq-AL" dirty="0"/>
              <a:t>Pas negociatave të gjera, Parlamenti Evropian dhe Këshilli miratuan </a:t>
            </a:r>
            <a:r>
              <a:rPr lang="sq-AL" b="1" i="1" dirty="0">
                <a:hlinkClick r:id="rId3"/>
              </a:rPr>
              <a:t>Rregulloren për Agjencinë e Bashkimit Evropian për Bashkëpunimin për Drejtësinë Penale"</a:t>
            </a:r>
            <a:r>
              <a:rPr lang="sq-AL" dirty="0"/>
              <a:t> në nëntor 2018. Rregullorja ka krijuar një sistem të ri të qeverisjes, ka sqaruar marrëdhëniet ndërmjet </a:t>
            </a:r>
            <a:r>
              <a:rPr lang="sq-AL" dirty="0" err="1"/>
              <a:t>Eurojust</a:t>
            </a:r>
            <a:r>
              <a:rPr lang="sq-AL" dirty="0"/>
              <a:t> dhe Prokurorisë Publike Evropiane, ka përshkruar një regjim të ri të mbrojtjes së të dhënave, ka miratuar rregulla të reja për marrëdhëniet e jashtme të </a:t>
            </a:r>
            <a:r>
              <a:rPr lang="sq-AL" dirty="0" err="1"/>
              <a:t>Eurojust</a:t>
            </a:r>
            <a:r>
              <a:rPr lang="sq-AL" dirty="0"/>
              <a:t> dhe ka forcuar rolin e Parlamenteve Evropiane dhe Kombëtare në mbikëqyrjen demokratike të aktiviteteve të </a:t>
            </a:r>
            <a:r>
              <a:rPr lang="sq-AL" dirty="0" err="1"/>
              <a:t>Eurojust</a:t>
            </a:r>
            <a:r>
              <a:rPr lang="sq-AL" dirty="0"/>
              <a:t>. Zbatimi i Rregullores ka filluar më 12 dhjetor 2019.</a:t>
            </a:r>
          </a:p>
          <a:p>
            <a:pPr algn="just"/>
            <a:endParaRPr lang="en-GB" dirty="0"/>
          </a:p>
          <a:p>
            <a:pPr algn="just"/>
            <a:r>
              <a:rPr lang="sq-AL" dirty="0"/>
              <a:t>Pas tërheqjes së Mbretërisë së Bashkuar nga Bashkimi Evropian më 31 janar 2020, numri i Tavolinave Kombëtare është 26. </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smtClean="0"/>
          </a:p>
        </p:txBody>
      </p:sp>
    </p:spTree>
    <p:extLst>
      <p:ext uri="{BB962C8B-B14F-4D97-AF65-F5344CB8AC3E}">
        <p14:creationId xmlns:p14="http://schemas.microsoft.com/office/powerpoint/2010/main" xmlns="" val="3831488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pPr>
                <a:defRPr/>
              </a:pPr>
              <a:t>4/26/2021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xmlns=""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pPr>
                <a:defRPr/>
              </a:pPr>
              <a:t>4/26/2021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xmlns=""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pPr>
                <a:defRPr/>
              </a:pPr>
              <a:t>4/26/2021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xmlns=""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pPr>
                <a:defRPr/>
              </a:pPr>
              <a:t>4/26/2021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xmlns=""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pPr>
                <a:defRPr/>
              </a:pPr>
              <a:t>4/26/2021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xmlns=""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pPr>
                <a:defRPr/>
              </a:pPr>
              <a:t>4/26/2021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xmlns=""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pPr>
                <a:defRPr/>
              </a:pPr>
              <a:t>4/26/2021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xmlns=""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pPr>
                <a:defRPr/>
              </a:pPr>
              <a:t>4/26/2021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xmlns=""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pPr>
                <a:defRPr/>
              </a:pPr>
              <a:t>4/26/2021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xmlns=""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pPr>
                <a:defRPr/>
              </a:pPr>
              <a:t>4/26/2021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xmlns=""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pPr>
                <a:defRPr/>
              </a:pPr>
              <a:t>4/26/2021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xmlns=""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pPr>
                <a:defRPr/>
              </a:pPr>
              <a:t>4/26/2021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21.png"/><Relationship Id="rId4" Type="http://schemas.microsoft.com/office/2017/06/relationships/model3d" Target="../media/model3d1.glb"/></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20.jpe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1.png"/><Relationship Id="rId7" Type="http://schemas.openxmlformats.org/officeDocument/2006/relationships/diagramQuickStyle" Target="../diagrams/quickStyle5.xml"/><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20.jpeg"/></Relationships>
</file>

<file path=ppt/slides/_rels/slide4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5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sz="2400" b="1" i="0" u="none" strike="noStrike" cap="none" normalizeH="0" baseline="0">
                <a:ln>
                  <a:noFill/>
                </a:ln>
                <a:solidFill>
                  <a:srgbClr val="2F618F"/>
                </a:solidFill>
                <a:latin typeface="Arial Narrow" panose="020B0606020202030204" pitchFamily="34" charset="0"/>
                <a:ea typeface="Calibri" pitchFamily="34" charset="0"/>
                <a:cs typeface="Times New Roman" pitchFamily="18" charset="0"/>
              </a:rPr>
              <a:t>www.coe.int/cybercrime</a:t>
            </a:r>
          </a:p>
        </p:txBody>
      </p:sp>
      <p:sp>
        <p:nvSpPr>
          <p:cNvPr id="10" name="Rectangle 9"/>
          <p:cNvSpPr/>
          <p:nvPr/>
        </p:nvSpPr>
        <p:spPr>
          <a:xfrm>
            <a:off x="179512" y="1727299"/>
            <a:ext cx="8750206" cy="3447098"/>
          </a:xfrm>
          <a:prstGeom prst="rect">
            <a:avLst/>
          </a:prstGeom>
          <a:ln>
            <a:noFill/>
          </a:ln>
        </p:spPr>
        <p:txBody>
          <a:bodyPr wrap="square">
            <a:spAutoFit/>
          </a:bodyPr>
          <a:lstStyle/>
          <a:p>
            <a:pPr algn="ctr"/>
            <a:r>
              <a:rPr lang="sq-AL" sz="3600" b="1" i="1">
                <a:solidFill>
                  <a:schemeClr val="tx2"/>
                </a:solidFill>
              </a:rPr>
              <a:t>Kurs i Specializuar Gjyqësor për Bashkëpunimin Ndërkombëtar</a:t>
            </a:r>
          </a:p>
          <a:p>
            <a:pPr algn="ctr"/>
            <a:endParaRPr lang="fr-FR" b="1" dirty="0"/>
          </a:p>
          <a:p>
            <a:pPr marL="0" indent="0" algn="ctr">
              <a:buFont typeface="Arial" charset="0"/>
              <a:buNone/>
              <a:defRPr/>
            </a:pPr>
            <a:r>
              <a:rPr lang="sq-AL" b="1"/>
              <a:t> </a:t>
            </a:r>
          </a:p>
          <a:p>
            <a:pPr marL="0" indent="0" algn="ctr">
              <a:buFont typeface="Arial" charset="0"/>
              <a:buNone/>
              <a:defRPr/>
            </a:pPr>
            <a:r>
              <a:rPr lang="sq-AL" sz="3200" b="1">
                <a:solidFill>
                  <a:schemeClr val="tx2"/>
                </a:solidFill>
              </a:rPr>
              <a:t>Sesioni 1.2 </a:t>
            </a:r>
          </a:p>
          <a:p>
            <a:pPr marL="0" indent="0" algn="ctr">
              <a:buFont typeface="Arial" charset="0"/>
              <a:buNone/>
              <a:defRPr/>
            </a:pPr>
            <a:r>
              <a:rPr lang="sq-AL" sz="3200" b="1">
                <a:solidFill>
                  <a:schemeClr val="tx2"/>
                </a:solidFill>
              </a:rPr>
              <a:t>Bashkëpunimi ndërkombëtar në </a:t>
            </a:r>
          </a:p>
          <a:p>
            <a:pPr marL="0" indent="0" algn="ctr">
              <a:buFont typeface="Arial" charset="0"/>
              <a:buNone/>
              <a:defRPr/>
            </a:pPr>
            <a:r>
              <a:rPr lang="sq-AL" sz="3200" b="1">
                <a:solidFill>
                  <a:schemeClr val="tx2"/>
                </a:solidFill>
              </a:rPr>
              <a:t>Ekonominë globale</a:t>
            </a:r>
          </a:p>
        </p:txBody>
      </p:sp>
      <p:sp>
        <p:nvSpPr>
          <p:cNvPr id="11" name="Rectangle 10">
            <a:extLst>
              <a:ext uri="{FF2B5EF4-FFF2-40B4-BE49-F238E27FC236}">
                <a16:creationId xmlns:a16="http://schemas.microsoft.com/office/drawing/2014/main" xmlns=""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xmlns=""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TextBox 13">
            <a:extLst>
              <a:ext uri="{FF2B5EF4-FFF2-40B4-BE49-F238E27FC236}">
                <a16:creationId xmlns:a16="http://schemas.microsoft.com/office/drawing/2014/main" xmlns=""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xmlns=""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EUROPOL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0" y="1085294"/>
            <a:ext cx="5169279" cy="5170646"/>
          </a:xfrm>
          <a:prstGeom prst="rect">
            <a:avLst/>
          </a:prstGeom>
        </p:spPr>
        <p:txBody>
          <a:bodyPr wrap="square">
            <a:spAutoFit/>
          </a:bodyPr>
          <a:lstStyle/>
          <a:p>
            <a:pPr marL="342900" indent="-342900">
              <a:buFont typeface="Wingdings" pitchFamily="2" charset="2"/>
              <a:buChar char="Ø"/>
            </a:pPr>
            <a:r>
              <a:rPr lang="sq-AL" sz="2200" b="1" dirty="0"/>
              <a:t>Roli i EUROPOL </a:t>
            </a:r>
          </a:p>
          <a:p>
            <a:endParaRPr lang="en-GB" sz="2200" dirty="0"/>
          </a:p>
          <a:p>
            <a:pPr marL="342900" indent="-342900" algn="just">
              <a:buFont typeface="Wingdings" pitchFamily="2" charset="2"/>
              <a:buChar char="ü"/>
            </a:pPr>
            <a:r>
              <a:rPr lang="sq-AL" sz="2200" dirty="0"/>
              <a:t>për të përmirësuar efektivitetin e bashkëpunimit ndërmjet autoriteteve të zbatimit të ligjit nga çdo shtet anëtar i Bashkimit Evropian</a:t>
            </a:r>
          </a:p>
          <a:p>
            <a:pPr algn="just"/>
            <a:endParaRPr lang="en-GB" sz="2200" dirty="0"/>
          </a:p>
          <a:p>
            <a:pPr marL="342900" indent="-342900" algn="just">
              <a:buFont typeface="Wingdings" pitchFamily="2" charset="2"/>
              <a:buChar char="ü"/>
            </a:pPr>
            <a:r>
              <a:rPr lang="sq-AL" sz="2200" dirty="0"/>
              <a:t>funksional që nga viti 1999 duke lehtësuar analizën e ndarjes së informacionit penal të të dhënave ndërmjet shteteve anëtare </a:t>
            </a:r>
          </a:p>
          <a:p>
            <a:pPr marL="342900" indent="-342900" algn="just">
              <a:buFont typeface="Wingdings" pitchFamily="2" charset="2"/>
              <a:buChar char="ü"/>
            </a:pPr>
            <a:endParaRPr lang="en-GB" sz="2200" dirty="0"/>
          </a:p>
          <a:p>
            <a:pPr marL="342900" indent="-342900" algn="just">
              <a:buFont typeface="Wingdings" pitchFamily="2" charset="2"/>
              <a:buChar char="ü"/>
            </a:pPr>
            <a:r>
              <a:rPr lang="sq-AL" sz="2200" b="1" dirty="0"/>
              <a:t>Qendra evropiane kundër krimit </a:t>
            </a:r>
            <a:r>
              <a:rPr lang="sq-AL" sz="2200" b="1" dirty="0" err="1"/>
              <a:t>kibernetik</a:t>
            </a:r>
            <a:r>
              <a:rPr lang="sq-AL" sz="2200" b="1" dirty="0"/>
              <a:t>, EC3 (hapur në janar 2013)</a:t>
            </a:r>
            <a:r>
              <a:rPr lang="sq-AL" sz="2200" dirty="0"/>
              <a:t> </a:t>
            </a:r>
          </a:p>
        </p:txBody>
      </p:sp>
      <p:pic>
        <p:nvPicPr>
          <p:cNvPr id="11" name="Picture 10">
            <a:extLst>
              <a:ext uri="{FF2B5EF4-FFF2-40B4-BE49-F238E27FC236}">
                <a16:creationId xmlns:a16="http://schemas.microsoft.com/office/drawing/2014/main" xmlns="" id="{A2E64B05-FADA-2E48-A3B3-E6B540767013}"/>
              </a:ext>
            </a:extLst>
          </p:cNvPr>
          <p:cNvPicPr>
            <a:picLocks noChangeAspect="1"/>
          </p:cNvPicPr>
          <p:nvPr/>
        </p:nvPicPr>
        <p:blipFill>
          <a:blip r:embed="rId4"/>
          <a:stretch>
            <a:fillRect/>
          </a:stretch>
        </p:blipFill>
        <p:spPr>
          <a:xfrm>
            <a:off x="5709880" y="1919641"/>
            <a:ext cx="3067568" cy="2306621"/>
          </a:xfrm>
          <a:prstGeom prst="rect">
            <a:avLst/>
          </a:prstGeom>
        </p:spPr>
      </p:pic>
      <p:pic>
        <p:nvPicPr>
          <p:cNvPr id="12" name="Picture 11">
            <a:extLst>
              <a:ext uri="{FF2B5EF4-FFF2-40B4-BE49-F238E27FC236}">
                <a16:creationId xmlns:a16="http://schemas.microsoft.com/office/drawing/2014/main" xmlns="" id="{FFD4209B-374F-2740-8BC3-DE8626D9F63D}"/>
              </a:ext>
            </a:extLst>
          </p:cNvPr>
          <p:cNvPicPr>
            <a:picLocks noChangeAspect="1"/>
          </p:cNvPicPr>
          <p:nvPr/>
        </p:nvPicPr>
        <p:blipFill>
          <a:blip r:embed="rId5"/>
          <a:stretch>
            <a:fillRect/>
          </a:stretch>
        </p:blipFill>
        <p:spPr>
          <a:xfrm>
            <a:off x="5709880" y="5151831"/>
            <a:ext cx="3067568" cy="743243"/>
          </a:xfrm>
          <a:prstGeom prst="rect">
            <a:avLst/>
          </a:prstGeom>
        </p:spPr>
      </p:pic>
    </p:spTree>
    <p:extLst>
      <p:ext uri="{BB962C8B-B14F-4D97-AF65-F5344CB8AC3E}">
        <p14:creationId xmlns:p14="http://schemas.microsoft.com/office/powerpoint/2010/main" xmlns="" val="261974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EUROJUST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4262761" cy="3477875"/>
          </a:xfrm>
          <a:prstGeom prst="rect">
            <a:avLst/>
          </a:prstGeom>
        </p:spPr>
        <p:txBody>
          <a:bodyPr wrap="square">
            <a:spAutoFit/>
          </a:bodyPr>
          <a:lstStyle/>
          <a:p>
            <a:pPr marL="342900" indent="-342900">
              <a:buFont typeface="Wingdings" pitchFamily="2" charset="2"/>
              <a:buChar char="Ø"/>
            </a:pPr>
            <a:r>
              <a:rPr lang="sq-AL" sz="2200" b="1"/>
              <a:t>Bashkëpunimi në luftën kundër krimit</a:t>
            </a:r>
          </a:p>
          <a:p>
            <a:pPr marL="342900" indent="-342900">
              <a:buFont typeface="Arial" panose="020B0604020202020204" pitchFamily="34" charset="0"/>
              <a:buChar char="•"/>
            </a:pPr>
            <a:endParaRPr lang="en-GB" sz="2200" dirty="0"/>
          </a:p>
          <a:p>
            <a:pPr marL="342900" indent="-342900">
              <a:buFont typeface="Wingdings" pitchFamily="2" charset="2"/>
              <a:buChar char="ü"/>
            </a:pPr>
            <a:r>
              <a:rPr lang="sq-AL" sz="2200" b="1"/>
              <a:t>Objektivi i koordinimit të</a:t>
            </a:r>
            <a:r>
              <a:rPr lang="sq-AL" sz="2200"/>
              <a:t> aktiviteteve të kryera nga autoritetet kombëtare përgjegjëse për ndjekjen penale dhe hetimin;</a:t>
            </a:r>
          </a:p>
          <a:p>
            <a:pPr lvl="1"/>
            <a:r>
              <a:rPr lang="sq-AL" sz="2200"/>
              <a:t> </a:t>
            </a:r>
          </a:p>
          <a:p>
            <a:pPr lvl="1"/>
            <a:endParaRPr lang="en-GB" sz="2200" dirty="0"/>
          </a:p>
        </p:txBody>
      </p:sp>
      <p:sp>
        <p:nvSpPr>
          <p:cNvPr id="5" name="Rectangle 4">
            <a:extLst>
              <a:ext uri="{FF2B5EF4-FFF2-40B4-BE49-F238E27FC236}">
                <a16:creationId xmlns:a16="http://schemas.microsoft.com/office/drawing/2014/main" xmlns="" id="{82A8EE1A-5A3B-7E45-8186-1DFFF9541C04}"/>
              </a:ext>
            </a:extLst>
          </p:cNvPr>
          <p:cNvSpPr/>
          <p:nvPr/>
        </p:nvSpPr>
        <p:spPr>
          <a:xfrm>
            <a:off x="4572000" y="1117533"/>
            <a:ext cx="4355722" cy="3816429"/>
          </a:xfrm>
          <a:prstGeom prst="rect">
            <a:avLst/>
          </a:prstGeom>
        </p:spPr>
        <p:txBody>
          <a:bodyPr wrap="square">
            <a:spAutoFit/>
          </a:bodyPr>
          <a:lstStyle/>
          <a:p>
            <a:pPr marL="342900" indent="-342900">
              <a:buFont typeface="Wingdings" pitchFamily="2" charset="2"/>
              <a:buChar char="Ø"/>
            </a:pPr>
            <a:r>
              <a:rPr lang="sq-AL" sz="2200" b="1" dirty="0" err="1"/>
              <a:t>Eurojust</a:t>
            </a:r>
            <a:r>
              <a:rPr lang="sq-AL" sz="2200" b="1" dirty="0"/>
              <a:t> ka kompetencë për</a:t>
            </a:r>
            <a:r>
              <a:rPr lang="sq-AL" sz="2200" dirty="0"/>
              <a:t>:</a:t>
            </a:r>
          </a:p>
          <a:p>
            <a:pPr marL="342900" indent="-342900">
              <a:buFont typeface="Wingdings" pitchFamily="2" charset="2"/>
              <a:buChar char="Ø"/>
            </a:pPr>
            <a:endParaRPr lang="en-GB" sz="2200" dirty="0"/>
          </a:p>
          <a:p>
            <a:pPr marL="342900" indent="-342900">
              <a:buFont typeface="Wingdings" pitchFamily="2" charset="2"/>
              <a:buChar char="ü"/>
            </a:pPr>
            <a:r>
              <a:rPr lang="sq-AL" sz="2200" b="1" dirty="0" smtClean="0"/>
              <a:t>Promovimi</a:t>
            </a:r>
            <a:r>
              <a:rPr lang="en-US" sz="2200" b="1" dirty="0" smtClean="0"/>
              <a:t>n</a:t>
            </a:r>
            <a:r>
              <a:rPr lang="sq-AL" sz="2200" b="1" dirty="0" smtClean="0"/>
              <a:t> </a:t>
            </a:r>
            <a:r>
              <a:rPr lang="en-US" sz="2200" b="1" dirty="0" smtClean="0"/>
              <a:t>e</a:t>
            </a:r>
            <a:r>
              <a:rPr lang="sq-AL" sz="2200" b="1" dirty="0" smtClean="0"/>
              <a:t> </a:t>
            </a:r>
            <a:r>
              <a:rPr lang="sq-AL" sz="2200" b="1" dirty="0"/>
              <a:t>koordinimit</a:t>
            </a:r>
            <a:r>
              <a:rPr lang="sq-AL" sz="2200" dirty="0"/>
              <a:t> ndërmjet autoriteteve kompetente të shteteve të ndryshme anëtare</a:t>
            </a:r>
          </a:p>
          <a:p>
            <a:pPr marL="342900" indent="-342900">
              <a:buFont typeface="Wingdings" pitchFamily="2" charset="2"/>
              <a:buChar char="ü"/>
            </a:pPr>
            <a:endParaRPr lang="en-GB" sz="2200" dirty="0"/>
          </a:p>
          <a:p>
            <a:pPr marL="342900" indent="-342900">
              <a:buFont typeface="Wingdings" pitchFamily="2" charset="2"/>
              <a:buChar char="ü"/>
            </a:pPr>
            <a:r>
              <a:rPr lang="sq-AL" sz="2200" b="1" dirty="0" smtClean="0"/>
              <a:t>Lehtësimi</a:t>
            </a:r>
            <a:r>
              <a:rPr lang="en-US" sz="2200" b="1" dirty="0" smtClean="0"/>
              <a:t>n e</a:t>
            </a:r>
            <a:r>
              <a:rPr lang="sq-AL" sz="2200" b="1" dirty="0" smtClean="0"/>
              <a:t> </a:t>
            </a:r>
            <a:r>
              <a:rPr lang="sq-AL" sz="2200" b="1" dirty="0"/>
              <a:t>zbatimit</a:t>
            </a:r>
            <a:r>
              <a:rPr lang="sq-AL" sz="2200" dirty="0"/>
              <a:t> të ndihmës juridike të ndërsjellë ndërkombëtare dhe kërkesave të ekstradimit</a:t>
            </a:r>
          </a:p>
        </p:txBody>
      </p:sp>
      <p:pic>
        <p:nvPicPr>
          <p:cNvPr id="12" name="Picture 11">
            <a:extLst>
              <a:ext uri="{FF2B5EF4-FFF2-40B4-BE49-F238E27FC236}">
                <a16:creationId xmlns:a16="http://schemas.microsoft.com/office/drawing/2014/main" xmlns="" id="{E4FDA029-4E1C-184A-B0B7-4E42836AC773}"/>
              </a:ext>
            </a:extLst>
          </p:cNvPr>
          <p:cNvPicPr>
            <a:picLocks noChangeAspect="1"/>
          </p:cNvPicPr>
          <p:nvPr/>
        </p:nvPicPr>
        <p:blipFill>
          <a:blip r:embed="rId4"/>
          <a:stretch>
            <a:fillRect/>
          </a:stretch>
        </p:blipFill>
        <p:spPr>
          <a:xfrm>
            <a:off x="1168268" y="4232886"/>
            <a:ext cx="2592662" cy="1949521"/>
          </a:xfrm>
          <a:prstGeom prst="rect">
            <a:avLst/>
          </a:prstGeom>
        </p:spPr>
      </p:pic>
    </p:spTree>
    <p:extLst>
      <p:ext uri="{BB962C8B-B14F-4D97-AF65-F5344CB8AC3E}">
        <p14:creationId xmlns:p14="http://schemas.microsoft.com/office/powerpoint/2010/main" xmlns="" val="4204927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a:ea typeface="ＭＳ Ｐゴシック" pitchFamily="34" charset="-128"/>
              </a:rPr>
              <a:t>EJCN – Rrjeti Evropian Gjyqësor për Krimin </a:t>
            </a:r>
            <a:r>
              <a:rPr lang="sq-AL" sz="3200" b="1" dirty="0" err="1">
                <a:ea typeface="ＭＳ Ｐゴシック" pitchFamily="34" charset="-128"/>
              </a:rPr>
              <a:t>Kibernetik</a:t>
            </a:r>
            <a:endParaRPr lang="sq-AL" sz="3200" b="1" dirty="0">
              <a:ea typeface="ＭＳ Ｐゴシック" pitchFamily="34" charset="-128"/>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CAE5D1B-C7CD-DD44-B0C3-576B01C85806}"/>
              </a:ext>
            </a:extLst>
          </p:cNvPr>
          <p:cNvSpPr/>
          <p:nvPr/>
        </p:nvSpPr>
        <p:spPr>
          <a:xfrm>
            <a:off x="88522" y="1120348"/>
            <a:ext cx="4572000" cy="4154984"/>
          </a:xfrm>
          <a:prstGeom prst="rect">
            <a:avLst/>
          </a:prstGeom>
        </p:spPr>
        <p:txBody>
          <a:bodyPr>
            <a:spAutoFit/>
          </a:bodyPr>
          <a:lstStyle/>
          <a:p>
            <a:pPr>
              <a:spcAft>
                <a:spcPts val="0"/>
              </a:spcAft>
              <a:buFont typeface="Wingdings" pitchFamily="2" charset="2"/>
              <a:buChar char="Ø"/>
            </a:pPr>
            <a:r>
              <a:rPr lang="sq-AL" sz="2200" b="1"/>
              <a:t> Rrjeti gjyqësor Eurojust kundër krimeve kibernetike (EJCN)</a:t>
            </a:r>
            <a:r>
              <a:rPr lang="sq-AL" sz="2200"/>
              <a:t>:</a:t>
            </a:r>
          </a:p>
          <a:p>
            <a:pPr>
              <a:spcAft>
                <a:spcPts val="0"/>
              </a:spcAft>
              <a:buFont typeface="Wingdings" pitchFamily="2" charset="2"/>
              <a:buChar char="Ø"/>
            </a:pPr>
            <a:endParaRPr lang="en-GB" sz="2200" dirty="0"/>
          </a:p>
          <a:p>
            <a:pPr algn="just" eaLnBrk="1" fontAlgn="auto" hangingPunct="1">
              <a:spcAft>
                <a:spcPts val="0"/>
              </a:spcAft>
              <a:buFont typeface="Wingdings" pitchFamily="2" charset="2"/>
              <a:buChar char="ü"/>
              <a:defRPr/>
            </a:pPr>
            <a:r>
              <a:rPr lang="sq-AL" sz="2200"/>
              <a:t> është themeluar në vitin 2016, </a:t>
            </a:r>
            <a:r>
              <a:rPr lang="sq-AL" sz="2200" b="1"/>
              <a:t>për të nxitur</a:t>
            </a:r>
            <a:r>
              <a:rPr lang="sq-AL" sz="2200"/>
              <a:t> </a:t>
            </a:r>
            <a:r>
              <a:rPr lang="sq-AL" sz="2200" b="1"/>
              <a:t>kontaktet ndërmjet praktikuesve të specializuar në kundërshtimin e sfidave të paraqitura nga krimi kibernetik</a:t>
            </a:r>
            <a:r>
              <a:rPr lang="sq-AL" sz="2200"/>
              <a:t>, krimi i mundësuar nga kibernetika dhe hetimet në hapësirën kibernetike dhe </a:t>
            </a:r>
            <a:r>
              <a:rPr lang="sq-AL" sz="2200" b="1"/>
              <a:t>rritja e efikasitetit të hetimeve dhe ndjekjes penale</a:t>
            </a:r>
          </a:p>
        </p:txBody>
      </p:sp>
      <p:pic>
        <p:nvPicPr>
          <p:cNvPr id="5" name="Picture 4">
            <a:extLst>
              <a:ext uri="{FF2B5EF4-FFF2-40B4-BE49-F238E27FC236}">
                <a16:creationId xmlns:a16="http://schemas.microsoft.com/office/drawing/2014/main" xmlns="" id="{31F9D497-259E-ED4C-B6FF-68AA10F47355}"/>
              </a:ext>
            </a:extLst>
          </p:cNvPr>
          <p:cNvPicPr>
            <a:picLocks noChangeAspect="1"/>
          </p:cNvPicPr>
          <p:nvPr/>
        </p:nvPicPr>
        <p:blipFill>
          <a:blip r:embed="rId4"/>
          <a:stretch>
            <a:fillRect/>
          </a:stretch>
        </p:blipFill>
        <p:spPr>
          <a:xfrm>
            <a:off x="5401994" y="1899565"/>
            <a:ext cx="2945175" cy="3037212"/>
          </a:xfrm>
          <a:prstGeom prst="rect">
            <a:avLst/>
          </a:prstGeom>
        </p:spPr>
      </p:pic>
    </p:spTree>
    <p:extLst>
      <p:ext uri="{BB962C8B-B14F-4D97-AF65-F5344CB8AC3E}">
        <p14:creationId xmlns:p14="http://schemas.microsoft.com/office/powerpoint/2010/main" xmlns="" val="38823758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EJN - Rrjeti Gjyqësor Evropian</a:t>
            </a:r>
            <a:br>
              <a:rPr lang="sq-AL" sz="3200" b="1">
                <a:ea typeface="ＭＳ Ｐゴシック" pitchFamily="34" charset="-128"/>
              </a:rPr>
            </a:br>
            <a:r>
              <a:rPr lang="sq-AL" sz="3200" b="1">
                <a:ea typeface="ＭＳ Ｐゴシック" pitchFamily="34" charset="-128"/>
              </a:rPr>
              <a:t>për Çështje Penale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4572000" cy="5509200"/>
          </a:xfrm>
          <a:prstGeom prst="rect">
            <a:avLst/>
          </a:prstGeom>
        </p:spPr>
        <p:txBody>
          <a:bodyPr>
            <a:spAutoFit/>
          </a:bodyPr>
          <a:lstStyle/>
          <a:p>
            <a:pPr marL="342900" indent="-342900">
              <a:buFont typeface="Wingdings" pitchFamily="2" charset="2"/>
              <a:buChar char="Ø"/>
            </a:pPr>
            <a:r>
              <a:rPr lang="sq-AL" sz="2200" b="1"/>
              <a:t>Një rrjet i pikave të kontaktit gjyqësor </a:t>
            </a:r>
          </a:p>
          <a:p>
            <a:pPr marL="342900" indent="-342900">
              <a:buFont typeface="Wingdings" pitchFamily="2" charset="2"/>
              <a:buChar char="ü"/>
            </a:pPr>
            <a:endParaRPr lang="en-GB" sz="2200" dirty="0"/>
          </a:p>
          <a:p>
            <a:pPr marL="342900" indent="-342900" algn="just">
              <a:buFont typeface="Wingdings" pitchFamily="2" charset="2"/>
              <a:buChar char="ü"/>
            </a:pPr>
            <a:r>
              <a:rPr lang="sq-AL" sz="2200" b="1"/>
              <a:t>Atlasi lejon praktikuesit</a:t>
            </a:r>
            <a:r>
              <a:rPr lang="sq-AL" sz="2200"/>
              <a:t> që menjëherë të identifikojnë autoritetin lokal kompetent në secilin shtet anëtar për të marrë dhe ekzekutuar një kërkesë të ndihmës juridike të ndërsjellë</a:t>
            </a:r>
          </a:p>
          <a:p>
            <a:pPr marL="342900" indent="-342900" algn="just">
              <a:buFont typeface="Wingdings" pitchFamily="2" charset="2"/>
              <a:buChar char="ü"/>
            </a:pPr>
            <a:endParaRPr lang="en-GB" sz="2200" b="1" dirty="0"/>
          </a:p>
          <a:p>
            <a:pPr marL="342900" indent="-342900" algn="just">
              <a:buFont typeface="Wingdings" pitchFamily="2" charset="2"/>
              <a:buChar char="ü"/>
            </a:pPr>
            <a:r>
              <a:rPr lang="sq-AL" sz="2200" b="1"/>
              <a:t>Pikat e kontaktit</a:t>
            </a:r>
            <a:r>
              <a:rPr lang="sq-AL" sz="2200"/>
              <a:t> janë ndërmjetës aktiv me detyrën për të lehtësuar bashkëpunimin gjyqësor ndërmjet shteteve anëtare</a:t>
            </a:r>
          </a:p>
          <a:p>
            <a:endParaRPr lang="en-GB" sz="2200" b="1" dirty="0"/>
          </a:p>
          <a:p>
            <a:pPr lvl="1"/>
            <a:endParaRPr lang="en-GB" sz="2200" dirty="0"/>
          </a:p>
        </p:txBody>
      </p:sp>
      <p:pic>
        <p:nvPicPr>
          <p:cNvPr id="11" name="Picture 10">
            <a:extLst>
              <a:ext uri="{FF2B5EF4-FFF2-40B4-BE49-F238E27FC236}">
                <a16:creationId xmlns:a16="http://schemas.microsoft.com/office/drawing/2014/main" xmlns="" id="{6F15F1CA-6657-3E49-9F6D-DD00AB98CEE1}"/>
              </a:ext>
            </a:extLst>
          </p:cNvPr>
          <p:cNvPicPr>
            <a:picLocks noChangeAspect="1"/>
          </p:cNvPicPr>
          <p:nvPr/>
        </p:nvPicPr>
        <p:blipFill>
          <a:blip r:embed="rId4"/>
          <a:stretch>
            <a:fillRect/>
          </a:stretch>
        </p:blipFill>
        <p:spPr>
          <a:xfrm>
            <a:off x="5124755" y="2211534"/>
            <a:ext cx="3024336" cy="3024336"/>
          </a:xfrm>
          <a:prstGeom prst="rect">
            <a:avLst/>
          </a:prstGeom>
        </p:spPr>
      </p:pic>
    </p:spTree>
    <p:extLst>
      <p:ext uri="{BB962C8B-B14F-4D97-AF65-F5344CB8AC3E}">
        <p14:creationId xmlns:p14="http://schemas.microsoft.com/office/powerpoint/2010/main" xmlns="" val="77743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Këshilli i Evropës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1" y="1085294"/>
            <a:ext cx="5083490" cy="5749266"/>
          </a:xfrm>
          <a:prstGeom prst="rect">
            <a:avLst/>
          </a:prstGeom>
        </p:spPr>
        <p:txBody>
          <a:bodyPr wrap="square">
            <a:spAutoFit/>
          </a:bodyPr>
          <a:lstStyle/>
          <a:p>
            <a:pPr marL="342900" indent="-342900">
              <a:lnSpc>
                <a:spcPct val="90000"/>
              </a:lnSpc>
              <a:buFont typeface="Wingdings" pitchFamily="2" charset="2"/>
              <a:buChar char="Ø"/>
            </a:pPr>
            <a:r>
              <a:rPr lang="sq-AL" sz="2400" b="1" i="1" dirty="0"/>
              <a:t>Konventa Evropiane e vitit 1959 </a:t>
            </a:r>
            <a:r>
              <a:rPr lang="sq-AL" sz="2400" b="1" i="1" dirty="0" smtClean="0"/>
              <a:t>për </a:t>
            </a:r>
            <a:r>
              <a:rPr lang="sq-AL" sz="2400" b="1" i="1" dirty="0"/>
              <a:t>Ndihmë Juridike të Ndërsjellë në Çështje Penale</a:t>
            </a:r>
          </a:p>
          <a:p>
            <a:pPr>
              <a:lnSpc>
                <a:spcPct val="90000"/>
              </a:lnSpc>
              <a:buFont typeface="Wingdings" pitchFamily="2" charset="2"/>
              <a:buNone/>
            </a:pPr>
            <a:endParaRPr lang="en-GB" sz="2400" i="1" dirty="0"/>
          </a:p>
          <a:p>
            <a:pPr marL="342900" indent="-342900">
              <a:lnSpc>
                <a:spcPct val="90000"/>
              </a:lnSpc>
              <a:buFont typeface="Wingdings" pitchFamily="2" charset="2"/>
              <a:buChar char="ü"/>
            </a:pPr>
            <a:r>
              <a:rPr lang="sq-AL" sz="2400" dirty="0"/>
              <a:t>është sfondi i Konventës së Budapestit </a:t>
            </a:r>
          </a:p>
          <a:p>
            <a:pPr>
              <a:lnSpc>
                <a:spcPct val="90000"/>
              </a:lnSpc>
            </a:pPr>
            <a:endParaRPr lang="en-GB" sz="2400" dirty="0"/>
          </a:p>
          <a:p>
            <a:pPr marL="342900" indent="-342900">
              <a:lnSpc>
                <a:spcPct val="90000"/>
              </a:lnSpc>
              <a:buFont typeface="Wingdings" pitchFamily="2" charset="2"/>
              <a:buChar char="ü"/>
            </a:pPr>
            <a:r>
              <a:rPr lang="sq-AL" sz="2400" dirty="0"/>
              <a:t>të gjitha shtetet anëtare të Këshillit të Evropës e kanë ratifikuar atë</a:t>
            </a:r>
          </a:p>
          <a:p>
            <a:pPr>
              <a:lnSpc>
                <a:spcPct val="90000"/>
              </a:lnSpc>
            </a:pPr>
            <a:endParaRPr lang="en-GB" sz="2400" dirty="0"/>
          </a:p>
          <a:p>
            <a:pPr marL="342900" indent="-342900">
              <a:lnSpc>
                <a:spcPct val="90000"/>
              </a:lnSpc>
              <a:buFont typeface="Wingdings" pitchFamily="2" charset="2"/>
              <a:buChar char="ü"/>
            </a:pPr>
            <a:r>
              <a:rPr lang="sq-AL" sz="2400" dirty="0">
                <a:solidFill>
                  <a:srgbClr val="FF0000"/>
                </a:solidFill>
              </a:rPr>
              <a:t>brenda të gjitha palëve të Konventës së Budapestit, e vetmja palë </a:t>
            </a:r>
            <a:r>
              <a:rPr lang="sq-AL" sz="2400" dirty="0" err="1">
                <a:solidFill>
                  <a:srgbClr val="FF0000"/>
                </a:solidFill>
              </a:rPr>
              <a:t>joanëtare</a:t>
            </a:r>
            <a:r>
              <a:rPr lang="sq-AL" sz="2400" dirty="0">
                <a:solidFill>
                  <a:srgbClr val="FF0000"/>
                </a:solidFill>
              </a:rPr>
              <a:t> e Konventës së vitit 1959 janë Shtetet e Bashkuara të Amerikës</a:t>
            </a:r>
          </a:p>
          <a:p>
            <a:pPr lvl="1"/>
            <a:endParaRPr lang="en-GB" sz="2200" dirty="0"/>
          </a:p>
        </p:txBody>
      </p:sp>
      <p:pic>
        <p:nvPicPr>
          <p:cNvPr id="11" name="Picture 10">
            <a:extLst>
              <a:ext uri="{FF2B5EF4-FFF2-40B4-BE49-F238E27FC236}">
                <a16:creationId xmlns:a16="http://schemas.microsoft.com/office/drawing/2014/main" xmlns="" id="{5E52ABAD-488C-CE41-A404-66FBAD33EEA7}"/>
              </a:ext>
            </a:extLst>
          </p:cNvPr>
          <p:cNvPicPr>
            <a:picLocks noChangeAspect="1"/>
          </p:cNvPicPr>
          <p:nvPr/>
        </p:nvPicPr>
        <p:blipFill>
          <a:blip r:embed="rId4"/>
          <a:stretch>
            <a:fillRect/>
          </a:stretch>
        </p:blipFill>
        <p:spPr>
          <a:xfrm>
            <a:off x="5172011" y="2715603"/>
            <a:ext cx="3850445" cy="2156249"/>
          </a:xfrm>
          <a:prstGeom prst="rect">
            <a:avLst/>
          </a:prstGeom>
        </p:spPr>
      </p:pic>
    </p:spTree>
    <p:extLst>
      <p:ext uri="{BB962C8B-B14F-4D97-AF65-F5344CB8AC3E}">
        <p14:creationId xmlns:p14="http://schemas.microsoft.com/office/powerpoint/2010/main" xmlns="" val="1253065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a:t>Asambleja e Përgjithshme e Kombeve të Bashkuara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4572000" cy="5678478"/>
          </a:xfrm>
          <a:prstGeom prst="rect">
            <a:avLst/>
          </a:prstGeom>
        </p:spPr>
        <p:txBody>
          <a:bodyPr>
            <a:spAutoFit/>
          </a:bodyPr>
          <a:lstStyle/>
          <a:p>
            <a:pPr marL="342900" indent="-342900" eaLnBrk="1" hangingPunct="1">
              <a:buFont typeface="Wingdings" pitchFamily="2" charset="2"/>
              <a:buChar char="Ø"/>
            </a:pPr>
            <a:r>
              <a:rPr lang="sq-AL" sz="2200" b="1" i="1"/>
              <a:t>Rezolutat për luftimin e keqpërdorimit kriminal të teknologjive informative (Rezolutat 55/63 dhe 56/121):</a:t>
            </a:r>
            <a:r>
              <a:rPr lang="sq-AL" sz="2200"/>
              <a:t> </a:t>
            </a:r>
          </a:p>
          <a:p>
            <a:pPr marL="342900" indent="-342900" algn="just" eaLnBrk="1" hangingPunct="1">
              <a:buFont typeface="Arial" panose="020B0604020202020204" pitchFamily="34" charset="0"/>
              <a:buChar char="•"/>
            </a:pPr>
            <a:r>
              <a:rPr lang="sq-AL" sz="2100">
                <a:ea typeface="MS PGothic" panose="020B0600070205080204" pitchFamily="34" charset="-128"/>
              </a:rPr>
              <a:t>nevoja për të siguruar që çdo shtet të miratojë një ligj të duhur për krimin kibernetik - për të eliminuar </a:t>
            </a:r>
            <a:r>
              <a:rPr lang="sq-AL" sz="2100" i="1">
                <a:ea typeface="MS PGothic" panose="020B0600070205080204" pitchFamily="34" charset="-128"/>
              </a:rPr>
              <a:t>parajsat e sigurta</a:t>
            </a:r>
          </a:p>
          <a:p>
            <a:pPr marL="342900" indent="-342900" algn="just" eaLnBrk="1" hangingPunct="1">
              <a:buFont typeface="Arial" panose="020B0604020202020204" pitchFamily="34" charset="0"/>
              <a:buChar char="•"/>
            </a:pPr>
            <a:r>
              <a:rPr lang="sq-AL" sz="2100">
                <a:ea typeface="MS PGothic" panose="020B0600070205080204" pitchFamily="34" charset="-128"/>
              </a:rPr>
              <a:t>nevoja për shkëmbim informacioni, bashkëpunim dhe koordinim ndërmjet të gjitha shteteve në lidhje me disa hetime konkrete penale në rastet ndërkombëtare të keqpërdorimit penal të teknologjive të informacionit.</a:t>
            </a:r>
          </a:p>
          <a:p>
            <a:pPr lvl="1"/>
            <a:endParaRPr lang="en-GB" sz="2200" dirty="0"/>
          </a:p>
        </p:txBody>
      </p:sp>
      <p:pic>
        <p:nvPicPr>
          <p:cNvPr id="11" name="Picture 10">
            <a:extLst>
              <a:ext uri="{FF2B5EF4-FFF2-40B4-BE49-F238E27FC236}">
                <a16:creationId xmlns:a16="http://schemas.microsoft.com/office/drawing/2014/main" xmlns="" id="{09082205-7D01-024D-B1A5-DA773EEC2D4C}"/>
              </a:ext>
            </a:extLst>
          </p:cNvPr>
          <p:cNvPicPr>
            <a:picLocks noChangeAspect="1"/>
          </p:cNvPicPr>
          <p:nvPr/>
        </p:nvPicPr>
        <p:blipFill>
          <a:blip r:embed="rId4"/>
          <a:stretch>
            <a:fillRect/>
          </a:stretch>
        </p:blipFill>
        <p:spPr>
          <a:xfrm>
            <a:off x="5272712" y="2526047"/>
            <a:ext cx="3503745" cy="2327305"/>
          </a:xfrm>
          <a:prstGeom prst="rect">
            <a:avLst/>
          </a:prstGeom>
        </p:spPr>
      </p:pic>
    </p:spTree>
    <p:extLst>
      <p:ext uri="{BB962C8B-B14F-4D97-AF65-F5344CB8AC3E}">
        <p14:creationId xmlns:p14="http://schemas.microsoft.com/office/powerpoint/2010/main" xmlns="" val="864112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G8 Nëngrupi për Krimet e Teknologjisë së Lartë</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4572000" cy="4087273"/>
          </a:xfrm>
          <a:prstGeom prst="rect">
            <a:avLst/>
          </a:prstGeom>
        </p:spPr>
        <p:txBody>
          <a:bodyPr>
            <a:spAutoFit/>
          </a:bodyPr>
          <a:lstStyle/>
          <a:p>
            <a:pPr marL="342900" indent="-342900" eaLnBrk="1" hangingPunct="1">
              <a:lnSpc>
                <a:spcPct val="90000"/>
              </a:lnSpc>
              <a:buFont typeface="Wingdings" pitchFamily="2" charset="2"/>
              <a:buChar char="Ø"/>
              <a:defRPr/>
            </a:pPr>
            <a:r>
              <a:rPr lang="sq-AL" sz="2200" b="1"/>
              <a:t>Opsione më proaktive</a:t>
            </a:r>
          </a:p>
          <a:p>
            <a:pPr marL="342900" indent="-342900" eaLnBrk="1" hangingPunct="1">
              <a:lnSpc>
                <a:spcPct val="90000"/>
              </a:lnSpc>
              <a:buFont typeface="Wingdings" pitchFamily="2" charset="2"/>
              <a:buChar char="Ø"/>
              <a:defRPr/>
            </a:pPr>
            <a:endParaRPr lang="en-GB" sz="2200" dirty="0"/>
          </a:p>
          <a:p>
            <a:pPr marL="342900" indent="-342900" eaLnBrk="1" hangingPunct="1">
              <a:lnSpc>
                <a:spcPct val="90000"/>
              </a:lnSpc>
              <a:buFont typeface="Wingdings" pitchFamily="2" charset="2"/>
              <a:buChar char="ü"/>
              <a:defRPr/>
            </a:pPr>
            <a:r>
              <a:rPr lang="sq-AL" sz="2200" b="1"/>
              <a:t>G8 ka krijuar një rrjet</a:t>
            </a:r>
            <a:r>
              <a:rPr lang="sq-AL" sz="2200"/>
              <a:t> të pikave të kontaktit</a:t>
            </a:r>
          </a:p>
          <a:p>
            <a:pPr marL="342900" indent="-342900" eaLnBrk="1" hangingPunct="1">
              <a:lnSpc>
                <a:spcPct val="90000"/>
              </a:lnSpc>
              <a:buFont typeface="Wingdings" pitchFamily="2" charset="2"/>
              <a:buChar char="ü"/>
              <a:defRPr/>
            </a:pPr>
            <a:endParaRPr lang="en-GB" sz="2200" dirty="0"/>
          </a:p>
          <a:p>
            <a:pPr marL="342900" indent="-342900" eaLnBrk="1" hangingPunct="1">
              <a:lnSpc>
                <a:spcPct val="90000"/>
              </a:lnSpc>
              <a:buFont typeface="Wingdings" pitchFamily="2" charset="2"/>
              <a:buChar char="ü"/>
              <a:defRPr/>
            </a:pPr>
            <a:r>
              <a:rPr lang="sq-AL" sz="2200" b="1"/>
              <a:t>është bërë referencë </a:t>
            </a:r>
            <a:r>
              <a:rPr lang="sq-AL" sz="2200"/>
              <a:t>në skenarin e bashkëpunimit ndërkombëtar</a:t>
            </a:r>
          </a:p>
          <a:p>
            <a:pPr marL="342900" indent="-342900" eaLnBrk="1" hangingPunct="1">
              <a:lnSpc>
                <a:spcPct val="90000"/>
              </a:lnSpc>
              <a:buFont typeface="Wingdings" pitchFamily="2" charset="2"/>
              <a:buChar char="ü"/>
              <a:defRPr/>
            </a:pPr>
            <a:endParaRPr lang="en-GB" sz="2200" dirty="0"/>
          </a:p>
          <a:p>
            <a:pPr marL="342900" indent="-342900" eaLnBrk="1" hangingPunct="1">
              <a:lnSpc>
                <a:spcPct val="90000"/>
              </a:lnSpc>
              <a:buFont typeface="Wingdings" pitchFamily="2" charset="2"/>
              <a:buChar char="ü"/>
              <a:defRPr/>
            </a:pPr>
            <a:r>
              <a:rPr lang="sq-AL" sz="2200" b="1"/>
              <a:t>Lista e emrave</a:t>
            </a:r>
            <a:r>
              <a:rPr lang="sq-AL" sz="2200"/>
              <a:t>, që mund të kontaktohet dhe lehtësojë veprimin e menjëhershëm aty ku është e nevojshme</a:t>
            </a:r>
          </a:p>
          <a:p>
            <a:pPr lvl="1"/>
            <a:endParaRPr lang="en-GB" sz="2200" dirty="0"/>
          </a:p>
        </p:txBody>
      </p:sp>
      <p:pic>
        <p:nvPicPr>
          <p:cNvPr id="11" name="Picture 10">
            <a:extLst>
              <a:ext uri="{FF2B5EF4-FFF2-40B4-BE49-F238E27FC236}">
                <a16:creationId xmlns:a16="http://schemas.microsoft.com/office/drawing/2014/main" xmlns="" id="{EB8630C5-35E1-FD47-9F26-EC0504E81B26}"/>
              </a:ext>
            </a:extLst>
          </p:cNvPr>
          <p:cNvPicPr>
            <a:picLocks noChangeAspect="1"/>
          </p:cNvPicPr>
          <p:nvPr/>
        </p:nvPicPr>
        <p:blipFill>
          <a:blip r:embed="rId4"/>
          <a:stretch>
            <a:fillRect/>
          </a:stretch>
        </p:blipFill>
        <p:spPr>
          <a:xfrm>
            <a:off x="5836408" y="1999607"/>
            <a:ext cx="2258646" cy="2258646"/>
          </a:xfrm>
          <a:prstGeom prst="rect">
            <a:avLst/>
          </a:prstGeom>
        </p:spPr>
      </p:pic>
    </p:spTree>
    <p:extLst>
      <p:ext uri="{BB962C8B-B14F-4D97-AF65-F5344CB8AC3E}">
        <p14:creationId xmlns:p14="http://schemas.microsoft.com/office/powerpoint/2010/main" xmlns="" val="3892377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Unioni Afrikan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1" y="1085294"/>
            <a:ext cx="5429927" cy="5509200"/>
          </a:xfrm>
          <a:prstGeom prst="rect">
            <a:avLst/>
          </a:prstGeom>
        </p:spPr>
        <p:txBody>
          <a:bodyPr wrap="square">
            <a:spAutoFit/>
          </a:bodyPr>
          <a:lstStyle/>
          <a:p>
            <a:pPr marL="342900" indent="-342900" eaLnBrk="1" hangingPunct="1">
              <a:buFont typeface="Wingdings" pitchFamily="2" charset="2"/>
              <a:buChar char="Ø"/>
              <a:defRPr/>
            </a:pPr>
            <a:r>
              <a:rPr lang="sq-AL" sz="2200" b="1" dirty="0"/>
              <a:t>Konventa për sigurinë </a:t>
            </a:r>
            <a:r>
              <a:rPr lang="sq-AL" sz="2200" b="1" dirty="0" smtClean="0"/>
              <a:t>kibernetike</a:t>
            </a:r>
            <a:r>
              <a:rPr lang="en-US" sz="2200" b="1" dirty="0" smtClean="0"/>
              <a:t> </a:t>
            </a:r>
            <a:r>
              <a:rPr lang="sq-AL" sz="2200" b="1" dirty="0" smtClean="0"/>
              <a:t>&amp; </a:t>
            </a:r>
            <a:r>
              <a:rPr lang="sq-AL" sz="2200" b="1" dirty="0"/>
              <a:t>mbrojtjen e të dhënave personale</a:t>
            </a:r>
          </a:p>
          <a:p>
            <a:pPr marL="0" indent="0">
              <a:buNone/>
            </a:pPr>
            <a:endParaRPr lang="en-US" sz="2200" dirty="0"/>
          </a:p>
          <a:p>
            <a:pPr marL="342900" indent="-342900">
              <a:buFont typeface="Wingdings" pitchFamily="2" charset="2"/>
              <a:buChar char="ü"/>
            </a:pPr>
            <a:r>
              <a:rPr lang="sq-AL" sz="2200" dirty="0"/>
              <a:t>Konventa e Bashkimit Afrikan mbi Sigurinë Kibernetike dhe Mbrojtjen e të Dhënave Personale është traktat shumëpalësh i nënshkruar nga anëtarët e Bashkimit Afrikan. </a:t>
            </a:r>
          </a:p>
          <a:p>
            <a:pPr marL="0" indent="0">
              <a:buNone/>
            </a:pPr>
            <a:endParaRPr lang="en-US" sz="2200" dirty="0"/>
          </a:p>
          <a:p>
            <a:pPr marL="342900" indent="-342900">
              <a:buFont typeface="Wingdings" pitchFamily="2" charset="2"/>
              <a:buChar char="ü"/>
            </a:pPr>
            <a:r>
              <a:rPr lang="sq-AL" sz="2200" dirty="0" smtClean="0"/>
              <a:t>A</a:t>
            </a:r>
            <a:r>
              <a:rPr lang="en-US" sz="2200" dirty="0" err="1" smtClean="0"/>
              <a:t>jo</a:t>
            </a:r>
            <a:r>
              <a:rPr lang="sq-AL" sz="2200" dirty="0" smtClean="0"/>
              <a:t> </a:t>
            </a:r>
            <a:r>
              <a:rPr lang="sq-AL" sz="2200" dirty="0"/>
              <a:t>parasheh parimet legjislative sa u përket:</a:t>
            </a:r>
          </a:p>
          <a:p>
            <a:pPr marL="742950" indent="-742950">
              <a:buFont typeface="+mj-lt"/>
              <a:buAutoNum type="arabicPeriod"/>
            </a:pPr>
            <a:r>
              <a:rPr lang="sq-AL" sz="2200" dirty="0"/>
              <a:t>transaksioneve elektronike</a:t>
            </a:r>
          </a:p>
          <a:p>
            <a:pPr marL="742950" indent="-742950">
              <a:buFont typeface="+mj-lt"/>
              <a:buAutoNum type="arabicPeriod"/>
            </a:pPr>
            <a:r>
              <a:rPr lang="sq-AL" sz="2200" dirty="0"/>
              <a:t>mbrojtjes së të dhënave personale</a:t>
            </a:r>
          </a:p>
          <a:p>
            <a:pPr marL="742950" indent="-742950">
              <a:buFont typeface="+mj-lt"/>
              <a:buAutoNum type="arabicPeriod"/>
            </a:pPr>
            <a:r>
              <a:rPr lang="sq-AL" sz="2200" dirty="0"/>
              <a:t>sigurisë kibernetike dhe krimit </a:t>
            </a:r>
            <a:r>
              <a:rPr lang="sq-AL" sz="2200" dirty="0" err="1"/>
              <a:t>kibernetik</a:t>
            </a:r>
            <a:endParaRPr lang="sq-AL" sz="2200" dirty="0"/>
          </a:p>
          <a:p>
            <a:pPr lvl="1"/>
            <a:endParaRPr lang="en-GB" sz="2200" dirty="0"/>
          </a:p>
        </p:txBody>
      </p:sp>
      <p:pic>
        <p:nvPicPr>
          <p:cNvPr id="11" name="Picture 10">
            <a:extLst>
              <a:ext uri="{FF2B5EF4-FFF2-40B4-BE49-F238E27FC236}">
                <a16:creationId xmlns:a16="http://schemas.microsoft.com/office/drawing/2014/main" xmlns="" id="{F3D82F51-3C42-C74D-A382-9F2EA882EB3C}"/>
              </a:ext>
            </a:extLst>
          </p:cNvPr>
          <p:cNvPicPr>
            <a:picLocks noChangeAspect="1"/>
          </p:cNvPicPr>
          <p:nvPr/>
        </p:nvPicPr>
        <p:blipFill>
          <a:blip r:embed="rId4"/>
          <a:stretch>
            <a:fillRect/>
          </a:stretch>
        </p:blipFill>
        <p:spPr>
          <a:xfrm>
            <a:off x="5518449" y="2363983"/>
            <a:ext cx="3024335" cy="2716776"/>
          </a:xfrm>
          <a:prstGeom prst="rect">
            <a:avLst/>
          </a:prstGeom>
        </p:spPr>
      </p:pic>
    </p:spTree>
    <p:extLst>
      <p:ext uri="{BB962C8B-B14F-4D97-AF65-F5344CB8AC3E}">
        <p14:creationId xmlns:p14="http://schemas.microsoft.com/office/powerpoint/2010/main" xmlns="" val="39864601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Commonwealth (Komonuelthi)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4572000" cy="2616101"/>
          </a:xfrm>
          <a:prstGeom prst="rect">
            <a:avLst/>
          </a:prstGeom>
        </p:spPr>
        <p:txBody>
          <a:bodyPr>
            <a:spAutoFit/>
          </a:bodyPr>
          <a:lstStyle/>
          <a:p>
            <a:pPr marL="571500" lvl="2" indent="-571500" eaLnBrk="1" hangingPunct="1">
              <a:spcAft>
                <a:spcPts val="1200"/>
              </a:spcAft>
              <a:buFont typeface="Wingdings" pitchFamily="2" charset="2"/>
              <a:buChar char="Ø"/>
              <a:defRPr/>
            </a:pPr>
            <a:r>
              <a:rPr lang="sq-AL" sz="2200" b="1"/>
              <a:t>Ligji model</a:t>
            </a:r>
          </a:p>
          <a:p>
            <a:pPr marL="571500" lvl="2" indent="-571500" eaLnBrk="1" hangingPunct="1">
              <a:spcAft>
                <a:spcPts val="1200"/>
              </a:spcAft>
              <a:buFont typeface="Wingdings" pitchFamily="2" charset="2"/>
              <a:buChar char="ü"/>
              <a:defRPr/>
            </a:pPr>
            <a:r>
              <a:rPr lang="sq-AL" sz="2200" i="1"/>
              <a:t>Skema Harare </a:t>
            </a:r>
            <a:r>
              <a:rPr lang="sq-AL" sz="2200"/>
              <a:t>mundëson një nivel dhe fushëveprim të shtuar të bashkëpunimit ndërmjet qeverive të Komonuelthit në çështjet penale, përfshirë çështjet e krimit kibernetik.</a:t>
            </a:r>
          </a:p>
        </p:txBody>
      </p:sp>
      <p:sp>
        <p:nvSpPr>
          <p:cNvPr id="5" name="Rectangle 4">
            <a:extLst>
              <a:ext uri="{FF2B5EF4-FFF2-40B4-BE49-F238E27FC236}">
                <a16:creationId xmlns:a16="http://schemas.microsoft.com/office/drawing/2014/main" xmlns="" id="{50E34DCD-BB8C-DD4E-A006-1BDD3384150B}"/>
              </a:ext>
            </a:extLst>
          </p:cNvPr>
          <p:cNvSpPr/>
          <p:nvPr/>
        </p:nvSpPr>
        <p:spPr>
          <a:xfrm>
            <a:off x="4450456" y="1114520"/>
            <a:ext cx="4572000" cy="4555093"/>
          </a:xfrm>
          <a:prstGeom prst="rect">
            <a:avLst/>
          </a:prstGeom>
        </p:spPr>
        <p:txBody>
          <a:bodyPr>
            <a:spAutoFit/>
          </a:bodyPr>
          <a:lstStyle/>
          <a:p>
            <a:pPr marL="800100" lvl="3" indent="-342900" eaLnBrk="1" hangingPunct="1">
              <a:spcAft>
                <a:spcPts val="1200"/>
              </a:spcAft>
              <a:buFont typeface="Wingdings" pitchFamily="2" charset="2"/>
              <a:buChar char="ü"/>
              <a:defRPr/>
            </a:pPr>
            <a:r>
              <a:rPr lang="sq-AL" sz="2200" dirty="0"/>
              <a:t>Përfshin ndër të tjera:</a:t>
            </a:r>
          </a:p>
          <a:p>
            <a:pPr marL="1028700" lvl="3" indent="-571500" eaLnBrk="1" hangingPunct="1">
              <a:spcAft>
                <a:spcPts val="1200"/>
              </a:spcAft>
              <a:buFont typeface="Arial" panose="020B0604020202020204" pitchFamily="34" charset="0"/>
              <a:buChar char="•"/>
              <a:defRPr/>
            </a:pPr>
            <a:r>
              <a:rPr lang="sq-AL" sz="2200" dirty="0"/>
              <a:t>Identifikimin dhe gjetjen e personave</a:t>
            </a:r>
          </a:p>
          <a:p>
            <a:pPr marL="1028700" lvl="3" indent="-571500" eaLnBrk="1" hangingPunct="1">
              <a:spcAft>
                <a:spcPts val="1200"/>
              </a:spcAft>
              <a:buFont typeface="Arial" panose="020B0604020202020204" pitchFamily="34" charset="0"/>
              <a:buChar char="•"/>
              <a:defRPr/>
            </a:pPr>
            <a:r>
              <a:rPr lang="sq-AL" sz="2200" dirty="0"/>
              <a:t>Dërgimin e dokumenteve</a:t>
            </a:r>
          </a:p>
          <a:p>
            <a:pPr marL="1028700" lvl="3" indent="-571500" eaLnBrk="1" hangingPunct="1">
              <a:spcAft>
                <a:spcPts val="1200"/>
              </a:spcAft>
              <a:buFont typeface="Arial" panose="020B0604020202020204" pitchFamily="34" charset="0"/>
              <a:buChar char="•"/>
              <a:defRPr/>
            </a:pPr>
            <a:r>
              <a:rPr lang="sq-AL" sz="2200" dirty="0"/>
              <a:t>Kontrollin dhe sekuestrimin</a:t>
            </a:r>
          </a:p>
          <a:p>
            <a:pPr marL="1028700" lvl="3" indent="-571500" eaLnBrk="1" hangingPunct="1">
              <a:spcAft>
                <a:spcPts val="1200"/>
              </a:spcAft>
              <a:buFont typeface="Arial" panose="020B0604020202020204" pitchFamily="34" charset="0"/>
              <a:buChar char="•"/>
              <a:defRPr/>
            </a:pPr>
            <a:r>
              <a:rPr lang="sq-AL" sz="2200" dirty="0"/>
              <a:t>Mbledhjen e dëshmive</a:t>
            </a:r>
          </a:p>
          <a:p>
            <a:pPr marL="1028700" lvl="3" indent="-571500" eaLnBrk="1" hangingPunct="1">
              <a:spcAft>
                <a:spcPts val="1200"/>
              </a:spcAft>
              <a:buFont typeface="Arial" panose="020B0604020202020204" pitchFamily="34" charset="0"/>
              <a:buChar char="•"/>
              <a:defRPr/>
            </a:pPr>
            <a:r>
              <a:rPr lang="sq-AL" sz="2200" dirty="0"/>
              <a:t>Gjurmimin, sekuestrimin dhe</a:t>
            </a:r>
          </a:p>
          <a:p>
            <a:pPr marL="1028700" lvl="3" indent="-571500" eaLnBrk="1" hangingPunct="1">
              <a:spcAft>
                <a:spcPts val="1200"/>
              </a:spcAft>
              <a:buFont typeface="Arial" panose="020B0604020202020204" pitchFamily="34" charset="0"/>
              <a:buChar char="•"/>
              <a:defRPr/>
            </a:pPr>
            <a:r>
              <a:rPr lang="sq-AL" sz="2200" dirty="0"/>
              <a:t>konfiskimin e të ardhurave nga</a:t>
            </a:r>
          </a:p>
          <a:p>
            <a:pPr marL="1028700" lvl="3" indent="-571500" eaLnBrk="1" hangingPunct="1">
              <a:spcAft>
                <a:spcPts val="1200"/>
              </a:spcAft>
              <a:buFont typeface="Arial" panose="020B0604020202020204" pitchFamily="34" charset="0"/>
              <a:buChar char="•"/>
              <a:defRPr/>
            </a:pPr>
            <a:r>
              <a:rPr lang="sq-AL" sz="2200" dirty="0"/>
              <a:t>mjetet e krimit.</a:t>
            </a:r>
          </a:p>
        </p:txBody>
      </p:sp>
      <p:pic>
        <p:nvPicPr>
          <p:cNvPr id="12" name="Picture 11">
            <a:extLst>
              <a:ext uri="{FF2B5EF4-FFF2-40B4-BE49-F238E27FC236}">
                <a16:creationId xmlns:a16="http://schemas.microsoft.com/office/drawing/2014/main" xmlns="" id="{67E93319-A1E9-0C43-BD6B-4F4B00C73FD6}"/>
              </a:ext>
            </a:extLst>
          </p:cNvPr>
          <p:cNvPicPr>
            <a:picLocks noChangeAspect="1"/>
          </p:cNvPicPr>
          <p:nvPr/>
        </p:nvPicPr>
        <p:blipFill>
          <a:blip r:embed="rId4"/>
          <a:stretch>
            <a:fillRect/>
          </a:stretch>
        </p:blipFill>
        <p:spPr>
          <a:xfrm>
            <a:off x="912000" y="4148889"/>
            <a:ext cx="3261360" cy="1956816"/>
          </a:xfrm>
          <a:prstGeom prst="rect">
            <a:avLst/>
          </a:prstGeom>
        </p:spPr>
      </p:pic>
    </p:spTree>
    <p:extLst>
      <p:ext uri="{BB962C8B-B14F-4D97-AF65-F5344CB8AC3E}">
        <p14:creationId xmlns:p14="http://schemas.microsoft.com/office/powerpoint/2010/main" xmlns="" val="3546910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 e asaj që kemi mësuar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898712633"/>
              </p:ext>
            </p:extLst>
          </p:nvPr>
        </p:nvGraphicFramePr>
        <p:xfrm>
          <a:off x="177501" y="2346187"/>
          <a:ext cx="7409162"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1210558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Agjenda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36290" y="1338433"/>
            <a:ext cx="4114166" cy="4770537"/>
          </a:xfrm>
          <a:prstGeom prst="rect">
            <a:avLst/>
          </a:prstGeom>
        </p:spPr>
        <p:txBody>
          <a:bodyPr wrap="square">
            <a:spAutoFit/>
          </a:bodyPr>
          <a:lstStyle/>
          <a:p>
            <a:pPr marL="342900" indent="-342900" eaLnBrk="1" hangingPunct="1">
              <a:lnSpc>
                <a:spcPct val="80000"/>
              </a:lnSpc>
              <a:buFont typeface="Wingdings" pitchFamily="2" charset="2"/>
              <a:buChar char="Ø"/>
            </a:pPr>
            <a:r>
              <a:rPr lang="sq-AL" sz="2000" b="1" dirty="0"/>
              <a:t>Pjesa e parë</a:t>
            </a:r>
          </a:p>
          <a:p>
            <a:pPr marL="342900" indent="-342900" eaLnBrk="1" hangingPunct="1">
              <a:lnSpc>
                <a:spcPct val="80000"/>
              </a:lnSpc>
              <a:buFont typeface="Wingdings" pitchFamily="2" charset="2"/>
              <a:buChar char="ü"/>
            </a:pPr>
            <a:r>
              <a:rPr lang="sq-AL" sz="2000" i="1" dirty="0"/>
              <a:t>Rikujtim lidhur me dimensionin dhe reagimin ndërkombëtar ndaj krimit </a:t>
            </a:r>
            <a:r>
              <a:rPr lang="sq-AL" sz="2000" i="1" dirty="0" err="1"/>
              <a:t>kibernetik</a:t>
            </a:r>
            <a:endParaRPr lang="sq-AL" sz="2000" i="1" dirty="0"/>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sq-AL" sz="2000" b="1" dirty="0"/>
              <a:t>Pjesa e dytë</a:t>
            </a:r>
          </a:p>
          <a:p>
            <a:pPr marL="342900" indent="-342900" eaLnBrk="1" hangingPunct="1">
              <a:lnSpc>
                <a:spcPct val="80000"/>
              </a:lnSpc>
              <a:buFont typeface="Wingdings" pitchFamily="2" charset="2"/>
              <a:buChar char="ü"/>
            </a:pPr>
            <a:r>
              <a:rPr lang="sq-AL" sz="2000" i="1" dirty="0"/>
              <a:t>Rikujtim lidhur me reagimin ndërkombëtar ndaj krimit </a:t>
            </a:r>
            <a:r>
              <a:rPr lang="sq-AL" sz="2000" i="1" dirty="0" err="1"/>
              <a:t>kibernetik</a:t>
            </a:r>
            <a:r>
              <a:rPr lang="sq-AL" sz="2000" i="1" dirty="0"/>
              <a:t>: Konventa e Budapestit për krimin </a:t>
            </a:r>
            <a:r>
              <a:rPr lang="sq-AL" sz="2000" i="1" dirty="0" err="1"/>
              <a:t>kibernetik</a:t>
            </a:r>
            <a:r>
              <a:rPr lang="sq-AL" sz="2000" i="1" dirty="0"/>
              <a:t> dhe mjetet e bashkëpunimit ndërkombëtar</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sq-AL" sz="2000" b="1" dirty="0"/>
              <a:t>Pjesa e tretë</a:t>
            </a:r>
          </a:p>
          <a:p>
            <a:pPr marL="342900" indent="-342900">
              <a:lnSpc>
                <a:spcPct val="80000"/>
              </a:lnSpc>
              <a:buFont typeface="Wingdings" pitchFamily="2" charset="2"/>
              <a:buChar char="ü"/>
            </a:pPr>
            <a:r>
              <a:rPr lang="sq-AL" sz="2000" i="1" dirty="0"/>
              <a:t>Provat elektronike dhe bashkëpunimi ndërkombëtar - karakteristikat kryesore përcaktuese dhe sfidat për marrjen e tyre</a:t>
            </a:r>
          </a:p>
        </p:txBody>
      </p:sp>
      <p:sp>
        <p:nvSpPr>
          <p:cNvPr id="6" name="Rectangle 5">
            <a:extLst>
              <a:ext uri="{FF2B5EF4-FFF2-40B4-BE49-F238E27FC236}">
                <a16:creationId xmlns:a16="http://schemas.microsoft.com/office/drawing/2014/main" xmlns="" id="{EA3FFC4F-A0C7-6241-A6A3-D4D1CB58E595}"/>
              </a:ext>
            </a:extLst>
          </p:cNvPr>
          <p:cNvSpPr/>
          <p:nvPr/>
        </p:nvSpPr>
        <p:spPr>
          <a:xfrm>
            <a:off x="4450456" y="1338433"/>
            <a:ext cx="4572000" cy="3046988"/>
          </a:xfrm>
          <a:prstGeom prst="rect">
            <a:avLst/>
          </a:prstGeom>
        </p:spPr>
        <p:txBody>
          <a:bodyPr>
            <a:spAutoFit/>
          </a:bodyPr>
          <a:lstStyle/>
          <a:p>
            <a:pPr marL="342900" indent="-342900" eaLnBrk="1" hangingPunct="1">
              <a:lnSpc>
                <a:spcPct val="80000"/>
              </a:lnSpc>
              <a:buFont typeface="Wingdings" pitchFamily="2" charset="2"/>
              <a:buChar char="Ø"/>
            </a:pPr>
            <a:r>
              <a:rPr lang="sq-AL" sz="2000" b="1" dirty="0"/>
              <a:t>Pjesa e katërt</a:t>
            </a:r>
          </a:p>
          <a:p>
            <a:pPr marL="342900" indent="-342900">
              <a:lnSpc>
                <a:spcPct val="80000"/>
              </a:lnSpc>
              <a:buFont typeface="Wingdings" pitchFamily="2" charset="2"/>
              <a:buChar char="ü"/>
            </a:pPr>
            <a:r>
              <a:rPr lang="sq-AL" sz="2000" i="1" dirty="0"/>
              <a:t>Bashkëpunimi zyrtar, gjysmë zyrtar, joformal dhe kapaciteti i sektorit privat</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sq-AL" sz="2000" b="1" dirty="0"/>
              <a:t>Pjesa e pestë</a:t>
            </a:r>
          </a:p>
          <a:p>
            <a:pPr marL="342900" indent="-342900">
              <a:lnSpc>
                <a:spcPct val="80000"/>
              </a:lnSpc>
              <a:buFont typeface="Wingdings" pitchFamily="2" charset="2"/>
              <a:buChar char="ü"/>
            </a:pPr>
            <a:r>
              <a:rPr lang="sq-AL" sz="2000" i="1" dirty="0"/>
              <a:t>Sfidat e çështjeve praktike lidhur me hetimin e krimit </a:t>
            </a:r>
            <a:r>
              <a:rPr lang="sq-AL" sz="2000" i="1" dirty="0" err="1"/>
              <a:t>kibernetik</a:t>
            </a:r>
            <a:r>
              <a:rPr lang="sq-AL" sz="2000" i="1" dirty="0"/>
              <a:t> ndërkombëtar - rast studimor</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sq-AL" sz="2000" b="1" dirty="0"/>
              <a:t>Pjesa e gjashtë</a:t>
            </a:r>
          </a:p>
          <a:p>
            <a:pPr marL="342900" indent="-342900">
              <a:lnSpc>
                <a:spcPct val="80000"/>
              </a:lnSpc>
              <a:buFont typeface="Wingdings" pitchFamily="2" charset="2"/>
              <a:buChar char="ü"/>
            </a:pPr>
            <a:r>
              <a:rPr lang="sq-AL" sz="2000" i="1" dirty="0"/>
              <a:t>Përmbledhje</a:t>
            </a:r>
          </a:p>
        </p:txBody>
      </p:sp>
      <p:pic>
        <p:nvPicPr>
          <p:cNvPr id="7" name="Picture 6" descr="A picture containing keyboard&#10;&#10;Description automatically generated">
            <a:extLst>
              <a:ext uri="{FF2B5EF4-FFF2-40B4-BE49-F238E27FC236}">
                <a16:creationId xmlns:a16="http://schemas.microsoft.com/office/drawing/2014/main" xmlns="" id="{4481AE4C-03BD-48F0-8CEC-9EBF00DFF485}"/>
              </a:ext>
            </a:extLst>
          </p:cNvPr>
          <p:cNvPicPr>
            <a:picLocks noChangeAspect="1"/>
          </p:cNvPicPr>
          <p:nvPr/>
        </p:nvPicPr>
        <p:blipFill>
          <a:blip r:embed="rId4"/>
          <a:stretch>
            <a:fillRect/>
          </a:stretch>
        </p:blipFill>
        <p:spPr>
          <a:xfrm>
            <a:off x="5396586" y="4527236"/>
            <a:ext cx="2703294" cy="1798919"/>
          </a:xfrm>
          <a:prstGeom prst="rect">
            <a:avLst/>
          </a:prstGeom>
        </p:spPr>
      </p:pic>
    </p:spTree>
    <p:extLst>
      <p:ext uri="{BB962C8B-B14F-4D97-AF65-F5344CB8AC3E}">
        <p14:creationId xmlns:p14="http://schemas.microsoft.com/office/powerpoint/2010/main" xmlns=""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a:t>Rikujtim lidhur me dimensionin dhe reagimin ndërkombëtar ndaj krimit kibernetik</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6353410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101719"/>
            <a:ext cx="8525021" cy="3243965"/>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dytë</a:t>
            </a:r>
          </a:p>
          <a:p>
            <a:pPr algn="ctr">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t>Rikujtim lidhur me reagimin ndërkombëtar ndaj krimit kibernetik: </a:t>
            </a:r>
          </a:p>
          <a:p>
            <a:pPr algn="ctr">
              <a:lnSpc>
                <a:spcPct val="80000"/>
              </a:lnSpc>
            </a:pPr>
            <a:endParaRPr lang="en-GB" sz="3200" b="1" dirty="0"/>
          </a:p>
          <a:p>
            <a:pPr algn="ctr">
              <a:lnSpc>
                <a:spcPct val="80000"/>
              </a:lnSpc>
            </a:pPr>
            <a:r>
              <a:rPr lang="sq-AL" sz="3200" b="1"/>
              <a:t>Konventa e Budapestit për krimin kibernetik dhe mjetet e bashkëpunimit ndërkombëtar</a:t>
            </a:r>
          </a:p>
          <a:p>
            <a:pPr algn="ctr" eaLnBrk="1" hangingPunct="1">
              <a:lnSpc>
                <a:spcPct val="80000"/>
              </a:lnSpc>
            </a:pPr>
            <a:endParaRPr lang="en-GB" sz="3200" dirty="0"/>
          </a:p>
        </p:txBody>
      </p:sp>
    </p:spTree>
    <p:extLst>
      <p:ext uri="{BB962C8B-B14F-4D97-AF65-F5344CB8AC3E}">
        <p14:creationId xmlns:p14="http://schemas.microsoft.com/office/powerpoint/2010/main" xmlns="" val="3903092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a:t>Parimet kryesore të bashkëpunimit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9A3C28A1-FC1F-4084-9F3B-8B4BB004B11E}"/>
              </a:ext>
            </a:extLst>
          </p:cNvPr>
          <p:cNvSpPr/>
          <p:nvPr/>
        </p:nvSpPr>
        <p:spPr>
          <a:xfrm>
            <a:off x="88522" y="1033883"/>
            <a:ext cx="5746020" cy="5678478"/>
          </a:xfrm>
          <a:prstGeom prst="rect">
            <a:avLst/>
          </a:prstGeom>
        </p:spPr>
        <p:txBody>
          <a:bodyPr wrap="square">
            <a:spAutoFit/>
          </a:bodyPr>
          <a:lstStyle/>
          <a:p>
            <a:pPr algn="just">
              <a:spcBef>
                <a:spcPts val="600"/>
              </a:spcBef>
            </a:pPr>
            <a:r>
              <a:rPr lang="sq-AL" sz="2400" b="1" dirty="0"/>
              <a:t>Parimet kryesore për bashkëpunimin ndërkombëtar:</a:t>
            </a:r>
          </a:p>
          <a:p>
            <a:pPr marL="342900" indent="-342900" algn="just">
              <a:spcBef>
                <a:spcPts val="600"/>
              </a:spcBef>
              <a:buFont typeface="Wingdings" pitchFamily="2" charset="2"/>
              <a:buChar char="ü"/>
            </a:pPr>
            <a:r>
              <a:rPr lang="sq-AL" sz="2000" b="1" dirty="0"/>
              <a:t>Mirësia e kombeve</a:t>
            </a:r>
            <a:r>
              <a:rPr lang="sq-AL" sz="2000" dirty="0"/>
              <a:t>: ky është një parim i së drejtës ndërkombëtare që i mundëson një shteti në masën më të madhe të mundshme të njohë aktet legjislative, ekzekutive dhe gjyqësore të një shteti tjetër;</a:t>
            </a:r>
          </a:p>
          <a:p>
            <a:pPr marL="342900" indent="-342900" algn="just">
              <a:spcBef>
                <a:spcPts val="600"/>
              </a:spcBef>
              <a:buFont typeface="Wingdings" pitchFamily="2" charset="2"/>
              <a:buChar char="ü"/>
            </a:pPr>
            <a:r>
              <a:rPr lang="sq-AL" sz="2000" b="1" dirty="0"/>
              <a:t>Reciprociteti</a:t>
            </a:r>
            <a:r>
              <a:rPr lang="sq-AL" sz="2000" dirty="0"/>
              <a:t>: shteti që kërkon prova duhet ta bëjë në përputhje (ose premton ta bëjë këtë në të ardhmen) me një kërkesë të ngjashme nga shteti që kërkon ta ndihmojë atë (baza për procesin modern të ndihmës juridike të ndërsjellë);</a:t>
            </a:r>
          </a:p>
          <a:p>
            <a:pPr marL="342900" indent="-342900" algn="just">
              <a:spcBef>
                <a:spcPts val="600"/>
              </a:spcBef>
              <a:buFont typeface="Wingdings" pitchFamily="2" charset="2"/>
              <a:buChar char="ü"/>
            </a:pPr>
            <a:r>
              <a:rPr lang="sq-AL" sz="2000" b="1" dirty="0"/>
              <a:t>Kriminaliteti i dyfishtë</a:t>
            </a:r>
            <a:r>
              <a:rPr lang="sq-AL" sz="2000" dirty="0"/>
              <a:t>: vepra kryesore në lidhje me të cilën kërkohet ndihmë nga një shtet gjithashtu përbën vepër penale në shtetin ku ndodhen provat.</a:t>
            </a:r>
          </a:p>
        </p:txBody>
      </p:sp>
      <mc:AlternateContent xmlns:mc="http://schemas.openxmlformats.org/markup-compatibility/2006">
        <mc:Choice xmlns:am3d="http://schemas.microsoft.com/office/drawing/2017/model3d" xmlns="" Requires="am3d">
          <p:graphicFrame>
            <p:nvGraphicFramePr>
              <p:cNvPr id="6" name="3D Model 5" descr="Horseshoe U Shaped Magnet">
                <a:extLst>
                  <a:ext uri="{FF2B5EF4-FFF2-40B4-BE49-F238E27FC236}">
                    <a16:creationId xmlns:a16="http://schemas.microsoft.com/office/drawing/2014/main" id="{2BDF18F0-4D7C-4696-80E0-CD2ECB33074B}"/>
                  </a:ext>
                </a:extLst>
              </p:cNvPr>
              <p:cNvGraphicFramePr>
                <a:graphicFrameLocks noChangeAspect="1"/>
              </p:cNvGraphicFramePr>
              <p:nvPr/>
            </p:nvGraphicFramePr>
            <p:xfrm>
              <a:off x="5834542" y="1805000"/>
              <a:ext cx="3220936" cy="4568655"/>
            </p:xfrm>
            <a:graphic>
              <a:graphicData uri="http://schemas.microsoft.com/office/drawing/2017/model3d">
                <am3d:model3d r:embed="rId4">
                  <am3d:spPr>
                    <a:xfrm>
                      <a:off x="0" y="0"/>
                      <a:ext cx="3220936" cy="4568655"/>
                    </a:xfrm>
                    <a:prstGeom prst="rect">
                      <a:avLst/>
                    </a:prstGeom>
                  </am3d:spPr>
                  <am3d:camera>
                    <am3d:pos x="0" y="0" z="58287500"/>
                    <am3d:up dx="0" dy="36000000" dz="0"/>
                    <am3d:lookAt x="0" y="0" z="0"/>
                    <am3d:perspective fov="2700000"/>
                  </am3d:camera>
                  <am3d:trans>
                    <am3d:meterPerModelUnit n="3937007" d="1000000"/>
                    <am3d:preTrans dx="-547688" dy="3638131" dz="319325"/>
                    <am3d:scale>
                      <am3d:sx n="1000000" d="1000000"/>
                      <am3d:sy n="1000000" d="1000000"/>
                      <am3d:sz n="1000000" d="1000000"/>
                    </am3d:scale>
                    <am3d:rot ax="2551607" ay="2075643" az="1650414"/>
                    <am3d:postTrans dx="0" dy="0" dz="0"/>
                  </am3d:trans>
                  <am3d:raster rName="Office3DRenderer" rVer="16.0.8326">
                    <am3d:blip r:embed="rId5"/>
                  </am3d:raster>
                  <am3d:objViewport viewportSz="520302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Horseshoe U Shaped Magnet">
                <a:extLst>
                  <a:ext uri="{FF2B5EF4-FFF2-40B4-BE49-F238E27FC236}">
                    <a16:creationId xmlns:a16="http://schemas.microsoft.com/office/drawing/2014/main" xmlns="" id="{2BDF18F0-4D7C-4696-80E0-CD2ECB33074B}"/>
                  </a:ext>
                </a:extLst>
              </p:cNvPr>
              <p:cNvPicPr>
                <a:picLocks noGrp="1" noRot="1" noChangeAspect="1" noMove="1" noResize="1" noEditPoints="1" noAdjustHandles="1" noChangeArrowheads="1" noChangeShapeType="1" noCrop="1"/>
              </p:cNvPicPr>
              <p:nvPr/>
            </p:nvPicPr>
            <p:blipFill>
              <a:blip r:embed="rId6"/>
              <a:stretch>
                <a:fillRect/>
              </a:stretch>
            </p:blipFill>
            <p:spPr>
              <a:xfrm>
                <a:off x="5834542" y="1805000"/>
                <a:ext cx="3220936" cy="4568655"/>
              </a:xfrm>
              <a:prstGeom prst="rect">
                <a:avLst/>
              </a:prstGeom>
            </p:spPr>
          </p:pic>
        </mc:Fallback>
      </mc:AlternateContent>
    </p:spTree>
    <p:extLst>
      <p:ext uri="{BB962C8B-B14F-4D97-AF65-F5344CB8AC3E}">
        <p14:creationId xmlns:p14="http://schemas.microsoft.com/office/powerpoint/2010/main" xmlns="" val="19775330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Traktatet e Ndihmës juridike të ndërsjellë</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259985"/>
            <a:ext cx="4572000" cy="4832092"/>
          </a:xfrm>
          <a:prstGeom prst="rect">
            <a:avLst/>
          </a:prstGeom>
        </p:spPr>
        <p:txBody>
          <a:bodyPr>
            <a:spAutoFit/>
          </a:bodyPr>
          <a:lstStyle/>
          <a:p>
            <a:pPr marL="342900" indent="-342900" algn="just">
              <a:buFont typeface="Wingdings" pitchFamily="2" charset="2"/>
              <a:buChar char="ü"/>
            </a:pPr>
            <a:r>
              <a:rPr lang="sq-AL" sz="2200" b="1"/>
              <a:t>Bashkëpunimi zyrtar</a:t>
            </a:r>
            <a:r>
              <a:rPr lang="sq-AL" sz="2200"/>
              <a:t> ndërmjet dy ose më shumë vendeve</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b="1"/>
              <a:t>Zakonisht përfshin dispozitat</a:t>
            </a:r>
            <a:r>
              <a:rPr lang="sq-AL" sz="2200"/>
              <a:t> për mbledhjen dhe shkëmbimin e informacionit</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b="1"/>
              <a:t>Zakonisht parasheh situata</a:t>
            </a:r>
            <a:r>
              <a:rPr lang="sq-AL" sz="2200"/>
              <a:t> në të cilat kërkesat mund të refuzohen</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b="1"/>
              <a:t>Zakonisht parasheh kushte</a:t>
            </a:r>
            <a:r>
              <a:rPr lang="sq-AL" sz="2200"/>
              <a:t> që duhet të përmbushin kërkesat për ndihmë </a:t>
            </a:r>
          </a:p>
        </p:txBody>
      </p:sp>
      <p:pic>
        <p:nvPicPr>
          <p:cNvPr id="11" name="Picture 10">
            <a:extLst>
              <a:ext uri="{FF2B5EF4-FFF2-40B4-BE49-F238E27FC236}">
                <a16:creationId xmlns:a16="http://schemas.microsoft.com/office/drawing/2014/main" xmlns="" id="{7D74F92D-1919-734A-8396-392CE79FF5B5}"/>
              </a:ext>
            </a:extLst>
          </p:cNvPr>
          <p:cNvPicPr>
            <a:picLocks noChangeAspect="1"/>
          </p:cNvPicPr>
          <p:nvPr/>
        </p:nvPicPr>
        <p:blipFill>
          <a:blip r:embed="rId4"/>
          <a:stretch>
            <a:fillRect/>
          </a:stretch>
        </p:blipFill>
        <p:spPr>
          <a:xfrm>
            <a:off x="5235421" y="2539920"/>
            <a:ext cx="3787035" cy="2272221"/>
          </a:xfrm>
          <a:prstGeom prst="rect">
            <a:avLst/>
          </a:prstGeom>
        </p:spPr>
      </p:pic>
    </p:spTree>
    <p:extLst>
      <p:ext uri="{BB962C8B-B14F-4D97-AF65-F5344CB8AC3E}">
        <p14:creationId xmlns:p14="http://schemas.microsoft.com/office/powerpoint/2010/main" xmlns="" val="23588014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Ligjet e Ndihmës juridike të ndërsjellë</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5012116" cy="5847755"/>
          </a:xfrm>
          <a:prstGeom prst="rect">
            <a:avLst/>
          </a:prstGeom>
        </p:spPr>
        <p:txBody>
          <a:bodyPr wrap="square">
            <a:spAutoFit/>
          </a:bodyPr>
          <a:lstStyle/>
          <a:p>
            <a:pPr marL="342900" indent="-342900" algn="just">
              <a:buFont typeface="Wingdings" pitchFamily="2" charset="2"/>
              <a:buChar char="ü"/>
            </a:pPr>
            <a:r>
              <a:rPr lang="sq-AL" sz="2200" b="1" dirty="0"/>
              <a:t>Legjislacioni i brendshëm mund të parashohë mekanizma</a:t>
            </a:r>
            <a:r>
              <a:rPr lang="sq-AL" sz="2200" dirty="0"/>
              <a:t> për të bashkëpunuar me vendet, pavarësisht nëse ose jo ka TNJN me to</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b="1" dirty="0"/>
              <a:t>Këto ligje mund të përmbajnë dispozita</a:t>
            </a:r>
            <a:r>
              <a:rPr lang="sq-AL" sz="2200" dirty="0"/>
              <a:t> që mundësojnë bashkëpunim në fusha të ndryshme, përfshirë realizimin ose bërjen e kërkesave për ruajtjen e përshpejtuar të të dhënave të ruajtura, kontrollin dhe sekuestrimin e të dhënave, përgjimin e të dhënave të përmbajtjes dhe mbledhjen e të dhënave të trafikut</a:t>
            </a:r>
          </a:p>
          <a:p>
            <a:pPr marL="800100" lvl="1" indent="-342900">
              <a:buFont typeface="Wingdings" pitchFamily="2" charset="2"/>
              <a:buChar char="ü"/>
            </a:pPr>
            <a:endParaRPr lang="en-GB" sz="2200" dirty="0"/>
          </a:p>
        </p:txBody>
      </p:sp>
      <p:pic>
        <p:nvPicPr>
          <p:cNvPr id="11" name="Picture 10">
            <a:extLst>
              <a:ext uri="{FF2B5EF4-FFF2-40B4-BE49-F238E27FC236}">
                <a16:creationId xmlns:a16="http://schemas.microsoft.com/office/drawing/2014/main" xmlns="" id="{33EADB6B-570B-7542-B6FE-AE373DFA8033}"/>
              </a:ext>
            </a:extLst>
          </p:cNvPr>
          <p:cNvPicPr>
            <a:picLocks noChangeAspect="1"/>
          </p:cNvPicPr>
          <p:nvPr/>
        </p:nvPicPr>
        <p:blipFill>
          <a:blip r:embed="rId4"/>
          <a:stretch>
            <a:fillRect/>
          </a:stretch>
        </p:blipFill>
        <p:spPr>
          <a:xfrm>
            <a:off x="5100638" y="2456410"/>
            <a:ext cx="4117718" cy="1945180"/>
          </a:xfrm>
          <a:prstGeom prst="rect">
            <a:avLst/>
          </a:prstGeom>
        </p:spPr>
      </p:pic>
    </p:spTree>
    <p:extLst>
      <p:ext uri="{BB962C8B-B14F-4D97-AF65-F5344CB8AC3E}">
        <p14:creationId xmlns:p14="http://schemas.microsoft.com/office/powerpoint/2010/main" xmlns="" val="28340042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Rikujtues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4200466879"/>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16738453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Konventa e “Budapestit” lidhur me Krimet Kibernetike e Këshillit të Evropës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4572000" cy="5016758"/>
          </a:xfrm>
          <a:prstGeom prst="rect">
            <a:avLst/>
          </a:prstGeom>
        </p:spPr>
        <p:txBody>
          <a:bodyPr>
            <a:spAutoFit/>
          </a:bodyPr>
          <a:lstStyle/>
          <a:p>
            <a:pPr marL="342900" indent="-342900">
              <a:buFont typeface="Wingdings" pitchFamily="2" charset="2"/>
              <a:buChar char="ü"/>
              <a:defRPr/>
            </a:pPr>
            <a:r>
              <a:rPr lang="sq-AL" sz="2000" b="1"/>
              <a:t>Hapur për nënshkrim më 23 nëntor 2001 në Budapest</a:t>
            </a:r>
          </a:p>
          <a:p>
            <a:pPr marL="342900" indent="-342900">
              <a:buFont typeface="Wingdings" pitchFamily="2" charset="2"/>
              <a:buChar char="ü"/>
              <a:defRPr/>
            </a:pPr>
            <a:r>
              <a:rPr lang="sq-AL" sz="2000" b="1"/>
              <a:t>Ndjekur nga Komiteti i Konventës së Krimit Kibernetik (T-CY) </a:t>
            </a:r>
          </a:p>
          <a:p>
            <a:pPr marL="342900" indent="-342900">
              <a:buFont typeface="Wingdings" pitchFamily="2" charset="2"/>
              <a:buChar char="ü"/>
              <a:defRPr/>
            </a:pPr>
            <a:r>
              <a:rPr lang="sq-AL" sz="2000" b="1"/>
              <a:t>E hapur për aderim nga çdo shtet</a:t>
            </a:r>
          </a:p>
          <a:p>
            <a:pPr>
              <a:defRPr/>
            </a:pPr>
            <a:endParaRPr lang="en-GB" sz="2000" b="1" dirty="0"/>
          </a:p>
          <a:p>
            <a:pPr marL="457200" indent="-457200">
              <a:buFont typeface="Wingdings" pitchFamily="2" charset="2"/>
              <a:buChar char="ü"/>
              <a:defRPr/>
            </a:pPr>
            <a:r>
              <a:rPr lang="sq-AL" sz="2000" b="1"/>
              <a:t>Prej korrikut 2020:</a:t>
            </a:r>
          </a:p>
          <a:p>
            <a:pPr marL="342900" indent="-342900">
              <a:buFont typeface="Arial" pitchFamily="34" charset="0"/>
              <a:buChar char="•"/>
              <a:defRPr/>
            </a:pPr>
            <a:r>
              <a:rPr lang="sq-AL" sz="2000" b="1"/>
              <a:t>65 palë </a:t>
            </a:r>
            <a:r>
              <a:rPr lang="sq-AL" sz="2000"/>
              <a:t>(44 shtete anëtare të Këshillit të Evropës, përveç Argjentinës, Australisë, Cabo Verde, Kanada, Kili, Kolumbia, Kosta Rika, Republika Dominikane, Gana, Izraeli, Japonia, Mauritius, Maroku, Panama, Paraguai, Peru, Filipine, Senegal, Sri Lanka, Tonga dhe SHBA)</a:t>
            </a:r>
          </a:p>
        </p:txBody>
      </p:sp>
      <p:sp>
        <p:nvSpPr>
          <p:cNvPr id="5" name="Rectangle 4">
            <a:extLst>
              <a:ext uri="{FF2B5EF4-FFF2-40B4-BE49-F238E27FC236}">
                <a16:creationId xmlns:a16="http://schemas.microsoft.com/office/drawing/2014/main" xmlns="" id="{CBF6D94C-E963-2548-B312-315B2A8ACCD5}"/>
              </a:ext>
            </a:extLst>
          </p:cNvPr>
          <p:cNvSpPr/>
          <p:nvPr/>
        </p:nvSpPr>
        <p:spPr>
          <a:xfrm>
            <a:off x="4571999" y="1085294"/>
            <a:ext cx="4732127" cy="5324535"/>
          </a:xfrm>
          <a:prstGeom prst="rect">
            <a:avLst/>
          </a:prstGeom>
        </p:spPr>
        <p:txBody>
          <a:bodyPr wrap="square">
            <a:spAutoFit/>
          </a:bodyPr>
          <a:lstStyle/>
          <a:p>
            <a:pPr marL="342900" indent="-342900">
              <a:buFont typeface="Arial" pitchFamily="34" charset="0"/>
              <a:buChar char="•"/>
              <a:defRPr/>
            </a:pPr>
            <a:r>
              <a:rPr lang="sq-AL" sz="2000" b="1" dirty="0"/>
              <a:t>Numri i përgjithshëm i nënshkrimeve që nuk janë pasuar me ratifikim: 3 </a:t>
            </a:r>
          </a:p>
          <a:p>
            <a:pPr marL="342900" indent="-342900">
              <a:buFont typeface="Arial" pitchFamily="34" charset="0"/>
              <a:buChar char="•"/>
              <a:defRPr/>
            </a:pPr>
            <a:r>
              <a:rPr lang="sq-AL" sz="2000" dirty="0"/>
              <a:t>(Irlanda, Suedia, Afrika e Jugut)</a:t>
            </a:r>
          </a:p>
          <a:p>
            <a:pPr marL="342900" indent="-342900">
              <a:buFont typeface="Arial" pitchFamily="34" charset="0"/>
              <a:buChar char="•"/>
              <a:defRPr/>
            </a:pPr>
            <a:endParaRPr lang="en-US" sz="2000" dirty="0"/>
          </a:p>
          <a:p>
            <a:pPr marL="342900" indent="-342900">
              <a:buFont typeface="Arial" pitchFamily="34" charset="0"/>
              <a:buChar char="•"/>
              <a:defRPr/>
            </a:pPr>
            <a:r>
              <a:rPr lang="sq-AL" sz="2000" b="1" dirty="0"/>
              <a:t>Numri i përgjithshëm i ftesave për të nënshkruar dhe ratifikuar</a:t>
            </a:r>
            <a:r>
              <a:rPr lang="sq-AL" sz="2000" dirty="0"/>
              <a:t>: </a:t>
            </a:r>
            <a:r>
              <a:rPr lang="sq-AL" sz="2000" b="1" dirty="0"/>
              <a:t>9</a:t>
            </a:r>
          </a:p>
          <a:p>
            <a:pPr marL="342900" indent="-342900">
              <a:buFont typeface="Arial" pitchFamily="34" charset="0"/>
              <a:buChar char="•"/>
              <a:defRPr/>
            </a:pPr>
            <a:r>
              <a:rPr lang="sq-AL" sz="2000" dirty="0"/>
              <a:t>(Benin, Brazil, </a:t>
            </a:r>
            <a:r>
              <a:rPr lang="sq-AL" sz="2000" dirty="0" err="1"/>
              <a:t>Burkina</a:t>
            </a:r>
            <a:r>
              <a:rPr lang="sq-AL" sz="2000" dirty="0"/>
              <a:t> </a:t>
            </a:r>
            <a:r>
              <a:rPr lang="sq-AL" sz="2000" dirty="0" err="1"/>
              <a:t>Faso</a:t>
            </a:r>
            <a:r>
              <a:rPr lang="sq-AL" sz="2000" dirty="0"/>
              <a:t>, Guatemala, Meksikë, Zelandën e Re, Niger, Nigeri, Tunizi</a:t>
            </a:r>
            <a:r>
              <a:rPr lang="sq-AL" sz="2000" dirty="0" smtClean="0"/>
              <a:t>)</a:t>
            </a:r>
            <a:endParaRPr lang="en-US" sz="2000" dirty="0"/>
          </a:p>
          <a:p>
            <a:pPr marL="342900" indent="-342900">
              <a:buFont typeface="Arial" pitchFamily="34" charset="0"/>
              <a:buChar char="•"/>
              <a:defRPr/>
            </a:pPr>
            <a:r>
              <a:rPr lang="sq-AL" sz="2000" b="1" dirty="0"/>
              <a:t>Numri total i ratifikimeve, nënshkrimeve dhe ftesave në korrik 2020: </a:t>
            </a:r>
            <a:r>
              <a:rPr lang="sq-AL" sz="2000" b="1" dirty="0" smtClean="0"/>
              <a:t>77</a:t>
            </a:r>
            <a:endParaRPr lang="sq-AL" sz="2000" b="1" dirty="0"/>
          </a:p>
          <a:p>
            <a:pPr marL="342900" indent="-342900">
              <a:buFont typeface="Arial" pitchFamily="34" charset="0"/>
              <a:buChar char="•"/>
              <a:defRPr/>
            </a:pPr>
            <a:r>
              <a:rPr lang="sq-AL" sz="2000" b="1" dirty="0"/>
              <a:t>Shumë më tepër kanë përdorur Konventën e Budapestit si udhëzues për legjislacionin e brendshëm</a:t>
            </a:r>
          </a:p>
        </p:txBody>
      </p:sp>
    </p:spTree>
    <p:extLst>
      <p:ext uri="{BB962C8B-B14F-4D97-AF65-F5344CB8AC3E}">
        <p14:creationId xmlns:p14="http://schemas.microsoft.com/office/powerpoint/2010/main" xmlns="" val="5577206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smtClean="0">
              <a:solidFill>
                <a:schemeClr val="tx1"/>
              </a:solidFill>
            </a:endParaRPr>
          </a:p>
        </p:txBody>
      </p:sp>
      <p:sp>
        <p:nvSpPr>
          <p:cNvPr id="13" name="Rectangle 12"/>
          <p:cNvSpPr/>
          <p:nvPr/>
        </p:nvSpPr>
        <p:spPr>
          <a:xfrm>
            <a:off x="-34881" y="6515580"/>
            <a:ext cx="9215393" cy="40135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0000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101450" y="-86618"/>
            <a:ext cx="7921006" cy="1077218"/>
          </a:xfrm>
          <a:prstGeom prst="rect">
            <a:avLst/>
          </a:prstGeom>
          <a:noFill/>
        </p:spPr>
        <p:txBody>
          <a:bodyPr wrap="square" rtlCol="0">
            <a:spAutoFit/>
          </a:bodyPr>
          <a:lstStyle/>
          <a:p>
            <a:pPr marL="892175" indent="-892175" algn="r"/>
            <a:r>
              <a:rPr lang="sq-AL" sz="3200" b="1">
                <a:solidFill>
                  <a:schemeClr val="bg1"/>
                </a:solidFill>
                <a:latin typeface="+mn-lt"/>
              </a:rPr>
              <a:t>Konventa e Budapestit: </a:t>
            </a:r>
          </a:p>
          <a:p>
            <a:pPr marL="892175" indent="-892175" algn="r"/>
            <a:r>
              <a:rPr lang="sq-AL" sz="3200" b="1">
                <a:solidFill>
                  <a:schemeClr val="bg1"/>
                </a:solidFill>
                <a:latin typeface="+mn-lt"/>
              </a:rPr>
              <a:t>parimet e bashkëpunimit ndërkombëtar</a:t>
            </a:r>
          </a:p>
        </p:txBody>
      </p:sp>
      <p:pic>
        <p:nvPicPr>
          <p:cNvPr id="1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TextBox 6"/>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6" name="TextBox 5"/>
          <p:cNvSpPr txBox="1"/>
          <p:nvPr/>
        </p:nvSpPr>
        <p:spPr>
          <a:xfrm>
            <a:off x="130062" y="872616"/>
            <a:ext cx="8892394" cy="5693866"/>
          </a:xfrm>
          <a:prstGeom prst="rect">
            <a:avLst/>
          </a:prstGeom>
          <a:noFill/>
          <a:ln>
            <a:noFill/>
          </a:ln>
        </p:spPr>
        <p:txBody>
          <a:bodyPr wrap="square" rtlCol="0">
            <a:spAutoFit/>
          </a:bodyPr>
          <a:lstStyle/>
          <a:p>
            <a:pPr marL="342900" indent="-342900">
              <a:spcAft>
                <a:spcPts val="1200"/>
              </a:spcAft>
              <a:buFont typeface="Wingdings" pitchFamily="2" charset="2"/>
              <a:buChar char="ü"/>
            </a:pPr>
            <a:r>
              <a:rPr lang="sq-AL" sz="1900" b="1" dirty="0">
                <a:cs typeface="Arial" panose="020B0604020202020204" pitchFamily="34" charset="0"/>
              </a:rPr>
              <a:t>Bashkëpunimi "në masën më të gjerë të mundshme"</a:t>
            </a:r>
          </a:p>
          <a:p>
            <a:pPr marL="342900" indent="-342900">
              <a:spcAft>
                <a:spcPts val="600"/>
              </a:spcAft>
              <a:buFont typeface="Wingdings" pitchFamily="2" charset="2"/>
              <a:buChar char="ü"/>
            </a:pPr>
            <a:r>
              <a:rPr lang="sq-AL" sz="1900" b="1" dirty="0">
                <a:cs typeface="Arial" panose="020B0604020202020204" pitchFamily="34" charset="0"/>
              </a:rPr>
              <a:t>Bashkëpunimi për të gjitha</a:t>
            </a:r>
            <a:r>
              <a:rPr lang="sq-AL" sz="1900" dirty="0">
                <a:cs typeface="Arial" panose="020B0604020202020204" pitchFamily="34" charset="0"/>
              </a:rPr>
              <a:t> veprat e lidhura me kompjuterë dhe provat elektronike;</a:t>
            </a:r>
          </a:p>
          <a:p>
            <a:pPr marL="342900" indent="-342900">
              <a:spcAft>
                <a:spcPts val="600"/>
              </a:spcAft>
              <a:buFont typeface="Wingdings" pitchFamily="2" charset="2"/>
              <a:buChar char="ü"/>
            </a:pPr>
            <a:r>
              <a:rPr lang="sq-AL" sz="1900" b="1" dirty="0">
                <a:cs typeface="Arial" panose="020B0604020202020204" pitchFamily="34" charset="0"/>
              </a:rPr>
              <a:t>Bashkëpunimi i bazuar</a:t>
            </a:r>
            <a:r>
              <a:rPr lang="sq-AL" sz="1900" dirty="0">
                <a:cs typeface="Arial" panose="020B0604020202020204" pitchFamily="34" charset="0"/>
              </a:rPr>
              <a:t> në Konventë si dhe:</a:t>
            </a:r>
          </a:p>
          <a:p>
            <a:pPr marL="800100" lvl="1" indent="-342900">
              <a:spcAft>
                <a:spcPts val="600"/>
              </a:spcAft>
              <a:buFont typeface="Arial" panose="020B0604020202020204" pitchFamily="34" charset="0"/>
              <a:buChar char="•"/>
            </a:pPr>
            <a:r>
              <a:rPr lang="sq-AL" sz="1900" dirty="0">
                <a:cs typeface="Arial" panose="020B0604020202020204" pitchFamily="34" charset="0"/>
              </a:rPr>
              <a:t> përmes aplikimit të instrumenteve përkatëse ndërkombëtare për bashkëpunimin ndërkombëtar në çështjet penale, </a:t>
            </a:r>
          </a:p>
          <a:p>
            <a:pPr marL="800100" lvl="1" indent="-342900">
              <a:spcAft>
                <a:spcPts val="600"/>
              </a:spcAft>
              <a:buFont typeface="Arial" panose="020B0604020202020204" pitchFamily="34" charset="0"/>
              <a:buChar char="•"/>
            </a:pPr>
            <a:r>
              <a:rPr lang="sq-AL" sz="1900" dirty="0">
                <a:cs typeface="Arial" panose="020B0604020202020204" pitchFamily="34" charset="0"/>
              </a:rPr>
              <a:t>marrëveshjeve pajtuar mbi bazën e legjislacionit uniform ose reciprok, dhe</a:t>
            </a:r>
          </a:p>
          <a:p>
            <a:pPr marL="800100" lvl="1" indent="-342900">
              <a:spcAft>
                <a:spcPts val="600"/>
              </a:spcAft>
              <a:buFont typeface="Arial" panose="020B0604020202020204" pitchFamily="34" charset="0"/>
              <a:buChar char="•"/>
            </a:pPr>
            <a:r>
              <a:rPr lang="sq-AL" sz="1900" dirty="0">
                <a:cs typeface="Arial" panose="020B0604020202020204" pitchFamily="34" charset="0"/>
              </a:rPr>
              <a:t>ligjeve të brendshme.</a:t>
            </a:r>
          </a:p>
          <a:p>
            <a:pPr marL="342900" lvl="1" indent="-342900">
              <a:spcAft>
                <a:spcPts val="600"/>
              </a:spcAft>
              <a:buFont typeface="Wingdings" pitchFamily="2" charset="2"/>
              <a:buChar char="ü"/>
            </a:pPr>
            <a:r>
              <a:rPr lang="sq-AL" sz="1900" b="1" dirty="0">
                <a:cs typeface="Arial" panose="020B0604020202020204" pitchFamily="34" charset="0"/>
              </a:rPr>
              <a:t>Parimet e Ndihmës juridike të ndërsjellë:</a:t>
            </a:r>
          </a:p>
          <a:p>
            <a:pPr marL="800100" lvl="2" indent="-342900">
              <a:spcAft>
                <a:spcPts val="600"/>
              </a:spcAft>
              <a:buFont typeface="Arial" panose="020B0604020202020204" pitchFamily="34" charset="0"/>
              <a:buChar char="•"/>
            </a:pPr>
            <a:r>
              <a:rPr lang="sq-AL" sz="1900" dirty="0">
                <a:cs typeface="Arial" panose="020B0604020202020204" pitchFamily="34" charset="0"/>
              </a:rPr>
              <a:t>baza ligjore kombëtare për masat sipas neneve 29 deri 35 të Konventës;</a:t>
            </a:r>
          </a:p>
          <a:p>
            <a:pPr marL="800100" lvl="2" indent="-342900">
              <a:spcAft>
                <a:spcPts val="600"/>
              </a:spcAft>
              <a:buFont typeface="Arial" panose="020B0604020202020204" pitchFamily="34" charset="0"/>
              <a:buChar char="•"/>
            </a:pPr>
            <a:r>
              <a:rPr lang="sq-AL" sz="1900" dirty="0">
                <a:cs typeface="Arial" panose="020B0604020202020204" pitchFamily="34" charset="0"/>
              </a:rPr>
              <a:t>përdorimi i mjeteve të komunikimit të përshpejtuar;</a:t>
            </a:r>
          </a:p>
          <a:p>
            <a:pPr marL="800100" lvl="2" indent="-342900">
              <a:spcAft>
                <a:spcPts val="600"/>
              </a:spcAft>
              <a:buFont typeface="Arial" panose="020B0604020202020204" pitchFamily="34" charset="0"/>
              <a:buChar char="•"/>
            </a:pPr>
            <a:r>
              <a:rPr lang="sq-AL" sz="1900" dirty="0">
                <a:cs typeface="Arial" panose="020B0604020202020204" pitchFamily="34" charset="0"/>
              </a:rPr>
              <a:t>në varësi të kushteve të zbatueshme të TNJN-ve dhe ligjeve të brendshme;</a:t>
            </a:r>
          </a:p>
          <a:p>
            <a:pPr marL="800100" lvl="2" indent="-342900">
              <a:spcAft>
                <a:spcPts val="600"/>
              </a:spcAft>
              <a:buFont typeface="Arial" panose="020B0604020202020204" pitchFamily="34" charset="0"/>
              <a:buChar char="•"/>
            </a:pPr>
            <a:r>
              <a:rPr lang="sq-AL" sz="1900" dirty="0">
                <a:cs typeface="Arial" panose="020B0604020202020204" pitchFamily="34" charset="0"/>
              </a:rPr>
              <a:t>mbështetja në parimin e kriminalitetit të dyfishtë</a:t>
            </a:r>
          </a:p>
          <a:p>
            <a:pPr marL="347663" lvl="1" indent="-342900">
              <a:spcAft>
                <a:spcPts val="600"/>
              </a:spcAft>
              <a:buFont typeface="Wingdings" pitchFamily="2" charset="2"/>
              <a:buChar char="ü"/>
            </a:pPr>
            <a:r>
              <a:rPr lang="sq-AL" sz="1900" b="1" dirty="0">
                <a:cs typeface="Arial" panose="020B0604020202020204" pitchFamily="34" charset="0"/>
              </a:rPr>
              <a:t>NJN e mundshme</a:t>
            </a:r>
            <a:r>
              <a:rPr lang="sq-AL" sz="1900" dirty="0">
                <a:cs typeface="Arial" panose="020B0604020202020204" pitchFamily="34" charset="0"/>
              </a:rPr>
              <a:t> në mungesë të marrëveshjeve përkatëse (neni 27)</a:t>
            </a:r>
          </a:p>
        </p:txBody>
      </p:sp>
    </p:spTree>
    <p:extLst>
      <p:ext uri="{BB962C8B-B14F-4D97-AF65-F5344CB8AC3E}">
        <p14:creationId xmlns:p14="http://schemas.microsoft.com/office/powerpoint/2010/main" xmlns="" val="8308516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smtClean="0">
              <a:solidFill>
                <a:schemeClr val="tx1"/>
              </a:solidFill>
            </a:endParaRPr>
          </a:p>
        </p:txBody>
      </p:sp>
      <p:sp>
        <p:nvSpPr>
          <p:cNvPr id="13" name="Rectangle 12"/>
          <p:cNvSpPr/>
          <p:nvPr/>
        </p:nvSpPr>
        <p:spPr>
          <a:xfrm>
            <a:off x="-34881" y="6515580"/>
            <a:ext cx="9215393" cy="40135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0000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101450" y="-86618"/>
            <a:ext cx="7921006" cy="1077218"/>
          </a:xfrm>
          <a:prstGeom prst="rect">
            <a:avLst/>
          </a:prstGeom>
          <a:noFill/>
        </p:spPr>
        <p:txBody>
          <a:bodyPr wrap="square" rtlCol="0">
            <a:spAutoFit/>
          </a:bodyPr>
          <a:lstStyle/>
          <a:p>
            <a:pPr marL="892175" indent="-892175" algn="r"/>
            <a:r>
              <a:rPr lang="sq-AL" sz="3200" b="1">
                <a:solidFill>
                  <a:schemeClr val="bg1"/>
                </a:solidFill>
                <a:latin typeface="+mn-lt"/>
              </a:rPr>
              <a:t>Konventa e Budapestit: </a:t>
            </a:r>
          </a:p>
          <a:p>
            <a:pPr marL="892175" indent="-892175" algn="r"/>
            <a:r>
              <a:rPr lang="sq-AL" sz="3200" b="1">
                <a:solidFill>
                  <a:schemeClr val="bg1"/>
                </a:solidFill>
                <a:latin typeface="+mn-lt"/>
              </a:rPr>
              <a:t>Kompetencat specifike procedurale</a:t>
            </a:r>
          </a:p>
        </p:txBody>
      </p:sp>
      <p:pic>
        <p:nvPicPr>
          <p:cNvPr id="1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TextBox 6"/>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6" name="TextBox 5"/>
          <p:cNvSpPr txBox="1"/>
          <p:nvPr/>
        </p:nvSpPr>
        <p:spPr>
          <a:xfrm>
            <a:off x="214935" y="1010899"/>
            <a:ext cx="8482904" cy="5093702"/>
          </a:xfrm>
          <a:prstGeom prst="rect">
            <a:avLst/>
          </a:prstGeom>
          <a:noFill/>
          <a:ln>
            <a:noFill/>
          </a:ln>
        </p:spPr>
        <p:txBody>
          <a:bodyPr wrap="square" rtlCol="0">
            <a:spAutoFit/>
          </a:bodyPr>
          <a:lstStyle/>
          <a:p>
            <a:pPr marL="342900" indent="-342900">
              <a:spcAft>
                <a:spcPts val="1200"/>
              </a:spcAft>
              <a:buFont typeface="Wingdings" pitchFamily="2" charset="2"/>
              <a:buChar char="ü"/>
            </a:pPr>
            <a:r>
              <a:rPr lang="sq-AL" sz="2000" b="1">
                <a:cs typeface="Arial" panose="020B0604020202020204" pitchFamily="34" charset="0"/>
              </a:rPr>
              <a:t>Ruajtja e përshpejtuar e të dhënave kompjuterike</a:t>
            </a:r>
            <a:r>
              <a:rPr lang="sq-AL" sz="2000">
                <a:cs typeface="Arial" panose="020B0604020202020204" pitchFamily="34" charset="0"/>
              </a:rPr>
              <a:t> (Neni 29):</a:t>
            </a:r>
          </a:p>
          <a:p>
            <a:pPr marL="800100" lvl="1" indent="-342900">
              <a:spcAft>
                <a:spcPts val="600"/>
              </a:spcAft>
              <a:buFont typeface="Arial" panose="020B0604020202020204" pitchFamily="34" charset="0"/>
              <a:buChar char="•"/>
            </a:pPr>
            <a:r>
              <a:rPr lang="sq-AL" sz="2000">
                <a:cs typeface="Arial" panose="020B0604020202020204" pitchFamily="34" charset="0"/>
              </a:rPr>
              <a:t>Shtrirja e kompetencave të brendshme përkatëse në kontekstin ndërkombëtar;</a:t>
            </a:r>
          </a:p>
          <a:p>
            <a:pPr marL="800100" lvl="1" indent="-342900">
              <a:spcAft>
                <a:spcPts val="600"/>
              </a:spcAft>
              <a:buFont typeface="Arial" panose="020B0604020202020204" pitchFamily="34" charset="0"/>
              <a:buChar char="•"/>
            </a:pPr>
            <a:r>
              <a:rPr lang="sq-AL" sz="2000">
                <a:cs typeface="Arial" panose="020B0604020202020204" pitchFamily="34" charset="0"/>
              </a:rPr>
              <a:t>Kushti i kriminalitetit të dyfishtë zbatohet vetëm në rrethana të jashtëzakonshme;</a:t>
            </a:r>
          </a:p>
          <a:p>
            <a:pPr marL="800100" lvl="1" indent="-342900">
              <a:spcAft>
                <a:spcPts val="600"/>
              </a:spcAft>
              <a:buFont typeface="Arial" panose="020B0604020202020204" pitchFamily="34" charset="0"/>
              <a:buChar char="•"/>
            </a:pPr>
            <a:r>
              <a:rPr lang="sq-AL" sz="2000">
                <a:cs typeface="Arial" panose="020B0604020202020204" pitchFamily="34" charset="0"/>
              </a:rPr>
              <a:t> Zbulimi aktual i informacionit është një hap pasues që kërkon NJN.</a:t>
            </a:r>
          </a:p>
          <a:p>
            <a:pPr marL="346075" lvl="1" indent="-346075">
              <a:spcAft>
                <a:spcPts val="600"/>
              </a:spcAft>
              <a:buFont typeface="Wingdings" pitchFamily="2" charset="2"/>
              <a:buChar char="ü"/>
            </a:pPr>
            <a:r>
              <a:rPr lang="sq-AL" sz="2000" b="1">
                <a:cs typeface="Arial" panose="020B0604020202020204" pitchFamily="34" charset="0"/>
              </a:rPr>
              <a:t>Zbulimi i përshpejtuar i të dhënave të ruajtura të trafikut</a:t>
            </a:r>
            <a:r>
              <a:rPr lang="sq-AL" sz="2000">
                <a:cs typeface="Arial" panose="020B0604020202020204" pitchFamily="34" charset="0"/>
              </a:rPr>
              <a:t> (Neni 30)</a:t>
            </a:r>
          </a:p>
          <a:p>
            <a:pPr marL="346075" lvl="1" indent="-346075">
              <a:spcAft>
                <a:spcPts val="600"/>
              </a:spcAft>
              <a:buFont typeface="Wingdings" pitchFamily="2" charset="2"/>
              <a:buChar char="ü"/>
            </a:pPr>
            <a:r>
              <a:rPr lang="sq-AL" sz="2000" b="1">
                <a:cs typeface="Arial" panose="020B0604020202020204" pitchFamily="34" charset="0"/>
              </a:rPr>
              <a:t>Ndihma e ndërsjellë në lidhje me hyrjen në të dhënat kompjuterike të regjistruara</a:t>
            </a:r>
            <a:r>
              <a:rPr lang="sq-AL" sz="2000">
                <a:cs typeface="Arial" panose="020B0604020202020204" pitchFamily="34" charset="0"/>
              </a:rPr>
              <a:t> (Neni 31)</a:t>
            </a:r>
          </a:p>
          <a:p>
            <a:pPr marL="346075" lvl="1" indent="-346075">
              <a:spcAft>
                <a:spcPts val="600"/>
              </a:spcAft>
              <a:buFont typeface="Wingdings" pitchFamily="2" charset="2"/>
              <a:buChar char="ü"/>
            </a:pPr>
            <a:r>
              <a:rPr lang="sq-AL" sz="2000" b="1">
                <a:cs typeface="Arial" panose="020B0604020202020204" pitchFamily="34" charset="0"/>
              </a:rPr>
              <a:t>Qasja ndërkufitare në të dhënat e ruajtura në kompjuter me pëlqim ose në rastet kur janë në dispozicion publik </a:t>
            </a:r>
            <a:r>
              <a:rPr lang="sq-AL" sz="2000">
                <a:cs typeface="Arial" panose="020B0604020202020204" pitchFamily="34" charset="0"/>
              </a:rPr>
              <a:t>(Neni 32)</a:t>
            </a:r>
          </a:p>
          <a:p>
            <a:pPr marL="346075" lvl="1" indent="-346075">
              <a:spcAft>
                <a:spcPts val="600"/>
              </a:spcAft>
              <a:buFont typeface="Wingdings" pitchFamily="2" charset="2"/>
              <a:buChar char="ü"/>
            </a:pPr>
            <a:r>
              <a:rPr lang="sq-AL" sz="2000" b="1">
                <a:cs typeface="Arial" panose="020B0604020202020204" pitchFamily="34" charset="0"/>
              </a:rPr>
              <a:t>Ndihma e ndërsjellë për përgjimin e të dhënave</a:t>
            </a:r>
            <a:r>
              <a:rPr lang="sq-AL" sz="2000">
                <a:cs typeface="Arial" panose="020B0604020202020204" pitchFamily="34" charset="0"/>
              </a:rPr>
              <a:t> (Neni 33 dhe 34)</a:t>
            </a:r>
          </a:p>
          <a:p>
            <a:pPr marL="346075" lvl="1" indent="-346075">
              <a:spcAft>
                <a:spcPts val="600"/>
              </a:spcAft>
              <a:buFont typeface="Wingdings" pitchFamily="2" charset="2"/>
              <a:buChar char="ü"/>
            </a:pPr>
            <a:r>
              <a:rPr lang="sq-AL" sz="2000" b="1">
                <a:cs typeface="Arial" panose="020B0604020202020204" pitchFamily="34" charset="0"/>
              </a:rPr>
              <a:t>Rrjetet</a:t>
            </a:r>
            <a:r>
              <a:rPr lang="sq-AL" sz="2000">
                <a:cs typeface="Arial" panose="020B0604020202020204" pitchFamily="34" charset="0"/>
              </a:rPr>
              <a:t> </a:t>
            </a:r>
            <a:r>
              <a:rPr lang="sq-AL" sz="2000" b="1">
                <a:cs typeface="Arial" panose="020B0604020202020204" pitchFamily="34" charset="0"/>
              </a:rPr>
              <a:t>24/7 të pikave të kontaktit</a:t>
            </a:r>
            <a:r>
              <a:rPr lang="sq-AL" sz="2000">
                <a:cs typeface="Arial" panose="020B0604020202020204" pitchFamily="34" charset="0"/>
              </a:rPr>
              <a:t>: plotëson dhe nuk zëvendëson kanalet tjera ekzistuese të bashkëpunimit (Neni 35)</a:t>
            </a:r>
          </a:p>
        </p:txBody>
      </p:sp>
    </p:spTree>
    <p:extLst>
      <p:ext uri="{BB962C8B-B14F-4D97-AF65-F5344CB8AC3E}">
        <p14:creationId xmlns:p14="http://schemas.microsoft.com/office/powerpoint/2010/main" xmlns="" val="32107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2800" b="1" dirty="0"/>
              <a:t>Përmbledhje lidhur me Konventën e Budapestit dhe mjetet e bashkëpunimit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3826707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Objektivat e seancës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34983" y="1239945"/>
            <a:ext cx="4607641" cy="5238357"/>
          </a:xfrm>
          <a:prstGeom prst="rect">
            <a:avLst/>
          </a:prstGeom>
        </p:spPr>
        <p:txBody>
          <a:bodyPr wrap="square">
            <a:spAutoFit/>
          </a:bodyPr>
          <a:lstStyle/>
          <a:p>
            <a:pPr marL="342900" indent="-342900">
              <a:lnSpc>
                <a:spcPct val="80000"/>
              </a:lnSpc>
              <a:buFont typeface="Wingdings" pitchFamily="2" charset="2"/>
              <a:buChar char="ü"/>
            </a:pPr>
            <a:r>
              <a:rPr lang="sq-AL" sz="2200" b="1" i="1" dirty="0"/>
              <a:t>Të kuptuarit e dimensionit global të internetit</a:t>
            </a:r>
            <a:r>
              <a:rPr lang="sq-AL" sz="2200" i="1" dirty="0"/>
              <a:t> dhe dimensionit ndërkombëtar të krimit </a:t>
            </a:r>
            <a:r>
              <a:rPr lang="sq-AL" sz="2200" i="1" dirty="0" err="1"/>
              <a:t>kibernetik</a:t>
            </a:r>
            <a:endParaRPr lang="sq-AL" sz="2200" i="1" dirty="0"/>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sq-AL" sz="2200" b="1" i="1" dirty="0"/>
              <a:t>Shpjegimi i rëndësisë së bashkëpunimit ndërkombëtar</a:t>
            </a:r>
            <a:r>
              <a:rPr lang="sq-AL" sz="2200" i="1" dirty="0"/>
              <a:t> dhe njohja e instrumenteve në dispozicion për bashkëpunimin ndërkombëtar në fushën e krimit </a:t>
            </a:r>
            <a:r>
              <a:rPr lang="sq-AL" sz="2200" i="1" dirty="0" err="1"/>
              <a:t>kibernetik</a:t>
            </a:r>
            <a:endParaRPr lang="sq-AL" sz="2200" i="1" dirty="0"/>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sq-AL" sz="2200" b="1" i="1" dirty="0"/>
              <a:t>Identifikojnë nevojën për kanale shumë të shpejta</a:t>
            </a:r>
            <a:r>
              <a:rPr lang="sq-AL" sz="2200" i="1" dirty="0"/>
              <a:t> dhe efikase për bashkëpunim ndërkombëtar dhe instrumentet në dispozicion, mënyrat e përdorimit të tyre, afatet kohore dhe efektivitetin</a:t>
            </a:r>
          </a:p>
        </p:txBody>
      </p:sp>
      <p:sp>
        <p:nvSpPr>
          <p:cNvPr id="6" name="Rectangle 5">
            <a:extLst>
              <a:ext uri="{FF2B5EF4-FFF2-40B4-BE49-F238E27FC236}">
                <a16:creationId xmlns:a16="http://schemas.microsoft.com/office/drawing/2014/main" xmlns="" id="{3B867BBA-A7A7-F84C-B403-7348B8834D1F}"/>
              </a:ext>
            </a:extLst>
          </p:cNvPr>
          <p:cNvSpPr/>
          <p:nvPr/>
        </p:nvSpPr>
        <p:spPr>
          <a:xfrm>
            <a:off x="4742625" y="1239945"/>
            <a:ext cx="4279831" cy="2800767"/>
          </a:xfrm>
          <a:prstGeom prst="rect">
            <a:avLst/>
          </a:prstGeom>
        </p:spPr>
        <p:txBody>
          <a:bodyPr wrap="square">
            <a:spAutoFit/>
          </a:bodyPr>
          <a:lstStyle/>
          <a:p>
            <a:pPr marL="342900" indent="-342900">
              <a:lnSpc>
                <a:spcPct val="80000"/>
              </a:lnSpc>
              <a:buFont typeface="Wingdings" pitchFamily="2" charset="2"/>
              <a:buChar char="ü"/>
            </a:pPr>
            <a:r>
              <a:rPr lang="sq-AL" sz="2200" b="1" i="1" dirty="0"/>
              <a:t>Përshkruajnë përpjekjet nga organizatat ndërkombëtare</a:t>
            </a:r>
            <a:r>
              <a:rPr lang="sq-AL" sz="2200" i="1" dirty="0"/>
              <a:t> në lidhje me zbatimin e modaliteteve të reja të bashkëpunimit ndërkombëtar</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sq-AL" sz="2200" b="1" i="1" dirty="0"/>
              <a:t>Diskutojnë mbi Konventën e Budapestit</a:t>
            </a:r>
            <a:r>
              <a:rPr lang="sq-AL" sz="2200" i="1" dirty="0"/>
              <a:t> mbi krimin </a:t>
            </a:r>
            <a:r>
              <a:rPr lang="sq-AL" sz="2200" i="1" dirty="0" err="1"/>
              <a:t>kibernetik</a:t>
            </a:r>
            <a:r>
              <a:rPr lang="sq-AL" sz="2200" i="1" dirty="0"/>
              <a:t> - identifikojnë parimet e saj të përgjithshme </a:t>
            </a:r>
          </a:p>
        </p:txBody>
      </p:sp>
      <p:pic>
        <p:nvPicPr>
          <p:cNvPr id="7" name="Picture 6">
            <a:extLst>
              <a:ext uri="{FF2B5EF4-FFF2-40B4-BE49-F238E27FC236}">
                <a16:creationId xmlns:a16="http://schemas.microsoft.com/office/drawing/2014/main" xmlns="" id="{6BC30AF5-87C6-4343-AB3E-1B8AF654871F}"/>
              </a:ext>
            </a:extLst>
          </p:cNvPr>
          <p:cNvPicPr>
            <a:picLocks noChangeAspect="1"/>
          </p:cNvPicPr>
          <p:nvPr/>
        </p:nvPicPr>
        <p:blipFill>
          <a:blip r:embed="rId4"/>
          <a:stretch>
            <a:fillRect/>
          </a:stretch>
        </p:blipFill>
        <p:spPr>
          <a:xfrm>
            <a:off x="5639874" y="4307741"/>
            <a:ext cx="2808317" cy="2150117"/>
          </a:xfrm>
          <a:prstGeom prst="rect">
            <a:avLst/>
          </a:prstGeom>
        </p:spPr>
      </p:pic>
    </p:spTree>
    <p:extLst>
      <p:ext uri="{BB962C8B-B14F-4D97-AF65-F5344CB8AC3E}">
        <p14:creationId xmlns:p14="http://schemas.microsoft.com/office/powerpoint/2010/main" xmlns=""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298696"/>
            <a:ext cx="8525021" cy="2850011"/>
          </a:xfrm>
          <a:prstGeom prst="rect">
            <a:avLst/>
          </a:prstGeom>
        </p:spPr>
        <p:txBody>
          <a:bodyPr wrap="square">
            <a:spAutoFit/>
          </a:bodyPr>
          <a:lstStyle/>
          <a:p>
            <a:pPr algn="ctr" eaLnBrk="1" hangingPunct="1">
              <a:lnSpc>
                <a:spcPct val="80000"/>
              </a:lnSpc>
            </a:pPr>
            <a:r>
              <a:rPr lang="sq-AL" sz="3200" b="1" dirty="0">
                <a:ea typeface="ＭＳ Ｐゴシック" charset="0"/>
                <a:cs typeface="ＭＳ Ｐゴシック" charset="0"/>
              </a:rPr>
              <a:t>Pjesa e tretë</a:t>
            </a:r>
          </a:p>
          <a:p>
            <a:pPr algn="ctr">
              <a:lnSpc>
                <a:spcPct val="80000"/>
              </a:lnSpc>
            </a:pPr>
            <a:r>
              <a:rPr lang="sq-AL" sz="3200" b="1" dirty="0">
                <a:ea typeface="ＭＳ Ｐゴシック" charset="0"/>
                <a:cs typeface="ＭＳ Ｐゴシック" charset="0"/>
              </a:rPr>
              <a:t/>
            </a:r>
            <a:br>
              <a:rPr lang="sq-AL" sz="3200" b="1" dirty="0">
                <a:ea typeface="ＭＳ Ｐゴシック" charset="0"/>
                <a:cs typeface="ＭＳ Ｐゴシック" charset="0"/>
              </a:rPr>
            </a:br>
            <a:r>
              <a:rPr lang="sq-AL" sz="3200" b="1" dirty="0"/>
              <a:t>Provat elektronike dhe bashkëpunimi ndërkombëtar:</a:t>
            </a:r>
          </a:p>
          <a:p>
            <a:pPr algn="ctr">
              <a:lnSpc>
                <a:spcPct val="80000"/>
              </a:lnSpc>
            </a:pPr>
            <a:endParaRPr lang="en-GB" sz="3200" b="1" dirty="0"/>
          </a:p>
          <a:p>
            <a:pPr algn="ctr">
              <a:lnSpc>
                <a:spcPct val="80000"/>
              </a:lnSpc>
            </a:pPr>
            <a:r>
              <a:rPr lang="sq-AL" sz="3200" b="1" dirty="0"/>
              <a:t>karakteristikat kryesore përkufizuese dhe sfidat për marrjen e tyre</a:t>
            </a:r>
          </a:p>
        </p:txBody>
      </p:sp>
    </p:spTree>
    <p:extLst>
      <p:ext uri="{BB962C8B-B14F-4D97-AF65-F5344CB8AC3E}">
        <p14:creationId xmlns:p14="http://schemas.microsoft.com/office/powerpoint/2010/main" xmlns="" val="10563844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Karakteristikat kryesore përkufizuese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6264" y="2200208"/>
            <a:ext cx="7371471" cy="3046988"/>
          </a:xfrm>
          <a:prstGeom prst="rect">
            <a:avLst/>
          </a:prstGeom>
        </p:spPr>
        <p:txBody>
          <a:bodyPr wrap="square">
            <a:spAutoFit/>
          </a:bodyPr>
          <a:lstStyle/>
          <a:p>
            <a:pPr algn="just"/>
            <a:r>
              <a:rPr lang="sq-AL" sz="2400" i="1">
                <a:ea typeface="Verdana" panose="020B0604030504040204" pitchFamily="34" charset="0"/>
                <a:cs typeface="Arial" panose="020B0604020202020204" pitchFamily="34" charset="0"/>
              </a:rPr>
              <a:t>“</a:t>
            </a:r>
            <a:r>
              <a:rPr lang="sq-AL" sz="2400" b="1" i="1">
                <a:ea typeface="Verdana" panose="020B0604030504040204" pitchFamily="34" charset="0"/>
                <a:cs typeface="Arial" panose="020B0604020202020204" pitchFamily="34" charset="0"/>
              </a:rPr>
              <a:t>Krimi kompjuterik</a:t>
            </a:r>
            <a:r>
              <a:rPr lang="sq-AL" sz="2400" i="1">
                <a:ea typeface="Verdana" panose="020B0604030504040204" pitchFamily="34" charset="0"/>
                <a:cs typeface="Arial" panose="020B0604020202020204" pitchFamily="34" charset="0"/>
              </a:rPr>
              <a:t>, ose </a:t>
            </a:r>
            <a:r>
              <a:rPr lang="sq-AL" sz="2400" b="1" i="1">
                <a:ea typeface="Verdana" panose="020B0604030504040204" pitchFamily="34" charset="0"/>
                <a:cs typeface="Arial" panose="020B0604020202020204" pitchFamily="34" charset="0"/>
              </a:rPr>
              <a:t>krimi kibernetik</a:t>
            </a:r>
            <a:r>
              <a:rPr lang="sq-AL" sz="2400" i="1">
                <a:ea typeface="Verdana" panose="020B0604030504040204" pitchFamily="34" charset="0"/>
                <a:cs typeface="Arial" panose="020B0604020202020204" pitchFamily="34" charset="0"/>
              </a:rPr>
              <a:t>, i referohet çdo krimi që përfshin një kompjuter dhe një rrjet. Kompjuteri mund të jetë përdorur në kryerjen e një krimi, ose mund të jetë shënjestra.</a:t>
            </a:r>
            <a:r>
              <a:rPr lang="sq-AL" sz="2400" i="1" baseline="30000">
                <a:ea typeface="Verdana" panose="020B0604030504040204" pitchFamily="34" charset="0"/>
                <a:cs typeface="Arial" panose="020B0604020202020204" pitchFamily="34" charset="0"/>
              </a:rPr>
              <a:t> </a:t>
            </a:r>
            <a:r>
              <a:rPr lang="sq-AL" sz="2400" i="1">
                <a:ea typeface="Verdana" panose="020B0604030504040204" pitchFamily="34" charset="0"/>
                <a:cs typeface="Arial" panose="020B0604020202020204" pitchFamily="34" charset="0"/>
              </a:rPr>
              <a:t> </a:t>
            </a:r>
          </a:p>
          <a:p>
            <a:pPr algn="just"/>
            <a:endParaRPr lang="en-GB" sz="2400" i="1" dirty="0">
              <a:ea typeface="Verdana" panose="020B0604030504040204" pitchFamily="34" charset="0"/>
              <a:cs typeface="Arial" panose="020B0604020202020204" pitchFamily="34" charset="0"/>
            </a:endParaRPr>
          </a:p>
          <a:p>
            <a:pPr algn="just"/>
            <a:r>
              <a:rPr lang="sq-AL" sz="2400" b="1" i="1">
                <a:ea typeface="Verdana" panose="020B0604030504040204" pitchFamily="34" charset="0"/>
                <a:cs typeface="Arial" panose="020B0604020202020204" pitchFamily="34" charset="0"/>
              </a:rPr>
              <a:t>Krimi në rrjet</a:t>
            </a:r>
            <a:r>
              <a:rPr lang="sq-AL" sz="2400" i="1">
                <a:ea typeface="Verdana" panose="020B0604030504040204" pitchFamily="34" charset="0"/>
                <a:cs typeface="Arial" panose="020B0604020202020204" pitchFamily="34" charset="0"/>
              </a:rPr>
              <a:t> është shfrytëzimi kriminal i internetit”</a:t>
            </a:r>
          </a:p>
          <a:p>
            <a:pPr algn="just"/>
            <a:endParaRPr lang="en-GB" sz="2400" dirty="0">
              <a:ea typeface="Verdana" panose="020B0604030504040204" pitchFamily="34" charset="0"/>
              <a:cs typeface="Arial" panose="020B0604020202020204" pitchFamily="34" charset="0"/>
            </a:endParaRPr>
          </a:p>
          <a:p>
            <a:pPr algn="r"/>
            <a:r>
              <a:rPr lang="sq-AL" sz="2400">
                <a:ea typeface="Verdana" panose="020B0604030504040204" pitchFamily="34" charset="0"/>
                <a:cs typeface="Arial" panose="020B0604020202020204" pitchFamily="34" charset="0"/>
              </a:rPr>
              <a:t>Wikipedia</a:t>
            </a:r>
          </a:p>
        </p:txBody>
      </p:sp>
    </p:spTree>
    <p:extLst>
      <p:ext uri="{BB962C8B-B14F-4D97-AF65-F5344CB8AC3E}">
        <p14:creationId xmlns:p14="http://schemas.microsoft.com/office/powerpoint/2010/main" xmlns="" val="3963238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Karakteristikat kryesore përkufizuese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79298" y="967958"/>
            <a:ext cx="7371471" cy="5509200"/>
          </a:xfrm>
          <a:prstGeom prst="rect">
            <a:avLst/>
          </a:prstGeom>
        </p:spPr>
        <p:txBody>
          <a:bodyPr wrap="square">
            <a:spAutoFit/>
          </a:bodyPr>
          <a:lstStyle/>
          <a:p>
            <a:r>
              <a:rPr lang="sq-AL" sz="2200" i="1" dirty="0">
                <a:ea typeface="Verdana" panose="020B0604030504040204" pitchFamily="34" charset="0"/>
                <a:cs typeface="Arial" panose="020B0604020202020204" pitchFamily="34" charset="0"/>
              </a:rPr>
              <a:t>“Abuzimi kriminal i teknologjisë zakonisht quhet krim </a:t>
            </a:r>
            <a:r>
              <a:rPr lang="sq-AL" sz="2200" i="1" dirty="0" err="1">
                <a:ea typeface="Verdana" panose="020B0604030504040204" pitchFamily="34" charset="0"/>
                <a:cs typeface="Arial" panose="020B0604020202020204" pitchFamily="34" charset="0"/>
              </a:rPr>
              <a:t>kibernetik</a:t>
            </a:r>
            <a:r>
              <a:rPr lang="sq-AL" sz="2200" i="1" dirty="0">
                <a:ea typeface="Verdana" panose="020B0604030504040204" pitchFamily="34" charset="0"/>
                <a:cs typeface="Arial" panose="020B0604020202020204" pitchFamily="34" charset="0"/>
              </a:rPr>
              <a:t> dhe përfshin: </a:t>
            </a:r>
          </a:p>
          <a:p>
            <a:r>
              <a:rPr lang="sq-AL" sz="2200" i="1" dirty="0">
                <a:ea typeface="Verdana" panose="020B0604030504040204" pitchFamily="34" charset="0"/>
                <a:cs typeface="Arial" panose="020B0604020202020204" pitchFamily="34" charset="0"/>
              </a:rPr>
              <a:t>                          </a:t>
            </a:r>
          </a:p>
          <a:p>
            <a:pPr marL="342900" lvl="0" indent="-342900">
              <a:buFont typeface="Verdana" panose="020B0604030504040204" pitchFamily="34" charset="0"/>
              <a:buChar char="–"/>
            </a:pPr>
            <a:r>
              <a:rPr lang="sq-AL" sz="2200" i="1" dirty="0">
                <a:ea typeface="Verdana" panose="020B0604030504040204" pitchFamily="34" charset="0"/>
                <a:cs typeface="Arial" panose="020B0604020202020204" pitchFamily="34" charset="0"/>
              </a:rPr>
              <a:t>veprat penale që synojnë sistemet kompjuterike dhe të dhënat siç janë </a:t>
            </a:r>
            <a:r>
              <a:rPr lang="sq-AL" sz="2200" i="1" dirty="0" err="1">
                <a:ea typeface="Verdana" panose="020B0604030504040204" pitchFamily="34" charset="0"/>
                <a:cs typeface="Arial" panose="020B0604020202020204" pitchFamily="34" charset="0"/>
              </a:rPr>
              <a:t>hakimi</a:t>
            </a:r>
            <a:r>
              <a:rPr lang="sq-AL" sz="2200" i="1" dirty="0">
                <a:ea typeface="Verdana" panose="020B0604030504040204" pitchFamily="34" charset="0"/>
                <a:cs typeface="Arial" panose="020B0604020202020204" pitchFamily="34" charset="0"/>
              </a:rPr>
              <a:t>,     </a:t>
            </a:r>
          </a:p>
          <a:p>
            <a:pPr lvl="0"/>
            <a:r>
              <a:rPr lang="sq-AL" sz="2200" i="1" dirty="0">
                <a:ea typeface="Verdana" panose="020B0604030504040204" pitchFamily="34" charset="0"/>
                <a:cs typeface="Arial" panose="020B0604020202020204" pitchFamily="34" charset="0"/>
              </a:rPr>
              <a:t>                                 </a:t>
            </a:r>
          </a:p>
          <a:p>
            <a:pPr marL="342900" lvl="0" indent="-342900">
              <a:buFont typeface="Verdana" panose="020B0604030504040204" pitchFamily="34" charset="0"/>
              <a:buChar char="–"/>
            </a:pPr>
            <a:r>
              <a:rPr lang="sq-AL" sz="2200" i="1" dirty="0">
                <a:ea typeface="Verdana" panose="020B0604030504040204" pitchFamily="34" charset="0"/>
                <a:cs typeface="Arial" panose="020B0604020202020204" pitchFamily="34" charset="0"/>
              </a:rPr>
              <a:t>veprat tradicionale të tilla si trafikimi i drogës ose mashtrimi i kryer ose lehtësuar me përdorimin e teknologjive, aktivitete në lidhje me përmbajtjen; </a:t>
            </a:r>
          </a:p>
          <a:p>
            <a:pPr marL="342900" lvl="0" indent="-342900">
              <a:buFont typeface="Verdana" panose="020B0604030504040204" pitchFamily="34" charset="0"/>
              <a:buChar char="–"/>
            </a:pPr>
            <a:endParaRPr lang="en-GB" sz="2200" i="1" dirty="0">
              <a:ea typeface="Verdana" panose="020B0604030504040204" pitchFamily="34" charset="0"/>
              <a:cs typeface="Arial" panose="020B0604020202020204" pitchFamily="34" charset="0"/>
            </a:endParaRPr>
          </a:p>
          <a:p>
            <a:pPr marL="342900" lvl="0" indent="-342900">
              <a:buFont typeface="Verdana" panose="020B0604030504040204" pitchFamily="34" charset="0"/>
              <a:buChar char="–"/>
            </a:pPr>
            <a:r>
              <a:rPr lang="sq-AL" sz="2200" i="1" dirty="0">
                <a:ea typeface="Verdana" panose="020B0604030504040204" pitchFamily="34" charset="0"/>
                <a:cs typeface="Arial" panose="020B0604020202020204" pitchFamily="34" charset="0"/>
              </a:rPr>
              <a:t>ku teknologjia përdoret në prodhimin dhe shpërndarjen e materialeve të jashtëligjshme"</a:t>
            </a:r>
          </a:p>
          <a:p>
            <a:pPr marL="342900" lvl="0" indent="-342900">
              <a:buFont typeface="Verdana" panose="020B0604030504040204" pitchFamily="34" charset="0"/>
              <a:buChar char="–"/>
            </a:pPr>
            <a:endParaRPr lang="en-GB" sz="2200" dirty="0">
              <a:ea typeface="Verdana" panose="020B0604030504040204" pitchFamily="34" charset="0"/>
              <a:cs typeface="Arial" panose="020B0604020202020204" pitchFamily="34" charset="0"/>
            </a:endParaRPr>
          </a:p>
          <a:p>
            <a:pPr algn="r"/>
            <a:r>
              <a:rPr lang="sq-AL" sz="2200" dirty="0">
                <a:ea typeface="Times New Roman" panose="02020603050405020304" pitchFamily="18" charset="0"/>
                <a:cs typeface="Arial" panose="020B0604020202020204" pitchFamily="34" charset="0"/>
              </a:rPr>
              <a:t>Manuali i GLACY për</a:t>
            </a:r>
          </a:p>
          <a:p>
            <a:pPr algn="r"/>
            <a:r>
              <a:rPr lang="sq-AL" sz="2200" dirty="0">
                <a:ea typeface="Times New Roman" panose="02020603050405020304" pitchFamily="18" charset="0"/>
                <a:cs typeface="Arial" panose="020B0604020202020204" pitchFamily="34" charset="0"/>
              </a:rPr>
              <a:t>Bashkëpunimin ndërkombëtar lidhur me krimin </a:t>
            </a:r>
            <a:r>
              <a:rPr lang="sq-AL" sz="2200" dirty="0" err="1">
                <a:ea typeface="Times New Roman" panose="02020603050405020304" pitchFamily="18" charset="0"/>
                <a:cs typeface="Arial" panose="020B0604020202020204" pitchFamily="34" charset="0"/>
              </a:rPr>
              <a:t>kibernetik</a:t>
            </a:r>
            <a:r>
              <a:rPr lang="sq-AL" sz="2200" dirty="0">
                <a:ea typeface="Times New Roman" panose="02020603050405020304" pitchFamily="18" charset="0"/>
                <a:cs typeface="Arial" panose="020B0604020202020204" pitchFamily="34" charset="0"/>
              </a:rPr>
              <a:t> </a:t>
            </a:r>
            <a:r>
              <a:rPr lang="sq-AL" sz="2200" dirty="0" smtClean="0">
                <a:ea typeface="Times New Roman" panose="02020603050405020304" pitchFamily="18" charset="0"/>
                <a:cs typeface="Arial" panose="020B0604020202020204" pitchFamily="34" charset="0"/>
              </a:rPr>
              <a:t>dhe</a:t>
            </a:r>
            <a:r>
              <a:rPr lang="en-US" sz="2200" dirty="0" smtClean="0">
                <a:ea typeface="Times New Roman" panose="02020603050405020304" pitchFamily="18" charset="0"/>
                <a:cs typeface="Arial" panose="020B0604020202020204" pitchFamily="34" charset="0"/>
              </a:rPr>
              <a:t> </a:t>
            </a:r>
            <a:r>
              <a:rPr lang="sq-AL" sz="2200" dirty="0" smtClean="0">
                <a:ea typeface="Times New Roman" panose="02020603050405020304" pitchFamily="18" charset="0"/>
                <a:cs typeface="Arial" panose="020B0604020202020204" pitchFamily="34" charset="0"/>
              </a:rPr>
              <a:t>provat </a:t>
            </a:r>
            <a:r>
              <a:rPr lang="sq-AL" sz="2200" dirty="0">
                <a:ea typeface="Times New Roman" panose="02020603050405020304" pitchFamily="18" charset="0"/>
                <a:cs typeface="Arial" panose="020B0604020202020204" pitchFamily="34" charset="0"/>
              </a:rPr>
              <a:t>elektronike </a:t>
            </a:r>
          </a:p>
        </p:txBody>
      </p:sp>
    </p:spTree>
    <p:extLst>
      <p:ext uri="{BB962C8B-B14F-4D97-AF65-F5344CB8AC3E}">
        <p14:creationId xmlns:p14="http://schemas.microsoft.com/office/powerpoint/2010/main" xmlns="" val="41658647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Karakteristikat kryesore përkufizuese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967958"/>
            <a:ext cx="8712578" cy="5509200"/>
          </a:xfrm>
          <a:prstGeom prst="rect">
            <a:avLst/>
          </a:prstGeom>
        </p:spPr>
        <p:txBody>
          <a:bodyPr wrap="square">
            <a:spAutoFit/>
          </a:bodyPr>
          <a:lstStyle/>
          <a:p>
            <a:pPr marL="342900" indent="-342900">
              <a:buFont typeface="Wingdings" pitchFamily="2" charset="2"/>
              <a:buChar char="ü"/>
            </a:pPr>
            <a:r>
              <a:rPr lang="sq-AL" sz="2200" dirty="0">
                <a:ea typeface="Verdana" panose="020B0604030504040204" pitchFamily="34" charset="0"/>
                <a:cs typeface="Arial" panose="020B0604020202020204" pitchFamily="34" charset="0"/>
              </a:rPr>
              <a:t>Veprat e krimit </a:t>
            </a:r>
            <a:r>
              <a:rPr lang="sq-AL" sz="2200" dirty="0" err="1">
                <a:ea typeface="Verdana" panose="020B0604030504040204" pitchFamily="34" charset="0"/>
                <a:cs typeface="Arial" panose="020B0604020202020204" pitchFamily="34" charset="0"/>
              </a:rPr>
              <a:t>kibernetik</a:t>
            </a:r>
            <a:r>
              <a:rPr lang="sq-AL" sz="2200" dirty="0">
                <a:ea typeface="Verdana" panose="020B0604030504040204" pitchFamily="34" charset="0"/>
                <a:cs typeface="Arial" panose="020B0604020202020204" pitchFamily="34" charset="0"/>
              </a:rPr>
              <a:t> kundër rrjetit, kompjuterëve, programit ose të dhënave:</a:t>
            </a:r>
          </a:p>
          <a:p>
            <a:pPr marL="342900" indent="-342900">
              <a:buFont typeface="Wingdings" panose="05000000000000000000" pitchFamily="2" charset="2"/>
              <a:buChar char="v"/>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Veprat penale kundër </a:t>
            </a:r>
            <a:r>
              <a:rPr lang="sq-AL" sz="2200" dirty="0" err="1">
                <a:ea typeface="Verdana" panose="020B0604030504040204" pitchFamily="34" charset="0"/>
                <a:cs typeface="Arial" panose="020B0604020202020204" pitchFamily="34" charset="0"/>
              </a:rPr>
              <a:t>konfidencialitetit</a:t>
            </a:r>
            <a:r>
              <a:rPr lang="sq-AL" sz="2200" dirty="0">
                <a:ea typeface="Verdana" panose="020B0604030504040204" pitchFamily="34" charset="0"/>
                <a:cs typeface="Arial" panose="020B0604020202020204" pitchFamily="34" charset="0"/>
              </a:rPr>
              <a:t>, integritetit dhe </a:t>
            </a:r>
            <a:r>
              <a:rPr lang="sq-AL" sz="2200" dirty="0" err="1">
                <a:ea typeface="Verdana" panose="020B0604030504040204" pitchFamily="34" charset="0"/>
                <a:cs typeface="Arial" panose="020B0604020202020204" pitchFamily="34" charset="0"/>
              </a:rPr>
              <a:t>disponueshmërisë</a:t>
            </a:r>
            <a:r>
              <a:rPr lang="sq-AL" sz="2200" dirty="0">
                <a:ea typeface="Verdana" panose="020B0604030504040204" pitchFamily="34" charset="0"/>
                <a:cs typeface="Arial" panose="020B0604020202020204" pitchFamily="34" charset="0"/>
              </a:rPr>
              <a:t> të të dhënave dhe sistemeve kompjuterike</a:t>
            </a: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Veprat penale të lidhura me kompjuterë</a:t>
            </a: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Veprat penale të lidhura me përmbajtjen</a:t>
            </a: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Veprat që lidhen me të drejtat e pronës intelektuale dhe të drejtat e lidhura me to</a:t>
            </a:r>
          </a:p>
          <a:p>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sq-AL" sz="2200" b="1" dirty="0">
                <a:ea typeface="Verdana" panose="020B0604030504040204" pitchFamily="34" charset="0"/>
                <a:cs typeface="Arial" panose="020B0604020202020204" pitchFamily="34" charset="0"/>
              </a:rPr>
              <a:t>Përdorimi kriminal i internetit</a:t>
            </a:r>
            <a:r>
              <a:rPr lang="sq-AL" sz="2200" dirty="0">
                <a:ea typeface="Verdana" panose="020B0604030504040204" pitchFamily="34" charset="0"/>
                <a:cs typeface="Arial" panose="020B0604020202020204" pitchFamily="34" charset="0"/>
              </a:rPr>
              <a:t> për kryerjen e krimeve tradicionale</a:t>
            </a:r>
          </a:p>
          <a:p>
            <a:pPr marL="342900" indent="-342900">
              <a:buFont typeface="Wingdings" pitchFamily="2" charset="2"/>
              <a:buChar char="ü"/>
            </a:pPr>
            <a:r>
              <a:rPr lang="sq-AL" sz="2200" b="1" dirty="0">
                <a:ea typeface="Verdana" panose="020B0604030504040204" pitchFamily="34" charset="0"/>
                <a:cs typeface="Arial" panose="020B0604020202020204" pitchFamily="34" charset="0"/>
              </a:rPr>
              <a:t>Jo çdo gjë është krim </a:t>
            </a:r>
            <a:r>
              <a:rPr lang="sq-AL" sz="2200" b="1" dirty="0" err="1">
                <a:ea typeface="Verdana" panose="020B0604030504040204" pitchFamily="34" charset="0"/>
                <a:cs typeface="Arial" panose="020B0604020202020204" pitchFamily="34" charset="0"/>
              </a:rPr>
              <a:t>kibernetik</a:t>
            </a:r>
            <a:endParaRPr lang="sq-AL" sz="2200" b="1"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xmlns="" val="15276537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Karakteristikat kryesore përkufizuese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5" name="Diagram 4">
            <a:extLst>
              <a:ext uri="{FF2B5EF4-FFF2-40B4-BE49-F238E27FC236}">
                <a16:creationId xmlns:a16="http://schemas.microsoft.com/office/drawing/2014/main" xmlns="" id="{EEBC737E-2C7E-45BA-A52C-1C03F9F4A3EA}"/>
              </a:ext>
            </a:extLst>
          </p:cNvPr>
          <p:cNvGraphicFramePr/>
          <p:nvPr>
            <p:extLst>
              <p:ext uri="{D42A27DB-BD31-4B8C-83A1-F6EECF244321}">
                <p14:modId xmlns:p14="http://schemas.microsoft.com/office/powerpoint/2010/main" xmlns="" val="605714918"/>
              </p:ext>
            </p:extLst>
          </p:nvPr>
        </p:nvGraphicFramePr>
        <p:xfrm>
          <a:off x="210207" y="1082566"/>
          <a:ext cx="8660523" cy="5334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xmlns="" val="3272516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graphicEl>
                                              <a:dgm id="{88C05487-1C3F-40F2-9846-2554FBBE3EEE}"/>
                                            </p:graphicEl>
                                          </p:spTgt>
                                        </p:tgtEl>
                                        <p:attrNameLst>
                                          <p:attrName>style.visibility</p:attrName>
                                        </p:attrNameLst>
                                      </p:cBhvr>
                                      <p:to>
                                        <p:strVal val="visible"/>
                                      </p:to>
                                    </p:set>
                                    <p:anim calcmode="lin" valueType="num">
                                      <p:cBhvr additive="base">
                                        <p:cTn id="7" dur="500" fill="hold"/>
                                        <p:tgtEl>
                                          <p:spTgt spid="5">
                                            <p:graphicEl>
                                              <a:dgm id="{88C05487-1C3F-40F2-9846-2554FBBE3EEE}"/>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graphicEl>
                                              <a:dgm id="{88C05487-1C3F-40F2-9846-2554FBBE3EEE}"/>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graphicEl>
                                              <a:dgm id="{BFCC0140-B3F3-4020-894B-DB2AD770F712}"/>
                                            </p:graphicEl>
                                          </p:spTgt>
                                        </p:tgtEl>
                                        <p:attrNameLst>
                                          <p:attrName>style.visibility</p:attrName>
                                        </p:attrNameLst>
                                      </p:cBhvr>
                                      <p:to>
                                        <p:strVal val="visible"/>
                                      </p:to>
                                    </p:set>
                                    <p:anim calcmode="lin" valueType="num">
                                      <p:cBhvr additive="base">
                                        <p:cTn id="12" dur="500" fill="hold"/>
                                        <p:tgtEl>
                                          <p:spTgt spid="5">
                                            <p:graphicEl>
                                              <a:dgm id="{BFCC0140-B3F3-4020-894B-DB2AD770F712}"/>
                                            </p:graphic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5">
                                            <p:graphicEl>
                                              <a:dgm id="{BFCC0140-B3F3-4020-894B-DB2AD770F712}"/>
                                            </p:graphic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
                                            <p:graphicEl>
                                              <a:dgm id="{F141AC06-7175-48AD-BE0E-58CE68496FC9}"/>
                                            </p:graphicEl>
                                          </p:spTgt>
                                        </p:tgtEl>
                                        <p:attrNameLst>
                                          <p:attrName>style.visibility</p:attrName>
                                        </p:attrNameLst>
                                      </p:cBhvr>
                                      <p:to>
                                        <p:strVal val="visible"/>
                                      </p:to>
                                    </p:set>
                                    <p:anim calcmode="lin" valueType="num">
                                      <p:cBhvr additive="base">
                                        <p:cTn id="17" dur="500" fill="hold"/>
                                        <p:tgtEl>
                                          <p:spTgt spid="5">
                                            <p:graphicEl>
                                              <a:dgm id="{F141AC06-7175-48AD-BE0E-58CE68496FC9}"/>
                                            </p:graphic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5">
                                            <p:graphicEl>
                                              <a:dgm id="{F141AC06-7175-48AD-BE0E-58CE68496FC9}"/>
                                            </p:graphic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
                                            <p:graphicEl>
                                              <a:dgm id="{A3DA15CC-0DF5-422B-A291-1EFD43FF0C31}"/>
                                            </p:graphicEl>
                                          </p:spTgt>
                                        </p:tgtEl>
                                        <p:attrNameLst>
                                          <p:attrName>style.visibility</p:attrName>
                                        </p:attrNameLst>
                                      </p:cBhvr>
                                      <p:to>
                                        <p:strVal val="visible"/>
                                      </p:to>
                                    </p:set>
                                    <p:anim calcmode="lin" valueType="num">
                                      <p:cBhvr additive="base">
                                        <p:cTn id="22" dur="500" fill="hold"/>
                                        <p:tgtEl>
                                          <p:spTgt spid="5">
                                            <p:graphicEl>
                                              <a:dgm id="{A3DA15CC-0DF5-422B-A291-1EFD43FF0C31}"/>
                                            </p:graphic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5">
                                            <p:graphicEl>
                                              <a:dgm id="{A3DA15CC-0DF5-422B-A291-1EFD43FF0C31}"/>
                                            </p:graphic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
                                            <p:graphicEl>
                                              <a:dgm id="{3FD68D6D-45DB-46B2-B9C2-0B43EA7FE037}"/>
                                            </p:graphicEl>
                                          </p:spTgt>
                                        </p:tgtEl>
                                        <p:attrNameLst>
                                          <p:attrName>style.visibility</p:attrName>
                                        </p:attrNameLst>
                                      </p:cBhvr>
                                      <p:to>
                                        <p:strVal val="visible"/>
                                      </p:to>
                                    </p:set>
                                    <p:anim calcmode="lin" valueType="num">
                                      <p:cBhvr additive="base">
                                        <p:cTn id="27" dur="500" fill="hold"/>
                                        <p:tgtEl>
                                          <p:spTgt spid="5">
                                            <p:graphicEl>
                                              <a:dgm id="{3FD68D6D-45DB-46B2-B9C2-0B43EA7FE037}"/>
                                            </p:graphic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5">
                                            <p:graphicEl>
                                              <a:dgm id="{3FD68D6D-45DB-46B2-B9C2-0B43EA7FE037}"/>
                                            </p:graphic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
                                            <p:graphicEl>
                                              <a:dgm id="{1E91C5ED-10CE-4D62-8591-FCFAF4BE518C}"/>
                                            </p:graphicEl>
                                          </p:spTgt>
                                        </p:tgtEl>
                                        <p:attrNameLst>
                                          <p:attrName>style.visibility</p:attrName>
                                        </p:attrNameLst>
                                      </p:cBhvr>
                                      <p:to>
                                        <p:strVal val="visible"/>
                                      </p:to>
                                    </p:set>
                                    <p:anim calcmode="lin" valueType="num">
                                      <p:cBhvr additive="base">
                                        <p:cTn id="32" dur="500" fill="hold"/>
                                        <p:tgtEl>
                                          <p:spTgt spid="5">
                                            <p:graphicEl>
                                              <a:dgm id="{1E91C5ED-10CE-4D62-8591-FCFAF4BE518C}"/>
                                            </p:graphic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5">
                                            <p:graphicEl>
                                              <a:dgm id="{1E91C5ED-10CE-4D62-8591-FCFAF4BE518C}"/>
                                            </p:graphicEl>
                                          </p:spTgt>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5">
                                            <p:graphicEl>
                                              <a:dgm id="{E9759D45-B83D-4F01-90A3-1AD743939C4A}"/>
                                            </p:graphicEl>
                                          </p:spTgt>
                                        </p:tgtEl>
                                        <p:attrNameLst>
                                          <p:attrName>style.visibility</p:attrName>
                                        </p:attrNameLst>
                                      </p:cBhvr>
                                      <p:to>
                                        <p:strVal val="visible"/>
                                      </p:to>
                                    </p:set>
                                    <p:anim calcmode="lin" valueType="num">
                                      <p:cBhvr additive="base">
                                        <p:cTn id="37" dur="500" fill="hold"/>
                                        <p:tgtEl>
                                          <p:spTgt spid="5">
                                            <p:graphicEl>
                                              <a:dgm id="{E9759D45-B83D-4F01-90A3-1AD743939C4A}"/>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graphicEl>
                                              <a:dgm id="{E9759D45-B83D-4F01-90A3-1AD743939C4A}"/>
                                            </p:graphicEl>
                                          </p:spTgt>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5">
                                            <p:graphicEl>
                                              <a:dgm id="{4CC4130A-EDFF-4218-BDCA-6A62E2B22A2A}"/>
                                            </p:graphicEl>
                                          </p:spTgt>
                                        </p:tgtEl>
                                        <p:attrNameLst>
                                          <p:attrName>style.visibility</p:attrName>
                                        </p:attrNameLst>
                                      </p:cBhvr>
                                      <p:to>
                                        <p:strVal val="visible"/>
                                      </p:to>
                                    </p:set>
                                    <p:anim calcmode="lin" valueType="num">
                                      <p:cBhvr additive="base">
                                        <p:cTn id="42" dur="500" fill="hold"/>
                                        <p:tgtEl>
                                          <p:spTgt spid="5">
                                            <p:graphicEl>
                                              <a:dgm id="{4CC4130A-EDFF-4218-BDCA-6A62E2B22A2A}"/>
                                            </p:graphic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5">
                                            <p:graphicEl>
                                              <a:dgm id="{4CC4130A-EDFF-4218-BDCA-6A62E2B22A2A}"/>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Karakteristikat kryesore përkufizuese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204586" y="1046041"/>
            <a:ext cx="8610802" cy="5509200"/>
          </a:xfrm>
          <a:prstGeom prst="rect">
            <a:avLst/>
          </a:prstGeom>
        </p:spPr>
        <p:txBody>
          <a:bodyPr wrap="square">
            <a:spAutoFit/>
          </a:bodyPr>
          <a:lstStyle/>
          <a:p>
            <a:pPr marL="342900" indent="-342900">
              <a:buFont typeface="Wingdings" pitchFamily="2" charset="2"/>
              <a:buChar char="ü"/>
            </a:pPr>
            <a:r>
              <a:rPr lang="sq-AL" sz="2200" b="1" dirty="0">
                <a:ea typeface="Verdana" panose="020B0604030504040204" pitchFamily="34" charset="0"/>
                <a:cs typeface="Arial" panose="020B0604020202020204" pitchFamily="34" charset="0"/>
              </a:rPr>
              <a:t>Provat e përdorura lidhen fizikisht</a:t>
            </a:r>
            <a:r>
              <a:rPr lang="sq-AL" sz="2200" dirty="0">
                <a:ea typeface="Verdana" panose="020B0604030504040204" pitchFamily="34" charset="0"/>
                <a:cs typeface="Arial" panose="020B0604020202020204" pitchFamily="34" charset="0"/>
              </a:rPr>
              <a:t> drejtpërdrejt ose indirekt me një skenë krimi</a:t>
            </a:r>
          </a:p>
          <a:p>
            <a:pPr marL="342900" indent="-342900">
              <a:buFont typeface="Wingdings" pitchFamily="2" charset="2"/>
              <a:buChar char="ü"/>
            </a:pPr>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sq-AL" sz="2200" b="1" dirty="0">
                <a:ea typeface="Verdana" panose="020B0604030504040204" pitchFamily="34" charset="0"/>
                <a:cs typeface="Arial" panose="020B0604020202020204" pitchFamily="34" charset="0"/>
              </a:rPr>
              <a:t>Prova elektronike mund të jenë kudo</a:t>
            </a:r>
            <a:r>
              <a:rPr lang="sq-AL" sz="2200" dirty="0">
                <a:ea typeface="Verdana" panose="020B0604030504040204" pitchFamily="34" charset="0"/>
                <a:cs typeface="Arial" panose="020B0604020202020204" pitchFamily="34" charset="0"/>
              </a:rPr>
              <a:t>:</a:t>
            </a:r>
          </a:p>
          <a:p>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në një pajisje në vendin e ngjarjes</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në një pajisje në posedim të të dyshuarit / dëshmitarit / viktimës</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në një rrjet me tela të lidhur me atë pajisje</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në një rrjet pa tela të lidhur me atë pajisje</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ruajtur në juridiksion</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ruajtur kudo në botë</a:t>
            </a:r>
          </a:p>
        </p:txBody>
      </p:sp>
    </p:spTree>
    <p:extLst>
      <p:ext uri="{BB962C8B-B14F-4D97-AF65-F5344CB8AC3E}">
        <p14:creationId xmlns:p14="http://schemas.microsoft.com/office/powerpoint/2010/main" xmlns="" val="4878902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204048" y="989546"/>
            <a:ext cx="7371471" cy="4832092"/>
          </a:xfrm>
          <a:prstGeom prst="rect">
            <a:avLst/>
          </a:prstGeom>
        </p:spPr>
        <p:txBody>
          <a:bodyPr wrap="square">
            <a:spAutoFit/>
          </a:bodyPr>
          <a:lstStyle/>
          <a:p>
            <a:pPr marL="342900" indent="-342900">
              <a:buFont typeface="Wingdings" pitchFamily="2" charset="2"/>
              <a:buChar char="ü"/>
            </a:pPr>
            <a:r>
              <a:rPr lang="sq-AL" sz="2200" b="1">
                <a:ea typeface="Verdana" panose="020B0604030504040204" pitchFamily="34" charset="0"/>
                <a:cs typeface="Arial" panose="020B0604020202020204" pitchFamily="34" charset="0"/>
              </a:rPr>
              <a:t>Provat elektronike dhe sfidat lidhur me to</a:t>
            </a:r>
            <a:r>
              <a:rPr lang="sq-AL" sz="2200">
                <a:ea typeface="Verdana" panose="020B0604030504040204" pitchFamily="34" charset="0"/>
                <a:cs typeface="Arial" panose="020B0604020202020204" pitchFamily="34" charset="0"/>
              </a:rPr>
              <a:t>:</a:t>
            </a:r>
          </a:p>
          <a:p>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q-AL" sz="2200">
                <a:ea typeface="Verdana" panose="020B0604030504040204" pitchFamily="34" charset="0"/>
                <a:cs typeface="Arial" panose="020B0604020202020204" pitchFamily="34" charset="0"/>
              </a:rPr>
              <a:t>identifikimi dhe gjetja e provave</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q-AL" sz="2200">
                <a:ea typeface="Verdana" panose="020B0604030504040204" pitchFamily="34" charset="0"/>
                <a:cs typeface="Arial" panose="020B0604020202020204" pitchFamily="34" charset="0"/>
              </a:rPr>
              <a:t>sigurimi i pajisjeve harduerike</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q-AL" sz="2200">
                <a:ea typeface="Verdana" panose="020B0604030504040204" pitchFamily="34" charset="0"/>
                <a:cs typeface="Arial" panose="020B0604020202020204" pitchFamily="34" charset="0"/>
              </a:rPr>
              <a:t>marrja dhe analizimi i të dhënave</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q-AL" sz="2200">
                <a:ea typeface="Verdana" panose="020B0604030504040204" pitchFamily="34" charset="0"/>
                <a:cs typeface="Arial" panose="020B0604020202020204" pitchFamily="34" charset="0"/>
              </a:rPr>
              <a:t>ruajtja e integritetit dhe zinxhiri i ruajtjes </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q-AL" sz="2200">
                <a:ea typeface="Verdana" panose="020B0604030504040204" pitchFamily="34" charset="0"/>
                <a:cs typeface="Arial" panose="020B0604020202020204" pitchFamily="34" charset="0"/>
              </a:rPr>
              <a:t>të jenë në përputhje me rregullat e gjykatës dhe pranueshmërinë</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q-AL" sz="2200">
                <a:ea typeface="Verdana" panose="020B0604030504040204" pitchFamily="34" charset="0"/>
                <a:cs typeface="Arial" panose="020B0604020202020204" pitchFamily="34" charset="0"/>
              </a:rPr>
              <a:t>lidhja me të dyshuarin për përdorimin e pajisjes në kohën përkatëse ('Atribuimi')</a:t>
            </a:r>
          </a:p>
        </p:txBody>
      </p:sp>
    </p:spTree>
    <p:extLst>
      <p:ext uri="{BB962C8B-B14F-4D97-AF65-F5344CB8AC3E}">
        <p14:creationId xmlns:p14="http://schemas.microsoft.com/office/powerpoint/2010/main" xmlns="" val="16256969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Sfidat</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414339" y="948578"/>
            <a:ext cx="8301036" cy="5606663"/>
          </a:xfrm>
          <a:prstGeom prst="rect">
            <a:avLst/>
          </a:prstGeom>
        </p:spPr>
        <p:txBody>
          <a:bodyPr wrap="square">
            <a:spAutoFit/>
          </a:bodyPr>
          <a:lstStyle/>
          <a:p>
            <a:pPr algn="just">
              <a:spcAft>
                <a:spcPts val="1200"/>
              </a:spcAft>
            </a:pPr>
            <a:r>
              <a:rPr lang="sq-AL" sz="2100" dirty="0">
                <a:ea typeface="Times New Roman" panose="02020603050405020304" pitchFamily="18" charset="0"/>
                <a:cs typeface="Arial" panose="020B0604020202020204" pitchFamily="34" charset="0"/>
              </a:rPr>
              <a:t>“</a:t>
            </a:r>
            <a:r>
              <a:rPr lang="sq-AL" sz="2100" i="1" dirty="0">
                <a:ea typeface="Times New Roman" panose="02020603050405020304" pitchFamily="18" charset="0"/>
                <a:cs typeface="Arial" panose="020B0604020202020204" pitchFamily="34" charset="0"/>
              </a:rPr>
              <a:t>Provat elektronike përfshijnë forma të ndryshme të të dhënave kompjuterike; mund të përfshijnë:    </a:t>
            </a:r>
          </a:p>
          <a:p>
            <a:pPr marL="342900" lvl="0" indent="-342900">
              <a:spcAft>
                <a:spcPts val="1000"/>
              </a:spcAft>
              <a:buFont typeface="Calibri" panose="020F0502020204030204" pitchFamily="34" charset="0"/>
              <a:buChar char="-"/>
            </a:pPr>
            <a:r>
              <a:rPr lang="sq-AL" sz="2100" i="1" dirty="0">
                <a:ea typeface="Times New Roman" panose="02020603050405020304" pitchFamily="18" charset="0"/>
                <a:cs typeface="Arial" panose="020B0604020202020204" pitchFamily="34" charset="0"/>
              </a:rPr>
              <a:t>informacionin e </a:t>
            </a:r>
            <a:r>
              <a:rPr lang="sq-AL" sz="2100" i="1" dirty="0" err="1">
                <a:ea typeface="Times New Roman" panose="02020603050405020304" pitchFamily="18" charset="0"/>
                <a:cs typeface="Arial" panose="020B0604020202020204" pitchFamily="34" charset="0"/>
              </a:rPr>
              <a:t>abonuesit</a:t>
            </a:r>
            <a:r>
              <a:rPr lang="sq-AL" sz="2100" i="1" dirty="0">
                <a:ea typeface="Times New Roman" panose="02020603050405020304" pitchFamily="18" charset="0"/>
                <a:cs typeface="Arial" panose="020B0604020202020204" pitchFamily="34" charset="0"/>
              </a:rPr>
              <a:t>, këto janë të dhëna të mbajtura nga një ofrues i shërbimit dhe përfshijnë emrin, adresën dhe detajet e kontaktit të një personi që abonohet në një shërbim telekomunikimi,  </a:t>
            </a:r>
          </a:p>
          <a:p>
            <a:pPr marL="342900" lvl="0" indent="-342900">
              <a:spcAft>
                <a:spcPts val="1000"/>
              </a:spcAft>
              <a:buFont typeface="Calibri" panose="020F0502020204030204" pitchFamily="34" charset="0"/>
              <a:buChar char="-"/>
            </a:pPr>
            <a:r>
              <a:rPr lang="sq-AL" sz="2100" i="1" dirty="0">
                <a:ea typeface="Times New Roman" panose="02020603050405020304" pitchFamily="18" charset="0"/>
                <a:cs typeface="Arial" panose="020B0604020202020204" pitchFamily="34" charset="0"/>
              </a:rPr>
              <a:t>të dhënat e trafikut ose të dhënat e transmetimit, këto janë të dhëna të kompjuterizuara në lidhje me një komunikim që tregon datën, origjinën, rrugën dhe </a:t>
            </a:r>
            <a:r>
              <a:rPr lang="sq-AL" sz="2100" i="1" dirty="0" err="1">
                <a:ea typeface="Times New Roman" panose="02020603050405020304" pitchFamily="18" charset="0"/>
                <a:cs typeface="Arial" panose="020B0604020202020204" pitchFamily="34" charset="0"/>
              </a:rPr>
              <a:t>destinacionin</a:t>
            </a:r>
            <a:r>
              <a:rPr lang="sq-AL" sz="2100" i="1" dirty="0">
                <a:ea typeface="Times New Roman" panose="02020603050405020304" pitchFamily="18" charset="0"/>
                <a:cs typeface="Arial" panose="020B0604020202020204" pitchFamily="34" charset="0"/>
              </a:rPr>
              <a:t> e një komunikimi, </a:t>
            </a:r>
          </a:p>
          <a:p>
            <a:pPr marL="342900" lvl="0" indent="-342900">
              <a:spcAft>
                <a:spcPts val="1000"/>
              </a:spcAft>
              <a:buFont typeface="Calibri" panose="020F0502020204030204" pitchFamily="34" charset="0"/>
              <a:buChar char="-"/>
            </a:pPr>
            <a:r>
              <a:rPr lang="sq-AL" sz="2100" i="1" dirty="0">
                <a:ea typeface="Times New Roman" panose="02020603050405020304" pitchFamily="18" charset="0"/>
                <a:cs typeface="Arial" panose="020B0604020202020204" pitchFamily="34" charset="0"/>
              </a:rPr>
              <a:t>të dhëna për përmbajtjen, këto janë të dhëna që tregojnë përmbajtjen e një komunikimi ose përmbajtje të jashtëligjshme të bashkangjitur në një komunikim</a:t>
            </a:r>
            <a:r>
              <a:rPr lang="sq-AL" sz="2100" dirty="0">
                <a:ea typeface="Times New Roman" panose="02020603050405020304" pitchFamily="18" charset="0"/>
                <a:cs typeface="Arial" panose="020B0604020202020204" pitchFamily="34" charset="0"/>
              </a:rPr>
              <a:t>”</a:t>
            </a:r>
          </a:p>
          <a:p>
            <a:pPr marL="342900" lvl="0" indent="-342900">
              <a:spcAft>
                <a:spcPts val="1000"/>
              </a:spcAft>
              <a:buFont typeface="Calibri" panose="020F0502020204030204" pitchFamily="34" charset="0"/>
              <a:buChar char="-"/>
            </a:pPr>
            <a:endParaRPr lang="en-GB" sz="2100" dirty="0">
              <a:ea typeface="Times New Roman" panose="02020603050405020304" pitchFamily="18" charset="0"/>
              <a:cs typeface="Arial" panose="020B0604020202020204" pitchFamily="34" charset="0"/>
            </a:endParaRPr>
          </a:p>
          <a:p>
            <a:pPr lvl="0" algn="r">
              <a:spcAft>
                <a:spcPts val="0"/>
              </a:spcAft>
            </a:pPr>
            <a:r>
              <a:rPr lang="sq-AL" sz="2100" b="1" dirty="0">
                <a:ea typeface="Times New Roman" panose="02020603050405020304" pitchFamily="18" charset="0"/>
                <a:cs typeface="Arial" panose="020B0604020202020204" pitchFamily="34" charset="0"/>
              </a:rPr>
              <a:t>Manuali i GLACY për bashkëpunimin ndërkombëtar për </a:t>
            </a:r>
          </a:p>
          <a:p>
            <a:pPr lvl="0" algn="r">
              <a:spcAft>
                <a:spcPts val="0"/>
              </a:spcAft>
            </a:pPr>
            <a:r>
              <a:rPr lang="sq-AL" sz="2100" b="1" dirty="0">
                <a:ea typeface="Times New Roman" panose="02020603050405020304" pitchFamily="18" charset="0"/>
                <a:cs typeface="Arial" panose="020B0604020202020204" pitchFamily="34" charset="0"/>
              </a:rPr>
              <a:t>Krimin </a:t>
            </a:r>
            <a:r>
              <a:rPr lang="sq-AL" sz="2100" b="1" dirty="0" err="1">
                <a:ea typeface="Times New Roman" panose="02020603050405020304" pitchFamily="18" charset="0"/>
                <a:cs typeface="Arial" panose="020B0604020202020204" pitchFamily="34" charset="0"/>
              </a:rPr>
              <a:t>kibernetik</a:t>
            </a:r>
            <a:r>
              <a:rPr lang="sq-AL" sz="2100" b="1" dirty="0">
                <a:ea typeface="Times New Roman" panose="02020603050405020304" pitchFamily="18" charset="0"/>
                <a:cs typeface="Arial" panose="020B0604020202020204" pitchFamily="34" charset="0"/>
              </a:rPr>
              <a:t> dhe provat elektronike</a:t>
            </a:r>
          </a:p>
        </p:txBody>
      </p:sp>
    </p:spTree>
    <p:extLst>
      <p:ext uri="{BB962C8B-B14F-4D97-AF65-F5344CB8AC3E}">
        <p14:creationId xmlns:p14="http://schemas.microsoft.com/office/powerpoint/2010/main" xmlns="" val="35458247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448155889"/>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17676690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6264" y="1707765"/>
            <a:ext cx="7371471" cy="4031873"/>
          </a:xfrm>
          <a:prstGeom prst="rect">
            <a:avLst/>
          </a:prstGeom>
        </p:spPr>
        <p:txBody>
          <a:bodyPr wrap="square">
            <a:spAutoFit/>
          </a:bodyPr>
          <a:lstStyle/>
          <a:p>
            <a:pPr marL="457200" indent="-457200" algn="ctr">
              <a:buFont typeface="Wingdings" pitchFamily="2" charset="2"/>
              <a:buChar char="Ø"/>
            </a:pPr>
            <a:r>
              <a:rPr lang="sq-AL" sz="3200" b="1">
                <a:solidFill>
                  <a:srgbClr val="FF0000"/>
                </a:solidFill>
                <a:ea typeface="Verdana" panose="020B0604030504040204" pitchFamily="34" charset="0"/>
                <a:cs typeface="Arial" panose="020B0604020202020204" pitchFamily="34" charset="0"/>
              </a:rPr>
              <a:t>Sfida e shpejtësisë</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sq-AL" sz="3200" b="1">
                <a:solidFill>
                  <a:srgbClr val="FF0000"/>
                </a:solidFill>
                <a:ea typeface="Verdana" panose="020B0604030504040204" pitchFamily="34" charset="0"/>
                <a:cs typeface="Arial" panose="020B0604020202020204" pitchFamily="34" charset="0"/>
              </a:rPr>
              <a:t>Sfida e kohës</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sq-AL" sz="3200" b="1">
                <a:solidFill>
                  <a:srgbClr val="FF0000"/>
                </a:solidFill>
                <a:ea typeface="Verdana" panose="020B0604030504040204" pitchFamily="34" charset="0"/>
                <a:cs typeface="Arial" panose="020B0604020202020204" pitchFamily="34" charset="0"/>
              </a:rPr>
              <a:t>Sfida e atribuimit</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sq-AL" sz="3200" b="1">
                <a:solidFill>
                  <a:srgbClr val="FF0000"/>
                </a:solidFill>
                <a:ea typeface="Verdana" panose="020B0604030504040204" pitchFamily="34" charset="0"/>
                <a:cs typeface="Arial" panose="020B0604020202020204" pitchFamily="34" charset="0"/>
              </a:rPr>
              <a:t>Sfida e sistemit ligjor dhe rregullave të aplikuara</a:t>
            </a:r>
          </a:p>
        </p:txBody>
      </p:sp>
    </p:spTree>
    <p:extLst>
      <p:ext uri="{BB962C8B-B14F-4D97-AF65-F5344CB8AC3E}">
        <p14:creationId xmlns:p14="http://schemas.microsoft.com/office/powerpoint/2010/main" xmlns="" val="1363344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889627"/>
            <a:ext cx="8525021" cy="1668149"/>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parë</a:t>
            </a:r>
          </a:p>
          <a:p>
            <a:pPr algn="ctr" eaLnBrk="1" hangingPunct="1">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ea typeface="ＭＳ Ｐゴシック" charset="0"/>
                <a:cs typeface="ＭＳ Ｐゴシック" charset="0"/>
              </a:rPr>
              <a:t>Rikujtim lidhur me dimensionin dhe reagimin ndërkombëtar ndaj krimit kibernetik</a:t>
            </a:r>
          </a:p>
        </p:txBody>
      </p:sp>
    </p:spTree>
    <p:extLst>
      <p:ext uri="{BB962C8B-B14F-4D97-AF65-F5344CB8AC3E}">
        <p14:creationId xmlns:p14="http://schemas.microsoft.com/office/powerpoint/2010/main" xmlns="" val="2745530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 e shpejtësisë</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121543" y="894204"/>
            <a:ext cx="8900913" cy="5539978"/>
          </a:xfrm>
          <a:prstGeom prst="rect">
            <a:avLst/>
          </a:prstGeom>
        </p:spPr>
        <p:txBody>
          <a:bodyPr wrap="square">
            <a:spAutoFit/>
          </a:bodyPr>
          <a:lstStyle/>
          <a:p>
            <a:pPr marL="342900" indent="-342900">
              <a:buFont typeface="Wingdings" pitchFamily="2" charset="2"/>
              <a:buChar char="Ø"/>
              <a:defRPr/>
            </a:pPr>
            <a:r>
              <a:rPr lang="sq-AL" sz="2100" b="1" dirty="0">
                <a:ea typeface="Verdana" panose="020B0604030504040204" pitchFamily="34" charset="0"/>
                <a:cs typeface="Arial" panose="020B0604020202020204" pitchFamily="34" charset="0"/>
              </a:rPr>
              <a:t>Kërkesat për të dhëna duhet të trajtohen sa më shpejt që është e mundur sepse</a:t>
            </a:r>
            <a:r>
              <a:rPr lang="sq-AL" sz="2100" dirty="0">
                <a:ea typeface="Verdana" panose="020B0604030504040204" pitchFamily="34" charset="0"/>
                <a:cs typeface="Arial" panose="020B0604020202020204" pitchFamily="34" charset="0"/>
              </a:rPr>
              <a:t>:</a:t>
            </a:r>
          </a:p>
          <a:p>
            <a:pPr marL="342900" indent="-342900">
              <a:buFont typeface="Wingdings" pitchFamily="2" charset="2"/>
              <a:buChar char="Ø"/>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q-AL" sz="2100" dirty="0">
                <a:ea typeface="Verdana" panose="020B0604030504040204" pitchFamily="34" charset="0"/>
                <a:cs typeface="Arial" panose="020B0604020202020204" pitchFamily="34" charset="0"/>
              </a:rPr>
              <a:t>në disa vende, ofruesit e shërbimeve mbajnë të dhëna vetëm për aq kohë sa është e nevojshme për faturim</a:t>
            </a: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q-AL" sz="2100" dirty="0">
                <a:ea typeface="Verdana" panose="020B0604030504040204" pitchFamily="34" charset="0"/>
                <a:cs typeface="Arial" panose="020B0604020202020204" pitchFamily="34" charset="0"/>
              </a:rPr>
              <a:t>ruajtja e të dhënave kushton shumë dhe mund të </a:t>
            </a:r>
            <a:r>
              <a:rPr lang="sq-AL" sz="2100" dirty="0" err="1">
                <a:ea typeface="Verdana" panose="020B0604030504040204" pitchFamily="34" charset="0"/>
                <a:cs typeface="Arial" panose="020B0604020202020204" pitchFamily="34" charset="0"/>
              </a:rPr>
              <a:t>tarifohet</a:t>
            </a:r>
            <a:endParaRPr lang="sq-AL"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q-AL" sz="2100" dirty="0">
                <a:ea typeface="Verdana" panose="020B0604030504040204" pitchFamily="34" charset="0"/>
                <a:cs typeface="Arial" panose="020B0604020202020204" pitchFamily="34" charset="0"/>
              </a:rPr>
              <a:t>përfundimisht të dhënat fshihen si proces pune</a:t>
            </a: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q-AL" sz="2100" dirty="0">
                <a:ea typeface="Verdana" panose="020B0604030504040204" pitchFamily="34" charset="0"/>
                <a:cs typeface="Arial" panose="020B0604020202020204" pitchFamily="34" charset="0"/>
              </a:rPr>
              <a:t>disa vende (p.sh. Mbretëria e Bashkuar, Serbia) kërkojnë nga ofruesit e shërbimeve të mbajnë të dhëna për kohë të caktuar, zakonisht deri në 12 muaj</a:t>
            </a: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q-AL" sz="2000" dirty="0">
                <a:ea typeface="Verdana" panose="020B0604030504040204" pitchFamily="34" charset="0"/>
                <a:cs typeface="Arial" panose="020B0604020202020204" pitchFamily="34" charset="0"/>
              </a:rPr>
              <a:t>Direktiva e Ruajtjes së të Dhënave e BE-së e vitit 2006 u bë e pavlefshme në vitin 2014 për shkak të masave pa kriter dhe shkelte të drejtat e privatësisë, megjithëse tani është nën kritikë dhe rishikim të mundshëm</a:t>
            </a:r>
          </a:p>
        </p:txBody>
      </p:sp>
    </p:spTree>
    <p:extLst>
      <p:ext uri="{BB962C8B-B14F-4D97-AF65-F5344CB8AC3E}">
        <p14:creationId xmlns:p14="http://schemas.microsoft.com/office/powerpoint/2010/main" xmlns="" val="11879438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Sfidat e kohës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15655" y="1118604"/>
            <a:ext cx="4516213" cy="5509200"/>
          </a:xfrm>
          <a:prstGeom prst="rect">
            <a:avLst/>
          </a:prstGeom>
        </p:spPr>
        <p:txBody>
          <a:bodyPr wrap="square">
            <a:spAutoFit/>
          </a:bodyPr>
          <a:lstStyle/>
          <a:p>
            <a:pPr marL="457200" indent="-457200">
              <a:buFont typeface="Wingdings" pitchFamily="2" charset="2"/>
              <a:buChar char="ü"/>
              <a:defRPr/>
            </a:pPr>
            <a:r>
              <a:rPr lang="sq-AL" sz="2200" b="1" dirty="0">
                <a:ea typeface="Verdana" panose="020B0604030504040204" pitchFamily="34" charset="0"/>
                <a:cs typeface="Arial" panose="020B0604020202020204" pitchFamily="34" charset="0"/>
              </a:rPr>
              <a:t>Kërkimet ndërkombëtare zakonisht kalojnë një ose më shumë zona kohore</a:t>
            </a:r>
          </a:p>
          <a:p>
            <a:pPr marL="342900" indent="-3429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sq-AL" sz="2200" b="1" dirty="0">
                <a:ea typeface="Verdana" panose="020B0604030504040204" pitchFamily="34" charset="0"/>
                <a:cs typeface="Arial" panose="020B0604020202020204" pitchFamily="34" charset="0"/>
              </a:rPr>
              <a:t>Koha në një pajisje mund të mos sinkronizohet me kohën objektive, kështu që vulat kohore mund të jenë të pasakta. </a:t>
            </a:r>
          </a:p>
          <a:p>
            <a:pPr marL="457200" indent="-4572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sq-AL" sz="2200" b="1" dirty="0">
                <a:ea typeface="Verdana" panose="020B0604030504040204" pitchFamily="34" charset="0"/>
                <a:cs typeface="Arial" panose="020B0604020202020204" pitchFamily="34" charset="0"/>
              </a:rPr>
              <a:t>Adresat e IP-së mund të jenë statike apo dinamike</a:t>
            </a:r>
          </a:p>
          <a:p>
            <a:pPr marL="457200" indent="-4572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sq-AL" sz="2200" b="1" dirty="0">
                <a:ea typeface="Verdana" panose="020B0604030504040204" pitchFamily="34" charset="0"/>
                <a:cs typeface="Arial" panose="020B0604020202020204" pitchFamily="34" charset="0"/>
              </a:rPr>
              <a:t>Koha e përgjigjes nga autoriteti i huaj mund të </a:t>
            </a:r>
            <a:r>
              <a:rPr lang="sq-AL" sz="2200" b="1" dirty="0" err="1">
                <a:ea typeface="Verdana" panose="020B0604030504040204" pitchFamily="34" charset="0"/>
                <a:cs typeface="Arial" panose="020B0604020202020204" pitchFamily="34" charset="0"/>
              </a:rPr>
              <a:t>variojë</a:t>
            </a:r>
            <a:endParaRPr lang="sq-AL" sz="2200" b="1"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16E648F3-B4F7-4E50-A345-96796FDD807D}"/>
              </a:ext>
            </a:extLst>
          </p:cNvPr>
          <p:cNvPicPr>
            <a:picLocks noChangeAspect="1"/>
          </p:cNvPicPr>
          <p:nvPr/>
        </p:nvPicPr>
        <p:blipFill>
          <a:blip r:embed="rId4"/>
          <a:stretch>
            <a:fillRect/>
          </a:stretch>
        </p:blipFill>
        <p:spPr>
          <a:xfrm>
            <a:off x="4445876" y="2332895"/>
            <a:ext cx="4448175" cy="2942095"/>
          </a:xfrm>
          <a:prstGeom prst="rect">
            <a:avLst/>
          </a:prstGeom>
        </p:spPr>
      </p:pic>
    </p:spTree>
    <p:extLst>
      <p:ext uri="{BB962C8B-B14F-4D97-AF65-F5344CB8AC3E}">
        <p14:creationId xmlns:p14="http://schemas.microsoft.com/office/powerpoint/2010/main" xmlns="" val="3105012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 e atribuimit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104513" y="1212314"/>
            <a:ext cx="7371471" cy="4832092"/>
          </a:xfrm>
          <a:prstGeom prst="rect">
            <a:avLst/>
          </a:prstGeom>
        </p:spPr>
        <p:txBody>
          <a:bodyPr wrap="square">
            <a:spAutoFit/>
          </a:bodyPr>
          <a:lstStyle/>
          <a:p>
            <a:pPr marL="342900" indent="-342900" algn="just">
              <a:buFont typeface="Wingdings" pitchFamily="2" charset="2"/>
              <a:buChar char="Ø"/>
              <a:defRPr/>
            </a:pPr>
            <a:r>
              <a:rPr lang="sq-AL" sz="2200" b="1" dirty="0">
                <a:ea typeface="Verdana" panose="020B0604030504040204" pitchFamily="34" charset="0"/>
                <a:cs typeface="Arial" panose="020B0604020202020204" pitchFamily="34" charset="0"/>
              </a:rPr>
              <a:t>Duhet të lidhet i dyshuari me një pajisje të veçantë</a:t>
            </a:r>
            <a:r>
              <a:rPr lang="sq-AL" sz="2200" dirty="0">
                <a:ea typeface="Verdana" panose="020B0604030504040204" pitchFamily="34" charset="0"/>
                <a:cs typeface="Arial" panose="020B0604020202020204" pitchFamily="34" charset="0"/>
              </a:rPr>
              <a:t> në kohën përkatëse me standardin tuaj të provës në gjykatë (p.sh. përtej dyshimit të arsyeshëm)</a:t>
            </a: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Wingdings" pitchFamily="2" charset="2"/>
              <a:buChar char="ü"/>
              <a:defRPr/>
            </a:pPr>
            <a:r>
              <a:rPr lang="sq-AL" sz="2200" dirty="0">
                <a:ea typeface="Verdana" panose="020B0604030504040204" pitchFamily="34" charset="0"/>
                <a:cs typeface="Arial" panose="020B0604020202020204" pitchFamily="34" charset="0"/>
              </a:rPr>
              <a:t>Burime të mundshme me bazë ndërkombëtare:</a:t>
            </a: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sq-AL" sz="2200" dirty="0">
                <a:ea typeface="Verdana" panose="020B0604030504040204" pitchFamily="34" charset="0"/>
                <a:cs typeface="Arial" panose="020B0604020202020204" pitchFamily="34" charset="0"/>
              </a:rPr>
              <a:t>Regjistrat e </a:t>
            </a:r>
            <a:r>
              <a:rPr lang="sq-AL" sz="2200" dirty="0" err="1">
                <a:ea typeface="Verdana" panose="020B0604030504040204" pitchFamily="34" charset="0"/>
                <a:cs typeface="Arial" panose="020B0604020202020204" pitchFamily="34" charset="0"/>
              </a:rPr>
              <a:t>web</a:t>
            </a:r>
            <a:r>
              <a:rPr lang="sq-AL" sz="2200" dirty="0">
                <a:ea typeface="Verdana" panose="020B0604030504040204" pitchFamily="34" charset="0"/>
                <a:cs typeface="Arial" panose="020B0604020202020204" pitchFamily="34" charset="0"/>
              </a:rPr>
              <a:t> serverëve</a:t>
            </a:r>
          </a:p>
          <a:p>
            <a:pPr marL="342900" indent="-342900" algn="just">
              <a:buFont typeface="Arial" panose="020B0604020202020204" pitchFamily="34" charset="0"/>
              <a:buChar char="•"/>
              <a:defRPr/>
            </a:pPr>
            <a:r>
              <a:rPr lang="sq-AL" sz="2200" dirty="0">
                <a:ea typeface="Verdana" panose="020B0604030504040204" pitchFamily="34" charset="0"/>
                <a:cs typeface="Arial" panose="020B0604020202020204" pitchFamily="34" charset="0"/>
              </a:rPr>
              <a:t>Kredencialet personale të qasjes që përdoren për të hyrë në llogari (p.sh. </a:t>
            </a:r>
            <a:r>
              <a:rPr lang="sq-AL" sz="2200" dirty="0" err="1">
                <a:ea typeface="Verdana" panose="020B0604030504040204" pitchFamily="34" charset="0"/>
                <a:cs typeface="Arial" panose="020B0604020202020204" pitchFamily="34" charset="0"/>
              </a:rPr>
              <a:t>email</a:t>
            </a:r>
            <a:r>
              <a:rPr lang="sq-AL" sz="2200" dirty="0">
                <a:ea typeface="Verdana" panose="020B0604030504040204" pitchFamily="34" charset="0"/>
                <a:cs typeface="Arial" panose="020B0604020202020204" pitchFamily="34" charset="0"/>
              </a:rPr>
              <a:t>, bisedë)</a:t>
            </a:r>
          </a:p>
          <a:p>
            <a:pPr marL="342900" indent="-342900" algn="just">
              <a:buFont typeface="Arial" panose="020B0604020202020204" pitchFamily="34" charset="0"/>
              <a:buChar char="•"/>
              <a:defRPr/>
            </a:pPr>
            <a:r>
              <a:rPr lang="sq-AL" sz="2200" dirty="0">
                <a:ea typeface="Verdana" panose="020B0604030504040204" pitchFamily="34" charset="0"/>
                <a:cs typeface="Arial" panose="020B0604020202020204" pitchFamily="34" charset="0"/>
              </a:rPr>
              <a:t>Anëtarësia në </a:t>
            </a:r>
            <a:r>
              <a:rPr lang="sq-AL" sz="2200" dirty="0" err="1">
                <a:ea typeface="Verdana" panose="020B0604030504040204" pitchFamily="34" charset="0"/>
                <a:cs typeface="Arial" panose="020B0604020202020204" pitchFamily="34" charset="0"/>
              </a:rPr>
              <a:t>mediat</a:t>
            </a:r>
            <a:r>
              <a:rPr lang="sq-AL" sz="2200" dirty="0">
                <a:ea typeface="Verdana" panose="020B0604030504040204" pitchFamily="34" charset="0"/>
                <a:cs typeface="Arial" panose="020B0604020202020204" pitchFamily="34" charset="0"/>
              </a:rPr>
              <a:t> sociale</a:t>
            </a:r>
          </a:p>
          <a:p>
            <a:pPr marL="342900" indent="-342900" algn="just">
              <a:buFont typeface="Arial" panose="020B0604020202020204" pitchFamily="34" charset="0"/>
              <a:buChar char="•"/>
              <a:defRPr/>
            </a:pPr>
            <a:r>
              <a:rPr lang="sq-AL" sz="2200" dirty="0">
                <a:ea typeface="Verdana" panose="020B0604030504040204" pitchFamily="34" charset="0"/>
                <a:cs typeface="Arial" panose="020B0604020202020204" pitchFamily="34" charset="0"/>
              </a:rPr>
              <a:t>Lloji dhe natyra e shënimeve në </a:t>
            </a:r>
            <a:r>
              <a:rPr lang="sq-AL" sz="2200" dirty="0" err="1">
                <a:ea typeface="Verdana" panose="020B0604030504040204" pitchFamily="34" charset="0"/>
                <a:cs typeface="Arial" panose="020B0604020202020204" pitchFamily="34" charset="0"/>
              </a:rPr>
              <a:t>mediat</a:t>
            </a:r>
            <a:r>
              <a:rPr lang="sq-AL" sz="2200" dirty="0">
                <a:ea typeface="Verdana" panose="020B0604030504040204" pitchFamily="34" charset="0"/>
                <a:cs typeface="Arial" panose="020B0604020202020204" pitchFamily="34" charset="0"/>
              </a:rPr>
              <a:t> sociale</a:t>
            </a:r>
          </a:p>
          <a:p>
            <a:pPr marL="342900" indent="-342900" algn="just">
              <a:buFont typeface="Arial" panose="020B0604020202020204" pitchFamily="34" charset="0"/>
              <a:buChar char="•"/>
              <a:defRPr/>
            </a:pPr>
            <a:r>
              <a:rPr lang="sq-AL" sz="2200" dirty="0">
                <a:ea typeface="Verdana" panose="020B0604030504040204" pitchFamily="34" charset="0"/>
                <a:cs typeface="Arial" panose="020B0604020202020204" pitchFamily="34" charset="0"/>
              </a:rPr>
              <a:t>Abonimet për shërbime të internetit/</a:t>
            </a:r>
            <a:r>
              <a:rPr lang="sq-AL" sz="2200" dirty="0" err="1">
                <a:ea typeface="Verdana" panose="020B0604030504040204" pitchFamily="34" charset="0"/>
                <a:cs typeface="Arial" panose="020B0604020202020204" pitchFamily="34" charset="0"/>
              </a:rPr>
              <a:t>cloud</a:t>
            </a:r>
            <a:endParaRPr lang="sq-AL"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sq-AL" sz="2200" dirty="0">
                <a:ea typeface="Verdana" panose="020B0604030504040204" pitchFamily="34" charset="0"/>
                <a:cs typeface="Arial" panose="020B0604020202020204" pitchFamily="34" charset="0"/>
              </a:rPr>
              <a:t>Programet në pajisjet personale</a:t>
            </a: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xmlns="" val="14675075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dirty="0"/>
              <a:t>Sfida e sistemit ligjor dhe rregullave të aplikuara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104513" y="1212314"/>
            <a:ext cx="7371471" cy="4832092"/>
          </a:xfrm>
          <a:prstGeom prst="rect">
            <a:avLst/>
          </a:prstGeom>
        </p:spPr>
        <p:txBody>
          <a:bodyPr wrap="square">
            <a:spAutoFit/>
          </a:bodyPr>
          <a:lstStyle/>
          <a:p>
            <a:pPr marL="342900" indent="-342900">
              <a:buFont typeface="Wingdings" pitchFamily="2" charset="2"/>
              <a:buChar char="ü"/>
            </a:pPr>
            <a:r>
              <a:rPr lang="sq-AL" sz="2200" b="1" dirty="0">
                <a:ea typeface="Verdana" panose="020B0604030504040204" pitchFamily="34" charset="0"/>
                <a:cs typeface="Arial" panose="020B0604020202020204" pitchFamily="34" charset="0"/>
              </a:rPr>
              <a:t>Sistemi ligjor</a:t>
            </a:r>
            <a:r>
              <a:rPr lang="sq-AL" sz="2200" dirty="0">
                <a:ea typeface="Verdana" panose="020B0604030504040204" pitchFamily="34" charset="0"/>
                <a:cs typeface="Arial" panose="020B0604020202020204" pitchFamily="34" charset="0"/>
              </a:rPr>
              <a:t>:</a:t>
            </a:r>
          </a:p>
          <a:p>
            <a:pPr marL="914400" lvl="1" indent="-457200">
              <a:buFont typeface="Arial" panose="020B0604020202020204" pitchFamily="34" charset="0"/>
              <a:buChar char="•"/>
            </a:pPr>
            <a:r>
              <a:rPr lang="sq-AL" sz="2200" dirty="0">
                <a:ea typeface="Verdana" panose="020B0604030504040204" pitchFamily="34" charset="0"/>
                <a:cs typeface="Arial" panose="020B0604020202020204" pitchFamily="34" charset="0"/>
              </a:rPr>
              <a:t>Ligji zakonor</a:t>
            </a:r>
          </a:p>
          <a:p>
            <a:pPr marL="914400" lvl="1" indent="-457200">
              <a:buFont typeface="Arial" panose="020B0604020202020204" pitchFamily="34" charset="0"/>
              <a:buChar char="•"/>
            </a:pPr>
            <a:r>
              <a:rPr lang="sq-AL" sz="2200" dirty="0">
                <a:ea typeface="Verdana" panose="020B0604030504040204" pitchFamily="34" charset="0"/>
                <a:cs typeface="Arial" panose="020B0604020202020204" pitchFamily="34" charset="0"/>
              </a:rPr>
              <a:t>Ligji civil</a:t>
            </a:r>
          </a:p>
          <a:p>
            <a:pPr marL="914400" lvl="1" indent="-457200">
              <a:buFont typeface="Arial" panose="020B0604020202020204" pitchFamily="34" charset="0"/>
              <a:buChar char="•"/>
            </a:pPr>
            <a:r>
              <a:rPr lang="sq-AL" sz="2200" dirty="0">
                <a:ea typeface="Verdana" panose="020B0604030504040204" pitchFamily="34" charset="0"/>
                <a:cs typeface="Arial" panose="020B0604020202020204" pitchFamily="34" charset="0"/>
              </a:rPr>
              <a:t>Hibrid</a:t>
            </a:r>
          </a:p>
          <a:p>
            <a:pPr marL="914400" lvl="1" indent="-457200">
              <a:buFont typeface="Arial" panose="020B0604020202020204" pitchFamily="34" charset="0"/>
              <a:buChar char="•"/>
            </a:pPr>
            <a:r>
              <a:rPr lang="sq-AL" sz="2200" dirty="0">
                <a:ea typeface="Verdana" panose="020B0604030504040204" pitchFamily="34" charset="0"/>
                <a:cs typeface="Arial" panose="020B0604020202020204" pitchFamily="34" charset="0"/>
              </a:rPr>
              <a:t>Ligji islamik</a:t>
            </a:r>
          </a:p>
          <a:p>
            <a:pPr marL="914400" lvl="1" indent="-4572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sq-AL" sz="2200" b="1" dirty="0">
                <a:ea typeface="Verdana" panose="020B0604030504040204" pitchFamily="34" charset="0"/>
                <a:cs typeface="Arial" panose="020B0604020202020204" pitchFamily="34" charset="0"/>
              </a:rPr>
              <a:t>Kompetencat dhe funksionet e ndryshme me të njëjtin emër:</a:t>
            </a:r>
          </a:p>
          <a:p>
            <a:pPr marL="982663"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Prokurorët/policia</a:t>
            </a:r>
          </a:p>
          <a:p>
            <a:pPr marL="982663" lvl="1" indent="-3429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sq-AL" sz="2200" b="1" dirty="0">
                <a:ea typeface="Verdana" panose="020B0604030504040204" pitchFamily="34" charset="0"/>
                <a:cs typeface="Arial" panose="020B0604020202020204" pitchFamily="34" charset="0"/>
              </a:rPr>
              <a:t>Kode të ndryshme të procedurës</a:t>
            </a:r>
            <a:r>
              <a:rPr lang="sq-AL" sz="2200" dirty="0">
                <a:ea typeface="Verdana" panose="020B0604030504040204" pitchFamily="34" charset="0"/>
                <a:cs typeface="Arial" panose="020B0604020202020204" pitchFamily="34" charset="0"/>
              </a:rPr>
              <a:t>:</a:t>
            </a:r>
          </a:p>
          <a:p>
            <a:pPr marL="896938"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Afati i ruajtjes</a:t>
            </a:r>
          </a:p>
          <a:p>
            <a:pPr marL="896938"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Kompetenca për të hyrë, kërkuar dhe sekuestruar</a:t>
            </a:r>
          </a:p>
          <a:p>
            <a:pPr marL="896938"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Kompetencat e përgjimit (teknike &amp; fizike)</a:t>
            </a: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xmlns="" val="42838635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Sfidat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1734632817"/>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26026012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000" b="1" dirty="0"/>
              <a:t>Përmbledhje lidhur me Konventën e Budapestit dhe mjetet e bashkëpunimit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17619850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644979"/>
            <a:ext cx="8525021" cy="2062103"/>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katërt</a:t>
            </a:r>
          </a:p>
          <a:p>
            <a:pPr algn="ctr">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t>Bashkëpunimi zyrtar, gjysmë zyrtar, joformal dhe kapaciteti i sektorit privat</a:t>
            </a:r>
            <a:br>
              <a:rPr lang="sq-AL" sz="3200" b="1"/>
            </a:br>
            <a:endParaRPr lang="sq-AL" sz="3200" b="1"/>
          </a:p>
        </p:txBody>
      </p:sp>
    </p:spTree>
    <p:extLst>
      <p:ext uri="{BB962C8B-B14F-4D97-AF65-F5344CB8AC3E}">
        <p14:creationId xmlns:p14="http://schemas.microsoft.com/office/powerpoint/2010/main" xmlns="" val="26480409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Bashkëpunimi zyrtar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913006" y="1139969"/>
            <a:ext cx="7192797" cy="5847755"/>
          </a:xfrm>
          <a:prstGeom prst="rect">
            <a:avLst/>
          </a:prstGeom>
        </p:spPr>
        <p:txBody>
          <a:bodyPr wrap="square">
            <a:spAutoFit/>
          </a:bodyPr>
          <a:lstStyle/>
          <a:p>
            <a:pPr marL="1509713" indent="-342900">
              <a:buFont typeface="Wingdings" pitchFamily="2" charset="2"/>
              <a:buChar char="Ø"/>
            </a:pPr>
            <a:r>
              <a:rPr lang="sq-AL" sz="2200" b="1" dirty="0">
                <a:ea typeface="Verdana" panose="020B0604030504040204" pitchFamily="34" charset="0"/>
                <a:cs typeface="Arial" panose="020B0604020202020204" pitchFamily="34" charset="0"/>
              </a:rPr>
              <a:t>Aspektet pozitive</a:t>
            </a:r>
            <a:r>
              <a:rPr lang="sq-AL" sz="2200" dirty="0">
                <a:ea typeface="Verdana" panose="020B0604030504040204" pitchFamily="34" charset="0"/>
                <a:cs typeface="Arial" panose="020B0604020202020204" pitchFamily="34" charset="0"/>
              </a:rPr>
              <a:t>:</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Provat e pranueshme</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Zinxhiri i ruajtjes i siguruar</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Standardet e verifikueshme</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Mund të përdoret për të justifikuar </a:t>
            </a:r>
            <a:endParaRPr lang="en-US" sz="2200" dirty="0" smtClean="0">
              <a:ea typeface="Verdana" panose="020B0604030504040204" pitchFamily="34" charset="0"/>
              <a:cs typeface="Arial" panose="020B0604020202020204" pitchFamily="34" charset="0"/>
            </a:endParaRPr>
          </a:p>
          <a:p>
            <a:pPr marL="1624013" indent="-457200"/>
            <a:r>
              <a:rPr lang="en-US" sz="2200" dirty="0" smtClean="0">
                <a:ea typeface="Verdana" panose="020B0604030504040204" pitchFamily="34" charset="0"/>
                <a:cs typeface="Arial" panose="020B0604020202020204" pitchFamily="34" charset="0"/>
              </a:rPr>
              <a:t> </a:t>
            </a:r>
            <a:r>
              <a:rPr lang="en-US" sz="2200" dirty="0" smtClean="0">
                <a:ea typeface="Verdana" panose="020B0604030504040204" pitchFamily="34" charset="0"/>
                <a:cs typeface="Arial" panose="020B0604020202020204" pitchFamily="34" charset="0"/>
              </a:rPr>
              <a:t>     </a:t>
            </a:r>
            <a:r>
              <a:rPr lang="sq-AL" sz="2200" dirty="0" smtClean="0">
                <a:ea typeface="Verdana" panose="020B0604030504040204" pitchFamily="34" charset="0"/>
                <a:cs typeface="Arial" panose="020B0604020202020204" pitchFamily="34" charset="0"/>
              </a:rPr>
              <a:t>veprimin </a:t>
            </a:r>
            <a:r>
              <a:rPr lang="sq-AL" sz="2200" dirty="0">
                <a:ea typeface="Verdana" panose="020B0604030504040204" pitchFamily="34" charset="0"/>
                <a:cs typeface="Arial" panose="020B0604020202020204" pitchFamily="34" charset="0"/>
              </a:rPr>
              <a:t>e mëtejmë</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Llogaridhënie e qartë</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sq-AL" sz="2200" b="1" dirty="0">
                <a:ea typeface="Verdana" panose="020B0604030504040204" pitchFamily="34" charset="0"/>
                <a:cs typeface="Arial" panose="020B0604020202020204" pitchFamily="34" charset="0"/>
              </a:rPr>
              <a:t>Aspektet negative</a:t>
            </a:r>
            <a:r>
              <a:rPr lang="sq-AL" sz="2200" dirty="0">
                <a:ea typeface="Verdana" panose="020B0604030504040204" pitchFamily="34" charset="0"/>
                <a:cs typeface="Arial" panose="020B0604020202020204" pitchFamily="34" charset="0"/>
              </a:rPr>
              <a:t>:</a:t>
            </a:r>
          </a:p>
          <a:p>
            <a:pPr marL="1528763" indent="-457200">
              <a:buFont typeface="Wingdings" pitchFamily="2" charset="2"/>
              <a:buChar char="ü"/>
            </a:pPr>
            <a:r>
              <a:rPr lang="sq-AL" sz="2200" dirty="0">
                <a:ea typeface="Verdana" panose="020B0604030504040204" pitchFamily="34" charset="0"/>
                <a:cs typeface="Arial" panose="020B0604020202020204" pitchFamily="34" charset="0"/>
              </a:rPr>
              <a:t>Mund të jetë i ngadalshëm (i vështirë)</a:t>
            </a:r>
          </a:p>
          <a:p>
            <a:pPr marL="205263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Në kuadër të palëve të Konventës së Budapestit koha mesatare e përgjigjes 6 - 24 muaj</a:t>
            </a:r>
          </a:p>
          <a:p>
            <a:pPr marL="1528763" indent="-457200">
              <a:buFont typeface="Wingdings" pitchFamily="2" charset="2"/>
              <a:buChar char="ü"/>
            </a:pPr>
            <a:r>
              <a:rPr lang="sq-AL" sz="2200" dirty="0">
                <a:ea typeface="Verdana" panose="020B0604030504040204" pitchFamily="34" charset="0"/>
                <a:cs typeface="Arial" panose="020B0604020202020204" pitchFamily="34" charset="0"/>
              </a:rPr>
              <a:t>Të dhënat mund të jenë fshirë</a:t>
            </a:r>
          </a:p>
          <a:p>
            <a:pPr marL="1528763" indent="-457200">
              <a:buFont typeface="Wingdings" pitchFamily="2" charset="2"/>
              <a:buChar char="ü"/>
            </a:pPr>
            <a:r>
              <a:rPr lang="sq-AL" sz="2200" dirty="0">
                <a:ea typeface="Verdana" panose="020B0604030504040204" pitchFamily="34" charset="0"/>
                <a:cs typeface="Arial" panose="020B0604020202020204" pitchFamily="34" charset="0"/>
              </a:rPr>
              <a:t>Mund të varet nga individi</a:t>
            </a:r>
          </a:p>
          <a:p>
            <a:pPr marL="1528763" indent="-457200">
              <a:buFont typeface="Wingdings" pitchFamily="2" charset="2"/>
              <a:buChar char="ü"/>
            </a:pPr>
            <a:r>
              <a:rPr lang="sq-AL" sz="2200" dirty="0">
                <a:ea typeface="Verdana" panose="020B0604030504040204" pitchFamily="34" charset="0"/>
                <a:cs typeface="Arial" panose="020B0604020202020204" pitchFamily="34" charset="0"/>
              </a:rPr>
              <a:t>Mund të jetë burokratik</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F02AC09D-7BB9-4E26-B459-48F99A7B8FC7}"/>
              </a:ext>
            </a:extLst>
          </p:cNvPr>
          <p:cNvPicPr>
            <a:picLocks noChangeAspect="1"/>
          </p:cNvPicPr>
          <p:nvPr/>
        </p:nvPicPr>
        <p:blipFill>
          <a:blip r:embed="rId4"/>
          <a:stretch>
            <a:fillRect/>
          </a:stretch>
        </p:blipFill>
        <p:spPr>
          <a:xfrm>
            <a:off x="5640200" y="1283027"/>
            <a:ext cx="3382256" cy="2254837"/>
          </a:xfrm>
          <a:prstGeom prst="rect">
            <a:avLst/>
          </a:prstGeom>
        </p:spPr>
      </p:pic>
    </p:spTree>
    <p:extLst>
      <p:ext uri="{BB962C8B-B14F-4D97-AF65-F5344CB8AC3E}">
        <p14:creationId xmlns:p14="http://schemas.microsoft.com/office/powerpoint/2010/main" xmlns="" val="42582594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Bashkëpunimi gjysëm zyrtar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913006" y="1351508"/>
            <a:ext cx="7192797" cy="4154984"/>
          </a:xfrm>
          <a:prstGeom prst="rect">
            <a:avLst/>
          </a:prstGeom>
        </p:spPr>
        <p:txBody>
          <a:bodyPr wrap="square">
            <a:spAutoFit/>
          </a:bodyPr>
          <a:lstStyle/>
          <a:p>
            <a:pPr marL="1509713" indent="-342900">
              <a:buFont typeface="Wingdings" pitchFamily="2" charset="2"/>
              <a:buChar char="Ø"/>
            </a:pPr>
            <a:r>
              <a:rPr lang="sq-AL" sz="2200" b="1">
                <a:ea typeface="Verdana" panose="020B0604030504040204" pitchFamily="34" charset="0"/>
                <a:cs typeface="Arial" panose="020B0604020202020204" pitchFamily="34" charset="0"/>
              </a:rPr>
              <a:t>Aspektet pozitive</a:t>
            </a:r>
            <a:r>
              <a:rPr lang="sq-AL" sz="220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sq-AL" sz="2200">
                <a:ea typeface="Verdana" panose="020B0604030504040204" pitchFamily="34" charset="0"/>
                <a:cs typeface="Arial" panose="020B0604020202020204" pitchFamily="34" charset="0"/>
              </a:rPr>
              <a:t>kanalet zyrtare të komunikimit dhe bashkëpunimit të vendosura nga traktate dypalëshe ose shumëpalëshe (p.sh. Interpol, Europol) mund të përdoren për shkëmbimin dhe/ose marrjen e informacionit ose edhe provave pa kërkesa zyrtare</a:t>
            </a:r>
          </a:p>
          <a:p>
            <a:pPr marL="1509713" indent="-342900" algn="just">
              <a:buFont typeface="Arial" panose="020B0604020202020204" pitchFamily="34" charset="0"/>
              <a:buChar char="•"/>
            </a:pPr>
            <a:r>
              <a:rPr lang="sq-AL" sz="2200">
                <a:ea typeface="Verdana" panose="020B0604030504040204" pitchFamily="34" charset="0"/>
                <a:cs typeface="Arial" panose="020B0604020202020204" pitchFamily="34" charset="0"/>
              </a:rPr>
              <a:t>shpejtësia e marrjes</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sq-AL" sz="2200" b="1">
                <a:ea typeface="Verdana" panose="020B0604030504040204" pitchFamily="34" charset="0"/>
                <a:cs typeface="Arial" panose="020B0604020202020204" pitchFamily="34" charset="0"/>
              </a:rPr>
              <a:t>Aspektet negative</a:t>
            </a:r>
            <a:r>
              <a:rPr lang="sq-AL" sz="220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sq-AL" sz="2200">
                <a:ea typeface="Verdana" panose="020B0604030504040204" pitchFamily="34" charset="0"/>
                <a:cs typeface="Arial" panose="020B0604020202020204" pitchFamily="34" charset="0"/>
              </a:rPr>
              <a:t>çështja e pranueshmërisë së provave</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465243BA-3C9F-44D5-938F-E621552351AB}"/>
              </a:ext>
            </a:extLst>
          </p:cNvPr>
          <p:cNvPicPr>
            <a:picLocks noChangeAspect="1"/>
          </p:cNvPicPr>
          <p:nvPr/>
        </p:nvPicPr>
        <p:blipFill>
          <a:blip r:embed="rId4"/>
          <a:stretch>
            <a:fillRect/>
          </a:stretch>
        </p:blipFill>
        <p:spPr>
          <a:xfrm>
            <a:off x="6906134" y="2543175"/>
            <a:ext cx="1771650" cy="1771650"/>
          </a:xfrm>
          <a:prstGeom prst="rect">
            <a:avLst/>
          </a:prstGeom>
        </p:spPr>
      </p:pic>
    </p:spTree>
    <p:extLst>
      <p:ext uri="{BB962C8B-B14F-4D97-AF65-F5344CB8AC3E}">
        <p14:creationId xmlns:p14="http://schemas.microsoft.com/office/powerpoint/2010/main" xmlns="" val="9258501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Bashkëpunimi joformal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B8505D1-CD57-8949-98F2-A2F1E606B311}"/>
              </a:ext>
            </a:extLst>
          </p:cNvPr>
          <p:cNvSpPr/>
          <p:nvPr/>
        </p:nvSpPr>
        <p:spPr>
          <a:xfrm>
            <a:off x="-831799" y="1351508"/>
            <a:ext cx="7923952" cy="4832092"/>
          </a:xfrm>
          <a:prstGeom prst="rect">
            <a:avLst/>
          </a:prstGeom>
        </p:spPr>
        <p:txBody>
          <a:bodyPr wrap="square">
            <a:spAutoFit/>
          </a:bodyPr>
          <a:lstStyle/>
          <a:p>
            <a:pPr marL="1509713" indent="-342900">
              <a:buFont typeface="Wingdings" pitchFamily="2" charset="2"/>
              <a:buChar char="Ø"/>
            </a:pPr>
            <a:r>
              <a:rPr lang="sq-AL" sz="2200" b="1" dirty="0">
                <a:ea typeface="Verdana" panose="020B0604030504040204" pitchFamily="34" charset="0"/>
                <a:cs typeface="Arial" panose="020B0604020202020204" pitchFamily="34" charset="0"/>
              </a:rPr>
              <a:t>Aspektet pozitive</a:t>
            </a:r>
            <a:r>
              <a:rPr lang="sq-AL" sz="2200" dirty="0">
                <a:ea typeface="Verdana" panose="020B0604030504040204" pitchFamily="34" charset="0"/>
                <a:cs typeface="Arial" panose="020B0604020202020204" pitchFamily="34" charset="0"/>
              </a:rPr>
              <a:t>:</a:t>
            </a:r>
          </a:p>
          <a:p>
            <a:pPr marL="1528763" indent="-457200">
              <a:buFont typeface="Wingdings" pitchFamily="2" charset="2"/>
              <a:buChar char="ü"/>
            </a:pPr>
            <a:r>
              <a:rPr lang="sq-AL" sz="2200" dirty="0">
                <a:ea typeface="Verdana" panose="020B0604030504040204" pitchFamily="34" charset="0"/>
                <a:cs typeface="Arial" panose="020B0604020202020204" pitchFamily="34" charset="0"/>
              </a:rPr>
              <a:t>Mund të jetë i shpejtë</a:t>
            </a:r>
          </a:p>
          <a:p>
            <a:pPr marL="1528763" indent="-457200">
              <a:buFont typeface="Wingdings" pitchFamily="2" charset="2"/>
              <a:buChar char="ü"/>
            </a:pPr>
            <a:r>
              <a:rPr lang="sq-AL" sz="2200" dirty="0">
                <a:ea typeface="Verdana" panose="020B0604030504040204" pitchFamily="34" charset="0"/>
                <a:cs typeface="Arial" panose="020B0604020202020204" pitchFamily="34" charset="0"/>
              </a:rPr>
              <a:t>Mund të përpiqet të ruajë të dhëna të fshira ndryshe</a:t>
            </a:r>
          </a:p>
          <a:p>
            <a:pPr marL="1528763" indent="-457200">
              <a:buFont typeface="Wingdings" pitchFamily="2" charset="2"/>
              <a:buChar char="ü"/>
            </a:pPr>
            <a:r>
              <a:rPr lang="sq-AL" sz="2200" dirty="0">
                <a:ea typeface="Verdana" panose="020B0604030504040204" pitchFamily="34" charset="0"/>
                <a:cs typeface="Arial" panose="020B0604020202020204" pitchFamily="34" charset="0"/>
              </a:rPr>
              <a:t>Mund të jetë më pak burokratik</a:t>
            </a:r>
          </a:p>
          <a:p>
            <a:pPr marL="1528763" indent="-457200">
              <a:buFont typeface="Wingdings" pitchFamily="2" charset="2"/>
              <a:buChar char="ü"/>
            </a:pPr>
            <a:r>
              <a:rPr lang="sq-AL" sz="2200" dirty="0">
                <a:ea typeface="Verdana" panose="020B0604030504040204" pitchFamily="34" charset="0"/>
                <a:cs typeface="Arial" panose="020B0604020202020204" pitchFamily="34" charset="0"/>
              </a:rPr>
              <a:t>Me lehtësi mund të ‘promovojë’ </a:t>
            </a:r>
            <a:endParaRPr lang="en-US" sz="2200" dirty="0" smtClean="0">
              <a:ea typeface="Verdana" panose="020B0604030504040204" pitchFamily="34" charset="0"/>
              <a:cs typeface="Arial" panose="020B0604020202020204" pitchFamily="34" charset="0"/>
            </a:endParaRPr>
          </a:p>
          <a:p>
            <a:pPr marL="1528763" indent="-457200"/>
            <a:r>
              <a:rPr lang="en-US" sz="2200" dirty="0" smtClean="0">
                <a:ea typeface="Verdana" panose="020B0604030504040204" pitchFamily="34" charset="0"/>
                <a:cs typeface="Arial" panose="020B0604020202020204" pitchFamily="34" charset="0"/>
              </a:rPr>
              <a:t>      </a:t>
            </a:r>
            <a:r>
              <a:rPr lang="sq-AL" sz="2200" dirty="0" smtClean="0">
                <a:ea typeface="Verdana" panose="020B0604030504040204" pitchFamily="34" charset="0"/>
                <a:cs typeface="Arial" panose="020B0604020202020204" pitchFamily="34" charset="0"/>
              </a:rPr>
              <a:t>bashkëpunimin </a:t>
            </a:r>
            <a:r>
              <a:rPr lang="sq-AL" sz="2200" dirty="0">
                <a:ea typeface="Verdana" panose="020B0604030504040204" pitchFamily="34" charset="0"/>
                <a:cs typeface="Arial" panose="020B0604020202020204" pitchFamily="34" charset="0"/>
              </a:rPr>
              <a:t>e mëtejmë</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sq-AL" sz="2200" b="1" dirty="0">
                <a:ea typeface="Verdana" panose="020B0604030504040204" pitchFamily="34" charset="0"/>
                <a:cs typeface="Arial" panose="020B0604020202020204" pitchFamily="34" charset="0"/>
              </a:rPr>
              <a:t>Aspektet negative</a:t>
            </a:r>
            <a:r>
              <a:rPr lang="sq-AL" sz="2200" dirty="0">
                <a:ea typeface="Verdana" panose="020B0604030504040204" pitchFamily="34" charset="0"/>
                <a:cs typeface="Arial" panose="020B0604020202020204" pitchFamily="34" charset="0"/>
              </a:rPr>
              <a:t>:</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Problemet e </a:t>
            </a:r>
            <a:r>
              <a:rPr lang="sq-AL" sz="2200" dirty="0" err="1">
                <a:ea typeface="Verdana" panose="020B0604030504040204" pitchFamily="34" charset="0"/>
                <a:cs typeface="Arial" panose="020B0604020202020204" pitchFamily="34" charset="0"/>
              </a:rPr>
              <a:t>pranueshmërisë</a:t>
            </a:r>
            <a:r>
              <a:rPr lang="sq-AL" sz="2200" dirty="0">
                <a:ea typeface="Verdana" panose="020B0604030504040204" pitchFamily="34" charset="0"/>
                <a:cs typeface="Arial" panose="020B0604020202020204" pitchFamily="34" charset="0"/>
              </a:rPr>
              <a:t> (Inteligjenca nuk është provë)</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Çështjet e zinxhirit të ruajtjes</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Llogaridhënia e paqartë</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Mbështetet në rrjete dhe marrëdhënie personale</a:t>
            </a:r>
          </a:p>
        </p:txBody>
      </p:sp>
      <p:pic>
        <p:nvPicPr>
          <p:cNvPr id="7" name="Picture 6" descr="A close up of a card&#10;&#10;Description automatically generated">
            <a:extLst>
              <a:ext uri="{FF2B5EF4-FFF2-40B4-BE49-F238E27FC236}">
                <a16:creationId xmlns:a16="http://schemas.microsoft.com/office/drawing/2014/main" xmlns="" id="{E74B37D4-DCA7-4425-89D9-99A378435032}"/>
              </a:ext>
            </a:extLst>
          </p:cNvPr>
          <p:cNvPicPr>
            <a:picLocks noChangeAspect="1"/>
          </p:cNvPicPr>
          <p:nvPr/>
        </p:nvPicPr>
        <p:blipFill>
          <a:blip r:embed="rId4"/>
          <a:stretch>
            <a:fillRect/>
          </a:stretch>
        </p:blipFill>
        <p:spPr>
          <a:xfrm>
            <a:off x="6279791" y="2628255"/>
            <a:ext cx="2587713" cy="1724064"/>
          </a:xfrm>
          <a:prstGeom prst="rect">
            <a:avLst/>
          </a:prstGeom>
        </p:spPr>
      </p:pic>
    </p:spTree>
    <p:extLst>
      <p:ext uri="{BB962C8B-B14F-4D97-AF65-F5344CB8AC3E}">
        <p14:creationId xmlns:p14="http://schemas.microsoft.com/office/powerpoint/2010/main" xmlns="" val="3149148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 e asaj që kemi mësuar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84532" y="1166842"/>
            <a:ext cx="4227342" cy="5078313"/>
          </a:xfrm>
          <a:prstGeom prst="rect">
            <a:avLst/>
          </a:prstGeom>
        </p:spPr>
        <p:txBody>
          <a:bodyPr wrap="square">
            <a:spAutoFit/>
          </a:bodyPr>
          <a:lstStyle/>
          <a:p>
            <a:pPr marL="342900" indent="-342900">
              <a:buFont typeface="Arial" panose="020B0604020202020204" pitchFamily="34" charset="0"/>
              <a:buChar char="•"/>
            </a:pPr>
            <a:r>
              <a:rPr lang="sq-AL" sz="2200" b="1"/>
              <a:t>Interneti është në dispozicion globalisht</a:t>
            </a:r>
            <a:r>
              <a:rPr lang="sq-AL" sz="2200"/>
              <a:t>, duke krijuar më shumë mundësi për kriminelët</a:t>
            </a:r>
          </a:p>
          <a:p>
            <a:pPr marL="342900" indent="-342900">
              <a:buFont typeface="Arial" panose="020B0604020202020204" pitchFamily="34" charset="0"/>
              <a:buChar char="•"/>
            </a:pPr>
            <a:r>
              <a:rPr lang="sq-AL" sz="2200" b="1"/>
              <a:t>përdoret nga pothuajse të gjithë</a:t>
            </a:r>
            <a:r>
              <a:rPr lang="sq-AL" sz="2200"/>
              <a:t> në planet dhe mundëson kryerjen e krimeve në distancë</a:t>
            </a:r>
          </a:p>
          <a:p>
            <a:pPr marL="342900" indent="-342900">
              <a:buFont typeface="Arial" panose="020B0604020202020204" pitchFamily="34" charset="0"/>
              <a:buChar char="•"/>
            </a:pPr>
            <a:r>
              <a:rPr lang="sq-AL" sz="2200" b="1"/>
              <a:t>krimi kibernetik duhet të trajtohet</a:t>
            </a:r>
            <a:r>
              <a:rPr lang="sq-AL" sz="2200"/>
              <a:t> si fenomen global</a:t>
            </a:r>
          </a:p>
          <a:p>
            <a:pPr marL="342900" indent="-342900">
              <a:buFont typeface="Arial" panose="020B0604020202020204" pitchFamily="34" charset="0"/>
              <a:buChar char="•"/>
            </a:pPr>
            <a:r>
              <a:rPr lang="sq-AL" sz="2200" b="1"/>
              <a:t>dimensioni ndërkombëtar</a:t>
            </a:r>
            <a:r>
              <a:rPr lang="sq-AL" sz="2200"/>
              <a:t> është thelbësor për një kuptim të duhur të të gjithë realitetit të kriminalitetit kompjuterik</a:t>
            </a:r>
          </a:p>
          <a:p>
            <a:pPr marL="0" indent="0" eaLnBrk="1" hangingPunct="1">
              <a:lnSpc>
                <a:spcPct val="80000"/>
              </a:lnSpc>
              <a:buNone/>
            </a:pPr>
            <a:endParaRPr lang="en-GB" sz="2000" dirty="0"/>
          </a:p>
        </p:txBody>
      </p:sp>
      <p:sp>
        <p:nvSpPr>
          <p:cNvPr id="6" name="Rectangle 5">
            <a:extLst>
              <a:ext uri="{FF2B5EF4-FFF2-40B4-BE49-F238E27FC236}">
                <a16:creationId xmlns:a16="http://schemas.microsoft.com/office/drawing/2014/main" xmlns="" id="{AC27F312-0B6C-0449-8FCC-B5B66A2714AD}"/>
              </a:ext>
            </a:extLst>
          </p:cNvPr>
          <p:cNvSpPr/>
          <p:nvPr/>
        </p:nvSpPr>
        <p:spPr>
          <a:xfrm>
            <a:off x="4732127" y="1166842"/>
            <a:ext cx="4227341" cy="2800767"/>
          </a:xfrm>
          <a:prstGeom prst="rect">
            <a:avLst/>
          </a:prstGeom>
        </p:spPr>
        <p:txBody>
          <a:bodyPr wrap="square">
            <a:spAutoFit/>
          </a:bodyPr>
          <a:lstStyle/>
          <a:p>
            <a:pPr marL="342900" indent="-342900">
              <a:buFont typeface="Arial" panose="020B0604020202020204" pitchFamily="34" charset="0"/>
              <a:buChar char="•"/>
            </a:pPr>
            <a:r>
              <a:rPr lang="sq-AL" sz="2200" b="1"/>
              <a:t>krimi kibernetik është më transnacional</a:t>
            </a:r>
            <a:r>
              <a:rPr lang="sq-AL" sz="2200"/>
              <a:t> nga të gjitha krimet</a:t>
            </a:r>
          </a:p>
          <a:p>
            <a:pPr marL="342900" indent="-342900">
              <a:buFont typeface="Arial" panose="020B0604020202020204" pitchFamily="34" charset="0"/>
              <a:buChar char="•"/>
            </a:pPr>
            <a:r>
              <a:rPr lang="sq-AL" sz="2200" b="1"/>
              <a:t>hetimi i krimit kibernetik</a:t>
            </a:r>
            <a:r>
              <a:rPr lang="sq-AL" sz="2200"/>
              <a:t> kërkon bashkëpunim efikas ndërkombëtar</a:t>
            </a:r>
          </a:p>
          <a:p>
            <a:pPr marL="342900" indent="-342900">
              <a:buFont typeface="Arial" panose="020B0604020202020204" pitchFamily="34" charset="0"/>
              <a:buChar char="•"/>
            </a:pPr>
            <a:r>
              <a:rPr lang="sq-AL" sz="2200" b="1"/>
              <a:t>pa një bashkëpunim të tillë</a:t>
            </a:r>
            <a:r>
              <a:rPr lang="sq-AL" sz="2200"/>
              <a:t>, hetimet vështirë se do të kenë sukses</a:t>
            </a:r>
          </a:p>
        </p:txBody>
      </p:sp>
    </p:spTree>
    <p:extLst>
      <p:ext uri="{BB962C8B-B14F-4D97-AF65-F5344CB8AC3E}">
        <p14:creationId xmlns:p14="http://schemas.microsoft.com/office/powerpoint/2010/main" xmlns="" val="4066928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Bashkëpunimi me sektorin privat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48310" y="1071768"/>
            <a:ext cx="7192797" cy="5601533"/>
          </a:xfrm>
          <a:prstGeom prst="rect">
            <a:avLst/>
          </a:prstGeom>
        </p:spPr>
        <p:txBody>
          <a:bodyPr wrap="square">
            <a:spAutoFit/>
          </a:bodyPr>
          <a:lstStyle/>
          <a:p>
            <a:pPr marL="1509713" indent="-342900">
              <a:buFont typeface="Wingdings" pitchFamily="2" charset="2"/>
              <a:buChar char="Ø"/>
            </a:pPr>
            <a:r>
              <a:rPr lang="sq-AL" sz="2200" b="1">
                <a:ea typeface="Verdana" panose="020B0604030504040204" pitchFamily="34" charset="0"/>
                <a:cs typeface="Arial" panose="020B0604020202020204" pitchFamily="34" charset="0"/>
              </a:rPr>
              <a:t>Aspektet pozitive</a:t>
            </a:r>
            <a:r>
              <a:rPr lang="sq-AL" sz="220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sq-AL" b="1"/>
              <a:t>Bashkëpunimi i drejtpërdrejtë me ISP-të në juridiksionet e huaja</a:t>
            </a:r>
            <a:r>
              <a:rPr lang="sq-AL"/>
              <a:t>, praktikë e përhapur mes shteteve - përfshin bashkëpunimin ku ISP-ja ka përfaqësim në shtetin përkatës, </a:t>
            </a:r>
          </a:p>
          <a:p>
            <a:pPr marL="1509713" indent="-342900" algn="just">
              <a:buFont typeface="Arial" panose="020B0604020202020204" pitchFamily="34" charset="0"/>
              <a:buChar char="•"/>
            </a:pPr>
            <a:r>
              <a:rPr lang="sq-AL"/>
              <a:t>disa autoritete të ZL-së kanë marrëveshje me ISP-të e huaja,</a:t>
            </a:r>
          </a:p>
          <a:p>
            <a:pPr marL="1509713" indent="-342900" algn="just">
              <a:buFont typeface="Arial" panose="020B0604020202020204" pitchFamily="34" charset="0"/>
              <a:buChar char="•"/>
            </a:pPr>
            <a:r>
              <a:rPr lang="sq-AL"/>
              <a:t>përvoja e shteteve është se ISP-të përgjigjen pozitivisht (ofruesit e SH.B.A.-së zbulojnë të dhënat e abonuesit dhe të dhënat e trafikut), varet nga disa kushte që përmbushen duke përfshirë "ligjshmërinë" e kërkesës,</a:t>
            </a:r>
          </a:p>
          <a:p>
            <a:pPr marL="1624013" indent="-457200" algn="just">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lgn="just">
              <a:buFont typeface="Wingdings" pitchFamily="2" charset="2"/>
              <a:buChar char="Ø"/>
            </a:pPr>
            <a:r>
              <a:rPr lang="sq-AL" sz="2200" b="1">
                <a:ea typeface="Verdana" panose="020B0604030504040204" pitchFamily="34" charset="0"/>
                <a:cs typeface="Arial" panose="020B0604020202020204" pitchFamily="34" charset="0"/>
              </a:rPr>
              <a:t>Aspektet negative</a:t>
            </a:r>
            <a:r>
              <a:rPr lang="sq-AL" sz="220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sq-AL"/>
              <a:t>Bashkëpunimi vullnetar mund të refuzohet dhe të drejtohet drejt procedurave të rregullta të NJN-së</a:t>
            </a:r>
          </a:p>
          <a:p>
            <a:pPr marL="1509713" indent="-342900" algn="just">
              <a:buFont typeface="Arial" panose="020B0604020202020204" pitchFamily="34" charset="0"/>
              <a:buChar char="•"/>
            </a:pPr>
            <a:r>
              <a:rPr lang="sq-AL"/>
              <a:t>disa ISP kanë procedura të vendosura për t'iu përgjigjur kërkesave të urgjencës, por nganjëherë informacioni i tillë nuk mund të përdoret si provë</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CEC3FD27-8D15-409D-8613-F93965B87508}"/>
              </a:ext>
            </a:extLst>
          </p:cNvPr>
          <p:cNvPicPr>
            <a:picLocks noChangeAspect="1"/>
          </p:cNvPicPr>
          <p:nvPr/>
        </p:nvPicPr>
        <p:blipFill>
          <a:blip r:embed="rId4"/>
          <a:stretch>
            <a:fillRect/>
          </a:stretch>
        </p:blipFill>
        <p:spPr>
          <a:xfrm>
            <a:off x="6530718" y="3136737"/>
            <a:ext cx="2522482" cy="1078587"/>
          </a:xfrm>
          <a:prstGeom prst="rect">
            <a:avLst/>
          </a:prstGeom>
        </p:spPr>
      </p:pic>
    </p:spTree>
    <p:extLst>
      <p:ext uri="{BB962C8B-B14F-4D97-AF65-F5344CB8AC3E}">
        <p14:creationId xmlns:p14="http://schemas.microsoft.com/office/powerpoint/2010/main" xmlns="" val="39265552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000" b="1" dirty="0"/>
              <a:t>Përmbledhje lidhur me Konventën e Budapestit dhe mjetet e bashkëpunimit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18267006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1689" y="2692650"/>
            <a:ext cx="8525021" cy="2456057"/>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pestë</a:t>
            </a:r>
          </a:p>
          <a:p>
            <a:pPr algn="ctr">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t>Sfidat e çështjeve praktike lidhur me hetimin e krimit kibernetik ndërkombëtar - rast studimor i shkurtër</a:t>
            </a:r>
          </a:p>
          <a:p>
            <a:pPr algn="ctr">
              <a:lnSpc>
                <a:spcPct val="80000"/>
              </a:lnSpc>
            </a:pPr>
            <a:endParaRPr lang="en-GB" sz="3200" b="1" dirty="0"/>
          </a:p>
        </p:txBody>
      </p:sp>
    </p:spTree>
    <p:extLst>
      <p:ext uri="{BB962C8B-B14F-4D97-AF65-F5344CB8AC3E}">
        <p14:creationId xmlns:p14="http://schemas.microsoft.com/office/powerpoint/2010/main" xmlns="" val="41130707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Rast studimor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1562579" y="1370740"/>
            <a:ext cx="6018842" cy="461665"/>
          </a:xfrm>
          <a:prstGeom prst="rect">
            <a:avLst/>
          </a:prstGeom>
        </p:spPr>
        <p:txBody>
          <a:bodyPr wrap="square">
            <a:spAutoFit/>
          </a:bodyPr>
          <a:lstStyle/>
          <a:p>
            <a:pPr marL="1166813"/>
            <a:r>
              <a:rPr lang="sq-AL" sz="2400" b="1"/>
              <a:t>“Rasti Swiss Connection” (Lidhja Zvicerane)</a:t>
            </a:r>
          </a:p>
        </p:txBody>
      </p:sp>
      <p:sp>
        <p:nvSpPr>
          <p:cNvPr id="5" name="Rectangle 4">
            <a:extLst>
              <a:ext uri="{FF2B5EF4-FFF2-40B4-BE49-F238E27FC236}">
                <a16:creationId xmlns:a16="http://schemas.microsoft.com/office/drawing/2014/main" xmlns="" id="{F66BF27A-2AAB-E04A-B095-C987B57F8CB2}"/>
              </a:ext>
            </a:extLst>
          </p:cNvPr>
          <p:cNvSpPr/>
          <p:nvPr/>
        </p:nvSpPr>
        <p:spPr>
          <a:xfrm>
            <a:off x="464234" y="2056686"/>
            <a:ext cx="8201464" cy="4154984"/>
          </a:xfrm>
          <a:prstGeom prst="rect">
            <a:avLst/>
          </a:prstGeom>
        </p:spPr>
        <p:txBody>
          <a:bodyPr wrap="square">
            <a:spAutoFit/>
          </a:bodyPr>
          <a:lstStyle/>
          <a:p>
            <a:pPr algn="just"/>
            <a:r>
              <a:rPr lang="sq-AL" sz="2200" b="1"/>
              <a:t>Kwami</a:t>
            </a:r>
            <a:r>
              <a:rPr lang="sq-AL" sz="2200"/>
              <a:t> </a:t>
            </a:r>
            <a:r>
              <a:rPr lang="sq-AL" sz="2200" b="1"/>
              <a:t>Fiavi</a:t>
            </a:r>
            <a:r>
              <a:rPr lang="sq-AL" sz="2200"/>
              <a:t> </a:t>
            </a:r>
            <a:r>
              <a:rPr lang="sq-AL" sz="2200" b="1"/>
              <a:t>Kalepe</a:t>
            </a:r>
            <a:r>
              <a:rPr lang="sq-AL" sz="2200"/>
              <a:t>, një shtetas togolez</a:t>
            </a:r>
            <a:r>
              <a:rPr lang="sq-AL" sz="2200" b="1"/>
              <a:t> </a:t>
            </a:r>
            <a:r>
              <a:rPr lang="sq-AL" sz="2200"/>
              <a:t>që jetonte në Lozanë, Zvicër, kishte hapur shumë llogari bankare në emër të tij me kërkesë të </a:t>
            </a:r>
            <a:r>
              <a:rPr lang="sq-AL" sz="2200" b="1"/>
              <a:t>Chukwuemeka Danwole</a:t>
            </a:r>
            <a:r>
              <a:rPr lang="sq-AL" sz="2200"/>
              <a:t>, i cili i tha atij se ai jetonte në Francë dhe donte të investonte para në pasuri të paluajtshme. Kalepe hapi kështu llogari në nëntë banka në Zvicër. </a:t>
            </a:r>
          </a:p>
          <a:p>
            <a:pPr algn="just"/>
            <a:endParaRPr lang="en-GB" sz="2200" dirty="0"/>
          </a:p>
          <a:p>
            <a:pPr algn="just"/>
            <a:r>
              <a:rPr lang="sq-AL" sz="2200"/>
              <a:t>Ndërmjet 15 mars 2010 dhe 30 gusht 2010, afër 350,000 CHF u transferuan në këto llogari nga jashtë. Sipas udhëzimeve të </a:t>
            </a:r>
            <a:r>
              <a:rPr lang="sq-AL" sz="2200" b="1"/>
              <a:t>Danwole</a:t>
            </a:r>
            <a:r>
              <a:rPr lang="sq-AL" sz="2200"/>
              <a:t>, </a:t>
            </a:r>
            <a:r>
              <a:rPr lang="sq-AL" sz="2200" b="1"/>
              <a:t>Kalepe</a:t>
            </a:r>
            <a:r>
              <a:rPr lang="sq-AL" sz="2200"/>
              <a:t> shpejt tërhoqi thuajse të gjitha mjetet dhe ia dorëzoi ato </a:t>
            </a:r>
            <a:r>
              <a:rPr lang="sq-AL" sz="2200" b="1"/>
              <a:t>Danwole</a:t>
            </a:r>
            <a:r>
              <a:rPr lang="sq-AL" sz="2200"/>
              <a:t>, pasi ka mbajtur një shumë të papërcaktuar si komision. </a:t>
            </a:r>
          </a:p>
          <a:p>
            <a:pPr algn="just"/>
            <a:endParaRPr lang="en-GB" sz="2200" dirty="0"/>
          </a:p>
        </p:txBody>
      </p:sp>
    </p:spTree>
    <p:extLst>
      <p:ext uri="{BB962C8B-B14F-4D97-AF65-F5344CB8AC3E}">
        <p14:creationId xmlns:p14="http://schemas.microsoft.com/office/powerpoint/2010/main" xmlns="" val="9372064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Rast studimor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162973"/>
            <a:ext cx="8443919" cy="461665"/>
          </a:xfrm>
          <a:prstGeom prst="rect">
            <a:avLst/>
          </a:prstGeom>
        </p:spPr>
        <p:txBody>
          <a:bodyPr wrap="square">
            <a:spAutoFit/>
          </a:bodyPr>
          <a:lstStyle/>
          <a:p>
            <a:pPr marL="1166813"/>
            <a:r>
              <a:rPr lang="sq-AL" sz="2400" b="1" dirty="0"/>
              <a:t>“Rasti </a:t>
            </a:r>
            <a:r>
              <a:rPr lang="sq-AL" sz="2400" b="1" dirty="0" err="1"/>
              <a:t>Swiss</a:t>
            </a:r>
            <a:r>
              <a:rPr lang="sq-AL" sz="2400" b="1" dirty="0"/>
              <a:t> </a:t>
            </a:r>
            <a:r>
              <a:rPr lang="sq-AL" sz="2400" b="1" dirty="0" err="1"/>
              <a:t>Connection</a:t>
            </a:r>
            <a:r>
              <a:rPr lang="sq-AL" sz="2400" b="1" dirty="0"/>
              <a:t>” (Lidhja Zvicerane)</a:t>
            </a:r>
          </a:p>
        </p:txBody>
      </p:sp>
      <p:sp>
        <p:nvSpPr>
          <p:cNvPr id="5" name="Rectangle 4">
            <a:extLst>
              <a:ext uri="{FF2B5EF4-FFF2-40B4-BE49-F238E27FC236}">
                <a16:creationId xmlns:a16="http://schemas.microsoft.com/office/drawing/2014/main" xmlns="" id="{F66BF27A-2AAB-E04A-B095-C987B57F8CB2}"/>
              </a:ext>
            </a:extLst>
          </p:cNvPr>
          <p:cNvSpPr/>
          <p:nvPr/>
        </p:nvSpPr>
        <p:spPr>
          <a:xfrm>
            <a:off x="471268" y="1723149"/>
            <a:ext cx="8201464" cy="4832092"/>
          </a:xfrm>
          <a:prstGeom prst="rect">
            <a:avLst/>
          </a:prstGeom>
        </p:spPr>
        <p:txBody>
          <a:bodyPr wrap="square">
            <a:spAutoFit/>
          </a:bodyPr>
          <a:lstStyle/>
          <a:p>
            <a:pPr algn="just"/>
            <a:r>
              <a:rPr lang="sq-AL" sz="2200" b="1" dirty="0" err="1"/>
              <a:t>Danwole</a:t>
            </a:r>
            <a:r>
              <a:rPr lang="sq-AL" sz="2200" b="1" dirty="0"/>
              <a:t> </a:t>
            </a:r>
            <a:r>
              <a:rPr lang="sq-AL" sz="2200" dirty="0"/>
              <a:t>gjithashtu e bindi të dashurën e tij </a:t>
            </a:r>
            <a:r>
              <a:rPr lang="sq-AL" sz="2200" b="1" dirty="0" err="1"/>
              <a:t>Marie</a:t>
            </a:r>
            <a:r>
              <a:rPr lang="sq-AL" sz="2200" b="1" dirty="0"/>
              <a:t>-</a:t>
            </a:r>
            <a:r>
              <a:rPr lang="sq-AL" sz="2200" b="1" dirty="0" err="1"/>
              <a:t>Jocelyne</a:t>
            </a:r>
            <a:r>
              <a:rPr lang="sq-AL" sz="2200" b="1" dirty="0"/>
              <a:t> </a:t>
            </a:r>
            <a:r>
              <a:rPr lang="sq-AL" sz="2200" b="1" dirty="0" err="1"/>
              <a:t>Guirand</a:t>
            </a:r>
            <a:r>
              <a:rPr lang="sq-AL" sz="2200" dirty="0"/>
              <a:t>,</a:t>
            </a:r>
            <a:r>
              <a:rPr lang="sq-AL" sz="2200" b="1" dirty="0"/>
              <a:t> </a:t>
            </a:r>
            <a:r>
              <a:rPr lang="sq-AL" sz="2200" dirty="0"/>
              <a:t>një </a:t>
            </a:r>
            <a:r>
              <a:rPr lang="sq-AL" sz="2200" dirty="0" err="1"/>
              <a:t>haitiane</a:t>
            </a:r>
            <a:r>
              <a:rPr lang="sq-AL" sz="2200" dirty="0"/>
              <a:t> që jeton në Gjenevë, për të hapur llogari bankare në mënyrë që të mbledhë fonde për të. Deri në dhjetor të vitit 2010, 13,745,58 CHF dhe 12,600 CHF ishin kredituar në llogarinë nr 024-</a:t>
            </a:r>
            <a:r>
              <a:rPr lang="sq-AL" sz="2200" dirty="0" err="1"/>
              <a:t>872255.40C</a:t>
            </a:r>
            <a:r>
              <a:rPr lang="sq-AL" sz="2200" dirty="0"/>
              <a:t> në emër të </a:t>
            </a:r>
            <a:r>
              <a:rPr lang="sq-AL" sz="2200" b="1" dirty="0" err="1"/>
              <a:t>Guirand</a:t>
            </a:r>
            <a:r>
              <a:rPr lang="sq-AL" sz="2200" dirty="0"/>
              <a:t> nga dy kompani </a:t>
            </a:r>
            <a:r>
              <a:rPr lang="sq-AL" sz="2200" dirty="0" err="1"/>
              <a:t>offshore</a:t>
            </a:r>
            <a:r>
              <a:rPr lang="sq-AL" sz="2200" dirty="0"/>
              <a:t> të hapura (në Ishujt e Virgjër). </a:t>
            </a:r>
          </a:p>
          <a:p>
            <a:pPr algn="just"/>
            <a:endParaRPr lang="en-GB" sz="2200" dirty="0"/>
          </a:p>
          <a:p>
            <a:pPr algn="just"/>
            <a:r>
              <a:rPr lang="sq-AL" sz="2200" dirty="0"/>
              <a:t>Ndërmjet 9 dhe 15 dhjetorit 2010, </a:t>
            </a:r>
            <a:r>
              <a:rPr lang="sq-AL" sz="2200" b="1" dirty="0" err="1"/>
              <a:t>Guirand</a:t>
            </a:r>
            <a:r>
              <a:rPr lang="sq-AL" sz="2200" dirty="0"/>
              <a:t> sipas udhëzimeve të </a:t>
            </a:r>
            <a:r>
              <a:rPr lang="sq-AL" sz="2200" b="1" dirty="0" err="1"/>
              <a:t>Danwole</a:t>
            </a:r>
            <a:r>
              <a:rPr lang="sq-AL" sz="2200" dirty="0"/>
              <a:t> tërhequr të gjitha paratë e gatshme nga llogaria. </a:t>
            </a:r>
          </a:p>
          <a:p>
            <a:pPr algn="just"/>
            <a:endParaRPr lang="en-GB" sz="2200" dirty="0"/>
          </a:p>
          <a:p>
            <a:pPr algn="just"/>
            <a:r>
              <a:rPr lang="sq-AL" sz="2200" dirty="0"/>
              <a:t>Ndërmjet fundit të vitit 2009 dhe fillimit të vitit 2011, </a:t>
            </a:r>
            <a:r>
              <a:rPr lang="sq-AL" sz="2200" b="1" dirty="0" err="1"/>
              <a:t>Danwole</a:t>
            </a:r>
            <a:r>
              <a:rPr lang="sq-AL" sz="2200" dirty="0"/>
              <a:t> kishte bindur disa njerëz dhe kompani të transferonin shuma të mëdha parash në llogaritë e hapura nga </a:t>
            </a:r>
            <a:r>
              <a:rPr lang="sq-AL" sz="2200" b="1" dirty="0" err="1"/>
              <a:t>Kalepe</a:t>
            </a:r>
            <a:r>
              <a:rPr lang="sq-AL" sz="2200" dirty="0"/>
              <a:t> dhe </a:t>
            </a:r>
            <a:r>
              <a:rPr lang="sq-AL" sz="2200" b="1" dirty="0" err="1"/>
              <a:t>Guirand</a:t>
            </a:r>
            <a:r>
              <a:rPr lang="sq-AL" sz="2200" dirty="0"/>
              <a:t>. </a:t>
            </a:r>
          </a:p>
        </p:txBody>
      </p:sp>
    </p:spTree>
    <p:extLst>
      <p:ext uri="{BB962C8B-B14F-4D97-AF65-F5344CB8AC3E}">
        <p14:creationId xmlns:p14="http://schemas.microsoft.com/office/powerpoint/2010/main" xmlns="" val="648721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Rast studimor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989546"/>
            <a:ext cx="8584210" cy="461665"/>
          </a:xfrm>
          <a:prstGeom prst="rect">
            <a:avLst/>
          </a:prstGeom>
        </p:spPr>
        <p:txBody>
          <a:bodyPr wrap="square">
            <a:spAutoFit/>
          </a:bodyPr>
          <a:lstStyle/>
          <a:p>
            <a:pPr marL="1166813"/>
            <a:r>
              <a:rPr lang="sq-AL" sz="2400" b="1" dirty="0"/>
              <a:t>“Rasti </a:t>
            </a:r>
            <a:r>
              <a:rPr lang="sq-AL" sz="2400" b="1" dirty="0" err="1"/>
              <a:t>Swiss</a:t>
            </a:r>
            <a:r>
              <a:rPr lang="sq-AL" sz="2400" b="1" dirty="0"/>
              <a:t> </a:t>
            </a:r>
            <a:r>
              <a:rPr lang="sq-AL" sz="2400" b="1" dirty="0" err="1"/>
              <a:t>Connection</a:t>
            </a:r>
            <a:r>
              <a:rPr lang="sq-AL" sz="2400" b="1" dirty="0"/>
              <a:t>” (Lidhja Zvicerane)</a:t>
            </a:r>
          </a:p>
        </p:txBody>
      </p:sp>
      <p:sp>
        <p:nvSpPr>
          <p:cNvPr id="5" name="Rectangle 4">
            <a:extLst>
              <a:ext uri="{FF2B5EF4-FFF2-40B4-BE49-F238E27FC236}">
                <a16:creationId xmlns:a16="http://schemas.microsoft.com/office/drawing/2014/main" xmlns="" id="{F66BF27A-2AAB-E04A-B095-C987B57F8CB2}"/>
              </a:ext>
            </a:extLst>
          </p:cNvPr>
          <p:cNvSpPr/>
          <p:nvPr/>
        </p:nvSpPr>
        <p:spPr>
          <a:xfrm>
            <a:off x="471268" y="1448192"/>
            <a:ext cx="8201464" cy="5509200"/>
          </a:xfrm>
          <a:prstGeom prst="rect">
            <a:avLst/>
          </a:prstGeom>
        </p:spPr>
        <p:txBody>
          <a:bodyPr wrap="square">
            <a:spAutoFit/>
          </a:bodyPr>
          <a:lstStyle/>
          <a:p>
            <a:pPr algn="just"/>
            <a:r>
              <a:rPr lang="sq-AL" sz="2200" b="1" dirty="0" err="1"/>
              <a:t>Danwole</a:t>
            </a:r>
            <a:r>
              <a:rPr lang="sq-AL" sz="2200" dirty="0"/>
              <a:t> urdhëroi njerëzit të tërheqin paratë dhe t'i transferojnë ato përmes transmetuesve të parave, palëve të treta që banojnë në Nigeri dhe Spanjë. Gjithashtu u zbulua se në vitin 2010 </a:t>
            </a:r>
            <a:r>
              <a:rPr lang="sq-AL" sz="2200" dirty="0" err="1"/>
              <a:t>Danwole</a:t>
            </a:r>
            <a:r>
              <a:rPr lang="sq-AL" sz="2200" dirty="0"/>
              <a:t> kishte transferuar para nga Zvicra tek motra e tij </a:t>
            </a:r>
            <a:r>
              <a:rPr lang="sq-AL" sz="2200" b="1" dirty="0" err="1"/>
              <a:t>Uche</a:t>
            </a:r>
            <a:r>
              <a:rPr lang="sq-AL" sz="2200" b="1" dirty="0"/>
              <a:t> </a:t>
            </a:r>
            <a:r>
              <a:rPr lang="sq-AL" sz="2200" b="1" dirty="0" err="1"/>
              <a:t>Chiamaka</a:t>
            </a:r>
            <a:r>
              <a:rPr lang="sq-AL" sz="2200" b="1" dirty="0"/>
              <a:t> </a:t>
            </a:r>
            <a:r>
              <a:rPr lang="sq-AL" sz="2200" b="1" dirty="0" err="1"/>
              <a:t>Danwole</a:t>
            </a:r>
            <a:r>
              <a:rPr lang="sq-AL" sz="2200" dirty="0"/>
              <a:t>, nëna e tij </a:t>
            </a:r>
            <a:r>
              <a:rPr lang="sq-AL" sz="2200" b="1" dirty="0" err="1"/>
              <a:t>Egoamaka</a:t>
            </a:r>
            <a:r>
              <a:rPr lang="sq-AL" sz="2200" b="1" dirty="0"/>
              <a:t> </a:t>
            </a:r>
            <a:r>
              <a:rPr lang="sq-AL" sz="2200" b="1" dirty="0" err="1"/>
              <a:t>Danwole</a:t>
            </a:r>
            <a:r>
              <a:rPr lang="sq-AL" sz="2200" b="1" dirty="0"/>
              <a:t> </a:t>
            </a:r>
            <a:r>
              <a:rPr lang="sq-AL" sz="2200" dirty="0"/>
              <a:t>dhe babai i tij </a:t>
            </a:r>
            <a:r>
              <a:rPr lang="sq-AL" sz="2200" b="1" dirty="0"/>
              <a:t>Duka </a:t>
            </a:r>
            <a:r>
              <a:rPr lang="sq-AL" sz="2200" b="1" dirty="0" err="1"/>
              <a:t>Danwole</a:t>
            </a:r>
            <a:r>
              <a:rPr lang="sq-AL" sz="2200" dirty="0"/>
              <a:t>, i cili jetonte në Nigeri. </a:t>
            </a:r>
          </a:p>
          <a:p>
            <a:pPr algn="just"/>
            <a:endParaRPr lang="en-GB" sz="2200" dirty="0"/>
          </a:p>
          <a:p>
            <a:pPr algn="just"/>
            <a:r>
              <a:rPr lang="sq-AL" sz="2200" b="1" dirty="0" err="1"/>
              <a:t>Danwole</a:t>
            </a:r>
            <a:r>
              <a:rPr lang="sq-AL" sz="2200" dirty="0"/>
              <a:t> përdorte llogari në </a:t>
            </a:r>
            <a:r>
              <a:rPr lang="sq-AL" sz="2200" dirty="0" err="1"/>
              <a:t>Facebook</a:t>
            </a:r>
            <a:r>
              <a:rPr lang="sq-AL" sz="2200" dirty="0"/>
              <a:t> me URL të përcaktuar "</a:t>
            </a:r>
            <a:r>
              <a:rPr lang="sq-AL" sz="2200" dirty="0" err="1"/>
              <a:t>Swiss</a:t>
            </a:r>
            <a:r>
              <a:rPr lang="sq-AL" sz="2200" dirty="0"/>
              <a:t> </a:t>
            </a:r>
            <a:r>
              <a:rPr lang="sq-AL" sz="2200" dirty="0" err="1"/>
              <a:t>Connection</a:t>
            </a:r>
            <a:r>
              <a:rPr lang="sq-AL" sz="2200" dirty="0"/>
              <a:t> 1234" për të komunikuar me ndihmësit dhe bashkëpunëtorët e tij.</a:t>
            </a:r>
          </a:p>
          <a:p>
            <a:pPr algn="just"/>
            <a:endParaRPr lang="en-GB" sz="2200" dirty="0"/>
          </a:p>
          <a:p>
            <a:pPr algn="just"/>
            <a:r>
              <a:rPr lang="sq-AL" sz="2200" b="1" dirty="0" err="1"/>
              <a:t>Danwole</a:t>
            </a:r>
            <a:r>
              <a:rPr lang="sq-AL" sz="2200" dirty="0"/>
              <a:t> përdorte llogarinë e </a:t>
            </a:r>
            <a:r>
              <a:rPr lang="sq-AL" sz="2200" dirty="0" err="1"/>
              <a:t>emailit</a:t>
            </a:r>
            <a:r>
              <a:rPr lang="sq-AL" sz="2200" dirty="0"/>
              <a:t> </a:t>
            </a:r>
            <a:r>
              <a:rPr lang="sq-AL" sz="2200" dirty="0" err="1"/>
              <a:t>danwole.toblerone@wanadoo.fr</a:t>
            </a:r>
            <a:r>
              <a:rPr lang="sq-AL" sz="2200" dirty="0"/>
              <a:t> për komunikimin e instrumenteve financiare me ndihmësit dhe bashkëpunëtorët.</a:t>
            </a:r>
          </a:p>
          <a:p>
            <a:pPr algn="just"/>
            <a:endParaRPr lang="en-GB" sz="2200" dirty="0"/>
          </a:p>
        </p:txBody>
      </p:sp>
    </p:spTree>
    <p:extLst>
      <p:ext uri="{BB962C8B-B14F-4D97-AF65-F5344CB8AC3E}">
        <p14:creationId xmlns:p14="http://schemas.microsoft.com/office/powerpoint/2010/main" xmlns="" val="3731844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Rast studimor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271462" y="989546"/>
            <a:ext cx="8401269" cy="461665"/>
          </a:xfrm>
          <a:prstGeom prst="rect">
            <a:avLst/>
          </a:prstGeom>
        </p:spPr>
        <p:txBody>
          <a:bodyPr wrap="square">
            <a:spAutoFit/>
          </a:bodyPr>
          <a:lstStyle/>
          <a:p>
            <a:pPr marL="1166813"/>
            <a:r>
              <a:rPr lang="sq-AL" sz="2400" b="1" dirty="0"/>
              <a:t>“Rasti </a:t>
            </a:r>
            <a:r>
              <a:rPr lang="sq-AL" sz="2400" b="1" dirty="0" err="1"/>
              <a:t>Swiss</a:t>
            </a:r>
            <a:r>
              <a:rPr lang="sq-AL" sz="2400" b="1" dirty="0"/>
              <a:t> </a:t>
            </a:r>
            <a:r>
              <a:rPr lang="sq-AL" sz="2400" b="1" dirty="0" err="1"/>
              <a:t>Connection</a:t>
            </a:r>
            <a:r>
              <a:rPr lang="sq-AL" sz="2400" b="1" dirty="0"/>
              <a:t>” (Lidhja Zvicerane)</a:t>
            </a:r>
          </a:p>
        </p:txBody>
      </p:sp>
      <p:sp>
        <p:nvSpPr>
          <p:cNvPr id="5" name="Rectangle 4">
            <a:extLst>
              <a:ext uri="{FF2B5EF4-FFF2-40B4-BE49-F238E27FC236}">
                <a16:creationId xmlns:a16="http://schemas.microsoft.com/office/drawing/2014/main" xmlns="" id="{F66BF27A-2AAB-E04A-B095-C987B57F8CB2}"/>
              </a:ext>
            </a:extLst>
          </p:cNvPr>
          <p:cNvSpPr/>
          <p:nvPr/>
        </p:nvSpPr>
        <p:spPr>
          <a:xfrm>
            <a:off x="471268" y="1448192"/>
            <a:ext cx="8201464" cy="4832092"/>
          </a:xfrm>
          <a:prstGeom prst="rect">
            <a:avLst/>
          </a:prstGeom>
        </p:spPr>
        <p:txBody>
          <a:bodyPr wrap="square">
            <a:spAutoFit/>
          </a:bodyPr>
          <a:lstStyle/>
          <a:p>
            <a:pPr algn="just"/>
            <a:r>
              <a:rPr lang="sq-AL" sz="2200" dirty="0"/>
              <a:t>Fondet e transferuara erdhën nga palët që jetojnë në Evropë, Shtetet e Bashkuara, Azi dhe Izrael;</a:t>
            </a:r>
          </a:p>
          <a:p>
            <a:pPr algn="just"/>
            <a:endParaRPr lang="en-GB" sz="2200" dirty="0"/>
          </a:p>
          <a:p>
            <a:pPr algn="just"/>
            <a:r>
              <a:rPr lang="sq-AL" sz="2200" dirty="0"/>
              <a:t>Fondet u përdorën për </a:t>
            </a:r>
            <a:r>
              <a:rPr lang="sq-AL" sz="2200" dirty="0" err="1"/>
              <a:t>për</a:t>
            </a:r>
            <a:r>
              <a:rPr lang="sq-AL" sz="2200" dirty="0"/>
              <a:t> blerë prona të ndryshme në Nigeri;</a:t>
            </a:r>
          </a:p>
          <a:p>
            <a:pPr algn="just"/>
            <a:endParaRPr lang="en-GB" sz="2200" dirty="0"/>
          </a:p>
          <a:p>
            <a:pPr algn="just"/>
            <a:r>
              <a:rPr lang="sq-AL" sz="2200" dirty="0"/>
              <a:t>Përveç komunikimit në </a:t>
            </a:r>
            <a:r>
              <a:rPr lang="sq-AL" sz="2200" dirty="0" err="1"/>
              <a:t>Facebook</a:t>
            </a:r>
            <a:r>
              <a:rPr lang="sq-AL" sz="2200" dirty="0"/>
              <a:t>, numra të ndryshëm të telefonit u përdorën në Zvicër nga </a:t>
            </a:r>
            <a:r>
              <a:rPr lang="sq-AL" sz="2200" b="1" dirty="0" err="1"/>
              <a:t>Danwole</a:t>
            </a:r>
            <a:r>
              <a:rPr lang="sq-AL" sz="2200" dirty="0"/>
              <a:t> për të folur me motrën dhe nënën e tij në lidhje me mbarëvajtjen e punëve në ndërtesat e blera në Francë, duke i mundësuar atij të përfundonte ciklin e pastrimit të këtyre fondeve. </a:t>
            </a:r>
          </a:p>
          <a:p>
            <a:pPr algn="just"/>
            <a:endParaRPr lang="en-GB" sz="2200" dirty="0"/>
          </a:p>
          <a:p>
            <a:pPr algn="just"/>
            <a:r>
              <a:rPr lang="sq-AL" sz="2200" b="1" dirty="0" err="1"/>
              <a:t>Danwole</a:t>
            </a:r>
            <a:r>
              <a:rPr lang="sq-AL" sz="2200" dirty="0"/>
              <a:t> u arrestua në Zvicër më 16 janar 2011 dhe u vu nën kujdestari të përkohshme me vendim të Gjykatës së Masave të Kufizimit më 18 janar 2011. </a:t>
            </a:r>
          </a:p>
        </p:txBody>
      </p:sp>
    </p:spTree>
    <p:extLst>
      <p:ext uri="{BB962C8B-B14F-4D97-AF65-F5344CB8AC3E}">
        <p14:creationId xmlns:p14="http://schemas.microsoft.com/office/powerpoint/2010/main" xmlns="" val="40443751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000" b="1" dirty="0"/>
              <a:t>Përmbledhje lidhur me Konventën e Budapestit dhe mjetet e bashkëpunimit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19822760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Bashkëpunimin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gjashtë</a:t>
            </a:r>
          </a:p>
          <a:p>
            <a:pPr algn="ctr" eaLnBrk="1" hangingPunct="1">
              <a:lnSpc>
                <a:spcPct val="80000"/>
              </a:lnSpc>
            </a:pPr>
            <a:endParaRPr lang="en-GB" sz="3200" b="1" dirty="0">
              <a:ea typeface="ＭＳ Ｐゴシック" charset="0"/>
            </a:endParaRPr>
          </a:p>
          <a:p>
            <a:pPr algn="ctr" eaLnBrk="1" hangingPunct="1">
              <a:lnSpc>
                <a:spcPct val="80000"/>
              </a:lnSpc>
            </a:pPr>
            <a:r>
              <a:rPr lang="sq-AL" sz="3200" b="1">
                <a:ea typeface="ＭＳ Ｐゴシック" charset="0"/>
              </a:rPr>
              <a:t>Përmbledhje</a:t>
            </a:r>
          </a:p>
          <a:p>
            <a:pPr algn="ctr">
              <a:lnSpc>
                <a:spcPct val="80000"/>
              </a:lnSpc>
            </a:pPr>
            <a:endParaRPr lang="en-GB" sz="3200" b="1" dirty="0"/>
          </a:p>
        </p:txBody>
      </p:sp>
    </p:spTree>
    <p:extLst>
      <p:ext uri="{BB962C8B-B14F-4D97-AF65-F5344CB8AC3E}">
        <p14:creationId xmlns:p14="http://schemas.microsoft.com/office/powerpoint/2010/main" xmlns="" val="41676915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211015" y="1239945"/>
            <a:ext cx="4677508" cy="4967514"/>
          </a:xfrm>
          <a:prstGeom prst="rect">
            <a:avLst/>
          </a:prstGeom>
        </p:spPr>
        <p:txBody>
          <a:bodyPr wrap="square">
            <a:spAutoFit/>
          </a:bodyPr>
          <a:lstStyle/>
          <a:p>
            <a:pPr marL="342900" indent="-342900">
              <a:lnSpc>
                <a:spcPct val="80000"/>
              </a:lnSpc>
              <a:buFont typeface="Wingdings" pitchFamily="2" charset="2"/>
              <a:buChar char="ü"/>
            </a:pPr>
            <a:r>
              <a:rPr lang="sq-AL" sz="2200" i="1" dirty="0"/>
              <a:t>Të kuptuarit e dimensionit global të internetit dhe dimensionit ndërkombëtar të krimit </a:t>
            </a:r>
            <a:r>
              <a:rPr lang="sq-AL" sz="2200" i="1" dirty="0" err="1"/>
              <a:t>kibernetik</a:t>
            </a:r>
            <a:endParaRPr lang="sq-AL" sz="2200" i="1" dirty="0"/>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sq-AL" sz="2200" i="1" dirty="0"/>
              <a:t>Shpjegimi i rëndësisë së bashkëpunimit ndërkombëtar dhe njohja e instrumenteve në dispozicion për bashkëpunimin ndërkombëtar në fushën e krimit </a:t>
            </a:r>
            <a:r>
              <a:rPr lang="sq-AL" sz="2200" i="1" dirty="0" err="1"/>
              <a:t>kibernetik</a:t>
            </a:r>
            <a:endParaRPr lang="sq-AL" sz="2200" i="1" dirty="0"/>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sq-AL" sz="2200" i="1" dirty="0" err="1" smtClean="0"/>
              <a:t>Identifik</a:t>
            </a:r>
            <a:r>
              <a:rPr lang="en-US" sz="2200" i="1" dirty="0" err="1" smtClean="0"/>
              <a:t>imi</a:t>
            </a:r>
            <a:r>
              <a:rPr lang="en-US" sz="2200" i="1" dirty="0" smtClean="0"/>
              <a:t> </a:t>
            </a:r>
            <a:r>
              <a:rPr lang="en-US" sz="2200" i="1" dirty="0" err="1" smtClean="0"/>
              <a:t>i</a:t>
            </a:r>
            <a:r>
              <a:rPr lang="sq-AL" sz="2200" i="1" dirty="0" smtClean="0"/>
              <a:t> nevojë</a:t>
            </a:r>
            <a:r>
              <a:rPr lang="en-US" sz="2200" i="1" dirty="0" smtClean="0"/>
              <a:t>s</a:t>
            </a:r>
            <a:r>
              <a:rPr lang="sq-AL" sz="2200" i="1" dirty="0" smtClean="0"/>
              <a:t> </a:t>
            </a:r>
            <a:r>
              <a:rPr lang="sq-AL" sz="2200" i="1" dirty="0"/>
              <a:t>për kanale shumë të shpejta dhe efikase për bashkëpunim ndërkombëtar dhe instrumentet në dispozicion, mënyrat e përdorimit të tyre, afatet kohore dhe efektivitetin</a:t>
            </a:r>
          </a:p>
          <a:p>
            <a:pPr marL="342900" indent="-342900" eaLnBrk="1" hangingPunct="1">
              <a:lnSpc>
                <a:spcPct val="80000"/>
              </a:lnSpc>
              <a:buFont typeface="Arial" panose="020B0604020202020204" pitchFamily="34" charset="0"/>
              <a:buChar char="•"/>
            </a:pPr>
            <a:endParaRPr lang="en-GB" sz="2200" dirty="0"/>
          </a:p>
        </p:txBody>
      </p:sp>
      <p:sp>
        <p:nvSpPr>
          <p:cNvPr id="6" name="Rectangle 5">
            <a:extLst>
              <a:ext uri="{FF2B5EF4-FFF2-40B4-BE49-F238E27FC236}">
                <a16:creationId xmlns:a16="http://schemas.microsoft.com/office/drawing/2014/main" xmlns="" id="{3B867BBA-A7A7-F84C-B403-7348B8834D1F}"/>
              </a:ext>
            </a:extLst>
          </p:cNvPr>
          <p:cNvSpPr/>
          <p:nvPr/>
        </p:nvSpPr>
        <p:spPr>
          <a:xfrm>
            <a:off x="4673938" y="1285665"/>
            <a:ext cx="4572000" cy="2800767"/>
          </a:xfrm>
          <a:prstGeom prst="rect">
            <a:avLst/>
          </a:prstGeom>
        </p:spPr>
        <p:txBody>
          <a:bodyPr>
            <a:spAutoFit/>
          </a:bodyPr>
          <a:lstStyle/>
          <a:p>
            <a:pPr marL="342900" indent="-342900">
              <a:lnSpc>
                <a:spcPct val="80000"/>
              </a:lnSpc>
              <a:buFont typeface="Wingdings" pitchFamily="2" charset="2"/>
              <a:buChar char="ü"/>
            </a:pPr>
            <a:r>
              <a:rPr lang="sq-AL" sz="2200" i="1" dirty="0" err="1" smtClean="0"/>
              <a:t>Përshkr</a:t>
            </a:r>
            <a:r>
              <a:rPr lang="en-US" sz="2200" i="1" dirty="0" err="1" smtClean="0"/>
              <a:t>imi</a:t>
            </a:r>
            <a:r>
              <a:rPr lang="en-US" sz="2200" i="1" dirty="0" smtClean="0"/>
              <a:t> </a:t>
            </a:r>
            <a:r>
              <a:rPr lang="en-US" sz="2200" i="1" dirty="0" err="1" smtClean="0"/>
              <a:t>i</a:t>
            </a:r>
            <a:r>
              <a:rPr lang="sq-AL" sz="2200" i="1" dirty="0" smtClean="0"/>
              <a:t> përpjekje</a:t>
            </a:r>
            <a:r>
              <a:rPr lang="en-US" sz="2200" i="1" dirty="0" err="1" smtClean="0"/>
              <a:t>ve</a:t>
            </a:r>
            <a:r>
              <a:rPr lang="sq-AL" sz="2200" i="1" dirty="0" smtClean="0"/>
              <a:t> </a:t>
            </a:r>
            <a:r>
              <a:rPr lang="sq-AL" sz="2200" i="1" dirty="0"/>
              <a:t>nga organizatat ndërkombëtare në lidhje me zbatimin e modaliteteve të reja të bashkëpunimit ndërkombëtar</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sq-AL" sz="2200" i="1" dirty="0" smtClean="0"/>
              <a:t>Diskut</a:t>
            </a:r>
            <a:r>
              <a:rPr lang="en-US" sz="2200" i="1" dirty="0" err="1" smtClean="0"/>
              <a:t>imi</a:t>
            </a:r>
            <a:r>
              <a:rPr lang="sq-AL" sz="2200" i="1" dirty="0" smtClean="0"/>
              <a:t> </a:t>
            </a:r>
            <a:r>
              <a:rPr lang="sq-AL" sz="2200" i="1" dirty="0"/>
              <a:t>mbi Konventën e Budapestit mbi krimin </a:t>
            </a:r>
            <a:r>
              <a:rPr lang="sq-AL" sz="2200" i="1" dirty="0" err="1"/>
              <a:t>kibernetik</a:t>
            </a:r>
            <a:r>
              <a:rPr lang="sq-AL" sz="2200" i="1" dirty="0"/>
              <a:t> </a:t>
            </a:r>
            <a:r>
              <a:rPr lang="sq-AL" sz="2200" i="1" dirty="0" smtClean="0"/>
              <a:t>– </a:t>
            </a:r>
            <a:r>
              <a:rPr lang="sq-AL" sz="2200" i="1" dirty="0" err="1" smtClean="0"/>
              <a:t>identifik</a:t>
            </a:r>
            <a:r>
              <a:rPr lang="en-US" sz="2200" i="1" dirty="0" err="1" smtClean="0"/>
              <a:t>imi</a:t>
            </a:r>
            <a:r>
              <a:rPr lang="en-US" sz="2200" i="1" dirty="0" smtClean="0"/>
              <a:t> </a:t>
            </a:r>
            <a:r>
              <a:rPr lang="en-US" sz="2200" i="1" dirty="0" err="1" smtClean="0"/>
              <a:t>i</a:t>
            </a:r>
            <a:r>
              <a:rPr lang="sq-AL" sz="2200" i="1" dirty="0" smtClean="0"/>
              <a:t> parime</a:t>
            </a:r>
            <a:r>
              <a:rPr lang="en-US" sz="2200" i="1" dirty="0" err="1" smtClean="0"/>
              <a:t>ve</a:t>
            </a:r>
            <a:r>
              <a:rPr lang="sq-AL" sz="2200" i="1" dirty="0" smtClean="0"/>
              <a:t> </a:t>
            </a:r>
            <a:r>
              <a:rPr lang="en-US" sz="2200" i="1" dirty="0" err="1" smtClean="0"/>
              <a:t>të</a:t>
            </a:r>
            <a:r>
              <a:rPr lang="sq-AL" sz="2200" i="1" dirty="0" smtClean="0"/>
              <a:t> </a:t>
            </a:r>
            <a:r>
              <a:rPr lang="sq-AL" sz="2200" i="1" dirty="0"/>
              <a:t>saj të përgjithshme</a:t>
            </a:r>
          </a:p>
        </p:txBody>
      </p:sp>
    </p:spTree>
    <p:extLst>
      <p:ext uri="{BB962C8B-B14F-4D97-AF65-F5344CB8AC3E}">
        <p14:creationId xmlns:p14="http://schemas.microsoft.com/office/powerpoint/2010/main" xmlns="" val="3428960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 e asaj që kemi mësuar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2271699"/>
            <a:ext cx="4216192" cy="4185761"/>
          </a:xfrm>
          <a:prstGeom prst="rect">
            <a:avLst/>
          </a:prstGeom>
        </p:spPr>
        <p:txBody>
          <a:bodyPr wrap="square">
            <a:spAutoFit/>
          </a:bodyPr>
          <a:lstStyle/>
          <a:p>
            <a:pPr marL="514350" indent="-514350" algn="just">
              <a:buAutoNum type="arabicPeriod"/>
            </a:pPr>
            <a:r>
              <a:rPr lang="sq-AL" sz="2800" b="1">
                <a:solidFill>
                  <a:srgbClr val="FF0000"/>
                </a:solidFill>
              </a:rPr>
              <a:t>Vendndodhja e një krimi: ku është kryer?</a:t>
            </a:r>
          </a:p>
          <a:p>
            <a:pPr marL="514350" indent="-514350">
              <a:buAutoNum type="arabicPeriod"/>
            </a:pPr>
            <a:endParaRPr lang="en-GB" sz="2800" i="1" dirty="0"/>
          </a:p>
          <a:p>
            <a:pPr marL="342900" indent="-342900">
              <a:buFont typeface="Arial" panose="020B0604020202020204" pitchFamily="34" charset="0"/>
              <a:buChar char="•"/>
            </a:pPr>
            <a:r>
              <a:rPr lang="sq-AL" sz="2200"/>
              <a:t>Çfarë informacioni ose dëshmie kemi në lidhje me vendin e kryerjes së veprës?</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sq-AL" sz="2200"/>
              <a:t>Cili autoritet duhet të kontaktohet për ndihmë dhe si ta bëjmë atë?</a:t>
            </a:r>
          </a:p>
        </p:txBody>
      </p:sp>
      <p:sp>
        <p:nvSpPr>
          <p:cNvPr id="7" name="Rectangle 6">
            <a:extLst>
              <a:ext uri="{FF2B5EF4-FFF2-40B4-BE49-F238E27FC236}">
                <a16:creationId xmlns:a16="http://schemas.microsoft.com/office/drawing/2014/main" xmlns="" id="{DBE60575-DD4A-B441-877C-92F4E7FF41F7}"/>
              </a:ext>
            </a:extLst>
          </p:cNvPr>
          <p:cNvSpPr/>
          <p:nvPr/>
        </p:nvSpPr>
        <p:spPr>
          <a:xfrm>
            <a:off x="4839288" y="2271699"/>
            <a:ext cx="4183168" cy="4093428"/>
          </a:xfrm>
          <a:prstGeom prst="rect">
            <a:avLst/>
          </a:prstGeom>
        </p:spPr>
        <p:txBody>
          <a:bodyPr wrap="square">
            <a:spAutoFit/>
          </a:bodyPr>
          <a:lstStyle/>
          <a:p>
            <a:r>
              <a:rPr lang="sq-AL" sz="2800" b="1">
                <a:solidFill>
                  <a:srgbClr val="FF0000"/>
                </a:solidFill>
              </a:rPr>
              <a:t>2. Juridiksioni: kush do ta marrë rastin?</a:t>
            </a:r>
          </a:p>
          <a:p>
            <a:endParaRPr lang="en-GB" sz="2800" i="1" dirty="0"/>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sq-AL" sz="2200"/>
              <a:t>Kush është autoriteti kompetent për hetimin/gjykimin?</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sq-AL" sz="2200"/>
              <a:t>A do të jetë i nevojshëm hetimi ndërkufitar?</a:t>
            </a:r>
          </a:p>
        </p:txBody>
      </p:sp>
      <p:sp>
        <p:nvSpPr>
          <p:cNvPr id="16" name="Title 1">
            <a:extLst>
              <a:ext uri="{FF2B5EF4-FFF2-40B4-BE49-F238E27FC236}">
                <a16:creationId xmlns:a16="http://schemas.microsoft.com/office/drawing/2014/main" xmlns="" id="{D6858E7F-F8F6-F645-B08A-5A0BB30DDA54}"/>
              </a:ext>
            </a:extLst>
          </p:cNvPr>
          <p:cNvSpPr txBox="1">
            <a:spLocks/>
          </p:cNvSpPr>
          <p:nvPr/>
        </p:nvSpPr>
        <p:spPr>
          <a:xfrm>
            <a:off x="457200" y="1241767"/>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sq-AL" b="1">
                <a:ea typeface="ＭＳ Ｐゴシック" pitchFamily="34" charset="-128"/>
              </a:rPr>
              <a:t>Pyetjet kryesore?</a:t>
            </a:r>
          </a:p>
        </p:txBody>
      </p:sp>
    </p:spTree>
    <p:extLst>
      <p:ext uri="{BB962C8B-B14F-4D97-AF65-F5344CB8AC3E}">
        <p14:creationId xmlns:p14="http://schemas.microsoft.com/office/powerpoint/2010/main" xmlns="" val="17227145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dirty="0"/>
              <a:t>Përmbledhje lidhur me Konventën e Budapestit dhe mjetet e bashkëpunimit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683915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 e asaj që kemi mësuar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6" name="Title 1">
            <a:extLst>
              <a:ext uri="{FF2B5EF4-FFF2-40B4-BE49-F238E27FC236}">
                <a16:creationId xmlns:a16="http://schemas.microsoft.com/office/drawing/2014/main" xmlns=""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sq-AL" sz="3200" b="1">
                <a:ea typeface="ＭＳ Ｐゴシック" pitchFamily="34" charset="-128"/>
              </a:rPr>
              <a:t>Shembujt e reagimeve ndërkombëtare</a:t>
            </a:r>
          </a:p>
        </p:txBody>
      </p:sp>
      <p:pic>
        <p:nvPicPr>
          <p:cNvPr id="19" name="Picture 18">
            <a:extLst>
              <a:ext uri="{FF2B5EF4-FFF2-40B4-BE49-F238E27FC236}">
                <a16:creationId xmlns:a16="http://schemas.microsoft.com/office/drawing/2014/main" xmlns="" id="{8DE4B5C6-8866-BF41-B8D6-B4E44EAEB9B5}"/>
              </a:ext>
            </a:extLst>
          </p:cNvPr>
          <p:cNvPicPr>
            <a:picLocks noChangeAspect="1"/>
          </p:cNvPicPr>
          <p:nvPr/>
        </p:nvPicPr>
        <p:blipFill>
          <a:blip r:embed="rId4"/>
          <a:stretch>
            <a:fillRect/>
          </a:stretch>
        </p:blipFill>
        <p:spPr>
          <a:xfrm>
            <a:off x="6280176" y="1971204"/>
            <a:ext cx="2534089" cy="2027271"/>
          </a:xfrm>
          <a:prstGeom prst="rect">
            <a:avLst/>
          </a:prstGeom>
        </p:spPr>
      </p:pic>
      <p:pic>
        <p:nvPicPr>
          <p:cNvPr id="21" name="Picture 20">
            <a:extLst>
              <a:ext uri="{FF2B5EF4-FFF2-40B4-BE49-F238E27FC236}">
                <a16:creationId xmlns:a16="http://schemas.microsoft.com/office/drawing/2014/main" xmlns="" id="{1A248CB5-0275-C54D-AD06-F9FD87B58A6B}"/>
              </a:ext>
            </a:extLst>
          </p:cNvPr>
          <p:cNvPicPr>
            <a:picLocks noChangeAspect="1"/>
          </p:cNvPicPr>
          <p:nvPr/>
        </p:nvPicPr>
        <p:blipFill>
          <a:blip r:embed="rId5"/>
          <a:stretch>
            <a:fillRect/>
          </a:stretch>
        </p:blipFill>
        <p:spPr>
          <a:xfrm>
            <a:off x="329735" y="2168077"/>
            <a:ext cx="2379916" cy="1580820"/>
          </a:xfrm>
          <a:prstGeom prst="rect">
            <a:avLst/>
          </a:prstGeom>
        </p:spPr>
      </p:pic>
      <p:pic>
        <p:nvPicPr>
          <p:cNvPr id="27" name="Picture 26">
            <a:extLst>
              <a:ext uri="{FF2B5EF4-FFF2-40B4-BE49-F238E27FC236}">
                <a16:creationId xmlns:a16="http://schemas.microsoft.com/office/drawing/2014/main" xmlns="" id="{8B1B623D-4E04-7849-9D5C-5B7171969F4D}"/>
              </a:ext>
            </a:extLst>
          </p:cNvPr>
          <p:cNvPicPr>
            <a:picLocks noChangeAspect="1"/>
          </p:cNvPicPr>
          <p:nvPr/>
        </p:nvPicPr>
        <p:blipFill>
          <a:blip r:embed="rId6"/>
          <a:stretch>
            <a:fillRect/>
          </a:stretch>
        </p:blipFill>
        <p:spPr>
          <a:xfrm>
            <a:off x="390370" y="4069722"/>
            <a:ext cx="2258646" cy="2258646"/>
          </a:xfrm>
          <a:prstGeom prst="rect">
            <a:avLst/>
          </a:prstGeom>
        </p:spPr>
      </p:pic>
      <p:pic>
        <p:nvPicPr>
          <p:cNvPr id="28" name="Picture 27">
            <a:extLst>
              <a:ext uri="{FF2B5EF4-FFF2-40B4-BE49-F238E27FC236}">
                <a16:creationId xmlns:a16="http://schemas.microsoft.com/office/drawing/2014/main" xmlns="" id="{3A6F8094-8854-3C45-8713-5EFBCA089F57}"/>
              </a:ext>
            </a:extLst>
          </p:cNvPr>
          <p:cNvPicPr>
            <a:picLocks noChangeAspect="1"/>
          </p:cNvPicPr>
          <p:nvPr/>
        </p:nvPicPr>
        <p:blipFill>
          <a:blip r:embed="rId7"/>
          <a:stretch>
            <a:fillRect/>
          </a:stretch>
        </p:blipFill>
        <p:spPr>
          <a:xfrm>
            <a:off x="6374850" y="4222076"/>
            <a:ext cx="2344740" cy="2106292"/>
          </a:xfrm>
          <a:prstGeom prst="rect">
            <a:avLst/>
          </a:prstGeom>
        </p:spPr>
      </p:pic>
      <p:pic>
        <p:nvPicPr>
          <p:cNvPr id="29" name="Picture 28">
            <a:extLst>
              <a:ext uri="{FF2B5EF4-FFF2-40B4-BE49-F238E27FC236}">
                <a16:creationId xmlns:a16="http://schemas.microsoft.com/office/drawing/2014/main" xmlns="" id="{E82DE7AF-59DC-6643-BD72-29349B227678}"/>
              </a:ext>
            </a:extLst>
          </p:cNvPr>
          <p:cNvPicPr>
            <a:picLocks noChangeAspect="1"/>
          </p:cNvPicPr>
          <p:nvPr/>
        </p:nvPicPr>
        <p:blipFill>
          <a:blip r:embed="rId8"/>
          <a:stretch>
            <a:fillRect/>
          </a:stretch>
        </p:blipFill>
        <p:spPr>
          <a:xfrm>
            <a:off x="3382041" y="2168077"/>
            <a:ext cx="2379916" cy="1580820"/>
          </a:xfrm>
          <a:prstGeom prst="rect">
            <a:avLst/>
          </a:prstGeom>
        </p:spPr>
      </p:pic>
      <p:pic>
        <p:nvPicPr>
          <p:cNvPr id="30" name="Picture 29">
            <a:extLst>
              <a:ext uri="{FF2B5EF4-FFF2-40B4-BE49-F238E27FC236}">
                <a16:creationId xmlns:a16="http://schemas.microsoft.com/office/drawing/2014/main" xmlns="" id="{43672656-6FE7-8B45-92E7-B0C651520F0D}"/>
              </a:ext>
            </a:extLst>
          </p:cNvPr>
          <p:cNvPicPr>
            <a:picLocks noChangeAspect="1"/>
          </p:cNvPicPr>
          <p:nvPr/>
        </p:nvPicPr>
        <p:blipFill>
          <a:blip r:embed="rId9"/>
          <a:stretch>
            <a:fillRect/>
          </a:stretch>
        </p:blipFill>
        <p:spPr>
          <a:xfrm>
            <a:off x="3442677" y="4166246"/>
            <a:ext cx="2258645" cy="2065598"/>
          </a:xfrm>
          <a:prstGeom prst="rect">
            <a:avLst/>
          </a:prstGeom>
        </p:spPr>
      </p:pic>
    </p:spTree>
    <p:extLst>
      <p:ext uri="{BB962C8B-B14F-4D97-AF65-F5344CB8AC3E}">
        <p14:creationId xmlns:p14="http://schemas.microsoft.com/office/powerpoint/2010/main" xmlns="" val="1569168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INTERPOL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243664" y="1001915"/>
            <a:ext cx="4067216" cy="5755422"/>
          </a:xfrm>
          <a:prstGeom prst="rect">
            <a:avLst/>
          </a:prstGeom>
        </p:spPr>
        <p:txBody>
          <a:bodyPr wrap="square">
            <a:spAutoFit/>
          </a:bodyPr>
          <a:lstStyle/>
          <a:p>
            <a:pPr marL="342900" indent="-342900">
              <a:buFont typeface="Wingdings" pitchFamily="2" charset="2"/>
              <a:buChar char="Ø"/>
            </a:pPr>
            <a:r>
              <a:rPr lang="sq-AL" sz="2200" b="1" dirty="0"/>
              <a:t>194 anëtarë</a:t>
            </a:r>
            <a:r>
              <a:rPr lang="sq-AL" sz="2200" dirty="0"/>
              <a:t> (që prej 2020)</a:t>
            </a:r>
          </a:p>
          <a:p>
            <a:r>
              <a:rPr lang="sq-AL" sz="2200" dirty="0"/>
              <a:t>Agjencitë e zbatimit të ligjit </a:t>
            </a:r>
          </a:p>
          <a:p>
            <a:r>
              <a:rPr lang="sq-AL" sz="2200" dirty="0"/>
              <a:t>nga e gjithë bota - të gjitha kontinentet;</a:t>
            </a:r>
          </a:p>
          <a:p>
            <a:endParaRPr lang="en-GB" sz="2200" dirty="0"/>
          </a:p>
          <a:p>
            <a:pPr marL="342900" indent="-342900" algn="just" eaLnBrk="1" fontAlgn="auto" hangingPunct="1">
              <a:spcAft>
                <a:spcPts val="0"/>
              </a:spcAft>
              <a:buFont typeface="Wingdings" pitchFamily="2" charset="2"/>
              <a:buChar char="ü"/>
              <a:defRPr/>
            </a:pPr>
            <a:r>
              <a:rPr lang="sq-AL" sz="2200" b="1" dirty="0"/>
              <a:t>njëri prej tri programeve të krimit të INTERPOL-it fokusohet në</a:t>
            </a:r>
            <a:r>
              <a:rPr lang="sq-AL" sz="2200" dirty="0"/>
              <a:t> krimin </a:t>
            </a:r>
            <a:r>
              <a:rPr lang="sq-AL" sz="2200" dirty="0" err="1"/>
              <a:t>kibernetik</a:t>
            </a:r>
            <a:r>
              <a:rPr lang="sq-AL" sz="2200" dirty="0"/>
              <a:t> me theks në </a:t>
            </a:r>
            <a:r>
              <a:rPr lang="sq-AL" sz="2200" dirty="0" err="1"/>
              <a:t>Darknet</a:t>
            </a:r>
            <a:r>
              <a:rPr lang="sq-AL" sz="2200" dirty="0"/>
              <a:t> dhe </a:t>
            </a:r>
            <a:r>
              <a:rPr lang="sq-AL" sz="2200" dirty="0" err="1"/>
              <a:t>kripto</a:t>
            </a:r>
            <a:r>
              <a:rPr lang="sq-AL" sz="2200" dirty="0"/>
              <a:t> valuta, duke përfshirë prova digjitale, domene me qëllim të keq, </a:t>
            </a:r>
            <a:r>
              <a:rPr lang="sq-AL" sz="2200" dirty="0" err="1"/>
              <a:t>ransomware</a:t>
            </a:r>
            <a:r>
              <a:rPr lang="sq-AL" sz="2200" dirty="0"/>
              <a:t>, </a:t>
            </a:r>
            <a:r>
              <a:rPr lang="sq-AL" sz="2200" dirty="0" err="1"/>
              <a:t>malware</a:t>
            </a:r>
            <a:r>
              <a:rPr lang="sq-AL" sz="2200" dirty="0"/>
              <a:t> për mbledhjen e të dhënave, </a:t>
            </a:r>
            <a:r>
              <a:rPr lang="sq-AL" sz="2200" dirty="0" err="1"/>
              <a:t>botnet</a:t>
            </a:r>
            <a:r>
              <a:rPr lang="sq-AL" sz="2200" dirty="0"/>
              <a:t>, </a:t>
            </a:r>
            <a:r>
              <a:rPr lang="sq-AL" sz="2200" dirty="0" err="1"/>
              <a:t>kriptojacking</a:t>
            </a:r>
            <a:r>
              <a:rPr lang="sq-AL" sz="2200" dirty="0"/>
              <a:t> dhe të tjera.</a:t>
            </a:r>
          </a:p>
          <a:p>
            <a:pPr marL="0" indent="0" eaLnBrk="1" hangingPunct="1">
              <a:lnSpc>
                <a:spcPct val="80000"/>
              </a:lnSpc>
              <a:buNone/>
            </a:pPr>
            <a:endParaRPr lang="en-GB" sz="20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732127" y="1166842"/>
            <a:ext cx="4572000" cy="3139321"/>
          </a:xfrm>
          <a:prstGeom prst="rect">
            <a:avLst/>
          </a:prstGeom>
        </p:spPr>
        <p:txBody>
          <a:bodyPr>
            <a:spAutoFit/>
          </a:bodyPr>
          <a:lstStyle/>
          <a:p>
            <a:pPr marL="342900" indent="-342900">
              <a:buFont typeface="Wingdings" pitchFamily="2" charset="2"/>
              <a:buChar char="ü"/>
            </a:pPr>
            <a:r>
              <a:rPr lang="sq-AL" sz="2200" dirty="0"/>
              <a:t>	</a:t>
            </a:r>
            <a:r>
              <a:rPr lang="sq-AL" sz="2200" b="1" dirty="0"/>
              <a:t>Objektivi:</a:t>
            </a:r>
          </a:p>
          <a:p>
            <a:pPr marL="800100" lvl="1" indent="-342900">
              <a:buFont typeface="Arial" panose="020B0604020202020204" pitchFamily="34" charset="0"/>
              <a:buChar char="•"/>
            </a:pPr>
            <a:r>
              <a:rPr lang="sq-AL" sz="2200" dirty="0"/>
              <a:t>për të rritur dhe lehtësuar bashkëpunimin policor ndërkombëtar</a:t>
            </a:r>
          </a:p>
          <a:p>
            <a:pPr marL="800100" lvl="1" indent="-342900">
              <a:buFont typeface="Arial" panose="020B0604020202020204" pitchFamily="34" charset="0"/>
              <a:buChar char="•"/>
            </a:pPr>
            <a:r>
              <a:rPr lang="sq-AL" sz="2200" dirty="0"/>
              <a:t>për të organizuar një sistem global të komunikimit policor </a:t>
            </a:r>
          </a:p>
          <a:p>
            <a:pPr marL="800100" lvl="1" indent="-342900">
              <a:buFont typeface="Arial" panose="020B0604020202020204" pitchFamily="34" charset="0"/>
              <a:buChar char="•"/>
            </a:pPr>
            <a:r>
              <a:rPr lang="sq-AL" sz="2200" dirty="0"/>
              <a:t>për të zhvilluar baza specifike të të dhënave dhe analiza të informacionit policor</a:t>
            </a:r>
          </a:p>
        </p:txBody>
      </p:sp>
      <p:pic>
        <p:nvPicPr>
          <p:cNvPr id="12" name="Picture 11">
            <a:extLst>
              <a:ext uri="{FF2B5EF4-FFF2-40B4-BE49-F238E27FC236}">
                <a16:creationId xmlns:a16="http://schemas.microsoft.com/office/drawing/2014/main" xmlns="" id="{4E8AD6AD-745A-7748-847F-9D5A1B6BE391}"/>
              </a:ext>
            </a:extLst>
          </p:cNvPr>
          <p:cNvPicPr>
            <a:picLocks noChangeAspect="1"/>
          </p:cNvPicPr>
          <p:nvPr/>
        </p:nvPicPr>
        <p:blipFill>
          <a:blip r:embed="rId4"/>
          <a:stretch>
            <a:fillRect/>
          </a:stretch>
        </p:blipFill>
        <p:spPr>
          <a:xfrm>
            <a:off x="5474650" y="4583535"/>
            <a:ext cx="3324692" cy="1874323"/>
          </a:xfrm>
          <a:prstGeom prst="rect">
            <a:avLst/>
          </a:prstGeom>
        </p:spPr>
      </p:pic>
    </p:spTree>
    <p:extLst>
      <p:ext uri="{BB962C8B-B14F-4D97-AF65-F5344CB8AC3E}">
        <p14:creationId xmlns:p14="http://schemas.microsoft.com/office/powerpoint/2010/main" xmlns="" val="2050124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Bashkimi Evropian</a:t>
            </a:r>
            <a:br>
              <a:rPr lang="sq-AL" sz="3200" b="1">
                <a:ea typeface="ＭＳ Ｐゴシック" pitchFamily="34" charset="-128"/>
              </a:rPr>
            </a:br>
            <a:r>
              <a:rPr lang="sq-AL" sz="3200" b="1">
                <a:ea typeface="ＭＳ Ｐゴシック" pitchFamily="34" charset="-128"/>
              </a:rPr>
              <a:t>Rrjeti i pikave të kontaktit 24/7</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3" y="1141322"/>
            <a:ext cx="4431646" cy="2123658"/>
          </a:xfrm>
          <a:prstGeom prst="rect">
            <a:avLst/>
          </a:prstGeom>
        </p:spPr>
        <p:txBody>
          <a:bodyPr wrap="square">
            <a:spAutoFit/>
          </a:bodyPr>
          <a:lstStyle/>
          <a:p>
            <a:pPr marL="342900" indent="-342900" algn="just">
              <a:buFont typeface="Wingdings" pitchFamily="2" charset="2"/>
              <a:buChar char="Ø"/>
            </a:pPr>
            <a:r>
              <a:rPr lang="sq-AL" sz="2200" b="1" dirty="0"/>
              <a:t>Vendimi Kornizë i Këshillit </a:t>
            </a:r>
            <a:r>
              <a:rPr lang="sq-AL" sz="2200" dirty="0"/>
              <a:t>2005/222/JHA i datës 24 shkurt 2005 (Gazeta Zyrtare e Bashkimit Evropian L 69/67, e 16 marsit 2005) mbi sulmet kundër sistemeve të informacionit</a:t>
            </a:r>
          </a:p>
        </p:txBody>
      </p:sp>
      <p:sp>
        <p:nvSpPr>
          <p:cNvPr id="6" name="Rectangle 5">
            <a:extLst>
              <a:ext uri="{FF2B5EF4-FFF2-40B4-BE49-F238E27FC236}">
                <a16:creationId xmlns:a16="http://schemas.microsoft.com/office/drawing/2014/main" xmlns="" id="{524B6456-681F-2F44-A01A-AD3514E81BD2}"/>
              </a:ext>
            </a:extLst>
          </p:cNvPr>
          <p:cNvSpPr/>
          <p:nvPr/>
        </p:nvSpPr>
        <p:spPr>
          <a:xfrm>
            <a:off x="4590811" y="1162910"/>
            <a:ext cx="4431645" cy="2800767"/>
          </a:xfrm>
          <a:prstGeom prst="rect">
            <a:avLst/>
          </a:prstGeom>
        </p:spPr>
        <p:txBody>
          <a:bodyPr wrap="square">
            <a:spAutoFit/>
          </a:bodyPr>
          <a:lstStyle/>
          <a:p>
            <a:pPr marL="342900" indent="-342900" algn="just">
              <a:buFont typeface="Wingdings" pitchFamily="2" charset="2"/>
              <a:buChar char="ü"/>
            </a:pPr>
            <a:r>
              <a:rPr lang="sq-AL" sz="2200" b="1" dirty="0"/>
              <a:t>Neni 11.1 i Vendimit Kornizë thekson</a:t>
            </a:r>
            <a:r>
              <a:rPr lang="sq-AL" sz="2200" dirty="0"/>
              <a:t> se të gjitha Shtetet Anëtare të Bashkimit Evropian "</a:t>
            </a:r>
            <a:r>
              <a:rPr lang="sq-AL" sz="2200" i="1" dirty="0"/>
              <a:t>do të sigurojnë që ato të përdorin rrjetin ekzistues të pikave të kontaktit operative të </a:t>
            </a:r>
            <a:r>
              <a:rPr lang="sq-AL" sz="2200" i="1" dirty="0" err="1" smtClean="0"/>
              <a:t>disponueshm</a:t>
            </a:r>
            <a:r>
              <a:rPr lang="en-US" sz="2200" i="1" dirty="0" smtClean="0"/>
              <a:t>e</a:t>
            </a:r>
            <a:r>
              <a:rPr lang="sq-AL" sz="2200" i="1" dirty="0" smtClean="0"/>
              <a:t> </a:t>
            </a:r>
            <a:r>
              <a:rPr lang="sq-AL" sz="2200" i="1" dirty="0"/>
              <a:t>24 orë në ditë dhe shtatë ditë në javë</a:t>
            </a:r>
            <a:r>
              <a:rPr lang="sq-AL" sz="2200" dirty="0"/>
              <a:t>"</a:t>
            </a:r>
          </a:p>
        </p:txBody>
      </p:sp>
      <p:pic>
        <p:nvPicPr>
          <p:cNvPr id="12" name="Picture 11">
            <a:extLst>
              <a:ext uri="{FF2B5EF4-FFF2-40B4-BE49-F238E27FC236}">
                <a16:creationId xmlns:a16="http://schemas.microsoft.com/office/drawing/2014/main" xmlns="" id="{6435E07B-CA9D-154E-A83C-E081219191FF}"/>
              </a:ext>
            </a:extLst>
          </p:cNvPr>
          <p:cNvPicPr>
            <a:picLocks noChangeAspect="1"/>
          </p:cNvPicPr>
          <p:nvPr/>
        </p:nvPicPr>
        <p:blipFill>
          <a:blip r:embed="rId4"/>
          <a:stretch>
            <a:fillRect/>
          </a:stretch>
        </p:blipFill>
        <p:spPr>
          <a:xfrm>
            <a:off x="2774271" y="4302231"/>
            <a:ext cx="3633080" cy="2048179"/>
          </a:xfrm>
          <a:prstGeom prst="rect">
            <a:avLst/>
          </a:prstGeom>
        </p:spPr>
      </p:pic>
    </p:spTree>
    <p:extLst>
      <p:ext uri="{BB962C8B-B14F-4D97-AF65-F5344CB8AC3E}">
        <p14:creationId xmlns:p14="http://schemas.microsoft.com/office/powerpoint/2010/main" xmlns="" val="11890469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12869</TotalTime>
  <Words>8559</Words>
  <Application>Microsoft Office PowerPoint</Application>
  <PresentationFormat>On-screen Show (4:3)</PresentationFormat>
  <Paragraphs>926</Paragraphs>
  <Slides>60</Slides>
  <Notes>46</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vector>
  </TitlesOfParts>
  <Company>Technology Risk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Windows User</cp:lastModifiedBy>
  <cp:revision>291</cp:revision>
  <dcterms:created xsi:type="dcterms:W3CDTF">2012-01-25T15:22:10Z</dcterms:created>
  <dcterms:modified xsi:type="dcterms:W3CDTF">2021-04-26T14:49:46Z</dcterms:modified>
</cp:coreProperties>
</file>